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6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8/3/23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b066a1b_01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b066a1b_0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b066a1b_01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b066a1b_0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b066a1b_0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b066a1b_0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b066a1b_01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b066a1b_0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b066a1b_0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b066a1b_0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b066a1b_01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b066a1b_0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72e17bb70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72e17bb7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2e17bb70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72e17bb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e85cae5a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e85cae5a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e85cae5a4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e85ca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e85cae5a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e85cae5a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e85cae5a4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e85cae5a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e85cae5a4_0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e85cae5a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e85cae5a4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e85cae5a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e85cae5a4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e85cae5a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e85cae5a4_0_1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e85cae5a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e85cae5a4_0_1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e85cae5a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e85cae5a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e85cae5a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9b066a1b_0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9b066a1b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e85cae5a4_0_1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e85cae5a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e85cae5a4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e85cae5a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e85cae5a4_0_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e85cae5a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e85cae5a4_0_1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e85cae5a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85cae5a4_0_2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e85cae5a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e85cae5a4_0_2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e85cae5a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e85cae5a4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e85cae5a4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e85cae5a4_0_2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e85cae5a4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e85cae5a4_0_2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e85cae5a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e85cae5a4_0_2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e85cae5a4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72e17bb70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72e17bb7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b135fca_0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b135fca_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9b135fca_0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9b135fca_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72e17bb70_0_2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72e17bb7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9b135fca_0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9b135fca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9b135fca_0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9b135fca_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9b135fca_0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9b135fca_0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9b135fca_0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9b135fca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9b135fca_0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9b135fca_0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9b135fca_01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9b135fca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e85cae5a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e85cae5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b066a1b_0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e85cae5a4_0_264: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e85cae5a4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9b066a1b_01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9b066a1b_0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9b066a1b_02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9b066a1b_0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b135fca_0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9b135fca_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72e17bb70_0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72e17bb7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e17bb70_0_1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e17bb70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72e17bb70_0_1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72e17bb7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72e17bb70_0_1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72e17bb7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72e17bb70_0_1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72e17bb7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9b135fca_0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9b135fca_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72e17bb70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72e17bb7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9b135fca_0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9b135fca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72e17bb70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72e17bb70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72e17bb70_0_1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72e17bb7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72e17bb70_0_1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72e17bb7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72e17bb70_0_2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72e17bb70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b066a1b_01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b066a1b_0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b066a1b_01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b066a1b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914400" y="3786738"/>
            <a:ext cx="103632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11284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49071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130165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70009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1850960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286128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8/3/23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8/3/23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8/3/23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8/3/23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8/3/23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8/3/23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91754250"/>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hyperlink" Target="http://openintro.org/os" TargetMode="External"/><Relationship Id="rId2" Type="http://schemas.openxmlformats.org/officeDocument/2006/relationships/notesSlide" Target="../notesSlides/notesSlide49.xml"/><Relationship Id="rId1" Type="http://schemas.openxmlformats.org/officeDocument/2006/relationships/slideLayout" Target="../slideLayouts/slideLayout17.xml"/><Relationship Id="rId5" Type="http://schemas.openxmlformats.org/officeDocument/2006/relationships/hyperlink" Target="http://openintro.org/contact" TargetMode="External"/><Relationship Id="rId4" Type="http://schemas.openxmlformats.org/officeDocument/2006/relationships/hyperlink" Target="https://www.openintro.org/download.php?id=teachers_verified_details&amp;referrer=os4_slides"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64.xml"/><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Assessing Continuous Data: Normal Distribution</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
        <p:nvSpPr>
          <p:cNvPr id="5" name="TextBox 4">
            <a:extLst>
              <a:ext uri="{FF2B5EF4-FFF2-40B4-BE49-F238E27FC236}">
                <a16:creationId xmlns:a16="http://schemas.microsoft.com/office/drawing/2014/main" id="{26BB996F-2CA8-3BF0-2F9E-8FD5C6C1C7EC}"/>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t>Since we cannot just compare these two raw scores, we instead compare how many standard deviations beyond the mean each observation is.</a:t>
            </a:r>
            <a:endParaRPr sz="1900"/>
          </a:p>
          <a:p>
            <a:pPr indent="-349250">
              <a:lnSpc>
                <a:spcPct val="115000"/>
              </a:lnSpc>
              <a:spcBef>
                <a:spcPts val="0"/>
              </a:spcBef>
              <a:buSzPts val="1900"/>
            </a:pPr>
            <a:r>
              <a:rPr lang="en" sz="1900"/>
              <a:t>Pam's score is (1800 - 1500) / 300 = 1 standard deviation above the mean.</a:t>
            </a:r>
            <a:endParaRPr sz="1900"/>
          </a:p>
          <a:p>
            <a:pPr indent="-349250">
              <a:lnSpc>
                <a:spcPct val="115000"/>
              </a:lnSpc>
              <a:spcBef>
                <a:spcPts val="0"/>
              </a:spcBef>
              <a:buSzPts val="1900"/>
            </a:pPr>
            <a:r>
              <a:rPr lang="en" sz="1900"/>
              <a:t>Jim's score is (24 - 21) / 5 = 0.6 standard deviations above the mean.</a:t>
            </a:r>
            <a:endParaRPr sz="1900">
              <a:solidFill>
                <a:srgbClr val="000000"/>
              </a:solidFill>
            </a:endParaRPr>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Standardizing with Z scores</a:t>
            </a:r>
            <a:endParaRPr>
              <a:solidFill>
                <a:schemeClr val="accent1"/>
              </a:solidFill>
            </a:endParaRPr>
          </a:p>
        </p:txBody>
      </p:sp>
      <p:pic>
        <p:nvPicPr>
          <p:cNvPr id="106" name="Google Shape;106;p24"/>
          <p:cNvPicPr preferRelativeResize="0"/>
          <p:nvPr/>
        </p:nvPicPr>
        <p:blipFill>
          <a:blip r:embed="rId3">
            <a:alphaModFix/>
          </a:blip>
          <a:stretch>
            <a:fillRect/>
          </a:stretch>
        </p:blipFill>
        <p:spPr>
          <a:xfrm>
            <a:off x="3048453" y="3352977"/>
            <a:ext cx="6006775" cy="306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300"/>
              <a:t>These are called </a:t>
            </a:r>
            <a:r>
              <a:rPr lang="en" sz="2300" i="1">
                <a:solidFill>
                  <a:schemeClr val="accent1"/>
                </a:solidFill>
              </a:rPr>
              <a:t>standardized</a:t>
            </a:r>
            <a:r>
              <a:rPr lang="en" sz="2300"/>
              <a:t> scores, or </a:t>
            </a:r>
            <a:r>
              <a:rPr lang="en" sz="2300" i="1">
                <a:solidFill>
                  <a:schemeClr val="accent1"/>
                </a:solidFill>
              </a:rPr>
              <a:t>Z scores</a:t>
            </a:r>
            <a:r>
              <a:rPr lang="en" sz="2300"/>
              <a:t>.</a:t>
            </a:r>
            <a:endParaRPr sz="2300"/>
          </a:p>
          <a:p>
            <a:pPr indent="-374650">
              <a:lnSpc>
                <a:spcPct val="115000"/>
              </a:lnSpc>
              <a:spcBef>
                <a:spcPts val="0"/>
              </a:spcBef>
              <a:buSzPts val="2300"/>
            </a:pPr>
            <a:r>
              <a:rPr lang="en" sz="2300"/>
              <a:t>Z score of an observation is the number of standard deviations it falls above or below the mean.</a:t>
            </a:r>
            <a:endParaRPr sz="2300"/>
          </a:p>
          <a:p>
            <a:pPr marL="914400" indent="0">
              <a:lnSpc>
                <a:spcPct val="115000"/>
              </a:lnSpc>
              <a:spcBef>
                <a:spcPts val="1000"/>
              </a:spcBef>
              <a:buNone/>
            </a:pPr>
            <a:endParaRPr sz="2300"/>
          </a:p>
          <a:p>
            <a:pPr indent="-374650">
              <a:lnSpc>
                <a:spcPct val="115000"/>
              </a:lnSpc>
              <a:spcBef>
                <a:spcPts val="1000"/>
              </a:spcBef>
              <a:buSzPts val="2300"/>
            </a:pPr>
            <a:r>
              <a:rPr lang="en" sz="2300"/>
              <a:t>Z scores are defined for distributions of any shape, but only when the distribution is normal can we use Z scores to calculate percentiles.</a:t>
            </a:r>
            <a:endParaRPr sz="2300"/>
          </a:p>
          <a:p>
            <a:pPr indent="-374650">
              <a:lnSpc>
                <a:spcPct val="115000"/>
              </a:lnSpc>
              <a:spcBef>
                <a:spcPts val="0"/>
              </a:spcBef>
              <a:buSzPts val="2300"/>
            </a:pPr>
            <a:r>
              <a:rPr lang="en" sz="2300"/>
              <a:t>Observations that are more than 2 SD away from the mean (|Z| &gt; 2) are usually considered unusual.</a:t>
            </a:r>
            <a:endParaRPr sz="2300"/>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Standardizing with Z scores (cont.)</a:t>
            </a:r>
            <a:endParaRPr>
              <a:solidFill>
                <a:schemeClr val="accent1"/>
              </a:solidFill>
            </a:endParaRPr>
          </a:p>
        </p:txBody>
      </p:sp>
      <p:pic>
        <p:nvPicPr>
          <p:cNvPr id="113" name="Google Shape;113;p25"/>
          <p:cNvPicPr preferRelativeResize="0"/>
          <p:nvPr/>
        </p:nvPicPr>
        <p:blipFill>
          <a:blip r:embed="rId3">
            <a:alphaModFix/>
          </a:blip>
          <a:stretch>
            <a:fillRect/>
          </a:stretch>
        </p:blipFill>
        <p:spPr>
          <a:xfrm>
            <a:off x="4839200" y="2534850"/>
            <a:ext cx="2513600" cy="70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Percentiles</a:t>
            </a:r>
            <a:endParaRPr>
              <a:solidFill>
                <a:schemeClr val="accent1"/>
              </a:solidFill>
            </a:endParaRPr>
          </a:p>
        </p:txBody>
      </p:sp>
      <p:sp>
        <p:nvSpPr>
          <p:cNvPr id="119" name="Google Shape;119;p26"/>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i="1">
                <a:solidFill>
                  <a:schemeClr val="accent1"/>
                </a:solidFill>
              </a:rPr>
              <a:t>Percentile</a:t>
            </a:r>
            <a:r>
              <a:rPr lang="en" sz="2200" i="1"/>
              <a:t> </a:t>
            </a:r>
            <a:r>
              <a:rPr lang="en" sz="2200"/>
              <a:t>is the percentage of observations that fall below a given data point. </a:t>
            </a:r>
            <a:endParaRPr sz="2200"/>
          </a:p>
          <a:p>
            <a:pPr indent="-368300">
              <a:lnSpc>
                <a:spcPct val="115000"/>
              </a:lnSpc>
              <a:spcBef>
                <a:spcPts val="0"/>
              </a:spcBef>
              <a:buSzPts val="2200"/>
            </a:pPr>
            <a:r>
              <a:rPr lang="en" sz="2200"/>
              <a:t>Graphically, percentile is the area below the probability distribution curve to the left of that observation.</a:t>
            </a:r>
            <a:endParaRPr sz="2200"/>
          </a:p>
        </p:txBody>
      </p:sp>
      <p:pic>
        <p:nvPicPr>
          <p:cNvPr id="120" name="Google Shape;120;p26"/>
          <p:cNvPicPr preferRelativeResize="0"/>
          <p:nvPr/>
        </p:nvPicPr>
        <p:blipFill>
          <a:blip r:embed="rId3">
            <a:alphaModFix/>
          </a:blip>
          <a:stretch>
            <a:fillRect/>
          </a:stretch>
        </p:blipFill>
        <p:spPr>
          <a:xfrm>
            <a:off x="2438400" y="3054739"/>
            <a:ext cx="6934200" cy="319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7"/>
          <p:cNvSpPr txBox="1">
            <a:spLocks noGrp="1"/>
          </p:cNvSpPr>
          <p:nvPr>
            <p:ph type="body" idx="1"/>
          </p:nvPr>
        </p:nvSpPr>
        <p:spPr>
          <a:xfrm flipH="1">
            <a:off x="1981200" y="1498950"/>
            <a:ext cx="8229600" cy="2585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There are many ways to compute percentiles/areas under the curve. R:</a:t>
            </a: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1200"/>
          </a:p>
          <a:p>
            <a:pPr marL="0" indent="0">
              <a:lnSpc>
                <a:spcPct val="115000"/>
              </a:lnSpc>
              <a:spcBef>
                <a:spcPts val="0"/>
              </a:spcBef>
              <a:buNone/>
            </a:pPr>
            <a:r>
              <a:rPr lang="en" sz="2200"/>
              <a:t>Applet: www.socr.ucla.edu/htmls/SOCR_Distributions.html</a:t>
            </a:r>
            <a:endParaRPr sz="2200"/>
          </a:p>
        </p:txBody>
      </p:sp>
      <p:sp>
        <p:nvSpPr>
          <p:cNvPr id="126" name="Google Shape;126;p27"/>
          <p:cNvSpPr txBox="1">
            <a:spLocks noGrp="1"/>
          </p:cNvSpPr>
          <p:nvPr>
            <p:ph type="title"/>
          </p:nvPr>
        </p:nvSpPr>
        <p:spPr>
          <a:xfrm>
            <a:off x="1981200" y="193163"/>
            <a:ext cx="8229600" cy="1143000"/>
          </a:xfrm>
          <a:prstGeom prst="rect">
            <a:avLst/>
          </a:prstGeom>
        </p:spPr>
        <p:txBody>
          <a:bodyPr spcFirstLastPara="1" wrap="square" lIns="91425" tIns="91425" rIns="91425" bIns="91425" anchor="b" anchorCtr="0">
            <a:noAutofit/>
          </a:bodyPr>
          <a:lstStyle/>
          <a:p>
            <a:r>
              <a:rPr lang="en">
                <a:solidFill>
                  <a:schemeClr val="accent1"/>
                </a:solidFill>
              </a:rPr>
              <a:t>Calculating percentiles -</a:t>
            </a:r>
            <a:endParaRPr>
              <a:solidFill>
                <a:schemeClr val="accent1"/>
              </a:solidFill>
            </a:endParaRPr>
          </a:p>
          <a:p>
            <a:r>
              <a:rPr lang="en">
                <a:solidFill>
                  <a:schemeClr val="accent1"/>
                </a:solidFill>
              </a:rPr>
              <a:t>using computation</a:t>
            </a:r>
            <a:endParaRPr>
              <a:solidFill>
                <a:schemeClr val="accent1"/>
              </a:solidFill>
            </a:endParaRPr>
          </a:p>
        </p:txBody>
      </p:sp>
      <p:pic>
        <p:nvPicPr>
          <p:cNvPr id="127" name="Google Shape;127;p27"/>
          <p:cNvPicPr preferRelativeResize="0"/>
          <p:nvPr/>
        </p:nvPicPr>
        <p:blipFill>
          <a:blip r:embed="rId3">
            <a:alphaModFix/>
          </a:blip>
          <a:stretch>
            <a:fillRect/>
          </a:stretch>
        </p:blipFill>
        <p:spPr>
          <a:xfrm>
            <a:off x="2091576" y="2448775"/>
            <a:ext cx="7615101" cy="685750"/>
          </a:xfrm>
          <a:prstGeom prst="rect">
            <a:avLst/>
          </a:prstGeom>
          <a:noFill/>
          <a:ln>
            <a:noFill/>
          </a:ln>
        </p:spPr>
      </p:pic>
      <p:pic>
        <p:nvPicPr>
          <p:cNvPr id="128" name="Google Shape;128;p27"/>
          <p:cNvPicPr preferRelativeResize="0"/>
          <p:nvPr/>
        </p:nvPicPr>
        <p:blipFill>
          <a:blip r:embed="rId4">
            <a:alphaModFix/>
          </a:blip>
          <a:stretch>
            <a:fillRect/>
          </a:stretch>
        </p:blipFill>
        <p:spPr>
          <a:xfrm>
            <a:off x="2777375" y="3840950"/>
            <a:ext cx="6155724" cy="258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1981200" y="234563"/>
            <a:ext cx="8229600" cy="1143000"/>
          </a:xfrm>
          <a:prstGeom prst="rect">
            <a:avLst/>
          </a:prstGeom>
        </p:spPr>
        <p:txBody>
          <a:bodyPr spcFirstLastPara="1" wrap="square" lIns="91425" tIns="91425" rIns="91425" bIns="91425" anchor="b" anchorCtr="0">
            <a:noAutofit/>
          </a:bodyPr>
          <a:lstStyle/>
          <a:p>
            <a:r>
              <a:rPr lang="en">
                <a:solidFill>
                  <a:schemeClr val="accent1"/>
                </a:solidFill>
              </a:rPr>
              <a:t>Calculating percentiles -</a:t>
            </a:r>
            <a:endParaRPr>
              <a:solidFill>
                <a:schemeClr val="accent1"/>
              </a:solidFill>
            </a:endParaRPr>
          </a:p>
          <a:p>
            <a:r>
              <a:rPr lang="en">
                <a:solidFill>
                  <a:schemeClr val="accent1"/>
                </a:solidFill>
              </a:rPr>
              <a:t>using tables</a:t>
            </a:r>
            <a:endParaRPr>
              <a:solidFill>
                <a:schemeClr val="accent1"/>
              </a:solidFill>
            </a:endParaRPr>
          </a:p>
        </p:txBody>
      </p:sp>
      <p:pic>
        <p:nvPicPr>
          <p:cNvPr id="134" name="Google Shape;134;p28"/>
          <p:cNvPicPr preferRelativeResize="0"/>
          <p:nvPr/>
        </p:nvPicPr>
        <p:blipFill>
          <a:blip r:embed="rId3">
            <a:alphaModFix/>
          </a:blip>
          <a:stretch>
            <a:fillRect/>
          </a:stretch>
        </p:blipFill>
        <p:spPr>
          <a:xfrm>
            <a:off x="1981200" y="1515575"/>
            <a:ext cx="8157900" cy="441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Six sigma</a:t>
            </a:r>
            <a:endParaRPr>
              <a:solidFill>
                <a:schemeClr val="accent1"/>
              </a:solidFill>
            </a:endParaRPr>
          </a:p>
        </p:txBody>
      </p:sp>
      <p:sp>
        <p:nvSpPr>
          <p:cNvPr id="140" name="Google Shape;140;p29"/>
          <p:cNvSpPr txBox="1">
            <a:spLocks noGrp="1"/>
          </p:cNvSpPr>
          <p:nvPr>
            <p:ph type="body" idx="1"/>
          </p:nvPr>
        </p:nvSpPr>
        <p:spPr>
          <a:xfrm flipH="1">
            <a:off x="1981200" y="1305775"/>
            <a:ext cx="8229600" cy="520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The term </a:t>
            </a:r>
            <a:r>
              <a:rPr lang="en" sz="2200" i="1">
                <a:solidFill>
                  <a:schemeClr val="accent1"/>
                </a:solidFill>
              </a:rPr>
              <a:t>six sigma process</a:t>
            </a:r>
            <a:r>
              <a:rPr lang="en" sz="2200"/>
              <a:t> comes from the notion that if one has six standard deviations between the process mean and the nearest specification limit, as shown in the graph, practically no items will fail to meet specifications.</a:t>
            </a: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600"/>
          </a:p>
          <a:p>
            <a:pPr marL="0" indent="0">
              <a:lnSpc>
                <a:spcPct val="115000"/>
              </a:lnSpc>
              <a:spcBef>
                <a:spcPts val="0"/>
              </a:spcBef>
              <a:buNone/>
            </a:pPr>
            <a:endParaRPr sz="2600"/>
          </a:p>
          <a:p>
            <a:pPr marL="0" indent="0">
              <a:lnSpc>
                <a:spcPct val="115000"/>
              </a:lnSpc>
              <a:spcBef>
                <a:spcPts val="0"/>
              </a:spcBef>
              <a:buNone/>
            </a:pPr>
            <a:endParaRPr sz="2600"/>
          </a:p>
          <a:p>
            <a:pPr marL="0" indent="0">
              <a:lnSpc>
                <a:spcPct val="115000"/>
              </a:lnSpc>
              <a:spcBef>
                <a:spcPts val="0"/>
              </a:spcBef>
              <a:buNone/>
            </a:pPr>
            <a:r>
              <a:rPr lang="en" sz="1600"/>
              <a:t>http://en.wikipedia.org/wiki/Six_Sigma</a:t>
            </a:r>
            <a:endParaRPr sz="1600"/>
          </a:p>
        </p:txBody>
      </p:sp>
      <p:pic>
        <p:nvPicPr>
          <p:cNvPr id="141" name="Google Shape;141;p29"/>
          <p:cNvPicPr preferRelativeResize="0"/>
          <p:nvPr/>
        </p:nvPicPr>
        <p:blipFill>
          <a:blip r:embed="rId3">
            <a:alphaModFix/>
          </a:blip>
          <a:stretch>
            <a:fillRect/>
          </a:stretch>
        </p:blipFill>
        <p:spPr>
          <a:xfrm>
            <a:off x="4164700" y="3134464"/>
            <a:ext cx="3905250" cy="256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47" name="Google Shape;147;p30"/>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0" indent="0">
              <a:lnSpc>
                <a:spcPct val="115000"/>
              </a:lnSpc>
              <a:spcBef>
                <a:spcPts val="0"/>
              </a:spcBef>
              <a:buNone/>
            </a:pPr>
            <a:endParaRPr sz="1800"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53" name="Google Shape;153;p31"/>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0">
              <a:lnSpc>
                <a:spcPct val="115000"/>
              </a:lnSpc>
              <a:spcBef>
                <a:spcPts val="0"/>
              </a:spcBef>
              <a:buSzPts val="1800"/>
            </a:pPr>
            <a:r>
              <a:rPr lang="en" sz="1800" i="1"/>
              <a:t>Let X = amount of ketchup in a bottle: X ~ N(µ = 36, σ = 0.11)</a:t>
            </a:r>
            <a:endParaRPr sz="1800"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59" name="Google Shape;159;p32"/>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0">
              <a:lnSpc>
                <a:spcPct val="115000"/>
              </a:lnSpc>
              <a:spcBef>
                <a:spcPts val="0"/>
              </a:spcBef>
              <a:buSzPts val="1800"/>
            </a:pPr>
            <a:r>
              <a:rPr lang="en" sz="1800" i="1"/>
              <a:t>Let X = amount of ketchup in a bottle: X ~ N(µ = 36, σ = 0.11)</a:t>
            </a:r>
            <a:endParaRPr sz="1800" i="1"/>
          </a:p>
        </p:txBody>
      </p:sp>
      <p:pic>
        <p:nvPicPr>
          <p:cNvPr id="160" name="Google Shape;160;p32"/>
          <p:cNvPicPr preferRelativeResize="0"/>
          <p:nvPr/>
        </p:nvPicPr>
        <p:blipFill>
          <a:blip r:embed="rId3">
            <a:alphaModFix/>
          </a:blip>
          <a:stretch>
            <a:fillRect/>
          </a:stretch>
        </p:blipFill>
        <p:spPr>
          <a:xfrm>
            <a:off x="1981199" y="3612101"/>
            <a:ext cx="4027141" cy="2528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0">
              <a:lnSpc>
                <a:spcPct val="115000"/>
              </a:lnSpc>
              <a:spcBef>
                <a:spcPts val="0"/>
              </a:spcBef>
              <a:buSzPts val="1800"/>
            </a:pPr>
            <a:r>
              <a:rPr lang="en" sz="1800" i="1"/>
              <a:t>Let X = amount of ketchup in a bottle: X ~ N(µ = 36, σ = 0.11)</a:t>
            </a:r>
            <a:endParaRPr sz="1800" i="1"/>
          </a:p>
        </p:txBody>
      </p:sp>
      <p:pic>
        <p:nvPicPr>
          <p:cNvPr id="167" name="Google Shape;167;p33"/>
          <p:cNvPicPr preferRelativeResize="0"/>
          <p:nvPr/>
        </p:nvPicPr>
        <p:blipFill>
          <a:blip r:embed="rId3">
            <a:alphaModFix/>
          </a:blip>
          <a:stretch>
            <a:fillRect/>
          </a:stretch>
        </p:blipFill>
        <p:spPr>
          <a:xfrm>
            <a:off x="1981199" y="3612101"/>
            <a:ext cx="4027141" cy="2528475"/>
          </a:xfrm>
          <a:prstGeom prst="rect">
            <a:avLst/>
          </a:prstGeom>
          <a:noFill/>
          <a:ln>
            <a:noFill/>
          </a:ln>
        </p:spPr>
      </p:pic>
      <p:pic>
        <p:nvPicPr>
          <p:cNvPr id="168" name="Google Shape;168;p33"/>
          <p:cNvPicPr preferRelativeResize="0"/>
          <p:nvPr/>
        </p:nvPicPr>
        <p:blipFill>
          <a:blip r:embed="rId4">
            <a:alphaModFix/>
          </a:blip>
          <a:stretch>
            <a:fillRect/>
          </a:stretch>
        </p:blipFill>
        <p:spPr>
          <a:xfrm>
            <a:off x="6294824" y="4271426"/>
            <a:ext cx="3218675" cy="827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2209800" y="2111126"/>
            <a:ext cx="7772400" cy="2281800"/>
          </a:xfrm>
          <a:prstGeom prst="rect">
            <a:avLst/>
          </a:prstGeom>
        </p:spPr>
        <p:txBody>
          <a:bodyPr spcFirstLastPara="1" wrap="square" lIns="91425" tIns="91425" rIns="91425" bIns="91425" anchor="b" anchorCtr="0">
            <a:noAutofit/>
          </a:bodyPr>
          <a:lstStyle/>
          <a:p>
            <a:pPr algn="l"/>
            <a:r>
              <a:rPr lang="en">
                <a:solidFill>
                  <a:schemeClr val="accent1"/>
                </a:solidFill>
              </a:rPr>
              <a:t>Normal distribution</a:t>
            </a:r>
            <a:endParaRPr>
              <a:solidFill>
                <a:schemeClr val="accent1"/>
              </a:solidFill>
            </a:endParaRPr>
          </a:p>
          <a:p>
            <a:pPr algn="l"/>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400">
                <a:solidFill>
                  <a:schemeClr val="accent1"/>
                </a:solidFill>
              </a:rPr>
              <a:t>Finding the exact probability - using R</a:t>
            </a:r>
            <a:endParaRPr sz="3400">
              <a:solidFill>
                <a:schemeClr val="accent1"/>
              </a:solidFill>
            </a:endParaRPr>
          </a:p>
        </p:txBody>
      </p:sp>
      <p:sp>
        <p:nvSpPr>
          <p:cNvPr id="174" name="Google Shape;174;p34"/>
          <p:cNvSpPr txBox="1">
            <a:spLocks noGrp="1"/>
          </p:cNvSpPr>
          <p:nvPr>
            <p:ph type="body" idx="1"/>
          </p:nvPr>
        </p:nvSpPr>
        <p:spPr>
          <a:xfrm flipH="1">
            <a:off x="1981200" y="130577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indent="0">
              <a:lnSpc>
                <a:spcPct val="115000"/>
              </a:lnSpc>
              <a:spcBef>
                <a:spcPts val="0"/>
              </a:spcBef>
              <a:buSzPts val="1100"/>
              <a:buNone/>
            </a:pPr>
            <a:r>
              <a:rPr lang="en" sz="1800" b="1">
                <a:latin typeface="Courier New"/>
                <a:ea typeface="Courier New"/>
                <a:cs typeface="Courier New"/>
                <a:sym typeface="Courier New"/>
              </a:rPr>
              <a:t>&gt; pnorm(-1.82, mean = 0, sd = 1)</a:t>
            </a:r>
            <a:endParaRPr sz="1800" b="1">
              <a:latin typeface="Courier New"/>
              <a:ea typeface="Courier New"/>
              <a:cs typeface="Courier New"/>
              <a:sym typeface="Courier New"/>
            </a:endParaRPr>
          </a:p>
          <a:p>
            <a:pPr marL="0" indent="0">
              <a:lnSpc>
                <a:spcPct val="115000"/>
              </a:lnSpc>
              <a:spcBef>
                <a:spcPts val="0"/>
              </a:spcBef>
              <a:buSzPts val="1100"/>
              <a:buNone/>
            </a:pPr>
            <a:r>
              <a:rPr lang="en" sz="1800" b="1">
                <a:latin typeface="Courier New"/>
                <a:ea typeface="Courier New"/>
                <a:cs typeface="Courier New"/>
                <a:sym typeface="Courier New"/>
              </a:rPr>
              <a:t>[1] 0.0344</a:t>
            </a:r>
            <a:endParaRPr sz="1800" b="1">
              <a:latin typeface="Courier New"/>
              <a:ea typeface="Courier New"/>
              <a:cs typeface="Courier New"/>
              <a:sym typeface="Courier New"/>
            </a:endParaRPr>
          </a:p>
          <a:p>
            <a:pPr marL="0" indent="0">
              <a:lnSpc>
                <a:spcPct val="115000"/>
              </a:lnSpc>
              <a:spcBef>
                <a:spcPts val="0"/>
              </a:spcBef>
              <a:buNone/>
            </a:pPr>
            <a:endParaRPr sz="1800" b="1">
              <a:latin typeface="Courier New"/>
              <a:ea typeface="Courier New"/>
              <a:cs typeface="Courier New"/>
              <a:sym typeface="Courier New"/>
            </a:endParaRPr>
          </a:p>
        </p:txBody>
      </p:sp>
      <p:sp>
        <p:nvSpPr>
          <p:cNvPr id="175" name="Google Shape;175;p34"/>
          <p:cNvSpPr txBox="1">
            <a:spLocks noGrp="1"/>
          </p:cNvSpPr>
          <p:nvPr>
            <p:ph type="body" idx="1"/>
          </p:nvPr>
        </p:nvSpPr>
        <p:spPr>
          <a:xfrm flipH="1">
            <a:off x="1981200" y="2672575"/>
            <a:ext cx="8229600" cy="6045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800"/>
              <a:t>OR</a:t>
            </a:r>
            <a:endParaRPr sz="1800"/>
          </a:p>
        </p:txBody>
      </p:sp>
      <p:sp>
        <p:nvSpPr>
          <p:cNvPr id="176" name="Google Shape;176;p34"/>
          <p:cNvSpPr txBox="1">
            <a:spLocks noGrp="1"/>
          </p:cNvSpPr>
          <p:nvPr>
            <p:ph type="body" idx="1"/>
          </p:nvPr>
        </p:nvSpPr>
        <p:spPr>
          <a:xfrm flipH="1">
            <a:off x="1981200" y="365807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indent="0">
              <a:lnSpc>
                <a:spcPct val="115000"/>
              </a:lnSpc>
              <a:spcBef>
                <a:spcPts val="0"/>
              </a:spcBef>
              <a:buSzPts val="1100"/>
              <a:buNone/>
            </a:pPr>
            <a:r>
              <a:rPr lang="en" sz="1800" b="1">
                <a:latin typeface="Courier New"/>
                <a:ea typeface="Courier New"/>
                <a:cs typeface="Courier New"/>
                <a:sym typeface="Courier New"/>
              </a:rPr>
              <a:t>&gt; pnorm(35.8, mean = 36, sd = 0.11)</a:t>
            </a:r>
            <a:endParaRPr sz="1800" b="1">
              <a:latin typeface="Courier New"/>
              <a:ea typeface="Courier New"/>
              <a:cs typeface="Courier New"/>
              <a:sym typeface="Courier New"/>
            </a:endParaRPr>
          </a:p>
          <a:p>
            <a:pPr marL="0" indent="0">
              <a:lnSpc>
                <a:spcPct val="115000"/>
              </a:lnSpc>
              <a:spcBef>
                <a:spcPts val="0"/>
              </a:spcBef>
              <a:buNone/>
            </a:pPr>
            <a:r>
              <a:rPr lang="en" sz="1800" b="1">
                <a:latin typeface="Courier New"/>
                <a:ea typeface="Courier New"/>
                <a:cs typeface="Courier New"/>
                <a:sym typeface="Courier New"/>
              </a:rPr>
              <a:t>[1] 0.0345</a:t>
            </a:r>
            <a:endParaRPr sz="1800" b="1">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182" name="Google Shape;182;p35"/>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chemeClr val="dk2"/>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chemeClr val="dk2"/>
                </a:solidFill>
              </a:rPr>
              <a:t>(d) 93.12%</a:t>
            </a:r>
            <a:endParaRPr sz="2400">
              <a:solidFill>
                <a:schemeClr val="dk2"/>
              </a:solidFill>
            </a:endParaRPr>
          </a:p>
          <a:p>
            <a:pPr marL="0" indent="0">
              <a:lnSpc>
                <a:spcPct val="115000"/>
              </a:lnSpc>
              <a:spcBef>
                <a:spcPts val="0"/>
              </a:spcBef>
              <a:buNone/>
            </a:pPr>
            <a:endParaRPr sz="24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188" name="Google Shape;188;p36"/>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7"/>
          <p:cNvPicPr preferRelativeResize="0"/>
          <p:nvPr/>
        </p:nvPicPr>
        <p:blipFill>
          <a:blip r:embed="rId3">
            <a:alphaModFix/>
          </a:blip>
          <a:stretch>
            <a:fillRect/>
          </a:stretch>
        </p:blipFill>
        <p:spPr>
          <a:xfrm>
            <a:off x="1981200" y="3195075"/>
            <a:ext cx="2602750" cy="1484590"/>
          </a:xfrm>
          <a:prstGeom prst="rect">
            <a:avLst/>
          </a:prstGeom>
          <a:noFill/>
          <a:ln>
            <a:noFill/>
          </a:ln>
        </p:spPr>
      </p:pic>
      <p:sp>
        <p:nvSpPr>
          <p:cNvPr id="194" name="Google Shape;194;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195" name="Google Shape;195;p37"/>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8"/>
          <p:cNvPicPr preferRelativeResize="0"/>
          <p:nvPr/>
        </p:nvPicPr>
        <p:blipFill>
          <a:blip r:embed="rId3">
            <a:alphaModFix/>
          </a:blip>
          <a:stretch>
            <a:fillRect/>
          </a:stretch>
        </p:blipFill>
        <p:spPr>
          <a:xfrm>
            <a:off x="1981200" y="3195075"/>
            <a:ext cx="2602750" cy="1484590"/>
          </a:xfrm>
          <a:prstGeom prst="rect">
            <a:avLst/>
          </a:prstGeom>
          <a:noFill/>
          <a:ln>
            <a:noFill/>
          </a:ln>
        </p:spPr>
      </p:pic>
      <p:pic>
        <p:nvPicPr>
          <p:cNvPr id="201" name="Google Shape;201;p38"/>
          <p:cNvPicPr preferRelativeResize="0"/>
          <p:nvPr/>
        </p:nvPicPr>
        <p:blipFill>
          <a:blip r:embed="rId4">
            <a:alphaModFix/>
          </a:blip>
          <a:stretch>
            <a:fillRect/>
          </a:stretch>
        </p:blipFill>
        <p:spPr>
          <a:xfrm>
            <a:off x="4583951" y="3195075"/>
            <a:ext cx="2602751" cy="1548782"/>
          </a:xfrm>
          <a:prstGeom prst="rect">
            <a:avLst/>
          </a:prstGeom>
          <a:noFill/>
          <a:ln>
            <a:noFill/>
          </a:ln>
        </p:spPr>
      </p:pic>
      <p:sp>
        <p:nvSpPr>
          <p:cNvPr id="202" name="Google Shape;202;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203" name="Google Shape;203;p38"/>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9"/>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pic>
        <p:nvPicPr>
          <p:cNvPr id="209" name="Google Shape;209;p39"/>
          <p:cNvPicPr preferRelativeResize="0"/>
          <p:nvPr/>
        </p:nvPicPr>
        <p:blipFill>
          <a:blip r:embed="rId3">
            <a:alphaModFix/>
          </a:blip>
          <a:stretch>
            <a:fillRect/>
          </a:stretch>
        </p:blipFill>
        <p:spPr>
          <a:xfrm>
            <a:off x="1981200" y="3195075"/>
            <a:ext cx="2602750" cy="1484590"/>
          </a:xfrm>
          <a:prstGeom prst="rect">
            <a:avLst/>
          </a:prstGeom>
          <a:noFill/>
          <a:ln>
            <a:noFill/>
          </a:ln>
        </p:spPr>
      </p:pic>
      <p:pic>
        <p:nvPicPr>
          <p:cNvPr id="210" name="Google Shape;210;p39"/>
          <p:cNvPicPr preferRelativeResize="0"/>
          <p:nvPr/>
        </p:nvPicPr>
        <p:blipFill>
          <a:blip r:embed="rId4">
            <a:alphaModFix/>
          </a:blip>
          <a:stretch>
            <a:fillRect/>
          </a:stretch>
        </p:blipFill>
        <p:spPr>
          <a:xfrm>
            <a:off x="4583951" y="3195075"/>
            <a:ext cx="2602751" cy="1548782"/>
          </a:xfrm>
          <a:prstGeom prst="rect">
            <a:avLst/>
          </a:prstGeom>
          <a:noFill/>
          <a:ln>
            <a:noFill/>
          </a:ln>
        </p:spPr>
      </p:pic>
      <p:sp>
        <p:nvSpPr>
          <p:cNvPr id="211" name="Google Shape;211;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212" name="Google Shape;212;p39"/>
          <p:cNvPicPr preferRelativeResize="0"/>
          <p:nvPr/>
        </p:nvPicPr>
        <p:blipFill>
          <a:blip r:embed="rId5">
            <a:alphaModFix/>
          </a:blip>
          <a:stretch>
            <a:fillRect/>
          </a:stretch>
        </p:blipFill>
        <p:spPr>
          <a:xfrm>
            <a:off x="7299276" y="3175265"/>
            <a:ext cx="2911525" cy="15487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40"/>
          <p:cNvPicPr preferRelativeResize="0"/>
          <p:nvPr/>
        </p:nvPicPr>
        <p:blipFill>
          <a:blip r:embed="rId3">
            <a:alphaModFix/>
          </a:blip>
          <a:stretch>
            <a:fillRect/>
          </a:stretch>
        </p:blipFill>
        <p:spPr>
          <a:xfrm>
            <a:off x="1981200" y="3195075"/>
            <a:ext cx="2602750" cy="1484590"/>
          </a:xfrm>
          <a:prstGeom prst="rect">
            <a:avLst/>
          </a:prstGeom>
          <a:noFill/>
          <a:ln>
            <a:noFill/>
          </a:ln>
        </p:spPr>
      </p:pic>
      <p:pic>
        <p:nvPicPr>
          <p:cNvPr id="218" name="Google Shape;218;p40"/>
          <p:cNvPicPr preferRelativeResize="0"/>
          <p:nvPr/>
        </p:nvPicPr>
        <p:blipFill>
          <a:blip r:embed="rId4">
            <a:alphaModFix/>
          </a:blip>
          <a:stretch>
            <a:fillRect/>
          </a:stretch>
        </p:blipFill>
        <p:spPr>
          <a:xfrm>
            <a:off x="4519708" y="4894274"/>
            <a:ext cx="2842119" cy="590850"/>
          </a:xfrm>
          <a:prstGeom prst="rect">
            <a:avLst/>
          </a:prstGeom>
          <a:noFill/>
          <a:ln>
            <a:noFill/>
          </a:ln>
        </p:spPr>
      </p:pic>
      <p:pic>
        <p:nvPicPr>
          <p:cNvPr id="219" name="Google Shape;219;p40"/>
          <p:cNvPicPr preferRelativeResize="0"/>
          <p:nvPr/>
        </p:nvPicPr>
        <p:blipFill>
          <a:blip r:embed="rId5">
            <a:alphaModFix/>
          </a:blip>
          <a:stretch>
            <a:fillRect/>
          </a:stretch>
        </p:blipFill>
        <p:spPr>
          <a:xfrm>
            <a:off x="4583951" y="3195075"/>
            <a:ext cx="2602751" cy="1548782"/>
          </a:xfrm>
          <a:prstGeom prst="rect">
            <a:avLst/>
          </a:prstGeom>
          <a:noFill/>
          <a:ln>
            <a:noFill/>
          </a:ln>
        </p:spPr>
      </p:pic>
      <p:sp>
        <p:nvSpPr>
          <p:cNvPr id="220" name="Google Shape;220;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221" name="Google Shape;221;p40"/>
          <p:cNvPicPr preferRelativeResize="0"/>
          <p:nvPr/>
        </p:nvPicPr>
        <p:blipFill>
          <a:blip r:embed="rId6">
            <a:alphaModFix/>
          </a:blip>
          <a:stretch>
            <a:fillRect/>
          </a:stretch>
        </p:blipFill>
        <p:spPr>
          <a:xfrm>
            <a:off x="7299276" y="3175265"/>
            <a:ext cx="2911525" cy="1548786"/>
          </a:xfrm>
          <a:prstGeom prst="rect">
            <a:avLst/>
          </a:prstGeom>
          <a:noFill/>
          <a:ln>
            <a:noFill/>
          </a:ln>
        </p:spPr>
      </p:pic>
      <p:sp>
        <p:nvSpPr>
          <p:cNvPr id="222" name="Google Shape;222;p40"/>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1"/>
          <p:cNvPicPr preferRelativeResize="0"/>
          <p:nvPr/>
        </p:nvPicPr>
        <p:blipFill>
          <a:blip r:embed="rId3">
            <a:alphaModFix/>
          </a:blip>
          <a:stretch>
            <a:fillRect/>
          </a:stretch>
        </p:blipFill>
        <p:spPr>
          <a:xfrm>
            <a:off x="3155225" y="5485126"/>
            <a:ext cx="4263277" cy="548529"/>
          </a:xfrm>
          <a:prstGeom prst="rect">
            <a:avLst/>
          </a:prstGeom>
          <a:noFill/>
          <a:ln>
            <a:noFill/>
          </a:ln>
        </p:spPr>
      </p:pic>
      <p:pic>
        <p:nvPicPr>
          <p:cNvPr id="228" name="Google Shape;228;p41"/>
          <p:cNvPicPr preferRelativeResize="0"/>
          <p:nvPr/>
        </p:nvPicPr>
        <p:blipFill>
          <a:blip r:embed="rId4">
            <a:alphaModFix/>
          </a:blip>
          <a:stretch>
            <a:fillRect/>
          </a:stretch>
        </p:blipFill>
        <p:spPr>
          <a:xfrm>
            <a:off x="1981200" y="3195075"/>
            <a:ext cx="2602750" cy="1484590"/>
          </a:xfrm>
          <a:prstGeom prst="rect">
            <a:avLst/>
          </a:prstGeom>
          <a:noFill/>
          <a:ln>
            <a:noFill/>
          </a:ln>
        </p:spPr>
      </p:pic>
      <p:pic>
        <p:nvPicPr>
          <p:cNvPr id="229" name="Google Shape;229;p41"/>
          <p:cNvPicPr preferRelativeResize="0"/>
          <p:nvPr/>
        </p:nvPicPr>
        <p:blipFill>
          <a:blip r:embed="rId5">
            <a:alphaModFix/>
          </a:blip>
          <a:stretch>
            <a:fillRect/>
          </a:stretch>
        </p:blipFill>
        <p:spPr>
          <a:xfrm>
            <a:off x="4519708" y="4894274"/>
            <a:ext cx="2842119" cy="590850"/>
          </a:xfrm>
          <a:prstGeom prst="rect">
            <a:avLst/>
          </a:prstGeom>
          <a:noFill/>
          <a:ln>
            <a:noFill/>
          </a:ln>
        </p:spPr>
      </p:pic>
      <p:pic>
        <p:nvPicPr>
          <p:cNvPr id="230" name="Google Shape;230;p41"/>
          <p:cNvPicPr preferRelativeResize="0"/>
          <p:nvPr/>
        </p:nvPicPr>
        <p:blipFill>
          <a:blip r:embed="rId6">
            <a:alphaModFix/>
          </a:blip>
          <a:stretch>
            <a:fillRect/>
          </a:stretch>
        </p:blipFill>
        <p:spPr>
          <a:xfrm>
            <a:off x="4583951" y="3195075"/>
            <a:ext cx="2602751" cy="1548782"/>
          </a:xfrm>
          <a:prstGeom prst="rect">
            <a:avLst/>
          </a:prstGeom>
          <a:noFill/>
          <a:ln>
            <a:noFill/>
          </a:ln>
        </p:spPr>
      </p:pic>
      <p:sp>
        <p:nvSpPr>
          <p:cNvPr id="231" name="Google Shape;231;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232" name="Google Shape;232;p41"/>
          <p:cNvPicPr preferRelativeResize="0"/>
          <p:nvPr/>
        </p:nvPicPr>
        <p:blipFill>
          <a:blip r:embed="rId7">
            <a:alphaModFix/>
          </a:blip>
          <a:stretch>
            <a:fillRect/>
          </a:stretch>
        </p:blipFill>
        <p:spPr>
          <a:xfrm>
            <a:off x="7299276" y="3175265"/>
            <a:ext cx="2911525" cy="1548786"/>
          </a:xfrm>
          <a:prstGeom prst="rect">
            <a:avLst/>
          </a:prstGeom>
          <a:noFill/>
          <a:ln>
            <a:noFill/>
          </a:ln>
        </p:spPr>
      </p:pic>
      <p:sp>
        <p:nvSpPr>
          <p:cNvPr id="233" name="Google Shape;233;p41"/>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42"/>
          <p:cNvPicPr preferRelativeResize="0"/>
          <p:nvPr/>
        </p:nvPicPr>
        <p:blipFill>
          <a:blip r:embed="rId3">
            <a:alphaModFix/>
          </a:blip>
          <a:stretch>
            <a:fillRect/>
          </a:stretch>
        </p:blipFill>
        <p:spPr>
          <a:xfrm>
            <a:off x="3155225" y="5485126"/>
            <a:ext cx="4263277" cy="548529"/>
          </a:xfrm>
          <a:prstGeom prst="rect">
            <a:avLst/>
          </a:prstGeom>
          <a:noFill/>
          <a:ln>
            <a:noFill/>
          </a:ln>
        </p:spPr>
      </p:pic>
      <p:pic>
        <p:nvPicPr>
          <p:cNvPr id="239" name="Google Shape;239;p42"/>
          <p:cNvPicPr preferRelativeResize="0"/>
          <p:nvPr/>
        </p:nvPicPr>
        <p:blipFill>
          <a:blip r:embed="rId4">
            <a:alphaModFix/>
          </a:blip>
          <a:stretch>
            <a:fillRect/>
          </a:stretch>
        </p:blipFill>
        <p:spPr>
          <a:xfrm>
            <a:off x="1981200" y="3195075"/>
            <a:ext cx="2602750" cy="1484590"/>
          </a:xfrm>
          <a:prstGeom prst="rect">
            <a:avLst/>
          </a:prstGeom>
          <a:noFill/>
          <a:ln>
            <a:noFill/>
          </a:ln>
        </p:spPr>
      </p:pic>
      <p:pic>
        <p:nvPicPr>
          <p:cNvPr id="240" name="Google Shape;240;p42"/>
          <p:cNvPicPr preferRelativeResize="0"/>
          <p:nvPr/>
        </p:nvPicPr>
        <p:blipFill>
          <a:blip r:embed="rId5">
            <a:alphaModFix/>
          </a:blip>
          <a:stretch>
            <a:fillRect/>
          </a:stretch>
        </p:blipFill>
        <p:spPr>
          <a:xfrm>
            <a:off x="4519708" y="4894274"/>
            <a:ext cx="2842119" cy="590850"/>
          </a:xfrm>
          <a:prstGeom prst="rect">
            <a:avLst/>
          </a:prstGeom>
          <a:noFill/>
          <a:ln>
            <a:noFill/>
          </a:ln>
        </p:spPr>
      </p:pic>
      <p:pic>
        <p:nvPicPr>
          <p:cNvPr id="241" name="Google Shape;241;p42"/>
          <p:cNvPicPr preferRelativeResize="0"/>
          <p:nvPr/>
        </p:nvPicPr>
        <p:blipFill>
          <a:blip r:embed="rId6">
            <a:alphaModFix/>
          </a:blip>
          <a:stretch>
            <a:fillRect/>
          </a:stretch>
        </p:blipFill>
        <p:spPr>
          <a:xfrm>
            <a:off x="4583951" y="3195075"/>
            <a:ext cx="2602751" cy="1548782"/>
          </a:xfrm>
          <a:prstGeom prst="rect">
            <a:avLst/>
          </a:prstGeom>
          <a:noFill/>
          <a:ln>
            <a:noFill/>
          </a:ln>
        </p:spPr>
      </p:pic>
      <p:sp>
        <p:nvSpPr>
          <p:cNvPr id="242" name="Google Shape;242;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243" name="Google Shape;243;p42"/>
          <p:cNvPicPr preferRelativeResize="0"/>
          <p:nvPr/>
        </p:nvPicPr>
        <p:blipFill>
          <a:blip r:embed="rId7">
            <a:alphaModFix/>
          </a:blip>
          <a:stretch>
            <a:fillRect/>
          </a:stretch>
        </p:blipFill>
        <p:spPr>
          <a:xfrm>
            <a:off x="7299276" y="3175265"/>
            <a:ext cx="2911525" cy="1548786"/>
          </a:xfrm>
          <a:prstGeom prst="rect">
            <a:avLst/>
          </a:prstGeom>
          <a:noFill/>
          <a:ln>
            <a:noFill/>
          </a:ln>
        </p:spPr>
      </p:pic>
      <p:pic>
        <p:nvPicPr>
          <p:cNvPr id="244" name="Google Shape;244;p42"/>
          <p:cNvPicPr preferRelativeResize="0"/>
          <p:nvPr/>
        </p:nvPicPr>
        <p:blipFill>
          <a:blip r:embed="rId8">
            <a:alphaModFix/>
          </a:blip>
          <a:stretch>
            <a:fillRect/>
          </a:stretch>
        </p:blipFill>
        <p:spPr>
          <a:xfrm>
            <a:off x="1676401" y="6148255"/>
            <a:ext cx="8839203" cy="320021"/>
          </a:xfrm>
          <a:prstGeom prst="rect">
            <a:avLst/>
          </a:prstGeom>
          <a:noFill/>
          <a:ln>
            <a:noFill/>
          </a:ln>
        </p:spPr>
      </p:pic>
      <p:sp>
        <p:nvSpPr>
          <p:cNvPr id="245" name="Google Shape;245;p42"/>
          <p:cNvSpPr txBox="1">
            <a:spLocks noGrp="1"/>
          </p:cNvSpPr>
          <p:nvPr>
            <p:ph type="body" idx="1"/>
          </p:nvPr>
        </p:nvSpPr>
        <p:spPr>
          <a:xfrm flipH="1">
            <a:off x="1981200" y="1305775"/>
            <a:ext cx="8229600" cy="1849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a:solidFill>
                  <a:schemeClr val="accent1"/>
                </a:solidFill>
              </a:rPr>
              <a:t>What percent of bottles pass the quality control inspection?</a:t>
            </a:r>
            <a:endParaRPr sz="2400">
              <a:solidFill>
                <a:schemeClr val="accent1"/>
              </a:solidFill>
            </a:endParaRPr>
          </a:p>
          <a:p>
            <a:pPr marL="0" indent="0">
              <a:lnSpc>
                <a:spcPct val="115000"/>
              </a:lnSpc>
              <a:spcBef>
                <a:spcPts val="0"/>
              </a:spcBef>
              <a:buNone/>
            </a:pPr>
            <a:endParaRPr sz="2400">
              <a:solidFill>
                <a:schemeClr val="dk2"/>
              </a:solidFill>
            </a:endParaRPr>
          </a:p>
          <a:p>
            <a:pPr marL="0" indent="0">
              <a:lnSpc>
                <a:spcPct val="115000"/>
              </a:lnSpc>
              <a:spcBef>
                <a:spcPts val="0"/>
              </a:spcBef>
              <a:buNone/>
            </a:pPr>
            <a:r>
              <a:rPr lang="en" sz="2400">
                <a:solidFill>
                  <a:schemeClr val="dk2"/>
                </a:solidFill>
              </a:rPr>
              <a:t>(a) 1.82%			(c) 6.88%</a:t>
            </a:r>
            <a:r>
              <a:rPr lang="en" sz="2400" i="1">
                <a:solidFill>
                  <a:srgbClr val="E69138"/>
                </a:solidFill>
              </a:rPr>
              <a:t>			</a:t>
            </a:r>
            <a:r>
              <a:rPr lang="en" sz="2400">
                <a:solidFill>
                  <a:schemeClr val="dk2"/>
                </a:solidFill>
              </a:rPr>
              <a:t>(e) 96.56%</a:t>
            </a:r>
            <a:endParaRPr sz="2400">
              <a:solidFill>
                <a:schemeClr val="dk2"/>
              </a:solidFill>
            </a:endParaRPr>
          </a:p>
          <a:p>
            <a:pPr marL="0" indent="0">
              <a:lnSpc>
                <a:spcPct val="115000"/>
              </a:lnSpc>
              <a:spcBef>
                <a:spcPts val="0"/>
              </a:spcBef>
              <a:buNone/>
            </a:pPr>
            <a:r>
              <a:rPr lang="en" sz="2400">
                <a:solidFill>
                  <a:schemeClr val="dk2"/>
                </a:solidFill>
              </a:rPr>
              <a:t>(b) 3.44%			</a:t>
            </a:r>
            <a:r>
              <a:rPr lang="en" sz="2400" i="1">
                <a:solidFill>
                  <a:srgbClr val="E69138"/>
                </a:solidFill>
              </a:rPr>
              <a:t>(d) 93.12%</a:t>
            </a:r>
            <a:endParaRPr sz="2400">
              <a:solidFill>
                <a:schemeClr val="dk2"/>
              </a:solidFill>
            </a:endParaRPr>
          </a:p>
          <a:p>
            <a:pPr marL="0" indent="0">
              <a:lnSpc>
                <a:spcPct val="115000"/>
              </a:lnSpc>
              <a:spcBef>
                <a:spcPts val="0"/>
              </a:spcBef>
              <a:buNone/>
            </a:pPr>
            <a:endParaRPr sz="2400">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1" name="Google Shape;251;p43"/>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Normal Distribution</a:t>
            </a:r>
            <a:endParaRPr>
              <a:solidFill>
                <a:schemeClr val="accent1"/>
              </a:solidFill>
            </a:endParaRPr>
          </a:p>
        </p:txBody>
      </p:sp>
      <p:sp>
        <p:nvSpPr>
          <p:cNvPr id="58" name="Google Shape;58;p17"/>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indent="-374650">
              <a:buSzPts val="2300"/>
            </a:pPr>
            <a:r>
              <a:rPr lang="en" sz="2300">
                <a:solidFill>
                  <a:srgbClr val="000000"/>
                </a:solidFill>
              </a:rPr>
              <a:t>Unimodal and symmetric, bell shaped curve</a:t>
            </a:r>
            <a:endParaRPr sz="2300">
              <a:solidFill>
                <a:srgbClr val="000000"/>
              </a:solidFill>
            </a:endParaRPr>
          </a:p>
          <a:p>
            <a:pPr indent="-374650">
              <a:spcBef>
                <a:spcPts val="0"/>
              </a:spcBef>
              <a:buSzPts val="2300"/>
            </a:pPr>
            <a:r>
              <a:rPr lang="en" sz="2300">
                <a:solidFill>
                  <a:srgbClr val="000000"/>
                </a:solidFill>
              </a:rPr>
              <a:t>Many variables are nearly normal, but none are exactly normal</a:t>
            </a:r>
            <a:endParaRPr sz="2300">
              <a:solidFill>
                <a:srgbClr val="000000"/>
              </a:solidFill>
            </a:endParaRPr>
          </a:p>
          <a:p>
            <a:pPr indent="-374650">
              <a:spcBef>
                <a:spcPts val="0"/>
              </a:spcBef>
              <a:buSzPts val="2300"/>
            </a:pPr>
            <a:r>
              <a:rPr lang="en" sz="2300">
                <a:solidFill>
                  <a:srgbClr val="000000"/>
                </a:solidFill>
              </a:rPr>
              <a:t>Denoted as </a:t>
            </a:r>
            <a:r>
              <a:rPr lang="en" sz="2300" i="1">
                <a:solidFill>
                  <a:schemeClr val="accent1"/>
                </a:solidFill>
              </a:rPr>
              <a:t>N(µ, σ)</a:t>
            </a:r>
            <a:r>
              <a:rPr lang="en" sz="2300">
                <a:solidFill>
                  <a:srgbClr val="000000"/>
                </a:solidFill>
              </a:rPr>
              <a:t> </a:t>
            </a:r>
            <a:r>
              <a:rPr lang="en" sz="2300"/>
              <a:t>→ </a:t>
            </a:r>
            <a:r>
              <a:rPr lang="en" sz="2300">
                <a:solidFill>
                  <a:srgbClr val="000000"/>
                </a:solidFill>
              </a:rPr>
              <a:t>Normal with mean </a:t>
            </a:r>
            <a:r>
              <a:rPr lang="en" sz="2300" i="1">
                <a:solidFill>
                  <a:srgbClr val="000000"/>
                </a:solidFill>
              </a:rPr>
              <a:t>µ</a:t>
            </a:r>
            <a:r>
              <a:rPr lang="en" sz="2300">
                <a:solidFill>
                  <a:srgbClr val="000000"/>
                </a:solidFill>
              </a:rPr>
              <a:t> and standard deviation </a:t>
            </a:r>
            <a:r>
              <a:rPr lang="en" sz="2300" i="1"/>
              <a:t>σ</a:t>
            </a:r>
            <a:endParaRPr sz="2300" i="1">
              <a:solidFill>
                <a:srgbClr val="000000"/>
              </a:solidFill>
            </a:endParaRPr>
          </a:p>
        </p:txBody>
      </p:sp>
      <p:pic>
        <p:nvPicPr>
          <p:cNvPr id="59" name="Google Shape;59;p17"/>
          <p:cNvPicPr preferRelativeResize="0"/>
          <p:nvPr/>
        </p:nvPicPr>
        <p:blipFill>
          <a:blip r:embed="rId3">
            <a:alphaModFix/>
          </a:blip>
          <a:stretch>
            <a:fillRect/>
          </a:stretch>
        </p:blipFill>
        <p:spPr>
          <a:xfrm>
            <a:off x="2456976" y="3432925"/>
            <a:ext cx="5842225" cy="2516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1903825" y="2513851"/>
            <a:ext cx="2765772" cy="18031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64" name="Google Shape;264;p45"/>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pic>
        <p:nvPicPr>
          <p:cNvPr id="265" name="Google Shape;265;p45"/>
          <p:cNvPicPr preferRelativeResize="0"/>
          <p:nvPr/>
        </p:nvPicPr>
        <p:blipFill rotWithShape="1">
          <a:blip r:embed="rId3">
            <a:alphaModFix/>
          </a:blip>
          <a:srcRect r="67013" b="53529"/>
          <a:stretch/>
        </p:blipFill>
        <p:spPr>
          <a:xfrm>
            <a:off x="1903825" y="2513851"/>
            <a:ext cx="2765772" cy="1803101"/>
          </a:xfrm>
          <a:prstGeom prst="rect">
            <a:avLst/>
          </a:prstGeom>
          <a:noFill/>
          <a:ln>
            <a:noFill/>
          </a:ln>
        </p:spPr>
      </p:pic>
      <p:pic>
        <p:nvPicPr>
          <p:cNvPr id="266" name="Google Shape;266;p45"/>
          <p:cNvPicPr preferRelativeResize="0"/>
          <p:nvPr/>
        </p:nvPicPr>
        <p:blipFill rotWithShape="1">
          <a:blip r:embed="rId3">
            <a:alphaModFix/>
          </a:blip>
          <a:srcRect l="32308" b="79929"/>
          <a:stretch/>
        </p:blipFill>
        <p:spPr>
          <a:xfrm>
            <a:off x="4612925" y="2527450"/>
            <a:ext cx="5675352" cy="7787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72" name="Google Shape;272;p46"/>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pic>
        <p:nvPicPr>
          <p:cNvPr id="273" name="Google Shape;273;p46"/>
          <p:cNvPicPr preferRelativeResize="0"/>
          <p:nvPr/>
        </p:nvPicPr>
        <p:blipFill rotWithShape="1">
          <a:blip r:embed="rId3">
            <a:alphaModFix/>
          </a:blip>
          <a:srcRect r="67013" b="53529"/>
          <a:stretch/>
        </p:blipFill>
        <p:spPr>
          <a:xfrm>
            <a:off x="1903825" y="2513851"/>
            <a:ext cx="2765772" cy="1803101"/>
          </a:xfrm>
          <a:prstGeom prst="rect">
            <a:avLst/>
          </a:prstGeom>
          <a:noFill/>
          <a:ln>
            <a:noFill/>
          </a:ln>
        </p:spPr>
      </p:pic>
      <p:pic>
        <p:nvPicPr>
          <p:cNvPr id="274" name="Google Shape;274;p46"/>
          <p:cNvPicPr preferRelativeResize="0"/>
          <p:nvPr/>
        </p:nvPicPr>
        <p:blipFill rotWithShape="1">
          <a:blip r:embed="rId3">
            <a:alphaModFix/>
          </a:blip>
          <a:srcRect l="32308" b="79929"/>
          <a:stretch/>
        </p:blipFill>
        <p:spPr>
          <a:xfrm>
            <a:off x="4612925" y="2527450"/>
            <a:ext cx="5675352" cy="778752"/>
          </a:xfrm>
          <a:prstGeom prst="rect">
            <a:avLst/>
          </a:prstGeom>
          <a:noFill/>
          <a:ln>
            <a:noFill/>
          </a:ln>
        </p:spPr>
      </p:pic>
      <p:pic>
        <p:nvPicPr>
          <p:cNvPr id="275" name="Google Shape;275;p46"/>
          <p:cNvPicPr preferRelativeResize="0"/>
          <p:nvPr/>
        </p:nvPicPr>
        <p:blipFill rotWithShape="1">
          <a:blip r:embed="rId3">
            <a:alphaModFix/>
          </a:blip>
          <a:srcRect l="32308" t="20070" b="63130"/>
          <a:stretch/>
        </p:blipFill>
        <p:spPr>
          <a:xfrm>
            <a:off x="4612925" y="3306201"/>
            <a:ext cx="5675352" cy="651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81" name="Google Shape;281;p47"/>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pic>
        <p:nvPicPr>
          <p:cNvPr id="282" name="Google Shape;282;p47"/>
          <p:cNvPicPr preferRelativeResize="0"/>
          <p:nvPr/>
        </p:nvPicPr>
        <p:blipFill rotWithShape="1">
          <a:blip r:embed="rId3">
            <a:alphaModFix/>
          </a:blip>
          <a:srcRect r="67013" b="53529"/>
          <a:stretch/>
        </p:blipFill>
        <p:spPr>
          <a:xfrm>
            <a:off x="1903825" y="2513851"/>
            <a:ext cx="2765772" cy="1803101"/>
          </a:xfrm>
          <a:prstGeom prst="rect">
            <a:avLst/>
          </a:prstGeom>
          <a:noFill/>
          <a:ln>
            <a:noFill/>
          </a:ln>
        </p:spPr>
      </p:pic>
      <p:pic>
        <p:nvPicPr>
          <p:cNvPr id="283" name="Google Shape;283;p47"/>
          <p:cNvPicPr preferRelativeResize="0"/>
          <p:nvPr/>
        </p:nvPicPr>
        <p:blipFill rotWithShape="1">
          <a:blip r:embed="rId3">
            <a:alphaModFix/>
          </a:blip>
          <a:srcRect l="32308" b="79929"/>
          <a:stretch/>
        </p:blipFill>
        <p:spPr>
          <a:xfrm>
            <a:off x="4612925" y="2527450"/>
            <a:ext cx="5675352" cy="778752"/>
          </a:xfrm>
          <a:prstGeom prst="rect">
            <a:avLst/>
          </a:prstGeom>
          <a:noFill/>
          <a:ln>
            <a:noFill/>
          </a:ln>
        </p:spPr>
      </p:pic>
      <p:pic>
        <p:nvPicPr>
          <p:cNvPr id="284" name="Google Shape;284;p47"/>
          <p:cNvPicPr preferRelativeResize="0"/>
          <p:nvPr/>
        </p:nvPicPr>
        <p:blipFill rotWithShape="1">
          <a:blip r:embed="rId3">
            <a:alphaModFix/>
          </a:blip>
          <a:srcRect l="32308" t="20070" b="63130"/>
          <a:stretch/>
        </p:blipFill>
        <p:spPr>
          <a:xfrm>
            <a:off x="4612925" y="3306201"/>
            <a:ext cx="5675352" cy="651800"/>
          </a:xfrm>
          <a:prstGeom prst="rect">
            <a:avLst/>
          </a:prstGeom>
          <a:noFill/>
          <a:ln>
            <a:noFill/>
          </a:ln>
        </p:spPr>
      </p:pic>
      <p:pic>
        <p:nvPicPr>
          <p:cNvPr id="285" name="Google Shape;285;p47"/>
          <p:cNvPicPr preferRelativeResize="0"/>
          <p:nvPr/>
        </p:nvPicPr>
        <p:blipFill rotWithShape="1">
          <a:blip r:embed="rId3">
            <a:alphaModFix/>
          </a:blip>
          <a:srcRect l="32308" t="35896" b="53878"/>
          <a:stretch/>
        </p:blipFill>
        <p:spPr>
          <a:xfrm>
            <a:off x="4612925" y="3920201"/>
            <a:ext cx="5675352" cy="3967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91" name="Google Shape;291;p48"/>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indent="0">
              <a:lnSpc>
                <a:spcPct val="115000"/>
              </a:lnSpc>
              <a:spcBef>
                <a:spcPts val="0"/>
              </a:spcBef>
              <a:buNone/>
            </a:pPr>
            <a:endParaRPr sz="2000">
              <a:solidFill>
                <a:schemeClr val="accent1"/>
              </a:solidFill>
            </a:endParaRPr>
          </a:p>
        </p:txBody>
      </p:sp>
      <p:pic>
        <p:nvPicPr>
          <p:cNvPr id="292" name="Google Shape;292;p48"/>
          <p:cNvPicPr preferRelativeResize="0"/>
          <p:nvPr/>
        </p:nvPicPr>
        <p:blipFill rotWithShape="1">
          <a:blip r:embed="rId3">
            <a:alphaModFix/>
          </a:blip>
          <a:srcRect r="67013" b="53529"/>
          <a:stretch/>
        </p:blipFill>
        <p:spPr>
          <a:xfrm>
            <a:off x="1903825" y="2513851"/>
            <a:ext cx="2765772" cy="1803101"/>
          </a:xfrm>
          <a:prstGeom prst="rect">
            <a:avLst/>
          </a:prstGeom>
          <a:noFill/>
          <a:ln>
            <a:noFill/>
          </a:ln>
        </p:spPr>
      </p:pic>
      <p:pic>
        <p:nvPicPr>
          <p:cNvPr id="293" name="Google Shape;293;p48"/>
          <p:cNvPicPr preferRelativeResize="0"/>
          <p:nvPr/>
        </p:nvPicPr>
        <p:blipFill rotWithShape="1">
          <a:blip r:embed="rId3">
            <a:alphaModFix/>
          </a:blip>
          <a:srcRect l="32308" b="79929"/>
          <a:stretch/>
        </p:blipFill>
        <p:spPr>
          <a:xfrm>
            <a:off x="4612925" y="2527450"/>
            <a:ext cx="5675352" cy="778752"/>
          </a:xfrm>
          <a:prstGeom prst="rect">
            <a:avLst/>
          </a:prstGeom>
          <a:noFill/>
          <a:ln>
            <a:noFill/>
          </a:ln>
        </p:spPr>
      </p:pic>
      <p:pic>
        <p:nvPicPr>
          <p:cNvPr id="294" name="Google Shape;294;p48"/>
          <p:cNvPicPr preferRelativeResize="0"/>
          <p:nvPr/>
        </p:nvPicPr>
        <p:blipFill rotWithShape="1">
          <a:blip r:embed="rId3">
            <a:alphaModFix/>
          </a:blip>
          <a:srcRect l="32308" t="20070" b="63130"/>
          <a:stretch/>
        </p:blipFill>
        <p:spPr>
          <a:xfrm>
            <a:off x="4612925" y="3306201"/>
            <a:ext cx="5675352" cy="651800"/>
          </a:xfrm>
          <a:prstGeom prst="rect">
            <a:avLst/>
          </a:prstGeom>
          <a:noFill/>
          <a:ln>
            <a:noFill/>
          </a:ln>
        </p:spPr>
      </p:pic>
      <p:pic>
        <p:nvPicPr>
          <p:cNvPr id="295" name="Google Shape;295;p48"/>
          <p:cNvPicPr preferRelativeResize="0"/>
          <p:nvPr/>
        </p:nvPicPr>
        <p:blipFill rotWithShape="1">
          <a:blip r:embed="rId3">
            <a:alphaModFix/>
          </a:blip>
          <a:srcRect l="32308" t="35896" b="53878"/>
          <a:stretch/>
        </p:blipFill>
        <p:spPr>
          <a:xfrm>
            <a:off x="4612925" y="3920201"/>
            <a:ext cx="5675352" cy="396749"/>
          </a:xfrm>
          <a:prstGeom prst="rect">
            <a:avLst/>
          </a:prstGeom>
          <a:noFill/>
          <a:ln>
            <a:noFill/>
          </a:ln>
        </p:spPr>
      </p:pic>
      <p:sp>
        <p:nvSpPr>
          <p:cNvPr id="296" name="Google Shape;296;p48"/>
          <p:cNvSpPr txBox="1">
            <a:spLocks noGrp="1"/>
          </p:cNvSpPr>
          <p:nvPr>
            <p:ph type="body" idx="1"/>
          </p:nvPr>
        </p:nvSpPr>
        <p:spPr>
          <a:xfrm flipH="1">
            <a:off x="1981200" y="4591025"/>
            <a:ext cx="8229600" cy="985800"/>
          </a:xfrm>
          <a:prstGeom prst="rect">
            <a:avLst/>
          </a:prstGeom>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indent="0">
              <a:lnSpc>
                <a:spcPct val="115000"/>
              </a:lnSpc>
              <a:spcBef>
                <a:spcPts val="0"/>
              </a:spcBef>
              <a:buNone/>
            </a:pPr>
            <a:r>
              <a:rPr lang="en" sz="1800" b="1">
                <a:latin typeface="Courier New"/>
                <a:ea typeface="Courier New"/>
                <a:cs typeface="Courier New"/>
                <a:sym typeface="Courier New"/>
              </a:rPr>
              <a:t>&gt; qnorm(0.03)</a:t>
            </a:r>
            <a:endParaRPr sz="1800" b="1">
              <a:latin typeface="Courier New"/>
              <a:ea typeface="Courier New"/>
              <a:cs typeface="Courier New"/>
              <a:sym typeface="Courier New"/>
            </a:endParaRPr>
          </a:p>
          <a:p>
            <a:pPr marL="0" indent="0">
              <a:lnSpc>
                <a:spcPct val="115000"/>
              </a:lnSpc>
              <a:spcBef>
                <a:spcPts val="0"/>
              </a:spcBef>
              <a:buNone/>
            </a:pPr>
            <a:r>
              <a:rPr lang="en" sz="1800" b="1">
                <a:latin typeface="Courier New"/>
                <a:ea typeface="Courier New"/>
                <a:cs typeface="Courier New"/>
                <a:sym typeface="Courier New"/>
              </a:rPr>
              <a:t>[1] -1.880794</a:t>
            </a:r>
            <a:endParaRPr sz="1800" b="1">
              <a:latin typeface="Courier New"/>
              <a:ea typeface="Courier New"/>
              <a:cs typeface="Courier New"/>
              <a:sym typeface="Courier New"/>
            </a:endParaRPr>
          </a:p>
        </p:txBody>
      </p:sp>
      <p:sp>
        <p:nvSpPr>
          <p:cNvPr id="297" name="Google Shape;297;p48"/>
          <p:cNvSpPr txBox="1">
            <a:spLocks noGrp="1"/>
          </p:cNvSpPr>
          <p:nvPr>
            <p:ph type="body" idx="1"/>
          </p:nvPr>
        </p:nvSpPr>
        <p:spPr>
          <a:xfrm flipH="1">
            <a:off x="1981200" y="5992600"/>
            <a:ext cx="8229600" cy="778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400">
                <a:solidFill>
                  <a:schemeClr val="dk2"/>
                </a:solidFill>
              </a:rPr>
              <a:t>Mackowiak, Wasserman, and Levine (1992), A Critical Appraisal of 98.6 Degrees F, the Upper Limit of the Normal Body Temperature, and Other Legacies of Carl Reinhold August Wunderlick.</a:t>
            </a:r>
            <a:endParaRPr sz="14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03" name="Google Shape;303;p49"/>
          <p:cNvSpPr txBox="1">
            <a:spLocks noGrp="1"/>
          </p:cNvSpPr>
          <p:nvPr>
            <p:ph type="body" idx="1"/>
          </p:nvPr>
        </p:nvSpPr>
        <p:spPr>
          <a:xfrm flipH="1">
            <a:off x="1981200" y="1305775"/>
            <a:ext cx="8229600" cy="2279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a:solidFill>
                  <a:schemeClr val="dk2"/>
                </a:solidFill>
              </a:rPr>
              <a:t>(b) 99.1</a:t>
            </a:r>
            <a:r>
              <a:rPr lang="en" sz="2000" baseline="30000">
                <a:solidFill>
                  <a:schemeClr val="dk2"/>
                </a:solidFill>
              </a:rPr>
              <a:t>o</a:t>
            </a:r>
            <a:r>
              <a:rPr lang="en" sz="2000">
                <a:solidFill>
                  <a:schemeClr val="dk2"/>
                </a:solidFill>
              </a:rPr>
              <a:t>F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09" name="Google Shape;309;p50"/>
          <p:cNvSpPr txBox="1">
            <a:spLocks noGrp="1"/>
          </p:cNvSpPr>
          <p:nvPr>
            <p:ph type="body" idx="1"/>
          </p:nvPr>
        </p:nvSpPr>
        <p:spPr>
          <a:xfrm flipH="1">
            <a:off x="1981200" y="1305775"/>
            <a:ext cx="8229600" cy="228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15" name="Google Shape;315;p51"/>
          <p:cNvSpPr txBox="1">
            <a:spLocks noGrp="1"/>
          </p:cNvSpPr>
          <p:nvPr>
            <p:ph type="body" idx="1"/>
          </p:nvPr>
        </p:nvSpPr>
        <p:spPr>
          <a:xfrm flipH="1">
            <a:off x="1981200" y="1305775"/>
            <a:ext cx="8229600" cy="228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16" name="Google Shape;316;p51"/>
          <p:cNvPicPr preferRelativeResize="0"/>
          <p:nvPr/>
        </p:nvPicPr>
        <p:blipFill rotWithShape="1">
          <a:blip r:embed="rId3">
            <a:alphaModFix/>
          </a:blip>
          <a:srcRect r="66564"/>
          <a:stretch/>
        </p:blipFill>
        <p:spPr>
          <a:xfrm>
            <a:off x="1676401" y="3685401"/>
            <a:ext cx="2955421" cy="20419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22" name="Google Shape;322;p52"/>
          <p:cNvSpPr txBox="1">
            <a:spLocks noGrp="1"/>
          </p:cNvSpPr>
          <p:nvPr>
            <p:ph type="body" idx="1"/>
          </p:nvPr>
        </p:nvSpPr>
        <p:spPr>
          <a:xfrm flipH="1">
            <a:off x="1981200" y="1305775"/>
            <a:ext cx="8229600" cy="228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23" name="Google Shape;323;p52"/>
          <p:cNvPicPr preferRelativeResize="0"/>
          <p:nvPr/>
        </p:nvPicPr>
        <p:blipFill rotWithShape="1">
          <a:blip r:embed="rId3">
            <a:alphaModFix/>
          </a:blip>
          <a:srcRect l="33651" b="61669"/>
          <a:stretch/>
        </p:blipFill>
        <p:spPr>
          <a:xfrm>
            <a:off x="4650726" y="3685401"/>
            <a:ext cx="5864749" cy="782699"/>
          </a:xfrm>
          <a:prstGeom prst="rect">
            <a:avLst/>
          </a:prstGeom>
          <a:noFill/>
          <a:ln>
            <a:noFill/>
          </a:ln>
        </p:spPr>
      </p:pic>
      <p:pic>
        <p:nvPicPr>
          <p:cNvPr id="324" name="Google Shape;324;p52"/>
          <p:cNvPicPr preferRelativeResize="0"/>
          <p:nvPr/>
        </p:nvPicPr>
        <p:blipFill rotWithShape="1">
          <a:blip r:embed="rId3">
            <a:alphaModFix/>
          </a:blip>
          <a:srcRect r="66564"/>
          <a:stretch/>
        </p:blipFill>
        <p:spPr>
          <a:xfrm>
            <a:off x="1676401" y="3685401"/>
            <a:ext cx="2955421" cy="20419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30" name="Google Shape;330;p53"/>
          <p:cNvSpPr txBox="1">
            <a:spLocks noGrp="1"/>
          </p:cNvSpPr>
          <p:nvPr>
            <p:ph type="body" idx="1"/>
          </p:nvPr>
        </p:nvSpPr>
        <p:spPr>
          <a:xfrm flipH="1">
            <a:off x="1981200" y="1305775"/>
            <a:ext cx="8229600" cy="228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31" name="Google Shape;331;p53"/>
          <p:cNvPicPr preferRelativeResize="0"/>
          <p:nvPr/>
        </p:nvPicPr>
        <p:blipFill rotWithShape="1">
          <a:blip r:embed="rId3">
            <a:alphaModFix/>
          </a:blip>
          <a:srcRect l="33651" b="28825"/>
          <a:stretch/>
        </p:blipFill>
        <p:spPr>
          <a:xfrm>
            <a:off x="4650726" y="3685400"/>
            <a:ext cx="5864749" cy="1453376"/>
          </a:xfrm>
          <a:prstGeom prst="rect">
            <a:avLst/>
          </a:prstGeom>
          <a:noFill/>
          <a:ln>
            <a:noFill/>
          </a:ln>
        </p:spPr>
      </p:pic>
      <p:pic>
        <p:nvPicPr>
          <p:cNvPr id="332" name="Google Shape;332;p53"/>
          <p:cNvPicPr preferRelativeResize="0"/>
          <p:nvPr/>
        </p:nvPicPr>
        <p:blipFill rotWithShape="1">
          <a:blip r:embed="rId3">
            <a:alphaModFix/>
          </a:blip>
          <a:srcRect r="66564"/>
          <a:stretch/>
        </p:blipFill>
        <p:spPr>
          <a:xfrm>
            <a:off x="1676401" y="3685401"/>
            <a:ext cx="2955421" cy="2041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Heights of males</a:t>
            </a:r>
            <a:endParaRPr>
              <a:solidFill>
                <a:schemeClr val="accent1"/>
              </a:solidFill>
            </a:endParaRPr>
          </a:p>
        </p:txBody>
      </p:sp>
      <p:pic>
        <p:nvPicPr>
          <p:cNvPr id="65" name="Google Shape;65;p18"/>
          <p:cNvPicPr preferRelativeResize="0"/>
          <p:nvPr/>
        </p:nvPicPr>
        <p:blipFill>
          <a:blip r:embed="rId3">
            <a:alphaModFix/>
          </a:blip>
          <a:stretch>
            <a:fillRect/>
          </a:stretch>
        </p:blipFill>
        <p:spPr>
          <a:xfrm>
            <a:off x="1981201" y="1305775"/>
            <a:ext cx="3594875" cy="3040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38" name="Google Shape;338;p54"/>
          <p:cNvSpPr txBox="1">
            <a:spLocks noGrp="1"/>
          </p:cNvSpPr>
          <p:nvPr>
            <p:ph type="body" idx="1"/>
          </p:nvPr>
        </p:nvSpPr>
        <p:spPr>
          <a:xfrm flipH="1">
            <a:off x="1981200" y="1305775"/>
            <a:ext cx="8229600" cy="228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 Body temperatures of healthy humans are distributed nearly nor- 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indent="0">
              <a:lnSpc>
                <a:spcPct val="115000"/>
              </a:lnSpc>
              <a:spcBef>
                <a:spcPts val="0"/>
              </a:spcBef>
              <a:buNone/>
            </a:pPr>
            <a:endParaRPr sz="2000">
              <a:solidFill>
                <a:schemeClr val="dk2"/>
              </a:solidFill>
            </a:endParaRPr>
          </a:p>
          <a:p>
            <a:pPr marL="0" indent="0">
              <a:lnSpc>
                <a:spcPct val="115000"/>
              </a:lnSpc>
              <a:spcBef>
                <a:spcPts val="0"/>
              </a:spcBef>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indent="0">
              <a:lnSpc>
                <a:spcPct val="115000"/>
              </a:lnSpc>
              <a:spcBef>
                <a:spcPts val="0"/>
              </a:spcBef>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339" name="Google Shape;339;p54"/>
          <p:cNvPicPr preferRelativeResize="0"/>
          <p:nvPr/>
        </p:nvPicPr>
        <p:blipFill rotWithShape="1">
          <a:blip r:embed="rId3">
            <a:alphaModFix/>
          </a:blip>
          <a:srcRect l="33651"/>
          <a:stretch/>
        </p:blipFill>
        <p:spPr>
          <a:xfrm>
            <a:off x="4650726" y="3685401"/>
            <a:ext cx="5864749" cy="2041949"/>
          </a:xfrm>
          <a:prstGeom prst="rect">
            <a:avLst/>
          </a:prstGeom>
          <a:noFill/>
          <a:ln>
            <a:noFill/>
          </a:ln>
        </p:spPr>
      </p:pic>
      <p:pic>
        <p:nvPicPr>
          <p:cNvPr id="340" name="Google Shape;340;p54"/>
          <p:cNvPicPr preferRelativeResize="0"/>
          <p:nvPr/>
        </p:nvPicPr>
        <p:blipFill rotWithShape="1">
          <a:blip r:embed="rId3">
            <a:alphaModFix/>
          </a:blip>
          <a:srcRect r="66564"/>
          <a:stretch/>
        </p:blipFill>
        <p:spPr>
          <a:xfrm>
            <a:off x="1676401" y="3685401"/>
            <a:ext cx="2955421" cy="20419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68-95-99.7 Rule</a:t>
            </a:r>
            <a:endParaRPr>
              <a:solidFill>
                <a:schemeClr val="accent1"/>
              </a:solidFill>
            </a:endParaRPr>
          </a:p>
        </p:txBody>
      </p:sp>
      <p:sp>
        <p:nvSpPr>
          <p:cNvPr id="346" name="Google Shape;346;p55"/>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700"/>
              <a:t>For nearly normally distributed data,</a:t>
            </a:r>
            <a:endParaRPr sz="1700"/>
          </a:p>
          <a:p>
            <a:pPr indent="-336550">
              <a:lnSpc>
                <a:spcPct val="115000"/>
              </a:lnSpc>
              <a:spcBef>
                <a:spcPts val="0"/>
              </a:spcBef>
              <a:buSzPts val="1700"/>
            </a:pPr>
            <a:r>
              <a:rPr lang="en" sz="1700"/>
              <a:t>about 68% falls within 1 SD of the mean,</a:t>
            </a:r>
            <a:endParaRPr sz="1700"/>
          </a:p>
          <a:p>
            <a:pPr indent="-336550">
              <a:lnSpc>
                <a:spcPct val="115000"/>
              </a:lnSpc>
              <a:spcBef>
                <a:spcPts val="0"/>
              </a:spcBef>
              <a:buSzPts val="1700"/>
            </a:pPr>
            <a:r>
              <a:rPr lang="en" sz="1700"/>
              <a:t>about 95% falls within 2 SD of the mean,</a:t>
            </a:r>
            <a:endParaRPr sz="1700"/>
          </a:p>
          <a:p>
            <a:pPr indent="-336550">
              <a:lnSpc>
                <a:spcPct val="115000"/>
              </a:lnSpc>
              <a:spcBef>
                <a:spcPts val="0"/>
              </a:spcBef>
              <a:buSzPts val="1700"/>
            </a:pPr>
            <a:r>
              <a:rPr lang="en" sz="1700"/>
              <a:t>about 99.7% falls within 3 SD of the mean.</a:t>
            </a:r>
            <a:endParaRPr sz="1700"/>
          </a:p>
          <a:p>
            <a:pPr marL="0" indent="0">
              <a:lnSpc>
                <a:spcPct val="115000"/>
              </a:lnSpc>
              <a:spcBef>
                <a:spcPts val="0"/>
              </a:spcBef>
              <a:buNone/>
            </a:pPr>
            <a:r>
              <a:rPr lang="en" sz="1700"/>
              <a:t>It is possible for observations to fall 4, 5, or more standard deviations away from the mean, but these occurrences are very rare if the data are nearly normal.</a:t>
            </a:r>
            <a:endParaRPr sz="1700"/>
          </a:p>
        </p:txBody>
      </p:sp>
      <p:pic>
        <p:nvPicPr>
          <p:cNvPr id="347" name="Google Shape;347;p55"/>
          <p:cNvPicPr preferRelativeResize="0"/>
          <p:nvPr/>
        </p:nvPicPr>
        <p:blipFill>
          <a:blip r:embed="rId3">
            <a:alphaModFix/>
          </a:blip>
          <a:stretch>
            <a:fillRect/>
          </a:stretch>
        </p:blipFill>
        <p:spPr>
          <a:xfrm>
            <a:off x="2832249" y="3201549"/>
            <a:ext cx="6069974" cy="3030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53" name="Google Shape;353;p56"/>
          <p:cNvSpPr txBox="1">
            <a:spLocks noGrp="1"/>
          </p:cNvSpPr>
          <p:nvPr>
            <p:ph type="body" idx="1"/>
          </p:nvPr>
        </p:nvSpPr>
        <p:spPr>
          <a:xfrm flipH="1">
            <a:off x="1981200" y="1305775"/>
            <a:ext cx="8229600" cy="60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700"/>
              <a:t>SAT scores are distributed nearly normally with mean 1500 and standard deviation 300.</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7"/>
          <p:cNvSpPr txBox="1">
            <a:spLocks noGrp="1"/>
          </p:cNvSpPr>
          <p:nvPr>
            <p:ph type="body" idx="1"/>
          </p:nvPr>
        </p:nvSpPr>
        <p:spPr>
          <a:xfrm flipH="1">
            <a:off x="1981200" y="1908475"/>
            <a:ext cx="8229600" cy="679200"/>
          </a:xfrm>
          <a:prstGeom prst="rect">
            <a:avLst/>
          </a:prstGeom>
        </p:spPr>
        <p:txBody>
          <a:bodyPr spcFirstLastPara="1" wrap="square" lIns="91425" tIns="91425" rIns="91425" bIns="91425" anchor="t" anchorCtr="0">
            <a:noAutofit/>
          </a:bodyPr>
          <a:lstStyle/>
          <a:p>
            <a:pPr indent="-336550">
              <a:lnSpc>
                <a:spcPct val="115000"/>
              </a:lnSpc>
              <a:spcBef>
                <a:spcPts val="0"/>
              </a:spcBef>
              <a:buSzPts val="1700"/>
            </a:pPr>
            <a:r>
              <a:rPr lang="en" sz="1700"/>
              <a:t>~68% of students score between 1200 and 1800 on the SAT.</a:t>
            </a:r>
            <a:endParaRPr sz="1700"/>
          </a:p>
          <a:p>
            <a:pPr indent="-336550">
              <a:lnSpc>
                <a:spcPct val="115000"/>
              </a:lnSpc>
              <a:spcBef>
                <a:spcPts val="0"/>
              </a:spcBef>
              <a:buSzPts val="1700"/>
            </a:pPr>
            <a:r>
              <a:rPr lang="en" sz="1700"/>
              <a:t>~95% of students score between 900 and 2100 on the SAT.</a:t>
            </a:r>
            <a:endParaRPr sz="1700"/>
          </a:p>
          <a:p>
            <a:pPr indent="-336550">
              <a:lnSpc>
                <a:spcPct val="115000"/>
              </a:lnSpc>
              <a:spcBef>
                <a:spcPts val="0"/>
              </a:spcBef>
              <a:buSzPts val="1700"/>
            </a:pPr>
            <a:r>
              <a:rPr lang="en" sz="1700"/>
              <a:t>~$99.7% of students score between 600 and 2400 on the SAT.</a:t>
            </a:r>
            <a:endParaRPr sz="1700"/>
          </a:p>
        </p:txBody>
      </p:sp>
      <p:sp>
        <p:nvSpPr>
          <p:cNvPr id="359" name="Google Shape;359;p5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60" name="Google Shape;360;p57"/>
          <p:cNvSpPr txBox="1">
            <a:spLocks noGrp="1"/>
          </p:cNvSpPr>
          <p:nvPr>
            <p:ph type="body" idx="1"/>
          </p:nvPr>
        </p:nvSpPr>
        <p:spPr>
          <a:xfrm flipH="1">
            <a:off x="1981200" y="1305775"/>
            <a:ext cx="8229600" cy="60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700"/>
              <a:t>SAT scores are distributed nearly normally with mean 1500 and standard deviation 300.</a:t>
            </a:r>
            <a:endParaRPr sz="1700"/>
          </a:p>
        </p:txBody>
      </p:sp>
      <p:pic>
        <p:nvPicPr>
          <p:cNvPr id="361" name="Google Shape;361;p57"/>
          <p:cNvPicPr preferRelativeResize="0"/>
          <p:nvPr/>
        </p:nvPicPr>
        <p:blipFill>
          <a:blip r:embed="rId3">
            <a:alphaModFix/>
          </a:blip>
          <a:stretch>
            <a:fillRect/>
          </a:stretch>
        </p:blipFill>
        <p:spPr>
          <a:xfrm>
            <a:off x="3429000" y="2958675"/>
            <a:ext cx="5357474" cy="331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Effect transition="in" filter="fade">
                                      <p:cBhvr>
                                        <p:cTn id="7" dur="1000"/>
                                        <p:tgtEl>
                                          <p:spTgt spid="3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gtEl>
                                        <p:attrNameLst>
                                          <p:attrName>style.visibility</p:attrName>
                                        </p:attrNameLst>
                                      </p:cBhvr>
                                      <p:to>
                                        <p:strVal val="visible"/>
                                      </p:to>
                                    </p:set>
                                    <p:animEffect transition="in" filter="fade">
                                      <p:cBhvr>
                                        <p:cTn id="12" dur="10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8"/>
          <p:cNvSpPr txBox="1">
            <a:spLocks noGrp="1"/>
          </p:cNvSpPr>
          <p:nvPr>
            <p:ph type="body" idx="1"/>
          </p:nvPr>
        </p:nvSpPr>
        <p:spPr>
          <a:xfrm flipH="1">
            <a:off x="1981200" y="5127600"/>
            <a:ext cx="8229600" cy="14502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Mean = 6.88 hours, SD = 0.92 hrs</a:t>
            </a:r>
            <a:endParaRPr sz="2400"/>
          </a:p>
          <a:p>
            <a:pPr marL="0" indent="0">
              <a:lnSpc>
                <a:spcPct val="115000"/>
              </a:lnSpc>
              <a:spcBef>
                <a:spcPts val="0"/>
              </a:spcBef>
              <a:buNone/>
            </a:pPr>
            <a:endParaRPr sz="1700"/>
          </a:p>
        </p:txBody>
      </p:sp>
      <p:sp>
        <p:nvSpPr>
          <p:cNvPr id="367" name="Google Shape;367;p5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pic>
        <p:nvPicPr>
          <p:cNvPr id="368" name="Google Shape;368;p58"/>
          <p:cNvPicPr preferRelativeResize="0"/>
          <p:nvPr/>
        </p:nvPicPr>
        <p:blipFill>
          <a:blip r:embed="rId3">
            <a:alphaModFix/>
          </a:blip>
          <a:stretch>
            <a:fillRect/>
          </a:stretch>
        </p:blipFill>
        <p:spPr>
          <a:xfrm>
            <a:off x="2921201" y="1247775"/>
            <a:ext cx="5993625" cy="37915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9"/>
          <p:cNvSpPr txBox="1">
            <a:spLocks noGrp="1"/>
          </p:cNvSpPr>
          <p:nvPr>
            <p:ph type="body" idx="1"/>
          </p:nvPr>
        </p:nvSpPr>
        <p:spPr>
          <a:xfrm flipH="1">
            <a:off x="1981325" y="5127600"/>
            <a:ext cx="8489400" cy="14502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Mean = 6.88 hours, SD = 0.92 hrs</a:t>
            </a:r>
            <a:endParaRPr sz="2400"/>
          </a:p>
          <a:p>
            <a:pPr indent="-381000">
              <a:lnSpc>
                <a:spcPct val="115000"/>
              </a:lnSpc>
              <a:spcBef>
                <a:spcPts val="0"/>
              </a:spcBef>
              <a:buSzPts val="2400"/>
            </a:pPr>
            <a:r>
              <a:rPr lang="en" sz="2400"/>
              <a:t>72% of the data are within 1 SD of the mean: 6.88 ± 0.93</a:t>
            </a:r>
            <a:endParaRPr sz="2400"/>
          </a:p>
          <a:p>
            <a:pPr marL="0" indent="0">
              <a:lnSpc>
                <a:spcPct val="115000"/>
              </a:lnSpc>
              <a:spcBef>
                <a:spcPts val="0"/>
              </a:spcBef>
              <a:buNone/>
            </a:pPr>
            <a:endParaRPr sz="1700"/>
          </a:p>
        </p:txBody>
      </p:sp>
      <p:sp>
        <p:nvSpPr>
          <p:cNvPr id="374" name="Google Shape;374;p5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pic>
        <p:nvPicPr>
          <p:cNvPr id="375" name="Google Shape;375;p59"/>
          <p:cNvPicPr preferRelativeResize="0"/>
          <p:nvPr/>
        </p:nvPicPr>
        <p:blipFill>
          <a:blip r:embed="rId3">
            <a:alphaModFix/>
          </a:blip>
          <a:stretch>
            <a:fillRect/>
          </a:stretch>
        </p:blipFill>
        <p:spPr>
          <a:xfrm>
            <a:off x="2921200" y="1254525"/>
            <a:ext cx="5993626" cy="3778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0"/>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sp>
        <p:nvSpPr>
          <p:cNvPr id="381" name="Google Shape;381;p60"/>
          <p:cNvSpPr txBox="1">
            <a:spLocks noGrp="1"/>
          </p:cNvSpPr>
          <p:nvPr>
            <p:ph type="body" idx="1"/>
          </p:nvPr>
        </p:nvSpPr>
        <p:spPr>
          <a:xfrm flipH="1">
            <a:off x="1663050" y="5127600"/>
            <a:ext cx="8859900" cy="14502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Mean = 6.88 hours, SD = 0.92 hrs</a:t>
            </a:r>
            <a:endParaRPr sz="2400"/>
          </a:p>
          <a:p>
            <a:pPr indent="-381000">
              <a:lnSpc>
                <a:spcPct val="115000"/>
              </a:lnSpc>
              <a:spcBef>
                <a:spcPts val="0"/>
              </a:spcBef>
              <a:buSzPts val="2400"/>
            </a:pPr>
            <a:r>
              <a:rPr lang="en" sz="2400"/>
              <a:t>72% of the data are within 1 SD of the mean: 6.88 ± 0.93</a:t>
            </a:r>
            <a:endParaRPr sz="2400"/>
          </a:p>
          <a:p>
            <a:pPr indent="-381000">
              <a:lnSpc>
                <a:spcPct val="115000"/>
              </a:lnSpc>
              <a:spcBef>
                <a:spcPts val="0"/>
              </a:spcBef>
              <a:buSzPts val="2400"/>
            </a:pPr>
            <a:r>
              <a:rPr lang="en" sz="2400"/>
              <a:t>92% of the data are within 1 SD of the mean: 6.88 ± 2 x 0.93</a:t>
            </a:r>
            <a:endParaRPr sz="2400"/>
          </a:p>
          <a:p>
            <a:pPr marL="0" indent="0">
              <a:lnSpc>
                <a:spcPct val="115000"/>
              </a:lnSpc>
              <a:spcBef>
                <a:spcPts val="0"/>
              </a:spcBef>
              <a:buNone/>
            </a:pPr>
            <a:endParaRPr sz="1700"/>
          </a:p>
          <a:p>
            <a:pPr marL="0" indent="0">
              <a:lnSpc>
                <a:spcPct val="115000"/>
              </a:lnSpc>
              <a:spcBef>
                <a:spcPts val="0"/>
              </a:spcBef>
              <a:buNone/>
            </a:pPr>
            <a:endParaRPr sz="1700"/>
          </a:p>
        </p:txBody>
      </p:sp>
      <p:pic>
        <p:nvPicPr>
          <p:cNvPr id="382" name="Google Shape;382;p60"/>
          <p:cNvPicPr preferRelativeResize="0"/>
          <p:nvPr/>
        </p:nvPicPr>
        <p:blipFill>
          <a:blip r:embed="rId3">
            <a:alphaModFix/>
          </a:blip>
          <a:stretch>
            <a:fillRect/>
          </a:stretch>
        </p:blipFill>
        <p:spPr>
          <a:xfrm>
            <a:off x="2903913" y="1247776"/>
            <a:ext cx="6028212" cy="3791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sp>
        <p:nvSpPr>
          <p:cNvPr id="388" name="Google Shape;388;p61"/>
          <p:cNvSpPr txBox="1">
            <a:spLocks noGrp="1"/>
          </p:cNvSpPr>
          <p:nvPr>
            <p:ph type="body" idx="1"/>
          </p:nvPr>
        </p:nvSpPr>
        <p:spPr>
          <a:xfrm flipH="1">
            <a:off x="1981200" y="5127600"/>
            <a:ext cx="8229600" cy="14502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Mean = 6.88 hours, SD = 0.92 hrs</a:t>
            </a:r>
            <a:endParaRPr sz="2200"/>
          </a:p>
          <a:p>
            <a:pPr indent="-368300">
              <a:lnSpc>
                <a:spcPct val="115000"/>
              </a:lnSpc>
              <a:spcBef>
                <a:spcPts val="0"/>
              </a:spcBef>
              <a:buSzPts val="2200"/>
            </a:pPr>
            <a:r>
              <a:rPr lang="en" sz="2200"/>
              <a:t>72% of the data are within 1 SD of the mean: 6.88 ± 0.93</a:t>
            </a:r>
            <a:endParaRPr sz="2200"/>
          </a:p>
          <a:p>
            <a:pPr indent="-368300">
              <a:lnSpc>
                <a:spcPct val="115000"/>
              </a:lnSpc>
              <a:spcBef>
                <a:spcPts val="0"/>
              </a:spcBef>
              <a:buSzPts val="2200"/>
            </a:pPr>
            <a:r>
              <a:rPr lang="en" sz="2200"/>
              <a:t>92% of the data are within 1 SD of the mean: 6.88 ± 2 x 0.93</a:t>
            </a:r>
            <a:endParaRPr sz="2200"/>
          </a:p>
          <a:p>
            <a:pPr indent="-368300">
              <a:lnSpc>
                <a:spcPct val="115000"/>
              </a:lnSpc>
              <a:spcBef>
                <a:spcPts val="0"/>
              </a:spcBef>
              <a:buSzPts val="2200"/>
            </a:pPr>
            <a:r>
              <a:rPr lang="en" sz="2200"/>
              <a:t>99% of the data are within 1 SD of the mean: 6.88 ± 3 x 0.93</a:t>
            </a:r>
            <a:endParaRPr sz="2200"/>
          </a:p>
          <a:p>
            <a:pPr marL="0" indent="0">
              <a:lnSpc>
                <a:spcPct val="115000"/>
              </a:lnSpc>
              <a:spcBef>
                <a:spcPts val="0"/>
              </a:spcBef>
              <a:buNone/>
            </a:pPr>
            <a:endParaRPr sz="1700"/>
          </a:p>
        </p:txBody>
      </p:sp>
      <p:pic>
        <p:nvPicPr>
          <p:cNvPr id="389" name="Google Shape;389;p61"/>
          <p:cNvPicPr preferRelativeResize="0"/>
          <p:nvPr/>
        </p:nvPicPr>
        <p:blipFill>
          <a:blip r:embed="rId3">
            <a:alphaModFix/>
          </a:blip>
          <a:stretch>
            <a:fillRect/>
          </a:stretch>
        </p:blipFill>
        <p:spPr>
          <a:xfrm>
            <a:off x="2921200" y="1247776"/>
            <a:ext cx="6249776" cy="3791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2"/>
          <p:cNvSpPr txBox="1">
            <a:spLocks noGrp="1"/>
          </p:cNvSpPr>
          <p:nvPr>
            <p:ph type="body" idx="1"/>
          </p:nvPr>
        </p:nvSpPr>
        <p:spPr>
          <a:xfrm flipH="1">
            <a:off x="1981200" y="1224457"/>
            <a:ext cx="8229600" cy="33306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indent="-368300">
              <a:lnSpc>
                <a:spcPct val="115000"/>
              </a:lnSpc>
              <a:spcBef>
                <a:spcPts val="0"/>
              </a:spcBef>
              <a:buSzPts val="2200"/>
              <a:buAutoNum type="alphaUcPeriod"/>
            </a:pPr>
            <a:r>
              <a:rPr lang="en" sz="2200"/>
              <a:t>Majority of Z scores in a right skewed distribution are negative.</a:t>
            </a:r>
            <a:endParaRPr sz="2200"/>
          </a:p>
          <a:p>
            <a:pPr indent="-368300">
              <a:lnSpc>
                <a:spcPct val="115000"/>
              </a:lnSpc>
              <a:spcBef>
                <a:spcPts val="0"/>
              </a:spcBef>
              <a:buSzPts val="2200"/>
              <a:buAutoNum type="alphaUcPeriod"/>
            </a:pPr>
            <a:r>
              <a:rPr lang="en" sz="2200"/>
              <a:t>In skewed distributions the Z score of the mean might be different than 0.</a:t>
            </a:r>
            <a:endParaRPr sz="2200"/>
          </a:p>
          <a:p>
            <a:pPr indent="-368300">
              <a:lnSpc>
                <a:spcPct val="115000"/>
              </a:lnSpc>
              <a:spcBef>
                <a:spcPts val="0"/>
              </a:spcBef>
              <a:buSzPts val="2200"/>
              <a:buAutoNum type="alphaUcPeriod"/>
            </a:pPr>
            <a:r>
              <a:rPr lang="en" sz="2200"/>
              <a:t>For a normal distribution, IQR is less than 2 x SD.</a:t>
            </a:r>
            <a:endParaRPr sz="2200"/>
          </a:p>
          <a:p>
            <a:pPr indent="-368300">
              <a:lnSpc>
                <a:spcPct val="115000"/>
              </a:lnSpc>
              <a:spcBef>
                <a:spcPts val="0"/>
              </a:spcBef>
              <a:buSzPts val="2200"/>
              <a:buAutoNum type="alphaUcPeriod"/>
            </a:pPr>
            <a:r>
              <a:rPr lang="en" sz="2200"/>
              <a:t>Z scores are helpful for determining how unusual a data point is compared to the rest of the data in the distribution.</a:t>
            </a:r>
            <a:endParaRPr sz="2200"/>
          </a:p>
        </p:txBody>
      </p:sp>
      <p:sp>
        <p:nvSpPr>
          <p:cNvPr id="395" name="Google Shape;395;p6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3"/>
          <p:cNvSpPr txBox="1">
            <a:spLocks noGrp="1"/>
          </p:cNvSpPr>
          <p:nvPr>
            <p:ph type="body" idx="1"/>
          </p:nvPr>
        </p:nvSpPr>
        <p:spPr>
          <a:xfrm flipH="1">
            <a:off x="1981200" y="1224457"/>
            <a:ext cx="8229600" cy="33306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indent="-368300">
              <a:lnSpc>
                <a:spcPct val="115000"/>
              </a:lnSpc>
              <a:spcBef>
                <a:spcPts val="0"/>
              </a:spcBef>
              <a:buSzPts val="2200"/>
              <a:buAutoNum type="alphaUcPeriod"/>
            </a:pPr>
            <a:r>
              <a:rPr lang="en" sz="2200"/>
              <a:t>Majority of Z scores in a right skewed distribution are negative.</a:t>
            </a:r>
            <a:endParaRPr sz="2200"/>
          </a:p>
          <a:p>
            <a:pPr indent="-368300">
              <a:lnSpc>
                <a:spcPct val="115000"/>
              </a:lnSpc>
              <a:spcBef>
                <a:spcPts val="0"/>
              </a:spcBef>
              <a:buClr>
                <a:srgbClr val="FF9900"/>
              </a:buClr>
              <a:buSzPts val="2200"/>
              <a:buAutoNum type="alphaUcPeriod"/>
            </a:pPr>
            <a:r>
              <a:rPr lang="en" sz="2200" i="1">
                <a:solidFill>
                  <a:srgbClr val="FF9900"/>
                </a:solidFill>
              </a:rPr>
              <a:t>In skewed distributions the Z score of the mean might be different than 0.</a:t>
            </a:r>
            <a:endParaRPr sz="2200" i="1">
              <a:solidFill>
                <a:srgbClr val="FF9900"/>
              </a:solidFill>
            </a:endParaRPr>
          </a:p>
          <a:p>
            <a:pPr indent="-368300">
              <a:lnSpc>
                <a:spcPct val="115000"/>
              </a:lnSpc>
              <a:spcBef>
                <a:spcPts val="0"/>
              </a:spcBef>
              <a:buSzPts val="2200"/>
              <a:buAutoNum type="alphaUcPeriod"/>
            </a:pPr>
            <a:r>
              <a:rPr lang="en" sz="2200"/>
              <a:t>For a normal distribution, IQR is less than 2 x SD.</a:t>
            </a:r>
            <a:endParaRPr sz="2200"/>
          </a:p>
          <a:p>
            <a:pPr indent="-368300">
              <a:lnSpc>
                <a:spcPct val="115000"/>
              </a:lnSpc>
              <a:spcBef>
                <a:spcPts val="0"/>
              </a:spcBef>
              <a:buSzPts val="2200"/>
              <a:buAutoNum type="alphaUcPeriod"/>
            </a:pPr>
            <a:r>
              <a:rPr lang="en" sz="2200"/>
              <a:t>Z scores are helpful for determining how unusual a data point is compared to the rest of the data in the distribution.</a:t>
            </a:r>
            <a:endParaRPr sz="2200"/>
          </a:p>
        </p:txBody>
      </p:sp>
      <p:sp>
        <p:nvSpPr>
          <p:cNvPr id="401" name="Google Shape;401;p6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9"/>
          <p:cNvSpPr txBox="1">
            <a:spLocks noGrp="1"/>
          </p:cNvSpPr>
          <p:nvPr>
            <p:ph type="body" idx="1"/>
          </p:nvPr>
        </p:nvSpPr>
        <p:spPr>
          <a:xfrm flipH="1">
            <a:off x="5750150" y="1305775"/>
            <a:ext cx="4634700" cy="4931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t>“The male heights on OkCupid very nearly follow the expected normal distribution -- except the whole thing is shifted to the right of where it should be. Almost universally guys like to add a couple inches.”</a:t>
            </a:r>
            <a:endParaRPr sz="1900"/>
          </a:p>
          <a:p>
            <a:pPr marL="0" indent="0">
              <a:lnSpc>
                <a:spcPct val="115000"/>
              </a:lnSpc>
              <a:spcBef>
                <a:spcPts val="0"/>
              </a:spcBef>
              <a:buNone/>
            </a:pPr>
            <a:endParaRPr sz="1900"/>
          </a:p>
          <a:p>
            <a:pPr marL="0" indent="0">
              <a:lnSpc>
                <a:spcPct val="115000"/>
              </a:lnSpc>
              <a:spcBef>
                <a:spcPts val="0"/>
              </a:spcBef>
              <a:buNone/>
            </a:pPr>
            <a:r>
              <a:rPr lang="en" sz="1900"/>
              <a:t>“You can also see a more subtle vanity at work: starting at roughly 5' 8", the top of the dotted curve tilts even further rightward. This means that guys as they get closer to six feet round up a bit more than usual, stretching for that coveted psychological benchmark.”</a:t>
            </a:r>
            <a:endParaRPr sz="1900">
              <a:solidFill>
                <a:srgbClr val="000000"/>
              </a:solidFill>
            </a:endParaRPr>
          </a:p>
        </p:txBody>
      </p:sp>
      <p:sp>
        <p:nvSpPr>
          <p:cNvPr id="71" name="Google Shape;71;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Heights of males</a:t>
            </a:r>
            <a:endParaRPr>
              <a:solidFill>
                <a:schemeClr val="accent1"/>
              </a:solidFill>
            </a:endParaRPr>
          </a:p>
        </p:txBody>
      </p:sp>
      <p:pic>
        <p:nvPicPr>
          <p:cNvPr id="72" name="Google Shape;72;p19"/>
          <p:cNvPicPr preferRelativeResize="0"/>
          <p:nvPr/>
        </p:nvPicPr>
        <p:blipFill>
          <a:blip r:embed="rId3">
            <a:alphaModFix/>
          </a:blip>
          <a:stretch>
            <a:fillRect/>
          </a:stretch>
        </p:blipFill>
        <p:spPr>
          <a:xfrm>
            <a:off x="1981201" y="1305775"/>
            <a:ext cx="3594875" cy="3040850"/>
          </a:xfrm>
          <a:prstGeom prst="rect">
            <a:avLst/>
          </a:prstGeom>
          <a:noFill/>
          <a:ln>
            <a:noFill/>
          </a:ln>
        </p:spPr>
      </p:pic>
      <p:sp>
        <p:nvSpPr>
          <p:cNvPr id="73" name="Google Shape;73;p19"/>
          <p:cNvSpPr txBox="1"/>
          <p:nvPr/>
        </p:nvSpPr>
        <p:spPr>
          <a:xfrm>
            <a:off x="1981206" y="5997625"/>
            <a:ext cx="5452200" cy="6789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1400" kern="0">
                <a:solidFill>
                  <a:srgbClr val="000000"/>
                </a:solidFill>
                <a:latin typeface="Arial"/>
                <a:cs typeface="Arial"/>
                <a:sym typeface="Arial"/>
              </a:rPr>
              <a:t>http://blog.okcupid.com/index.php/the-biggest-lies-in-online-dating</a:t>
            </a:r>
            <a:endParaRPr sz="1400" kern="0">
              <a:solidFill>
                <a:srgbClr val="000000"/>
              </a:solidFill>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4"/>
          <p:cNvSpPr txBox="1"/>
          <p:nvPr/>
        </p:nvSpPr>
        <p:spPr>
          <a:xfrm>
            <a:off x="2207550" y="0"/>
            <a:ext cx="7776900" cy="68580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kern="0">
                <a:solidFill>
                  <a:srgbClr val="000000"/>
                </a:solidFill>
                <a:latin typeface="Arial"/>
                <a:cs typeface="Arial"/>
                <a:sym typeface="Arial"/>
              </a:rPr>
              <a:t>Find more resources at </a:t>
            </a:r>
            <a:r>
              <a:rPr lang="en" u="sng" kern="0">
                <a:solidFill>
                  <a:srgbClr val="1155CC"/>
                </a:solidFill>
                <a:latin typeface="Arial"/>
                <a:cs typeface="Arial"/>
                <a:sym typeface="Arial"/>
                <a:hlinkClick r:id="rId3"/>
              </a:rPr>
              <a:t>openintro.org/os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Slides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Videos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Statistical Software Labs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Discussion Forums (free support for students and teachers)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Learning Objectives</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Teachers only content is also available for </a:t>
            </a:r>
            <a:r>
              <a:rPr lang="en" u="sng" kern="0">
                <a:solidFill>
                  <a:srgbClr val="1155CC"/>
                </a:solidFill>
                <a:latin typeface="Arial"/>
                <a:cs typeface="Arial"/>
                <a:sym typeface="Arial"/>
                <a:hlinkClick r:id="rId4"/>
              </a:rPr>
              <a:t>Verified Teachers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Exercise solutions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Sample exams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Ability to request a free desk copy for a course</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Statistics Teachers email group</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Questions? </a:t>
            </a:r>
            <a:r>
              <a:rPr lang="en" u="sng" kern="0">
                <a:solidFill>
                  <a:srgbClr val="1155CC"/>
                </a:solidFill>
                <a:latin typeface="Arial"/>
                <a:cs typeface="Arial"/>
                <a:sym typeface="Arial"/>
                <a:hlinkClick r:id="rId5"/>
              </a:rPr>
              <a:t>Contact us</a:t>
            </a:r>
            <a:r>
              <a:rPr lang="en" kern="0">
                <a:solidFill>
                  <a:srgbClr val="000000"/>
                </a:solidFill>
                <a:latin typeface="Arial"/>
                <a:cs typeface="Arial"/>
                <a:sym typeface="Arial"/>
              </a:rPr>
              <a:t>.</a:t>
            </a:r>
            <a:endParaRPr kern="0">
              <a:solidFill>
                <a:srgbClr val="000000"/>
              </a:solidFill>
              <a:latin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5"/>
          <p:cNvSpPr txBox="1">
            <a:spLocks noGrp="1"/>
          </p:cNvSpPr>
          <p:nvPr>
            <p:ph type="ctrTitle"/>
          </p:nvPr>
        </p:nvSpPr>
        <p:spPr>
          <a:xfrm>
            <a:off x="2209800" y="2111123"/>
            <a:ext cx="7772400" cy="1546500"/>
          </a:xfrm>
          <a:prstGeom prst="rect">
            <a:avLst/>
          </a:prstGeom>
        </p:spPr>
        <p:txBody>
          <a:bodyPr spcFirstLastPara="1" wrap="square" lIns="91425" tIns="91425" rIns="91425" bIns="91425" anchor="b" anchorCtr="0">
            <a:noAutofit/>
          </a:bodyPr>
          <a:lstStyle/>
          <a:p>
            <a:r>
              <a:rPr lang="en"/>
              <a:t>Appendix</a:t>
            </a:r>
            <a:endParaRPr/>
          </a:p>
        </p:txBody>
      </p:sp>
      <p:sp>
        <p:nvSpPr>
          <p:cNvPr id="412" name="Google Shape;412;p65"/>
          <p:cNvSpPr txBox="1">
            <a:spLocks noGrp="1"/>
          </p:cNvSpPr>
          <p:nvPr>
            <p:ph type="subTitle" idx="1"/>
          </p:nvPr>
        </p:nvSpPr>
        <p:spPr>
          <a:xfrm>
            <a:off x="2209800" y="3786738"/>
            <a:ext cx="7772400" cy="1046400"/>
          </a:xfrm>
          <a:prstGeom prst="rect">
            <a:avLst/>
          </a:prstGeom>
        </p:spPr>
        <p:txBody>
          <a:bodyPr spcFirstLastPara="1" wrap="square" lIns="91425" tIns="91425" rIns="91425" bIns="91425" anchor="t" anchorCtr="0">
            <a:noAutofit/>
          </a:bodyPr>
          <a:lstStyle/>
          <a:p>
            <a:pPr marL="0" indent="0"/>
            <a:r>
              <a:rPr lang="en"/>
              <a:t>Probability Tables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6"/>
          <p:cNvSpPr txBox="1">
            <a:spLocks noGrp="1"/>
          </p:cNvSpPr>
          <p:nvPr>
            <p:ph type="title"/>
          </p:nvPr>
        </p:nvSpPr>
        <p:spPr>
          <a:xfrm>
            <a:off x="1981200" y="234563"/>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18" name="Google Shape;418;p66"/>
          <p:cNvPicPr preferRelativeResize="0"/>
          <p:nvPr/>
        </p:nvPicPr>
        <p:blipFill>
          <a:blip r:embed="rId3">
            <a:alphaModFix/>
          </a:blip>
          <a:stretch>
            <a:fillRect/>
          </a:stretch>
        </p:blipFill>
        <p:spPr>
          <a:xfrm>
            <a:off x="1981201" y="1377576"/>
            <a:ext cx="8229601" cy="48900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7"/>
          <p:cNvSpPr txBox="1">
            <a:spLocks noGrp="1"/>
          </p:cNvSpPr>
          <p:nvPr>
            <p:ph type="title"/>
          </p:nvPr>
        </p:nvSpPr>
        <p:spPr>
          <a:xfrm>
            <a:off x="1981200" y="234563"/>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24" name="Google Shape;424;p67"/>
          <p:cNvPicPr preferRelativeResize="0"/>
          <p:nvPr/>
        </p:nvPicPr>
        <p:blipFill>
          <a:blip r:embed="rId3">
            <a:alphaModFix/>
          </a:blip>
          <a:stretch>
            <a:fillRect/>
          </a:stretch>
        </p:blipFill>
        <p:spPr>
          <a:xfrm>
            <a:off x="1981200" y="1377575"/>
            <a:ext cx="8229600" cy="488172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30" name="Google Shape;430;p68"/>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lowest 3% of human body temperatures?</a:t>
            </a:r>
            <a:endParaRPr sz="1800">
              <a:solidFill>
                <a:schemeClr val="accent1"/>
              </a:solidFill>
            </a:endParaRPr>
          </a:p>
          <a:p>
            <a:pPr marL="0" indent="0">
              <a:lnSpc>
                <a:spcPct val="115000"/>
              </a:lnSpc>
              <a:spcBef>
                <a:spcPts val="0"/>
              </a:spcBef>
              <a:buNone/>
            </a:pP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36" name="Google Shape;436;p69"/>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Body temperatures of healthy humans are distributed nearly normally with mean 98.2</a:t>
            </a:r>
            <a:r>
              <a:rPr lang="en" sz="1800" baseline="30000"/>
              <a:t>o</a:t>
            </a:r>
            <a:r>
              <a:rPr lang="en" sz="1800"/>
              <a:t>F and standard deviation 0.73</a:t>
            </a:r>
            <a:r>
              <a:rPr lang="en" sz="1800" baseline="30000"/>
              <a:t>o</a:t>
            </a:r>
            <a:r>
              <a:rPr lang="en" sz="1800"/>
              <a:t>F. What is the cutoff for the lowest 3% of human body temperatures?</a:t>
            </a:r>
            <a:endParaRPr sz="1800"/>
          </a:p>
          <a:p>
            <a:pPr marL="0" indent="0">
              <a:lnSpc>
                <a:spcPct val="115000"/>
              </a:lnSpc>
              <a:spcBef>
                <a:spcPts val="0"/>
              </a:spcBef>
              <a:buNone/>
            </a:pPr>
            <a:endParaRPr sz="1800"/>
          </a:p>
        </p:txBody>
      </p:sp>
      <p:pic>
        <p:nvPicPr>
          <p:cNvPr id="437" name="Google Shape;437;p69"/>
          <p:cNvPicPr preferRelativeResize="0"/>
          <p:nvPr/>
        </p:nvPicPr>
        <p:blipFill>
          <a:blip r:embed="rId3">
            <a:alphaModFix/>
          </a:blip>
          <a:stretch>
            <a:fillRect/>
          </a:stretch>
        </p:blipFill>
        <p:spPr>
          <a:xfrm>
            <a:off x="1981201" y="2445074"/>
            <a:ext cx="2876375" cy="1800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10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43" name="Google Shape;443;p70"/>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Body temperatures of healthy humans are distributed nearly normally with mean 98.2</a:t>
            </a:r>
            <a:r>
              <a:rPr lang="en" sz="1800" baseline="30000"/>
              <a:t>o</a:t>
            </a:r>
            <a:r>
              <a:rPr lang="en" sz="1800"/>
              <a:t>F and standard deviation 0.73</a:t>
            </a:r>
            <a:r>
              <a:rPr lang="en" sz="1800" baseline="30000"/>
              <a:t>o</a:t>
            </a:r>
            <a:r>
              <a:rPr lang="en" sz="1800"/>
              <a:t>F. What is the cutoff for the lowest 3% of human body temperatures?</a:t>
            </a:r>
            <a:endParaRPr sz="1800"/>
          </a:p>
          <a:p>
            <a:pPr marL="0" indent="0">
              <a:lnSpc>
                <a:spcPct val="115000"/>
              </a:lnSpc>
              <a:spcBef>
                <a:spcPts val="0"/>
              </a:spcBef>
              <a:buNone/>
            </a:pPr>
            <a:endParaRPr sz="1800"/>
          </a:p>
        </p:txBody>
      </p:sp>
      <p:pic>
        <p:nvPicPr>
          <p:cNvPr id="444" name="Google Shape;444;p70"/>
          <p:cNvPicPr preferRelativeResize="0"/>
          <p:nvPr/>
        </p:nvPicPr>
        <p:blipFill>
          <a:blip r:embed="rId3">
            <a:alphaModFix/>
          </a:blip>
          <a:stretch>
            <a:fillRect/>
          </a:stretch>
        </p:blipFill>
        <p:spPr>
          <a:xfrm>
            <a:off x="1981201" y="2445074"/>
            <a:ext cx="2876375" cy="1800600"/>
          </a:xfrm>
          <a:prstGeom prst="rect">
            <a:avLst/>
          </a:prstGeom>
          <a:noFill/>
          <a:ln>
            <a:noFill/>
          </a:ln>
        </p:spPr>
      </p:pic>
      <p:pic>
        <p:nvPicPr>
          <p:cNvPr id="445" name="Google Shape;445;p70"/>
          <p:cNvPicPr preferRelativeResize="0"/>
          <p:nvPr/>
        </p:nvPicPr>
        <p:blipFill>
          <a:blip r:embed="rId4">
            <a:alphaModFix/>
          </a:blip>
          <a:stretch>
            <a:fillRect/>
          </a:stretch>
        </p:blipFill>
        <p:spPr>
          <a:xfrm>
            <a:off x="4857575" y="2503850"/>
            <a:ext cx="5127600" cy="1445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animEffect transition="in" filter="fade">
                                      <p:cBhvr>
                                        <p:cTn id="7" dur="1000"/>
                                        <p:tgtEl>
                                          <p:spTgt spid="4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5"/>
                                        </p:tgtEl>
                                        <p:attrNameLst>
                                          <p:attrName>style.visibility</p:attrName>
                                        </p:attrNameLst>
                                      </p:cBhvr>
                                      <p:to>
                                        <p:strVal val="visible"/>
                                      </p:to>
                                    </p:set>
                                    <p:animEffect transition="in" filter="fade">
                                      <p:cBhvr>
                                        <p:cTn id="12" dur="10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51" name="Google Shape;451;p71"/>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Body temperatures of healthy humans are distributed nearly normally with mean 98.2</a:t>
            </a:r>
            <a:r>
              <a:rPr lang="en" sz="1800" baseline="30000"/>
              <a:t>o</a:t>
            </a:r>
            <a:r>
              <a:rPr lang="en" sz="1800"/>
              <a:t>F and standard deviation 0.73</a:t>
            </a:r>
            <a:r>
              <a:rPr lang="en" sz="1800" baseline="30000"/>
              <a:t>o</a:t>
            </a:r>
            <a:r>
              <a:rPr lang="en" sz="1800"/>
              <a:t>F. What is the cutoff for the lowest 3% of human body temperatures?</a:t>
            </a:r>
            <a:endParaRPr sz="1800"/>
          </a:p>
          <a:p>
            <a:pPr marL="0" indent="0">
              <a:lnSpc>
                <a:spcPct val="115000"/>
              </a:lnSpc>
              <a:spcBef>
                <a:spcPts val="0"/>
              </a:spcBef>
              <a:buNone/>
            </a:pPr>
            <a:endParaRPr sz="1800"/>
          </a:p>
        </p:txBody>
      </p:sp>
      <p:pic>
        <p:nvPicPr>
          <p:cNvPr id="452" name="Google Shape;452;p71"/>
          <p:cNvPicPr preferRelativeResize="0"/>
          <p:nvPr/>
        </p:nvPicPr>
        <p:blipFill>
          <a:blip r:embed="rId3">
            <a:alphaModFix/>
          </a:blip>
          <a:stretch>
            <a:fillRect/>
          </a:stretch>
        </p:blipFill>
        <p:spPr>
          <a:xfrm>
            <a:off x="1981201" y="2445074"/>
            <a:ext cx="2876375" cy="1800600"/>
          </a:xfrm>
          <a:prstGeom prst="rect">
            <a:avLst/>
          </a:prstGeom>
          <a:noFill/>
          <a:ln>
            <a:noFill/>
          </a:ln>
        </p:spPr>
      </p:pic>
      <p:pic>
        <p:nvPicPr>
          <p:cNvPr id="453" name="Google Shape;453;p71"/>
          <p:cNvPicPr preferRelativeResize="0"/>
          <p:nvPr/>
        </p:nvPicPr>
        <p:blipFill>
          <a:blip r:embed="rId4">
            <a:alphaModFix/>
          </a:blip>
          <a:stretch>
            <a:fillRect/>
          </a:stretch>
        </p:blipFill>
        <p:spPr>
          <a:xfrm>
            <a:off x="4857575" y="2503850"/>
            <a:ext cx="5127600" cy="1445300"/>
          </a:xfrm>
          <a:prstGeom prst="rect">
            <a:avLst/>
          </a:prstGeom>
          <a:noFill/>
          <a:ln>
            <a:noFill/>
          </a:ln>
        </p:spPr>
      </p:pic>
      <p:pic>
        <p:nvPicPr>
          <p:cNvPr id="454" name="Google Shape;454;p71"/>
          <p:cNvPicPr preferRelativeResize="0"/>
          <p:nvPr/>
        </p:nvPicPr>
        <p:blipFill>
          <a:blip r:embed="rId5">
            <a:alphaModFix/>
          </a:blip>
          <a:stretch>
            <a:fillRect/>
          </a:stretch>
        </p:blipFill>
        <p:spPr>
          <a:xfrm>
            <a:off x="2843025" y="4245675"/>
            <a:ext cx="5195450" cy="310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Effect transition="in" filter="fade">
                                      <p:cBhvr>
                                        <p:cTn id="7" dur="1000"/>
                                        <p:tgtEl>
                                          <p:spTgt spid="4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3"/>
                                        </p:tgtEl>
                                        <p:attrNameLst>
                                          <p:attrName>style.visibility</p:attrName>
                                        </p:attrNameLst>
                                      </p:cBhvr>
                                      <p:to>
                                        <p:strVal val="visible"/>
                                      </p:to>
                                    </p:set>
                                    <p:animEffect transition="in" filter="fade">
                                      <p:cBhvr>
                                        <p:cTn id="12" dur="1000"/>
                                        <p:tgtEl>
                                          <p:spTgt spid="4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4"/>
                                        </p:tgtEl>
                                        <p:attrNameLst>
                                          <p:attrName>style.visibility</p:attrName>
                                        </p:attrNameLst>
                                      </p:cBhvr>
                                      <p:to>
                                        <p:strVal val="visible"/>
                                      </p:to>
                                    </p:set>
                                    <p:animEffect transition="in" filter="fade">
                                      <p:cBhvr>
                                        <p:cTn id="17" dur="1000"/>
                                        <p:tgtEl>
                                          <p:spTgt spid="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60" name="Google Shape;460;p72"/>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Body temperatures of healthy humans are distributed nearly normally with mean 98.2</a:t>
            </a:r>
            <a:r>
              <a:rPr lang="en" sz="1800" baseline="30000"/>
              <a:t>o</a:t>
            </a:r>
            <a:r>
              <a:rPr lang="en" sz="1800"/>
              <a:t>F and standard deviation 0.73</a:t>
            </a:r>
            <a:r>
              <a:rPr lang="en" sz="1800" baseline="30000"/>
              <a:t>o</a:t>
            </a:r>
            <a:r>
              <a:rPr lang="en" sz="1800"/>
              <a:t>F. What is the cutoff for the lowest 3% of human body temperatures?</a:t>
            </a:r>
            <a:endParaRPr sz="1800"/>
          </a:p>
          <a:p>
            <a:pPr marL="0" indent="0">
              <a:lnSpc>
                <a:spcPct val="115000"/>
              </a:lnSpc>
              <a:spcBef>
                <a:spcPts val="0"/>
              </a:spcBef>
              <a:buNone/>
            </a:pPr>
            <a:endParaRPr sz="1800"/>
          </a:p>
        </p:txBody>
      </p:sp>
      <p:pic>
        <p:nvPicPr>
          <p:cNvPr id="461" name="Google Shape;461;p72"/>
          <p:cNvPicPr preferRelativeResize="0"/>
          <p:nvPr/>
        </p:nvPicPr>
        <p:blipFill>
          <a:blip r:embed="rId3">
            <a:alphaModFix/>
          </a:blip>
          <a:stretch>
            <a:fillRect/>
          </a:stretch>
        </p:blipFill>
        <p:spPr>
          <a:xfrm>
            <a:off x="1981201" y="2445074"/>
            <a:ext cx="2876375" cy="1800600"/>
          </a:xfrm>
          <a:prstGeom prst="rect">
            <a:avLst/>
          </a:prstGeom>
          <a:noFill/>
          <a:ln>
            <a:noFill/>
          </a:ln>
        </p:spPr>
      </p:pic>
      <p:pic>
        <p:nvPicPr>
          <p:cNvPr id="462" name="Google Shape;462;p72"/>
          <p:cNvPicPr preferRelativeResize="0"/>
          <p:nvPr/>
        </p:nvPicPr>
        <p:blipFill>
          <a:blip r:embed="rId4">
            <a:alphaModFix/>
          </a:blip>
          <a:stretch>
            <a:fillRect/>
          </a:stretch>
        </p:blipFill>
        <p:spPr>
          <a:xfrm>
            <a:off x="4857575" y="2503850"/>
            <a:ext cx="5127600" cy="1445300"/>
          </a:xfrm>
          <a:prstGeom prst="rect">
            <a:avLst/>
          </a:prstGeom>
          <a:noFill/>
          <a:ln>
            <a:noFill/>
          </a:ln>
        </p:spPr>
      </p:pic>
      <p:pic>
        <p:nvPicPr>
          <p:cNvPr id="463" name="Google Shape;463;p72"/>
          <p:cNvPicPr preferRelativeResize="0"/>
          <p:nvPr/>
        </p:nvPicPr>
        <p:blipFill>
          <a:blip r:embed="rId5">
            <a:alphaModFix/>
          </a:blip>
          <a:stretch>
            <a:fillRect/>
          </a:stretch>
        </p:blipFill>
        <p:spPr>
          <a:xfrm>
            <a:off x="2843025" y="4245675"/>
            <a:ext cx="5195450" cy="310700"/>
          </a:xfrm>
          <a:prstGeom prst="rect">
            <a:avLst/>
          </a:prstGeom>
          <a:noFill/>
          <a:ln>
            <a:noFill/>
          </a:ln>
        </p:spPr>
      </p:pic>
      <p:pic>
        <p:nvPicPr>
          <p:cNvPr id="464" name="Google Shape;464;p72"/>
          <p:cNvPicPr preferRelativeResize="0"/>
          <p:nvPr/>
        </p:nvPicPr>
        <p:blipFill>
          <a:blip r:embed="rId6">
            <a:alphaModFix/>
          </a:blip>
          <a:stretch>
            <a:fillRect/>
          </a:stretch>
        </p:blipFill>
        <p:spPr>
          <a:xfrm>
            <a:off x="2843025" y="4643925"/>
            <a:ext cx="5127600" cy="7835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fade">
                                      <p:cBhvr>
                                        <p:cTn id="7" dur="1000"/>
                                        <p:tgtEl>
                                          <p:spTgt spid="4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2"/>
                                        </p:tgtEl>
                                        <p:attrNameLst>
                                          <p:attrName>style.visibility</p:attrName>
                                        </p:attrNameLst>
                                      </p:cBhvr>
                                      <p:to>
                                        <p:strVal val="visible"/>
                                      </p:to>
                                    </p:set>
                                    <p:animEffect transition="in" filter="fade">
                                      <p:cBhvr>
                                        <p:cTn id="12" dur="1000"/>
                                        <p:tgtEl>
                                          <p:spTgt spid="4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3"/>
                                        </p:tgtEl>
                                        <p:attrNameLst>
                                          <p:attrName>style.visibility</p:attrName>
                                        </p:attrNameLst>
                                      </p:cBhvr>
                                      <p:to>
                                        <p:strVal val="visible"/>
                                      </p:to>
                                    </p:set>
                                    <p:animEffect transition="in" filter="fade">
                                      <p:cBhvr>
                                        <p:cTn id="17" dur="1000"/>
                                        <p:tgtEl>
                                          <p:spTgt spid="4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4"/>
                                        </p:tgtEl>
                                        <p:attrNameLst>
                                          <p:attrName>style.visibility</p:attrName>
                                        </p:attrNameLst>
                                      </p:cBhvr>
                                      <p:to>
                                        <p:strVal val="visible"/>
                                      </p:to>
                                    </p:set>
                                    <p:animEffect transition="in" filter="fade">
                                      <p:cBhvr>
                                        <p:cTn id="22"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3"/>
          <p:cNvSpPr txBox="1">
            <a:spLocks noGrp="1"/>
          </p:cNvSpPr>
          <p:nvPr>
            <p:ph type="body" idx="1"/>
          </p:nvPr>
        </p:nvSpPr>
        <p:spPr>
          <a:xfrm flipH="1">
            <a:off x="1981200" y="5982250"/>
            <a:ext cx="8229600" cy="583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400"/>
              <a:t>Mackowiak, Wasserman, and Levine (1992), A Critical Appraisal of 98.6 Degrees F, the Upper Limit of the Normal Body Temperature, and Other Legacies of Carl Reinhold August Wunderlick.</a:t>
            </a:r>
            <a:endParaRPr sz="1400"/>
          </a:p>
        </p:txBody>
      </p:sp>
      <p:sp>
        <p:nvSpPr>
          <p:cNvPr id="470" name="Google Shape;470;p7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471" name="Google Shape;471;p73"/>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Body temperatures of healthy humans are distributed nearly normally with mean 98.2</a:t>
            </a:r>
            <a:r>
              <a:rPr lang="en" sz="1800" baseline="30000"/>
              <a:t>o</a:t>
            </a:r>
            <a:r>
              <a:rPr lang="en" sz="1800"/>
              <a:t>F and standard deviation 0.73</a:t>
            </a:r>
            <a:r>
              <a:rPr lang="en" sz="1800" baseline="30000"/>
              <a:t>o</a:t>
            </a:r>
            <a:r>
              <a:rPr lang="en" sz="1800"/>
              <a:t>F. What is the cutoff for the lowest 3% of human body temperatures?</a:t>
            </a:r>
            <a:endParaRPr sz="1800"/>
          </a:p>
          <a:p>
            <a:pPr marL="0" indent="0">
              <a:lnSpc>
                <a:spcPct val="115000"/>
              </a:lnSpc>
              <a:spcBef>
                <a:spcPts val="0"/>
              </a:spcBef>
              <a:buNone/>
            </a:pPr>
            <a:endParaRPr sz="1800"/>
          </a:p>
        </p:txBody>
      </p:sp>
      <p:pic>
        <p:nvPicPr>
          <p:cNvPr id="472" name="Google Shape;472;p73"/>
          <p:cNvPicPr preferRelativeResize="0"/>
          <p:nvPr/>
        </p:nvPicPr>
        <p:blipFill>
          <a:blip r:embed="rId3">
            <a:alphaModFix/>
          </a:blip>
          <a:stretch>
            <a:fillRect/>
          </a:stretch>
        </p:blipFill>
        <p:spPr>
          <a:xfrm>
            <a:off x="1981201" y="2445074"/>
            <a:ext cx="2876375" cy="1800600"/>
          </a:xfrm>
          <a:prstGeom prst="rect">
            <a:avLst/>
          </a:prstGeom>
          <a:noFill/>
          <a:ln>
            <a:noFill/>
          </a:ln>
        </p:spPr>
      </p:pic>
      <p:pic>
        <p:nvPicPr>
          <p:cNvPr id="473" name="Google Shape;473;p73"/>
          <p:cNvPicPr preferRelativeResize="0"/>
          <p:nvPr/>
        </p:nvPicPr>
        <p:blipFill>
          <a:blip r:embed="rId4">
            <a:alphaModFix/>
          </a:blip>
          <a:stretch>
            <a:fillRect/>
          </a:stretch>
        </p:blipFill>
        <p:spPr>
          <a:xfrm>
            <a:off x="4857575" y="2503850"/>
            <a:ext cx="5127600" cy="1445300"/>
          </a:xfrm>
          <a:prstGeom prst="rect">
            <a:avLst/>
          </a:prstGeom>
          <a:noFill/>
          <a:ln>
            <a:noFill/>
          </a:ln>
        </p:spPr>
      </p:pic>
      <p:pic>
        <p:nvPicPr>
          <p:cNvPr id="474" name="Google Shape;474;p73"/>
          <p:cNvPicPr preferRelativeResize="0"/>
          <p:nvPr/>
        </p:nvPicPr>
        <p:blipFill>
          <a:blip r:embed="rId5">
            <a:alphaModFix/>
          </a:blip>
          <a:stretch>
            <a:fillRect/>
          </a:stretch>
        </p:blipFill>
        <p:spPr>
          <a:xfrm>
            <a:off x="2843025" y="4245675"/>
            <a:ext cx="5195450" cy="310700"/>
          </a:xfrm>
          <a:prstGeom prst="rect">
            <a:avLst/>
          </a:prstGeom>
          <a:noFill/>
          <a:ln>
            <a:noFill/>
          </a:ln>
        </p:spPr>
      </p:pic>
      <p:pic>
        <p:nvPicPr>
          <p:cNvPr id="475" name="Google Shape;475;p73"/>
          <p:cNvPicPr preferRelativeResize="0"/>
          <p:nvPr/>
        </p:nvPicPr>
        <p:blipFill>
          <a:blip r:embed="rId6">
            <a:alphaModFix/>
          </a:blip>
          <a:stretch>
            <a:fillRect/>
          </a:stretch>
        </p:blipFill>
        <p:spPr>
          <a:xfrm>
            <a:off x="2843025" y="4643925"/>
            <a:ext cx="5127600" cy="783504"/>
          </a:xfrm>
          <a:prstGeom prst="rect">
            <a:avLst/>
          </a:prstGeom>
          <a:noFill/>
          <a:ln>
            <a:noFill/>
          </a:ln>
        </p:spPr>
      </p:pic>
      <p:pic>
        <p:nvPicPr>
          <p:cNvPr id="476" name="Google Shape;476;p73"/>
          <p:cNvPicPr preferRelativeResize="0"/>
          <p:nvPr/>
        </p:nvPicPr>
        <p:blipFill>
          <a:blip r:embed="rId7">
            <a:alphaModFix/>
          </a:blip>
          <a:stretch>
            <a:fillRect/>
          </a:stretch>
        </p:blipFill>
        <p:spPr>
          <a:xfrm>
            <a:off x="2773150" y="5427425"/>
            <a:ext cx="4896326" cy="380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fade">
                                      <p:cBhvr>
                                        <p:cTn id="7" dur="1000"/>
                                        <p:tgtEl>
                                          <p:spTgt spid="4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3"/>
                                        </p:tgtEl>
                                        <p:attrNameLst>
                                          <p:attrName>style.visibility</p:attrName>
                                        </p:attrNameLst>
                                      </p:cBhvr>
                                      <p:to>
                                        <p:strVal val="visible"/>
                                      </p:to>
                                    </p:set>
                                    <p:animEffect transition="in" filter="fade">
                                      <p:cBhvr>
                                        <p:cTn id="12" dur="1000"/>
                                        <p:tgtEl>
                                          <p:spTgt spid="4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4"/>
                                        </p:tgtEl>
                                        <p:attrNameLst>
                                          <p:attrName>style.visibility</p:attrName>
                                        </p:attrNameLst>
                                      </p:cBhvr>
                                      <p:to>
                                        <p:strVal val="visible"/>
                                      </p:to>
                                    </p:set>
                                    <p:animEffect transition="in" filter="fade">
                                      <p:cBhvr>
                                        <p:cTn id="17" dur="1000"/>
                                        <p:tgtEl>
                                          <p:spTgt spid="4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5"/>
                                        </p:tgtEl>
                                        <p:attrNameLst>
                                          <p:attrName>style.visibility</p:attrName>
                                        </p:attrNameLst>
                                      </p:cBhvr>
                                      <p:to>
                                        <p:strVal val="visible"/>
                                      </p:to>
                                    </p:set>
                                    <p:animEffect transition="in" filter="fade">
                                      <p:cBhvr>
                                        <p:cTn id="22" dur="1000"/>
                                        <p:tgtEl>
                                          <p:spTgt spid="4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6"/>
                                        </p:tgtEl>
                                        <p:attrNameLst>
                                          <p:attrName>style.visibility</p:attrName>
                                        </p:attrNameLst>
                                      </p:cBhvr>
                                      <p:to>
                                        <p:strVal val="visible"/>
                                      </p:to>
                                    </p:set>
                                    <p:animEffect transition="in" filter="fade">
                                      <p:cBhvr>
                                        <p:cTn id="27" dur="1000"/>
                                        <p:tgtEl>
                                          <p:spTgt spid="4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9"/>
                                        </p:tgtEl>
                                        <p:attrNameLst>
                                          <p:attrName>style.visibility</p:attrName>
                                        </p:attrNameLst>
                                      </p:cBhvr>
                                      <p:to>
                                        <p:strVal val="visible"/>
                                      </p:to>
                                    </p:set>
                                    <p:animEffect transition="in" filter="fade">
                                      <p:cBhvr>
                                        <p:cTn id="32" dur="10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Heights of females</a:t>
            </a:r>
            <a:endParaRPr>
              <a:solidFill>
                <a:schemeClr val="accent1"/>
              </a:solidFill>
            </a:endParaRPr>
          </a:p>
        </p:txBody>
      </p:sp>
      <p:pic>
        <p:nvPicPr>
          <p:cNvPr id="79" name="Google Shape;79;p20"/>
          <p:cNvPicPr preferRelativeResize="0"/>
          <p:nvPr/>
        </p:nvPicPr>
        <p:blipFill>
          <a:blip r:embed="rId3">
            <a:alphaModFix/>
          </a:blip>
          <a:stretch>
            <a:fillRect/>
          </a:stretch>
        </p:blipFill>
        <p:spPr>
          <a:xfrm>
            <a:off x="1981201" y="1395601"/>
            <a:ext cx="3594901" cy="304394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82" name="Google Shape;482;p74"/>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None/>
            </a:pPr>
            <a:r>
              <a:rPr lang="en" sz="1800"/>
              <a:t>B. 99.1</a:t>
            </a:r>
            <a:r>
              <a:rPr lang="en" sz="1800" baseline="30000"/>
              <a:t>o</a:t>
            </a:r>
            <a:r>
              <a:rPr lang="en" sz="1800"/>
              <a:t>F					D. 99.6</a:t>
            </a:r>
            <a:r>
              <a:rPr lang="en" sz="1800" baseline="30000"/>
              <a:t>o</a:t>
            </a:r>
            <a:r>
              <a:rPr lang="en" sz="1800"/>
              <a:t>F</a:t>
            </a:r>
            <a:endParaRPr sz="1800"/>
          </a:p>
          <a:p>
            <a:pPr marL="0" indent="0">
              <a:lnSpc>
                <a:spcPct val="115000"/>
              </a:lnSpc>
              <a:spcBef>
                <a:spcPts val="0"/>
              </a:spcBef>
              <a:buSzPts val="1100"/>
              <a:buNone/>
            </a:pPr>
            <a:endParaRPr sz="1800"/>
          </a:p>
          <a:p>
            <a:pPr marL="0" indent="0">
              <a:lnSpc>
                <a:spcPct val="115000"/>
              </a:lnSpc>
              <a:spcBef>
                <a:spcPts val="0"/>
              </a:spcBef>
              <a:buSzPts val="1100"/>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88" name="Google Shape;488;p75"/>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None/>
            </a:pPr>
            <a:r>
              <a:rPr lang="en" sz="1800" i="1">
                <a:solidFill>
                  <a:srgbClr val="FF9900"/>
                </a:solidFill>
              </a:rPr>
              <a:t>B. 99.1</a:t>
            </a:r>
            <a:r>
              <a:rPr lang="en" sz="1800" i="1" baseline="30000">
                <a:solidFill>
                  <a:srgbClr val="FF9900"/>
                </a:solidFill>
              </a:rPr>
              <a:t>o</a:t>
            </a:r>
            <a:r>
              <a:rPr lang="en" sz="1800" i="1">
                <a:solidFill>
                  <a:srgbClr val="FF9900"/>
                </a:solidFill>
              </a:rPr>
              <a:t>F</a:t>
            </a:r>
            <a:r>
              <a:rPr lang="en" sz="1800"/>
              <a:t>					D. 99.6</a:t>
            </a:r>
            <a:r>
              <a:rPr lang="en" sz="1800" baseline="30000"/>
              <a:t>o</a:t>
            </a:r>
            <a:r>
              <a:rPr lang="en" sz="1800"/>
              <a:t>F</a:t>
            </a: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pic>
        <p:nvPicPr>
          <p:cNvPr id="489" name="Google Shape;489;p75"/>
          <p:cNvPicPr preferRelativeResize="0"/>
          <p:nvPr/>
        </p:nvPicPr>
        <p:blipFill>
          <a:blip r:embed="rId3">
            <a:alphaModFix/>
          </a:blip>
          <a:stretch>
            <a:fillRect/>
          </a:stretch>
        </p:blipFill>
        <p:spPr>
          <a:xfrm>
            <a:off x="1981198" y="2824498"/>
            <a:ext cx="2812750" cy="1877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Effect transition="in" filter="fade">
                                      <p:cBhvr>
                                        <p:cTn id="7" dur="1000"/>
                                        <p:tgtEl>
                                          <p:spTgt spid="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95" name="Google Shape;495;p76"/>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SzPts val="1100"/>
              <a:buNone/>
            </a:pPr>
            <a:r>
              <a:rPr lang="en" sz="1800" i="1">
                <a:solidFill>
                  <a:srgbClr val="FF9900"/>
                </a:solidFill>
              </a:rPr>
              <a:t>B. 99.1</a:t>
            </a:r>
            <a:r>
              <a:rPr lang="en" sz="1800" i="1" baseline="30000">
                <a:solidFill>
                  <a:srgbClr val="FF9900"/>
                </a:solidFill>
              </a:rPr>
              <a:t>o</a:t>
            </a:r>
            <a:r>
              <a:rPr lang="en" sz="1800" i="1">
                <a:solidFill>
                  <a:srgbClr val="FF9900"/>
                </a:solidFill>
              </a:rPr>
              <a:t>F</a:t>
            </a:r>
            <a:r>
              <a:rPr lang="en" sz="1800"/>
              <a:t>					D. 99.6</a:t>
            </a:r>
            <a:r>
              <a:rPr lang="en" sz="1800" baseline="30000"/>
              <a:t>o</a:t>
            </a:r>
            <a:r>
              <a:rPr lang="en" sz="1800"/>
              <a:t>F</a:t>
            </a: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pic>
        <p:nvPicPr>
          <p:cNvPr id="496" name="Google Shape;496;p76"/>
          <p:cNvPicPr preferRelativeResize="0"/>
          <p:nvPr/>
        </p:nvPicPr>
        <p:blipFill>
          <a:blip r:embed="rId3">
            <a:alphaModFix/>
          </a:blip>
          <a:stretch>
            <a:fillRect/>
          </a:stretch>
        </p:blipFill>
        <p:spPr>
          <a:xfrm>
            <a:off x="1981198" y="2824498"/>
            <a:ext cx="2812750" cy="1877725"/>
          </a:xfrm>
          <a:prstGeom prst="rect">
            <a:avLst/>
          </a:prstGeom>
          <a:noFill/>
          <a:ln>
            <a:noFill/>
          </a:ln>
        </p:spPr>
      </p:pic>
      <p:pic>
        <p:nvPicPr>
          <p:cNvPr id="497" name="Google Shape;497;p76"/>
          <p:cNvPicPr preferRelativeResize="0"/>
          <p:nvPr/>
        </p:nvPicPr>
        <p:blipFill>
          <a:blip r:embed="rId4">
            <a:alphaModFix/>
          </a:blip>
          <a:stretch>
            <a:fillRect/>
          </a:stretch>
        </p:blipFill>
        <p:spPr>
          <a:xfrm>
            <a:off x="5057775" y="2951950"/>
            <a:ext cx="4596575" cy="1622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1000"/>
                                        <p:tgtEl>
                                          <p:spTgt spid="4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7"/>
                                        </p:tgtEl>
                                        <p:attrNameLst>
                                          <p:attrName>style.visibility</p:attrName>
                                        </p:attrNameLst>
                                      </p:cBhvr>
                                      <p:to>
                                        <p:strVal val="visible"/>
                                      </p:to>
                                    </p:set>
                                    <p:animEffect transition="in" filter="fade">
                                      <p:cBhvr>
                                        <p:cTn id="12" dur="100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03" name="Google Shape;503;p77"/>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SzPts val="1100"/>
              <a:buNone/>
            </a:pPr>
            <a:r>
              <a:rPr lang="en" sz="1800" i="1">
                <a:solidFill>
                  <a:srgbClr val="FF9900"/>
                </a:solidFill>
              </a:rPr>
              <a:t>B. 99.1</a:t>
            </a:r>
            <a:r>
              <a:rPr lang="en" sz="1800" i="1" baseline="30000">
                <a:solidFill>
                  <a:srgbClr val="FF9900"/>
                </a:solidFill>
              </a:rPr>
              <a:t>o</a:t>
            </a:r>
            <a:r>
              <a:rPr lang="en" sz="1800" i="1">
                <a:solidFill>
                  <a:srgbClr val="FF9900"/>
                </a:solidFill>
              </a:rPr>
              <a:t>F</a:t>
            </a:r>
            <a:r>
              <a:rPr lang="en" sz="1800"/>
              <a:t>					D. 99.6</a:t>
            </a:r>
            <a:r>
              <a:rPr lang="en" sz="1800" baseline="30000"/>
              <a:t>o</a:t>
            </a:r>
            <a:r>
              <a:rPr lang="en" sz="1800"/>
              <a:t>F</a:t>
            </a: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pic>
        <p:nvPicPr>
          <p:cNvPr id="504" name="Google Shape;504;p77"/>
          <p:cNvPicPr preferRelativeResize="0"/>
          <p:nvPr/>
        </p:nvPicPr>
        <p:blipFill>
          <a:blip r:embed="rId3">
            <a:alphaModFix/>
          </a:blip>
          <a:stretch>
            <a:fillRect/>
          </a:stretch>
        </p:blipFill>
        <p:spPr>
          <a:xfrm>
            <a:off x="1981198" y="2824498"/>
            <a:ext cx="2812750" cy="1877725"/>
          </a:xfrm>
          <a:prstGeom prst="rect">
            <a:avLst/>
          </a:prstGeom>
          <a:noFill/>
          <a:ln>
            <a:noFill/>
          </a:ln>
        </p:spPr>
      </p:pic>
      <p:pic>
        <p:nvPicPr>
          <p:cNvPr id="505" name="Google Shape;505;p77"/>
          <p:cNvPicPr preferRelativeResize="0"/>
          <p:nvPr/>
        </p:nvPicPr>
        <p:blipFill>
          <a:blip r:embed="rId4">
            <a:alphaModFix/>
          </a:blip>
          <a:stretch>
            <a:fillRect/>
          </a:stretch>
        </p:blipFill>
        <p:spPr>
          <a:xfrm>
            <a:off x="5057775" y="2951950"/>
            <a:ext cx="4596575" cy="1622825"/>
          </a:xfrm>
          <a:prstGeom prst="rect">
            <a:avLst/>
          </a:prstGeom>
          <a:noFill/>
          <a:ln>
            <a:noFill/>
          </a:ln>
        </p:spPr>
      </p:pic>
      <p:pic>
        <p:nvPicPr>
          <p:cNvPr id="506" name="Google Shape;506;p77"/>
          <p:cNvPicPr preferRelativeResize="0"/>
          <p:nvPr/>
        </p:nvPicPr>
        <p:blipFill>
          <a:blip r:embed="rId5">
            <a:alphaModFix/>
          </a:blip>
          <a:stretch>
            <a:fillRect/>
          </a:stretch>
        </p:blipFill>
        <p:spPr>
          <a:xfrm>
            <a:off x="2730026" y="4776450"/>
            <a:ext cx="4812225" cy="317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
                                        </p:tgtEl>
                                        <p:attrNameLst>
                                          <p:attrName>style.visibility</p:attrName>
                                        </p:attrNameLst>
                                      </p:cBhvr>
                                      <p:to>
                                        <p:strVal val="visible"/>
                                      </p:to>
                                    </p:set>
                                    <p:animEffect transition="in" filter="fade">
                                      <p:cBhvr>
                                        <p:cTn id="7" dur="1000"/>
                                        <p:tgtEl>
                                          <p:spTgt spid="5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5"/>
                                        </p:tgtEl>
                                        <p:attrNameLst>
                                          <p:attrName>style.visibility</p:attrName>
                                        </p:attrNameLst>
                                      </p:cBhvr>
                                      <p:to>
                                        <p:strVal val="visible"/>
                                      </p:to>
                                    </p:set>
                                    <p:animEffect transition="in" filter="fade">
                                      <p:cBhvr>
                                        <p:cTn id="12" dur="1000"/>
                                        <p:tgtEl>
                                          <p:spTgt spid="5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6"/>
                                        </p:tgtEl>
                                        <p:attrNameLst>
                                          <p:attrName>style.visibility</p:attrName>
                                        </p:attrNameLst>
                                      </p:cBhvr>
                                      <p:to>
                                        <p:strVal val="visible"/>
                                      </p:to>
                                    </p:set>
                                    <p:animEffect transition="in" filter="fade">
                                      <p:cBhvr>
                                        <p:cTn id="17" dur="1000"/>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12" name="Google Shape;512;p78"/>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SzPts val="1100"/>
              <a:buNone/>
            </a:pPr>
            <a:r>
              <a:rPr lang="en" sz="1800" i="1">
                <a:solidFill>
                  <a:srgbClr val="FF9900"/>
                </a:solidFill>
              </a:rPr>
              <a:t>B. 99.1</a:t>
            </a:r>
            <a:r>
              <a:rPr lang="en" sz="1800" i="1" baseline="30000">
                <a:solidFill>
                  <a:srgbClr val="FF9900"/>
                </a:solidFill>
              </a:rPr>
              <a:t>o</a:t>
            </a:r>
            <a:r>
              <a:rPr lang="en" sz="1800" i="1">
                <a:solidFill>
                  <a:srgbClr val="FF9900"/>
                </a:solidFill>
              </a:rPr>
              <a:t>F</a:t>
            </a:r>
            <a:r>
              <a:rPr lang="en" sz="1800"/>
              <a:t>					D. 99.6</a:t>
            </a:r>
            <a:r>
              <a:rPr lang="en" sz="1800" baseline="30000"/>
              <a:t>o</a:t>
            </a:r>
            <a:r>
              <a:rPr lang="en" sz="1800"/>
              <a:t>F</a:t>
            </a: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pic>
        <p:nvPicPr>
          <p:cNvPr id="513" name="Google Shape;513;p78"/>
          <p:cNvPicPr preferRelativeResize="0"/>
          <p:nvPr/>
        </p:nvPicPr>
        <p:blipFill>
          <a:blip r:embed="rId3">
            <a:alphaModFix/>
          </a:blip>
          <a:stretch>
            <a:fillRect/>
          </a:stretch>
        </p:blipFill>
        <p:spPr>
          <a:xfrm>
            <a:off x="1981198" y="2824498"/>
            <a:ext cx="2812750" cy="1877725"/>
          </a:xfrm>
          <a:prstGeom prst="rect">
            <a:avLst/>
          </a:prstGeom>
          <a:noFill/>
          <a:ln>
            <a:noFill/>
          </a:ln>
        </p:spPr>
      </p:pic>
      <p:pic>
        <p:nvPicPr>
          <p:cNvPr id="514" name="Google Shape;514;p78"/>
          <p:cNvPicPr preferRelativeResize="0"/>
          <p:nvPr/>
        </p:nvPicPr>
        <p:blipFill>
          <a:blip r:embed="rId4">
            <a:alphaModFix/>
          </a:blip>
          <a:stretch>
            <a:fillRect/>
          </a:stretch>
        </p:blipFill>
        <p:spPr>
          <a:xfrm>
            <a:off x="5057775" y="2951950"/>
            <a:ext cx="4596575" cy="1622825"/>
          </a:xfrm>
          <a:prstGeom prst="rect">
            <a:avLst/>
          </a:prstGeom>
          <a:noFill/>
          <a:ln>
            <a:noFill/>
          </a:ln>
        </p:spPr>
      </p:pic>
      <p:pic>
        <p:nvPicPr>
          <p:cNvPr id="515" name="Google Shape;515;p78"/>
          <p:cNvPicPr preferRelativeResize="0"/>
          <p:nvPr/>
        </p:nvPicPr>
        <p:blipFill>
          <a:blip r:embed="rId5">
            <a:alphaModFix/>
          </a:blip>
          <a:stretch>
            <a:fillRect/>
          </a:stretch>
        </p:blipFill>
        <p:spPr>
          <a:xfrm>
            <a:off x="2730026" y="4776450"/>
            <a:ext cx="4812225" cy="317550"/>
          </a:xfrm>
          <a:prstGeom prst="rect">
            <a:avLst/>
          </a:prstGeom>
          <a:noFill/>
          <a:ln>
            <a:noFill/>
          </a:ln>
        </p:spPr>
      </p:pic>
      <p:pic>
        <p:nvPicPr>
          <p:cNvPr id="516" name="Google Shape;516;p78"/>
          <p:cNvPicPr preferRelativeResize="0"/>
          <p:nvPr/>
        </p:nvPicPr>
        <p:blipFill>
          <a:blip r:embed="rId6">
            <a:alphaModFix/>
          </a:blip>
          <a:stretch>
            <a:fillRect/>
          </a:stretch>
        </p:blipFill>
        <p:spPr>
          <a:xfrm>
            <a:off x="2730024" y="5168223"/>
            <a:ext cx="4596575" cy="7189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3"/>
                                        </p:tgtEl>
                                        <p:attrNameLst>
                                          <p:attrName>style.visibility</p:attrName>
                                        </p:attrNameLst>
                                      </p:cBhvr>
                                      <p:to>
                                        <p:strVal val="visible"/>
                                      </p:to>
                                    </p:set>
                                    <p:animEffect transition="in" filter="fade">
                                      <p:cBhvr>
                                        <p:cTn id="7" dur="1000"/>
                                        <p:tgtEl>
                                          <p:spTgt spid="5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4"/>
                                        </p:tgtEl>
                                        <p:attrNameLst>
                                          <p:attrName>style.visibility</p:attrName>
                                        </p:attrNameLst>
                                      </p:cBhvr>
                                      <p:to>
                                        <p:strVal val="visible"/>
                                      </p:to>
                                    </p:set>
                                    <p:animEffect transition="in" filter="fade">
                                      <p:cBhvr>
                                        <p:cTn id="12" dur="1000"/>
                                        <p:tgtEl>
                                          <p:spTgt spid="5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5"/>
                                        </p:tgtEl>
                                        <p:attrNameLst>
                                          <p:attrName>style.visibility</p:attrName>
                                        </p:attrNameLst>
                                      </p:cBhvr>
                                      <p:to>
                                        <p:strVal val="visible"/>
                                      </p:to>
                                    </p:set>
                                    <p:animEffect transition="in" filter="fade">
                                      <p:cBhvr>
                                        <p:cTn id="17" dur="1000"/>
                                        <p:tgtEl>
                                          <p:spTgt spid="5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gtEl>
                                        <p:attrNameLst>
                                          <p:attrName>style.visibility</p:attrName>
                                        </p:attrNameLst>
                                      </p:cBhvr>
                                      <p:to>
                                        <p:strVal val="visible"/>
                                      </p:to>
                                    </p:set>
                                    <p:animEffect transition="in" filter="fade">
                                      <p:cBhvr>
                                        <p:cTn id="22" dur="10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7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22" name="Google Shape;522;p79"/>
          <p:cNvSpPr txBox="1">
            <a:spLocks noGrp="1"/>
          </p:cNvSpPr>
          <p:nvPr>
            <p:ph type="body" idx="1"/>
          </p:nvPr>
        </p:nvSpPr>
        <p:spPr>
          <a:xfrm flipH="1">
            <a:off x="1981200" y="1143000"/>
            <a:ext cx="8229600" cy="168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SzPts val="1100"/>
              <a:buNone/>
            </a:pPr>
            <a:r>
              <a:rPr lang="en" sz="1800" i="1">
                <a:solidFill>
                  <a:srgbClr val="FF9900"/>
                </a:solidFill>
              </a:rPr>
              <a:t>B. 99.1</a:t>
            </a:r>
            <a:r>
              <a:rPr lang="en" sz="1800" i="1" baseline="30000">
                <a:solidFill>
                  <a:srgbClr val="FF9900"/>
                </a:solidFill>
              </a:rPr>
              <a:t>o</a:t>
            </a:r>
            <a:r>
              <a:rPr lang="en" sz="1800" i="1">
                <a:solidFill>
                  <a:srgbClr val="FF9900"/>
                </a:solidFill>
              </a:rPr>
              <a:t>F</a:t>
            </a:r>
            <a:r>
              <a:rPr lang="en" sz="1800"/>
              <a:t>					D. 99.6</a:t>
            </a:r>
            <a:r>
              <a:rPr lang="en" sz="1800" baseline="30000"/>
              <a:t>o</a:t>
            </a:r>
            <a:r>
              <a:rPr lang="en" sz="1800"/>
              <a:t>F</a:t>
            </a: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pic>
        <p:nvPicPr>
          <p:cNvPr id="523" name="Google Shape;523;p79"/>
          <p:cNvPicPr preferRelativeResize="0"/>
          <p:nvPr/>
        </p:nvPicPr>
        <p:blipFill>
          <a:blip r:embed="rId3">
            <a:alphaModFix/>
          </a:blip>
          <a:stretch>
            <a:fillRect/>
          </a:stretch>
        </p:blipFill>
        <p:spPr>
          <a:xfrm>
            <a:off x="1981198" y="2824498"/>
            <a:ext cx="2812750" cy="1877725"/>
          </a:xfrm>
          <a:prstGeom prst="rect">
            <a:avLst/>
          </a:prstGeom>
          <a:noFill/>
          <a:ln>
            <a:noFill/>
          </a:ln>
        </p:spPr>
      </p:pic>
      <p:pic>
        <p:nvPicPr>
          <p:cNvPr id="524" name="Google Shape;524;p79"/>
          <p:cNvPicPr preferRelativeResize="0"/>
          <p:nvPr/>
        </p:nvPicPr>
        <p:blipFill>
          <a:blip r:embed="rId4">
            <a:alphaModFix/>
          </a:blip>
          <a:stretch>
            <a:fillRect/>
          </a:stretch>
        </p:blipFill>
        <p:spPr>
          <a:xfrm>
            <a:off x="5057775" y="2951950"/>
            <a:ext cx="4596575" cy="1622825"/>
          </a:xfrm>
          <a:prstGeom prst="rect">
            <a:avLst/>
          </a:prstGeom>
          <a:noFill/>
          <a:ln>
            <a:noFill/>
          </a:ln>
        </p:spPr>
      </p:pic>
      <p:pic>
        <p:nvPicPr>
          <p:cNvPr id="525" name="Google Shape;525;p79"/>
          <p:cNvPicPr preferRelativeResize="0"/>
          <p:nvPr/>
        </p:nvPicPr>
        <p:blipFill>
          <a:blip r:embed="rId5">
            <a:alphaModFix/>
          </a:blip>
          <a:stretch>
            <a:fillRect/>
          </a:stretch>
        </p:blipFill>
        <p:spPr>
          <a:xfrm>
            <a:off x="2730026" y="4776450"/>
            <a:ext cx="4812225" cy="317550"/>
          </a:xfrm>
          <a:prstGeom prst="rect">
            <a:avLst/>
          </a:prstGeom>
          <a:noFill/>
          <a:ln>
            <a:noFill/>
          </a:ln>
        </p:spPr>
      </p:pic>
      <p:pic>
        <p:nvPicPr>
          <p:cNvPr id="526" name="Google Shape;526;p79"/>
          <p:cNvPicPr preferRelativeResize="0"/>
          <p:nvPr/>
        </p:nvPicPr>
        <p:blipFill>
          <a:blip r:embed="rId6">
            <a:alphaModFix/>
          </a:blip>
          <a:stretch>
            <a:fillRect/>
          </a:stretch>
        </p:blipFill>
        <p:spPr>
          <a:xfrm>
            <a:off x="2730024" y="5168223"/>
            <a:ext cx="4596575" cy="718972"/>
          </a:xfrm>
          <a:prstGeom prst="rect">
            <a:avLst/>
          </a:prstGeom>
          <a:noFill/>
          <a:ln>
            <a:noFill/>
          </a:ln>
        </p:spPr>
      </p:pic>
      <p:pic>
        <p:nvPicPr>
          <p:cNvPr id="527" name="Google Shape;527;p79"/>
          <p:cNvPicPr preferRelativeResize="0"/>
          <p:nvPr/>
        </p:nvPicPr>
        <p:blipFill>
          <a:blip r:embed="rId7">
            <a:alphaModFix/>
          </a:blip>
          <a:stretch>
            <a:fillRect/>
          </a:stretch>
        </p:blipFill>
        <p:spPr>
          <a:xfrm>
            <a:off x="2679125" y="5961425"/>
            <a:ext cx="4322675" cy="36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Effect transition="in" filter="fade">
                                      <p:cBhvr>
                                        <p:cTn id="7" dur="1000"/>
                                        <p:tgtEl>
                                          <p:spTgt spid="5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5"/>
                                        </p:tgtEl>
                                        <p:attrNameLst>
                                          <p:attrName>style.visibility</p:attrName>
                                        </p:attrNameLst>
                                      </p:cBhvr>
                                      <p:to>
                                        <p:strVal val="visible"/>
                                      </p:to>
                                    </p:set>
                                    <p:animEffect transition="in" filter="fade">
                                      <p:cBhvr>
                                        <p:cTn id="17" dur="1000"/>
                                        <p:tgtEl>
                                          <p:spTgt spid="5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6"/>
                                        </p:tgtEl>
                                        <p:attrNameLst>
                                          <p:attrName>style.visibility</p:attrName>
                                        </p:attrNameLst>
                                      </p:cBhvr>
                                      <p:to>
                                        <p:strVal val="visible"/>
                                      </p:to>
                                    </p:set>
                                    <p:animEffect transition="in" filter="fade">
                                      <p:cBhvr>
                                        <p:cTn id="22" dur="1000"/>
                                        <p:tgtEl>
                                          <p:spTgt spid="5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gtEl>
                                        <p:attrNameLst>
                                          <p:attrName>style.visibility</p:attrName>
                                        </p:attrNameLst>
                                      </p:cBhvr>
                                      <p:to>
                                        <p:strVal val="visible"/>
                                      </p:to>
                                    </p:set>
                                    <p:animEffect transition="in" filter="fade">
                                      <p:cBhvr>
                                        <p:cTn id="27" dur="1000"/>
                                        <p:tgtEl>
                                          <p:spTgt spid="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Heights of females</a:t>
            </a:r>
            <a:endParaRPr>
              <a:solidFill>
                <a:schemeClr val="accent1"/>
              </a:solidFill>
            </a:endParaRPr>
          </a:p>
        </p:txBody>
      </p:sp>
      <p:sp>
        <p:nvSpPr>
          <p:cNvPr id="85" name="Google Shape;85;p21"/>
          <p:cNvSpPr txBox="1">
            <a:spLocks noGrp="1"/>
          </p:cNvSpPr>
          <p:nvPr>
            <p:ph type="body" idx="1"/>
          </p:nvPr>
        </p:nvSpPr>
        <p:spPr>
          <a:xfrm flipH="1">
            <a:off x="6309325" y="1288350"/>
            <a:ext cx="3946500" cy="4931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“When we looked into the data for women, we were surprised to see height exaggeration was just as widespread, though without the lurch towards a benchmark height.”</a:t>
            </a:r>
            <a:endParaRPr sz="2200">
              <a:solidFill>
                <a:srgbClr val="000000"/>
              </a:solidFill>
            </a:endParaRPr>
          </a:p>
        </p:txBody>
      </p:sp>
      <p:sp>
        <p:nvSpPr>
          <p:cNvPr id="86" name="Google Shape;86;p21"/>
          <p:cNvSpPr txBox="1"/>
          <p:nvPr/>
        </p:nvSpPr>
        <p:spPr>
          <a:xfrm>
            <a:off x="1928975" y="5753925"/>
            <a:ext cx="7419000" cy="6789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1200" kern="0">
                <a:solidFill>
                  <a:srgbClr val="000000"/>
                </a:solidFill>
                <a:latin typeface="Arial"/>
                <a:cs typeface="Arial"/>
                <a:sym typeface="Arial"/>
              </a:rPr>
              <a:t>http://blog.okcupid.com/index.php/the-biggest-lies-in-online-dating</a:t>
            </a:r>
            <a:endParaRPr sz="1200" kern="0">
              <a:solidFill>
                <a:srgbClr val="000000"/>
              </a:solidFill>
              <a:latin typeface="Arial"/>
              <a:cs typeface="Arial"/>
              <a:sym typeface="Arial"/>
            </a:endParaRPr>
          </a:p>
        </p:txBody>
      </p:sp>
      <p:pic>
        <p:nvPicPr>
          <p:cNvPr id="87" name="Google Shape;87;p21"/>
          <p:cNvPicPr preferRelativeResize="0"/>
          <p:nvPr/>
        </p:nvPicPr>
        <p:blipFill>
          <a:blip r:embed="rId3">
            <a:alphaModFix/>
          </a:blip>
          <a:stretch>
            <a:fillRect/>
          </a:stretch>
        </p:blipFill>
        <p:spPr>
          <a:xfrm>
            <a:off x="1981200" y="1395601"/>
            <a:ext cx="3594900" cy="30439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2"/>
          <p:cNvSpPr txBox="1">
            <a:spLocks noGrp="1"/>
          </p:cNvSpPr>
          <p:nvPr>
            <p:ph type="title"/>
          </p:nvPr>
        </p:nvSpPr>
        <p:spPr>
          <a:xfrm>
            <a:off x="1981200" y="234563"/>
            <a:ext cx="8229600" cy="1143000"/>
          </a:xfrm>
          <a:prstGeom prst="rect">
            <a:avLst/>
          </a:prstGeom>
        </p:spPr>
        <p:txBody>
          <a:bodyPr spcFirstLastPara="1" wrap="square" lIns="91425" tIns="91425" rIns="91425" bIns="91425" anchor="b" anchorCtr="0">
            <a:noAutofit/>
          </a:bodyPr>
          <a:lstStyle/>
          <a:p>
            <a:r>
              <a:rPr lang="en">
                <a:solidFill>
                  <a:schemeClr val="accent1"/>
                </a:solidFill>
              </a:rPr>
              <a:t>Normal distributions</a:t>
            </a:r>
            <a:br>
              <a:rPr lang="en">
                <a:solidFill>
                  <a:schemeClr val="accent1"/>
                </a:solidFill>
              </a:rPr>
            </a:br>
            <a:r>
              <a:rPr lang="en">
                <a:solidFill>
                  <a:schemeClr val="accent1"/>
                </a:solidFill>
              </a:rPr>
              <a:t>with different parameters</a:t>
            </a:r>
            <a:endParaRPr>
              <a:solidFill>
                <a:schemeClr val="accent1"/>
              </a:solidFill>
            </a:endParaRPr>
          </a:p>
        </p:txBody>
      </p:sp>
      <p:pic>
        <p:nvPicPr>
          <p:cNvPr id="93" name="Google Shape;93;p22"/>
          <p:cNvPicPr preferRelativeResize="0"/>
          <p:nvPr/>
        </p:nvPicPr>
        <p:blipFill>
          <a:blip r:embed="rId3">
            <a:alphaModFix/>
          </a:blip>
          <a:stretch>
            <a:fillRect/>
          </a:stretch>
        </p:blipFill>
        <p:spPr>
          <a:xfrm>
            <a:off x="3682351" y="1586851"/>
            <a:ext cx="5047775" cy="466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3"/>
          <p:cNvSpPr txBox="1">
            <a:spLocks noGrp="1"/>
          </p:cNvSpPr>
          <p:nvPr>
            <p:ph type="body" idx="1"/>
          </p:nvPr>
        </p:nvSpPr>
        <p:spPr>
          <a:xfrm flipH="1">
            <a:off x="1981200" y="151775"/>
            <a:ext cx="8229600" cy="3201300"/>
          </a:xfrm>
          <a:prstGeom prst="rect">
            <a:avLst/>
          </a:prstGeom>
        </p:spPr>
        <p:txBody>
          <a:bodyPr spcFirstLastPara="1" wrap="square" lIns="91425" tIns="91425" rIns="91425" bIns="91425" anchor="t" anchorCtr="0">
            <a:noAutofit/>
          </a:bodyPr>
          <a:lstStyle/>
          <a:p>
            <a:pPr marL="0" indent="0">
              <a:buNone/>
            </a:pPr>
            <a:r>
              <a:rPr lang="en" sz="2200">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300">
              <a:solidFill>
                <a:schemeClr val="accent1"/>
              </a:solidFill>
            </a:endParaRPr>
          </a:p>
        </p:txBody>
      </p:sp>
      <p:pic>
        <p:nvPicPr>
          <p:cNvPr id="99" name="Google Shape;99;p23"/>
          <p:cNvPicPr preferRelativeResize="0"/>
          <p:nvPr/>
        </p:nvPicPr>
        <p:blipFill>
          <a:blip r:embed="rId3">
            <a:alphaModFix/>
          </a:blip>
          <a:stretch>
            <a:fillRect/>
          </a:stretch>
        </p:blipFill>
        <p:spPr>
          <a:xfrm>
            <a:off x="1981200" y="3021900"/>
            <a:ext cx="8125360" cy="3130550"/>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13</TotalTime>
  <Words>3128</Words>
  <Application>Microsoft Macintosh PowerPoint</Application>
  <PresentationFormat>Widescreen</PresentationFormat>
  <Paragraphs>264</Paragraphs>
  <Slides>65</Slides>
  <Notes>64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65</vt:i4>
      </vt:variant>
    </vt:vector>
  </HeadingPairs>
  <TitlesOfParts>
    <vt:vector size="72" baseType="lpstr">
      <vt:lpstr>Arial</vt:lpstr>
      <vt:lpstr>Calibri</vt:lpstr>
      <vt:lpstr>Corbel</vt:lpstr>
      <vt:lpstr>Courier New</vt:lpstr>
      <vt:lpstr>Wingdings 2</vt:lpstr>
      <vt:lpstr>Frame</vt:lpstr>
      <vt:lpstr>Custom</vt:lpstr>
      <vt:lpstr>Assessing Continuous Data: Normal Distribution</vt:lpstr>
      <vt:lpstr>Normal distribution </vt:lpstr>
      <vt:lpstr>Normal Distribution</vt:lpstr>
      <vt:lpstr>Heights of males</vt:lpstr>
      <vt:lpstr>Heights of males</vt:lpstr>
      <vt:lpstr>Heights of females</vt:lpstr>
      <vt:lpstr>Heights of females</vt:lpstr>
      <vt:lpstr>Normal distributions with different parameters</vt:lpstr>
      <vt:lpstr>PowerPoint Presentation</vt:lpstr>
      <vt:lpstr>Standardizing with Z scores</vt:lpstr>
      <vt:lpstr>Standardizing with Z scores (cont.)</vt:lpstr>
      <vt:lpstr>Percentiles</vt:lpstr>
      <vt:lpstr>Calculating percentiles - using computation</vt:lpstr>
      <vt:lpstr>Calculating percentiles - using tables</vt:lpstr>
      <vt:lpstr>Six sigma</vt:lpstr>
      <vt:lpstr>Quality control</vt:lpstr>
      <vt:lpstr>Quality control</vt:lpstr>
      <vt:lpstr>Quality control</vt:lpstr>
      <vt:lpstr>Quality control</vt:lpstr>
      <vt:lpstr>Finding the exact probability - using R</vt:lpstr>
      <vt:lpstr>Practice</vt:lpstr>
      <vt:lpstr>Practice</vt:lpstr>
      <vt:lpstr>Practice</vt:lpstr>
      <vt:lpstr>Practice</vt:lpstr>
      <vt:lpstr>Practice</vt:lpstr>
      <vt:lpstr>Practice</vt:lpstr>
      <vt:lpstr>Practice</vt:lpstr>
      <vt:lpstr>Practice</vt:lpstr>
      <vt:lpstr>Finding cutoff points</vt:lpstr>
      <vt:lpstr>Finding cutoff points</vt:lpstr>
      <vt:lpstr>Finding cutoff points</vt:lpstr>
      <vt:lpstr>Finding cutoff points</vt:lpstr>
      <vt:lpstr>Finding cutoff points</vt:lpstr>
      <vt:lpstr>Finding cutoff points</vt:lpstr>
      <vt:lpstr>Practice</vt:lpstr>
      <vt:lpstr>Practice</vt:lpstr>
      <vt:lpstr>Practice</vt:lpstr>
      <vt:lpstr>Practice</vt:lpstr>
      <vt:lpstr>Practice</vt:lpstr>
      <vt:lpstr>Practice</vt:lpstr>
      <vt:lpstr>68-95-99.7 Rule</vt:lpstr>
      <vt:lpstr>Describing variability using the 68-95-99.7 Rule</vt:lpstr>
      <vt:lpstr>Describing variability using the 68-95-99.7 Rule</vt:lpstr>
      <vt:lpstr>Number of hours of sleep on school nights</vt:lpstr>
      <vt:lpstr>Number of hours of sleep on school nights</vt:lpstr>
      <vt:lpstr>Number of hours of sleep on school nights</vt:lpstr>
      <vt:lpstr>Number of hours of sleep on school nights</vt:lpstr>
      <vt:lpstr>Practice</vt:lpstr>
      <vt:lpstr>Practice</vt:lpstr>
      <vt:lpstr>PowerPoint Presentation</vt:lpstr>
      <vt:lpstr>Appendix</vt:lpstr>
      <vt:lpstr>Finding the exact probability - using the Z table</vt:lpstr>
      <vt:lpstr>Finding the exact probability - using the Z table</vt:lpstr>
      <vt:lpstr>Finding cutoff points</vt:lpstr>
      <vt:lpstr>Finding cutoff points</vt:lpstr>
      <vt:lpstr>Finding cutoff points</vt:lpstr>
      <vt:lpstr>Finding cutoff points</vt:lpstr>
      <vt:lpstr>Finding cutoff points</vt:lpstr>
      <vt:lpstr>Finding cutoff points</vt:lpstr>
      <vt:lpstr>Practice</vt:lpstr>
      <vt:lpstr>Practice</vt:lpstr>
      <vt:lpstr>Practice</vt:lpstr>
      <vt:lpstr>Practice</vt:lpstr>
      <vt:lpstr>Practice</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4</cp:revision>
  <dcterms:created xsi:type="dcterms:W3CDTF">2023-07-27T13:51:22Z</dcterms:created>
  <dcterms:modified xsi:type="dcterms:W3CDTF">2023-08-03T11:45:25Z</dcterms:modified>
</cp:coreProperties>
</file>