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75"/>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45755c_0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45755c_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2d4ffc84_0_1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2d4ffc8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2d4ffc84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2d4ffc84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b45755c_0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b45755c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72d4ffc84_0_1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72d4ffc8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72d4ffc84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72d4ffc8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72d4ffc84_0_1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72d4ffc8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72d4ffc84_0_1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72d4ffc8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72d4ffc84_0_1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72d4ffc84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b45755c_0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b45755c_0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72d4ffc84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72d4ffc8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b45755c_01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b45755c_0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45755c_01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45755c_0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b45755c_0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b45755c_0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b45755c_01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b45755c_0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b45755c_0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9b45755c_0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b45755c_0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9b45755c_0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9b45755c_01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9b45755c_0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9b45755c_0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9b45755c_0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9b45755c_0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9b45755c_0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72d4ffc84_0_1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72d4ffc8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72d4ffc84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72d4ffc8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f0dd64b1d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f0dd64b1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72d4ffc84_0_1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72d4ffc84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9b45755c_02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9b45755c_0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72d4ffc84_0_2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72d4ffc8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72d4ffc84_0_2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72d4ffc8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72d4ffc84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72d4ffc84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72d4ffc84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72d4ffc84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72d4ffc84_0_2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72d4ffc84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72d4ffc84_0_2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72d4ffc8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9b45755c_02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9b45755c_0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2d4ffc84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72d4ffc8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72d4ffc84_0_2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72d4ffc84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72d4ffc84_0_2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72d4ffc84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72d4ffc84_0_2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72d4ffc84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9b45755c_02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9b45755c_0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72d4ffc84_0_2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72d4ffc8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72d4ffc84_0_2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72d4ffc84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b45755c_02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9b45755c_0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9b45755c_02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9b45755c_0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9b45755c_0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9b45755c_0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72d4ffc84_0_3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72d4ffc84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2d4ffc84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72d4ffc8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2d4ffc84_0_3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2d4ffc84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9b45755c_0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9b45755c_0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9b45755c_0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9b45755c_0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9b45755c_02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9b45755c_0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72d4ffc84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72d4ffc84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9b45755c_03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9b45755c_0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72d4ffc84_0_3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72d4ffc84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9b45755c_03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9b45755c_0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72d4ffc84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72d4ffc84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9b45755c_03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9b45755c_0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72d4ffc84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72d4ffc8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72d4ffc84_0_3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72d4ffc84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72d4ffc84_0_3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72d4ffc84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9b45755c_0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9b45755c_0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9b45755c_0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9b45755c_0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72d4ffc84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72d4ffc84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72d4ffc84_0_3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72d4ffc8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72d4ffc84_0_3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72d4ffc84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5f0dd64b1d_0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5f0dd64b1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f0dd64b1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f0dd64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5f0dd64b1d_0_35: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5f0dd64b1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2d4ffc84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72d4ffc8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5f0dd64b1d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5f0dd64b1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f0dd64b1d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f0dd64b1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b45755c_0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b45755c_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2d4ffc84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72d4ffc8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18349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67703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71939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9013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2859797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124176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8/3/23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8/3/23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8/3/23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8/3/23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0822791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openintro.org/os" TargetMode="External"/><Relationship Id="rId2" Type="http://schemas.openxmlformats.org/officeDocument/2006/relationships/notesSlide" Target="../notesSlides/notesSlide68.xml"/><Relationship Id="rId1" Type="http://schemas.openxmlformats.org/officeDocument/2006/relationships/slideLayout" Target="../slideLayouts/slideLayout17.xml"/><Relationship Id="rId5" Type="http://schemas.openxmlformats.org/officeDocument/2006/relationships/hyperlink" Target="http://openintro.org/contact" TargetMode="External"/><Relationship Id="rId4" Type="http://schemas.openxmlformats.org/officeDocument/2006/relationships/hyperlink" Target="https://www.openintro.org/download.php?id=teachers_verified_details&amp;referrer=os4_slid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0.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1.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5.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Assessing Discrete Data: Binomial Distribution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5"/>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 sz="2300">
                <a:solidFill>
                  <a:srgbClr val="000000"/>
                </a:solidFill>
              </a:rPr>
              <a:t>The question from the prior slide asked for the probability of given number of successes, </a:t>
            </a:r>
            <a:r>
              <a:rPr lang="en" sz="2300" i="1">
                <a:solidFill>
                  <a:schemeClr val="accent1"/>
                </a:solidFill>
              </a:rPr>
              <a:t>k</a:t>
            </a:r>
            <a:r>
              <a:rPr lang="en" sz="2300">
                <a:solidFill>
                  <a:srgbClr val="000000"/>
                </a:solidFill>
              </a:rPr>
              <a:t>, in a given number of trials, </a:t>
            </a:r>
            <a:r>
              <a:rPr lang="en" sz="2300" i="1">
                <a:solidFill>
                  <a:schemeClr val="accent1"/>
                </a:solidFill>
              </a:rPr>
              <a:t>n</a:t>
            </a:r>
            <a:r>
              <a:rPr lang="en" sz="2300">
                <a:solidFill>
                  <a:srgbClr val="000000"/>
                </a:solidFill>
              </a:rPr>
              <a:t>, (</a:t>
            </a:r>
            <a:r>
              <a:rPr lang="en" sz="2300" i="1">
                <a:solidFill>
                  <a:srgbClr val="000000"/>
                </a:solidFill>
              </a:rPr>
              <a:t>k</a:t>
            </a:r>
            <a:r>
              <a:rPr lang="en" sz="2300">
                <a:solidFill>
                  <a:srgbClr val="000000"/>
                </a:solidFill>
              </a:rPr>
              <a:t> = 1 success in </a:t>
            </a:r>
            <a:r>
              <a:rPr lang="en" sz="2300" i="1">
                <a:solidFill>
                  <a:srgbClr val="000000"/>
                </a:solidFill>
              </a:rPr>
              <a:t>n</a:t>
            </a:r>
            <a:r>
              <a:rPr lang="en" sz="2300">
                <a:solidFill>
                  <a:srgbClr val="000000"/>
                </a:solidFill>
              </a:rPr>
              <a:t> = 4 trials), and we calculated this probability as</a:t>
            </a:r>
            <a:endParaRPr sz="2300">
              <a:solidFill>
                <a:srgbClr val="000000"/>
              </a:solidFill>
            </a:endParaRPr>
          </a:p>
          <a:p>
            <a:pPr marL="0" indent="0">
              <a:spcBef>
                <a:spcPts val="0"/>
              </a:spcBef>
              <a:buNone/>
            </a:pPr>
            <a:endParaRPr sz="1000">
              <a:solidFill>
                <a:srgbClr val="000000"/>
              </a:solidFill>
            </a:endParaRPr>
          </a:p>
          <a:p>
            <a:pPr marL="0" indent="457200">
              <a:spcBef>
                <a:spcPts val="0"/>
              </a:spcBef>
              <a:buNone/>
            </a:pPr>
            <a:r>
              <a:rPr lang="en" sz="2300" i="1">
                <a:solidFill>
                  <a:srgbClr val="000000"/>
                </a:solidFill>
              </a:rPr>
              <a:t>                # of scenarios x P(single scenario)</a:t>
            </a:r>
            <a:endParaRPr sz="2300" i="1">
              <a:solidFill>
                <a:srgbClr val="000000"/>
              </a:solidFill>
            </a:endParaRPr>
          </a:p>
          <a:p>
            <a:pPr marL="0" indent="0">
              <a:spcBef>
                <a:spcPts val="0"/>
              </a:spcBef>
              <a:buNone/>
            </a:pPr>
            <a:endParaRPr sz="1000">
              <a:solidFill>
                <a:srgbClr val="000000"/>
              </a:solidFill>
            </a:endParaRPr>
          </a:p>
          <a:p>
            <a:pPr indent="-374650">
              <a:spcBef>
                <a:spcPts val="0"/>
              </a:spcBef>
              <a:buClr>
                <a:srgbClr val="000000"/>
              </a:buClr>
              <a:buSzPts val="2300"/>
            </a:pPr>
            <a:r>
              <a:rPr lang="en" sz="2300">
                <a:solidFill>
                  <a:srgbClr val="000000"/>
                </a:solidFill>
              </a:rPr>
              <a:t># of scenarios: there is a less tedious way to figure this out, we'll get to that shortly...</a:t>
            </a:r>
            <a:endParaRPr sz="2300">
              <a:solidFill>
                <a:srgbClr val="000000"/>
              </a:solidFill>
            </a:endParaRPr>
          </a:p>
          <a:p>
            <a:pPr marL="0" indent="0">
              <a:buNone/>
            </a:pPr>
            <a:endParaRPr sz="2300">
              <a:solidFill>
                <a:srgbClr val="000000"/>
              </a:solidFill>
            </a:endParaRPr>
          </a:p>
        </p:txBody>
      </p:sp>
      <p:sp>
        <p:nvSpPr>
          <p:cNvPr id="115" name="Google Shape;115;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2" end="2"/>
                                            </p:txEl>
                                          </p:spTgt>
                                        </p:tgtEl>
                                        <p:attrNameLst>
                                          <p:attrName>style.visibility</p:attrName>
                                        </p:attrNameLst>
                                      </p:cBhvr>
                                      <p:to>
                                        <p:strVal val="visible"/>
                                      </p:to>
                                    </p:set>
                                    <p:animEffect transition="in" filter="fade">
                                      <p:cBhvr>
                                        <p:cTn id="12" dur="1000"/>
                                        <p:tgtEl>
                                          <p:spTgt spid="1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4" end="4"/>
                                            </p:txEl>
                                          </p:spTgt>
                                        </p:tgtEl>
                                        <p:attrNameLst>
                                          <p:attrName>style.visibility</p:attrName>
                                        </p:attrNameLst>
                                      </p:cBhvr>
                                      <p:to>
                                        <p:strVal val="visible"/>
                                      </p:to>
                                    </p:set>
                                    <p:animEffect transition="in" filter="fade">
                                      <p:cBhvr>
                                        <p:cTn id="17" dur="1000"/>
                                        <p:tgtEl>
                                          <p:spTgt spid="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 sz="2300">
                <a:solidFill>
                  <a:srgbClr val="000000"/>
                </a:solidFill>
              </a:rPr>
              <a:t>The question from the prior slide asked for the probability of given number of successes, </a:t>
            </a:r>
            <a:r>
              <a:rPr lang="en" sz="2300" i="1">
                <a:solidFill>
                  <a:schemeClr val="accent1"/>
                </a:solidFill>
              </a:rPr>
              <a:t>k</a:t>
            </a:r>
            <a:r>
              <a:rPr lang="en" sz="2300">
                <a:solidFill>
                  <a:srgbClr val="000000"/>
                </a:solidFill>
              </a:rPr>
              <a:t>, in a given number of trials, </a:t>
            </a:r>
            <a:r>
              <a:rPr lang="en" sz="2300" i="1">
                <a:solidFill>
                  <a:schemeClr val="accent1"/>
                </a:solidFill>
              </a:rPr>
              <a:t>n</a:t>
            </a:r>
            <a:r>
              <a:rPr lang="en" sz="2300">
                <a:solidFill>
                  <a:srgbClr val="000000"/>
                </a:solidFill>
              </a:rPr>
              <a:t>, (</a:t>
            </a:r>
            <a:r>
              <a:rPr lang="en" sz="2300" i="1">
                <a:solidFill>
                  <a:srgbClr val="000000"/>
                </a:solidFill>
              </a:rPr>
              <a:t>k</a:t>
            </a:r>
            <a:r>
              <a:rPr lang="en" sz="2300">
                <a:solidFill>
                  <a:srgbClr val="000000"/>
                </a:solidFill>
              </a:rPr>
              <a:t> = 1 success in </a:t>
            </a:r>
            <a:r>
              <a:rPr lang="en" sz="2300" i="1">
                <a:solidFill>
                  <a:srgbClr val="000000"/>
                </a:solidFill>
              </a:rPr>
              <a:t>n</a:t>
            </a:r>
            <a:r>
              <a:rPr lang="en" sz="2300">
                <a:solidFill>
                  <a:srgbClr val="000000"/>
                </a:solidFill>
              </a:rPr>
              <a:t> = 4 trials), and we calculated this probability as</a:t>
            </a:r>
            <a:endParaRPr sz="2300">
              <a:solidFill>
                <a:srgbClr val="000000"/>
              </a:solidFill>
            </a:endParaRPr>
          </a:p>
          <a:p>
            <a:pPr marL="0" indent="0">
              <a:spcBef>
                <a:spcPts val="0"/>
              </a:spcBef>
              <a:buNone/>
            </a:pPr>
            <a:endParaRPr sz="1000">
              <a:solidFill>
                <a:srgbClr val="000000"/>
              </a:solidFill>
            </a:endParaRPr>
          </a:p>
          <a:p>
            <a:pPr marL="0" indent="457200">
              <a:spcBef>
                <a:spcPts val="0"/>
              </a:spcBef>
              <a:buNone/>
            </a:pPr>
            <a:r>
              <a:rPr lang="en" sz="2300" i="1">
                <a:solidFill>
                  <a:srgbClr val="000000"/>
                </a:solidFill>
              </a:rPr>
              <a:t>                # of scenarios x P(single scenario)</a:t>
            </a:r>
            <a:endParaRPr sz="2300" i="1">
              <a:solidFill>
                <a:srgbClr val="000000"/>
              </a:solidFill>
            </a:endParaRPr>
          </a:p>
          <a:p>
            <a:pPr marL="0" indent="0">
              <a:spcBef>
                <a:spcPts val="0"/>
              </a:spcBef>
              <a:buNone/>
            </a:pPr>
            <a:endParaRPr sz="1000">
              <a:solidFill>
                <a:srgbClr val="000000"/>
              </a:solidFill>
            </a:endParaRPr>
          </a:p>
          <a:p>
            <a:pPr indent="-374650">
              <a:spcBef>
                <a:spcPts val="0"/>
              </a:spcBef>
              <a:buClr>
                <a:srgbClr val="000000"/>
              </a:buClr>
              <a:buSzPts val="2300"/>
            </a:pPr>
            <a:r>
              <a:rPr lang="en" sz="2300">
                <a:solidFill>
                  <a:srgbClr val="000000"/>
                </a:solidFill>
              </a:rPr>
              <a:t># of scenarios: there is a less tedious way to figure this out, we'll get to that shortly...</a:t>
            </a:r>
            <a:endParaRPr sz="2300">
              <a:solidFill>
                <a:srgbClr val="000000"/>
              </a:solidFill>
            </a:endParaRPr>
          </a:p>
          <a:p>
            <a:pPr indent="-374650">
              <a:spcBef>
                <a:spcPts val="0"/>
              </a:spcBef>
              <a:buClr>
                <a:srgbClr val="000000"/>
              </a:buClr>
              <a:buSzPts val="2300"/>
            </a:pPr>
            <a:r>
              <a:rPr lang="en" sz="2300">
                <a:solidFill>
                  <a:srgbClr val="000000"/>
                </a:solidFill>
              </a:rPr>
              <a:t>P(single scenario) = p</a:t>
            </a:r>
            <a:r>
              <a:rPr lang="en" sz="2300" baseline="30000">
                <a:solidFill>
                  <a:srgbClr val="000000"/>
                </a:solidFill>
              </a:rPr>
              <a:t>k</a:t>
            </a:r>
            <a:r>
              <a:rPr lang="en" sz="2300">
                <a:solidFill>
                  <a:srgbClr val="000000"/>
                </a:solidFill>
              </a:rPr>
              <a:t>(1-p)</a:t>
            </a:r>
            <a:r>
              <a:rPr lang="en" sz="2300" baseline="30000">
                <a:solidFill>
                  <a:srgbClr val="000000"/>
                </a:solidFill>
              </a:rPr>
              <a:t>n-k</a:t>
            </a:r>
            <a:br>
              <a:rPr lang="en" sz="2300">
                <a:solidFill>
                  <a:srgbClr val="000000"/>
                </a:solidFill>
              </a:rPr>
            </a:br>
            <a:r>
              <a:rPr lang="en" sz="1400" i="1">
                <a:solidFill>
                  <a:srgbClr val="000000"/>
                </a:solidFill>
              </a:rPr>
              <a:t>where p is the probability of success to the power of number of successes, probability of failure to the power of number of failures</a:t>
            </a:r>
            <a:endParaRPr sz="1400" i="1">
              <a:solidFill>
                <a:srgbClr val="000000"/>
              </a:solidFill>
            </a:endParaRPr>
          </a:p>
          <a:p>
            <a:pPr marL="0" indent="0">
              <a:buNone/>
            </a:pPr>
            <a:endParaRPr sz="2300">
              <a:solidFill>
                <a:srgbClr val="000000"/>
              </a:solidFill>
            </a:endParaRPr>
          </a:p>
        </p:txBody>
      </p:sp>
      <p:sp>
        <p:nvSpPr>
          <p:cNvPr id="121" name="Google Shape;121;p2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10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xEl>
                                              <p:pRg st="2" end="2"/>
                                            </p:txEl>
                                          </p:spTgt>
                                        </p:tgtEl>
                                        <p:attrNameLst>
                                          <p:attrName>style.visibility</p:attrName>
                                        </p:attrNameLst>
                                      </p:cBhvr>
                                      <p:to>
                                        <p:strVal val="visible"/>
                                      </p:to>
                                    </p:set>
                                    <p:animEffect transition="in" filter="fade">
                                      <p:cBhvr>
                                        <p:cTn id="12" dur="1000"/>
                                        <p:tgtEl>
                                          <p:spTgt spid="1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xEl>
                                              <p:pRg st="4" end="4"/>
                                            </p:txEl>
                                          </p:spTgt>
                                        </p:tgtEl>
                                        <p:attrNameLst>
                                          <p:attrName>style.visibility</p:attrName>
                                        </p:attrNameLst>
                                      </p:cBhvr>
                                      <p:to>
                                        <p:strVal val="visible"/>
                                      </p:to>
                                    </p:set>
                                    <p:animEffect transition="in" filter="fade">
                                      <p:cBhvr>
                                        <p:cTn id="17" dur="1000"/>
                                        <p:tgtEl>
                                          <p:spTgt spid="12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xEl>
                                              <p:pRg st="5" end="5"/>
                                            </p:txEl>
                                          </p:spTgt>
                                        </p:tgtEl>
                                        <p:attrNameLst>
                                          <p:attrName>style.visibility</p:attrName>
                                        </p:attrNameLst>
                                      </p:cBhvr>
                                      <p:to>
                                        <p:strVal val="visible"/>
                                      </p:to>
                                    </p:set>
                                    <p:animEffect transition="in" filter="fade">
                                      <p:cBhvr>
                                        <p:cTn id="22" dur="1000"/>
                                        <p:tgtEl>
                                          <p:spTgt spid="1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7"/>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 sz="2300">
                <a:solidFill>
                  <a:srgbClr val="000000"/>
                </a:solidFill>
              </a:rPr>
              <a:t>The question from the prior slide asked for the probability of given number of successes, </a:t>
            </a:r>
            <a:r>
              <a:rPr lang="en" sz="2300" i="1">
                <a:solidFill>
                  <a:schemeClr val="accent1"/>
                </a:solidFill>
              </a:rPr>
              <a:t>k</a:t>
            </a:r>
            <a:r>
              <a:rPr lang="en" sz="2300">
                <a:solidFill>
                  <a:srgbClr val="000000"/>
                </a:solidFill>
              </a:rPr>
              <a:t>, in a given number of trials, </a:t>
            </a:r>
            <a:r>
              <a:rPr lang="en" sz="2300" i="1">
                <a:solidFill>
                  <a:schemeClr val="accent1"/>
                </a:solidFill>
              </a:rPr>
              <a:t>n</a:t>
            </a:r>
            <a:r>
              <a:rPr lang="en" sz="2300">
                <a:solidFill>
                  <a:srgbClr val="000000"/>
                </a:solidFill>
              </a:rPr>
              <a:t>, (</a:t>
            </a:r>
            <a:r>
              <a:rPr lang="en" sz="2300" i="1">
                <a:solidFill>
                  <a:srgbClr val="000000"/>
                </a:solidFill>
              </a:rPr>
              <a:t>k</a:t>
            </a:r>
            <a:r>
              <a:rPr lang="en" sz="2300">
                <a:solidFill>
                  <a:srgbClr val="000000"/>
                </a:solidFill>
              </a:rPr>
              <a:t> = 1 success in </a:t>
            </a:r>
            <a:r>
              <a:rPr lang="en" sz="2300" i="1">
                <a:solidFill>
                  <a:srgbClr val="000000"/>
                </a:solidFill>
              </a:rPr>
              <a:t>n</a:t>
            </a:r>
            <a:r>
              <a:rPr lang="en" sz="2300">
                <a:solidFill>
                  <a:srgbClr val="000000"/>
                </a:solidFill>
              </a:rPr>
              <a:t> = 4 trials), and we calculated this probability as</a:t>
            </a:r>
            <a:endParaRPr sz="2300">
              <a:solidFill>
                <a:srgbClr val="000000"/>
              </a:solidFill>
            </a:endParaRPr>
          </a:p>
          <a:p>
            <a:pPr marL="0" indent="0">
              <a:spcBef>
                <a:spcPts val="0"/>
              </a:spcBef>
              <a:buNone/>
            </a:pPr>
            <a:endParaRPr sz="1000">
              <a:solidFill>
                <a:srgbClr val="000000"/>
              </a:solidFill>
            </a:endParaRPr>
          </a:p>
          <a:p>
            <a:pPr marL="0" indent="457200">
              <a:spcBef>
                <a:spcPts val="0"/>
              </a:spcBef>
              <a:buNone/>
            </a:pPr>
            <a:r>
              <a:rPr lang="en" sz="2300" i="1">
                <a:solidFill>
                  <a:srgbClr val="000000"/>
                </a:solidFill>
              </a:rPr>
              <a:t>                # of scenarios x P(single scenario)</a:t>
            </a:r>
            <a:endParaRPr sz="2300" i="1">
              <a:solidFill>
                <a:srgbClr val="000000"/>
              </a:solidFill>
            </a:endParaRPr>
          </a:p>
          <a:p>
            <a:pPr marL="0" indent="0">
              <a:spcBef>
                <a:spcPts val="0"/>
              </a:spcBef>
              <a:buNone/>
            </a:pPr>
            <a:endParaRPr sz="1000">
              <a:solidFill>
                <a:srgbClr val="000000"/>
              </a:solidFill>
            </a:endParaRPr>
          </a:p>
          <a:p>
            <a:pPr indent="-374650">
              <a:spcBef>
                <a:spcPts val="0"/>
              </a:spcBef>
              <a:buClr>
                <a:srgbClr val="000000"/>
              </a:buClr>
              <a:buSzPts val="2300"/>
            </a:pPr>
            <a:r>
              <a:rPr lang="en" sz="2300">
                <a:solidFill>
                  <a:srgbClr val="000000"/>
                </a:solidFill>
              </a:rPr>
              <a:t># of scenarios: there is a less tedious way to figure this out, we'll get to that shortly...</a:t>
            </a:r>
            <a:endParaRPr sz="2300">
              <a:solidFill>
                <a:srgbClr val="000000"/>
              </a:solidFill>
            </a:endParaRPr>
          </a:p>
          <a:p>
            <a:pPr indent="-374650">
              <a:spcBef>
                <a:spcPts val="0"/>
              </a:spcBef>
              <a:buClr>
                <a:srgbClr val="000000"/>
              </a:buClr>
              <a:buSzPts val="2300"/>
            </a:pPr>
            <a:r>
              <a:rPr lang="en" sz="2300">
                <a:solidFill>
                  <a:srgbClr val="000000"/>
                </a:solidFill>
              </a:rPr>
              <a:t>P(single scenario) = p</a:t>
            </a:r>
            <a:r>
              <a:rPr lang="en" sz="2300" baseline="30000">
                <a:solidFill>
                  <a:srgbClr val="000000"/>
                </a:solidFill>
              </a:rPr>
              <a:t>k</a:t>
            </a:r>
            <a:r>
              <a:rPr lang="en" sz="2300">
                <a:solidFill>
                  <a:srgbClr val="000000"/>
                </a:solidFill>
              </a:rPr>
              <a:t>(1-p)</a:t>
            </a:r>
            <a:r>
              <a:rPr lang="en" sz="2300" baseline="30000">
                <a:solidFill>
                  <a:srgbClr val="000000"/>
                </a:solidFill>
              </a:rPr>
              <a:t>n-k</a:t>
            </a:r>
            <a:br>
              <a:rPr lang="en" sz="2300">
                <a:solidFill>
                  <a:srgbClr val="000000"/>
                </a:solidFill>
              </a:rPr>
            </a:br>
            <a:r>
              <a:rPr lang="en" sz="1400" i="1">
                <a:solidFill>
                  <a:srgbClr val="000000"/>
                </a:solidFill>
              </a:rPr>
              <a:t>where p is the probability of success to the power of number of successes, probability of failure to the power of number of failures</a:t>
            </a:r>
            <a:endParaRPr sz="1400" i="1">
              <a:solidFill>
                <a:srgbClr val="000000"/>
              </a:solidFill>
            </a:endParaRPr>
          </a:p>
          <a:p>
            <a:pPr marL="0" indent="0">
              <a:buNone/>
            </a:pPr>
            <a:r>
              <a:rPr lang="en" sz="2300">
                <a:solidFill>
                  <a:srgbClr val="000000"/>
                </a:solidFill>
              </a:rPr>
              <a:t>The </a:t>
            </a:r>
            <a:r>
              <a:rPr lang="en" sz="2300" i="1">
                <a:solidFill>
                  <a:schemeClr val="accent1"/>
                </a:solidFill>
              </a:rPr>
              <a:t>Binomial distribution</a:t>
            </a:r>
            <a:r>
              <a:rPr lang="en" sz="2300">
                <a:solidFill>
                  <a:srgbClr val="000000"/>
                </a:solidFill>
              </a:rPr>
              <a:t> describes the probability of having exactly </a:t>
            </a:r>
            <a:r>
              <a:rPr lang="en" sz="2300" i="1">
                <a:solidFill>
                  <a:srgbClr val="000000"/>
                </a:solidFill>
              </a:rPr>
              <a:t>k</a:t>
            </a:r>
            <a:r>
              <a:rPr lang="en" sz="2300">
                <a:solidFill>
                  <a:srgbClr val="000000"/>
                </a:solidFill>
              </a:rPr>
              <a:t> successes in </a:t>
            </a:r>
            <a:r>
              <a:rPr lang="en" sz="2300" i="1">
                <a:solidFill>
                  <a:srgbClr val="000000"/>
                </a:solidFill>
              </a:rPr>
              <a:t>n</a:t>
            </a:r>
            <a:r>
              <a:rPr lang="en" sz="2300">
                <a:solidFill>
                  <a:srgbClr val="000000"/>
                </a:solidFill>
              </a:rPr>
              <a:t> independent Bernoulli trials with probability of success </a:t>
            </a:r>
            <a:r>
              <a:rPr lang="en" sz="2300" i="1">
                <a:solidFill>
                  <a:srgbClr val="000000"/>
                </a:solidFill>
              </a:rPr>
              <a:t>p</a:t>
            </a:r>
            <a:r>
              <a:rPr lang="en" sz="2300">
                <a:solidFill>
                  <a:srgbClr val="000000"/>
                </a:solidFill>
              </a:rPr>
              <a:t>.</a:t>
            </a:r>
            <a:endParaRPr sz="2300">
              <a:solidFill>
                <a:srgbClr val="000000"/>
              </a:solidFill>
            </a:endParaRPr>
          </a:p>
        </p:txBody>
      </p:sp>
      <p:sp>
        <p:nvSpPr>
          <p:cNvPr id="127" name="Google Shape;127;p2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0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xEl>
                                              <p:pRg st="2" end="2"/>
                                            </p:txEl>
                                          </p:spTgt>
                                        </p:tgtEl>
                                        <p:attrNameLst>
                                          <p:attrName>style.visibility</p:attrName>
                                        </p:attrNameLst>
                                      </p:cBhvr>
                                      <p:to>
                                        <p:strVal val="visible"/>
                                      </p:to>
                                    </p:set>
                                    <p:animEffect transition="in" filter="fade">
                                      <p:cBhvr>
                                        <p:cTn id="12" dur="1000"/>
                                        <p:tgtEl>
                                          <p:spTgt spid="1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xEl>
                                              <p:pRg st="4" end="4"/>
                                            </p:txEl>
                                          </p:spTgt>
                                        </p:tgtEl>
                                        <p:attrNameLst>
                                          <p:attrName>style.visibility</p:attrName>
                                        </p:attrNameLst>
                                      </p:cBhvr>
                                      <p:to>
                                        <p:strVal val="visible"/>
                                      </p:to>
                                    </p:set>
                                    <p:animEffect transition="in" filter="fade">
                                      <p:cBhvr>
                                        <p:cTn id="17" dur="1000"/>
                                        <p:tgtEl>
                                          <p:spTgt spid="12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
                                            <p:txEl>
                                              <p:pRg st="5" end="5"/>
                                            </p:txEl>
                                          </p:spTgt>
                                        </p:tgtEl>
                                        <p:attrNameLst>
                                          <p:attrName>style.visibility</p:attrName>
                                        </p:attrNameLst>
                                      </p:cBhvr>
                                      <p:to>
                                        <p:strVal val="visible"/>
                                      </p:to>
                                    </p:set>
                                    <p:animEffect transition="in" filter="fade">
                                      <p:cBhvr>
                                        <p:cTn id="22" dur="1000"/>
                                        <p:tgtEl>
                                          <p:spTgt spid="12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
                                            <p:txEl>
                                              <p:pRg st="6" end="6"/>
                                            </p:txEl>
                                          </p:spTgt>
                                        </p:tgtEl>
                                        <p:attrNameLst>
                                          <p:attrName>style.visibility</p:attrName>
                                        </p:attrNameLst>
                                      </p:cBhvr>
                                      <p:to>
                                        <p:strVal val="visible"/>
                                      </p:to>
                                    </p:set>
                                    <p:animEffect transition="in" filter="fade">
                                      <p:cBhvr>
                                        <p:cTn id="27" dur="1000"/>
                                        <p:tgtEl>
                                          <p:spTgt spid="1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body" idx="1"/>
          </p:nvPr>
        </p:nvSpPr>
        <p:spPr>
          <a:xfrm flipH="1">
            <a:off x="1981200" y="1143000"/>
            <a:ext cx="8229600" cy="17706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Earlier we wrote out all possible scenarios that fit the condition of exactly one person refusing to administer the shock. If </a:t>
            </a:r>
            <a:r>
              <a:rPr lang="en" sz="2300" i="1">
                <a:solidFill>
                  <a:srgbClr val="000000"/>
                </a:solidFill>
              </a:rPr>
              <a:t>n</a:t>
            </a:r>
            <a:r>
              <a:rPr lang="en" sz="2300">
                <a:solidFill>
                  <a:srgbClr val="000000"/>
                </a:solidFill>
              </a:rPr>
              <a:t> was larger and/or </a:t>
            </a:r>
            <a:r>
              <a:rPr lang="en" sz="2300" i="1">
                <a:solidFill>
                  <a:srgbClr val="000000"/>
                </a:solidFill>
              </a:rPr>
              <a:t>k</a:t>
            </a:r>
            <a:r>
              <a:rPr lang="en" sz="2300">
                <a:solidFill>
                  <a:srgbClr val="000000"/>
                </a:solidFill>
              </a:rPr>
              <a:t> was different than 1, for example, </a:t>
            </a:r>
            <a:r>
              <a:rPr lang="en" sz="2300" i="1">
                <a:solidFill>
                  <a:srgbClr val="000000"/>
                </a:solidFill>
              </a:rPr>
              <a:t>n </a:t>
            </a:r>
            <a:r>
              <a:rPr lang="en" sz="2300">
                <a:solidFill>
                  <a:srgbClr val="000000"/>
                </a:solidFill>
              </a:rPr>
              <a:t>= 9 and </a:t>
            </a:r>
            <a:r>
              <a:rPr lang="en" sz="2300" i="1">
                <a:solidFill>
                  <a:srgbClr val="000000"/>
                </a:solidFill>
              </a:rPr>
              <a:t>k</a:t>
            </a:r>
            <a:r>
              <a:rPr lang="en" sz="2300">
                <a:solidFill>
                  <a:srgbClr val="000000"/>
                </a:solidFill>
              </a:rPr>
              <a:t> = 2:</a:t>
            </a:r>
            <a:endParaRPr sz="2300">
              <a:solidFill>
                <a:srgbClr val="000000"/>
              </a:solidFill>
            </a:endParaRPr>
          </a:p>
        </p:txBody>
      </p:sp>
      <p:sp>
        <p:nvSpPr>
          <p:cNvPr id="133" name="Google Shape;133;p2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9"/>
          <p:cNvSpPr txBox="1">
            <a:spLocks noGrp="1"/>
          </p:cNvSpPr>
          <p:nvPr>
            <p:ph type="body" idx="1"/>
          </p:nvPr>
        </p:nvSpPr>
        <p:spPr>
          <a:xfrm flipH="1">
            <a:off x="1981200" y="1143000"/>
            <a:ext cx="8229600" cy="17706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Earlier we wrote out all possible scenarios that fit the condition of exactly one person refusing to administer the shock. If </a:t>
            </a:r>
            <a:r>
              <a:rPr lang="en" sz="2300" i="1">
                <a:solidFill>
                  <a:srgbClr val="000000"/>
                </a:solidFill>
              </a:rPr>
              <a:t>n</a:t>
            </a:r>
            <a:r>
              <a:rPr lang="en" sz="2300">
                <a:solidFill>
                  <a:srgbClr val="000000"/>
                </a:solidFill>
              </a:rPr>
              <a:t> was larger and/or </a:t>
            </a:r>
            <a:r>
              <a:rPr lang="en" sz="2300" i="1">
                <a:solidFill>
                  <a:srgbClr val="000000"/>
                </a:solidFill>
              </a:rPr>
              <a:t>k</a:t>
            </a:r>
            <a:r>
              <a:rPr lang="en" sz="2300">
                <a:solidFill>
                  <a:srgbClr val="000000"/>
                </a:solidFill>
              </a:rPr>
              <a:t> was different than 1, for example, </a:t>
            </a:r>
            <a:r>
              <a:rPr lang="en" sz="2300" i="1">
                <a:solidFill>
                  <a:srgbClr val="000000"/>
                </a:solidFill>
              </a:rPr>
              <a:t>n </a:t>
            </a:r>
            <a:r>
              <a:rPr lang="en" sz="2300">
                <a:solidFill>
                  <a:srgbClr val="000000"/>
                </a:solidFill>
              </a:rPr>
              <a:t>= 9 and </a:t>
            </a:r>
            <a:r>
              <a:rPr lang="en" sz="2300" i="1">
                <a:solidFill>
                  <a:srgbClr val="000000"/>
                </a:solidFill>
              </a:rPr>
              <a:t>k</a:t>
            </a:r>
            <a:r>
              <a:rPr lang="en" sz="2300">
                <a:solidFill>
                  <a:srgbClr val="000000"/>
                </a:solidFill>
              </a:rPr>
              <a:t> = 2:</a:t>
            </a:r>
            <a:endParaRPr sz="2300">
              <a:solidFill>
                <a:srgbClr val="000000"/>
              </a:solidFill>
            </a:endParaRPr>
          </a:p>
        </p:txBody>
      </p:sp>
      <p:sp>
        <p:nvSpPr>
          <p:cNvPr id="139" name="Google Shape;139;p2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40" name="Google Shape;140;p29"/>
          <p:cNvPicPr preferRelativeResize="0"/>
          <p:nvPr/>
        </p:nvPicPr>
        <p:blipFill>
          <a:blip r:embed="rId3">
            <a:alphaModFix/>
          </a:blip>
          <a:stretch>
            <a:fillRect/>
          </a:stretch>
        </p:blipFill>
        <p:spPr>
          <a:xfrm>
            <a:off x="4514189" y="2824514"/>
            <a:ext cx="1857375" cy="371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body" idx="1"/>
          </p:nvPr>
        </p:nvSpPr>
        <p:spPr>
          <a:xfrm flipH="1">
            <a:off x="1981200" y="1143000"/>
            <a:ext cx="8229600" cy="17706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Earlier we wrote out all possible scenarios that fit the condition of exactly one person refusing to administer the shock. If </a:t>
            </a:r>
            <a:r>
              <a:rPr lang="en" sz="2300" i="1">
                <a:solidFill>
                  <a:srgbClr val="000000"/>
                </a:solidFill>
              </a:rPr>
              <a:t>n</a:t>
            </a:r>
            <a:r>
              <a:rPr lang="en" sz="2300">
                <a:solidFill>
                  <a:srgbClr val="000000"/>
                </a:solidFill>
              </a:rPr>
              <a:t> was larger and/or </a:t>
            </a:r>
            <a:r>
              <a:rPr lang="en" sz="2300" i="1">
                <a:solidFill>
                  <a:srgbClr val="000000"/>
                </a:solidFill>
              </a:rPr>
              <a:t>k</a:t>
            </a:r>
            <a:r>
              <a:rPr lang="en" sz="2300">
                <a:solidFill>
                  <a:srgbClr val="000000"/>
                </a:solidFill>
              </a:rPr>
              <a:t> was different than 1, for example, </a:t>
            </a:r>
            <a:r>
              <a:rPr lang="en" sz="2300" i="1">
                <a:solidFill>
                  <a:srgbClr val="000000"/>
                </a:solidFill>
              </a:rPr>
              <a:t>n </a:t>
            </a:r>
            <a:r>
              <a:rPr lang="en" sz="2300">
                <a:solidFill>
                  <a:srgbClr val="000000"/>
                </a:solidFill>
              </a:rPr>
              <a:t>= 9 and </a:t>
            </a:r>
            <a:r>
              <a:rPr lang="en" sz="2300" i="1">
                <a:solidFill>
                  <a:srgbClr val="000000"/>
                </a:solidFill>
              </a:rPr>
              <a:t>k</a:t>
            </a:r>
            <a:r>
              <a:rPr lang="en" sz="2300">
                <a:solidFill>
                  <a:srgbClr val="000000"/>
                </a:solidFill>
              </a:rPr>
              <a:t> = 2:</a:t>
            </a:r>
            <a:endParaRPr sz="2300">
              <a:solidFill>
                <a:srgbClr val="000000"/>
              </a:solidFill>
            </a:endParaRPr>
          </a:p>
        </p:txBody>
      </p:sp>
      <p:sp>
        <p:nvSpPr>
          <p:cNvPr id="146" name="Google Shape;146;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47" name="Google Shape;147;p30"/>
          <p:cNvPicPr preferRelativeResize="0"/>
          <p:nvPr/>
        </p:nvPicPr>
        <p:blipFill>
          <a:blip r:embed="rId3">
            <a:alphaModFix/>
          </a:blip>
          <a:stretch>
            <a:fillRect/>
          </a:stretch>
        </p:blipFill>
        <p:spPr>
          <a:xfrm>
            <a:off x="4514189" y="2824514"/>
            <a:ext cx="1857375" cy="371475"/>
          </a:xfrm>
          <a:prstGeom prst="rect">
            <a:avLst/>
          </a:prstGeom>
          <a:noFill/>
          <a:ln>
            <a:noFill/>
          </a:ln>
        </p:spPr>
      </p:pic>
      <p:pic>
        <p:nvPicPr>
          <p:cNvPr id="148" name="Google Shape;148;p30"/>
          <p:cNvPicPr preferRelativeResize="0"/>
          <p:nvPr/>
        </p:nvPicPr>
        <p:blipFill>
          <a:blip r:embed="rId4">
            <a:alphaModFix/>
          </a:blip>
          <a:stretch>
            <a:fillRect/>
          </a:stretch>
        </p:blipFill>
        <p:spPr>
          <a:xfrm>
            <a:off x="4514189" y="3196000"/>
            <a:ext cx="1857375" cy="40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body" idx="1"/>
          </p:nvPr>
        </p:nvSpPr>
        <p:spPr>
          <a:xfrm flipH="1">
            <a:off x="1981200" y="1143000"/>
            <a:ext cx="8229600" cy="17706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Earlier we wrote out all possible scenarios that fit the condition of exactly one person refusing to administer the shock. If </a:t>
            </a:r>
            <a:r>
              <a:rPr lang="en" sz="2300" i="1">
                <a:solidFill>
                  <a:srgbClr val="000000"/>
                </a:solidFill>
              </a:rPr>
              <a:t>n</a:t>
            </a:r>
            <a:r>
              <a:rPr lang="en" sz="2300">
                <a:solidFill>
                  <a:srgbClr val="000000"/>
                </a:solidFill>
              </a:rPr>
              <a:t> was larger and/or </a:t>
            </a:r>
            <a:r>
              <a:rPr lang="en" sz="2300" i="1">
                <a:solidFill>
                  <a:srgbClr val="000000"/>
                </a:solidFill>
              </a:rPr>
              <a:t>k</a:t>
            </a:r>
            <a:r>
              <a:rPr lang="en" sz="2300">
                <a:solidFill>
                  <a:srgbClr val="000000"/>
                </a:solidFill>
              </a:rPr>
              <a:t> was different than 1, for example, </a:t>
            </a:r>
            <a:r>
              <a:rPr lang="en" sz="2300" i="1">
                <a:solidFill>
                  <a:srgbClr val="000000"/>
                </a:solidFill>
              </a:rPr>
              <a:t>n </a:t>
            </a:r>
            <a:r>
              <a:rPr lang="en" sz="2300">
                <a:solidFill>
                  <a:srgbClr val="000000"/>
                </a:solidFill>
              </a:rPr>
              <a:t>= 9 and </a:t>
            </a:r>
            <a:r>
              <a:rPr lang="en" sz="2300" i="1">
                <a:solidFill>
                  <a:srgbClr val="000000"/>
                </a:solidFill>
              </a:rPr>
              <a:t>k</a:t>
            </a:r>
            <a:r>
              <a:rPr lang="en" sz="2300">
                <a:solidFill>
                  <a:srgbClr val="000000"/>
                </a:solidFill>
              </a:rPr>
              <a:t> = 2:</a:t>
            </a:r>
            <a:endParaRPr sz="2300">
              <a:solidFill>
                <a:srgbClr val="000000"/>
              </a:solidFill>
            </a:endParaRPr>
          </a:p>
        </p:txBody>
      </p:sp>
      <p:sp>
        <p:nvSpPr>
          <p:cNvPr id="154" name="Google Shape;154;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sp>
        <p:nvSpPr>
          <p:cNvPr id="155" name="Google Shape;155;p31"/>
          <p:cNvSpPr txBox="1">
            <a:spLocks noGrp="1"/>
          </p:cNvSpPr>
          <p:nvPr>
            <p:ph type="body" idx="1"/>
          </p:nvPr>
        </p:nvSpPr>
        <p:spPr>
          <a:xfrm flipH="1">
            <a:off x="1981200" y="5482000"/>
            <a:ext cx="8229600" cy="12210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writing out all possible scenarios would be incredibly tedious and prone to errors.</a:t>
            </a:r>
            <a:endParaRPr sz="2300">
              <a:solidFill>
                <a:srgbClr val="000000"/>
              </a:solidFill>
            </a:endParaRPr>
          </a:p>
        </p:txBody>
      </p:sp>
      <p:pic>
        <p:nvPicPr>
          <p:cNvPr id="156" name="Google Shape;156;p31"/>
          <p:cNvPicPr preferRelativeResize="0"/>
          <p:nvPr/>
        </p:nvPicPr>
        <p:blipFill>
          <a:blip r:embed="rId3">
            <a:alphaModFix/>
          </a:blip>
          <a:stretch>
            <a:fillRect/>
          </a:stretch>
        </p:blipFill>
        <p:spPr>
          <a:xfrm>
            <a:off x="4514189" y="2824514"/>
            <a:ext cx="1857375" cy="371475"/>
          </a:xfrm>
          <a:prstGeom prst="rect">
            <a:avLst/>
          </a:prstGeom>
          <a:noFill/>
          <a:ln>
            <a:noFill/>
          </a:ln>
        </p:spPr>
      </p:pic>
      <p:pic>
        <p:nvPicPr>
          <p:cNvPr id="157" name="Google Shape;157;p31"/>
          <p:cNvPicPr preferRelativeResize="0"/>
          <p:nvPr/>
        </p:nvPicPr>
        <p:blipFill>
          <a:blip r:embed="rId4">
            <a:alphaModFix/>
          </a:blip>
          <a:stretch>
            <a:fillRect/>
          </a:stretch>
        </p:blipFill>
        <p:spPr>
          <a:xfrm>
            <a:off x="4514189" y="3196000"/>
            <a:ext cx="1857375" cy="400050"/>
          </a:xfrm>
          <a:prstGeom prst="rect">
            <a:avLst/>
          </a:prstGeom>
          <a:noFill/>
          <a:ln>
            <a:noFill/>
          </a:ln>
        </p:spPr>
      </p:pic>
      <p:pic>
        <p:nvPicPr>
          <p:cNvPr id="158" name="Google Shape;158;p31"/>
          <p:cNvPicPr preferRelativeResize="0"/>
          <p:nvPr/>
        </p:nvPicPr>
        <p:blipFill>
          <a:blip r:embed="rId5">
            <a:alphaModFix/>
          </a:blip>
          <a:stretch>
            <a:fillRect/>
          </a:stretch>
        </p:blipFill>
        <p:spPr>
          <a:xfrm>
            <a:off x="4499913" y="3596050"/>
            <a:ext cx="1885950" cy="1885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10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1000"/>
                                        <p:tgtEl>
                                          <p:spTgt spid="1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Choose function</a:t>
            </a:r>
            <a:endParaRPr sz="2300">
              <a:solidFill>
                <a:schemeClr val="accent1"/>
              </a:solidFill>
            </a:endParaRPr>
          </a:p>
          <a:p>
            <a:pPr marL="0" indent="0">
              <a:buNone/>
            </a:pPr>
            <a:r>
              <a:rPr lang="en" sz="2300">
                <a:solidFill>
                  <a:srgbClr val="000000"/>
                </a:solidFill>
              </a:rPr>
              <a:t>The </a:t>
            </a:r>
            <a:r>
              <a:rPr lang="en" sz="2300" i="1">
                <a:solidFill>
                  <a:schemeClr val="accent1"/>
                </a:solidFill>
              </a:rPr>
              <a:t>choose function</a:t>
            </a:r>
            <a:r>
              <a:rPr lang="en" sz="2300">
                <a:solidFill>
                  <a:srgbClr val="000000"/>
                </a:solidFill>
              </a:rPr>
              <a:t> is useful for calculating the number of ways to choose </a:t>
            </a:r>
            <a:r>
              <a:rPr lang="en" sz="2300" i="1">
                <a:solidFill>
                  <a:srgbClr val="000000"/>
                </a:solidFill>
              </a:rPr>
              <a:t>k</a:t>
            </a:r>
            <a:r>
              <a:rPr lang="en" sz="2300">
                <a:solidFill>
                  <a:srgbClr val="000000"/>
                </a:solidFill>
              </a:rPr>
              <a:t> successes in </a:t>
            </a:r>
            <a:r>
              <a:rPr lang="en" sz="2300" i="1">
                <a:solidFill>
                  <a:srgbClr val="000000"/>
                </a:solidFill>
              </a:rPr>
              <a:t>n</a:t>
            </a:r>
            <a:r>
              <a:rPr lang="en" sz="2300">
                <a:solidFill>
                  <a:srgbClr val="000000"/>
                </a:solidFill>
              </a:rPr>
              <a:t> trials.</a:t>
            </a:r>
            <a:endParaRPr sz="230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3"/>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Choose function</a:t>
            </a:r>
            <a:endParaRPr sz="2300">
              <a:solidFill>
                <a:schemeClr val="accent1"/>
              </a:solidFill>
            </a:endParaRPr>
          </a:p>
          <a:p>
            <a:pPr marL="0" indent="0">
              <a:buNone/>
            </a:pPr>
            <a:r>
              <a:rPr lang="en" sz="2300">
                <a:solidFill>
                  <a:srgbClr val="000000"/>
                </a:solidFill>
              </a:rPr>
              <a:t>The </a:t>
            </a:r>
            <a:r>
              <a:rPr lang="en" sz="2300" i="1">
                <a:solidFill>
                  <a:schemeClr val="accent1"/>
                </a:solidFill>
              </a:rPr>
              <a:t>choose function</a:t>
            </a:r>
            <a:r>
              <a:rPr lang="en" sz="2300">
                <a:solidFill>
                  <a:srgbClr val="000000"/>
                </a:solidFill>
              </a:rPr>
              <a:t> is useful for calculating the number of ways to choose </a:t>
            </a:r>
            <a:r>
              <a:rPr lang="en" sz="2300" i="1">
                <a:solidFill>
                  <a:srgbClr val="000000"/>
                </a:solidFill>
              </a:rPr>
              <a:t>k</a:t>
            </a:r>
            <a:r>
              <a:rPr lang="en" sz="2300">
                <a:solidFill>
                  <a:srgbClr val="000000"/>
                </a:solidFill>
              </a:rPr>
              <a:t> successes in </a:t>
            </a:r>
            <a:r>
              <a:rPr lang="en" sz="2300" i="1">
                <a:solidFill>
                  <a:srgbClr val="000000"/>
                </a:solidFill>
              </a:rPr>
              <a:t>n</a:t>
            </a:r>
            <a:r>
              <a:rPr lang="en" sz="2300">
                <a:solidFill>
                  <a:srgbClr val="000000"/>
                </a:solidFill>
              </a:rPr>
              <a:t> trials.</a:t>
            </a:r>
            <a:endParaRPr sz="2300">
              <a:solidFill>
                <a:srgbClr val="000000"/>
              </a:solidFill>
            </a:endParaRPr>
          </a:p>
        </p:txBody>
      </p:sp>
      <p:sp>
        <p:nvSpPr>
          <p:cNvPr id="171" name="Google Shape;171;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72" name="Google Shape;172;p33"/>
          <p:cNvPicPr preferRelativeResize="0"/>
          <p:nvPr/>
        </p:nvPicPr>
        <p:blipFill>
          <a:blip r:embed="rId3">
            <a:alphaModFix/>
          </a:blip>
          <a:stretch>
            <a:fillRect/>
          </a:stretch>
        </p:blipFill>
        <p:spPr>
          <a:xfrm>
            <a:off x="4258350" y="2519400"/>
            <a:ext cx="2114550" cy="876300"/>
          </a:xfrm>
          <a:prstGeom prst="rect">
            <a:avLst/>
          </a:prstGeom>
          <a:noFill/>
          <a:ln>
            <a:noFill/>
          </a:ln>
        </p:spPr>
      </p:pic>
      <p:pic>
        <p:nvPicPr>
          <p:cNvPr id="173" name="Google Shape;173;p33"/>
          <p:cNvPicPr preferRelativeResize="0"/>
          <p:nvPr/>
        </p:nvPicPr>
        <p:blipFill>
          <a:blip r:embed="rId4">
            <a:alphaModFix/>
          </a:blip>
          <a:stretch>
            <a:fillRect/>
          </a:stretch>
        </p:blipFill>
        <p:spPr>
          <a:xfrm>
            <a:off x="2420025" y="3750825"/>
            <a:ext cx="5791200" cy="590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Choose function</a:t>
            </a:r>
            <a:endParaRPr sz="2300">
              <a:solidFill>
                <a:schemeClr val="accent1"/>
              </a:solidFill>
            </a:endParaRPr>
          </a:p>
          <a:p>
            <a:pPr marL="0" indent="0">
              <a:buNone/>
            </a:pPr>
            <a:r>
              <a:rPr lang="en" sz="2300">
                <a:solidFill>
                  <a:srgbClr val="000000"/>
                </a:solidFill>
              </a:rPr>
              <a:t>The </a:t>
            </a:r>
            <a:r>
              <a:rPr lang="en" sz="2300" i="1">
                <a:solidFill>
                  <a:schemeClr val="accent1"/>
                </a:solidFill>
              </a:rPr>
              <a:t>choose function</a:t>
            </a:r>
            <a:r>
              <a:rPr lang="en" sz="2300">
                <a:solidFill>
                  <a:srgbClr val="000000"/>
                </a:solidFill>
              </a:rPr>
              <a:t> is useful for calculating the number of ways to choose </a:t>
            </a:r>
            <a:r>
              <a:rPr lang="en" sz="2300" i="1">
                <a:solidFill>
                  <a:srgbClr val="000000"/>
                </a:solidFill>
              </a:rPr>
              <a:t>k</a:t>
            </a:r>
            <a:r>
              <a:rPr lang="en" sz="2300">
                <a:solidFill>
                  <a:srgbClr val="000000"/>
                </a:solidFill>
              </a:rPr>
              <a:t> successes in </a:t>
            </a:r>
            <a:r>
              <a:rPr lang="en" sz="2300" i="1">
                <a:solidFill>
                  <a:srgbClr val="000000"/>
                </a:solidFill>
              </a:rPr>
              <a:t>n</a:t>
            </a:r>
            <a:r>
              <a:rPr lang="en" sz="2300">
                <a:solidFill>
                  <a:srgbClr val="000000"/>
                </a:solidFill>
              </a:rPr>
              <a:t> trials.</a:t>
            </a:r>
            <a:endParaRPr sz="2300">
              <a:solidFill>
                <a:srgbClr val="000000"/>
              </a:solidFill>
            </a:endParaRPr>
          </a:p>
        </p:txBody>
      </p:sp>
      <p:sp>
        <p:nvSpPr>
          <p:cNvPr id="179" name="Google Shape;179;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4258350" y="2519400"/>
            <a:ext cx="2114550" cy="876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2420025" y="3750825"/>
            <a:ext cx="5791200" cy="590550"/>
          </a:xfrm>
          <a:prstGeom prst="rect">
            <a:avLst/>
          </a:prstGeom>
          <a:noFill/>
          <a:ln>
            <a:noFill/>
          </a:ln>
        </p:spPr>
      </p:pic>
      <p:pic>
        <p:nvPicPr>
          <p:cNvPr id="182" name="Google Shape;182;p34"/>
          <p:cNvPicPr preferRelativeResize="0"/>
          <p:nvPr/>
        </p:nvPicPr>
        <p:blipFill>
          <a:blip r:embed="rId5">
            <a:alphaModFix/>
          </a:blip>
          <a:stretch>
            <a:fillRect/>
          </a:stretch>
        </p:blipFill>
        <p:spPr>
          <a:xfrm>
            <a:off x="1981201" y="5211600"/>
            <a:ext cx="7965799" cy="1228050"/>
          </a:xfrm>
          <a:prstGeom prst="rect">
            <a:avLst/>
          </a:prstGeom>
          <a:noFill/>
          <a:ln>
            <a:noFill/>
          </a:ln>
        </p:spPr>
      </p:pic>
      <p:pic>
        <p:nvPicPr>
          <p:cNvPr id="183" name="Google Shape;183;p34"/>
          <p:cNvPicPr preferRelativeResize="0"/>
          <p:nvPr/>
        </p:nvPicPr>
        <p:blipFill>
          <a:blip r:embed="rId6">
            <a:alphaModFix/>
          </a:blip>
          <a:stretch>
            <a:fillRect/>
          </a:stretch>
        </p:blipFill>
        <p:spPr>
          <a:xfrm>
            <a:off x="2420025" y="4341373"/>
            <a:ext cx="5791202" cy="6753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fade">
                                      <p:cBhvr>
                                        <p:cTn id="12"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187" y="506825"/>
            <a:ext cx="8229600" cy="2047200"/>
          </a:xfrm>
          <a:prstGeom prst="rect">
            <a:avLst/>
          </a:prstGeom>
        </p:spPr>
        <p:txBody>
          <a:bodyPr spcFirstLastPara="1" wrap="square" lIns="91425" tIns="91425" rIns="91425" bIns="91425" anchor="t" anchorCtr="0">
            <a:noAutofit/>
          </a:bodyPr>
          <a:lstStyle/>
          <a:p>
            <a:pPr marL="0" indent="0">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marL="0" indent="0">
              <a:buNone/>
            </a:pPr>
            <a:endParaRPr sz="19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body" idx="1"/>
          </p:nvPr>
        </p:nvSpPr>
        <p:spPr>
          <a:xfrm flipH="1">
            <a:off x="1981200" y="1244775"/>
            <a:ext cx="8229600" cy="7146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Which of the following is false?</a:t>
            </a:r>
            <a:endParaRPr sz="2300">
              <a:solidFill>
                <a:schemeClr val="accent1"/>
              </a:solidFill>
            </a:endParaRPr>
          </a:p>
        </p:txBody>
      </p:sp>
      <p:sp>
        <p:nvSpPr>
          <p:cNvPr id="189" name="Google Shape;189;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190" name="Google Shape;190;p35"/>
          <p:cNvPicPr preferRelativeResize="0"/>
          <p:nvPr/>
        </p:nvPicPr>
        <p:blipFill>
          <a:blip r:embed="rId3">
            <a:alphaModFix/>
          </a:blip>
          <a:stretch>
            <a:fillRect/>
          </a:stretch>
        </p:blipFill>
        <p:spPr>
          <a:xfrm>
            <a:off x="2228850" y="2166939"/>
            <a:ext cx="7734300" cy="252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body" idx="1"/>
          </p:nvPr>
        </p:nvSpPr>
        <p:spPr>
          <a:xfrm flipH="1">
            <a:off x="1981200" y="1244775"/>
            <a:ext cx="8229600" cy="7146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Which of the following is false?</a:t>
            </a:r>
            <a:endParaRPr sz="2300">
              <a:solidFill>
                <a:schemeClr val="accent1"/>
              </a:solidFill>
            </a:endParaRPr>
          </a:p>
        </p:txBody>
      </p:sp>
      <p:sp>
        <p:nvSpPr>
          <p:cNvPr id="196" name="Google Shape;196;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197" name="Google Shape;197;p36"/>
          <p:cNvPicPr preferRelativeResize="0"/>
          <p:nvPr/>
        </p:nvPicPr>
        <p:blipFill>
          <a:blip r:embed="rId3">
            <a:alphaModFix/>
          </a:blip>
          <a:stretch>
            <a:fillRect/>
          </a:stretch>
        </p:blipFill>
        <p:spPr>
          <a:xfrm>
            <a:off x="2219325" y="2133600"/>
            <a:ext cx="7753350" cy="243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Binomial probabilities</a:t>
            </a:r>
            <a:endParaRPr sz="2300">
              <a:solidFill>
                <a:schemeClr val="accent1"/>
              </a:solidFill>
            </a:endParaRPr>
          </a:p>
          <a:p>
            <a:pPr marL="0" indent="0">
              <a:buNone/>
            </a:pPr>
            <a:r>
              <a:rPr lang="en" sz="2300">
                <a:solidFill>
                  <a:srgbClr val="000000"/>
                </a:solidFill>
              </a:rPr>
              <a:t>If p represents probability of success, (1-p) represents probability of failure, n represents number of independent trials, and k represents number of successes</a:t>
            </a:r>
            <a:endParaRPr sz="2300">
              <a:solidFill>
                <a:srgbClr val="000000"/>
              </a:solidFill>
            </a:endParaRPr>
          </a:p>
        </p:txBody>
      </p:sp>
      <p:sp>
        <p:nvSpPr>
          <p:cNvPr id="203" name="Google Shape;203;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2720614" y="3223250"/>
            <a:ext cx="5800725" cy="108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Which of the following is not a condition that needs to be met for the binomial distribution to be applicable?</a:t>
            </a:r>
            <a:endParaRPr sz="2300">
              <a:solidFill>
                <a:schemeClr val="accent1"/>
              </a:solidFill>
            </a:endParaRPr>
          </a:p>
          <a:p>
            <a:pPr marL="0" indent="0">
              <a:buNone/>
            </a:pPr>
            <a:endParaRPr sz="2300">
              <a:solidFill>
                <a:schemeClr val="accent1"/>
              </a:solidFill>
            </a:endParaRPr>
          </a:p>
          <a:p>
            <a:pPr indent="-374650">
              <a:buClr>
                <a:srgbClr val="000000"/>
              </a:buClr>
              <a:buSzPts val="2300"/>
              <a:buAutoNum type="alphaLcParenBoth"/>
            </a:pPr>
            <a:r>
              <a:rPr lang="en" sz="2300">
                <a:solidFill>
                  <a:srgbClr val="000000"/>
                </a:solidFill>
              </a:rPr>
              <a:t>the trials must be independent</a:t>
            </a:r>
            <a:endParaRPr sz="2300">
              <a:solidFill>
                <a:srgbClr val="000000"/>
              </a:solidFill>
            </a:endParaRPr>
          </a:p>
          <a:p>
            <a:pPr indent="-374650">
              <a:spcBef>
                <a:spcPts val="0"/>
              </a:spcBef>
              <a:buClr>
                <a:srgbClr val="000000"/>
              </a:buClr>
              <a:buSzPts val="2300"/>
              <a:buAutoNum type="alphaLcParenBoth"/>
            </a:pPr>
            <a:r>
              <a:rPr lang="en" sz="2300">
                <a:solidFill>
                  <a:srgbClr val="000000"/>
                </a:solidFill>
              </a:rPr>
              <a:t>the number of trials, </a:t>
            </a:r>
            <a:r>
              <a:rPr lang="en" sz="2300" i="1">
                <a:solidFill>
                  <a:srgbClr val="000000"/>
                </a:solidFill>
              </a:rPr>
              <a:t>n</a:t>
            </a:r>
            <a:r>
              <a:rPr lang="en" sz="2300">
                <a:solidFill>
                  <a:srgbClr val="000000"/>
                </a:solidFill>
              </a:rPr>
              <a:t>, must be fixed</a:t>
            </a:r>
            <a:endParaRPr sz="2300">
              <a:solidFill>
                <a:srgbClr val="000000"/>
              </a:solidFill>
            </a:endParaRPr>
          </a:p>
          <a:p>
            <a:pPr indent="-374650">
              <a:spcBef>
                <a:spcPts val="0"/>
              </a:spcBef>
              <a:buClr>
                <a:srgbClr val="000000"/>
              </a:buClr>
              <a:buSzPts val="2300"/>
              <a:buAutoNum type="alphaLcParenBoth"/>
            </a:pPr>
            <a:r>
              <a:rPr lang="en" sz="2300">
                <a:solidFill>
                  <a:srgbClr val="000000"/>
                </a:solidFill>
              </a:rPr>
              <a:t>each trial outcome must be classified as a </a:t>
            </a:r>
            <a:r>
              <a:rPr lang="en" sz="2300" i="1">
                <a:solidFill>
                  <a:srgbClr val="000000"/>
                </a:solidFill>
              </a:rPr>
              <a:t>success</a:t>
            </a:r>
            <a:br>
              <a:rPr lang="en" sz="2300">
                <a:solidFill>
                  <a:srgbClr val="000000"/>
                </a:solidFill>
              </a:rPr>
            </a:br>
            <a:r>
              <a:rPr lang="en" sz="2300">
                <a:solidFill>
                  <a:srgbClr val="000000"/>
                </a:solidFill>
              </a:rPr>
              <a:t>or a </a:t>
            </a:r>
            <a:r>
              <a:rPr lang="en" sz="2300" i="1">
                <a:solidFill>
                  <a:srgbClr val="000000"/>
                </a:solidFill>
              </a:rPr>
              <a:t>failure</a:t>
            </a:r>
            <a:endParaRPr sz="2300" i="1">
              <a:solidFill>
                <a:srgbClr val="000000"/>
              </a:solidFill>
            </a:endParaRPr>
          </a:p>
          <a:p>
            <a:pPr indent="-374650">
              <a:spcBef>
                <a:spcPts val="0"/>
              </a:spcBef>
              <a:buClr>
                <a:srgbClr val="000000"/>
              </a:buClr>
              <a:buSzPts val="2300"/>
              <a:buAutoNum type="alphaLcParenBoth"/>
            </a:pPr>
            <a:r>
              <a:rPr lang="en" sz="2300">
                <a:solidFill>
                  <a:srgbClr val="000000"/>
                </a:solidFill>
              </a:rPr>
              <a:t>the number of desired successes, </a:t>
            </a:r>
            <a:r>
              <a:rPr lang="en" sz="2300" i="1">
                <a:solidFill>
                  <a:srgbClr val="000000"/>
                </a:solidFill>
              </a:rPr>
              <a:t>k</a:t>
            </a:r>
            <a:r>
              <a:rPr lang="en" sz="2300">
                <a:solidFill>
                  <a:srgbClr val="000000"/>
                </a:solidFill>
              </a:rPr>
              <a:t>, must be greater than the number of trials</a:t>
            </a:r>
            <a:endParaRPr sz="2300">
              <a:solidFill>
                <a:srgbClr val="000000"/>
              </a:solidFill>
            </a:endParaRPr>
          </a:p>
          <a:p>
            <a:pPr indent="-374650">
              <a:spcBef>
                <a:spcPts val="0"/>
              </a:spcBef>
              <a:buClr>
                <a:srgbClr val="000000"/>
              </a:buClr>
              <a:buSzPts val="2300"/>
              <a:buAutoNum type="alphaLcParenBoth"/>
            </a:pPr>
            <a:r>
              <a:rPr lang="en" sz="2300">
                <a:solidFill>
                  <a:srgbClr val="000000"/>
                </a:solidFill>
              </a:rPr>
              <a:t>the probability of success, </a:t>
            </a:r>
            <a:r>
              <a:rPr lang="en" sz="2300" i="1">
                <a:solidFill>
                  <a:srgbClr val="000000"/>
                </a:solidFill>
              </a:rPr>
              <a:t>p</a:t>
            </a:r>
            <a:r>
              <a:rPr lang="en" sz="2300">
                <a:solidFill>
                  <a:srgbClr val="000000"/>
                </a:solidFill>
              </a:rPr>
              <a:t>, must be the same for each trial</a:t>
            </a:r>
            <a:endParaRPr sz="2300">
              <a:solidFill>
                <a:srgbClr val="000000"/>
              </a:solidFill>
            </a:endParaRPr>
          </a:p>
        </p:txBody>
      </p:sp>
      <p:sp>
        <p:nvSpPr>
          <p:cNvPr id="210" name="Google Shape;210;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Which of the following is not a condition that needs to be met for the binomial distribution to be applicable?</a:t>
            </a:r>
            <a:endParaRPr sz="2300">
              <a:solidFill>
                <a:schemeClr val="accent1"/>
              </a:solidFill>
            </a:endParaRPr>
          </a:p>
          <a:p>
            <a:pPr marL="0" indent="0">
              <a:buNone/>
            </a:pPr>
            <a:endParaRPr sz="2300">
              <a:solidFill>
                <a:schemeClr val="accent1"/>
              </a:solidFill>
            </a:endParaRPr>
          </a:p>
          <a:p>
            <a:pPr indent="-374650">
              <a:buClr>
                <a:srgbClr val="000000"/>
              </a:buClr>
              <a:buSzPts val="2300"/>
              <a:buAutoNum type="alphaLcParenBoth"/>
            </a:pPr>
            <a:r>
              <a:rPr lang="en" sz="2300">
                <a:solidFill>
                  <a:srgbClr val="000000"/>
                </a:solidFill>
              </a:rPr>
              <a:t>the trials must be independent</a:t>
            </a:r>
            <a:endParaRPr sz="2300">
              <a:solidFill>
                <a:srgbClr val="000000"/>
              </a:solidFill>
            </a:endParaRPr>
          </a:p>
          <a:p>
            <a:pPr indent="-374650">
              <a:spcBef>
                <a:spcPts val="0"/>
              </a:spcBef>
              <a:buClr>
                <a:srgbClr val="000000"/>
              </a:buClr>
              <a:buSzPts val="2300"/>
              <a:buAutoNum type="alphaLcParenBoth"/>
            </a:pPr>
            <a:r>
              <a:rPr lang="en" sz="2300">
                <a:solidFill>
                  <a:srgbClr val="000000"/>
                </a:solidFill>
              </a:rPr>
              <a:t>the number of trials, </a:t>
            </a:r>
            <a:r>
              <a:rPr lang="en" sz="2300" i="1">
                <a:solidFill>
                  <a:srgbClr val="000000"/>
                </a:solidFill>
              </a:rPr>
              <a:t>n</a:t>
            </a:r>
            <a:r>
              <a:rPr lang="en" sz="2300">
                <a:solidFill>
                  <a:srgbClr val="000000"/>
                </a:solidFill>
              </a:rPr>
              <a:t>, must be fixed</a:t>
            </a:r>
            <a:endParaRPr sz="2300">
              <a:solidFill>
                <a:srgbClr val="000000"/>
              </a:solidFill>
            </a:endParaRPr>
          </a:p>
          <a:p>
            <a:pPr indent="-374650">
              <a:spcBef>
                <a:spcPts val="0"/>
              </a:spcBef>
              <a:buClr>
                <a:srgbClr val="000000"/>
              </a:buClr>
              <a:buSzPts val="2300"/>
              <a:buAutoNum type="alphaLcParenBoth"/>
            </a:pPr>
            <a:r>
              <a:rPr lang="en" sz="2300">
                <a:solidFill>
                  <a:srgbClr val="000000"/>
                </a:solidFill>
              </a:rPr>
              <a:t>each trial outcome must be classified as a </a:t>
            </a:r>
            <a:r>
              <a:rPr lang="en" sz="2300" i="1">
                <a:solidFill>
                  <a:srgbClr val="000000"/>
                </a:solidFill>
              </a:rPr>
              <a:t>success</a:t>
            </a:r>
            <a:br>
              <a:rPr lang="en" sz="2300">
                <a:solidFill>
                  <a:srgbClr val="000000"/>
                </a:solidFill>
              </a:rPr>
            </a:br>
            <a:r>
              <a:rPr lang="en" sz="2300">
                <a:solidFill>
                  <a:srgbClr val="000000"/>
                </a:solidFill>
              </a:rPr>
              <a:t>or a </a:t>
            </a:r>
            <a:r>
              <a:rPr lang="en" sz="2300" i="1">
                <a:solidFill>
                  <a:srgbClr val="000000"/>
                </a:solidFill>
              </a:rPr>
              <a:t>failure</a:t>
            </a:r>
            <a:endParaRPr sz="2300" i="1">
              <a:solidFill>
                <a:srgbClr val="000000"/>
              </a:solidFill>
            </a:endParaRPr>
          </a:p>
          <a:p>
            <a:pPr indent="-374650">
              <a:spcBef>
                <a:spcPts val="0"/>
              </a:spcBef>
              <a:buClr>
                <a:schemeClr val="accent2"/>
              </a:buClr>
              <a:buSzPts val="2300"/>
              <a:buAutoNum type="alphaLcParenBoth"/>
            </a:pPr>
            <a:r>
              <a:rPr lang="en" sz="2300" i="1">
                <a:solidFill>
                  <a:schemeClr val="accent2"/>
                </a:solidFill>
              </a:rPr>
              <a:t>the number of desired successes, k, must be greater than the number of trials</a:t>
            </a:r>
            <a:endParaRPr sz="2300" i="1">
              <a:solidFill>
                <a:schemeClr val="accent2"/>
              </a:solidFill>
            </a:endParaRPr>
          </a:p>
          <a:p>
            <a:pPr indent="-374650">
              <a:spcBef>
                <a:spcPts val="0"/>
              </a:spcBef>
              <a:buClr>
                <a:srgbClr val="000000"/>
              </a:buClr>
              <a:buSzPts val="2300"/>
              <a:buAutoNum type="alphaLcParenBoth"/>
            </a:pPr>
            <a:r>
              <a:rPr lang="en" sz="2300">
                <a:solidFill>
                  <a:srgbClr val="000000"/>
                </a:solidFill>
              </a:rPr>
              <a:t>the probability of success, </a:t>
            </a:r>
            <a:r>
              <a:rPr lang="en" sz="2300" i="1">
                <a:solidFill>
                  <a:srgbClr val="000000"/>
                </a:solidFill>
              </a:rPr>
              <a:t>p</a:t>
            </a:r>
            <a:r>
              <a:rPr lang="en" sz="2300">
                <a:solidFill>
                  <a:srgbClr val="000000"/>
                </a:solidFill>
              </a:rPr>
              <a:t>, must be the same for each trial</a:t>
            </a:r>
            <a:endParaRPr sz="2300">
              <a:solidFill>
                <a:srgbClr val="000000"/>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a:p>
            <a:pPr marL="0" indent="0">
              <a:buNone/>
            </a:pPr>
            <a:endParaRPr sz="2300">
              <a:solidFill>
                <a:srgbClr val="000000"/>
              </a:solidFill>
            </a:endParaRPr>
          </a:p>
          <a:p>
            <a:pPr indent="-374650">
              <a:buClr>
                <a:srgbClr val="000000"/>
              </a:buClr>
              <a:buSzPts val="2300"/>
              <a:buAutoNum type="alphaLcParenBoth"/>
            </a:pPr>
            <a:r>
              <a:rPr lang="en" sz="2300">
                <a:solidFill>
                  <a:srgbClr val="000000"/>
                </a:solidFill>
              </a:rPr>
              <a:t>pretty high</a:t>
            </a:r>
            <a:endParaRPr sz="2300">
              <a:solidFill>
                <a:srgbClr val="000000"/>
              </a:solidFill>
            </a:endParaRPr>
          </a:p>
          <a:p>
            <a:pPr indent="-374650">
              <a:spcBef>
                <a:spcPts val="0"/>
              </a:spcBef>
              <a:buClr>
                <a:srgbClr val="000000"/>
              </a:buClr>
              <a:buSzPts val="2300"/>
              <a:buAutoNum type="alphaLcParenBoth"/>
            </a:pPr>
            <a:r>
              <a:rPr lang="en" sz="2300">
                <a:solidFill>
                  <a:srgbClr val="000000"/>
                </a:solidFill>
              </a:rPr>
              <a:t>pretty low</a:t>
            </a:r>
            <a:endParaRPr sz="2300">
              <a:solidFill>
                <a:srgbClr val="000000"/>
              </a:solidFill>
            </a:endParaRPr>
          </a:p>
          <a:p>
            <a:pPr marL="0" indent="0">
              <a:buClr>
                <a:srgbClr val="000000"/>
              </a:buClr>
              <a:buSzPts val="1100"/>
              <a:buNone/>
            </a:pPr>
            <a:endParaRPr sz="2300">
              <a:solidFill>
                <a:srgbClr val="000000"/>
              </a:solidFill>
            </a:endParaRPr>
          </a:p>
          <a:p>
            <a:pPr marL="0" indent="0">
              <a:buClr>
                <a:srgbClr val="000000"/>
              </a:buClr>
              <a:buSzPts val="1100"/>
              <a:buNone/>
            </a:pPr>
            <a:endParaRPr sz="2300">
              <a:solidFill>
                <a:srgbClr val="000000"/>
              </a:solidFill>
            </a:endParaRPr>
          </a:p>
          <a:p>
            <a:pPr marL="0" indent="0">
              <a:buClr>
                <a:srgbClr val="000000"/>
              </a:buClr>
              <a:buSzPts val="1100"/>
              <a:buNone/>
            </a:pPr>
            <a:endParaRPr sz="2300">
              <a:solidFill>
                <a:srgbClr val="000000"/>
              </a:solidFill>
            </a:endParaRPr>
          </a:p>
          <a:p>
            <a:pPr marL="0" indent="0">
              <a:buClr>
                <a:srgbClr val="000000"/>
              </a:buClr>
              <a:buSzPts val="1100"/>
              <a:buNone/>
            </a:pPr>
            <a:endParaRPr sz="2300">
              <a:solidFill>
                <a:srgbClr val="000000"/>
              </a:solidFill>
            </a:endParaRPr>
          </a:p>
          <a:p>
            <a:pPr marL="0" indent="0">
              <a:buClr>
                <a:srgbClr val="000000"/>
              </a:buClr>
              <a:buSzPts val="1100"/>
              <a:buNone/>
            </a:pPr>
            <a:endParaRPr sz="2300">
              <a:solidFill>
                <a:srgbClr val="000000"/>
              </a:solidFill>
            </a:endParaRPr>
          </a:p>
          <a:p>
            <a:pPr marL="0" indent="0">
              <a:buClr>
                <a:srgbClr val="000000"/>
              </a:buClr>
              <a:buSzPts val="1100"/>
              <a:buNone/>
            </a:pPr>
            <a:endParaRPr sz="2300">
              <a:solidFill>
                <a:srgbClr val="000000"/>
              </a:solidFill>
            </a:endParaRPr>
          </a:p>
          <a:p>
            <a:pPr marL="0" indent="0">
              <a:buClr>
                <a:srgbClr val="000000"/>
              </a:buClr>
              <a:buSzPts val="1100"/>
              <a:buNone/>
            </a:pPr>
            <a:r>
              <a:rPr lang="en" sz="1400">
                <a:solidFill>
                  <a:srgbClr val="000000"/>
                </a:solidFill>
              </a:rPr>
              <a:t>Gallup: http://www.gallup.com/poll/160061/obesity-rate-stable-2012.aspx, January 23, 2013.</a:t>
            </a:r>
            <a:endParaRPr sz="1400">
              <a:solidFill>
                <a:srgbClr val="000000"/>
              </a:solidFill>
            </a:endParaRPr>
          </a:p>
          <a:p>
            <a:pPr marL="0" indent="0">
              <a:buNone/>
            </a:pPr>
            <a:endParaRPr sz="2300">
              <a:solidFill>
                <a:srgbClr val="000000"/>
              </a:solidFill>
            </a:endParaRPr>
          </a:p>
        </p:txBody>
      </p:sp>
      <p:sp>
        <p:nvSpPr>
          <p:cNvPr id="222" name="Google Shape;222;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a:p>
            <a:pPr marL="0" indent="0">
              <a:buNone/>
            </a:pPr>
            <a:endParaRPr sz="2300">
              <a:solidFill>
                <a:srgbClr val="000000"/>
              </a:solidFill>
            </a:endParaRPr>
          </a:p>
          <a:p>
            <a:pPr indent="-374650">
              <a:buClr>
                <a:srgbClr val="000000"/>
              </a:buClr>
              <a:buSzPts val="2300"/>
              <a:buAutoNum type="alphaLcParenBoth"/>
            </a:pPr>
            <a:r>
              <a:rPr lang="en" sz="2300">
                <a:solidFill>
                  <a:srgbClr val="000000"/>
                </a:solidFill>
              </a:rPr>
              <a:t>pretty high</a:t>
            </a:r>
            <a:endParaRPr sz="2300">
              <a:solidFill>
                <a:srgbClr val="000000"/>
              </a:solidFill>
            </a:endParaRPr>
          </a:p>
          <a:p>
            <a:pPr indent="-374650">
              <a:spcBef>
                <a:spcPts val="0"/>
              </a:spcBef>
              <a:buClr>
                <a:schemeClr val="accent2"/>
              </a:buClr>
              <a:buSzPts val="2300"/>
              <a:buAutoNum type="alphaLcParenBoth"/>
            </a:pPr>
            <a:r>
              <a:rPr lang="en" sz="2300" i="1">
                <a:solidFill>
                  <a:schemeClr val="accent2"/>
                </a:solidFill>
              </a:rPr>
              <a:t>pretty low</a:t>
            </a:r>
            <a:endParaRPr sz="2300" i="1">
              <a:solidFill>
                <a:schemeClr val="accent2"/>
              </a:solidFill>
            </a:endParaRPr>
          </a:p>
          <a:p>
            <a:pPr marL="0" indent="0">
              <a:buNone/>
            </a:pPr>
            <a:endParaRPr sz="2300" i="1">
              <a:solidFill>
                <a:srgbClr val="FF2447"/>
              </a:solidFill>
            </a:endParaRPr>
          </a:p>
          <a:p>
            <a:pPr marL="0" indent="0">
              <a:buNone/>
            </a:pPr>
            <a:endParaRPr sz="2300" i="1">
              <a:solidFill>
                <a:srgbClr val="FF2447"/>
              </a:solidFill>
            </a:endParaRPr>
          </a:p>
          <a:p>
            <a:pPr marL="0" indent="0">
              <a:buNone/>
            </a:pPr>
            <a:endParaRPr sz="2300" i="1">
              <a:solidFill>
                <a:srgbClr val="FF2447"/>
              </a:solidFill>
            </a:endParaRPr>
          </a:p>
          <a:p>
            <a:pPr marL="0" indent="0">
              <a:buNone/>
            </a:pPr>
            <a:endParaRPr sz="2300" i="1">
              <a:solidFill>
                <a:srgbClr val="FF2447"/>
              </a:solidFill>
            </a:endParaRPr>
          </a:p>
          <a:p>
            <a:pPr marL="0" indent="0">
              <a:buNone/>
            </a:pPr>
            <a:endParaRPr sz="2300" i="1">
              <a:solidFill>
                <a:srgbClr val="FF2447"/>
              </a:solidFill>
            </a:endParaRPr>
          </a:p>
          <a:p>
            <a:pPr marL="0" indent="0">
              <a:buNone/>
            </a:pPr>
            <a:endParaRPr sz="2300" i="1">
              <a:solidFill>
                <a:srgbClr val="FF2447"/>
              </a:solidFill>
            </a:endParaRPr>
          </a:p>
          <a:p>
            <a:pPr marL="0" indent="0">
              <a:buNone/>
            </a:pPr>
            <a:r>
              <a:rPr lang="en" sz="1400">
                <a:solidFill>
                  <a:srgbClr val="000000"/>
                </a:solidFill>
              </a:rPr>
              <a:t>Gallup: http://www.gallup.com/poll/160061/obesity-rate-stable-2012.aspx, January 23, 2013.</a:t>
            </a:r>
            <a:endParaRPr sz="1400">
              <a:solidFill>
                <a:srgbClr val="000000"/>
              </a:solidFill>
            </a:endParaRPr>
          </a:p>
        </p:txBody>
      </p:sp>
      <p:sp>
        <p:nvSpPr>
          <p:cNvPr id="228" name="Google Shape;228;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p:txBody>
      </p:sp>
      <p:sp>
        <p:nvSpPr>
          <p:cNvPr id="234" name="Google Shape;234;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35" name="Google Shape;235;p42"/>
          <p:cNvPicPr preferRelativeResize="0"/>
          <p:nvPr/>
        </p:nvPicPr>
        <p:blipFill>
          <a:blip r:embed="rId3">
            <a:alphaModFix/>
          </a:blip>
          <a:stretch>
            <a:fillRect/>
          </a:stretch>
        </p:blipFill>
        <p:spPr>
          <a:xfrm>
            <a:off x="2125300" y="2896376"/>
            <a:ext cx="3654500" cy="2294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p:txBody>
      </p:sp>
      <p:sp>
        <p:nvSpPr>
          <p:cNvPr id="241" name="Google Shape;241;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42" name="Google Shape;242;p43"/>
          <p:cNvPicPr preferRelativeResize="0"/>
          <p:nvPr/>
        </p:nvPicPr>
        <p:blipFill>
          <a:blip r:embed="rId3">
            <a:alphaModFix/>
          </a:blip>
          <a:stretch>
            <a:fillRect/>
          </a:stretch>
        </p:blipFill>
        <p:spPr>
          <a:xfrm>
            <a:off x="2146126" y="2937426"/>
            <a:ext cx="7709849" cy="2319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What is the probability that 2 randomly chosen people share a birthday?</a:t>
            </a:r>
            <a:endParaRPr sz="2200">
              <a:solidFill>
                <a:schemeClr val="accent1"/>
              </a:solidFill>
            </a:endParaRPr>
          </a:p>
          <a:p>
            <a:pPr marL="0" indent="457200">
              <a:buNone/>
            </a:pPr>
            <a:endParaRPr sz="2200">
              <a:solidFill>
                <a:srgbClr val="000000"/>
              </a:solidFill>
            </a:endParaRPr>
          </a:p>
          <a:p>
            <a:pPr marL="0" indent="457200">
              <a:buNone/>
            </a:pPr>
            <a:endParaRPr sz="2200">
              <a:solidFill>
                <a:srgbClr val="000000"/>
              </a:solidFill>
            </a:endParaRPr>
          </a:p>
          <a:p>
            <a:pPr marL="0" indent="0">
              <a:buNone/>
            </a:pPr>
            <a:endParaRPr sz="2200">
              <a:solidFill>
                <a:srgbClr val="000000"/>
              </a:solidFill>
            </a:endParaRPr>
          </a:p>
          <a:p>
            <a:pPr marL="0" indent="457200">
              <a:buNone/>
            </a:pPr>
            <a:endParaRPr sz="2200">
              <a:solidFill>
                <a:srgbClr val="000000"/>
              </a:solidFill>
            </a:endParaRPr>
          </a:p>
        </p:txBody>
      </p:sp>
      <p:sp>
        <p:nvSpPr>
          <p:cNvPr id="248" name="Google Shape;248;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Effect transition="in" filter="fade">
                                      <p:cBhvr>
                                        <p:cTn id="7" dur="1000"/>
                                        <p:tgtEl>
                                          <p:spTgt spid="2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8"/>
          <p:cNvSpPr txBox="1">
            <a:spLocks noGrp="1"/>
          </p:cNvSpPr>
          <p:nvPr>
            <p:ph type="body" idx="1"/>
          </p:nvPr>
        </p:nvSpPr>
        <p:spPr>
          <a:xfrm flipH="1">
            <a:off x="1981188" y="506825"/>
            <a:ext cx="8229600" cy="2047200"/>
          </a:xfrm>
          <a:prstGeom prst="rect">
            <a:avLst/>
          </a:prstGeom>
        </p:spPr>
        <p:txBody>
          <a:bodyPr spcFirstLastPara="1" wrap="square" lIns="91425" tIns="91425" rIns="91425" bIns="91425" anchor="t" anchorCtr="0">
            <a:noAutofit/>
          </a:bodyPr>
          <a:lstStyle/>
          <a:p>
            <a:pPr marL="0" indent="0">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marL="0" indent="0">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What is the probability that 2 randomly chosen people share a birthday?</a:t>
            </a:r>
            <a:endParaRPr sz="2200">
              <a:solidFill>
                <a:schemeClr val="accent1"/>
              </a:solidFill>
            </a:endParaRPr>
          </a:p>
          <a:p>
            <a:pPr marL="0" indent="0">
              <a:buNone/>
            </a:pPr>
            <a:endParaRPr sz="2200">
              <a:solidFill>
                <a:srgbClr val="000000"/>
              </a:solidFill>
            </a:endParaRPr>
          </a:p>
          <a:p>
            <a:pPr marL="0" indent="457200">
              <a:buNone/>
            </a:pPr>
            <a:r>
              <a:rPr lang="en" sz="2200">
                <a:solidFill>
                  <a:srgbClr val="000000"/>
                </a:solidFill>
              </a:rPr>
              <a:t>Pretty low, 1 / 365 ≈ 0.0027</a:t>
            </a:r>
            <a:endParaRPr sz="2200">
              <a:solidFill>
                <a:srgbClr val="000000"/>
              </a:solidFill>
            </a:endParaRPr>
          </a:p>
          <a:p>
            <a:pPr marL="0" indent="457200">
              <a:buNone/>
            </a:pPr>
            <a:endParaRPr sz="2200">
              <a:solidFill>
                <a:srgbClr val="000000"/>
              </a:solidFill>
            </a:endParaRPr>
          </a:p>
        </p:txBody>
      </p:sp>
      <p:sp>
        <p:nvSpPr>
          <p:cNvPr id="254" name="Google Shape;25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animEffect transition="in" filter="fade">
                                      <p:cBhvr>
                                        <p:cTn id="7" dur="1000"/>
                                        <p:tgtEl>
                                          <p:spTgt spid="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xEl>
                                              <p:pRg st="2" end="2"/>
                                            </p:txEl>
                                          </p:spTgt>
                                        </p:tgtEl>
                                        <p:attrNameLst>
                                          <p:attrName>style.visibility</p:attrName>
                                        </p:attrNameLst>
                                      </p:cBhvr>
                                      <p:to>
                                        <p:strVal val="visible"/>
                                      </p:to>
                                    </p:set>
                                    <p:animEffect transition="in" filter="fade">
                                      <p:cBhvr>
                                        <p:cTn id="12" dur="1000"/>
                                        <p:tgtEl>
                                          <p:spTgt spid="2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What is the probability that 2 randomly chosen people share a birthday?</a:t>
            </a:r>
            <a:endParaRPr sz="2200">
              <a:solidFill>
                <a:schemeClr val="accent1"/>
              </a:solidFill>
            </a:endParaRPr>
          </a:p>
          <a:p>
            <a:pPr marL="0" indent="0">
              <a:buNone/>
            </a:pPr>
            <a:endParaRPr sz="2200">
              <a:solidFill>
                <a:srgbClr val="000000"/>
              </a:solidFill>
            </a:endParaRPr>
          </a:p>
          <a:p>
            <a:pPr marL="0" indent="457200">
              <a:buNone/>
            </a:pPr>
            <a:r>
              <a:rPr lang="en" sz="2200">
                <a:solidFill>
                  <a:srgbClr val="000000"/>
                </a:solidFill>
              </a:rPr>
              <a:t>Pretty low, 1 / 365 ≈ 0.0027</a:t>
            </a:r>
            <a:endParaRPr sz="2200">
              <a:solidFill>
                <a:srgbClr val="000000"/>
              </a:solidFill>
            </a:endParaRPr>
          </a:p>
          <a:p>
            <a:pPr marL="0" indent="0">
              <a:buNone/>
            </a:pPr>
            <a:endParaRPr sz="2200">
              <a:solidFill>
                <a:srgbClr val="000000"/>
              </a:solidFill>
            </a:endParaRPr>
          </a:p>
          <a:p>
            <a:pPr marL="0" indent="0">
              <a:buNone/>
            </a:pPr>
            <a:r>
              <a:rPr lang="en" sz="2200">
                <a:solidFill>
                  <a:schemeClr val="accent1"/>
                </a:solidFill>
              </a:rPr>
              <a:t>What is the probability that at least 2 people out of 366 people share a birthday?</a:t>
            </a:r>
            <a:endParaRPr sz="2200">
              <a:solidFill>
                <a:schemeClr val="accent1"/>
              </a:solidFill>
            </a:endParaRPr>
          </a:p>
          <a:p>
            <a:pPr marL="0" indent="457200">
              <a:buNone/>
            </a:pPr>
            <a:endParaRPr sz="2200">
              <a:solidFill>
                <a:srgbClr val="000000"/>
              </a:solidFill>
            </a:endParaRPr>
          </a:p>
        </p:txBody>
      </p:sp>
      <p:sp>
        <p:nvSpPr>
          <p:cNvPr id="260" name="Google Shape;260;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animEffect transition="in" filter="fade">
                                      <p:cBhvr>
                                        <p:cTn id="7" dur="1000"/>
                                        <p:tgtEl>
                                          <p:spTgt spid="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xEl>
                                              <p:pRg st="2" end="2"/>
                                            </p:txEl>
                                          </p:spTgt>
                                        </p:tgtEl>
                                        <p:attrNameLst>
                                          <p:attrName>style.visibility</p:attrName>
                                        </p:attrNameLst>
                                      </p:cBhvr>
                                      <p:to>
                                        <p:strVal val="visible"/>
                                      </p:to>
                                    </p:set>
                                    <p:animEffect transition="in" filter="fade">
                                      <p:cBhvr>
                                        <p:cTn id="12" dur="1000"/>
                                        <p:tgtEl>
                                          <p:spTgt spid="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9">
                                            <p:txEl>
                                              <p:pRg st="4" end="4"/>
                                            </p:txEl>
                                          </p:spTgt>
                                        </p:tgtEl>
                                        <p:attrNameLst>
                                          <p:attrName>style.visibility</p:attrName>
                                        </p:attrNameLst>
                                      </p:cBhvr>
                                      <p:to>
                                        <p:strVal val="visible"/>
                                      </p:to>
                                    </p:set>
                                    <p:animEffect transition="in" filter="fade">
                                      <p:cBhvr>
                                        <p:cTn id="17" dur="1000"/>
                                        <p:tgtEl>
                                          <p:spTgt spid="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What is the probability that 2 randomly chosen people share a birthday?</a:t>
            </a:r>
            <a:endParaRPr sz="2200">
              <a:solidFill>
                <a:schemeClr val="accent1"/>
              </a:solidFill>
            </a:endParaRPr>
          </a:p>
          <a:p>
            <a:pPr marL="0" indent="0">
              <a:buNone/>
            </a:pPr>
            <a:endParaRPr sz="2200">
              <a:solidFill>
                <a:srgbClr val="000000"/>
              </a:solidFill>
            </a:endParaRPr>
          </a:p>
          <a:p>
            <a:pPr marL="0" indent="457200">
              <a:buNone/>
            </a:pPr>
            <a:r>
              <a:rPr lang="en" sz="2200">
                <a:solidFill>
                  <a:srgbClr val="000000"/>
                </a:solidFill>
              </a:rPr>
              <a:t>Pretty low, 1 / 365 ≈ 0.0027</a:t>
            </a:r>
            <a:endParaRPr sz="2200">
              <a:solidFill>
                <a:srgbClr val="000000"/>
              </a:solidFill>
            </a:endParaRPr>
          </a:p>
          <a:p>
            <a:pPr marL="0" indent="0">
              <a:buNone/>
            </a:pPr>
            <a:endParaRPr sz="2200">
              <a:solidFill>
                <a:srgbClr val="000000"/>
              </a:solidFill>
            </a:endParaRPr>
          </a:p>
          <a:p>
            <a:pPr marL="0" indent="0">
              <a:buNone/>
            </a:pPr>
            <a:r>
              <a:rPr lang="en" sz="2200">
                <a:solidFill>
                  <a:schemeClr val="accent1"/>
                </a:solidFill>
              </a:rPr>
              <a:t>What is the probability that at least 2 people out of 366 people share a birthday?</a:t>
            </a:r>
            <a:endParaRPr sz="2200">
              <a:solidFill>
                <a:schemeClr val="accent1"/>
              </a:solidFill>
            </a:endParaRPr>
          </a:p>
          <a:p>
            <a:pPr marL="0" indent="0">
              <a:buNone/>
            </a:pPr>
            <a:endParaRPr sz="2200">
              <a:solidFill>
                <a:srgbClr val="000000"/>
              </a:solidFill>
            </a:endParaRPr>
          </a:p>
          <a:p>
            <a:pPr marL="0" indent="457200">
              <a:buNone/>
            </a:pPr>
            <a:r>
              <a:rPr lang="en" sz="2200">
                <a:solidFill>
                  <a:srgbClr val="000000"/>
                </a:solidFill>
              </a:rPr>
              <a:t>Exactly 1! (Excluding the possibility of a leap year birthday.)</a:t>
            </a:r>
            <a:endParaRPr sz="2200">
              <a:solidFill>
                <a:srgbClr val="000000"/>
              </a:solidFill>
            </a:endParaRPr>
          </a:p>
        </p:txBody>
      </p:sp>
      <p:sp>
        <p:nvSpPr>
          <p:cNvPr id="266" name="Google Shape;266;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Effect transition="in" filter="fade">
                                      <p:cBhvr>
                                        <p:cTn id="7" dur="1000"/>
                                        <p:tgtEl>
                                          <p:spTgt spid="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xEl>
                                              <p:pRg st="2" end="2"/>
                                            </p:txEl>
                                          </p:spTgt>
                                        </p:tgtEl>
                                        <p:attrNameLst>
                                          <p:attrName>style.visibility</p:attrName>
                                        </p:attrNameLst>
                                      </p:cBhvr>
                                      <p:to>
                                        <p:strVal val="visible"/>
                                      </p:to>
                                    </p:set>
                                    <p:animEffect transition="in" filter="fade">
                                      <p:cBhvr>
                                        <p:cTn id="12" dur="1000"/>
                                        <p:tgtEl>
                                          <p:spTgt spid="2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xEl>
                                              <p:pRg st="4" end="4"/>
                                            </p:txEl>
                                          </p:spTgt>
                                        </p:tgtEl>
                                        <p:attrNameLst>
                                          <p:attrName>style.visibility</p:attrName>
                                        </p:attrNameLst>
                                      </p:cBhvr>
                                      <p:to>
                                        <p:strVal val="visible"/>
                                      </p:to>
                                    </p:set>
                                    <p:animEffect transition="in" filter="fade">
                                      <p:cBhvr>
                                        <p:cTn id="17" dur="1000"/>
                                        <p:tgtEl>
                                          <p:spTgt spid="26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xEl>
                                              <p:pRg st="6" end="6"/>
                                            </p:txEl>
                                          </p:spTgt>
                                        </p:tgtEl>
                                        <p:attrNameLst>
                                          <p:attrName>style.visibility</p:attrName>
                                        </p:attrNameLst>
                                      </p:cBhvr>
                                      <p:to>
                                        <p:strVal val="visible"/>
                                      </p:to>
                                    </p:set>
                                    <p:animEffect transition="in" filter="fade">
                                      <p:cBhvr>
                                        <p:cTn id="22" dur="1000"/>
                                        <p:tgtEl>
                                          <p:spTgt spid="2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8"/>
          <p:cNvSpPr txBox="1">
            <a:spLocks noGrp="1"/>
          </p:cNvSpPr>
          <p:nvPr>
            <p:ph type="title"/>
          </p:nvPr>
        </p:nvSpPr>
        <p:spPr>
          <a:xfrm>
            <a:off x="1981200" y="-13996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 (cont.)</a:t>
            </a:r>
            <a:endParaRPr>
              <a:solidFill>
                <a:schemeClr val="accent1"/>
              </a:solidFill>
            </a:endParaRPr>
          </a:p>
        </p:txBody>
      </p:sp>
      <p:sp>
        <p:nvSpPr>
          <p:cNvPr id="272" name="Google Shape;272;p48"/>
          <p:cNvSpPr txBox="1">
            <a:spLocks noGrp="1"/>
          </p:cNvSpPr>
          <p:nvPr>
            <p:ph type="body" idx="1"/>
          </p:nvPr>
        </p:nvSpPr>
        <p:spPr>
          <a:xfrm flipH="1">
            <a:off x="1981200" y="939425"/>
            <a:ext cx="8229600" cy="1932000"/>
          </a:xfrm>
          <a:prstGeom prst="rect">
            <a:avLst/>
          </a:prstGeom>
        </p:spPr>
        <p:txBody>
          <a:bodyPr spcFirstLastPara="1" wrap="square" lIns="91425" tIns="91425" rIns="91425" bIns="91425" anchor="t" anchorCtr="0">
            <a:noAutofit/>
          </a:bodyPr>
          <a:lstStyle/>
          <a:p>
            <a:pPr marL="0" indent="0">
              <a:buNone/>
            </a:pPr>
            <a:r>
              <a:rPr lang="en" sz="2100">
                <a:solidFill>
                  <a:schemeClr val="accent1"/>
                </a:solidFill>
              </a:rPr>
              <a:t>What is the probability that at least 2 people (1 match) out of 121 people share a birthday?</a:t>
            </a:r>
            <a:endParaRPr sz="2100">
              <a:solidFill>
                <a:schemeClr val="accent1"/>
              </a:solidFill>
            </a:endParaRPr>
          </a:p>
          <a:p>
            <a:pPr marL="0" indent="0">
              <a:buNone/>
            </a:pP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animEffect transition="in" filter="fade">
                                      <p:cBhvr>
                                        <p:cTn id="7" dur="1000"/>
                                        <p:tgtEl>
                                          <p:spTgt spid="2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9"/>
          <p:cNvSpPr txBox="1">
            <a:spLocks noGrp="1"/>
          </p:cNvSpPr>
          <p:nvPr>
            <p:ph type="title"/>
          </p:nvPr>
        </p:nvSpPr>
        <p:spPr>
          <a:xfrm>
            <a:off x="1981200" y="-13996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 (cont.)</a:t>
            </a:r>
            <a:endParaRPr>
              <a:solidFill>
                <a:schemeClr val="accent1"/>
              </a:solidFill>
            </a:endParaRPr>
          </a:p>
        </p:txBody>
      </p:sp>
      <p:pic>
        <p:nvPicPr>
          <p:cNvPr id="278" name="Google Shape;278;p49"/>
          <p:cNvPicPr preferRelativeResize="0"/>
          <p:nvPr/>
        </p:nvPicPr>
        <p:blipFill>
          <a:blip r:embed="rId3">
            <a:alphaModFix/>
          </a:blip>
          <a:stretch>
            <a:fillRect/>
          </a:stretch>
        </p:blipFill>
        <p:spPr>
          <a:xfrm>
            <a:off x="2085975" y="2871414"/>
            <a:ext cx="8020050" cy="828675"/>
          </a:xfrm>
          <a:prstGeom prst="rect">
            <a:avLst/>
          </a:prstGeom>
          <a:noFill/>
          <a:ln>
            <a:noFill/>
          </a:ln>
        </p:spPr>
      </p:pic>
      <p:sp>
        <p:nvSpPr>
          <p:cNvPr id="279" name="Google Shape;279;p49"/>
          <p:cNvSpPr txBox="1">
            <a:spLocks noGrp="1"/>
          </p:cNvSpPr>
          <p:nvPr>
            <p:ph type="body" idx="1"/>
          </p:nvPr>
        </p:nvSpPr>
        <p:spPr>
          <a:xfrm flipH="1">
            <a:off x="1981200" y="939425"/>
            <a:ext cx="8229600" cy="1932000"/>
          </a:xfrm>
          <a:prstGeom prst="rect">
            <a:avLst/>
          </a:prstGeom>
        </p:spPr>
        <p:txBody>
          <a:bodyPr spcFirstLastPara="1" wrap="square" lIns="91425" tIns="91425" rIns="91425" bIns="91425" anchor="t" anchorCtr="0">
            <a:noAutofit/>
          </a:bodyPr>
          <a:lstStyle/>
          <a:p>
            <a:pPr marL="0" indent="0">
              <a:buNone/>
            </a:pPr>
            <a:r>
              <a:rPr lang="en" sz="2100">
                <a:solidFill>
                  <a:schemeClr val="accent1"/>
                </a:solidFill>
              </a:rPr>
              <a:t>What is the probability that at least 2 people (1 match) out of 121 people share a birthday?</a:t>
            </a:r>
            <a:endParaRPr sz="2100">
              <a:solidFill>
                <a:schemeClr val="accent1"/>
              </a:solidFill>
            </a:endParaRPr>
          </a:p>
          <a:p>
            <a:pPr marL="0" indent="0">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fade">
                                      <p:cBhvr>
                                        <p:cTn id="7" dur="1000"/>
                                        <p:tgtEl>
                                          <p:spTgt spid="2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xEl>
                                              <p:pRg st="1" end="1"/>
                                            </p:txEl>
                                          </p:spTgt>
                                        </p:tgtEl>
                                        <p:attrNameLst>
                                          <p:attrName>style.visibility</p:attrName>
                                        </p:attrNameLst>
                                      </p:cBhvr>
                                      <p:to>
                                        <p:strVal val="visible"/>
                                      </p:to>
                                    </p:set>
                                    <p:animEffect transition="in" filter="fade">
                                      <p:cBhvr>
                                        <p:cTn id="12" dur="1000"/>
                                        <p:tgtEl>
                                          <p:spTgt spid="2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fade">
                                      <p:cBhvr>
                                        <p:cTn id="17" dur="10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0"/>
          <p:cNvSpPr txBox="1">
            <a:spLocks noGrp="1"/>
          </p:cNvSpPr>
          <p:nvPr>
            <p:ph type="title"/>
          </p:nvPr>
        </p:nvSpPr>
        <p:spPr>
          <a:xfrm>
            <a:off x="1981200" y="-13996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 (cont.)</a:t>
            </a:r>
            <a:endParaRPr>
              <a:solidFill>
                <a:schemeClr val="accent1"/>
              </a:solidFill>
            </a:endParaRPr>
          </a:p>
        </p:txBody>
      </p:sp>
      <p:pic>
        <p:nvPicPr>
          <p:cNvPr id="285" name="Google Shape;285;p50"/>
          <p:cNvPicPr preferRelativeResize="0"/>
          <p:nvPr/>
        </p:nvPicPr>
        <p:blipFill>
          <a:blip r:embed="rId3">
            <a:alphaModFix/>
          </a:blip>
          <a:stretch>
            <a:fillRect/>
          </a:stretch>
        </p:blipFill>
        <p:spPr>
          <a:xfrm>
            <a:off x="2085975" y="2871414"/>
            <a:ext cx="8020050" cy="828675"/>
          </a:xfrm>
          <a:prstGeom prst="rect">
            <a:avLst/>
          </a:prstGeom>
          <a:noFill/>
          <a:ln>
            <a:noFill/>
          </a:ln>
        </p:spPr>
      </p:pic>
      <p:pic>
        <p:nvPicPr>
          <p:cNvPr id="286" name="Google Shape;286;p50"/>
          <p:cNvPicPr preferRelativeResize="0"/>
          <p:nvPr/>
        </p:nvPicPr>
        <p:blipFill>
          <a:blip r:embed="rId4">
            <a:alphaModFix/>
          </a:blip>
          <a:stretch>
            <a:fillRect/>
          </a:stretch>
        </p:blipFill>
        <p:spPr>
          <a:xfrm>
            <a:off x="4086225" y="3700100"/>
            <a:ext cx="6019800" cy="742950"/>
          </a:xfrm>
          <a:prstGeom prst="rect">
            <a:avLst/>
          </a:prstGeom>
          <a:noFill/>
          <a:ln>
            <a:noFill/>
          </a:ln>
        </p:spPr>
      </p:pic>
      <p:sp>
        <p:nvSpPr>
          <p:cNvPr id="287" name="Google Shape;287;p50"/>
          <p:cNvSpPr txBox="1">
            <a:spLocks noGrp="1"/>
          </p:cNvSpPr>
          <p:nvPr>
            <p:ph type="body" idx="1"/>
          </p:nvPr>
        </p:nvSpPr>
        <p:spPr>
          <a:xfrm flipH="1">
            <a:off x="1981200" y="939425"/>
            <a:ext cx="8229600" cy="1932000"/>
          </a:xfrm>
          <a:prstGeom prst="rect">
            <a:avLst/>
          </a:prstGeom>
        </p:spPr>
        <p:txBody>
          <a:bodyPr spcFirstLastPara="1" wrap="square" lIns="91425" tIns="91425" rIns="91425" bIns="91425" anchor="t" anchorCtr="0">
            <a:noAutofit/>
          </a:bodyPr>
          <a:lstStyle/>
          <a:p>
            <a:pPr marL="0" indent="0">
              <a:buNone/>
            </a:pPr>
            <a:r>
              <a:rPr lang="en" sz="2100">
                <a:solidFill>
                  <a:schemeClr val="accent1"/>
                </a:solidFill>
              </a:rPr>
              <a:t>What is the probability that at least 2 people (1 match) out of 121 people share a birthday?</a:t>
            </a:r>
            <a:endParaRPr sz="2100">
              <a:solidFill>
                <a:schemeClr val="accent1"/>
              </a:solidFill>
            </a:endParaRPr>
          </a:p>
          <a:p>
            <a:pPr marL="0" indent="0">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Effect transition="in" filter="fade">
                                      <p:cBhvr>
                                        <p:cTn id="7" dur="1000"/>
                                        <p:tgtEl>
                                          <p:spTgt spid="2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xEl>
                                              <p:pRg st="1" end="1"/>
                                            </p:txEl>
                                          </p:spTgt>
                                        </p:tgtEl>
                                        <p:attrNameLst>
                                          <p:attrName>style.visibility</p:attrName>
                                        </p:attrNameLst>
                                      </p:cBhvr>
                                      <p:to>
                                        <p:strVal val="visible"/>
                                      </p:to>
                                    </p:set>
                                    <p:animEffect transition="in" filter="fade">
                                      <p:cBhvr>
                                        <p:cTn id="12" dur="1000"/>
                                        <p:tgtEl>
                                          <p:spTgt spid="2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
                                        </p:tgtEl>
                                        <p:attrNameLst>
                                          <p:attrName>style.visibility</p:attrName>
                                        </p:attrNameLst>
                                      </p:cBhvr>
                                      <p:to>
                                        <p:strVal val="visible"/>
                                      </p:to>
                                    </p:set>
                                    <p:animEffect transition="in" filter="fade">
                                      <p:cBhvr>
                                        <p:cTn id="17" dur="1000"/>
                                        <p:tgtEl>
                                          <p:spTgt spid="2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
                                        </p:tgtEl>
                                        <p:attrNameLst>
                                          <p:attrName>style.visibility</p:attrName>
                                        </p:attrNameLst>
                                      </p:cBhvr>
                                      <p:to>
                                        <p:strVal val="visible"/>
                                      </p:to>
                                    </p:set>
                                    <p:animEffect transition="in" filter="fade">
                                      <p:cBhvr>
                                        <p:cTn id="22" dur="10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1"/>
          <p:cNvSpPr txBox="1">
            <a:spLocks noGrp="1"/>
          </p:cNvSpPr>
          <p:nvPr>
            <p:ph type="title"/>
          </p:nvPr>
        </p:nvSpPr>
        <p:spPr>
          <a:xfrm>
            <a:off x="1981200" y="-13996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 (cont.)</a:t>
            </a:r>
            <a:endParaRPr>
              <a:solidFill>
                <a:schemeClr val="accent1"/>
              </a:solidFill>
            </a:endParaRPr>
          </a:p>
        </p:txBody>
      </p:sp>
      <p:pic>
        <p:nvPicPr>
          <p:cNvPr id="293" name="Google Shape;293;p51"/>
          <p:cNvPicPr preferRelativeResize="0"/>
          <p:nvPr/>
        </p:nvPicPr>
        <p:blipFill>
          <a:blip r:embed="rId3">
            <a:alphaModFix/>
          </a:blip>
          <a:stretch>
            <a:fillRect/>
          </a:stretch>
        </p:blipFill>
        <p:spPr>
          <a:xfrm>
            <a:off x="2085975" y="2871414"/>
            <a:ext cx="8020050" cy="828675"/>
          </a:xfrm>
          <a:prstGeom prst="rect">
            <a:avLst/>
          </a:prstGeom>
          <a:noFill/>
          <a:ln>
            <a:noFill/>
          </a:ln>
        </p:spPr>
      </p:pic>
      <p:pic>
        <p:nvPicPr>
          <p:cNvPr id="294" name="Google Shape;294;p51"/>
          <p:cNvPicPr preferRelativeResize="0"/>
          <p:nvPr/>
        </p:nvPicPr>
        <p:blipFill>
          <a:blip r:embed="rId4">
            <a:alphaModFix/>
          </a:blip>
          <a:stretch>
            <a:fillRect/>
          </a:stretch>
        </p:blipFill>
        <p:spPr>
          <a:xfrm>
            <a:off x="4086225" y="3700100"/>
            <a:ext cx="6019800" cy="742950"/>
          </a:xfrm>
          <a:prstGeom prst="rect">
            <a:avLst/>
          </a:prstGeom>
          <a:noFill/>
          <a:ln>
            <a:noFill/>
          </a:ln>
        </p:spPr>
      </p:pic>
      <p:pic>
        <p:nvPicPr>
          <p:cNvPr id="295" name="Google Shape;295;p51"/>
          <p:cNvPicPr preferRelativeResize="0"/>
          <p:nvPr/>
        </p:nvPicPr>
        <p:blipFill>
          <a:blip r:embed="rId5">
            <a:alphaModFix/>
          </a:blip>
          <a:stretch>
            <a:fillRect/>
          </a:stretch>
        </p:blipFill>
        <p:spPr>
          <a:xfrm>
            <a:off x="4086214" y="4443050"/>
            <a:ext cx="3324225" cy="800100"/>
          </a:xfrm>
          <a:prstGeom prst="rect">
            <a:avLst/>
          </a:prstGeom>
          <a:noFill/>
          <a:ln>
            <a:noFill/>
          </a:ln>
        </p:spPr>
      </p:pic>
      <p:sp>
        <p:nvSpPr>
          <p:cNvPr id="296" name="Google Shape;296;p51"/>
          <p:cNvSpPr txBox="1">
            <a:spLocks noGrp="1"/>
          </p:cNvSpPr>
          <p:nvPr>
            <p:ph type="body" idx="1"/>
          </p:nvPr>
        </p:nvSpPr>
        <p:spPr>
          <a:xfrm flipH="1">
            <a:off x="1981200" y="939425"/>
            <a:ext cx="8229600" cy="1932000"/>
          </a:xfrm>
          <a:prstGeom prst="rect">
            <a:avLst/>
          </a:prstGeom>
        </p:spPr>
        <p:txBody>
          <a:bodyPr spcFirstLastPara="1" wrap="square" lIns="91425" tIns="91425" rIns="91425" bIns="91425" anchor="t" anchorCtr="0">
            <a:noAutofit/>
          </a:bodyPr>
          <a:lstStyle/>
          <a:p>
            <a:pPr marL="0" indent="0">
              <a:buNone/>
            </a:pPr>
            <a:r>
              <a:rPr lang="en" sz="2100">
                <a:solidFill>
                  <a:schemeClr val="accent1"/>
                </a:solidFill>
              </a:rPr>
              <a:t>What is the probability that at least 2 people (1 match) out of 121 people share a birthday?</a:t>
            </a:r>
            <a:endParaRPr sz="2100">
              <a:solidFill>
                <a:schemeClr val="accent1"/>
              </a:solidFill>
            </a:endParaRPr>
          </a:p>
          <a:p>
            <a:pPr marL="0" indent="0">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animEffect transition="in" filter="fade">
                                      <p:cBhvr>
                                        <p:cTn id="7" dur="1000"/>
                                        <p:tgtEl>
                                          <p:spTgt spid="2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xEl>
                                              <p:pRg st="1" end="1"/>
                                            </p:txEl>
                                          </p:spTgt>
                                        </p:tgtEl>
                                        <p:attrNameLst>
                                          <p:attrName>style.visibility</p:attrName>
                                        </p:attrNameLst>
                                      </p:cBhvr>
                                      <p:to>
                                        <p:strVal val="visible"/>
                                      </p:to>
                                    </p:set>
                                    <p:animEffect transition="in" filter="fade">
                                      <p:cBhvr>
                                        <p:cTn id="12" dur="1000"/>
                                        <p:tgtEl>
                                          <p:spTgt spid="2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gtEl>
                                        <p:attrNameLst>
                                          <p:attrName>style.visibility</p:attrName>
                                        </p:attrNameLst>
                                      </p:cBhvr>
                                      <p:to>
                                        <p:strVal val="visible"/>
                                      </p:to>
                                    </p:set>
                                    <p:animEffect transition="in" filter="fade">
                                      <p:cBhvr>
                                        <p:cTn id="17" dur="1000"/>
                                        <p:tgtEl>
                                          <p:spTgt spid="2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fade">
                                      <p:cBhvr>
                                        <p:cTn id="22" dur="1000"/>
                                        <p:tgtEl>
                                          <p:spTgt spid="2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5"/>
                                        </p:tgtEl>
                                        <p:attrNameLst>
                                          <p:attrName>style.visibility</p:attrName>
                                        </p:attrNameLst>
                                      </p:cBhvr>
                                      <p:to>
                                        <p:strVal val="visible"/>
                                      </p:to>
                                    </p:set>
                                    <p:animEffect transition="in" filter="fade">
                                      <p:cBhvr>
                                        <p:cTn id="27" dur="1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2"/>
          <p:cNvSpPr txBox="1">
            <a:spLocks noGrp="1"/>
          </p:cNvSpPr>
          <p:nvPr>
            <p:ph type="title"/>
          </p:nvPr>
        </p:nvSpPr>
        <p:spPr>
          <a:xfrm>
            <a:off x="1981200" y="-13996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 (cont.)</a:t>
            </a:r>
            <a:endParaRPr>
              <a:solidFill>
                <a:schemeClr val="accent1"/>
              </a:solidFill>
            </a:endParaRPr>
          </a:p>
        </p:txBody>
      </p:sp>
      <p:pic>
        <p:nvPicPr>
          <p:cNvPr id="302" name="Google Shape;302;p52"/>
          <p:cNvPicPr preferRelativeResize="0"/>
          <p:nvPr/>
        </p:nvPicPr>
        <p:blipFill>
          <a:blip r:embed="rId3">
            <a:alphaModFix/>
          </a:blip>
          <a:stretch>
            <a:fillRect/>
          </a:stretch>
        </p:blipFill>
        <p:spPr>
          <a:xfrm>
            <a:off x="2085975" y="2871414"/>
            <a:ext cx="8020050" cy="828675"/>
          </a:xfrm>
          <a:prstGeom prst="rect">
            <a:avLst/>
          </a:prstGeom>
          <a:noFill/>
          <a:ln>
            <a:noFill/>
          </a:ln>
        </p:spPr>
      </p:pic>
      <p:pic>
        <p:nvPicPr>
          <p:cNvPr id="303" name="Google Shape;303;p52"/>
          <p:cNvPicPr preferRelativeResize="0"/>
          <p:nvPr/>
        </p:nvPicPr>
        <p:blipFill>
          <a:blip r:embed="rId4">
            <a:alphaModFix/>
          </a:blip>
          <a:stretch>
            <a:fillRect/>
          </a:stretch>
        </p:blipFill>
        <p:spPr>
          <a:xfrm>
            <a:off x="4086225" y="3700100"/>
            <a:ext cx="6019800" cy="742950"/>
          </a:xfrm>
          <a:prstGeom prst="rect">
            <a:avLst/>
          </a:prstGeom>
          <a:noFill/>
          <a:ln>
            <a:noFill/>
          </a:ln>
        </p:spPr>
      </p:pic>
      <p:pic>
        <p:nvPicPr>
          <p:cNvPr id="304" name="Google Shape;304;p52"/>
          <p:cNvPicPr preferRelativeResize="0"/>
          <p:nvPr/>
        </p:nvPicPr>
        <p:blipFill>
          <a:blip r:embed="rId5">
            <a:alphaModFix/>
          </a:blip>
          <a:stretch>
            <a:fillRect/>
          </a:stretch>
        </p:blipFill>
        <p:spPr>
          <a:xfrm>
            <a:off x="4086214" y="4443050"/>
            <a:ext cx="3324225" cy="800100"/>
          </a:xfrm>
          <a:prstGeom prst="rect">
            <a:avLst/>
          </a:prstGeom>
          <a:noFill/>
          <a:ln>
            <a:noFill/>
          </a:ln>
        </p:spPr>
      </p:pic>
      <p:pic>
        <p:nvPicPr>
          <p:cNvPr id="305" name="Google Shape;305;p52"/>
          <p:cNvPicPr preferRelativeResize="0"/>
          <p:nvPr/>
        </p:nvPicPr>
        <p:blipFill>
          <a:blip r:embed="rId6">
            <a:alphaModFix/>
          </a:blip>
          <a:stretch>
            <a:fillRect/>
          </a:stretch>
        </p:blipFill>
        <p:spPr>
          <a:xfrm>
            <a:off x="4010014" y="5228851"/>
            <a:ext cx="2105025" cy="981075"/>
          </a:xfrm>
          <a:prstGeom prst="rect">
            <a:avLst/>
          </a:prstGeom>
          <a:noFill/>
          <a:ln>
            <a:noFill/>
          </a:ln>
        </p:spPr>
      </p:pic>
      <p:sp>
        <p:nvSpPr>
          <p:cNvPr id="306" name="Google Shape;306;p52"/>
          <p:cNvSpPr txBox="1">
            <a:spLocks noGrp="1"/>
          </p:cNvSpPr>
          <p:nvPr>
            <p:ph type="body" idx="1"/>
          </p:nvPr>
        </p:nvSpPr>
        <p:spPr>
          <a:xfrm flipH="1">
            <a:off x="1981200" y="939425"/>
            <a:ext cx="8229600" cy="1932000"/>
          </a:xfrm>
          <a:prstGeom prst="rect">
            <a:avLst/>
          </a:prstGeom>
        </p:spPr>
        <p:txBody>
          <a:bodyPr spcFirstLastPara="1" wrap="square" lIns="91425" tIns="91425" rIns="91425" bIns="91425" anchor="t" anchorCtr="0">
            <a:noAutofit/>
          </a:bodyPr>
          <a:lstStyle/>
          <a:p>
            <a:pPr marL="0" indent="0">
              <a:buNone/>
            </a:pPr>
            <a:r>
              <a:rPr lang="en" sz="2100">
                <a:solidFill>
                  <a:schemeClr val="accent1"/>
                </a:solidFill>
              </a:rPr>
              <a:t>What is the probability that at least 2 people (1 match) out of 121 people share a birthday?</a:t>
            </a:r>
            <a:endParaRPr sz="2100">
              <a:solidFill>
                <a:schemeClr val="accent1"/>
              </a:solidFill>
            </a:endParaRPr>
          </a:p>
          <a:p>
            <a:pPr marL="0" indent="0">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Effect transition="in" filter="fade">
                                      <p:cBhvr>
                                        <p:cTn id="7" dur="1000"/>
                                        <p:tgtEl>
                                          <p:spTgt spid="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xEl>
                                              <p:pRg st="1" end="1"/>
                                            </p:txEl>
                                          </p:spTgt>
                                        </p:tgtEl>
                                        <p:attrNameLst>
                                          <p:attrName>style.visibility</p:attrName>
                                        </p:attrNameLst>
                                      </p:cBhvr>
                                      <p:to>
                                        <p:strVal val="visible"/>
                                      </p:to>
                                    </p:set>
                                    <p:animEffect transition="in" filter="fade">
                                      <p:cBhvr>
                                        <p:cTn id="12" dur="1000"/>
                                        <p:tgtEl>
                                          <p:spTgt spid="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2"/>
                                        </p:tgtEl>
                                        <p:attrNameLst>
                                          <p:attrName>style.visibility</p:attrName>
                                        </p:attrNameLst>
                                      </p:cBhvr>
                                      <p:to>
                                        <p:strVal val="visible"/>
                                      </p:to>
                                    </p:set>
                                    <p:animEffect transition="in" filter="fade">
                                      <p:cBhvr>
                                        <p:cTn id="17" dur="1000"/>
                                        <p:tgtEl>
                                          <p:spTgt spid="3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3"/>
                                        </p:tgtEl>
                                        <p:attrNameLst>
                                          <p:attrName>style.visibility</p:attrName>
                                        </p:attrNameLst>
                                      </p:cBhvr>
                                      <p:to>
                                        <p:strVal val="visible"/>
                                      </p:to>
                                    </p:set>
                                    <p:animEffect transition="in" filter="fade">
                                      <p:cBhvr>
                                        <p:cTn id="22" dur="1000"/>
                                        <p:tgtEl>
                                          <p:spTgt spid="3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4"/>
                                        </p:tgtEl>
                                        <p:attrNameLst>
                                          <p:attrName>style.visibility</p:attrName>
                                        </p:attrNameLst>
                                      </p:cBhvr>
                                      <p:to>
                                        <p:strVal val="visible"/>
                                      </p:to>
                                    </p:set>
                                    <p:animEffect transition="in" filter="fade">
                                      <p:cBhvr>
                                        <p:cTn id="27" dur="1000"/>
                                        <p:tgtEl>
                                          <p:spTgt spid="30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5"/>
                                        </p:tgtEl>
                                        <p:attrNameLst>
                                          <p:attrName>style.visibility</p:attrName>
                                        </p:attrNameLst>
                                      </p:cBhvr>
                                      <p:to>
                                        <p:strVal val="visible"/>
                                      </p:to>
                                    </p:set>
                                    <p:animEffect transition="in" filter="fade">
                                      <p:cBhvr>
                                        <p:cTn id="32"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3"/>
          <p:cNvSpPr txBox="1">
            <a:spLocks noGrp="1"/>
          </p:cNvSpPr>
          <p:nvPr>
            <p:ph type="title"/>
          </p:nvPr>
        </p:nvSpPr>
        <p:spPr>
          <a:xfrm>
            <a:off x="1981200" y="-13996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 (cont.)</a:t>
            </a:r>
            <a:endParaRPr>
              <a:solidFill>
                <a:schemeClr val="accent1"/>
              </a:solidFill>
            </a:endParaRPr>
          </a:p>
        </p:txBody>
      </p:sp>
      <p:pic>
        <p:nvPicPr>
          <p:cNvPr id="312" name="Google Shape;312;p53"/>
          <p:cNvPicPr preferRelativeResize="0"/>
          <p:nvPr/>
        </p:nvPicPr>
        <p:blipFill>
          <a:blip r:embed="rId3">
            <a:alphaModFix/>
          </a:blip>
          <a:stretch>
            <a:fillRect/>
          </a:stretch>
        </p:blipFill>
        <p:spPr>
          <a:xfrm>
            <a:off x="2085975" y="2871414"/>
            <a:ext cx="8020050" cy="828675"/>
          </a:xfrm>
          <a:prstGeom prst="rect">
            <a:avLst/>
          </a:prstGeom>
          <a:noFill/>
          <a:ln>
            <a:noFill/>
          </a:ln>
        </p:spPr>
      </p:pic>
      <p:pic>
        <p:nvPicPr>
          <p:cNvPr id="313" name="Google Shape;313;p53"/>
          <p:cNvPicPr preferRelativeResize="0"/>
          <p:nvPr/>
        </p:nvPicPr>
        <p:blipFill>
          <a:blip r:embed="rId4">
            <a:alphaModFix/>
          </a:blip>
          <a:stretch>
            <a:fillRect/>
          </a:stretch>
        </p:blipFill>
        <p:spPr>
          <a:xfrm>
            <a:off x="4086225" y="3700100"/>
            <a:ext cx="6019800" cy="742950"/>
          </a:xfrm>
          <a:prstGeom prst="rect">
            <a:avLst/>
          </a:prstGeom>
          <a:noFill/>
          <a:ln>
            <a:noFill/>
          </a:ln>
        </p:spPr>
      </p:pic>
      <p:pic>
        <p:nvPicPr>
          <p:cNvPr id="314" name="Google Shape;314;p53"/>
          <p:cNvPicPr preferRelativeResize="0"/>
          <p:nvPr/>
        </p:nvPicPr>
        <p:blipFill>
          <a:blip r:embed="rId5">
            <a:alphaModFix/>
          </a:blip>
          <a:stretch>
            <a:fillRect/>
          </a:stretch>
        </p:blipFill>
        <p:spPr>
          <a:xfrm>
            <a:off x="4086214" y="4443050"/>
            <a:ext cx="3324225" cy="800100"/>
          </a:xfrm>
          <a:prstGeom prst="rect">
            <a:avLst/>
          </a:prstGeom>
          <a:noFill/>
          <a:ln>
            <a:noFill/>
          </a:ln>
        </p:spPr>
      </p:pic>
      <p:pic>
        <p:nvPicPr>
          <p:cNvPr id="315" name="Google Shape;315;p53"/>
          <p:cNvPicPr preferRelativeResize="0"/>
          <p:nvPr/>
        </p:nvPicPr>
        <p:blipFill>
          <a:blip r:embed="rId6">
            <a:alphaModFix/>
          </a:blip>
          <a:stretch>
            <a:fillRect/>
          </a:stretch>
        </p:blipFill>
        <p:spPr>
          <a:xfrm>
            <a:off x="4010014" y="5228851"/>
            <a:ext cx="2105025" cy="981075"/>
          </a:xfrm>
          <a:prstGeom prst="rect">
            <a:avLst/>
          </a:prstGeom>
          <a:noFill/>
          <a:ln>
            <a:noFill/>
          </a:ln>
        </p:spPr>
      </p:pic>
      <p:pic>
        <p:nvPicPr>
          <p:cNvPr id="316" name="Google Shape;316;p53"/>
          <p:cNvPicPr preferRelativeResize="0"/>
          <p:nvPr/>
        </p:nvPicPr>
        <p:blipFill>
          <a:blip r:embed="rId7">
            <a:alphaModFix/>
          </a:blip>
          <a:stretch>
            <a:fillRect/>
          </a:stretch>
        </p:blipFill>
        <p:spPr>
          <a:xfrm>
            <a:off x="6115050" y="5383100"/>
            <a:ext cx="1295400" cy="952500"/>
          </a:xfrm>
          <a:prstGeom prst="rect">
            <a:avLst/>
          </a:prstGeom>
          <a:noFill/>
          <a:ln>
            <a:noFill/>
          </a:ln>
        </p:spPr>
      </p:pic>
      <p:sp>
        <p:nvSpPr>
          <p:cNvPr id="317" name="Google Shape;317;p53"/>
          <p:cNvSpPr txBox="1">
            <a:spLocks noGrp="1"/>
          </p:cNvSpPr>
          <p:nvPr>
            <p:ph type="body" idx="1"/>
          </p:nvPr>
        </p:nvSpPr>
        <p:spPr>
          <a:xfrm flipH="1">
            <a:off x="1981200" y="939425"/>
            <a:ext cx="8229600" cy="1932000"/>
          </a:xfrm>
          <a:prstGeom prst="rect">
            <a:avLst/>
          </a:prstGeom>
        </p:spPr>
        <p:txBody>
          <a:bodyPr spcFirstLastPara="1" wrap="square" lIns="91425" tIns="91425" rIns="91425" bIns="91425" anchor="t" anchorCtr="0">
            <a:noAutofit/>
          </a:bodyPr>
          <a:lstStyle/>
          <a:p>
            <a:pPr marL="0" indent="0">
              <a:buNone/>
            </a:pPr>
            <a:r>
              <a:rPr lang="en" sz="2100">
                <a:solidFill>
                  <a:schemeClr val="accent1"/>
                </a:solidFill>
              </a:rPr>
              <a:t>What is the probability that at least 2 people (1 match) out of 121 people share a birthday?</a:t>
            </a:r>
            <a:endParaRPr sz="2100">
              <a:solidFill>
                <a:schemeClr val="accent1"/>
              </a:solidFill>
            </a:endParaRPr>
          </a:p>
          <a:p>
            <a:pPr marL="0" indent="0">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xEl>
                                              <p:pRg st="0" end="0"/>
                                            </p:txEl>
                                          </p:spTgt>
                                        </p:tgtEl>
                                        <p:attrNameLst>
                                          <p:attrName>style.visibility</p:attrName>
                                        </p:attrNameLst>
                                      </p:cBhvr>
                                      <p:to>
                                        <p:strVal val="visible"/>
                                      </p:to>
                                    </p:set>
                                    <p:animEffect transition="in" filter="fade">
                                      <p:cBhvr>
                                        <p:cTn id="7" dur="1000"/>
                                        <p:tgtEl>
                                          <p:spTgt spid="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7">
                                            <p:txEl>
                                              <p:pRg st="1" end="1"/>
                                            </p:txEl>
                                          </p:spTgt>
                                        </p:tgtEl>
                                        <p:attrNameLst>
                                          <p:attrName>style.visibility</p:attrName>
                                        </p:attrNameLst>
                                      </p:cBhvr>
                                      <p:to>
                                        <p:strVal val="visible"/>
                                      </p:to>
                                    </p:set>
                                    <p:animEffect transition="in" filter="fade">
                                      <p:cBhvr>
                                        <p:cTn id="12" dur="1000"/>
                                        <p:tgtEl>
                                          <p:spTgt spid="3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2"/>
                                        </p:tgtEl>
                                        <p:attrNameLst>
                                          <p:attrName>style.visibility</p:attrName>
                                        </p:attrNameLst>
                                      </p:cBhvr>
                                      <p:to>
                                        <p:strVal val="visible"/>
                                      </p:to>
                                    </p:set>
                                    <p:animEffect transition="in" filter="fade">
                                      <p:cBhvr>
                                        <p:cTn id="17" dur="1000"/>
                                        <p:tgtEl>
                                          <p:spTgt spid="3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3"/>
                                        </p:tgtEl>
                                        <p:attrNameLst>
                                          <p:attrName>style.visibility</p:attrName>
                                        </p:attrNameLst>
                                      </p:cBhvr>
                                      <p:to>
                                        <p:strVal val="visible"/>
                                      </p:to>
                                    </p:set>
                                    <p:animEffect transition="in" filter="fade">
                                      <p:cBhvr>
                                        <p:cTn id="22" dur="1000"/>
                                        <p:tgtEl>
                                          <p:spTgt spid="3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4"/>
                                        </p:tgtEl>
                                        <p:attrNameLst>
                                          <p:attrName>style.visibility</p:attrName>
                                        </p:attrNameLst>
                                      </p:cBhvr>
                                      <p:to>
                                        <p:strVal val="visible"/>
                                      </p:to>
                                    </p:set>
                                    <p:animEffect transition="in" filter="fade">
                                      <p:cBhvr>
                                        <p:cTn id="27" dur="1000"/>
                                        <p:tgtEl>
                                          <p:spTgt spid="3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5"/>
                                        </p:tgtEl>
                                        <p:attrNameLst>
                                          <p:attrName>style.visibility</p:attrName>
                                        </p:attrNameLst>
                                      </p:cBhvr>
                                      <p:to>
                                        <p:strVal val="visible"/>
                                      </p:to>
                                    </p:set>
                                    <p:animEffect transition="in" filter="fade">
                                      <p:cBhvr>
                                        <p:cTn id="32" dur="1000"/>
                                        <p:tgtEl>
                                          <p:spTgt spid="3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6"/>
                                        </p:tgtEl>
                                        <p:attrNameLst>
                                          <p:attrName>style.visibility</p:attrName>
                                        </p:attrNameLst>
                                      </p:cBhvr>
                                      <p:to>
                                        <p:strVal val="visible"/>
                                      </p:to>
                                    </p:set>
                                    <p:animEffect transition="in" filter="fade">
                                      <p:cBhvr>
                                        <p:cTn id="37"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4"/>
          <p:cNvSpPr txBox="1">
            <a:spLocks noGrp="1"/>
          </p:cNvSpPr>
          <p:nvPr>
            <p:ph type="title"/>
          </p:nvPr>
        </p:nvSpPr>
        <p:spPr>
          <a:xfrm>
            <a:off x="1981200" y="-139962"/>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birthday problem (cont.)</a:t>
            </a:r>
            <a:endParaRPr>
              <a:solidFill>
                <a:schemeClr val="accent1"/>
              </a:solidFill>
            </a:endParaRPr>
          </a:p>
        </p:txBody>
      </p:sp>
      <p:pic>
        <p:nvPicPr>
          <p:cNvPr id="323" name="Google Shape;323;p54"/>
          <p:cNvPicPr preferRelativeResize="0"/>
          <p:nvPr/>
        </p:nvPicPr>
        <p:blipFill>
          <a:blip r:embed="rId3">
            <a:alphaModFix/>
          </a:blip>
          <a:stretch>
            <a:fillRect/>
          </a:stretch>
        </p:blipFill>
        <p:spPr>
          <a:xfrm>
            <a:off x="2085975" y="2871414"/>
            <a:ext cx="8020050" cy="828675"/>
          </a:xfrm>
          <a:prstGeom prst="rect">
            <a:avLst/>
          </a:prstGeom>
          <a:noFill/>
          <a:ln>
            <a:noFill/>
          </a:ln>
        </p:spPr>
      </p:pic>
      <p:pic>
        <p:nvPicPr>
          <p:cNvPr id="324" name="Google Shape;324;p54"/>
          <p:cNvPicPr preferRelativeResize="0"/>
          <p:nvPr/>
        </p:nvPicPr>
        <p:blipFill>
          <a:blip r:embed="rId4">
            <a:alphaModFix/>
          </a:blip>
          <a:stretch>
            <a:fillRect/>
          </a:stretch>
        </p:blipFill>
        <p:spPr>
          <a:xfrm>
            <a:off x="4086225" y="3700100"/>
            <a:ext cx="6019800" cy="742950"/>
          </a:xfrm>
          <a:prstGeom prst="rect">
            <a:avLst/>
          </a:prstGeom>
          <a:noFill/>
          <a:ln>
            <a:noFill/>
          </a:ln>
        </p:spPr>
      </p:pic>
      <p:pic>
        <p:nvPicPr>
          <p:cNvPr id="325" name="Google Shape;325;p54"/>
          <p:cNvPicPr preferRelativeResize="0"/>
          <p:nvPr/>
        </p:nvPicPr>
        <p:blipFill>
          <a:blip r:embed="rId5">
            <a:alphaModFix/>
          </a:blip>
          <a:stretch>
            <a:fillRect/>
          </a:stretch>
        </p:blipFill>
        <p:spPr>
          <a:xfrm>
            <a:off x="4086214" y="4443050"/>
            <a:ext cx="3324225" cy="800100"/>
          </a:xfrm>
          <a:prstGeom prst="rect">
            <a:avLst/>
          </a:prstGeom>
          <a:noFill/>
          <a:ln>
            <a:noFill/>
          </a:ln>
        </p:spPr>
      </p:pic>
      <p:pic>
        <p:nvPicPr>
          <p:cNvPr id="326" name="Google Shape;326;p54"/>
          <p:cNvPicPr preferRelativeResize="0"/>
          <p:nvPr/>
        </p:nvPicPr>
        <p:blipFill>
          <a:blip r:embed="rId6">
            <a:alphaModFix/>
          </a:blip>
          <a:stretch>
            <a:fillRect/>
          </a:stretch>
        </p:blipFill>
        <p:spPr>
          <a:xfrm>
            <a:off x="4010014" y="5228851"/>
            <a:ext cx="2105025" cy="981075"/>
          </a:xfrm>
          <a:prstGeom prst="rect">
            <a:avLst/>
          </a:prstGeom>
          <a:noFill/>
          <a:ln>
            <a:noFill/>
          </a:ln>
        </p:spPr>
      </p:pic>
      <p:pic>
        <p:nvPicPr>
          <p:cNvPr id="327" name="Google Shape;327;p54"/>
          <p:cNvPicPr preferRelativeResize="0"/>
          <p:nvPr/>
        </p:nvPicPr>
        <p:blipFill>
          <a:blip r:embed="rId7">
            <a:alphaModFix/>
          </a:blip>
          <a:stretch>
            <a:fillRect/>
          </a:stretch>
        </p:blipFill>
        <p:spPr>
          <a:xfrm>
            <a:off x="6115050" y="5383100"/>
            <a:ext cx="1295400" cy="952500"/>
          </a:xfrm>
          <a:prstGeom prst="rect">
            <a:avLst/>
          </a:prstGeom>
          <a:noFill/>
          <a:ln>
            <a:noFill/>
          </a:ln>
        </p:spPr>
      </p:pic>
      <p:pic>
        <p:nvPicPr>
          <p:cNvPr id="328" name="Google Shape;328;p54"/>
          <p:cNvPicPr preferRelativeResize="0"/>
          <p:nvPr/>
        </p:nvPicPr>
        <p:blipFill>
          <a:blip r:embed="rId8">
            <a:alphaModFix/>
          </a:blip>
          <a:stretch>
            <a:fillRect/>
          </a:stretch>
        </p:blipFill>
        <p:spPr>
          <a:xfrm>
            <a:off x="2085975" y="6209925"/>
            <a:ext cx="3371850" cy="514350"/>
          </a:xfrm>
          <a:prstGeom prst="rect">
            <a:avLst/>
          </a:prstGeom>
          <a:noFill/>
          <a:ln>
            <a:noFill/>
          </a:ln>
        </p:spPr>
      </p:pic>
      <p:sp>
        <p:nvSpPr>
          <p:cNvPr id="329" name="Google Shape;329;p54"/>
          <p:cNvSpPr txBox="1">
            <a:spLocks noGrp="1"/>
          </p:cNvSpPr>
          <p:nvPr>
            <p:ph type="body" idx="1"/>
          </p:nvPr>
        </p:nvSpPr>
        <p:spPr>
          <a:xfrm flipH="1">
            <a:off x="1981200" y="939425"/>
            <a:ext cx="8229600" cy="1932000"/>
          </a:xfrm>
          <a:prstGeom prst="rect">
            <a:avLst/>
          </a:prstGeom>
        </p:spPr>
        <p:txBody>
          <a:bodyPr spcFirstLastPara="1" wrap="square" lIns="91425" tIns="91425" rIns="91425" bIns="91425" anchor="t" anchorCtr="0">
            <a:noAutofit/>
          </a:bodyPr>
          <a:lstStyle/>
          <a:p>
            <a:pPr marL="0" indent="0">
              <a:buNone/>
            </a:pPr>
            <a:r>
              <a:rPr lang="en" sz="2100">
                <a:solidFill>
                  <a:schemeClr val="accent1"/>
                </a:solidFill>
              </a:rPr>
              <a:t>What is the probability that at least 2 people (1 match) out of 121 people share a birthday?</a:t>
            </a:r>
            <a:endParaRPr sz="2100">
              <a:solidFill>
                <a:schemeClr val="accent1"/>
              </a:solidFill>
            </a:endParaRPr>
          </a:p>
          <a:p>
            <a:pPr marL="0" indent="0">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animEffect transition="in" filter="fade">
                                      <p:cBhvr>
                                        <p:cTn id="7" dur="1000"/>
                                        <p:tgtEl>
                                          <p:spTgt spid="3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9">
                                            <p:txEl>
                                              <p:pRg st="1" end="1"/>
                                            </p:txEl>
                                          </p:spTgt>
                                        </p:tgtEl>
                                        <p:attrNameLst>
                                          <p:attrName>style.visibility</p:attrName>
                                        </p:attrNameLst>
                                      </p:cBhvr>
                                      <p:to>
                                        <p:strVal val="visible"/>
                                      </p:to>
                                    </p:set>
                                    <p:animEffect transition="in" filter="fade">
                                      <p:cBhvr>
                                        <p:cTn id="12" dur="1000"/>
                                        <p:tgtEl>
                                          <p:spTgt spid="3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3"/>
                                        </p:tgtEl>
                                        <p:attrNameLst>
                                          <p:attrName>style.visibility</p:attrName>
                                        </p:attrNameLst>
                                      </p:cBhvr>
                                      <p:to>
                                        <p:strVal val="visible"/>
                                      </p:to>
                                    </p:set>
                                    <p:animEffect transition="in" filter="fade">
                                      <p:cBhvr>
                                        <p:cTn id="17" dur="1000"/>
                                        <p:tgtEl>
                                          <p:spTgt spid="3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4"/>
                                        </p:tgtEl>
                                        <p:attrNameLst>
                                          <p:attrName>style.visibility</p:attrName>
                                        </p:attrNameLst>
                                      </p:cBhvr>
                                      <p:to>
                                        <p:strVal val="visible"/>
                                      </p:to>
                                    </p:set>
                                    <p:animEffect transition="in" filter="fade">
                                      <p:cBhvr>
                                        <p:cTn id="22" dur="1000"/>
                                        <p:tgtEl>
                                          <p:spTgt spid="3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5"/>
                                        </p:tgtEl>
                                        <p:attrNameLst>
                                          <p:attrName>style.visibility</p:attrName>
                                        </p:attrNameLst>
                                      </p:cBhvr>
                                      <p:to>
                                        <p:strVal val="visible"/>
                                      </p:to>
                                    </p:set>
                                    <p:animEffect transition="in" filter="fade">
                                      <p:cBhvr>
                                        <p:cTn id="27" dur="1000"/>
                                        <p:tgtEl>
                                          <p:spTgt spid="3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6"/>
                                        </p:tgtEl>
                                        <p:attrNameLst>
                                          <p:attrName>style.visibility</p:attrName>
                                        </p:attrNameLst>
                                      </p:cBhvr>
                                      <p:to>
                                        <p:strVal val="visible"/>
                                      </p:to>
                                    </p:set>
                                    <p:animEffect transition="in" filter="fade">
                                      <p:cBhvr>
                                        <p:cTn id="32" dur="1000"/>
                                        <p:tgtEl>
                                          <p:spTgt spid="3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7"/>
                                        </p:tgtEl>
                                        <p:attrNameLst>
                                          <p:attrName>style.visibility</p:attrName>
                                        </p:attrNameLst>
                                      </p:cBhvr>
                                      <p:to>
                                        <p:strVal val="visible"/>
                                      </p:to>
                                    </p:set>
                                    <p:animEffect transition="in" filter="fade">
                                      <p:cBhvr>
                                        <p:cTn id="37" dur="1000"/>
                                        <p:tgtEl>
                                          <p:spTgt spid="3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28"/>
                                        </p:tgtEl>
                                        <p:attrNameLst>
                                          <p:attrName>style.visibility</p:attrName>
                                        </p:attrNameLst>
                                      </p:cBhvr>
                                      <p:to>
                                        <p:strVal val="visible"/>
                                      </p:to>
                                    </p:set>
                                    <p:animEffect transition="in" filter="fade">
                                      <p:cBhvr>
                                        <p:cTn id="42"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9"/>
          <p:cNvPicPr preferRelativeResize="0"/>
          <p:nvPr/>
        </p:nvPicPr>
        <p:blipFill>
          <a:blip r:embed="rId3">
            <a:alphaModFix/>
          </a:blip>
          <a:stretch>
            <a:fillRect/>
          </a:stretch>
        </p:blipFill>
        <p:spPr>
          <a:xfrm>
            <a:off x="2104038" y="2744876"/>
            <a:ext cx="7851275" cy="608775"/>
          </a:xfrm>
          <a:prstGeom prst="rect">
            <a:avLst/>
          </a:prstGeom>
          <a:noFill/>
          <a:ln>
            <a:noFill/>
          </a:ln>
        </p:spPr>
      </p:pic>
      <p:sp>
        <p:nvSpPr>
          <p:cNvPr id="68" name="Google Shape;68;p19"/>
          <p:cNvSpPr txBox="1">
            <a:spLocks noGrp="1"/>
          </p:cNvSpPr>
          <p:nvPr>
            <p:ph type="body" idx="1"/>
          </p:nvPr>
        </p:nvSpPr>
        <p:spPr>
          <a:xfrm flipH="1">
            <a:off x="1981188" y="506825"/>
            <a:ext cx="8229600" cy="2047200"/>
          </a:xfrm>
          <a:prstGeom prst="rect">
            <a:avLst/>
          </a:prstGeom>
        </p:spPr>
        <p:txBody>
          <a:bodyPr spcFirstLastPara="1" wrap="square" lIns="91425" tIns="91425" rIns="91425" bIns="91425" anchor="t" anchorCtr="0">
            <a:noAutofit/>
          </a:bodyPr>
          <a:lstStyle/>
          <a:p>
            <a:pPr marL="0" indent="0">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marL="0" indent="0">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5"/>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chemeClr val="accent1"/>
                </a:solidFill>
              </a:rPr>
              <a:t>A 2012 Gallup survey suggests that 26.2% of Americans are obese. </a:t>
            </a:r>
            <a:endParaRPr sz="2200">
              <a:solidFill>
                <a:schemeClr val="accent1"/>
              </a:solidFill>
            </a:endParaRPr>
          </a:p>
          <a:p>
            <a:pPr marL="0" indent="0">
              <a:lnSpc>
                <a:spcPct val="115000"/>
              </a:lnSpc>
              <a:buNone/>
            </a:pPr>
            <a:r>
              <a:rPr lang="en" sz="2200">
                <a:solidFill>
                  <a:schemeClr val="accent1"/>
                </a:solidFill>
              </a:rPr>
              <a:t>Among a random sample of 100 Americans, how many would you expect to be obese?</a:t>
            </a:r>
            <a:endParaRPr sz="2200">
              <a:solidFill>
                <a:schemeClr val="accent1"/>
              </a:solidFill>
            </a:endParaRPr>
          </a:p>
          <a:p>
            <a:pPr marL="0" indent="0">
              <a:lnSpc>
                <a:spcPct val="115000"/>
              </a:lnSpc>
              <a:buNone/>
            </a:pPr>
            <a:endParaRPr sz="2200">
              <a:solidFill>
                <a:srgbClr val="000000"/>
              </a:solidFill>
            </a:endParaRPr>
          </a:p>
        </p:txBody>
      </p:sp>
      <p:sp>
        <p:nvSpPr>
          <p:cNvPr id="335" name="Google Shape;335;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animEffect transition="in" filter="fade">
                                      <p:cBhvr>
                                        <p:cTn id="7" dur="1000"/>
                                        <p:tgtEl>
                                          <p:spTgt spid="3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4">
                                            <p:txEl>
                                              <p:pRg st="1" end="1"/>
                                            </p:txEl>
                                          </p:spTgt>
                                        </p:tgtEl>
                                        <p:attrNameLst>
                                          <p:attrName>style.visibility</p:attrName>
                                        </p:attrNameLst>
                                      </p:cBhvr>
                                      <p:to>
                                        <p:strVal val="visible"/>
                                      </p:to>
                                    </p:set>
                                    <p:animEffect transition="in" filter="fade">
                                      <p:cBhvr>
                                        <p:cTn id="12" dur="1000"/>
                                        <p:tgtEl>
                                          <p:spTgt spid="3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6"/>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chemeClr val="accent1"/>
                </a:solidFill>
              </a:rPr>
              <a:t>A 2012 Gallup survey suggests that 26.2% of Americans are obese. </a:t>
            </a:r>
            <a:endParaRPr sz="2200">
              <a:solidFill>
                <a:schemeClr val="accent1"/>
              </a:solidFill>
            </a:endParaRPr>
          </a:p>
          <a:p>
            <a:pPr marL="0" indent="0">
              <a:lnSpc>
                <a:spcPct val="115000"/>
              </a:lnSpc>
              <a:buNone/>
            </a:pPr>
            <a:r>
              <a:rPr lang="en" sz="2200">
                <a:solidFill>
                  <a:schemeClr val="accent1"/>
                </a:solidFill>
              </a:rPr>
              <a:t>Among a random sample of 100 Americans, how many would you expect to be obese?</a:t>
            </a:r>
            <a:endParaRPr sz="2200">
              <a:solidFill>
                <a:schemeClr val="accent1"/>
              </a:solidFill>
            </a:endParaRPr>
          </a:p>
          <a:p>
            <a:pPr indent="-368300">
              <a:lnSpc>
                <a:spcPct val="115000"/>
              </a:lnSpc>
              <a:buClr>
                <a:srgbClr val="000000"/>
              </a:buClr>
              <a:buSzPts val="2200"/>
            </a:pPr>
            <a:r>
              <a:rPr lang="en" sz="2200">
                <a:solidFill>
                  <a:srgbClr val="000000"/>
                </a:solidFill>
              </a:rPr>
              <a:t>Easy enough, 100 x 0.262 = 26.2.</a:t>
            </a:r>
            <a:endParaRPr sz="2200">
              <a:solidFill>
                <a:srgbClr val="000000"/>
              </a:solidFill>
            </a:endParaRPr>
          </a:p>
          <a:p>
            <a:pPr marL="0" indent="0">
              <a:lnSpc>
                <a:spcPct val="115000"/>
              </a:lnSpc>
              <a:buNone/>
            </a:pPr>
            <a:endParaRPr sz="2200">
              <a:solidFill>
                <a:srgbClr val="000000"/>
              </a:solidFill>
            </a:endParaRPr>
          </a:p>
        </p:txBody>
      </p:sp>
      <p:sp>
        <p:nvSpPr>
          <p:cNvPr id="341" name="Google Shape;341;p5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Effect transition="in" filter="fade">
                                      <p:cBhvr>
                                        <p:cTn id="7" dur="1000"/>
                                        <p:tgtEl>
                                          <p:spTgt spid="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0">
                                            <p:txEl>
                                              <p:pRg st="1" end="1"/>
                                            </p:txEl>
                                          </p:spTgt>
                                        </p:tgtEl>
                                        <p:attrNameLst>
                                          <p:attrName>style.visibility</p:attrName>
                                        </p:attrNameLst>
                                      </p:cBhvr>
                                      <p:to>
                                        <p:strVal val="visible"/>
                                      </p:to>
                                    </p:set>
                                    <p:animEffect transition="in" filter="fade">
                                      <p:cBhvr>
                                        <p:cTn id="12" dur="1000"/>
                                        <p:tgtEl>
                                          <p:spTgt spid="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0">
                                            <p:txEl>
                                              <p:pRg st="2" end="2"/>
                                            </p:txEl>
                                          </p:spTgt>
                                        </p:tgtEl>
                                        <p:attrNameLst>
                                          <p:attrName>style.visibility</p:attrName>
                                        </p:attrNameLst>
                                      </p:cBhvr>
                                      <p:to>
                                        <p:strVal val="visible"/>
                                      </p:to>
                                    </p:set>
                                    <p:animEffect transition="in" filter="fade">
                                      <p:cBhvr>
                                        <p:cTn id="17" dur="1000"/>
                                        <p:tgtEl>
                                          <p:spTgt spid="3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7"/>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chemeClr val="accent1"/>
                </a:solidFill>
              </a:rPr>
              <a:t>A 2012 Gallup survey suggests that 26.2% of Americans are obese. </a:t>
            </a:r>
            <a:endParaRPr sz="2200">
              <a:solidFill>
                <a:schemeClr val="accent1"/>
              </a:solidFill>
            </a:endParaRPr>
          </a:p>
          <a:p>
            <a:pPr marL="0" indent="0">
              <a:lnSpc>
                <a:spcPct val="115000"/>
              </a:lnSpc>
              <a:buNone/>
            </a:pPr>
            <a:r>
              <a:rPr lang="en" sz="2200">
                <a:solidFill>
                  <a:schemeClr val="accent1"/>
                </a:solidFill>
              </a:rPr>
              <a:t>Among a random sample of 100 Americans, how many would you expect to be obese?</a:t>
            </a:r>
            <a:endParaRPr sz="2200">
              <a:solidFill>
                <a:schemeClr val="accent1"/>
              </a:solidFill>
            </a:endParaRPr>
          </a:p>
          <a:p>
            <a:pPr indent="-368300">
              <a:lnSpc>
                <a:spcPct val="115000"/>
              </a:lnSpc>
              <a:buClr>
                <a:srgbClr val="000000"/>
              </a:buClr>
              <a:buSzPts val="2200"/>
            </a:pPr>
            <a:r>
              <a:rPr lang="en" sz="2200">
                <a:solidFill>
                  <a:srgbClr val="000000"/>
                </a:solidFill>
              </a:rPr>
              <a:t>Easy enough, 100 x 0.262 = 26.2.</a:t>
            </a:r>
            <a:endParaRPr sz="2200">
              <a:solidFill>
                <a:srgbClr val="000000"/>
              </a:solidFill>
            </a:endParaRPr>
          </a:p>
          <a:p>
            <a:pPr indent="-368300">
              <a:lnSpc>
                <a:spcPct val="115000"/>
              </a:lnSpc>
              <a:spcBef>
                <a:spcPts val="0"/>
              </a:spcBef>
              <a:buClr>
                <a:srgbClr val="000000"/>
              </a:buClr>
              <a:buSzPts val="2200"/>
            </a:pPr>
            <a:r>
              <a:rPr lang="en" sz="2200">
                <a:solidFill>
                  <a:srgbClr val="000000"/>
                </a:solidFill>
              </a:rPr>
              <a:t>Or more formally, </a:t>
            </a:r>
            <a:r>
              <a:rPr lang="en" sz="2200" i="1">
                <a:solidFill>
                  <a:srgbClr val="000000"/>
                </a:solidFill>
              </a:rPr>
              <a:t>µ</a:t>
            </a:r>
            <a:r>
              <a:rPr lang="en" sz="2200">
                <a:solidFill>
                  <a:srgbClr val="000000"/>
                </a:solidFill>
              </a:rPr>
              <a:t> = </a:t>
            </a:r>
            <a:r>
              <a:rPr lang="en" sz="2200" i="1">
                <a:solidFill>
                  <a:srgbClr val="000000"/>
                </a:solidFill>
              </a:rPr>
              <a:t>np</a:t>
            </a:r>
            <a:r>
              <a:rPr lang="en" sz="2200">
                <a:solidFill>
                  <a:srgbClr val="000000"/>
                </a:solidFill>
              </a:rPr>
              <a:t> = 100 x 0.262 = 26.2.</a:t>
            </a:r>
            <a:endParaRPr sz="2200">
              <a:solidFill>
                <a:srgbClr val="000000"/>
              </a:solidFill>
            </a:endParaRPr>
          </a:p>
          <a:p>
            <a:pPr marL="0" indent="0">
              <a:lnSpc>
                <a:spcPct val="115000"/>
              </a:lnSpc>
              <a:buNone/>
            </a:pPr>
            <a:endParaRPr sz="2200">
              <a:solidFill>
                <a:srgbClr val="000000"/>
              </a:solidFill>
            </a:endParaRPr>
          </a:p>
        </p:txBody>
      </p:sp>
      <p:sp>
        <p:nvSpPr>
          <p:cNvPr id="347" name="Google Shape;347;p5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animEffect transition="in" filter="fade">
                                      <p:cBhvr>
                                        <p:cTn id="7" dur="1000"/>
                                        <p:tgtEl>
                                          <p:spTgt spid="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6">
                                            <p:txEl>
                                              <p:pRg st="1" end="1"/>
                                            </p:txEl>
                                          </p:spTgt>
                                        </p:tgtEl>
                                        <p:attrNameLst>
                                          <p:attrName>style.visibility</p:attrName>
                                        </p:attrNameLst>
                                      </p:cBhvr>
                                      <p:to>
                                        <p:strVal val="visible"/>
                                      </p:to>
                                    </p:set>
                                    <p:animEffect transition="in" filter="fade">
                                      <p:cBhvr>
                                        <p:cTn id="12" dur="1000"/>
                                        <p:tgtEl>
                                          <p:spTgt spid="3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6">
                                            <p:txEl>
                                              <p:pRg st="2" end="2"/>
                                            </p:txEl>
                                          </p:spTgt>
                                        </p:tgtEl>
                                        <p:attrNameLst>
                                          <p:attrName>style.visibility</p:attrName>
                                        </p:attrNameLst>
                                      </p:cBhvr>
                                      <p:to>
                                        <p:strVal val="visible"/>
                                      </p:to>
                                    </p:set>
                                    <p:animEffect transition="in" filter="fade">
                                      <p:cBhvr>
                                        <p:cTn id="17" dur="1000"/>
                                        <p:tgtEl>
                                          <p:spTgt spid="3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6">
                                            <p:txEl>
                                              <p:pRg st="3" end="3"/>
                                            </p:txEl>
                                          </p:spTgt>
                                        </p:tgtEl>
                                        <p:attrNameLst>
                                          <p:attrName>style.visibility</p:attrName>
                                        </p:attrNameLst>
                                      </p:cBhvr>
                                      <p:to>
                                        <p:strVal val="visible"/>
                                      </p:to>
                                    </p:set>
                                    <p:animEffect transition="in" filter="fade">
                                      <p:cBhvr>
                                        <p:cTn id="22" dur="1000"/>
                                        <p:tgtEl>
                                          <p:spTgt spid="3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8"/>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chemeClr val="accent1"/>
                </a:solidFill>
              </a:rPr>
              <a:t>A 2012 Gallup survey suggests that 26.2% of Americans are obese. </a:t>
            </a:r>
            <a:endParaRPr sz="2200">
              <a:solidFill>
                <a:schemeClr val="accent1"/>
              </a:solidFill>
            </a:endParaRPr>
          </a:p>
          <a:p>
            <a:pPr marL="0" indent="0">
              <a:lnSpc>
                <a:spcPct val="115000"/>
              </a:lnSpc>
              <a:buNone/>
            </a:pPr>
            <a:r>
              <a:rPr lang="en" sz="2200">
                <a:solidFill>
                  <a:schemeClr val="accent1"/>
                </a:solidFill>
              </a:rPr>
              <a:t>Among a random sample of 100 Americans, how many would you expect to be obese?</a:t>
            </a:r>
            <a:endParaRPr sz="2200">
              <a:solidFill>
                <a:schemeClr val="accent1"/>
              </a:solidFill>
            </a:endParaRPr>
          </a:p>
          <a:p>
            <a:pPr indent="-368300">
              <a:lnSpc>
                <a:spcPct val="115000"/>
              </a:lnSpc>
              <a:buClr>
                <a:srgbClr val="000000"/>
              </a:buClr>
              <a:buSzPts val="2200"/>
            </a:pPr>
            <a:r>
              <a:rPr lang="en" sz="2200">
                <a:solidFill>
                  <a:srgbClr val="000000"/>
                </a:solidFill>
              </a:rPr>
              <a:t>Easy enough, 100 x 0.262 = 26.2.</a:t>
            </a:r>
            <a:endParaRPr sz="2200">
              <a:solidFill>
                <a:srgbClr val="000000"/>
              </a:solidFill>
            </a:endParaRPr>
          </a:p>
          <a:p>
            <a:pPr indent="-368300">
              <a:lnSpc>
                <a:spcPct val="115000"/>
              </a:lnSpc>
              <a:spcBef>
                <a:spcPts val="0"/>
              </a:spcBef>
              <a:buClr>
                <a:srgbClr val="000000"/>
              </a:buClr>
              <a:buSzPts val="2200"/>
            </a:pPr>
            <a:r>
              <a:rPr lang="en" sz="2200">
                <a:solidFill>
                  <a:srgbClr val="000000"/>
                </a:solidFill>
              </a:rPr>
              <a:t>Or more formally, </a:t>
            </a:r>
            <a:r>
              <a:rPr lang="en" sz="2200" i="1">
                <a:solidFill>
                  <a:srgbClr val="000000"/>
                </a:solidFill>
              </a:rPr>
              <a:t>µ</a:t>
            </a:r>
            <a:r>
              <a:rPr lang="en" sz="2200">
                <a:solidFill>
                  <a:srgbClr val="000000"/>
                </a:solidFill>
              </a:rPr>
              <a:t> = </a:t>
            </a:r>
            <a:r>
              <a:rPr lang="en" sz="2200" i="1">
                <a:solidFill>
                  <a:srgbClr val="000000"/>
                </a:solidFill>
              </a:rPr>
              <a:t>np</a:t>
            </a:r>
            <a:r>
              <a:rPr lang="en" sz="2200">
                <a:solidFill>
                  <a:srgbClr val="000000"/>
                </a:solidFill>
              </a:rPr>
              <a:t> = 100 x 0.262 = 26.2.</a:t>
            </a:r>
            <a:endParaRPr sz="2200">
              <a:solidFill>
                <a:srgbClr val="000000"/>
              </a:solidFill>
            </a:endParaRPr>
          </a:p>
          <a:p>
            <a:pPr indent="-368300">
              <a:lnSpc>
                <a:spcPct val="115000"/>
              </a:lnSpc>
              <a:spcBef>
                <a:spcPts val="0"/>
              </a:spcBef>
              <a:buClr>
                <a:srgbClr val="000000"/>
              </a:buClr>
              <a:buSzPts val="2200"/>
            </a:pPr>
            <a:r>
              <a:rPr lang="en" sz="2200">
                <a:solidFill>
                  <a:srgbClr val="000000"/>
                </a:solidFill>
              </a:rPr>
              <a:t>But this doesn't mean in every random sample of 100 people exactly 26.2 will be obese. In fact, that's not even possible. In some samples this value will be less, and in others more. How much would we expect this value to vary?</a:t>
            </a:r>
            <a:endParaRPr sz="2200">
              <a:solidFill>
                <a:srgbClr val="000000"/>
              </a:solidFill>
            </a:endParaRPr>
          </a:p>
        </p:txBody>
      </p:sp>
      <p:sp>
        <p:nvSpPr>
          <p:cNvPr id="353" name="Google Shape;353;p5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animEffect transition="in" filter="fade">
                                      <p:cBhvr>
                                        <p:cTn id="7" dur="1000"/>
                                        <p:tgtEl>
                                          <p:spTgt spid="3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xEl>
                                              <p:pRg st="1" end="1"/>
                                            </p:txEl>
                                          </p:spTgt>
                                        </p:tgtEl>
                                        <p:attrNameLst>
                                          <p:attrName>style.visibility</p:attrName>
                                        </p:attrNameLst>
                                      </p:cBhvr>
                                      <p:to>
                                        <p:strVal val="visible"/>
                                      </p:to>
                                    </p:set>
                                    <p:animEffect transition="in" filter="fade">
                                      <p:cBhvr>
                                        <p:cTn id="12" dur="1000"/>
                                        <p:tgtEl>
                                          <p:spTgt spid="3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2">
                                            <p:txEl>
                                              <p:pRg st="2" end="2"/>
                                            </p:txEl>
                                          </p:spTgt>
                                        </p:tgtEl>
                                        <p:attrNameLst>
                                          <p:attrName>style.visibility</p:attrName>
                                        </p:attrNameLst>
                                      </p:cBhvr>
                                      <p:to>
                                        <p:strVal val="visible"/>
                                      </p:to>
                                    </p:set>
                                    <p:animEffect transition="in" filter="fade">
                                      <p:cBhvr>
                                        <p:cTn id="17" dur="1000"/>
                                        <p:tgtEl>
                                          <p:spTgt spid="3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2">
                                            <p:txEl>
                                              <p:pRg st="3" end="3"/>
                                            </p:txEl>
                                          </p:spTgt>
                                        </p:tgtEl>
                                        <p:attrNameLst>
                                          <p:attrName>style.visibility</p:attrName>
                                        </p:attrNameLst>
                                      </p:cBhvr>
                                      <p:to>
                                        <p:strVal val="visible"/>
                                      </p:to>
                                    </p:set>
                                    <p:animEffect transition="in" filter="fade">
                                      <p:cBhvr>
                                        <p:cTn id="22" dur="1000"/>
                                        <p:tgtEl>
                                          <p:spTgt spid="3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2">
                                            <p:txEl>
                                              <p:pRg st="4" end="4"/>
                                            </p:txEl>
                                          </p:spTgt>
                                        </p:tgtEl>
                                        <p:attrNameLst>
                                          <p:attrName>style.visibility</p:attrName>
                                        </p:attrNameLst>
                                      </p:cBhvr>
                                      <p:to>
                                        <p:strVal val="visible"/>
                                      </p:to>
                                    </p:set>
                                    <p:animEffect transition="in" filter="fade">
                                      <p:cBhvr>
                                        <p:cTn id="27" dur="1000"/>
                                        <p:tgtEl>
                                          <p:spTgt spid="3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txBox="1">
            <a:spLocks noGrp="1"/>
          </p:cNvSpPr>
          <p:nvPr>
            <p:ph type="body" idx="1"/>
          </p:nvPr>
        </p:nvSpPr>
        <p:spPr>
          <a:xfrm flipH="1">
            <a:off x="1981200" y="1244775"/>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rgbClr val="000000"/>
                </a:solidFill>
              </a:rPr>
              <a:t>Mean and standard deviation of binomial distribution</a:t>
            </a:r>
            <a:endParaRPr sz="2200">
              <a:solidFill>
                <a:srgbClr val="000000"/>
              </a:solidFill>
            </a:endParaRPr>
          </a:p>
          <a:p>
            <a:pPr marL="0" indent="0">
              <a:lnSpc>
                <a:spcPct val="115000"/>
              </a:lnSpc>
              <a:buNone/>
            </a:pPr>
            <a:endParaRPr sz="2200">
              <a:solidFill>
                <a:srgbClr val="000000"/>
              </a:solidFill>
            </a:endParaRPr>
          </a:p>
        </p:txBody>
      </p:sp>
      <p:sp>
        <p:nvSpPr>
          <p:cNvPr id="359" name="Google Shape;359;p5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 and its variability</a:t>
            </a:r>
            <a:endParaRPr>
              <a:solidFill>
                <a:schemeClr val="accent1"/>
              </a:solidFill>
            </a:endParaRPr>
          </a:p>
        </p:txBody>
      </p:sp>
      <p:pic>
        <p:nvPicPr>
          <p:cNvPr id="360" name="Google Shape;360;p59"/>
          <p:cNvPicPr preferRelativeResize="0"/>
          <p:nvPr/>
        </p:nvPicPr>
        <p:blipFill>
          <a:blip r:embed="rId3">
            <a:alphaModFix/>
          </a:blip>
          <a:stretch>
            <a:fillRect/>
          </a:stretch>
        </p:blipFill>
        <p:spPr>
          <a:xfrm>
            <a:off x="3971314" y="1921264"/>
            <a:ext cx="4391025" cy="733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0"/>
          <p:cNvSpPr txBox="1">
            <a:spLocks noGrp="1"/>
          </p:cNvSpPr>
          <p:nvPr>
            <p:ph type="body" idx="1"/>
          </p:nvPr>
        </p:nvSpPr>
        <p:spPr>
          <a:xfrm flipH="1">
            <a:off x="1981200" y="1244775"/>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rgbClr val="000000"/>
                </a:solidFill>
              </a:rPr>
              <a:t>Mean and standard deviation of binomial distribution</a:t>
            </a:r>
            <a:endParaRPr sz="2200">
              <a:solidFill>
                <a:srgbClr val="000000"/>
              </a:solidFill>
            </a:endParaRPr>
          </a:p>
          <a:p>
            <a:pPr marL="0" indent="0">
              <a:lnSpc>
                <a:spcPct val="115000"/>
              </a:lnSpc>
              <a:buNone/>
            </a:pPr>
            <a:endParaRPr sz="2200">
              <a:solidFill>
                <a:srgbClr val="000000"/>
              </a:solidFill>
            </a:endParaRPr>
          </a:p>
        </p:txBody>
      </p:sp>
      <p:sp>
        <p:nvSpPr>
          <p:cNvPr id="366" name="Google Shape;366;p6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 and its variability</a:t>
            </a:r>
            <a:endParaRPr>
              <a:solidFill>
                <a:schemeClr val="accent1"/>
              </a:solidFill>
            </a:endParaRPr>
          </a:p>
        </p:txBody>
      </p:sp>
      <p:sp>
        <p:nvSpPr>
          <p:cNvPr id="367" name="Google Shape;367;p60"/>
          <p:cNvSpPr txBox="1">
            <a:spLocks noGrp="1"/>
          </p:cNvSpPr>
          <p:nvPr>
            <p:ph type="body" idx="1"/>
          </p:nvPr>
        </p:nvSpPr>
        <p:spPr>
          <a:xfrm flipH="1">
            <a:off x="1981200" y="2654700"/>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rgbClr val="000000"/>
                </a:solidFill>
              </a:rPr>
              <a:t>Going back to the obesity rate:</a:t>
            </a:r>
            <a:endParaRPr sz="2200">
              <a:solidFill>
                <a:srgbClr val="000000"/>
              </a:solidFill>
            </a:endParaRPr>
          </a:p>
        </p:txBody>
      </p:sp>
      <p:pic>
        <p:nvPicPr>
          <p:cNvPr id="368" name="Google Shape;368;p60"/>
          <p:cNvPicPr preferRelativeResize="0"/>
          <p:nvPr/>
        </p:nvPicPr>
        <p:blipFill>
          <a:blip r:embed="rId3">
            <a:alphaModFix/>
          </a:blip>
          <a:stretch>
            <a:fillRect/>
          </a:stretch>
        </p:blipFill>
        <p:spPr>
          <a:xfrm>
            <a:off x="3971314" y="1921264"/>
            <a:ext cx="4391025" cy="733425"/>
          </a:xfrm>
          <a:prstGeom prst="rect">
            <a:avLst/>
          </a:prstGeom>
          <a:noFill/>
          <a:ln>
            <a:noFill/>
          </a:ln>
        </p:spPr>
      </p:pic>
      <p:pic>
        <p:nvPicPr>
          <p:cNvPr id="369" name="Google Shape;369;p60"/>
          <p:cNvPicPr preferRelativeResize="0"/>
          <p:nvPr/>
        </p:nvPicPr>
        <p:blipFill>
          <a:blip r:embed="rId4">
            <a:alphaModFix/>
          </a:blip>
          <a:stretch>
            <a:fillRect/>
          </a:stretch>
        </p:blipFill>
        <p:spPr>
          <a:xfrm>
            <a:off x="2986076" y="3331189"/>
            <a:ext cx="6219825"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10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gtEl>
                                        <p:attrNameLst>
                                          <p:attrName>style.visibility</p:attrName>
                                        </p:attrNameLst>
                                      </p:cBhvr>
                                      <p:to>
                                        <p:strVal val="visible"/>
                                      </p:to>
                                    </p:set>
                                    <p:animEffect transition="in" filter="fade">
                                      <p:cBhvr>
                                        <p:cTn id="12" dur="10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1"/>
          <p:cNvSpPr txBox="1"/>
          <p:nvPr/>
        </p:nvSpPr>
        <p:spPr>
          <a:xfrm>
            <a:off x="1981200" y="5076700"/>
            <a:ext cx="8229600" cy="1031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200" kern="0">
                <a:solidFill>
                  <a:srgbClr val="000000"/>
                </a:solidFill>
                <a:latin typeface="Arial"/>
                <a:cs typeface="Arial"/>
                <a:sym typeface="Arial"/>
              </a:rPr>
              <a:t>_________</a:t>
            </a:r>
            <a:endParaRPr sz="2200" kern="0">
              <a:solidFill>
                <a:srgbClr val="000000"/>
              </a:solidFill>
              <a:latin typeface="Arial"/>
              <a:cs typeface="Arial"/>
              <a:sym typeface="Arial"/>
            </a:endParaRPr>
          </a:p>
          <a:p>
            <a:pPr defTabSz="914400">
              <a:buClr>
                <a:srgbClr val="000000"/>
              </a:buClr>
            </a:pPr>
            <a:r>
              <a:rPr lang="en" sz="1900" kern="0">
                <a:solidFill>
                  <a:srgbClr val="FF0000"/>
                </a:solidFill>
                <a:latin typeface="Arial"/>
                <a:cs typeface="Arial"/>
                <a:sym typeface="Arial"/>
              </a:rPr>
              <a:t>Note</a:t>
            </a:r>
            <a:r>
              <a:rPr lang="en" sz="1900" kern="0">
                <a:solidFill>
                  <a:srgbClr val="000000"/>
                </a:solidFill>
                <a:latin typeface="Arial"/>
                <a:cs typeface="Arial"/>
                <a:sym typeface="Arial"/>
              </a:rPr>
              <a:t>: Mean and standard deviation of a binomial might not always be whole numbers, and that is alright, these values represent what we would expect to see on average.</a:t>
            </a:r>
            <a:endParaRPr sz="1900" kern="0">
              <a:solidFill>
                <a:srgbClr val="000000"/>
              </a:solidFill>
              <a:latin typeface="Arial"/>
              <a:cs typeface="Arial"/>
              <a:sym typeface="Arial"/>
            </a:endParaRPr>
          </a:p>
        </p:txBody>
      </p:sp>
      <p:sp>
        <p:nvSpPr>
          <p:cNvPr id="375" name="Google Shape;375;p61"/>
          <p:cNvSpPr txBox="1">
            <a:spLocks noGrp="1"/>
          </p:cNvSpPr>
          <p:nvPr>
            <p:ph type="body" idx="1"/>
          </p:nvPr>
        </p:nvSpPr>
        <p:spPr>
          <a:xfrm flipH="1">
            <a:off x="1981200" y="1244775"/>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rgbClr val="000000"/>
                </a:solidFill>
              </a:rPr>
              <a:t>Mean and standard deviation of binomial distribution</a:t>
            </a:r>
            <a:endParaRPr sz="2200">
              <a:solidFill>
                <a:srgbClr val="000000"/>
              </a:solidFill>
            </a:endParaRPr>
          </a:p>
          <a:p>
            <a:pPr marL="0" indent="0">
              <a:lnSpc>
                <a:spcPct val="115000"/>
              </a:lnSpc>
              <a:buNone/>
            </a:pPr>
            <a:endParaRPr sz="2200">
              <a:solidFill>
                <a:srgbClr val="000000"/>
              </a:solidFill>
            </a:endParaRPr>
          </a:p>
        </p:txBody>
      </p:sp>
      <p:sp>
        <p:nvSpPr>
          <p:cNvPr id="376" name="Google Shape;376;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 and its variability</a:t>
            </a:r>
            <a:endParaRPr>
              <a:solidFill>
                <a:schemeClr val="accent1"/>
              </a:solidFill>
            </a:endParaRPr>
          </a:p>
        </p:txBody>
      </p:sp>
      <p:sp>
        <p:nvSpPr>
          <p:cNvPr id="377" name="Google Shape;377;p61"/>
          <p:cNvSpPr txBox="1">
            <a:spLocks noGrp="1"/>
          </p:cNvSpPr>
          <p:nvPr>
            <p:ph type="body" idx="1"/>
          </p:nvPr>
        </p:nvSpPr>
        <p:spPr>
          <a:xfrm flipH="1">
            <a:off x="1981200" y="2654700"/>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rgbClr val="000000"/>
                </a:solidFill>
              </a:rPr>
              <a:t>Going back to the obesity rate:</a:t>
            </a:r>
            <a:endParaRPr sz="2200">
              <a:solidFill>
                <a:srgbClr val="000000"/>
              </a:solidFill>
            </a:endParaRPr>
          </a:p>
        </p:txBody>
      </p:sp>
      <p:pic>
        <p:nvPicPr>
          <p:cNvPr id="378" name="Google Shape;378;p61"/>
          <p:cNvPicPr preferRelativeResize="0"/>
          <p:nvPr/>
        </p:nvPicPr>
        <p:blipFill>
          <a:blip r:embed="rId3">
            <a:alphaModFix/>
          </a:blip>
          <a:stretch>
            <a:fillRect/>
          </a:stretch>
        </p:blipFill>
        <p:spPr>
          <a:xfrm>
            <a:off x="3971314" y="1921264"/>
            <a:ext cx="4391025" cy="733425"/>
          </a:xfrm>
          <a:prstGeom prst="rect">
            <a:avLst/>
          </a:prstGeom>
          <a:noFill/>
          <a:ln>
            <a:noFill/>
          </a:ln>
        </p:spPr>
      </p:pic>
      <p:pic>
        <p:nvPicPr>
          <p:cNvPr id="379" name="Google Shape;379;p61"/>
          <p:cNvPicPr preferRelativeResize="0"/>
          <p:nvPr/>
        </p:nvPicPr>
        <p:blipFill>
          <a:blip r:embed="rId4">
            <a:alphaModFix/>
          </a:blip>
          <a:stretch>
            <a:fillRect/>
          </a:stretch>
        </p:blipFill>
        <p:spPr>
          <a:xfrm>
            <a:off x="2986076" y="3331189"/>
            <a:ext cx="6219825" cy="714375"/>
          </a:xfrm>
          <a:prstGeom prst="rect">
            <a:avLst/>
          </a:prstGeom>
          <a:noFill/>
          <a:ln>
            <a:noFill/>
          </a:ln>
        </p:spPr>
      </p:pic>
      <p:sp>
        <p:nvSpPr>
          <p:cNvPr id="380" name="Google Shape;380;p61"/>
          <p:cNvSpPr txBox="1"/>
          <p:nvPr/>
        </p:nvSpPr>
        <p:spPr>
          <a:xfrm>
            <a:off x="1981200" y="4211500"/>
            <a:ext cx="8229600" cy="865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200" kern="0">
                <a:solidFill>
                  <a:srgbClr val="000000"/>
                </a:solidFill>
                <a:latin typeface="Arial"/>
                <a:cs typeface="Arial"/>
                <a:sym typeface="Arial"/>
              </a:rPr>
              <a:t>We would expect 26.2 out of 100 randomly sampled Americans to be obese, with a standard deviation of 4.4.</a:t>
            </a:r>
            <a:endParaRPr sz="22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1000"/>
                                        <p:tgtEl>
                                          <p:spTgt spid="3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9"/>
                                        </p:tgtEl>
                                        <p:attrNameLst>
                                          <p:attrName>style.visibility</p:attrName>
                                        </p:attrNameLst>
                                      </p:cBhvr>
                                      <p:to>
                                        <p:strVal val="visible"/>
                                      </p:to>
                                    </p:set>
                                    <p:animEffect transition="in" filter="fade">
                                      <p:cBhvr>
                                        <p:cTn id="12" dur="1000"/>
                                        <p:tgtEl>
                                          <p:spTgt spid="3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0"/>
                                        </p:tgtEl>
                                        <p:attrNameLst>
                                          <p:attrName>style.visibility</p:attrName>
                                        </p:attrNameLst>
                                      </p:cBhvr>
                                      <p:to>
                                        <p:strVal val="visible"/>
                                      </p:to>
                                    </p:set>
                                    <p:animEffect transition="in" filter="fade">
                                      <p:cBhvr>
                                        <p:cTn id="17" dur="1000"/>
                                        <p:tgtEl>
                                          <p:spTgt spid="3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4"/>
                                        </p:tgtEl>
                                        <p:attrNameLst>
                                          <p:attrName>style.visibility</p:attrName>
                                        </p:attrNameLst>
                                      </p:cBhvr>
                                      <p:to>
                                        <p:strVal val="visible"/>
                                      </p:to>
                                    </p:set>
                                    <p:animEffect transition="in" filter="fade">
                                      <p:cBhvr>
                                        <p:cTn id="22"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2"/>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lnSpc>
                <a:spcPct val="115000"/>
              </a:lnSpc>
              <a:buNone/>
            </a:pPr>
            <a:r>
              <a:rPr lang="en" sz="2300">
                <a:solidFill>
                  <a:srgbClr val="000000"/>
                </a:solidFill>
              </a:rPr>
              <a:t>Using the notion that </a:t>
            </a:r>
            <a:r>
              <a:rPr lang="en" sz="2300" i="1">
                <a:solidFill>
                  <a:schemeClr val="accent1"/>
                </a:solidFill>
              </a:rPr>
              <a:t>observations that are more than 2 standard deviations away from the mean are considered unusual</a:t>
            </a:r>
            <a:r>
              <a:rPr lang="en" sz="2300">
                <a:solidFill>
                  <a:srgbClr val="000000"/>
                </a:solidFill>
              </a:rPr>
              <a:t> and the mean and the standard deviation we just computed, we can calculate a range for the plausible number of obese Americans in random samples of 100.</a:t>
            </a:r>
            <a:endParaRPr sz="2300">
              <a:solidFill>
                <a:srgbClr val="000000"/>
              </a:solidFill>
            </a:endParaRPr>
          </a:p>
          <a:p>
            <a:pPr marL="0" indent="0">
              <a:lnSpc>
                <a:spcPct val="115000"/>
              </a:lnSpc>
              <a:buNone/>
            </a:pPr>
            <a:endParaRPr sz="2300">
              <a:solidFill>
                <a:srgbClr val="000000"/>
              </a:solidFill>
            </a:endParaRPr>
          </a:p>
          <a:p>
            <a:pPr marL="0" indent="0">
              <a:lnSpc>
                <a:spcPct val="115000"/>
              </a:lnSpc>
              <a:buNone/>
            </a:pPr>
            <a:r>
              <a:rPr lang="en" sz="2300">
                <a:solidFill>
                  <a:srgbClr val="000000"/>
                </a:solidFill>
              </a:rPr>
              <a:t>	                     26.2 ± (2 x 4.4) → (17.4, 35.0)</a:t>
            </a:r>
            <a:endParaRPr sz="2300">
              <a:solidFill>
                <a:srgbClr val="000000"/>
              </a:solidFill>
            </a:endParaRPr>
          </a:p>
        </p:txBody>
      </p:sp>
      <p:sp>
        <p:nvSpPr>
          <p:cNvPr id="386" name="Google Shape;386;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Unusual observations</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3"/>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marL="0" indent="0">
              <a:buNone/>
            </a:pPr>
            <a:r>
              <a:rPr lang="en" sz="2300">
                <a:solidFill>
                  <a:srgbClr val="000000"/>
                </a:solidFill>
              </a:rPr>
              <a:t>                		(a) Yes					(b) No</a:t>
            </a:r>
            <a:endParaRPr sz="2300">
              <a:solidFill>
                <a:srgbClr val="000000"/>
              </a:solidFill>
            </a:endParaRPr>
          </a:p>
        </p:txBody>
      </p:sp>
      <p:sp>
        <p:nvSpPr>
          <p:cNvPr id="392" name="Google Shape;392;p6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93" name="Google Shape;393;p63"/>
          <p:cNvPicPr preferRelativeResize="0"/>
          <p:nvPr/>
        </p:nvPicPr>
        <p:blipFill>
          <a:blip r:embed="rId3">
            <a:alphaModFix/>
          </a:blip>
          <a:stretch>
            <a:fillRect/>
          </a:stretch>
        </p:blipFill>
        <p:spPr>
          <a:xfrm>
            <a:off x="2667154" y="3496055"/>
            <a:ext cx="6695675" cy="2539725"/>
          </a:xfrm>
          <a:prstGeom prst="rect">
            <a:avLst/>
          </a:prstGeom>
          <a:noFill/>
          <a:ln>
            <a:noFill/>
          </a:ln>
        </p:spPr>
      </p:pic>
      <p:sp>
        <p:nvSpPr>
          <p:cNvPr id="394" name="Google Shape;394;p63"/>
          <p:cNvSpPr txBox="1"/>
          <p:nvPr/>
        </p:nvSpPr>
        <p:spPr>
          <a:xfrm>
            <a:off x="1981200" y="6336300"/>
            <a:ext cx="8229600" cy="521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http://www.gallup.com/poll/156974/private-schools-top-marks-educating-children.aspx</a:t>
            </a:r>
            <a:endParaRPr sz="1400" kern="0">
              <a:solidFill>
                <a:srgbClr val="000000"/>
              </a:solidFill>
              <a:latin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4"/>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marL="0" indent="0">
              <a:buNone/>
            </a:pPr>
            <a:r>
              <a:rPr lang="en" sz="2300" i="1">
                <a:solidFill>
                  <a:srgbClr val="FF2447"/>
                </a:solidFill>
              </a:rPr>
              <a:t>                     </a:t>
            </a:r>
            <a:r>
              <a:rPr lang="en" sz="2300" i="1">
                <a:solidFill>
                  <a:schemeClr val="accent2"/>
                </a:solidFill>
              </a:rPr>
              <a:t> </a:t>
            </a:r>
            <a:r>
              <a:rPr lang="en" sz="2300" i="1">
                <a:solidFill>
                  <a:srgbClr val="FF9900"/>
                </a:solidFill>
              </a:rPr>
              <a:t>(a) Yes</a:t>
            </a:r>
            <a:r>
              <a:rPr lang="en" sz="2300">
                <a:solidFill>
                  <a:schemeClr val="accent2"/>
                </a:solidFill>
              </a:rPr>
              <a:t>	</a:t>
            </a:r>
            <a:r>
              <a:rPr lang="en" sz="2300">
                <a:solidFill>
                  <a:srgbClr val="000000"/>
                </a:solidFill>
              </a:rPr>
              <a:t>					(b) No</a:t>
            </a:r>
            <a:endParaRPr sz="2300">
              <a:solidFill>
                <a:srgbClr val="000000"/>
              </a:solidFill>
            </a:endParaRPr>
          </a:p>
        </p:txBody>
      </p:sp>
      <p:sp>
        <p:nvSpPr>
          <p:cNvPr id="400" name="Google Shape;400;p6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01" name="Google Shape;401;p64"/>
          <p:cNvSpPr txBox="1"/>
          <p:nvPr/>
        </p:nvSpPr>
        <p:spPr>
          <a:xfrm>
            <a:off x="1981200" y="6336300"/>
            <a:ext cx="8229600" cy="521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http://www.gallup.com/poll/156974/private-schools-top-marks-educating-children.aspx</a:t>
            </a:r>
            <a:endParaRPr sz="1400" kern="0">
              <a:solidFill>
                <a:srgbClr val="000000"/>
              </a:solidFill>
              <a:latin typeface="Arial"/>
              <a:cs typeface="Arial"/>
              <a:sym typeface="Arial"/>
            </a:endParaRPr>
          </a:p>
        </p:txBody>
      </p:sp>
      <p:pic>
        <p:nvPicPr>
          <p:cNvPr id="402" name="Google Shape;402;p64"/>
          <p:cNvPicPr preferRelativeResize="0"/>
          <p:nvPr/>
        </p:nvPicPr>
        <p:blipFill>
          <a:blip r:embed="rId3">
            <a:alphaModFix/>
          </a:blip>
          <a:stretch>
            <a:fillRect/>
          </a:stretch>
        </p:blipFill>
        <p:spPr>
          <a:xfrm>
            <a:off x="3310364" y="3398501"/>
            <a:ext cx="5762625" cy="88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20"/>
          <p:cNvPicPr preferRelativeResize="0"/>
          <p:nvPr/>
        </p:nvPicPr>
        <p:blipFill>
          <a:blip r:embed="rId3">
            <a:alphaModFix/>
          </a:blip>
          <a:stretch>
            <a:fillRect/>
          </a:stretch>
        </p:blipFill>
        <p:spPr>
          <a:xfrm>
            <a:off x="2104038" y="2744876"/>
            <a:ext cx="7851275" cy="608775"/>
          </a:xfrm>
          <a:prstGeom prst="rect">
            <a:avLst/>
          </a:prstGeom>
          <a:noFill/>
          <a:ln>
            <a:noFill/>
          </a:ln>
        </p:spPr>
      </p:pic>
      <p:pic>
        <p:nvPicPr>
          <p:cNvPr id="74" name="Google Shape;74;p20"/>
          <p:cNvPicPr preferRelativeResize="0"/>
          <p:nvPr/>
        </p:nvPicPr>
        <p:blipFill>
          <a:blip r:embed="rId4">
            <a:alphaModFix/>
          </a:blip>
          <a:stretch>
            <a:fillRect/>
          </a:stretch>
        </p:blipFill>
        <p:spPr>
          <a:xfrm>
            <a:off x="1981200" y="3353650"/>
            <a:ext cx="8229600" cy="573514"/>
          </a:xfrm>
          <a:prstGeom prst="rect">
            <a:avLst/>
          </a:prstGeom>
          <a:noFill/>
          <a:ln>
            <a:noFill/>
          </a:ln>
        </p:spPr>
      </p:pic>
      <p:sp>
        <p:nvSpPr>
          <p:cNvPr id="75" name="Google Shape;75;p20"/>
          <p:cNvSpPr txBox="1">
            <a:spLocks noGrp="1"/>
          </p:cNvSpPr>
          <p:nvPr>
            <p:ph type="body" idx="1"/>
          </p:nvPr>
        </p:nvSpPr>
        <p:spPr>
          <a:xfrm flipH="1">
            <a:off x="1981188" y="506825"/>
            <a:ext cx="8229600" cy="2047200"/>
          </a:xfrm>
          <a:prstGeom prst="rect">
            <a:avLst/>
          </a:prstGeom>
        </p:spPr>
        <p:txBody>
          <a:bodyPr spcFirstLastPara="1" wrap="square" lIns="91425" tIns="91425" rIns="91425" bIns="91425" anchor="t" anchorCtr="0">
            <a:noAutofit/>
          </a:bodyPr>
          <a:lstStyle/>
          <a:p>
            <a:pPr marL="0" indent="0">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marL="0" indent="0">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08" name="Google Shape;408;p65"/>
          <p:cNvSpPr txBox="1"/>
          <p:nvPr/>
        </p:nvSpPr>
        <p:spPr>
          <a:xfrm>
            <a:off x="1981200" y="6336300"/>
            <a:ext cx="8229600" cy="521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http://www.gallup.com/poll/156974/private-schools-top-marks-educating-children.aspx</a:t>
            </a:r>
            <a:endParaRPr sz="1400" kern="0">
              <a:solidFill>
                <a:srgbClr val="000000"/>
              </a:solidFill>
              <a:latin typeface="Arial"/>
              <a:cs typeface="Arial"/>
              <a:sym typeface="Arial"/>
            </a:endParaRPr>
          </a:p>
        </p:txBody>
      </p:sp>
      <p:pic>
        <p:nvPicPr>
          <p:cNvPr id="409" name="Google Shape;409;p65"/>
          <p:cNvPicPr preferRelativeResize="0"/>
          <p:nvPr/>
        </p:nvPicPr>
        <p:blipFill>
          <a:blip r:embed="rId3">
            <a:alphaModFix/>
          </a:blip>
          <a:stretch>
            <a:fillRect/>
          </a:stretch>
        </p:blipFill>
        <p:spPr>
          <a:xfrm>
            <a:off x="3310364" y="3398501"/>
            <a:ext cx="5762625" cy="885825"/>
          </a:xfrm>
          <a:prstGeom prst="rect">
            <a:avLst/>
          </a:prstGeom>
          <a:noFill/>
          <a:ln>
            <a:noFill/>
          </a:ln>
        </p:spPr>
      </p:pic>
      <p:pic>
        <p:nvPicPr>
          <p:cNvPr id="410" name="Google Shape;410;p65"/>
          <p:cNvPicPr preferRelativeResize="0"/>
          <p:nvPr/>
        </p:nvPicPr>
        <p:blipFill>
          <a:blip r:embed="rId4">
            <a:alphaModFix/>
          </a:blip>
          <a:stretch>
            <a:fillRect/>
          </a:stretch>
        </p:blipFill>
        <p:spPr>
          <a:xfrm>
            <a:off x="1981200" y="4352749"/>
            <a:ext cx="8029425" cy="626900"/>
          </a:xfrm>
          <a:prstGeom prst="rect">
            <a:avLst/>
          </a:prstGeom>
          <a:noFill/>
          <a:ln>
            <a:noFill/>
          </a:ln>
        </p:spPr>
      </p:pic>
      <p:sp>
        <p:nvSpPr>
          <p:cNvPr id="411" name="Google Shape;411;p65"/>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marL="0" indent="0">
              <a:buNone/>
            </a:pPr>
            <a:r>
              <a:rPr lang="en" sz="2300" i="1">
                <a:solidFill>
                  <a:srgbClr val="FF2447"/>
                </a:solidFill>
              </a:rPr>
              <a:t>                     </a:t>
            </a:r>
            <a:r>
              <a:rPr lang="en" sz="2300" i="1">
                <a:solidFill>
                  <a:schemeClr val="accent2"/>
                </a:solidFill>
              </a:rPr>
              <a:t> </a:t>
            </a:r>
            <a:r>
              <a:rPr lang="en" sz="2300" i="1">
                <a:solidFill>
                  <a:srgbClr val="FF9900"/>
                </a:solidFill>
              </a:rPr>
              <a:t>(a) Yes</a:t>
            </a:r>
            <a:r>
              <a:rPr lang="en" sz="2300">
                <a:solidFill>
                  <a:schemeClr val="accent2"/>
                </a:solidFill>
              </a:rPr>
              <a:t>	</a:t>
            </a:r>
            <a:r>
              <a:rPr lang="en" sz="2300">
                <a:solidFill>
                  <a:srgbClr val="000000"/>
                </a:solidFill>
              </a:rPr>
              <a:t>					(b) No</a:t>
            </a:r>
            <a:endParaRPr sz="23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17" name="Google Shape;417;p66"/>
          <p:cNvSpPr txBox="1"/>
          <p:nvPr/>
        </p:nvSpPr>
        <p:spPr>
          <a:xfrm>
            <a:off x="1981200" y="6336300"/>
            <a:ext cx="8229600" cy="521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http://www.gallup.com/poll/156974/private-schools-top-marks-educating-children.aspx</a:t>
            </a:r>
            <a:endParaRPr sz="1400" kern="0">
              <a:solidFill>
                <a:srgbClr val="000000"/>
              </a:solidFill>
              <a:latin typeface="Arial"/>
              <a:cs typeface="Arial"/>
              <a:sym typeface="Arial"/>
            </a:endParaRPr>
          </a:p>
        </p:txBody>
      </p:sp>
      <p:pic>
        <p:nvPicPr>
          <p:cNvPr id="418" name="Google Shape;418;p66"/>
          <p:cNvPicPr preferRelativeResize="0"/>
          <p:nvPr/>
        </p:nvPicPr>
        <p:blipFill>
          <a:blip r:embed="rId3">
            <a:alphaModFix/>
          </a:blip>
          <a:stretch>
            <a:fillRect/>
          </a:stretch>
        </p:blipFill>
        <p:spPr>
          <a:xfrm>
            <a:off x="3310364" y="3398501"/>
            <a:ext cx="5762625" cy="885825"/>
          </a:xfrm>
          <a:prstGeom prst="rect">
            <a:avLst/>
          </a:prstGeom>
          <a:noFill/>
          <a:ln>
            <a:noFill/>
          </a:ln>
        </p:spPr>
      </p:pic>
      <p:pic>
        <p:nvPicPr>
          <p:cNvPr id="419" name="Google Shape;419;p66"/>
          <p:cNvPicPr preferRelativeResize="0"/>
          <p:nvPr/>
        </p:nvPicPr>
        <p:blipFill>
          <a:blip r:embed="rId4">
            <a:alphaModFix/>
          </a:blip>
          <a:stretch>
            <a:fillRect/>
          </a:stretch>
        </p:blipFill>
        <p:spPr>
          <a:xfrm>
            <a:off x="1981200" y="4352749"/>
            <a:ext cx="8029425" cy="626900"/>
          </a:xfrm>
          <a:prstGeom prst="rect">
            <a:avLst/>
          </a:prstGeom>
          <a:noFill/>
          <a:ln>
            <a:noFill/>
          </a:ln>
        </p:spPr>
      </p:pic>
      <p:pic>
        <p:nvPicPr>
          <p:cNvPr id="420" name="Google Shape;420;p66"/>
          <p:cNvPicPr preferRelativeResize="0"/>
          <p:nvPr/>
        </p:nvPicPr>
        <p:blipFill>
          <a:blip r:embed="rId5">
            <a:alphaModFix/>
          </a:blip>
          <a:stretch>
            <a:fillRect/>
          </a:stretch>
        </p:blipFill>
        <p:spPr>
          <a:xfrm>
            <a:off x="2019375" y="5179314"/>
            <a:ext cx="8029426" cy="957323"/>
          </a:xfrm>
          <a:prstGeom prst="rect">
            <a:avLst/>
          </a:prstGeom>
          <a:noFill/>
          <a:ln>
            <a:noFill/>
          </a:ln>
        </p:spPr>
      </p:pic>
      <p:sp>
        <p:nvSpPr>
          <p:cNvPr id="421" name="Google Shape;421;p66"/>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marL="0" indent="0">
              <a:buNone/>
            </a:pPr>
            <a:r>
              <a:rPr lang="en" sz="2300" i="1">
                <a:solidFill>
                  <a:srgbClr val="FF2447"/>
                </a:solidFill>
              </a:rPr>
              <a:t>                     </a:t>
            </a:r>
            <a:r>
              <a:rPr lang="en" sz="2300" i="1">
                <a:solidFill>
                  <a:schemeClr val="accent2"/>
                </a:solidFill>
              </a:rPr>
              <a:t> </a:t>
            </a:r>
            <a:r>
              <a:rPr lang="en" sz="2300" i="1">
                <a:solidFill>
                  <a:srgbClr val="FF9900"/>
                </a:solidFill>
              </a:rPr>
              <a:t>(a) Yes</a:t>
            </a:r>
            <a:r>
              <a:rPr lang="en" sz="2300">
                <a:solidFill>
                  <a:schemeClr val="accent2"/>
                </a:solidFill>
              </a:rPr>
              <a:t>	</a:t>
            </a:r>
            <a:r>
              <a:rPr lang="en" sz="2300">
                <a:solidFill>
                  <a:srgbClr val="000000"/>
                </a:solidFill>
              </a:rPr>
              <a:t>					(b) No</a:t>
            </a:r>
            <a:endParaRPr sz="23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animEffect transition="in" filter="fade">
                                      <p:cBhvr>
                                        <p:cTn id="7" dur="1000"/>
                                        <p:tgtEl>
                                          <p:spTgt spid="4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
                                        </p:tgtEl>
                                        <p:attrNameLst>
                                          <p:attrName>style.visibility</p:attrName>
                                        </p:attrNameLst>
                                      </p:cBhvr>
                                      <p:to>
                                        <p:strVal val="visible"/>
                                      </p:to>
                                    </p:set>
                                    <p:animEffect transition="in" filter="fade">
                                      <p:cBhvr>
                                        <p:cTn id="12" dur="1000"/>
                                        <p:tgtEl>
                                          <p:spTgt spid="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7"/>
          <p:cNvSpPr txBox="1">
            <a:spLocks noGrp="1"/>
          </p:cNvSpPr>
          <p:nvPr>
            <p:ph type="body" idx="1"/>
          </p:nvPr>
        </p:nvSpPr>
        <p:spPr>
          <a:xfrm flipH="1">
            <a:off x="1981200" y="1282950"/>
            <a:ext cx="8229600" cy="1427100"/>
          </a:xfrm>
          <a:prstGeom prst="rect">
            <a:avLst/>
          </a:prstGeom>
        </p:spPr>
        <p:txBody>
          <a:bodyPr spcFirstLastPara="1" wrap="square" lIns="91425" tIns="91425" rIns="91425" bIns="91425" anchor="t" anchorCtr="0">
            <a:noAutofit/>
          </a:bodyPr>
          <a:lstStyle/>
          <a:p>
            <a:pPr marL="0" indent="0">
              <a:buSzPts val="1100"/>
              <a:buNone/>
            </a:pPr>
            <a:r>
              <a:rPr lang="en" sz="2000">
                <a:solidFill>
                  <a:srgbClr val="000000"/>
                </a:solidFill>
              </a:rPr>
              <a:t>For this activity you will use a web applet. Go to http://socr.stat.ucla.edu/htmls/SOCR_Experiments.html and choose Binomial coin experiment in the drop down menu on the left.</a:t>
            </a:r>
            <a:endParaRPr sz="2000">
              <a:solidFill>
                <a:srgbClr val="000000"/>
              </a:solidFill>
            </a:endParaRPr>
          </a:p>
          <a:p>
            <a:pPr indent="-355600">
              <a:buSzPts val="2000"/>
            </a:pPr>
            <a:r>
              <a:rPr lang="en" sz="2000">
                <a:solidFill>
                  <a:srgbClr val="000000"/>
                </a:solidFill>
              </a:rPr>
              <a:t>Set the number of trials to 20 and the probability of success to 0.15. Describe the shape of the distribution of number of successes. </a:t>
            </a:r>
            <a:endParaRPr sz="2000">
              <a:solidFill>
                <a:srgbClr val="000000"/>
              </a:solidFill>
            </a:endParaRPr>
          </a:p>
          <a:p>
            <a:pPr indent="-355600">
              <a:spcBef>
                <a:spcPts val="0"/>
              </a:spcBef>
              <a:buSzPts val="2000"/>
            </a:pPr>
            <a:r>
              <a:rPr lang="en" sz="2000">
                <a:solidFill>
                  <a:srgbClr val="000000"/>
                </a:solidFill>
              </a:rPr>
              <a:t>Keeping </a:t>
            </a:r>
            <a:r>
              <a:rPr lang="en" sz="2000" i="1">
                <a:solidFill>
                  <a:srgbClr val="000000"/>
                </a:solidFill>
              </a:rPr>
              <a:t>p</a:t>
            </a:r>
            <a:r>
              <a:rPr lang="en" sz="2000">
                <a:solidFill>
                  <a:srgbClr val="000000"/>
                </a:solidFill>
              </a:rPr>
              <a:t> constant at 0.15, determine the minimum sample size required to obtain a unimodal and symmetric distribution of number of successes. Please submit only one response per team.</a:t>
            </a:r>
            <a:endParaRPr sz="2000">
              <a:solidFill>
                <a:srgbClr val="000000"/>
              </a:solidFill>
            </a:endParaRPr>
          </a:p>
          <a:p>
            <a:pPr indent="-355600">
              <a:spcBef>
                <a:spcPts val="0"/>
              </a:spcBef>
              <a:buSzPts val="2000"/>
            </a:pPr>
            <a:r>
              <a:rPr lang="en" sz="2000">
                <a:solidFill>
                  <a:srgbClr val="000000"/>
                </a:solidFill>
              </a:rPr>
              <a:t>Further considerations:</a:t>
            </a:r>
            <a:endParaRPr sz="2000">
              <a:solidFill>
                <a:srgbClr val="000000"/>
              </a:solidFill>
            </a:endParaRPr>
          </a:p>
          <a:p>
            <a:pPr lvl="1" indent="-355600">
              <a:buSzPts val="2000"/>
            </a:pPr>
            <a:r>
              <a:rPr lang="en" sz="2000">
                <a:solidFill>
                  <a:srgbClr val="000000"/>
                </a:solidFill>
              </a:rPr>
              <a:t>What happens to the shape of the distribution as </a:t>
            </a:r>
            <a:r>
              <a:rPr lang="en" sz="2000" i="1">
                <a:solidFill>
                  <a:srgbClr val="000000"/>
                </a:solidFill>
              </a:rPr>
              <a:t>n</a:t>
            </a:r>
            <a:r>
              <a:rPr lang="en" sz="2000">
                <a:solidFill>
                  <a:srgbClr val="000000"/>
                </a:solidFill>
              </a:rPr>
              <a:t> stays constant and </a:t>
            </a:r>
            <a:r>
              <a:rPr lang="en" sz="2000" i="1">
                <a:solidFill>
                  <a:srgbClr val="000000"/>
                </a:solidFill>
              </a:rPr>
              <a:t>p</a:t>
            </a:r>
            <a:r>
              <a:rPr lang="en" sz="2000">
                <a:solidFill>
                  <a:srgbClr val="000000"/>
                </a:solidFill>
              </a:rPr>
              <a:t> changes?</a:t>
            </a:r>
            <a:endParaRPr sz="2000">
              <a:solidFill>
                <a:srgbClr val="000000"/>
              </a:solidFill>
            </a:endParaRPr>
          </a:p>
          <a:p>
            <a:pPr lvl="1" indent="-355600">
              <a:buSzPts val="2000"/>
            </a:pPr>
            <a:r>
              <a:rPr lang="en" sz="2000">
                <a:solidFill>
                  <a:srgbClr val="000000"/>
                </a:solidFill>
              </a:rPr>
              <a:t>What happens to the shape of the distribution as </a:t>
            </a:r>
            <a:r>
              <a:rPr lang="en" sz="2000" i="1">
                <a:solidFill>
                  <a:srgbClr val="000000"/>
                </a:solidFill>
              </a:rPr>
              <a:t>p</a:t>
            </a:r>
            <a:r>
              <a:rPr lang="en" sz="2000">
                <a:solidFill>
                  <a:srgbClr val="000000"/>
                </a:solidFill>
              </a:rPr>
              <a:t> stays constant and </a:t>
            </a:r>
            <a:r>
              <a:rPr lang="en" sz="2000" i="1">
                <a:solidFill>
                  <a:srgbClr val="000000"/>
                </a:solidFill>
              </a:rPr>
              <a:t>n</a:t>
            </a:r>
            <a:r>
              <a:rPr lang="en" sz="2000">
                <a:solidFill>
                  <a:srgbClr val="000000"/>
                </a:solidFill>
              </a:rPr>
              <a:t> changes?</a:t>
            </a:r>
            <a:endParaRPr sz="2000">
              <a:solidFill>
                <a:srgbClr val="000000"/>
              </a:solidFill>
            </a:endParaRPr>
          </a:p>
        </p:txBody>
      </p:sp>
      <p:sp>
        <p:nvSpPr>
          <p:cNvPr id="427" name="Google Shape;427;p6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Shapes of binomial distributions</a:t>
            </a:r>
            <a:endParaRPr>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8"/>
          <p:cNvSpPr txBox="1">
            <a:spLocks noGrp="1"/>
          </p:cNvSpPr>
          <p:nvPr>
            <p:ph type="body" idx="1"/>
          </p:nvPr>
        </p:nvSpPr>
        <p:spPr>
          <a:xfrm flipH="1">
            <a:off x="1981200" y="1359300"/>
            <a:ext cx="8229600" cy="12618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Hollow histograms of samples from the binomial model where </a:t>
            </a:r>
            <a:r>
              <a:rPr lang="en" sz="2300" i="1">
                <a:solidFill>
                  <a:schemeClr val="accent1"/>
                </a:solidFill>
              </a:rPr>
              <a:t>p</a:t>
            </a:r>
            <a:r>
              <a:rPr lang="en" sz="2300">
                <a:solidFill>
                  <a:schemeClr val="accent1"/>
                </a:solidFill>
              </a:rPr>
              <a:t> = 0.10 and </a:t>
            </a:r>
            <a:r>
              <a:rPr lang="en" sz="2300" i="1">
                <a:solidFill>
                  <a:schemeClr val="accent1"/>
                </a:solidFill>
              </a:rPr>
              <a:t>n</a:t>
            </a:r>
            <a:r>
              <a:rPr lang="en" sz="2300">
                <a:solidFill>
                  <a:schemeClr val="accent1"/>
                </a:solidFill>
              </a:rPr>
              <a:t> = 10, 30, 100, and 300. What happens as </a:t>
            </a:r>
            <a:r>
              <a:rPr lang="en" sz="2300" i="1">
                <a:solidFill>
                  <a:schemeClr val="accent1"/>
                </a:solidFill>
              </a:rPr>
              <a:t>n</a:t>
            </a:r>
            <a:r>
              <a:rPr lang="en" sz="2300">
                <a:solidFill>
                  <a:schemeClr val="accent1"/>
                </a:solidFill>
              </a:rPr>
              <a:t> increases?</a:t>
            </a:r>
            <a:endParaRPr sz="2300">
              <a:solidFill>
                <a:schemeClr val="accent1"/>
              </a:solidFill>
            </a:endParaRPr>
          </a:p>
        </p:txBody>
      </p:sp>
      <p:sp>
        <p:nvSpPr>
          <p:cNvPr id="433" name="Google Shape;433;p68"/>
          <p:cNvSpPr txBox="1">
            <a:spLocks noGrp="1"/>
          </p:cNvSpPr>
          <p:nvPr>
            <p:ph type="title"/>
          </p:nvPr>
        </p:nvSpPr>
        <p:spPr>
          <a:xfrm>
            <a:off x="1981200" y="216288"/>
            <a:ext cx="8229600" cy="1143000"/>
          </a:xfrm>
          <a:prstGeom prst="rect">
            <a:avLst/>
          </a:prstGeom>
        </p:spPr>
        <p:txBody>
          <a:bodyPr spcFirstLastPara="1" wrap="square" lIns="91425" tIns="91425" rIns="91425" bIns="91425" anchor="b" anchorCtr="0">
            <a:noAutofit/>
          </a:bodyPr>
          <a:lstStyle/>
          <a:p>
            <a:r>
              <a:rPr lang="en">
                <a:solidFill>
                  <a:schemeClr val="accent1"/>
                </a:solidFill>
              </a:rPr>
              <a:t>Distributions of number</a:t>
            </a:r>
            <a:endParaRPr>
              <a:solidFill>
                <a:schemeClr val="accent1"/>
              </a:solidFill>
            </a:endParaRPr>
          </a:p>
          <a:p>
            <a:r>
              <a:rPr lang="en">
                <a:solidFill>
                  <a:schemeClr val="accent1"/>
                </a:solidFill>
              </a:rPr>
              <a:t>of successes</a:t>
            </a:r>
            <a:endParaRPr>
              <a:solidFill>
                <a:schemeClr val="accent1"/>
              </a:solidFill>
            </a:endParaRPr>
          </a:p>
        </p:txBody>
      </p:sp>
      <p:pic>
        <p:nvPicPr>
          <p:cNvPr id="434" name="Google Shape;434;p68"/>
          <p:cNvPicPr preferRelativeResize="0"/>
          <p:nvPr/>
        </p:nvPicPr>
        <p:blipFill>
          <a:blip r:embed="rId3">
            <a:alphaModFix/>
          </a:blip>
          <a:stretch>
            <a:fillRect/>
          </a:stretch>
        </p:blipFill>
        <p:spPr>
          <a:xfrm>
            <a:off x="3617400" y="2621099"/>
            <a:ext cx="5016780" cy="3862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9"/>
          <p:cNvSpPr txBox="1">
            <a:spLocks noGrp="1"/>
          </p:cNvSpPr>
          <p:nvPr>
            <p:ph type="body" idx="1"/>
          </p:nvPr>
        </p:nvSpPr>
        <p:spPr>
          <a:xfrm flipH="1">
            <a:off x="1981200" y="1244775"/>
            <a:ext cx="8229600" cy="1338000"/>
          </a:xfrm>
          <a:prstGeom prst="rect">
            <a:avLst/>
          </a:prstGeom>
        </p:spPr>
        <p:txBody>
          <a:bodyPr spcFirstLastPara="1" wrap="square" lIns="91425" tIns="91425" rIns="91425" bIns="91425" anchor="t" anchorCtr="0">
            <a:noAutofit/>
          </a:bodyPr>
          <a:lstStyle/>
          <a:p>
            <a:pPr marL="0" indent="0">
              <a:lnSpc>
                <a:spcPct val="115000"/>
              </a:lnSpc>
              <a:buNone/>
            </a:pPr>
            <a:r>
              <a:rPr lang="en" sz="2300">
                <a:solidFill>
                  <a:srgbClr val="000000"/>
                </a:solidFill>
              </a:rPr>
              <a:t>The sample size is considered large enough if the expected number of successes and failures are both at least 10.</a:t>
            </a:r>
            <a:endParaRPr sz="2300">
              <a:solidFill>
                <a:srgbClr val="000000"/>
              </a:solidFill>
            </a:endParaRPr>
          </a:p>
        </p:txBody>
      </p:sp>
      <p:sp>
        <p:nvSpPr>
          <p:cNvPr id="440" name="Google Shape;440;p6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Low large is large enough?</a:t>
            </a:r>
            <a:endParaRPr>
              <a:solidFill>
                <a:schemeClr val="accent1"/>
              </a:solidFill>
            </a:endParaRPr>
          </a:p>
        </p:txBody>
      </p:sp>
      <p:sp>
        <p:nvSpPr>
          <p:cNvPr id="441" name="Google Shape;441;p69"/>
          <p:cNvSpPr txBox="1"/>
          <p:nvPr/>
        </p:nvSpPr>
        <p:spPr>
          <a:xfrm>
            <a:off x="1981200" y="2582775"/>
            <a:ext cx="8229600" cy="3460800"/>
          </a:xfrm>
          <a:prstGeom prst="rect">
            <a:avLst/>
          </a:prstGeom>
          <a:noFill/>
          <a:ln>
            <a:noFill/>
          </a:ln>
        </p:spPr>
        <p:txBody>
          <a:bodyPr spcFirstLastPara="1" wrap="square" lIns="91425" tIns="91425" rIns="91425" bIns="91425" anchor="t" anchorCtr="0">
            <a:noAutofit/>
          </a:bodyPr>
          <a:lstStyle/>
          <a:p>
            <a:pPr defTabSz="914400">
              <a:lnSpc>
                <a:spcPct val="115000"/>
              </a:lnSpc>
              <a:spcBef>
                <a:spcPts val="600"/>
              </a:spcBef>
              <a:buClr>
                <a:srgbClr val="000000"/>
              </a:buClr>
              <a:buSzPts val="1100"/>
            </a:pPr>
            <a:r>
              <a:rPr lang="en" sz="2300" kern="0">
                <a:solidFill>
                  <a:srgbClr val="000000"/>
                </a:solidFill>
                <a:latin typeface="Arial"/>
                <a:cs typeface="Arial"/>
                <a:sym typeface="Arial"/>
              </a:rPr>
              <a:t>		           </a:t>
            </a:r>
            <a:r>
              <a:rPr lang="en" sz="2300" i="1" kern="0">
                <a:solidFill>
                  <a:srgbClr val="000000"/>
                </a:solidFill>
                <a:latin typeface="Arial"/>
                <a:cs typeface="Arial"/>
                <a:sym typeface="Arial"/>
              </a:rPr>
              <a:t>np</a:t>
            </a:r>
            <a:r>
              <a:rPr lang="en" sz="2300" kern="0">
                <a:solidFill>
                  <a:srgbClr val="000000"/>
                </a:solidFill>
                <a:latin typeface="Arial"/>
                <a:cs typeface="Arial"/>
                <a:sym typeface="Arial"/>
              </a:rPr>
              <a:t> ≥ 10		and		</a:t>
            </a:r>
            <a:r>
              <a:rPr lang="en" sz="2300" i="1" kern="0">
                <a:solidFill>
                  <a:srgbClr val="000000"/>
                </a:solidFill>
                <a:latin typeface="Arial"/>
                <a:cs typeface="Arial"/>
                <a:sym typeface="Arial"/>
              </a:rPr>
              <a:t>n(1 - p) </a:t>
            </a:r>
            <a:r>
              <a:rPr lang="en" sz="2300" kern="0">
                <a:solidFill>
                  <a:srgbClr val="000000"/>
                </a:solidFill>
                <a:latin typeface="Arial"/>
                <a:cs typeface="Arial"/>
                <a:sym typeface="Arial"/>
              </a:rPr>
              <a:t>≥ 10</a:t>
            </a:r>
            <a:endParaRPr sz="2300" kern="0">
              <a:solidFill>
                <a:srgbClr val="000000"/>
              </a:solidFill>
              <a:latin typeface="Arial"/>
              <a:cs typeface="Arial"/>
              <a:sym typeface="Arial"/>
            </a:endParaRPr>
          </a:p>
          <a:p>
            <a:pPr defTabSz="914400">
              <a:lnSpc>
                <a:spcPct val="115000"/>
              </a:lnSpc>
              <a:spcBef>
                <a:spcPts val="600"/>
              </a:spcBef>
              <a:buClr>
                <a:srgbClr val="000000"/>
              </a:buClr>
              <a:buSzPts val="1100"/>
            </a:pPr>
            <a:endParaRPr sz="2300" kern="0">
              <a:solidFill>
                <a:srgbClr val="000000"/>
              </a:solidFill>
              <a:latin typeface="Arial"/>
              <a:cs typeface="Arial"/>
              <a:sym typeface="Arial"/>
            </a:endParaRPr>
          </a:p>
          <a:p>
            <a:pPr defTabSz="914400">
              <a:lnSpc>
                <a:spcPct val="115000"/>
              </a:lnSpc>
              <a:spcBef>
                <a:spcPts val="600"/>
              </a:spcBef>
              <a:buClr>
                <a:srgbClr val="000000"/>
              </a:buClr>
              <a:buSzPts val="1100"/>
            </a:pPr>
            <a:endParaRPr sz="2300" kern="0">
              <a:solidFill>
                <a:srgbClr val="000000"/>
              </a:solidFill>
              <a:latin typeface="Arial"/>
              <a:cs typeface="Arial"/>
              <a:sym typeface="Arial"/>
            </a:endParaRPr>
          </a:p>
          <a:p>
            <a:pPr defTabSz="914400">
              <a:buClr>
                <a:srgbClr val="000000"/>
              </a:buClr>
            </a:pPr>
            <a:endParaRPr sz="14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animEffect transition="in" filter="fade">
                                      <p:cBhvr>
                                        <p:cTn id="7" dur="1000"/>
                                        <p:tgtEl>
                                          <p:spTgt spid="4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0"/>
          <p:cNvSpPr txBox="1">
            <a:spLocks noGrp="1"/>
          </p:cNvSpPr>
          <p:nvPr>
            <p:ph type="body" idx="1"/>
          </p:nvPr>
        </p:nvSpPr>
        <p:spPr>
          <a:xfrm flipH="1">
            <a:off x="1981200" y="1244775"/>
            <a:ext cx="8229600" cy="1338000"/>
          </a:xfrm>
          <a:prstGeom prst="rect">
            <a:avLst/>
          </a:prstGeom>
        </p:spPr>
        <p:txBody>
          <a:bodyPr spcFirstLastPara="1" wrap="square" lIns="91425" tIns="91425" rIns="91425" bIns="91425" anchor="t" anchorCtr="0">
            <a:noAutofit/>
          </a:bodyPr>
          <a:lstStyle/>
          <a:p>
            <a:pPr marL="0" indent="0">
              <a:lnSpc>
                <a:spcPct val="115000"/>
              </a:lnSpc>
              <a:buNone/>
            </a:pPr>
            <a:r>
              <a:rPr lang="en" sz="2300">
                <a:solidFill>
                  <a:srgbClr val="000000"/>
                </a:solidFill>
              </a:rPr>
              <a:t>The sample size is considered large enough if the expected number of successes and failures are both at least 10.</a:t>
            </a:r>
            <a:endParaRPr sz="2300">
              <a:solidFill>
                <a:srgbClr val="000000"/>
              </a:solidFill>
            </a:endParaRPr>
          </a:p>
        </p:txBody>
      </p:sp>
      <p:sp>
        <p:nvSpPr>
          <p:cNvPr id="447" name="Google Shape;447;p7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Low large is large enough?</a:t>
            </a:r>
            <a:endParaRPr>
              <a:solidFill>
                <a:schemeClr val="accent1"/>
              </a:solidFill>
            </a:endParaRPr>
          </a:p>
        </p:txBody>
      </p:sp>
      <p:sp>
        <p:nvSpPr>
          <p:cNvPr id="448" name="Google Shape;448;p70"/>
          <p:cNvSpPr txBox="1"/>
          <p:nvPr/>
        </p:nvSpPr>
        <p:spPr>
          <a:xfrm>
            <a:off x="1981200" y="2582775"/>
            <a:ext cx="8229600" cy="3460800"/>
          </a:xfrm>
          <a:prstGeom prst="rect">
            <a:avLst/>
          </a:prstGeom>
          <a:noFill/>
          <a:ln>
            <a:noFill/>
          </a:ln>
        </p:spPr>
        <p:txBody>
          <a:bodyPr spcFirstLastPara="1" wrap="square" lIns="91425" tIns="91425" rIns="91425" bIns="91425" anchor="t" anchorCtr="0">
            <a:noAutofit/>
          </a:bodyPr>
          <a:lstStyle/>
          <a:p>
            <a:pPr defTabSz="914400">
              <a:lnSpc>
                <a:spcPct val="115000"/>
              </a:lnSpc>
              <a:spcBef>
                <a:spcPts val="600"/>
              </a:spcBef>
              <a:buClr>
                <a:srgbClr val="000000"/>
              </a:buClr>
              <a:buSzPts val="1100"/>
            </a:pPr>
            <a:r>
              <a:rPr lang="en" sz="2300" kern="0">
                <a:solidFill>
                  <a:srgbClr val="000000"/>
                </a:solidFill>
                <a:latin typeface="Arial"/>
                <a:cs typeface="Arial"/>
                <a:sym typeface="Arial"/>
              </a:rPr>
              <a:t>		           </a:t>
            </a:r>
            <a:r>
              <a:rPr lang="en" sz="2300" i="1" kern="0">
                <a:solidFill>
                  <a:srgbClr val="000000"/>
                </a:solidFill>
                <a:latin typeface="Arial"/>
                <a:cs typeface="Arial"/>
                <a:sym typeface="Arial"/>
              </a:rPr>
              <a:t>np</a:t>
            </a:r>
            <a:r>
              <a:rPr lang="en" sz="2300" kern="0">
                <a:solidFill>
                  <a:srgbClr val="000000"/>
                </a:solidFill>
                <a:latin typeface="Arial"/>
                <a:cs typeface="Arial"/>
                <a:sym typeface="Arial"/>
              </a:rPr>
              <a:t> ≥ 10		and		</a:t>
            </a:r>
            <a:r>
              <a:rPr lang="en" sz="2300" i="1" kern="0">
                <a:solidFill>
                  <a:srgbClr val="000000"/>
                </a:solidFill>
                <a:latin typeface="Arial"/>
                <a:cs typeface="Arial"/>
                <a:sym typeface="Arial"/>
              </a:rPr>
              <a:t>n(1 - p) </a:t>
            </a:r>
            <a:r>
              <a:rPr lang="en" sz="2300" kern="0">
                <a:solidFill>
                  <a:srgbClr val="000000"/>
                </a:solidFill>
                <a:latin typeface="Arial"/>
                <a:cs typeface="Arial"/>
                <a:sym typeface="Arial"/>
              </a:rPr>
              <a:t>≥ 10</a:t>
            </a:r>
            <a:endParaRPr sz="2300" kern="0">
              <a:solidFill>
                <a:srgbClr val="000000"/>
              </a:solidFill>
              <a:latin typeface="Arial"/>
              <a:cs typeface="Arial"/>
              <a:sym typeface="Arial"/>
            </a:endParaRPr>
          </a:p>
          <a:p>
            <a:pPr defTabSz="914400">
              <a:lnSpc>
                <a:spcPct val="115000"/>
              </a:lnSpc>
              <a:spcBef>
                <a:spcPts val="600"/>
              </a:spcBef>
              <a:buClr>
                <a:srgbClr val="000000"/>
              </a:buClr>
              <a:buSzPts val="1100"/>
            </a:pPr>
            <a:endParaRPr sz="2300" kern="0">
              <a:solidFill>
                <a:srgbClr val="000000"/>
              </a:solidFill>
              <a:latin typeface="Arial"/>
              <a:cs typeface="Arial"/>
              <a:sym typeface="Arial"/>
            </a:endParaRPr>
          </a:p>
          <a:p>
            <a:pPr algn="ctr" defTabSz="914400">
              <a:lnSpc>
                <a:spcPct val="115000"/>
              </a:lnSpc>
              <a:spcBef>
                <a:spcPts val="600"/>
              </a:spcBef>
              <a:buClr>
                <a:srgbClr val="000000"/>
              </a:buClr>
              <a:buSzPts val="1100"/>
            </a:pPr>
            <a:r>
              <a:rPr lang="en" sz="2300" kern="0">
                <a:solidFill>
                  <a:srgbClr val="000000"/>
                </a:solidFill>
                <a:latin typeface="Arial"/>
                <a:cs typeface="Arial"/>
                <a:sym typeface="Arial"/>
              </a:rPr>
              <a:t>10 x 0.13 ≈ 1.3</a:t>
            </a:r>
            <a:endParaRPr sz="2300" kern="0">
              <a:solidFill>
                <a:srgbClr val="000000"/>
              </a:solidFill>
              <a:latin typeface="Arial"/>
              <a:cs typeface="Arial"/>
              <a:sym typeface="Arial"/>
            </a:endParaRPr>
          </a:p>
          <a:p>
            <a:pPr algn="ctr" defTabSz="914400">
              <a:lnSpc>
                <a:spcPct val="115000"/>
              </a:lnSpc>
              <a:spcBef>
                <a:spcPts val="600"/>
              </a:spcBef>
              <a:buClr>
                <a:srgbClr val="000000"/>
              </a:buClr>
              <a:buSzPts val="1100"/>
            </a:pPr>
            <a:r>
              <a:rPr lang="en" sz="2300" kern="0">
                <a:solidFill>
                  <a:srgbClr val="000000"/>
                </a:solidFill>
                <a:latin typeface="Arial"/>
                <a:cs typeface="Arial"/>
                <a:sym typeface="Arial"/>
              </a:rPr>
              <a:t>10 x (1 - 0.13) = 8.7</a:t>
            </a:r>
            <a:endParaRPr sz="2300" kern="0">
              <a:solidFill>
                <a:srgbClr val="000000"/>
              </a:solidFill>
              <a:latin typeface="Arial"/>
              <a:cs typeface="Arial"/>
              <a:sym typeface="Arial"/>
            </a:endParaRPr>
          </a:p>
          <a:p>
            <a:pPr defTabSz="914400">
              <a:buClr>
                <a:srgbClr val="000000"/>
              </a:buClr>
            </a:pPr>
            <a:endParaRPr sz="14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xEl>
                                              <p:pRg st="0" end="0"/>
                                            </p:txEl>
                                          </p:spTgt>
                                        </p:tgtEl>
                                        <p:attrNameLst>
                                          <p:attrName>style.visibility</p:attrName>
                                        </p:attrNameLst>
                                      </p:cBhvr>
                                      <p:to>
                                        <p:strVal val="visible"/>
                                      </p:to>
                                    </p:set>
                                    <p:animEffect transition="in" filter="fade">
                                      <p:cBhvr>
                                        <p:cTn id="7" dur="1000"/>
                                        <p:tgtEl>
                                          <p:spTgt spid="4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
                                            <p:txEl>
                                              <p:pRg st="2" end="2"/>
                                            </p:txEl>
                                          </p:spTgt>
                                        </p:tgtEl>
                                        <p:attrNameLst>
                                          <p:attrName>style.visibility</p:attrName>
                                        </p:attrNameLst>
                                      </p:cBhvr>
                                      <p:to>
                                        <p:strVal val="visible"/>
                                      </p:to>
                                    </p:set>
                                    <p:animEffect transition="in" filter="fade">
                                      <p:cBhvr>
                                        <p:cTn id="12" dur="1000"/>
                                        <p:tgtEl>
                                          <p:spTgt spid="4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
                                            <p:txEl>
                                              <p:pRg st="3" end="3"/>
                                            </p:txEl>
                                          </p:spTgt>
                                        </p:tgtEl>
                                        <p:attrNameLst>
                                          <p:attrName>style.visibility</p:attrName>
                                        </p:attrNameLst>
                                      </p:cBhvr>
                                      <p:to>
                                        <p:strVal val="visible"/>
                                      </p:to>
                                    </p:set>
                                    <p:animEffect transition="in" filter="fade">
                                      <p:cBhvr>
                                        <p:cTn id="17" dur="1000"/>
                                        <p:tgtEl>
                                          <p:spTgt spid="4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1"/>
          <p:cNvSpPr txBox="1">
            <a:spLocks noGrp="1"/>
          </p:cNvSpPr>
          <p:nvPr>
            <p:ph type="body" idx="1"/>
          </p:nvPr>
        </p:nvSpPr>
        <p:spPr>
          <a:xfrm flipH="1">
            <a:off x="1981200" y="1244775"/>
            <a:ext cx="8229600" cy="42519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Below are four pairs of Binomial distribution parameters. Which distribution can be approximated by the normal distribution?</a:t>
            </a:r>
            <a:endParaRPr sz="2300">
              <a:solidFill>
                <a:srgbClr val="000000"/>
              </a:solidFill>
            </a:endParaRPr>
          </a:p>
          <a:p>
            <a:pPr indent="-374650">
              <a:buClr>
                <a:srgbClr val="000000"/>
              </a:buClr>
              <a:buSzPts val="2300"/>
              <a:buAutoNum type="arabicPeriod"/>
            </a:pPr>
            <a:r>
              <a:rPr lang="en" sz="2300">
                <a:solidFill>
                  <a:srgbClr val="000000"/>
                </a:solidFill>
              </a:rPr>
              <a:t>n = 100, p = 0.95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25, p = 0.45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150, p = 0.05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500, p = 0.015</a:t>
            </a:r>
            <a:endParaRPr sz="2300">
              <a:solidFill>
                <a:srgbClr val="000000"/>
              </a:solidFill>
            </a:endParaRPr>
          </a:p>
        </p:txBody>
      </p:sp>
      <p:sp>
        <p:nvSpPr>
          <p:cNvPr id="454" name="Google Shape;454;p7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55" name="Google Shape;455;p71"/>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Below are four pairs of Binomial distribution parameters. Which distribution can be approximated by the normal distribution?</a:t>
            </a:r>
            <a:endParaRPr sz="2300">
              <a:solidFill>
                <a:schemeClr val="accent1"/>
              </a:solidFill>
            </a:endParaRPr>
          </a:p>
          <a:p>
            <a:pPr marL="0" indent="0">
              <a:buNone/>
            </a:pPr>
            <a:endParaRPr sz="2300">
              <a:solidFill>
                <a:schemeClr val="accent1"/>
              </a:solidFill>
            </a:endParaRPr>
          </a:p>
          <a:p>
            <a:pPr indent="-374650">
              <a:buClr>
                <a:srgbClr val="000000"/>
              </a:buClr>
              <a:buSzPts val="2300"/>
              <a:buAutoNum type="alphaLcParenBoth"/>
            </a:pPr>
            <a:r>
              <a:rPr lang="en" sz="2300" i="1">
                <a:solidFill>
                  <a:srgbClr val="000000"/>
                </a:solidFill>
              </a:rPr>
              <a:t>n</a:t>
            </a:r>
            <a:r>
              <a:rPr lang="en" sz="2300">
                <a:solidFill>
                  <a:srgbClr val="000000"/>
                </a:solidFill>
              </a:rPr>
              <a:t> = 100, </a:t>
            </a:r>
            <a:r>
              <a:rPr lang="en" sz="2300" i="1">
                <a:solidFill>
                  <a:srgbClr val="000000"/>
                </a:solidFill>
              </a:rPr>
              <a:t>p</a:t>
            </a:r>
            <a:r>
              <a:rPr lang="en" sz="2300">
                <a:solidFill>
                  <a:srgbClr val="000000"/>
                </a:solidFill>
              </a:rPr>
              <a:t> = 0.95</a:t>
            </a:r>
            <a:endParaRPr sz="2300">
              <a:solidFill>
                <a:srgbClr val="0000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25, </a:t>
            </a:r>
            <a:r>
              <a:rPr lang="en" sz="2300" i="1">
                <a:solidFill>
                  <a:srgbClr val="000000"/>
                </a:solidFill>
              </a:rPr>
              <a:t>p</a:t>
            </a:r>
            <a:r>
              <a:rPr lang="en" sz="2300">
                <a:solidFill>
                  <a:srgbClr val="000000"/>
                </a:solidFill>
              </a:rPr>
              <a:t> = 0.45 </a:t>
            </a:r>
            <a:endParaRPr sz="2300">
              <a:solidFill>
                <a:srgbClr val="0000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150, </a:t>
            </a:r>
            <a:r>
              <a:rPr lang="en" sz="2300" i="1">
                <a:solidFill>
                  <a:srgbClr val="000000"/>
                </a:solidFill>
              </a:rPr>
              <a:t>p</a:t>
            </a:r>
            <a:r>
              <a:rPr lang="en" sz="2300">
                <a:solidFill>
                  <a:srgbClr val="000000"/>
                </a:solidFill>
              </a:rPr>
              <a:t> = 0.05</a:t>
            </a:r>
            <a:endParaRPr sz="2300">
              <a:solidFill>
                <a:srgbClr val="0000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500, </a:t>
            </a:r>
            <a:r>
              <a:rPr lang="en" sz="2300" i="1">
                <a:solidFill>
                  <a:srgbClr val="000000"/>
                </a:solidFill>
              </a:rPr>
              <a:t>p</a:t>
            </a:r>
            <a:r>
              <a:rPr lang="en" sz="2300">
                <a:solidFill>
                  <a:srgbClr val="000000"/>
                </a:solidFill>
              </a:rPr>
              <a:t> = 0.015</a:t>
            </a:r>
            <a:endParaRPr sz="23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fade">
                                      <p:cBhvr>
                                        <p:cTn id="7" dur="1"/>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2"/>
          <p:cNvSpPr txBox="1">
            <a:spLocks noGrp="1"/>
          </p:cNvSpPr>
          <p:nvPr>
            <p:ph type="body" idx="1"/>
          </p:nvPr>
        </p:nvSpPr>
        <p:spPr>
          <a:xfrm flipH="1">
            <a:off x="1981200" y="1244775"/>
            <a:ext cx="8229600" cy="42519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Below are four pairs of Binomial distribution parameters. Which distribution can be approximated by the normal distribution?</a:t>
            </a:r>
            <a:endParaRPr sz="2300">
              <a:solidFill>
                <a:srgbClr val="000000"/>
              </a:solidFill>
            </a:endParaRPr>
          </a:p>
          <a:p>
            <a:pPr indent="-374650">
              <a:buClr>
                <a:srgbClr val="000000"/>
              </a:buClr>
              <a:buSzPts val="2300"/>
              <a:buAutoNum type="arabicPeriod"/>
            </a:pPr>
            <a:r>
              <a:rPr lang="en" sz="2300">
                <a:solidFill>
                  <a:srgbClr val="000000"/>
                </a:solidFill>
              </a:rPr>
              <a:t>n = 100, p = 0.95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25, p = 0.45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150, p = 0.05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500, p = 0.015</a:t>
            </a:r>
            <a:endParaRPr sz="2300">
              <a:solidFill>
                <a:srgbClr val="000000"/>
              </a:solidFill>
            </a:endParaRPr>
          </a:p>
        </p:txBody>
      </p:sp>
      <p:sp>
        <p:nvSpPr>
          <p:cNvPr id="461" name="Google Shape;461;p7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62" name="Google Shape;462;p72"/>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Below are four pairs of Binomial distribution parameters. Which distribution can be approximated by the normal distribution?</a:t>
            </a:r>
            <a:endParaRPr sz="2300">
              <a:solidFill>
                <a:schemeClr val="accent1"/>
              </a:solidFill>
            </a:endParaRPr>
          </a:p>
          <a:p>
            <a:pPr marL="0" indent="0">
              <a:buNone/>
            </a:pPr>
            <a:endParaRPr sz="2300">
              <a:solidFill>
                <a:schemeClr val="accent1"/>
              </a:solidFill>
            </a:endParaRPr>
          </a:p>
          <a:p>
            <a:pPr indent="-374650">
              <a:buClr>
                <a:srgbClr val="000000"/>
              </a:buClr>
              <a:buSzPts val="2300"/>
              <a:buAutoNum type="alphaLcParenBoth"/>
            </a:pPr>
            <a:r>
              <a:rPr lang="en" sz="2300" i="1">
                <a:solidFill>
                  <a:srgbClr val="000000"/>
                </a:solidFill>
              </a:rPr>
              <a:t>n</a:t>
            </a:r>
            <a:r>
              <a:rPr lang="en" sz="2300">
                <a:solidFill>
                  <a:srgbClr val="000000"/>
                </a:solidFill>
              </a:rPr>
              <a:t> = 100, </a:t>
            </a:r>
            <a:r>
              <a:rPr lang="en" sz="2300" i="1">
                <a:solidFill>
                  <a:srgbClr val="000000"/>
                </a:solidFill>
              </a:rPr>
              <a:t>p</a:t>
            </a:r>
            <a:r>
              <a:rPr lang="en" sz="2300">
                <a:solidFill>
                  <a:srgbClr val="000000"/>
                </a:solidFill>
              </a:rPr>
              <a:t> = 0.95</a:t>
            </a:r>
            <a:endParaRPr sz="2300">
              <a:solidFill>
                <a:srgbClr val="000000"/>
              </a:solidFill>
            </a:endParaRPr>
          </a:p>
          <a:p>
            <a:pPr indent="-374650">
              <a:spcBef>
                <a:spcPts val="0"/>
              </a:spcBef>
              <a:buClr>
                <a:srgbClr val="FF9900"/>
              </a:buClr>
              <a:buSzPts val="2300"/>
              <a:buAutoNum type="alphaLcParenBoth"/>
            </a:pPr>
            <a:r>
              <a:rPr lang="en" sz="2300" i="1">
                <a:solidFill>
                  <a:srgbClr val="FF9900"/>
                </a:solidFill>
              </a:rPr>
              <a:t>n = 25, p = 0.45 → 25 x 0.45 = 11.25, 25 x 0.55 = 13.75</a:t>
            </a:r>
            <a:endParaRPr sz="2300" i="1">
              <a:solidFill>
                <a:srgbClr val="FF99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150, </a:t>
            </a:r>
            <a:r>
              <a:rPr lang="en" sz="2300" i="1">
                <a:solidFill>
                  <a:srgbClr val="000000"/>
                </a:solidFill>
              </a:rPr>
              <a:t>p</a:t>
            </a:r>
            <a:r>
              <a:rPr lang="en" sz="2300">
                <a:solidFill>
                  <a:srgbClr val="000000"/>
                </a:solidFill>
              </a:rPr>
              <a:t> = 0.05</a:t>
            </a:r>
            <a:endParaRPr sz="2300">
              <a:solidFill>
                <a:srgbClr val="0000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500, </a:t>
            </a:r>
            <a:r>
              <a:rPr lang="en" sz="2300" i="1">
                <a:solidFill>
                  <a:srgbClr val="000000"/>
                </a:solidFill>
              </a:rPr>
              <a:t>p</a:t>
            </a:r>
            <a:r>
              <a:rPr lang="en" sz="2300">
                <a:solidFill>
                  <a:srgbClr val="000000"/>
                </a:solidFill>
              </a:rPr>
              <a:t> = 0.015</a:t>
            </a:r>
            <a:endParaRPr sz="23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2"/>
                                        </p:tgtEl>
                                        <p:attrNameLst>
                                          <p:attrName>style.visibility</p:attrName>
                                        </p:attrNameLst>
                                      </p:cBhvr>
                                      <p:to>
                                        <p:strVal val="visible"/>
                                      </p:to>
                                    </p:set>
                                    <p:animEffect transition="in" filter="fade">
                                      <p:cBhvr>
                                        <p:cTn id="7" dur="1"/>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3"/>
          <p:cNvSpPr txBox="1">
            <a:spLocks noGrp="1"/>
          </p:cNvSpPr>
          <p:nvPr>
            <p:ph type="body" idx="1"/>
          </p:nvPr>
        </p:nvSpPr>
        <p:spPr>
          <a:xfrm flipH="1">
            <a:off x="1981200" y="5420300"/>
            <a:ext cx="8229600" cy="1221300"/>
          </a:xfrm>
          <a:prstGeom prst="rect">
            <a:avLst/>
          </a:prstGeom>
        </p:spPr>
        <p:txBody>
          <a:bodyPr spcFirstLastPara="1" wrap="square" lIns="91425" tIns="91425" rIns="91425" bIns="91425" anchor="t" anchorCtr="0">
            <a:noAutofit/>
          </a:bodyPr>
          <a:lstStyle/>
          <a:p>
            <a:pPr marL="0" indent="0">
              <a:buNone/>
            </a:pPr>
            <a:endParaRPr sz="2200">
              <a:solidFill>
                <a:srgbClr val="000000"/>
              </a:solidFill>
            </a:endParaRPr>
          </a:p>
          <a:p>
            <a:pPr marL="0" indent="0">
              <a:buNone/>
            </a:pPr>
            <a:endParaRPr sz="1400">
              <a:solidFill>
                <a:srgbClr val="000000"/>
              </a:solidFill>
            </a:endParaRPr>
          </a:p>
          <a:p>
            <a:pPr marL="0" indent="0">
              <a:buNone/>
            </a:pPr>
            <a:r>
              <a:rPr lang="en" sz="1400">
                <a:solidFill>
                  <a:srgbClr val="000000"/>
                </a:solidFill>
              </a:rPr>
              <a:t>http://www.pewinternet.org/Reports/2012/Facebook-users/Summary.aspx</a:t>
            </a:r>
            <a:endParaRPr sz="1400">
              <a:solidFill>
                <a:srgbClr val="000000"/>
              </a:solidFill>
            </a:endParaRPr>
          </a:p>
        </p:txBody>
      </p:sp>
      <p:sp>
        <p:nvSpPr>
          <p:cNvPr id="468" name="Google Shape;468;p7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An analysis of Facebook users</a:t>
            </a:r>
            <a:endParaRPr>
              <a:solidFill>
                <a:schemeClr val="accent1"/>
              </a:solidFill>
            </a:endParaRPr>
          </a:p>
        </p:txBody>
      </p:sp>
      <p:sp>
        <p:nvSpPr>
          <p:cNvPr id="469" name="Google Shape;469;p73"/>
          <p:cNvSpPr txBox="1">
            <a:spLocks noGrp="1"/>
          </p:cNvSpPr>
          <p:nvPr>
            <p:ph type="body" idx="1"/>
          </p:nvPr>
        </p:nvSpPr>
        <p:spPr>
          <a:xfrm flipH="1">
            <a:off x="1981200" y="1244775"/>
            <a:ext cx="8229600" cy="42519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A recent study found that “Facebook users get more than they give”. For example:</a:t>
            </a:r>
            <a:endParaRPr sz="2200">
              <a:solidFill>
                <a:schemeClr val="accent1"/>
              </a:solidFill>
            </a:endParaRPr>
          </a:p>
          <a:p>
            <a:pPr marL="914400" indent="-368300">
              <a:buClr>
                <a:srgbClr val="000000"/>
              </a:buClr>
              <a:buSzPts val="2200"/>
              <a:buAutoNum type="arabicPeriod"/>
            </a:pPr>
            <a:r>
              <a:rPr lang="en" sz="2200">
                <a:solidFill>
                  <a:srgbClr val="000000"/>
                </a:solidFill>
              </a:rPr>
              <a:t>40% of Facebook users in our sample made a friend request, but 63% received at least one request</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Users in our sample pressed the like button next to friends' content an average of 14 times, but had their content ``liked" an average of 20 times</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Users sent 9 personal messages, but received 12</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12% of users tagged a friend in a photo, but 35% were themselves tagged in a photo</a:t>
            </a:r>
            <a:endParaRPr sz="2200">
              <a:solidFill>
                <a:srgbClr val="000000"/>
              </a:solidFill>
            </a:endParaRPr>
          </a:p>
          <a:p>
            <a:pPr marL="0" indent="0">
              <a:buNone/>
            </a:pPr>
            <a:r>
              <a:rPr lang="en" sz="2200">
                <a:solidFill>
                  <a:srgbClr val="000000"/>
                </a:solidFill>
              </a:rPr>
              <a:t>Any guesses for how this pattern can be explained?</a:t>
            </a:r>
            <a:endParaRPr sz="2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10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4"/>
          <p:cNvSpPr txBox="1">
            <a:spLocks noGrp="1"/>
          </p:cNvSpPr>
          <p:nvPr>
            <p:ph type="body" idx="1"/>
          </p:nvPr>
        </p:nvSpPr>
        <p:spPr>
          <a:xfrm flipH="1">
            <a:off x="1981200" y="5420300"/>
            <a:ext cx="8229600" cy="1221300"/>
          </a:xfrm>
          <a:prstGeom prst="rect">
            <a:avLst/>
          </a:prstGeom>
        </p:spPr>
        <p:txBody>
          <a:bodyPr spcFirstLastPara="1" wrap="square" lIns="91425" tIns="91425" rIns="91425" bIns="91425" anchor="t" anchorCtr="0">
            <a:noAutofit/>
          </a:bodyPr>
          <a:lstStyle/>
          <a:p>
            <a:pPr marL="0" indent="0">
              <a:buNone/>
            </a:pPr>
            <a:r>
              <a:rPr lang="en" sz="2200" i="1">
                <a:solidFill>
                  <a:srgbClr val="FF0000"/>
                </a:solidFill>
              </a:rPr>
              <a:t>Power users contribute much more content than the typical user.</a:t>
            </a:r>
            <a:endParaRPr sz="2200" i="1">
              <a:solidFill>
                <a:srgbClr val="FF0000"/>
              </a:solidFill>
            </a:endParaRPr>
          </a:p>
          <a:p>
            <a:pPr marL="0" indent="0">
              <a:buNone/>
            </a:pPr>
            <a:endParaRPr sz="1400">
              <a:solidFill>
                <a:srgbClr val="000000"/>
              </a:solidFill>
            </a:endParaRPr>
          </a:p>
          <a:p>
            <a:pPr marL="0" indent="0">
              <a:buNone/>
            </a:pPr>
            <a:r>
              <a:rPr lang="en" sz="1400">
                <a:solidFill>
                  <a:srgbClr val="000000"/>
                </a:solidFill>
              </a:rPr>
              <a:t>http://www.pewinternet.org/Reports/2012/Facebook-users/Summary.aspx</a:t>
            </a:r>
            <a:endParaRPr sz="1400">
              <a:solidFill>
                <a:srgbClr val="000000"/>
              </a:solidFill>
            </a:endParaRPr>
          </a:p>
        </p:txBody>
      </p:sp>
      <p:sp>
        <p:nvSpPr>
          <p:cNvPr id="475" name="Google Shape;475;p7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An analysis of Facebook users</a:t>
            </a:r>
            <a:endParaRPr>
              <a:solidFill>
                <a:schemeClr val="accent1"/>
              </a:solidFill>
            </a:endParaRPr>
          </a:p>
        </p:txBody>
      </p:sp>
      <p:sp>
        <p:nvSpPr>
          <p:cNvPr id="476" name="Google Shape;476;p74"/>
          <p:cNvSpPr txBox="1">
            <a:spLocks noGrp="1"/>
          </p:cNvSpPr>
          <p:nvPr>
            <p:ph type="body" idx="1"/>
          </p:nvPr>
        </p:nvSpPr>
        <p:spPr>
          <a:xfrm flipH="1">
            <a:off x="1981200" y="1244775"/>
            <a:ext cx="8229600" cy="42519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A recent study found that “Facebook users get more than they give”. For example:</a:t>
            </a:r>
            <a:endParaRPr sz="2200">
              <a:solidFill>
                <a:schemeClr val="accent1"/>
              </a:solidFill>
            </a:endParaRPr>
          </a:p>
          <a:p>
            <a:pPr marL="914400" indent="-368300">
              <a:buClr>
                <a:srgbClr val="000000"/>
              </a:buClr>
              <a:buSzPts val="2200"/>
              <a:buAutoNum type="arabicPeriod"/>
            </a:pPr>
            <a:r>
              <a:rPr lang="en" sz="2200">
                <a:solidFill>
                  <a:srgbClr val="000000"/>
                </a:solidFill>
              </a:rPr>
              <a:t>40% of Facebook users in our sample made a friend request, but 63% received at least one request</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Users in our sample pressed the like button next to friends' content an average of 14 times, but had their content ``liked" an average of 20 times</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Users sent 9 personal messages, but received 12</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12% of users tagged a friend in a photo, but 35% were themselves tagged in a photo</a:t>
            </a:r>
            <a:endParaRPr sz="2200">
              <a:solidFill>
                <a:srgbClr val="000000"/>
              </a:solidFill>
            </a:endParaRPr>
          </a:p>
          <a:p>
            <a:pPr marL="0" indent="0">
              <a:buNone/>
            </a:pPr>
            <a:r>
              <a:rPr lang="en" sz="2200">
                <a:solidFill>
                  <a:srgbClr val="000000"/>
                </a:solidFill>
              </a:rPr>
              <a:t>Any guesses for how this pattern can be explained?</a:t>
            </a:r>
            <a:endParaRPr sz="2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21"/>
          <p:cNvPicPr preferRelativeResize="0"/>
          <p:nvPr/>
        </p:nvPicPr>
        <p:blipFill>
          <a:blip r:embed="rId3">
            <a:alphaModFix/>
          </a:blip>
          <a:stretch>
            <a:fillRect/>
          </a:stretch>
        </p:blipFill>
        <p:spPr>
          <a:xfrm>
            <a:off x="2104038" y="2744876"/>
            <a:ext cx="7851275" cy="608775"/>
          </a:xfrm>
          <a:prstGeom prst="rect">
            <a:avLst/>
          </a:prstGeom>
          <a:noFill/>
          <a:ln>
            <a:noFill/>
          </a:ln>
        </p:spPr>
      </p:pic>
      <p:pic>
        <p:nvPicPr>
          <p:cNvPr id="81" name="Google Shape;81;p21"/>
          <p:cNvPicPr preferRelativeResize="0"/>
          <p:nvPr/>
        </p:nvPicPr>
        <p:blipFill>
          <a:blip r:embed="rId4">
            <a:alphaModFix/>
          </a:blip>
          <a:stretch>
            <a:fillRect/>
          </a:stretch>
        </p:blipFill>
        <p:spPr>
          <a:xfrm>
            <a:off x="1981200" y="3353650"/>
            <a:ext cx="8229600" cy="573514"/>
          </a:xfrm>
          <a:prstGeom prst="rect">
            <a:avLst/>
          </a:prstGeom>
          <a:noFill/>
          <a:ln>
            <a:noFill/>
          </a:ln>
        </p:spPr>
      </p:pic>
      <p:pic>
        <p:nvPicPr>
          <p:cNvPr id="82" name="Google Shape;82;p21"/>
          <p:cNvPicPr preferRelativeResize="0"/>
          <p:nvPr/>
        </p:nvPicPr>
        <p:blipFill>
          <a:blip r:embed="rId5">
            <a:alphaModFix/>
          </a:blip>
          <a:stretch>
            <a:fillRect/>
          </a:stretch>
        </p:blipFill>
        <p:spPr>
          <a:xfrm>
            <a:off x="2034413" y="3927176"/>
            <a:ext cx="8123186" cy="608775"/>
          </a:xfrm>
          <a:prstGeom prst="rect">
            <a:avLst/>
          </a:prstGeom>
          <a:noFill/>
          <a:ln>
            <a:noFill/>
          </a:ln>
        </p:spPr>
      </p:pic>
      <p:sp>
        <p:nvSpPr>
          <p:cNvPr id="83" name="Google Shape;83;p21"/>
          <p:cNvSpPr txBox="1">
            <a:spLocks noGrp="1"/>
          </p:cNvSpPr>
          <p:nvPr>
            <p:ph type="body" idx="1"/>
          </p:nvPr>
        </p:nvSpPr>
        <p:spPr>
          <a:xfrm flipH="1">
            <a:off x="1981188" y="506825"/>
            <a:ext cx="8229600" cy="2047200"/>
          </a:xfrm>
          <a:prstGeom prst="rect">
            <a:avLst/>
          </a:prstGeom>
        </p:spPr>
        <p:txBody>
          <a:bodyPr spcFirstLastPara="1" wrap="square" lIns="91425" tIns="91425" rIns="91425" bIns="91425" anchor="t" anchorCtr="0">
            <a:noAutofit/>
          </a:bodyPr>
          <a:lstStyle/>
          <a:p>
            <a:pPr marL="0" indent="0">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marL="0" indent="0">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82" name="Google Shape;482;p75"/>
          <p:cNvSpPr txBox="1">
            <a:spLocks noGrp="1"/>
          </p:cNvSpPr>
          <p:nvPr>
            <p:ph type="body" idx="1"/>
          </p:nvPr>
        </p:nvSpPr>
        <p:spPr>
          <a:xfrm flipH="1">
            <a:off x="1981200" y="1244775"/>
            <a:ext cx="8229600" cy="3132000"/>
          </a:xfrm>
          <a:prstGeom prst="rect">
            <a:avLst/>
          </a:prstGeom>
        </p:spPr>
        <p:txBody>
          <a:bodyPr spcFirstLastPara="1" wrap="square" lIns="91425" tIns="91425" rIns="91425" bIns="91425" anchor="t" anchorCtr="0">
            <a:noAutofit/>
          </a:bodyPr>
          <a:lstStyle/>
          <a:p>
            <a:pPr marL="0" indent="0">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marL="0" indent="0">
              <a:spcBef>
                <a:spcPts val="1000"/>
              </a:spcBef>
              <a:buNone/>
            </a:pPr>
            <a:r>
              <a:rPr lang="en" sz="2000">
                <a:solidFill>
                  <a:srgbClr val="000000"/>
                </a:solidFill>
              </a:rPr>
              <a:t>We are given that </a:t>
            </a:r>
            <a:r>
              <a:rPr lang="en" sz="2000" i="1">
                <a:solidFill>
                  <a:srgbClr val="000000"/>
                </a:solidFill>
              </a:rPr>
              <a:t>n</a:t>
            </a:r>
            <a:r>
              <a:rPr lang="en" sz="2000">
                <a:solidFill>
                  <a:srgbClr val="000000"/>
                </a:solidFill>
              </a:rPr>
              <a:t> = 245, </a:t>
            </a:r>
            <a:r>
              <a:rPr lang="en" sz="2000" i="1">
                <a:solidFill>
                  <a:srgbClr val="000000"/>
                </a:solidFill>
              </a:rPr>
              <a:t>p</a:t>
            </a:r>
            <a:r>
              <a:rPr lang="en" sz="2000">
                <a:solidFill>
                  <a:srgbClr val="000000"/>
                </a:solidFill>
              </a:rPr>
              <a:t> = 0.25, and we are asked for the probability </a:t>
            </a:r>
            <a:r>
              <a:rPr lang="en" sz="2000" i="1">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6"/>
          <p:cNvSpPr txBox="1">
            <a:spLocks noGrp="1"/>
          </p:cNvSpPr>
          <p:nvPr>
            <p:ph type="body" idx="1"/>
          </p:nvPr>
        </p:nvSpPr>
        <p:spPr>
          <a:xfrm flipH="1">
            <a:off x="1981200" y="4478550"/>
            <a:ext cx="8229600" cy="1654200"/>
          </a:xfrm>
          <a:prstGeom prst="rect">
            <a:avLst/>
          </a:prstGeom>
        </p:spPr>
        <p:txBody>
          <a:bodyPr spcFirstLastPara="1" wrap="square" lIns="91425" tIns="91425" rIns="91425" bIns="91425" anchor="t" anchorCtr="0">
            <a:noAutofit/>
          </a:bodyPr>
          <a:lstStyle/>
          <a:p>
            <a:pPr marL="0" indent="0">
              <a:buNone/>
            </a:pPr>
            <a:r>
              <a:rPr lang="en" sz="2000">
                <a:solidFill>
                  <a:srgbClr val="000000"/>
                </a:solidFill>
              </a:rPr>
              <a:t>P(X ≥ 70) = P(K = 70 or K = 71 or K = 72 or … or K = 245)</a:t>
            </a:r>
            <a:br>
              <a:rPr lang="en" sz="2000">
                <a:solidFill>
                  <a:srgbClr val="000000"/>
                </a:solidFill>
              </a:rPr>
            </a:br>
            <a:r>
              <a:rPr lang="en" sz="2000">
                <a:solidFill>
                  <a:srgbClr val="000000"/>
                </a:solidFill>
              </a:rPr>
              <a:t>		    = </a:t>
            </a:r>
            <a:r>
              <a:rPr lang="en" sz="2000"/>
              <a:t>P(K = 70) + P(K = 71) + P(K = 72) + … + P(K = 245)</a:t>
            </a:r>
            <a:endParaRPr sz="2000">
              <a:solidFill>
                <a:srgbClr val="000000"/>
              </a:solidFill>
            </a:endParaRPr>
          </a:p>
          <a:p>
            <a:pPr marL="0" indent="0">
              <a:buNone/>
            </a:pPr>
            <a:endParaRPr sz="2000">
              <a:solidFill>
                <a:srgbClr val="000000"/>
              </a:solidFill>
            </a:endParaRPr>
          </a:p>
          <a:p>
            <a:pPr marL="0" indent="0">
              <a:buNone/>
            </a:pPr>
            <a:endParaRPr sz="2000">
              <a:solidFill>
                <a:srgbClr val="000000"/>
              </a:solidFill>
            </a:endParaRPr>
          </a:p>
        </p:txBody>
      </p:sp>
      <p:sp>
        <p:nvSpPr>
          <p:cNvPr id="488" name="Google Shape;488;p7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89" name="Google Shape;489;p76"/>
          <p:cNvSpPr txBox="1">
            <a:spLocks noGrp="1"/>
          </p:cNvSpPr>
          <p:nvPr>
            <p:ph type="body" idx="1"/>
          </p:nvPr>
        </p:nvSpPr>
        <p:spPr>
          <a:xfrm flipH="1">
            <a:off x="1981200" y="1244775"/>
            <a:ext cx="8229600" cy="3132000"/>
          </a:xfrm>
          <a:prstGeom prst="rect">
            <a:avLst/>
          </a:prstGeom>
        </p:spPr>
        <p:txBody>
          <a:bodyPr spcFirstLastPara="1" wrap="square" lIns="91425" tIns="91425" rIns="91425" bIns="91425" anchor="t" anchorCtr="0">
            <a:noAutofit/>
          </a:bodyPr>
          <a:lstStyle/>
          <a:p>
            <a:pPr marL="0" indent="0">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marL="0" indent="0">
              <a:spcBef>
                <a:spcPts val="1000"/>
              </a:spcBef>
              <a:buNone/>
            </a:pPr>
            <a:r>
              <a:rPr lang="en" sz="2000">
                <a:solidFill>
                  <a:srgbClr val="000000"/>
                </a:solidFill>
              </a:rPr>
              <a:t>We are given that </a:t>
            </a:r>
            <a:r>
              <a:rPr lang="en" sz="2000" i="1">
                <a:solidFill>
                  <a:srgbClr val="000000"/>
                </a:solidFill>
              </a:rPr>
              <a:t>n</a:t>
            </a:r>
            <a:r>
              <a:rPr lang="en" sz="2000">
                <a:solidFill>
                  <a:srgbClr val="000000"/>
                </a:solidFill>
              </a:rPr>
              <a:t> = 245, </a:t>
            </a:r>
            <a:r>
              <a:rPr lang="en" sz="2000" i="1">
                <a:solidFill>
                  <a:srgbClr val="000000"/>
                </a:solidFill>
              </a:rPr>
              <a:t>p</a:t>
            </a:r>
            <a:r>
              <a:rPr lang="en" sz="2000">
                <a:solidFill>
                  <a:srgbClr val="000000"/>
                </a:solidFill>
              </a:rPr>
              <a:t> = 0.25, and we are asked for the probability </a:t>
            </a:r>
            <a:r>
              <a:rPr lang="en" sz="2000" i="1">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animEffect transition="in" filter="fade">
                                      <p:cBhvr>
                                        <p:cTn id="7" dur="1000"/>
                                        <p:tgtEl>
                                          <p:spTgt spid="4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7"/>
          <p:cNvSpPr txBox="1">
            <a:spLocks noGrp="1"/>
          </p:cNvSpPr>
          <p:nvPr>
            <p:ph type="body" idx="1"/>
          </p:nvPr>
        </p:nvSpPr>
        <p:spPr>
          <a:xfrm flipH="1">
            <a:off x="1981200" y="4478550"/>
            <a:ext cx="8229600" cy="1654200"/>
          </a:xfrm>
          <a:prstGeom prst="rect">
            <a:avLst/>
          </a:prstGeom>
        </p:spPr>
        <p:txBody>
          <a:bodyPr spcFirstLastPara="1" wrap="square" lIns="91425" tIns="91425" rIns="91425" bIns="91425" anchor="t" anchorCtr="0">
            <a:noAutofit/>
          </a:bodyPr>
          <a:lstStyle/>
          <a:p>
            <a:pPr marL="0" indent="0">
              <a:buNone/>
            </a:pPr>
            <a:r>
              <a:rPr lang="en" sz="2000">
                <a:solidFill>
                  <a:srgbClr val="000000"/>
                </a:solidFill>
              </a:rPr>
              <a:t>P(X ≥ 70) = P(K = 70 or K = 71 or K = 72 or … or K = 245)</a:t>
            </a:r>
            <a:br>
              <a:rPr lang="en" sz="2000">
                <a:solidFill>
                  <a:srgbClr val="000000"/>
                </a:solidFill>
              </a:rPr>
            </a:br>
            <a:r>
              <a:rPr lang="en" sz="2000">
                <a:solidFill>
                  <a:srgbClr val="000000"/>
                </a:solidFill>
              </a:rPr>
              <a:t>		    = </a:t>
            </a:r>
            <a:r>
              <a:rPr lang="en" sz="2000"/>
              <a:t>P(K = 70) + P(K = 71) + P(K = 72) + … + P(K = 245)</a:t>
            </a:r>
            <a:endParaRPr sz="2000">
              <a:solidFill>
                <a:srgbClr val="000000"/>
              </a:solidFill>
            </a:endParaRPr>
          </a:p>
          <a:p>
            <a:pPr marL="0" indent="0">
              <a:buNone/>
            </a:pPr>
            <a:endParaRPr sz="2000">
              <a:solidFill>
                <a:srgbClr val="000000"/>
              </a:solidFill>
            </a:endParaRPr>
          </a:p>
          <a:p>
            <a:pPr marL="0" indent="0">
              <a:buNone/>
            </a:pPr>
            <a:r>
              <a:rPr lang="en" sz="2000">
                <a:solidFill>
                  <a:srgbClr val="000000"/>
                </a:solidFill>
              </a:rPr>
              <a:t>This seems like an awful lot of work...</a:t>
            </a:r>
            <a:endParaRPr sz="2000">
              <a:solidFill>
                <a:srgbClr val="000000"/>
              </a:solidFill>
            </a:endParaRPr>
          </a:p>
        </p:txBody>
      </p:sp>
      <p:sp>
        <p:nvSpPr>
          <p:cNvPr id="495" name="Google Shape;495;p7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96" name="Google Shape;496;p77"/>
          <p:cNvSpPr txBox="1">
            <a:spLocks noGrp="1"/>
          </p:cNvSpPr>
          <p:nvPr>
            <p:ph type="body" idx="1"/>
          </p:nvPr>
        </p:nvSpPr>
        <p:spPr>
          <a:xfrm flipH="1">
            <a:off x="1981200" y="1244775"/>
            <a:ext cx="8229600" cy="3132000"/>
          </a:xfrm>
          <a:prstGeom prst="rect">
            <a:avLst/>
          </a:prstGeom>
        </p:spPr>
        <p:txBody>
          <a:bodyPr spcFirstLastPara="1" wrap="square" lIns="91425" tIns="91425" rIns="91425" bIns="91425" anchor="t" anchorCtr="0">
            <a:noAutofit/>
          </a:bodyPr>
          <a:lstStyle/>
          <a:p>
            <a:pPr marL="0" indent="0">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marL="0" indent="0">
              <a:spcBef>
                <a:spcPts val="1000"/>
              </a:spcBef>
              <a:buNone/>
            </a:pPr>
            <a:r>
              <a:rPr lang="en" sz="2000">
                <a:solidFill>
                  <a:srgbClr val="000000"/>
                </a:solidFill>
              </a:rPr>
              <a:t>We are given that </a:t>
            </a:r>
            <a:r>
              <a:rPr lang="en" sz="2000" i="1">
                <a:solidFill>
                  <a:srgbClr val="000000"/>
                </a:solidFill>
              </a:rPr>
              <a:t>n</a:t>
            </a:r>
            <a:r>
              <a:rPr lang="en" sz="2000">
                <a:solidFill>
                  <a:srgbClr val="000000"/>
                </a:solidFill>
              </a:rPr>
              <a:t> = 245, </a:t>
            </a:r>
            <a:r>
              <a:rPr lang="en" sz="2000" i="1">
                <a:solidFill>
                  <a:srgbClr val="000000"/>
                </a:solidFill>
              </a:rPr>
              <a:t>p</a:t>
            </a:r>
            <a:r>
              <a:rPr lang="en" sz="2000">
                <a:solidFill>
                  <a:srgbClr val="000000"/>
                </a:solidFill>
              </a:rPr>
              <a:t> = 0.25, and we are asked for the probability </a:t>
            </a:r>
            <a:r>
              <a:rPr lang="en" sz="2000" i="1">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animEffect transition="in" filter="fade">
                                      <p:cBhvr>
                                        <p:cTn id="7" dur="1000"/>
                                        <p:tgtEl>
                                          <p:spTgt spid="4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4">
                                            <p:txEl>
                                              <p:pRg st="2" end="2"/>
                                            </p:txEl>
                                          </p:spTgt>
                                        </p:tgtEl>
                                        <p:attrNameLst>
                                          <p:attrName>style.visibility</p:attrName>
                                        </p:attrNameLst>
                                      </p:cBhvr>
                                      <p:to>
                                        <p:strVal val="visible"/>
                                      </p:to>
                                    </p:set>
                                    <p:animEffect transition="in" filter="fade">
                                      <p:cBhvr>
                                        <p:cTn id="12" dur="1000"/>
                                        <p:tgtEl>
                                          <p:spTgt spid="4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8"/>
          <p:cNvSpPr txBox="1">
            <a:spLocks noGrp="1"/>
          </p:cNvSpPr>
          <p:nvPr>
            <p:ph type="title"/>
          </p:nvPr>
        </p:nvSpPr>
        <p:spPr>
          <a:xfrm>
            <a:off x="1981200" y="203563"/>
            <a:ext cx="8229600" cy="1143000"/>
          </a:xfrm>
          <a:prstGeom prst="rect">
            <a:avLst/>
          </a:prstGeom>
        </p:spPr>
        <p:txBody>
          <a:bodyPr spcFirstLastPara="1" wrap="square" lIns="91425" tIns="91425" rIns="91425" bIns="91425" anchor="b" anchorCtr="0">
            <a:noAutofit/>
          </a:bodyPr>
          <a:lstStyle/>
          <a:p>
            <a:r>
              <a:rPr lang="en">
                <a:solidFill>
                  <a:schemeClr val="accent1"/>
                </a:solidFill>
              </a:rPr>
              <a:t>Normal approximation</a:t>
            </a:r>
            <a:endParaRPr>
              <a:solidFill>
                <a:schemeClr val="accent1"/>
              </a:solidFill>
            </a:endParaRPr>
          </a:p>
          <a:p>
            <a:r>
              <a:rPr lang="en">
                <a:solidFill>
                  <a:schemeClr val="accent1"/>
                </a:solidFill>
              </a:rPr>
              <a:t>to the binomial</a:t>
            </a:r>
            <a:endParaRPr>
              <a:solidFill>
                <a:schemeClr val="accent1"/>
              </a:solidFill>
            </a:endParaRPr>
          </a:p>
        </p:txBody>
      </p:sp>
      <p:pic>
        <p:nvPicPr>
          <p:cNvPr id="502" name="Google Shape;502;p78"/>
          <p:cNvPicPr preferRelativeResize="0"/>
          <p:nvPr/>
        </p:nvPicPr>
        <p:blipFill>
          <a:blip r:embed="rId3">
            <a:alphaModFix/>
          </a:blip>
          <a:stretch>
            <a:fillRect/>
          </a:stretch>
        </p:blipFill>
        <p:spPr>
          <a:xfrm>
            <a:off x="1892151" y="1346575"/>
            <a:ext cx="7902601" cy="51020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08" name="Google Shape;508;p79"/>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14" name="Google Shape;514;p80"/>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15" name="Google Shape;515;p80"/>
          <p:cNvPicPr preferRelativeResize="0"/>
          <p:nvPr/>
        </p:nvPicPr>
        <p:blipFill>
          <a:blip r:embed="rId3">
            <a:alphaModFix/>
          </a:blip>
          <a:stretch>
            <a:fillRect/>
          </a:stretch>
        </p:blipFill>
        <p:spPr>
          <a:xfrm>
            <a:off x="1841264" y="2705364"/>
            <a:ext cx="4276725" cy="3419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1000"/>
                                        <p:tgtEl>
                                          <p:spTgt spid="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21" name="Google Shape;521;p81"/>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22" name="Google Shape;522;p81"/>
          <p:cNvPicPr preferRelativeResize="0"/>
          <p:nvPr/>
        </p:nvPicPr>
        <p:blipFill>
          <a:blip r:embed="rId3">
            <a:alphaModFix/>
          </a:blip>
          <a:stretch>
            <a:fillRect/>
          </a:stretch>
        </p:blipFill>
        <p:spPr>
          <a:xfrm>
            <a:off x="1841264" y="2705364"/>
            <a:ext cx="4276725" cy="3419475"/>
          </a:xfrm>
          <a:prstGeom prst="rect">
            <a:avLst/>
          </a:prstGeom>
          <a:noFill/>
          <a:ln>
            <a:noFill/>
          </a:ln>
        </p:spPr>
      </p:pic>
      <p:pic>
        <p:nvPicPr>
          <p:cNvPr id="523" name="Google Shape;523;p81"/>
          <p:cNvPicPr preferRelativeResize="0"/>
          <p:nvPr/>
        </p:nvPicPr>
        <p:blipFill>
          <a:blip r:embed="rId4">
            <a:alphaModFix/>
          </a:blip>
          <a:stretch>
            <a:fillRect/>
          </a:stretch>
        </p:blipFill>
        <p:spPr>
          <a:xfrm>
            <a:off x="5817874" y="2705374"/>
            <a:ext cx="4392925" cy="878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
                                        </p:tgtEl>
                                        <p:attrNameLst>
                                          <p:attrName>style.visibility</p:attrName>
                                        </p:attrNameLst>
                                      </p:cBhvr>
                                      <p:to>
                                        <p:strVal val="visible"/>
                                      </p:to>
                                    </p:set>
                                    <p:animEffect transition="in" filter="fade">
                                      <p:cBhvr>
                                        <p:cTn id="7" dur="1000"/>
                                        <p:tgtEl>
                                          <p:spTgt spid="5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3"/>
                                        </p:tgtEl>
                                        <p:attrNameLst>
                                          <p:attrName>style.visibility</p:attrName>
                                        </p:attrNameLst>
                                      </p:cBhvr>
                                      <p:to>
                                        <p:strVal val="visible"/>
                                      </p:to>
                                    </p:set>
                                    <p:animEffect transition="in" filter="fade">
                                      <p:cBhvr>
                                        <p:cTn id="12" dur="1000"/>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29" name="Google Shape;529;p82"/>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30" name="Google Shape;530;p82"/>
          <p:cNvPicPr preferRelativeResize="0"/>
          <p:nvPr/>
        </p:nvPicPr>
        <p:blipFill>
          <a:blip r:embed="rId3">
            <a:alphaModFix/>
          </a:blip>
          <a:stretch>
            <a:fillRect/>
          </a:stretch>
        </p:blipFill>
        <p:spPr>
          <a:xfrm>
            <a:off x="1841264" y="2705364"/>
            <a:ext cx="4276725" cy="3419475"/>
          </a:xfrm>
          <a:prstGeom prst="rect">
            <a:avLst/>
          </a:prstGeom>
          <a:noFill/>
          <a:ln>
            <a:noFill/>
          </a:ln>
        </p:spPr>
      </p:pic>
      <p:pic>
        <p:nvPicPr>
          <p:cNvPr id="531" name="Google Shape;531;p82"/>
          <p:cNvPicPr preferRelativeResize="0"/>
          <p:nvPr/>
        </p:nvPicPr>
        <p:blipFill>
          <a:blip r:embed="rId4">
            <a:alphaModFix/>
          </a:blip>
          <a:stretch>
            <a:fillRect/>
          </a:stretch>
        </p:blipFill>
        <p:spPr>
          <a:xfrm>
            <a:off x="5817874" y="2705374"/>
            <a:ext cx="4392925" cy="878575"/>
          </a:xfrm>
          <a:prstGeom prst="rect">
            <a:avLst/>
          </a:prstGeom>
          <a:noFill/>
          <a:ln>
            <a:noFill/>
          </a:ln>
        </p:spPr>
      </p:pic>
      <p:pic>
        <p:nvPicPr>
          <p:cNvPr id="532" name="Google Shape;532;p82"/>
          <p:cNvPicPr preferRelativeResize="0"/>
          <p:nvPr/>
        </p:nvPicPr>
        <p:blipFill>
          <a:blip r:embed="rId5">
            <a:alphaModFix/>
          </a:blip>
          <a:stretch>
            <a:fillRect/>
          </a:stretch>
        </p:blipFill>
        <p:spPr>
          <a:xfrm>
            <a:off x="5932925" y="3744077"/>
            <a:ext cx="4720800" cy="106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1"/>
                                        </p:tgtEl>
                                        <p:attrNameLst>
                                          <p:attrName>style.visibility</p:attrName>
                                        </p:attrNameLst>
                                      </p:cBhvr>
                                      <p:to>
                                        <p:strVal val="visible"/>
                                      </p:to>
                                    </p:set>
                                    <p:animEffect transition="in" filter="fade">
                                      <p:cBhvr>
                                        <p:cTn id="12" dur="1000"/>
                                        <p:tgtEl>
                                          <p:spTgt spid="5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gtEl>
                                        <p:attrNameLst>
                                          <p:attrName>style.visibility</p:attrName>
                                        </p:attrNameLst>
                                      </p:cBhvr>
                                      <p:to>
                                        <p:strVal val="visible"/>
                                      </p:to>
                                    </p:set>
                                    <p:animEffect transition="in" filter="fade">
                                      <p:cBhvr>
                                        <p:cTn id="17" dur="10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3"/>
          <p:cNvSpPr txBox="1">
            <a:spLocks noGrp="1"/>
          </p:cNvSpPr>
          <p:nvPr>
            <p:ph type="title"/>
          </p:nvPr>
        </p:nvSpPr>
        <p:spPr>
          <a:xfrm>
            <a:off x="1981200" y="533388"/>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normal approximation breaks down on small intervals</a:t>
            </a:r>
            <a:endParaRPr>
              <a:solidFill>
                <a:schemeClr val="accent1"/>
              </a:solidFill>
            </a:endParaRPr>
          </a:p>
        </p:txBody>
      </p:sp>
      <p:sp>
        <p:nvSpPr>
          <p:cNvPr id="538" name="Google Shape;538;p83"/>
          <p:cNvSpPr txBox="1">
            <a:spLocks noGrp="1"/>
          </p:cNvSpPr>
          <p:nvPr>
            <p:ph type="body" idx="1"/>
          </p:nvPr>
        </p:nvSpPr>
        <p:spPr>
          <a:xfrm flipH="1">
            <a:off x="1981200" y="1778175"/>
            <a:ext cx="8229600" cy="3132000"/>
          </a:xfrm>
          <a:prstGeom prst="rect">
            <a:avLst/>
          </a:prstGeom>
        </p:spPr>
        <p:txBody>
          <a:bodyPr spcFirstLastPara="1" wrap="square" lIns="91425" tIns="91425" rIns="91425" bIns="91425" anchor="t" anchorCtr="0">
            <a:noAutofit/>
          </a:bodyPr>
          <a:lstStyle/>
          <a:p>
            <a:pPr indent="-368300">
              <a:buClr>
                <a:srgbClr val="000000"/>
              </a:buClr>
              <a:buSzPts val="2200"/>
            </a:pPr>
            <a:r>
              <a:rPr lang="en" sz="2200">
                <a:solidFill>
                  <a:srgbClr val="000000"/>
                </a:solidFill>
              </a:rPr>
              <a:t>The normal approximation to the binomial distribution tends to perform poorly when estimating the probability of a small range of counts, even when the conditions are met.</a:t>
            </a:r>
            <a:br>
              <a:rPr lang="en" sz="2200">
                <a:solidFill>
                  <a:srgbClr val="000000"/>
                </a:solidFill>
              </a:rPr>
            </a:br>
            <a:endParaRPr sz="2200">
              <a:solidFill>
                <a:srgbClr val="000000"/>
              </a:solidFill>
            </a:endParaRPr>
          </a:p>
          <a:p>
            <a:pPr indent="-368300">
              <a:spcBef>
                <a:spcPts val="0"/>
              </a:spcBef>
              <a:buClr>
                <a:srgbClr val="000000"/>
              </a:buClr>
              <a:buSzPts val="2200"/>
            </a:pPr>
            <a:r>
              <a:rPr lang="en" sz="2200">
                <a:solidFill>
                  <a:srgbClr val="000000"/>
                </a:solidFill>
              </a:rPr>
              <a:t>This approximation for intervals of values is usually improved if cutoff values are extended by 0.5 in both directions.</a:t>
            </a:r>
            <a:br>
              <a:rPr lang="en" sz="2200">
                <a:solidFill>
                  <a:srgbClr val="000000"/>
                </a:solidFill>
              </a:rPr>
            </a:br>
            <a:endParaRPr sz="2200">
              <a:solidFill>
                <a:srgbClr val="000000"/>
              </a:solidFill>
            </a:endParaRPr>
          </a:p>
          <a:p>
            <a:pPr indent="-368300">
              <a:spcBef>
                <a:spcPts val="0"/>
              </a:spcBef>
              <a:buClr>
                <a:srgbClr val="000000"/>
              </a:buClr>
              <a:buSzPts val="2200"/>
            </a:pPr>
            <a:r>
              <a:rPr lang="en" sz="2200">
                <a:solidFill>
                  <a:srgbClr val="000000"/>
                </a:solidFill>
              </a:rPr>
              <a:t>The tip to add extra area when applying the normal approximation is most often useful when examining a range of observations. While it is possible to also apply this correction when computing a tail area, the benefit of the modification usually disappears since the total interval is typically quite wide.</a:t>
            </a:r>
            <a:endParaRPr sz="2200">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84"/>
          <p:cNvSpPr txBox="1"/>
          <p:nvPr/>
        </p:nvSpPr>
        <p:spPr>
          <a:xfrm>
            <a:off x="2207550" y="0"/>
            <a:ext cx="7776900" cy="68580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kern="0">
                <a:solidFill>
                  <a:srgbClr val="000000"/>
                </a:solidFill>
                <a:latin typeface="Arial"/>
                <a:cs typeface="Arial"/>
                <a:sym typeface="Arial"/>
              </a:rPr>
              <a:t>Find more resources at </a:t>
            </a:r>
            <a:r>
              <a:rPr lang="en" u="sng" kern="0">
                <a:solidFill>
                  <a:srgbClr val="1155CC"/>
                </a:solidFill>
                <a:latin typeface="Arial"/>
                <a:cs typeface="Arial"/>
                <a:sym typeface="Arial"/>
                <a:hlinkClick r:id="rId3"/>
              </a:rPr>
              <a:t>openintro.org/os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Slides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Videos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Statistical Software Labs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Discussion Forums (free support for students and teachers)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Learning Objectives</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Teachers only content is also available for </a:t>
            </a:r>
            <a:r>
              <a:rPr lang="en" u="sng" kern="0">
                <a:solidFill>
                  <a:srgbClr val="1155CC"/>
                </a:solidFill>
                <a:latin typeface="Arial"/>
                <a:cs typeface="Arial"/>
                <a:sym typeface="Arial"/>
                <a:hlinkClick r:id="rId4"/>
              </a:rPr>
              <a:t>Verified Teachers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Exercise solutions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Sample exams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Ability to request a free desk copy for a course</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Statistics Teachers email group</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Questions? </a:t>
            </a:r>
            <a:r>
              <a:rPr lang="en" u="sng" kern="0">
                <a:solidFill>
                  <a:srgbClr val="1155CC"/>
                </a:solidFill>
                <a:latin typeface="Arial"/>
                <a:cs typeface="Arial"/>
                <a:sym typeface="Arial"/>
                <a:hlinkClick r:id="rId5"/>
              </a:rPr>
              <a:t>Contact us</a:t>
            </a:r>
            <a:r>
              <a:rPr lang="en" kern="0">
                <a:solidFill>
                  <a:srgbClr val="000000"/>
                </a:solidFill>
                <a:latin typeface="Arial"/>
                <a:cs typeface="Arial"/>
                <a:sym typeface="Arial"/>
              </a:rPr>
              <a:t>.</a:t>
            </a:r>
            <a:endParaRPr kern="0">
              <a:solidFill>
                <a:srgbClr val="000000"/>
              </a:solidFill>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22"/>
          <p:cNvPicPr preferRelativeResize="0"/>
          <p:nvPr/>
        </p:nvPicPr>
        <p:blipFill>
          <a:blip r:embed="rId3">
            <a:alphaModFix/>
          </a:blip>
          <a:stretch>
            <a:fillRect/>
          </a:stretch>
        </p:blipFill>
        <p:spPr>
          <a:xfrm>
            <a:off x="2104038" y="2744876"/>
            <a:ext cx="7851275" cy="608775"/>
          </a:xfrm>
          <a:prstGeom prst="rect">
            <a:avLst/>
          </a:prstGeom>
          <a:noFill/>
          <a:ln>
            <a:noFill/>
          </a:ln>
        </p:spPr>
      </p:pic>
      <p:pic>
        <p:nvPicPr>
          <p:cNvPr id="89" name="Google Shape;89;p22"/>
          <p:cNvPicPr preferRelativeResize="0"/>
          <p:nvPr/>
        </p:nvPicPr>
        <p:blipFill>
          <a:blip r:embed="rId4">
            <a:alphaModFix/>
          </a:blip>
          <a:stretch>
            <a:fillRect/>
          </a:stretch>
        </p:blipFill>
        <p:spPr>
          <a:xfrm>
            <a:off x="1981200" y="3353650"/>
            <a:ext cx="8229600" cy="573514"/>
          </a:xfrm>
          <a:prstGeom prst="rect">
            <a:avLst/>
          </a:prstGeom>
          <a:noFill/>
          <a:ln>
            <a:noFill/>
          </a:ln>
        </p:spPr>
      </p:pic>
      <p:pic>
        <p:nvPicPr>
          <p:cNvPr id="90" name="Google Shape;90;p22"/>
          <p:cNvPicPr preferRelativeResize="0"/>
          <p:nvPr/>
        </p:nvPicPr>
        <p:blipFill>
          <a:blip r:embed="rId5">
            <a:alphaModFix/>
          </a:blip>
          <a:stretch>
            <a:fillRect/>
          </a:stretch>
        </p:blipFill>
        <p:spPr>
          <a:xfrm>
            <a:off x="2034413" y="3927176"/>
            <a:ext cx="8123186" cy="608775"/>
          </a:xfrm>
          <a:prstGeom prst="rect">
            <a:avLst/>
          </a:prstGeom>
          <a:noFill/>
          <a:ln>
            <a:noFill/>
          </a:ln>
        </p:spPr>
      </p:pic>
      <p:pic>
        <p:nvPicPr>
          <p:cNvPr id="91" name="Google Shape;91;p22"/>
          <p:cNvPicPr preferRelativeResize="0"/>
          <p:nvPr/>
        </p:nvPicPr>
        <p:blipFill>
          <a:blip r:embed="rId6">
            <a:alphaModFix/>
          </a:blip>
          <a:stretch>
            <a:fillRect/>
          </a:stretch>
        </p:blipFill>
        <p:spPr>
          <a:xfrm>
            <a:off x="1981201" y="4535951"/>
            <a:ext cx="8229599" cy="590425"/>
          </a:xfrm>
          <a:prstGeom prst="rect">
            <a:avLst/>
          </a:prstGeom>
          <a:noFill/>
          <a:ln>
            <a:noFill/>
          </a:ln>
        </p:spPr>
      </p:pic>
      <p:sp>
        <p:nvSpPr>
          <p:cNvPr id="92" name="Google Shape;92;p22"/>
          <p:cNvSpPr txBox="1">
            <a:spLocks noGrp="1"/>
          </p:cNvSpPr>
          <p:nvPr>
            <p:ph type="body" idx="1"/>
          </p:nvPr>
        </p:nvSpPr>
        <p:spPr>
          <a:xfrm flipH="1">
            <a:off x="1981188" y="506825"/>
            <a:ext cx="8229600" cy="2047200"/>
          </a:xfrm>
          <a:prstGeom prst="rect">
            <a:avLst/>
          </a:prstGeom>
        </p:spPr>
        <p:txBody>
          <a:bodyPr spcFirstLastPara="1" wrap="square" lIns="91425" tIns="91425" rIns="91425" bIns="91425" anchor="t" anchorCtr="0">
            <a:noAutofit/>
          </a:bodyPr>
          <a:lstStyle/>
          <a:p>
            <a:pPr marL="0" indent="0">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marL="0" indent="0">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1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85"/>
          <p:cNvSpPr txBox="1">
            <a:spLocks noGrp="1"/>
          </p:cNvSpPr>
          <p:nvPr>
            <p:ph type="ctrTitle"/>
          </p:nvPr>
        </p:nvSpPr>
        <p:spPr>
          <a:xfrm>
            <a:off x="2209800" y="2111123"/>
            <a:ext cx="7772400" cy="1546500"/>
          </a:xfrm>
          <a:prstGeom prst="rect">
            <a:avLst/>
          </a:prstGeom>
        </p:spPr>
        <p:txBody>
          <a:bodyPr spcFirstLastPara="1" wrap="square" lIns="91425" tIns="91425" rIns="91425" bIns="91425" anchor="b" anchorCtr="0">
            <a:noAutofit/>
          </a:bodyPr>
          <a:lstStyle/>
          <a:p>
            <a:r>
              <a:rPr lang="en"/>
              <a:t>Appendix</a:t>
            </a:r>
            <a:endParaRPr/>
          </a:p>
        </p:txBody>
      </p:sp>
      <p:sp>
        <p:nvSpPr>
          <p:cNvPr id="549" name="Google Shape;549;p85"/>
          <p:cNvSpPr txBox="1">
            <a:spLocks noGrp="1"/>
          </p:cNvSpPr>
          <p:nvPr>
            <p:ph type="subTitle" idx="1"/>
          </p:nvPr>
        </p:nvSpPr>
        <p:spPr>
          <a:xfrm>
            <a:off x="2209800" y="3786738"/>
            <a:ext cx="7772400" cy="1046400"/>
          </a:xfrm>
          <a:prstGeom prst="rect">
            <a:avLst/>
          </a:prstGeom>
        </p:spPr>
        <p:txBody>
          <a:bodyPr spcFirstLastPara="1" wrap="square" lIns="91425" tIns="91425" rIns="91425" bIns="91425" anchor="t" anchorCtr="0">
            <a:noAutofit/>
          </a:bodyPr>
          <a:lstStyle/>
          <a:p>
            <a:pPr marL="0" indent="0"/>
            <a:r>
              <a:rPr lang="en"/>
              <a:t>Probability Tables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8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55" name="Google Shape;555;p86"/>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56" name="Google Shape;556;p86"/>
          <p:cNvPicPr preferRelativeResize="0"/>
          <p:nvPr/>
        </p:nvPicPr>
        <p:blipFill>
          <a:blip r:embed="rId3">
            <a:alphaModFix/>
          </a:blip>
          <a:stretch>
            <a:fillRect/>
          </a:stretch>
        </p:blipFill>
        <p:spPr>
          <a:xfrm>
            <a:off x="1841264" y="2705364"/>
            <a:ext cx="4276725" cy="3419475"/>
          </a:xfrm>
          <a:prstGeom prst="rect">
            <a:avLst/>
          </a:prstGeom>
          <a:noFill/>
          <a:ln>
            <a:noFill/>
          </a:ln>
        </p:spPr>
      </p:pic>
      <p:pic>
        <p:nvPicPr>
          <p:cNvPr id="557" name="Google Shape;557;p86"/>
          <p:cNvPicPr preferRelativeResize="0"/>
          <p:nvPr/>
        </p:nvPicPr>
        <p:blipFill>
          <a:blip r:embed="rId4">
            <a:alphaModFix/>
          </a:blip>
          <a:stretch>
            <a:fillRect/>
          </a:stretch>
        </p:blipFill>
        <p:spPr>
          <a:xfrm>
            <a:off x="5817874" y="2705374"/>
            <a:ext cx="4392925" cy="878575"/>
          </a:xfrm>
          <a:prstGeom prst="rect">
            <a:avLst/>
          </a:prstGeom>
          <a:noFill/>
          <a:ln>
            <a:noFill/>
          </a:ln>
        </p:spPr>
      </p:pic>
      <p:pic>
        <p:nvPicPr>
          <p:cNvPr id="558" name="Google Shape;558;p86"/>
          <p:cNvPicPr preferRelativeResize="0"/>
          <p:nvPr/>
        </p:nvPicPr>
        <p:blipFill>
          <a:blip r:embed="rId5">
            <a:alphaModFix/>
          </a:blip>
          <a:stretch>
            <a:fillRect/>
          </a:stretch>
        </p:blipFill>
        <p:spPr>
          <a:xfrm>
            <a:off x="5932925" y="3511663"/>
            <a:ext cx="4392924" cy="19850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6"/>
                                        </p:tgtEl>
                                        <p:attrNameLst>
                                          <p:attrName>style.visibility</p:attrName>
                                        </p:attrNameLst>
                                      </p:cBhvr>
                                      <p:to>
                                        <p:strVal val="visible"/>
                                      </p:to>
                                    </p:set>
                                    <p:animEffect transition="in" filter="fade">
                                      <p:cBhvr>
                                        <p:cTn id="7" dur="1000"/>
                                        <p:tgtEl>
                                          <p:spTgt spid="5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7"/>
                                        </p:tgtEl>
                                        <p:attrNameLst>
                                          <p:attrName>style.visibility</p:attrName>
                                        </p:attrNameLst>
                                      </p:cBhvr>
                                      <p:to>
                                        <p:strVal val="visible"/>
                                      </p:to>
                                    </p:set>
                                    <p:animEffect transition="in" filter="fade">
                                      <p:cBhvr>
                                        <p:cTn id="12" dur="1000"/>
                                        <p:tgtEl>
                                          <p:spTgt spid="5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8"/>
                                        </p:tgtEl>
                                        <p:attrNameLst>
                                          <p:attrName>style.visibility</p:attrName>
                                        </p:attrNameLst>
                                      </p:cBhvr>
                                      <p:to>
                                        <p:strVal val="visible"/>
                                      </p:to>
                                    </p:set>
                                    <p:animEffect transition="in" filter="fade">
                                      <p:cBhvr>
                                        <p:cTn id="17" dur="1000"/>
                                        <p:tgtEl>
                                          <p:spTgt spid="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8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64" name="Google Shape;564;p87"/>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65" name="Google Shape;565;p87"/>
          <p:cNvPicPr preferRelativeResize="0"/>
          <p:nvPr/>
        </p:nvPicPr>
        <p:blipFill>
          <a:blip r:embed="rId3">
            <a:alphaModFix/>
          </a:blip>
          <a:stretch>
            <a:fillRect/>
          </a:stretch>
        </p:blipFill>
        <p:spPr>
          <a:xfrm>
            <a:off x="1841264" y="2705364"/>
            <a:ext cx="4276725" cy="3419475"/>
          </a:xfrm>
          <a:prstGeom prst="rect">
            <a:avLst/>
          </a:prstGeom>
          <a:noFill/>
          <a:ln>
            <a:noFill/>
          </a:ln>
        </p:spPr>
      </p:pic>
      <p:pic>
        <p:nvPicPr>
          <p:cNvPr id="566" name="Google Shape;566;p87"/>
          <p:cNvPicPr preferRelativeResize="0"/>
          <p:nvPr/>
        </p:nvPicPr>
        <p:blipFill>
          <a:blip r:embed="rId4">
            <a:alphaModFix/>
          </a:blip>
          <a:stretch>
            <a:fillRect/>
          </a:stretch>
        </p:blipFill>
        <p:spPr>
          <a:xfrm>
            <a:off x="5817874" y="2705374"/>
            <a:ext cx="4392925" cy="878575"/>
          </a:xfrm>
          <a:prstGeom prst="rect">
            <a:avLst/>
          </a:prstGeom>
          <a:noFill/>
          <a:ln>
            <a:noFill/>
          </a:ln>
        </p:spPr>
      </p:pic>
      <p:pic>
        <p:nvPicPr>
          <p:cNvPr id="567" name="Google Shape;567;p87"/>
          <p:cNvPicPr preferRelativeResize="0"/>
          <p:nvPr/>
        </p:nvPicPr>
        <p:blipFill>
          <a:blip r:embed="rId5">
            <a:alphaModFix/>
          </a:blip>
          <a:stretch>
            <a:fillRect/>
          </a:stretch>
        </p:blipFill>
        <p:spPr>
          <a:xfrm>
            <a:off x="5932925" y="3511663"/>
            <a:ext cx="4392924" cy="1985013"/>
          </a:xfrm>
          <a:prstGeom prst="rect">
            <a:avLst/>
          </a:prstGeom>
          <a:noFill/>
          <a:ln>
            <a:noFill/>
          </a:ln>
        </p:spPr>
      </p:pic>
      <p:pic>
        <p:nvPicPr>
          <p:cNvPr id="568" name="Google Shape;568;p87"/>
          <p:cNvPicPr preferRelativeResize="0"/>
          <p:nvPr/>
        </p:nvPicPr>
        <p:blipFill>
          <a:blip r:embed="rId6">
            <a:alphaModFix/>
          </a:blip>
          <a:stretch>
            <a:fillRect/>
          </a:stretch>
        </p:blipFill>
        <p:spPr>
          <a:xfrm>
            <a:off x="5932925" y="5496677"/>
            <a:ext cx="4720800" cy="106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10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6"/>
                                        </p:tgtEl>
                                        <p:attrNameLst>
                                          <p:attrName>style.visibility</p:attrName>
                                        </p:attrNameLst>
                                      </p:cBhvr>
                                      <p:to>
                                        <p:strVal val="visible"/>
                                      </p:to>
                                    </p:set>
                                    <p:animEffect transition="in" filter="fade">
                                      <p:cBhvr>
                                        <p:cTn id="12" dur="1000"/>
                                        <p:tgtEl>
                                          <p:spTgt spid="5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7"/>
                                        </p:tgtEl>
                                        <p:attrNameLst>
                                          <p:attrName>style.visibility</p:attrName>
                                        </p:attrNameLst>
                                      </p:cBhvr>
                                      <p:to>
                                        <p:strVal val="visible"/>
                                      </p:to>
                                    </p:set>
                                    <p:animEffect transition="in" filter="fade">
                                      <p:cBhvr>
                                        <p:cTn id="17" dur="1000"/>
                                        <p:tgtEl>
                                          <p:spTgt spid="5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gtEl>
                                        <p:attrNameLst>
                                          <p:attrName>style.visibility</p:attrName>
                                        </p:attrNameLst>
                                      </p:cBhvr>
                                      <p:to>
                                        <p:strVal val="visible"/>
                                      </p:to>
                                    </p:set>
                                    <p:animEffect transition="in" filter="fade">
                                      <p:cBhvr>
                                        <p:cTn id="22" dur="10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3"/>
          <p:cNvPicPr preferRelativeResize="0"/>
          <p:nvPr/>
        </p:nvPicPr>
        <p:blipFill>
          <a:blip r:embed="rId3">
            <a:alphaModFix/>
          </a:blip>
          <a:stretch>
            <a:fillRect/>
          </a:stretch>
        </p:blipFill>
        <p:spPr>
          <a:xfrm>
            <a:off x="2104038" y="2744876"/>
            <a:ext cx="7851275" cy="608775"/>
          </a:xfrm>
          <a:prstGeom prst="rect">
            <a:avLst/>
          </a:prstGeom>
          <a:noFill/>
          <a:ln>
            <a:noFill/>
          </a:ln>
        </p:spPr>
      </p:pic>
      <p:pic>
        <p:nvPicPr>
          <p:cNvPr id="98" name="Google Shape;98;p23"/>
          <p:cNvPicPr preferRelativeResize="0"/>
          <p:nvPr/>
        </p:nvPicPr>
        <p:blipFill>
          <a:blip r:embed="rId4">
            <a:alphaModFix/>
          </a:blip>
          <a:stretch>
            <a:fillRect/>
          </a:stretch>
        </p:blipFill>
        <p:spPr>
          <a:xfrm>
            <a:off x="1981200" y="3353650"/>
            <a:ext cx="8229600" cy="573514"/>
          </a:xfrm>
          <a:prstGeom prst="rect">
            <a:avLst/>
          </a:prstGeom>
          <a:noFill/>
          <a:ln>
            <a:noFill/>
          </a:ln>
        </p:spPr>
      </p:pic>
      <p:pic>
        <p:nvPicPr>
          <p:cNvPr id="99" name="Google Shape;99;p23"/>
          <p:cNvPicPr preferRelativeResize="0"/>
          <p:nvPr/>
        </p:nvPicPr>
        <p:blipFill>
          <a:blip r:embed="rId5">
            <a:alphaModFix/>
          </a:blip>
          <a:stretch>
            <a:fillRect/>
          </a:stretch>
        </p:blipFill>
        <p:spPr>
          <a:xfrm>
            <a:off x="2034413" y="3927176"/>
            <a:ext cx="8123186" cy="608775"/>
          </a:xfrm>
          <a:prstGeom prst="rect">
            <a:avLst/>
          </a:prstGeom>
          <a:noFill/>
          <a:ln>
            <a:noFill/>
          </a:ln>
        </p:spPr>
      </p:pic>
      <p:pic>
        <p:nvPicPr>
          <p:cNvPr id="100" name="Google Shape;100;p23"/>
          <p:cNvPicPr preferRelativeResize="0"/>
          <p:nvPr/>
        </p:nvPicPr>
        <p:blipFill>
          <a:blip r:embed="rId6">
            <a:alphaModFix/>
          </a:blip>
          <a:stretch>
            <a:fillRect/>
          </a:stretch>
        </p:blipFill>
        <p:spPr>
          <a:xfrm>
            <a:off x="1981201" y="4535951"/>
            <a:ext cx="8229599" cy="590425"/>
          </a:xfrm>
          <a:prstGeom prst="rect">
            <a:avLst/>
          </a:prstGeom>
          <a:noFill/>
          <a:ln>
            <a:noFill/>
          </a:ln>
        </p:spPr>
      </p:pic>
      <p:sp>
        <p:nvSpPr>
          <p:cNvPr id="101" name="Google Shape;101;p23"/>
          <p:cNvSpPr txBox="1"/>
          <p:nvPr/>
        </p:nvSpPr>
        <p:spPr>
          <a:xfrm>
            <a:off x="1947850" y="5317225"/>
            <a:ext cx="8040600" cy="6999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900" kern="0">
                <a:solidFill>
                  <a:srgbClr val="000000"/>
                </a:solidFill>
                <a:latin typeface="Arial"/>
                <a:cs typeface="Arial"/>
                <a:sym typeface="Arial"/>
              </a:rPr>
              <a:t>The probability of exactly one 1 of 4 people refusing to administer the shock is the sum of all of these probabilities.</a:t>
            </a:r>
            <a:endParaRPr sz="1900" kern="0">
              <a:solidFill>
                <a:srgbClr val="000000"/>
              </a:solidFill>
              <a:latin typeface="Arial"/>
              <a:cs typeface="Arial"/>
              <a:sym typeface="Arial"/>
            </a:endParaRPr>
          </a:p>
        </p:txBody>
      </p:sp>
      <p:pic>
        <p:nvPicPr>
          <p:cNvPr id="102" name="Google Shape;102;p23"/>
          <p:cNvPicPr preferRelativeResize="0"/>
          <p:nvPr/>
        </p:nvPicPr>
        <p:blipFill>
          <a:blip r:embed="rId7">
            <a:alphaModFix/>
          </a:blip>
          <a:stretch>
            <a:fillRect/>
          </a:stretch>
        </p:blipFill>
        <p:spPr>
          <a:xfrm>
            <a:off x="2594213" y="6093450"/>
            <a:ext cx="6557001" cy="377150"/>
          </a:xfrm>
          <a:prstGeom prst="rect">
            <a:avLst/>
          </a:prstGeom>
          <a:noFill/>
          <a:ln>
            <a:noFill/>
          </a:ln>
        </p:spPr>
      </p:pic>
      <p:sp>
        <p:nvSpPr>
          <p:cNvPr id="103" name="Google Shape;103;p23"/>
          <p:cNvSpPr txBox="1">
            <a:spLocks noGrp="1"/>
          </p:cNvSpPr>
          <p:nvPr>
            <p:ph type="body" idx="1"/>
          </p:nvPr>
        </p:nvSpPr>
        <p:spPr>
          <a:xfrm flipH="1">
            <a:off x="1981188" y="506825"/>
            <a:ext cx="8229600" cy="2047200"/>
          </a:xfrm>
          <a:prstGeom prst="rect">
            <a:avLst/>
          </a:prstGeom>
        </p:spPr>
        <p:txBody>
          <a:bodyPr spcFirstLastPara="1" wrap="square" lIns="91425" tIns="91425" rIns="91425" bIns="91425" anchor="t" anchorCtr="0">
            <a:noAutofit/>
          </a:bodyPr>
          <a:lstStyle/>
          <a:p>
            <a:pPr marL="0" indent="0">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marL="0" indent="0">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10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1000"/>
                                        <p:tgtEl>
                                          <p:spTgt spid="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 sz="2300">
                <a:solidFill>
                  <a:srgbClr val="000000"/>
                </a:solidFill>
              </a:rPr>
              <a:t>The question from the prior slide asked for the probability of given number of successes, </a:t>
            </a:r>
            <a:r>
              <a:rPr lang="en" sz="2300" i="1">
                <a:solidFill>
                  <a:schemeClr val="accent1"/>
                </a:solidFill>
              </a:rPr>
              <a:t>k</a:t>
            </a:r>
            <a:r>
              <a:rPr lang="en" sz="2300">
                <a:solidFill>
                  <a:srgbClr val="000000"/>
                </a:solidFill>
              </a:rPr>
              <a:t>, in a given number of trials, </a:t>
            </a:r>
            <a:r>
              <a:rPr lang="en" sz="2300" i="1">
                <a:solidFill>
                  <a:schemeClr val="accent1"/>
                </a:solidFill>
              </a:rPr>
              <a:t>n</a:t>
            </a:r>
            <a:r>
              <a:rPr lang="en" sz="2300">
                <a:solidFill>
                  <a:srgbClr val="000000"/>
                </a:solidFill>
              </a:rPr>
              <a:t>, (</a:t>
            </a:r>
            <a:r>
              <a:rPr lang="en" sz="2300" i="1">
                <a:solidFill>
                  <a:srgbClr val="000000"/>
                </a:solidFill>
              </a:rPr>
              <a:t>k</a:t>
            </a:r>
            <a:r>
              <a:rPr lang="en" sz="2300">
                <a:solidFill>
                  <a:srgbClr val="000000"/>
                </a:solidFill>
              </a:rPr>
              <a:t> = 1 success in </a:t>
            </a:r>
            <a:r>
              <a:rPr lang="en" sz="2300" i="1">
                <a:solidFill>
                  <a:srgbClr val="000000"/>
                </a:solidFill>
              </a:rPr>
              <a:t>n</a:t>
            </a:r>
            <a:r>
              <a:rPr lang="en" sz="2300">
                <a:solidFill>
                  <a:srgbClr val="000000"/>
                </a:solidFill>
              </a:rPr>
              <a:t> = 4 trials), and we calculated this probability as</a:t>
            </a:r>
            <a:endParaRPr sz="2300">
              <a:solidFill>
                <a:srgbClr val="000000"/>
              </a:solidFill>
            </a:endParaRPr>
          </a:p>
          <a:p>
            <a:pPr marL="0" indent="0">
              <a:spcBef>
                <a:spcPts val="0"/>
              </a:spcBef>
              <a:buNone/>
            </a:pPr>
            <a:endParaRPr sz="1000">
              <a:solidFill>
                <a:srgbClr val="000000"/>
              </a:solidFill>
            </a:endParaRPr>
          </a:p>
          <a:p>
            <a:pPr marL="0" indent="457200">
              <a:spcBef>
                <a:spcPts val="0"/>
              </a:spcBef>
              <a:buNone/>
            </a:pPr>
            <a:r>
              <a:rPr lang="en" sz="2300" i="1">
                <a:solidFill>
                  <a:srgbClr val="000000"/>
                </a:solidFill>
              </a:rPr>
              <a:t>                # of scenarios x P(single scenario)</a:t>
            </a:r>
            <a:endParaRPr sz="2300" i="1">
              <a:solidFill>
                <a:srgbClr val="000000"/>
              </a:solidFill>
            </a:endParaRPr>
          </a:p>
          <a:p>
            <a:pPr marL="0" indent="0">
              <a:spcBef>
                <a:spcPts val="0"/>
              </a:spcBef>
              <a:buNone/>
            </a:pPr>
            <a:endParaRPr sz="1000">
              <a:solidFill>
                <a:srgbClr val="000000"/>
              </a:solidFill>
            </a:endParaRPr>
          </a:p>
          <a:p>
            <a:pPr marL="0" indent="0">
              <a:buNone/>
            </a:pPr>
            <a:endParaRPr sz="2300">
              <a:solidFill>
                <a:srgbClr val="000000"/>
              </a:solidFill>
            </a:endParaRPr>
          </a:p>
        </p:txBody>
      </p:sp>
      <p:sp>
        <p:nvSpPr>
          <p:cNvPr id="109" name="Google Shape;109;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2" end="2"/>
                                            </p:txEl>
                                          </p:spTgt>
                                        </p:tgtEl>
                                        <p:attrNameLst>
                                          <p:attrName>style.visibility</p:attrName>
                                        </p:attrNameLst>
                                      </p:cBhvr>
                                      <p:to>
                                        <p:strVal val="visible"/>
                                      </p:to>
                                    </p:set>
                                    <p:animEffect transition="in" filter="fade">
                                      <p:cBhvr>
                                        <p:cTn id="12" dur="1000"/>
                                        <p:tgtEl>
                                          <p:spTgt spid="1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80</TotalTime>
  <Words>4280</Words>
  <Application>Microsoft Macintosh PowerPoint</Application>
  <PresentationFormat>Widescreen</PresentationFormat>
  <Paragraphs>315</Paragraphs>
  <Slides>72</Slides>
  <Notes>71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72</vt:i4>
      </vt:variant>
    </vt:vector>
  </HeadingPairs>
  <TitlesOfParts>
    <vt:vector size="78" baseType="lpstr">
      <vt:lpstr>Arial</vt:lpstr>
      <vt:lpstr>Calibri</vt:lpstr>
      <vt:lpstr>Corbel</vt:lpstr>
      <vt:lpstr>Wingdings 2</vt:lpstr>
      <vt:lpstr>Frame</vt:lpstr>
      <vt:lpstr>Custom</vt:lpstr>
      <vt:lpstr>Assessing Discrete Data: Binomial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Binomial distribution</vt:lpstr>
      <vt:lpstr>Binomial distribution</vt:lpstr>
      <vt:lpstr>Binomial distribution</vt:lpstr>
      <vt:lpstr>Binomial distribution</vt:lpstr>
      <vt:lpstr>Computing the # of scenarios</vt:lpstr>
      <vt:lpstr>Computing the # of scenarios</vt:lpstr>
      <vt:lpstr>Computing the # of scenarios</vt:lpstr>
      <vt:lpstr>Computing the # of scenarios</vt:lpstr>
      <vt:lpstr>Computing the # of scenarios</vt:lpstr>
      <vt:lpstr>Computing the # of scenarios</vt:lpstr>
      <vt:lpstr>Computing the # of scenarios</vt:lpstr>
      <vt:lpstr>Practice</vt:lpstr>
      <vt:lpstr>Practice</vt:lpstr>
      <vt:lpstr>Binomial distribution (cont.)</vt:lpstr>
      <vt:lpstr>Practice</vt:lpstr>
      <vt:lpstr>Practice</vt:lpstr>
      <vt:lpstr>Practice</vt:lpstr>
      <vt:lpstr>Practice</vt:lpstr>
      <vt:lpstr>Practice</vt:lpstr>
      <vt:lpstr>Practice</vt:lpstr>
      <vt:lpstr>The birthday problem</vt:lpstr>
      <vt:lpstr>The birthday problem</vt:lpstr>
      <vt:lpstr>The birthday problem</vt:lpstr>
      <vt:lpstr>The birthday problem</vt:lpstr>
      <vt:lpstr>The birthday problem (cont.)</vt:lpstr>
      <vt:lpstr>The birthday problem (cont.)</vt:lpstr>
      <vt:lpstr>The birthday problem (cont.)</vt:lpstr>
      <vt:lpstr>The birthday problem (cont.)</vt:lpstr>
      <vt:lpstr>The birthday problem (cont.)</vt:lpstr>
      <vt:lpstr>The birthday problem (cont.)</vt:lpstr>
      <vt:lpstr>The birthday problem (cont.)</vt:lpstr>
      <vt:lpstr>Expected value</vt:lpstr>
      <vt:lpstr>Expected value</vt:lpstr>
      <vt:lpstr>Expected value</vt:lpstr>
      <vt:lpstr>Expected value</vt:lpstr>
      <vt:lpstr>Expected value and its variability</vt:lpstr>
      <vt:lpstr>Expected value and its variability</vt:lpstr>
      <vt:lpstr>Expected value and its variability</vt:lpstr>
      <vt:lpstr>Unusual observations</vt:lpstr>
      <vt:lpstr>Practice</vt:lpstr>
      <vt:lpstr>Practice</vt:lpstr>
      <vt:lpstr>Practice</vt:lpstr>
      <vt:lpstr>Practice</vt:lpstr>
      <vt:lpstr>Shapes of binomial distributions</vt:lpstr>
      <vt:lpstr>Distributions of number of successes</vt:lpstr>
      <vt:lpstr>Low large is large enough?</vt:lpstr>
      <vt:lpstr>Low large is large enough?</vt:lpstr>
      <vt:lpstr>Practice</vt:lpstr>
      <vt:lpstr>Practice</vt:lpstr>
      <vt:lpstr>An analysis of Facebook users</vt:lpstr>
      <vt:lpstr>An analysis of Facebook users</vt:lpstr>
      <vt:lpstr>Practice</vt:lpstr>
      <vt:lpstr>Practice</vt:lpstr>
      <vt:lpstr>Practice</vt:lpstr>
      <vt:lpstr>Normal approximation to the binomial</vt:lpstr>
      <vt:lpstr>Practice</vt:lpstr>
      <vt:lpstr>Practice</vt:lpstr>
      <vt:lpstr>Practice</vt:lpstr>
      <vt:lpstr>Practice</vt:lpstr>
      <vt:lpstr>The normal approximation breaks down on small intervals</vt:lpstr>
      <vt:lpstr>PowerPoint Presentation</vt:lpstr>
      <vt:lpstr>Appendix</vt:lpstr>
      <vt:lpstr>Practice</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6</cp:revision>
  <dcterms:created xsi:type="dcterms:W3CDTF">2023-07-27T13:51:22Z</dcterms:created>
  <dcterms:modified xsi:type="dcterms:W3CDTF">2023-08-03T11:48:38Z</dcterms:modified>
</cp:coreProperties>
</file>