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52"/>
  </p:notesMasterIdLst>
  <p:sldIdLst>
    <p:sldId id="256"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2</a:t>
            </a:fld>
            <a:endParaRPr lang="en-US" dirty="0"/>
          </a:p>
        </p:txBody>
      </p:sp>
    </p:spTree>
    <p:extLst>
      <p:ext uri="{BB962C8B-B14F-4D97-AF65-F5344CB8AC3E}">
        <p14:creationId xmlns:p14="http://schemas.microsoft.com/office/powerpoint/2010/main" val="1676282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3509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12</a:t>
            </a:fld>
            <a:endParaRPr lang="en-US" dirty="0"/>
          </a:p>
        </p:txBody>
      </p:sp>
    </p:spTree>
    <p:extLst>
      <p:ext uri="{BB962C8B-B14F-4D97-AF65-F5344CB8AC3E}">
        <p14:creationId xmlns:p14="http://schemas.microsoft.com/office/powerpoint/2010/main" val="103168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13</a:t>
            </a:fld>
            <a:endParaRPr lang="en-US" dirty="0"/>
          </a:p>
        </p:txBody>
      </p:sp>
    </p:spTree>
    <p:extLst>
      <p:ext uri="{BB962C8B-B14F-4D97-AF65-F5344CB8AC3E}">
        <p14:creationId xmlns:p14="http://schemas.microsoft.com/office/powerpoint/2010/main" val="307026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14</a:t>
            </a:fld>
            <a:endParaRPr lang="en-US" dirty="0"/>
          </a:p>
        </p:txBody>
      </p:sp>
    </p:spTree>
    <p:extLst>
      <p:ext uri="{BB962C8B-B14F-4D97-AF65-F5344CB8AC3E}">
        <p14:creationId xmlns:p14="http://schemas.microsoft.com/office/powerpoint/2010/main" val="418420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15</a:t>
            </a:fld>
            <a:endParaRPr lang="en-US" dirty="0"/>
          </a:p>
        </p:txBody>
      </p:sp>
    </p:spTree>
    <p:extLst>
      <p:ext uri="{BB962C8B-B14F-4D97-AF65-F5344CB8AC3E}">
        <p14:creationId xmlns:p14="http://schemas.microsoft.com/office/powerpoint/2010/main" val="1863966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16</a:t>
            </a:fld>
            <a:endParaRPr lang="en-US" dirty="0"/>
          </a:p>
        </p:txBody>
      </p:sp>
    </p:spTree>
    <p:extLst>
      <p:ext uri="{BB962C8B-B14F-4D97-AF65-F5344CB8AC3E}">
        <p14:creationId xmlns:p14="http://schemas.microsoft.com/office/powerpoint/2010/main" val="1390545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17</a:t>
            </a:fld>
            <a:endParaRPr lang="en-US" dirty="0"/>
          </a:p>
        </p:txBody>
      </p:sp>
    </p:spTree>
    <p:extLst>
      <p:ext uri="{BB962C8B-B14F-4D97-AF65-F5344CB8AC3E}">
        <p14:creationId xmlns:p14="http://schemas.microsoft.com/office/powerpoint/2010/main" val="142159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f8f548b7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f8f548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3</a:t>
            </a:fld>
            <a:endParaRPr lang="en-US" dirty="0"/>
          </a:p>
        </p:txBody>
      </p:sp>
    </p:spTree>
    <p:extLst>
      <p:ext uri="{BB962C8B-B14F-4D97-AF65-F5344CB8AC3E}">
        <p14:creationId xmlns:p14="http://schemas.microsoft.com/office/powerpoint/2010/main" val="1550818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f8f548b73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f8f548b7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8f548b73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8f548b7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f8f548b73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f8f548b7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f8f548b73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f8f548b7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f8f548b73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f8f548b7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f8f548b73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f8f548b7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f8f548b73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f8f548b7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f8f548b73_0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f8f548b7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f8f548b73_0_1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f8f548b7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f9f32732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f9f3273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4</a:t>
            </a:fld>
            <a:endParaRPr lang="en-US" dirty="0"/>
          </a:p>
        </p:txBody>
      </p:sp>
    </p:spTree>
    <p:extLst>
      <p:ext uri="{BB962C8B-B14F-4D97-AF65-F5344CB8AC3E}">
        <p14:creationId xmlns:p14="http://schemas.microsoft.com/office/powerpoint/2010/main" val="1400719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f8f548b73_0_126: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f8f548b7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b066a1b_0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79a594b6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79a594b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594b63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594b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79a594b63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79a594b6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79a594b63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79a594b6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5098262_0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5098262_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79a594b63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79a594b6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a5098262_0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a5098262_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79a594b63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79a594b6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5</a:t>
            </a:fld>
            <a:endParaRPr lang="en-US" dirty="0"/>
          </a:p>
        </p:txBody>
      </p:sp>
    </p:spTree>
    <p:extLst>
      <p:ext uri="{BB962C8B-B14F-4D97-AF65-F5344CB8AC3E}">
        <p14:creationId xmlns:p14="http://schemas.microsoft.com/office/powerpoint/2010/main" val="11713013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79a594b63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79a594b6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5098262_0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a5098262_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a5098262_0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a5098262_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79a594b63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79a594b6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79a594b63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79a594b6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79a594b63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79a594b6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a5098249_0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a5098249_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a5098262_0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a5098262_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79a594b63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79a594b6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6</a:t>
            </a:fld>
            <a:endParaRPr lang="en-US" dirty="0"/>
          </a:p>
        </p:txBody>
      </p:sp>
    </p:spTree>
    <p:extLst>
      <p:ext uri="{BB962C8B-B14F-4D97-AF65-F5344CB8AC3E}">
        <p14:creationId xmlns:p14="http://schemas.microsoft.com/office/powerpoint/2010/main" val="1236788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7</a:t>
            </a:fld>
            <a:endParaRPr lang="en-US" dirty="0"/>
          </a:p>
        </p:txBody>
      </p:sp>
    </p:spTree>
    <p:extLst>
      <p:ext uri="{BB962C8B-B14F-4D97-AF65-F5344CB8AC3E}">
        <p14:creationId xmlns:p14="http://schemas.microsoft.com/office/powerpoint/2010/main" val="40186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2248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9</a:t>
            </a:fld>
            <a:endParaRPr lang="en-US" dirty="0"/>
          </a:p>
        </p:txBody>
      </p:sp>
    </p:spTree>
    <p:extLst>
      <p:ext uri="{BB962C8B-B14F-4D97-AF65-F5344CB8AC3E}">
        <p14:creationId xmlns:p14="http://schemas.microsoft.com/office/powerpoint/2010/main" val="92851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10</a:t>
            </a:fld>
            <a:endParaRPr lang="en-US" dirty="0"/>
          </a:p>
        </p:txBody>
      </p:sp>
    </p:spTree>
    <p:extLst>
      <p:ext uri="{BB962C8B-B14F-4D97-AF65-F5344CB8AC3E}">
        <p14:creationId xmlns:p14="http://schemas.microsoft.com/office/powerpoint/2010/main" val="98537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ection">
    <p:bg>
      <p:bgPr>
        <a:solidFill>
          <a:srgbClr val="15478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42243" y="4344670"/>
            <a:ext cx="6515100" cy="1724236"/>
          </a:xfrm>
        </p:spPr>
        <p:txBody>
          <a:bodyPr anchor="t">
            <a:normAutofit/>
          </a:bodyPr>
          <a:lstStyle>
            <a:lvl1pPr>
              <a:defRPr sz="2933">
                <a:solidFill>
                  <a:srgbClr val="FFE0B3"/>
                </a:solidFill>
              </a:defRPr>
            </a:lvl1pPr>
          </a:lstStyle>
          <a:p>
            <a:r>
              <a:rPr lang="en-US" dirty="0"/>
              <a:t>Click to add section title</a:t>
            </a:r>
          </a:p>
        </p:txBody>
      </p:sp>
      <p:sp>
        <p:nvSpPr>
          <p:cNvPr id="6" name="Rectangle 5"/>
          <p:cNvSpPr/>
          <p:nvPr userDrawn="1"/>
        </p:nvSpPr>
        <p:spPr>
          <a:xfrm>
            <a:off x="130955" y="6286935"/>
            <a:ext cx="11952672" cy="492443"/>
          </a:xfrm>
          <a:prstGeom prst="rect">
            <a:avLst/>
          </a:prstGeom>
        </p:spPr>
        <p:txBody>
          <a:bodyPr wrap="square" lIns="0" tIns="0" rIns="0" bIns="0">
            <a:spAutoFit/>
          </a:bodyPr>
          <a:lstStyle/>
          <a:p>
            <a:pPr algn="ctr"/>
            <a:r>
              <a:rPr lang="en-US" sz="16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600" kern="1200" baseline="0" dirty="0">
                <a:solidFill>
                  <a:schemeClr val="bg1"/>
                </a:solidFill>
                <a:latin typeface="Calibri" charset="0"/>
                <a:ea typeface="ＭＳ Ｐゴシック" pitchFamily="-1" charset="-128"/>
                <a:cs typeface="Calibri Light"/>
              </a:rPr>
              <a:t> </a:t>
            </a:r>
            <a:r>
              <a:rPr lang="en-US" sz="1600" kern="1200" dirty="0">
                <a:solidFill>
                  <a:schemeClr val="bg1"/>
                </a:solidFill>
                <a:latin typeface="Calibri" charset="0"/>
                <a:ea typeface="ＭＳ Ｐゴシック" pitchFamily="-1" charset="-128"/>
                <a:cs typeface="Calibri Light"/>
              </a:rPr>
              <a:t>under</a:t>
            </a:r>
            <a:br>
              <a:rPr lang="en-US" sz="1600" kern="1200" dirty="0">
                <a:solidFill>
                  <a:schemeClr val="bg1"/>
                </a:solidFill>
                <a:latin typeface="Calibri" charset="0"/>
                <a:ea typeface="ＭＳ Ｐゴシック" pitchFamily="-1" charset="-128"/>
                <a:cs typeface="Calibri Light"/>
              </a:rPr>
            </a:br>
            <a:r>
              <a:rPr lang="en-US" sz="16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600" dirty="0">
              <a:solidFill>
                <a:schemeClr val="bg1"/>
              </a:solidFill>
              <a:latin typeface="Calibri" charset="0"/>
              <a:cs typeface="Calibri Light"/>
            </a:endParaRPr>
          </a:p>
        </p:txBody>
      </p:sp>
      <p:cxnSp>
        <p:nvCxnSpPr>
          <p:cNvPr id="10" name="Straight Connector 1"/>
          <p:cNvCxnSpPr>
            <a:cxnSpLocks noChangeShapeType="1"/>
          </p:cNvCxnSpPr>
          <p:nvPr userDrawn="1"/>
        </p:nvCxnSpPr>
        <p:spPr bwMode="auto">
          <a:xfrm>
            <a:off x="342243" y="4220634"/>
            <a:ext cx="6546851" cy="2117"/>
          </a:xfrm>
          <a:prstGeom prst="line">
            <a:avLst/>
          </a:prstGeom>
          <a:noFill/>
          <a:ln w="9525">
            <a:solidFill>
              <a:srgbClr val="FFFFFF"/>
            </a:solidFill>
            <a:round/>
            <a:headEnd type="none" w="sm" len="sm"/>
            <a:tailEnd type="none" w="sm" len="sm"/>
          </a:ln>
        </p:spPr>
      </p:cxnSp>
      <p:pic>
        <p:nvPicPr>
          <p:cNvPr id="11" name="Picture 10" descr="JHSPH logo with text: Johns Hopkins Bloomberg School of Public Health"/>
          <p:cNvPicPr>
            <a:picLocks noChangeAspect="1" noChangeArrowheads="1"/>
          </p:cNvPicPr>
          <p:nvPr userDrawn="1"/>
        </p:nvPicPr>
        <p:blipFill>
          <a:blip r:embed="rId2" cstate="print"/>
          <a:srcRect/>
          <a:stretch>
            <a:fillRect/>
          </a:stretch>
        </p:blipFill>
        <p:spPr bwMode="auto">
          <a:xfrm>
            <a:off x="1" y="0"/>
            <a:ext cx="3520017" cy="2491317"/>
          </a:xfrm>
          <a:prstGeom prst="rect">
            <a:avLst/>
          </a:prstGeom>
          <a:noFill/>
        </p:spPr>
      </p:pic>
      <p:pic>
        <p:nvPicPr>
          <p:cNvPr id="12" name="Picture 11" descr="Watermark of Johns Hopkins School of Public Health logo"/>
          <p:cNvPicPr>
            <a:picLocks noChangeAspect="1"/>
          </p:cNvPicPr>
          <p:nvPr userDrawn="1"/>
        </p:nvPicPr>
        <p:blipFill>
          <a:blip r:embed="rId3" cstate="print"/>
          <a:srcRect r="21205" b="9191"/>
          <a:stretch>
            <a:fillRect/>
          </a:stretch>
        </p:blipFill>
        <p:spPr>
          <a:xfrm>
            <a:off x="6956829" y="399762"/>
            <a:ext cx="5235172" cy="6458239"/>
          </a:xfrm>
          <a:prstGeom prst="rect">
            <a:avLst/>
          </a:prstGeom>
        </p:spPr>
      </p:pic>
    </p:spTree>
    <p:extLst>
      <p:ext uri="{BB962C8B-B14F-4D97-AF65-F5344CB8AC3E}">
        <p14:creationId xmlns:p14="http://schemas.microsoft.com/office/powerpoint/2010/main" val="1087370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extLst>
      <p:ext uri="{BB962C8B-B14F-4D97-AF65-F5344CB8AC3E}">
        <p14:creationId xmlns:p14="http://schemas.microsoft.com/office/powerpoint/2010/main" val="4091962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Bullets &amp; Wide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 &amp; wide image/content</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extLst>
      <p:ext uri="{BB962C8B-B14F-4D97-AF65-F5344CB8AC3E}">
        <p14:creationId xmlns:p14="http://schemas.microsoft.com/office/powerpoint/2010/main" val="3924845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007821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300501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226046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30032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283130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52646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1" r:id="rId12"/>
    <p:sldLayoutId id="2147483692" r:id="rId13"/>
    <p:sldLayoutId id="2147483693" r:id="rId14"/>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80826322"/>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www.flickr.com/photos/fischerfotos/7439791462" TargetMode="External"/><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hyperlink" Target="http://www.flickr.com/photos/clearlydived/702910961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openintro.org/os" TargetMode="External"/><Relationship Id="rId2" Type="http://schemas.openxmlformats.org/officeDocument/2006/relationships/notesSlide" Target="../notesSlides/notesSlide29.xml"/><Relationship Id="rId1" Type="http://schemas.openxmlformats.org/officeDocument/2006/relationships/slideLayout" Target="../slideLayouts/slideLayout20.xml"/><Relationship Id="rId5" Type="http://schemas.openxmlformats.org/officeDocument/2006/relationships/hyperlink" Target="http://openintro.org/contact" TargetMode="External"/><Relationship Id="rId4" Type="http://schemas.openxmlformats.org/officeDocument/2006/relationships/hyperlink" Target="https://www.openintro.org/download.php?id=teachers_verified_details&amp;referrer=os4_slide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hyperlink" Target="http://web.as.uky.edu/statistics/users/earo227/misc/garfield_weather.gif" TargetMode="External"/><Relationship Id="rId2" Type="http://schemas.openxmlformats.org/officeDocument/2006/relationships/notesSlide" Target="../notesSlides/notesSlide44.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hyperlink" Target="http://web.as.uky.edu/statistics/users/earo227/misc/garfield_weather.gif" TargetMode="External"/><Relationship Id="rId2" Type="http://schemas.openxmlformats.org/officeDocument/2006/relationships/notesSlide" Target="../notesSlides/notesSlide45.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Confidence Intervals</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Heritage Health Length of Stay—1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All patients with at least one inpatient stay in 2011 (n=12,928)</a:t>
                </a:r>
              </a:p>
              <a:p>
                <a:pPr marL="0" indent="0">
                  <a:lnSpc>
                    <a:spcPct val="200000"/>
                  </a:lnSpc>
                  <a:buNone/>
                </a:pPr>
                <a14:m>
                  <m:oMathPara xmlns:m="http://schemas.openxmlformats.org/officeDocument/2006/math">
                    <m:oMathParaPr>
                      <m:jc m:val="centerGroup"/>
                    </m:oMathParaPr>
                    <m:oMath xmlns:m="http://schemas.openxmlformats.org/officeDocument/2006/math">
                      <m:r>
                        <m:rPr>
                          <m:nor/>
                        </m:rPr>
                        <a:rPr lang="en-US" dirty="0">
                          <a:latin typeface="Cambria Math" panose="02040503050406030204" pitchFamily="18" charset="0"/>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Estimate</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of</m:t>
                      </m:r>
                      <m:r>
                        <m:rPr>
                          <m:nor/>
                        </m:rPr>
                        <a:rPr lang="en-US" dirty="0">
                          <a:latin typeface="Cambria Math" panose="02040503050406030204" pitchFamily="18" charset="0"/>
                          <a:ea typeface="Cambria Math" panose="02040503050406030204" pitchFamily="18" charset="0"/>
                        </a:rPr>
                        <m:t> </m:t>
                      </m:r>
                      <m:r>
                        <m:rPr>
                          <m:nor/>
                        </m:rPr>
                        <a:rPr lang="en-US" i="1" dirty="0">
                          <a:latin typeface="Cambria Math" panose="02040503050406030204" pitchFamily="18" charset="0"/>
                          <a:ea typeface="Cambria Math" panose="02040503050406030204" pitchFamily="18" charset="0"/>
                        </a:rPr>
                        <m:t>µ</m:t>
                      </m:r>
                      <m:r>
                        <m:rPr>
                          <m:nor/>
                        </m:rPr>
                        <a:rPr lang="en-US" dirty="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r>
                        <m:rPr>
                          <m:aln/>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4.3 </m:t>
                      </m:r>
                      <m:r>
                        <m:rPr>
                          <m:nor/>
                        </m:rPr>
                        <a:rPr lang="en-US">
                          <a:latin typeface="Cambria Math" panose="02040503050406030204" pitchFamily="18" charset="0"/>
                          <a:ea typeface="Cambria Math" panose="02040503050406030204" pitchFamily="18" charset="0"/>
                        </a:rPr>
                        <m:t>days</m:t>
                      </m:r>
                    </m:oMath>
                    <m:oMath xmlns:m="http://schemas.openxmlformats.org/officeDocument/2006/math">
                      <m:r>
                        <m:rPr>
                          <m:nor/>
                        </m:rPr>
                        <a:rPr lang="en-US" dirty="0">
                          <a:latin typeface="Cambria Math" panose="02040503050406030204" pitchFamily="18" charset="0"/>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Estimate</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of</m:t>
                      </m:r>
                      <m:r>
                        <m:rPr>
                          <m:nor/>
                        </m:rPr>
                        <a:rPr lang="en-US" dirty="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σ</m:t>
                      </m:r>
                      <m:r>
                        <m:rPr>
                          <m:nor/>
                        </m:rPr>
                        <a:rPr lang="en-US" dirty="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𝑠</m:t>
                      </m:r>
                      <m:r>
                        <m:rPr>
                          <m:aln/>
                        </m:rPr>
                        <a:rPr lang="mr-IN" i="1">
                          <a:latin typeface="Cambria Math" panose="02040503050406030204" pitchFamily="18" charset="0"/>
                          <a:ea typeface="Cambria Math" panose="02040503050406030204" pitchFamily="18" charset="0"/>
                          <a:cs typeface="Cambria Math" charset="0"/>
                        </a:rPr>
                        <m:t>=</m:t>
                      </m:r>
                      <m:r>
                        <a:rPr lang="en-US" i="1">
                          <a:latin typeface="Cambria Math" panose="02040503050406030204" pitchFamily="18" charset="0"/>
                          <a:ea typeface="Cambria Math" panose="02040503050406030204" pitchFamily="18" charset="0"/>
                          <a:cs typeface="Cambria Math" charset="0"/>
                        </a:rPr>
                        <m:t>4.9 </m:t>
                      </m:r>
                      <m:r>
                        <m:rPr>
                          <m:nor/>
                        </m:rPr>
                        <a:rPr lang="en-US">
                          <a:latin typeface="Cambria Math" panose="02040503050406030204" pitchFamily="18" charset="0"/>
                          <a:ea typeface="Cambria Math" panose="02040503050406030204" pitchFamily="18" charset="0"/>
                          <a:cs typeface="Cambria Math" charset="0"/>
                        </a:rPr>
                        <m:t>days</m:t>
                      </m:r>
                    </m:oMath>
                  </m:oMathPara>
                </a14:m>
                <a:endParaRPr lang="en-US" dirty="0"/>
              </a:p>
              <a:p>
                <a:pPr>
                  <a:spcAft>
                    <a:spcPts val="2400"/>
                  </a:spcAft>
                </a:pPr>
                <a:r>
                  <a:rPr lang="en-US" dirty="0"/>
                  <a:t>We can estimate the standard error of sample means based on random samples </a:t>
                </a:r>
                <a:r>
                  <a:rPr lang="en-US"/>
                  <a:t>of 12,928 persons from </a:t>
                </a:r>
                <a:r>
                  <a:rPr lang="en-US" dirty="0"/>
                  <a:t>this population by</a:t>
                </a:r>
              </a:p>
              <a:p>
                <a:pPr marL="0" indent="0">
                  <a:buNone/>
                </a:pPr>
                <a14:m>
                  <m:oMathPara xmlns:m="http://schemas.openxmlformats.org/officeDocument/2006/math">
                    <m:oMathParaPr>
                      <m:jc m:val="centerGroup"/>
                    </m:oMathParaPr>
                    <m:oMath xmlns:m="http://schemas.openxmlformats.org/officeDocument/2006/math">
                      <m:acc>
                        <m:accPr>
                          <m:chr m:val="̂"/>
                          <m:ctrlPr>
                            <a:rPr lang="mr-IN"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𝑆𝐸</m:t>
                          </m:r>
                        </m:e>
                      </m:acc>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d>
                      <m:r>
                        <a:rPr lang="en-US" i="1">
                          <a:latin typeface="Cambria Math" panose="02040503050406030204" pitchFamily="18" charset="0"/>
                          <a:ea typeface="Cambria Math" panose="02040503050406030204" pitchFamily="18" charset="0"/>
                        </a:rPr>
                        <m:t>=</m:t>
                      </m:r>
                      <m:f>
                        <m:fPr>
                          <m:ctrlPr>
                            <a:rPr lang="mr-IN"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𝑠</m:t>
                          </m:r>
                        </m:num>
                        <m:den>
                          <m:rad>
                            <m:radPr>
                              <m:degHide m:val="on"/>
                              <m:ctrlPr>
                                <a:rPr lang="mr-IN"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𝑛</m:t>
                              </m:r>
                            </m:e>
                          </m:rad>
                        </m:den>
                      </m:f>
                      <m:r>
                        <a:rPr lang="mr-IN" i="1">
                          <a:latin typeface="Cambria Math" panose="02040503050406030204" pitchFamily="18" charset="0"/>
                          <a:ea typeface="Cambria Math" panose="02040503050406030204" pitchFamily="18" charset="0"/>
                          <a:cs typeface="Cambria Math" charset="0"/>
                        </a:rPr>
                        <m:t>=</m:t>
                      </m:r>
                      <m:f>
                        <m:fPr>
                          <m:ctrlPr>
                            <a:rPr lang="mr-IN" i="1">
                              <a:latin typeface="Cambria Math" panose="02040503050406030204" pitchFamily="18" charset="0"/>
                              <a:ea typeface="Cambria Math" panose="02040503050406030204" pitchFamily="18" charset="0"/>
                              <a:cs typeface="Cambria Math" charset="0"/>
                            </a:rPr>
                          </m:ctrlPr>
                        </m:fPr>
                        <m:num>
                          <m:r>
                            <a:rPr lang="en-US" i="1">
                              <a:latin typeface="Cambria Math" panose="02040503050406030204" pitchFamily="18" charset="0"/>
                              <a:ea typeface="Cambria Math" panose="02040503050406030204" pitchFamily="18" charset="0"/>
                              <a:cs typeface="Cambria Math" charset="0"/>
                            </a:rPr>
                            <m:t>4.9 </m:t>
                          </m:r>
                          <m:r>
                            <m:rPr>
                              <m:nor/>
                            </m:rPr>
                            <a:rPr lang="en-US">
                              <a:latin typeface="Cambria Math" panose="02040503050406030204" pitchFamily="18" charset="0"/>
                              <a:ea typeface="Cambria Math" panose="02040503050406030204" pitchFamily="18" charset="0"/>
                              <a:cs typeface="Cambria Math" charset="0"/>
                            </a:rPr>
                            <m:t>days</m:t>
                          </m:r>
                        </m:num>
                        <m:den>
                          <m:rad>
                            <m:radPr>
                              <m:degHide m:val="on"/>
                              <m:ctrlPr>
                                <a:rPr lang="mr-IN" i="1">
                                  <a:latin typeface="Cambria Math" panose="02040503050406030204" pitchFamily="18" charset="0"/>
                                  <a:ea typeface="Cambria Math" panose="02040503050406030204" pitchFamily="18" charset="0"/>
                                  <a:cs typeface="Cambria Math" charset="0"/>
                                </a:rPr>
                              </m:ctrlPr>
                            </m:radPr>
                            <m:deg/>
                            <m:e>
                              <m:r>
                                <a:rPr lang="en-US" i="1">
                                  <a:latin typeface="Cambria Math" panose="02040503050406030204" pitchFamily="18" charset="0"/>
                                  <a:ea typeface="Cambria Math" panose="02040503050406030204" pitchFamily="18" charset="0"/>
                                  <a:cs typeface="Cambria Math" charset="0"/>
                                </a:rPr>
                                <m:t>12,928</m:t>
                              </m:r>
                            </m:e>
                          </m:rad>
                        </m:den>
                      </m:f>
                      <m:r>
                        <a:rPr lang="mr-IN" i="1">
                          <a:latin typeface="Cambria Math" panose="02040503050406030204" pitchFamily="18" charset="0"/>
                          <a:ea typeface="Cambria Math" panose="02040503050406030204" pitchFamily="18" charset="0"/>
                          <a:cs typeface="Cambria Math" charset="0"/>
                        </a:rPr>
                        <m:t>≈</m:t>
                      </m:r>
                      <m:r>
                        <a:rPr lang="en-US" i="1">
                          <a:latin typeface="Cambria Math" panose="02040503050406030204" pitchFamily="18" charset="0"/>
                          <a:ea typeface="Cambria Math" panose="02040503050406030204" pitchFamily="18" charset="0"/>
                          <a:cs typeface="Cambria Math" charset="0"/>
                        </a:rPr>
                        <m:t>0.04 </m:t>
                      </m:r>
                      <m:r>
                        <m:rPr>
                          <m:nor/>
                        </m:rPr>
                        <a:rPr lang="en-US">
                          <a:latin typeface="Cambria Math" panose="02040503050406030204" pitchFamily="18" charset="0"/>
                          <a:ea typeface="Cambria Math" panose="02040503050406030204" pitchFamily="18" charset="0"/>
                          <a:cs typeface="Cambria Math" charset="0"/>
                        </a:rPr>
                        <m:t>days</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9" t="-894" r="-687"/>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223855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p:txBody>
          <a:bodyPr>
            <a:normAutofit/>
          </a:bodyPr>
          <a:lstStyle/>
          <a:p>
            <a:r>
              <a:rPr lang="en-US" dirty="0"/>
              <a:t>Example: Heritage Health Length of Stay—2</a:t>
            </a:r>
          </a:p>
        </p:txBody>
      </p:sp>
      <p:sp>
        <p:nvSpPr>
          <p:cNvPr id="2053" name="Content Placeholder 2"/>
          <p:cNvSpPr>
            <a:spLocks noGrp="1"/>
          </p:cNvSpPr>
          <p:nvPr>
            <p:ph idx="1"/>
          </p:nvPr>
        </p:nvSpPr>
        <p:spPr>
          <a:xfrm>
            <a:off x="199085" y="1600202"/>
            <a:ext cx="11810881" cy="1210375"/>
          </a:xfrm>
        </p:spPr>
        <p:txBody>
          <a:bodyPr/>
          <a:lstStyle/>
          <a:p>
            <a:r>
              <a:rPr lang="en-US" dirty="0"/>
              <a:t>The standard error estimate quantifies how far length of stay means based on 12,928 patients from the insurance population will fall from the true population mean length of stay</a:t>
            </a:r>
          </a:p>
          <a:p>
            <a:pPr eaLnBrk="1" hangingPunct="1">
              <a:buFont typeface="Wingdings" pitchFamily="2" charset="2"/>
              <a:buNone/>
            </a:pPr>
            <a:endParaRPr lang="en-US" dirty="0"/>
          </a:p>
          <a:p>
            <a:pPr eaLnBrk="1" hangingPunct="1">
              <a:buFont typeface="Wingdings" pitchFamily="2" charset="2"/>
              <a:buNone/>
            </a:pPr>
            <a:endParaRPr lang="en-US" dirty="0"/>
          </a:p>
        </p:txBody>
      </p:sp>
      <p:pic>
        <p:nvPicPr>
          <p:cNvPr id="5" name="Content Placeholder 4" descr="This bell-shaped curve illustrates the summary statistic values across all possible random samples of the same size, taken from the same population."/>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4267200" y="3048000"/>
            <a:ext cx="3657600" cy="3657600"/>
          </a:xfrm>
          <a:ln>
            <a:noFill/>
          </a:ln>
        </p:spPr>
      </p:pic>
      <p:sp>
        <p:nvSpPr>
          <p:cNvPr id="2" name="Content Placeholder 1"/>
          <p:cNvSpPr>
            <a:spLocks noGrp="1"/>
          </p:cNvSpPr>
          <p:nvPr>
            <p:ph idx="11"/>
          </p:nvPr>
        </p:nvSpPr>
        <p:spPr/>
        <p:txBody>
          <a:bodyPr/>
          <a:lstStyle/>
          <a:p>
            <a:endParaRPr lang="en-US" dirty="0"/>
          </a:p>
        </p:txBody>
      </p:sp>
    </p:spTree>
    <p:extLst>
      <p:ext uri="{BB962C8B-B14F-4D97-AF65-F5344CB8AC3E}">
        <p14:creationId xmlns:p14="http://schemas.microsoft.com/office/powerpoint/2010/main" val="374833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Heritage Health Length of Stay—3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Aft>
                    <a:spcPts val="2400"/>
                  </a:spcAft>
                </a:pPr>
                <a:r>
                  <a:rPr lang="en-US" dirty="0"/>
                  <a:t>Since the CLT tells us the theoretical distribution of all possible sample means based on samples of n=12,928 is approximately normal, we can estimate a 95% CI for the true population mean by</a:t>
                </a:r>
              </a:p>
              <a:p>
                <a:pPr marL="0" indent="0">
                  <a:buNone/>
                </a:pPr>
                <a14:m>
                  <m:oMathPara xmlns:m="http://schemas.openxmlformats.org/officeDocument/2006/math">
                    <m:oMathParaPr>
                      <m:jc m:val="centerGroup"/>
                    </m:oMathParaPr>
                    <m:oMath xmlns:m="http://schemas.openxmlformats.org/officeDocument/2006/math">
                      <m:acc>
                        <m:accPr>
                          <m:chr m:val="̅"/>
                          <m:ctrlPr>
                            <a:rPr lang="mr-IN"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r>
                        <a:rPr lang="mr-IN" i="1">
                          <a:latin typeface="Cambria Math" panose="02040503050406030204" pitchFamily="18" charset="0"/>
                          <a:ea typeface="Cambria Math" panose="02040503050406030204" pitchFamily="18" charset="0"/>
                          <a:cs typeface="Cambria Math" charset="0"/>
                        </a:rPr>
                        <m:t>±</m:t>
                      </m:r>
                      <m:r>
                        <a:rPr lang="en-US" i="1">
                          <a:latin typeface="Cambria Math" panose="02040503050406030204" pitchFamily="18" charset="0"/>
                          <a:ea typeface="Cambria Math" panose="02040503050406030204" pitchFamily="18" charset="0"/>
                          <a:cs typeface="Cambria Math" charset="0"/>
                        </a:rPr>
                        <m:t>2</m:t>
                      </m:r>
                      <m:acc>
                        <m:accPr>
                          <m:chr m:val="̂"/>
                          <m:ctrlPr>
                            <a:rPr lang="mr-IN"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𝑆𝐸</m:t>
                          </m:r>
                        </m:e>
                      </m:acc>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d>
                      <m:r>
                        <a:rPr lang="en-US" i="1">
                          <a:latin typeface="Cambria Math" panose="02040503050406030204" pitchFamily="18" charset="0"/>
                          <a:ea typeface="Cambria Math" panose="02040503050406030204" pitchFamily="18" charset="0"/>
                        </a:rPr>
                        <m:t>=4.3</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days</m:t>
                      </m:r>
                      <m:r>
                        <a:rPr lang="en-US" i="1">
                          <a:latin typeface="Cambria Math" panose="02040503050406030204" pitchFamily="18" charset="0"/>
                          <a:ea typeface="Cambria Math" panose="02040503050406030204" pitchFamily="18" charset="0"/>
                          <a:cs typeface="Cambria Math" charset="0"/>
                        </a:rPr>
                        <m:t>±2(0.04 </m:t>
                      </m:r>
                      <m:r>
                        <m:rPr>
                          <m:nor/>
                        </m:rPr>
                        <a:rPr lang="en-US">
                          <a:latin typeface="Cambria Math" panose="02040503050406030204" pitchFamily="18" charset="0"/>
                          <a:ea typeface="Cambria Math" panose="02040503050406030204" pitchFamily="18" charset="0"/>
                          <a:cs typeface="Cambria Math" charset="0"/>
                        </a:rPr>
                        <m:t>days</m:t>
                      </m:r>
                      <m:r>
                        <m:rPr>
                          <m:nor/>
                        </m:rPr>
                        <a:rPr lang="en-US">
                          <a:latin typeface="Cambria Math" panose="02040503050406030204" pitchFamily="18" charset="0"/>
                          <a:ea typeface="Cambria Math" panose="02040503050406030204" pitchFamily="18" charset="0"/>
                          <a:cs typeface="Cambria Math"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9" t="-894"/>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82564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Weight Change and Diet Type—1</a:t>
            </a:r>
          </a:p>
        </p:txBody>
      </p:sp>
      <p:sp>
        <p:nvSpPr>
          <p:cNvPr id="7" name="Content Placeholder 6"/>
          <p:cNvSpPr>
            <a:spLocks noGrp="1"/>
          </p:cNvSpPr>
          <p:nvPr>
            <p:ph idx="1"/>
          </p:nvPr>
        </p:nvSpPr>
        <p:spPr/>
        <p:txBody>
          <a:bodyPr/>
          <a:lstStyle/>
          <a:p>
            <a:r>
              <a:rPr lang="en-US" dirty="0"/>
              <a:t>“A low-carbohydrate as compared with a low-fat diet in severe obesity”</a:t>
            </a:r>
          </a:p>
          <a:p>
            <a:pPr lvl="1"/>
            <a:r>
              <a:rPr lang="en-US" dirty="0"/>
              <a:t>132 severely obese subjects randomized to one of two diet groups (low-carb versus low-fat)</a:t>
            </a:r>
          </a:p>
          <a:p>
            <a:pPr lvl="1"/>
            <a:r>
              <a:rPr lang="en-US" dirty="0"/>
              <a:t>Subjects followed for six-month period</a:t>
            </a:r>
          </a:p>
          <a:p>
            <a:pPr lvl="1"/>
            <a:r>
              <a:rPr lang="en-US" dirty="0"/>
              <a:t>Of interest was the average weight change after six months, compared to baseline (six months prior, at time of randomization)</a:t>
            </a:r>
          </a:p>
          <a:p>
            <a:endParaRPr lang="en-US" dirty="0"/>
          </a:p>
        </p:txBody>
      </p:sp>
      <p:sp>
        <p:nvSpPr>
          <p:cNvPr id="8" name="Content Placeholder 7"/>
          <p:cNvSpPr>
            <a:spLocks noGrp="1"/>
          </p:cNvSpPr>
          <p:nvPr>
            <p:ph idx="11"/>
          </p:nvPr>
        </p:nvSpPr>
        <p:spPr/>
        <p:txBody>
          <a:bodyPr>
            <a:normAutofit fontScale="92500"/>
          </a:bodyPr>
          <a:lstStyle/>
          <a:p>
            <a:r>
              <a:rPr lang="en-US" dirty="0"/>
              <a:t>Source: Samaha, F. F., et al. (2003). A low-carbohydrate as compared with a low-fat diet in severe obesity. </a:t>
            </a:r>
            <a:r>
              <a:rPr lang="en-US" i="1" dirty="0"/>
              <a:t>N Engl J Med, 348</a:t>
            </a:r>
            <a:r>
              <a:rPr lang="en-US" dirty="0"/>
              <a:t>(21), 2074–2081.</a:t>
            </a:r>
          </a:p>
        </p:txBody>
      </p:sp>
    </p:spTree>
    <p:extLst>
      <p:ext uri="{BB962C8B-B14F-4D97-AF65-F5344CB8AC3E}">
        <p14:creationId xmlns:p14="http://schemas.microsoft.com/office/powerpoint/2010/main" val="81118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Weight Change and Diet Type—2</a:t>
            </a:r>
          </a:p>
        </p:txBody>
      </p:sp>
      <p:sp>
        <p:nvSpPr>
          <p:cNvPr id="7" name="Content Placeholder 6"/>
          <p:cNvSpPr>
            <a:spLocks noGrp="1"/>
          </p:cNvSpPr>
          <p:nvPr>
            <p:ph idx="1"/>
          </p:nvPr>
        </p:nvSpPr>
        <p:spPr>
          <a:xfrm>
            <a:off x="199085" y="1600203"/>
            <a:ext cx="11810881" cy="647699"/>
          </a:xfrm>
        </p:spPr>
        <p:txBody>
          <a:bodyPr/>
          <a:lstStyle/>
          <a:p>
            <a:r>
              <a:rPr lang="en-US" dirty="0"/>
              <a:t>Summary statistics on both diet groups</a:t>
            </a:r>
          </a:p>
        </p:txBody>
      </p:sp>
      <p:graphicFrame>
        <p:nvGraphicFramePr>
          <p:cNvPr id="5" name="Content Placeholder 4" descr="This table documents the number of subjects, the mean weight change in kilograms based on post-diet weight less pre-diet weight, and the standard deviation of weight change (in kilograms) for the low-carb and low-fat diet groups in the Samaha et al. study."/>
          <p:cNvGraphicFramePr>
            <a:graphicFrameLocks noGrp="1"/>
          </p:cNvGraphicFramePr>
          <p:nvPr>
            <p:ph idx="12"/>
          </p:nvPr>
        </p:nvGraphicFramePr>
        <p:xfrm>
          <a:off x="199084" y="2644327"/>
          <a:ext cx="11811000" cy="2695786"/>
        </p:xfrm>
        <a:graphic>
          <a:graphicData uri="http://schemas.openxmlformats.org/drawingml/2006/table">
            <a:tbl>
              <a:tblPr firstRow="1" bandRow="1">
                <a:tableStyleId>{616DA210-FB5B-4158-B5E0-FEB733F419BA}</a:tableStyleId>
              </a:tblPr>
              <a:tblGrid>
                <a:gridCol w="3937000">
                  <a:extLst>
                    <a:ext uri="{9D8B030D-6E8A-4147-A177-3AD203B41FA5}">
                      <a16:colId xmlns:a16="http://schemas.microsoft.com/office/drawing/2014/main" val="4111247009"/>
                    </a:ext>
                  </a:extLst>
                </a:gridCol>
                <a:gridCol w="3937000">
                  <a:extLst>
                    <a:ext uri="{9D8B030D-6E8A-4147-A177-3AD203B41FA5}">
                      <a16:colId xmlns:a16="http://schemas.microsoft.com/office/drawing/2014/main" val="804847723"/>
                    </a:ext>
                  </a:extLst>
                </a:gridCol>
                <a:gridCol w="3937000">
                  <a:extLst>
                    <a:ext uri="{9D8B030D-6E8A-4147-A177-3AD203B41FA5}">
                      <a16:colId xmlns:a16="http://schemas.microsoft.com/office/drawing/2014/main" val="1314615921"/>
                    </a:ext>
                  </a:extLst>
                </a:gridCol>
              </a:tblGrid>
              <a:tr h="494453">
                <a:tc>
                  <a:txBody>
                    <a:bodyPr/>
                    <a:lstStyle/>
                    <a:p>
                      <a:r>
                        <a:rPr lang="en-US" sz="2400" dirty="0"/>
                        <a:t>Measurement</a:t>
                      </a:r>
                    </a:p>
                  </a:txBody>
                  <a:tcPr marL="121920" marR="121920" marT="60960" marB="60960"/>
                </a:tc>
                <a:tc>
                  <a:txBody>
                    <a:bodyPr/>
                    <a:lstStyle/>
                    <a:p>
                      <a:pPr algn="ctr"/>
                      <a:r>
                        <a:rPr lang="en-US" sz="2400" dirty="0"/>
                        <a:t>Low-carb diet group</a:t>
                      </a:r>
                    </a:p>
                  </a:txBody>
                  <a:tcPr marL="121920" marR="121920" marT="60960" marB="60960"/>
                </a:tc>
                <a:tc>
                  <a:txBody>
                    <a:bodyPr/>
                    <a:lstStyle/>
                    <a:p>
                      <a:pPr algn="ctr"/>
                      <a:r>
                        <a:rPr lang="en-US" sz="2400" dirty="0"/>
                        <a:t>Low-fat diet group</a:t>
                      </a:r>
                    </a:p>
                  </a:txBody>
                  <a:tcPr marL="121920" marR="121920" marT="60960" marB="60960"/>
                </a:tc>
                <a:extLst>
                  <a:ext uri="{0D108BD9-81ED-4DB2-BD59-A6C34878D82A}">
                    <a16:rowId xmlns:a16="http://schemas.microsoft.com/office/drawing/2014/main" val="2813580352"/>
                  </a:ext>
                </a:extLst>
              </a:tr>
              <a:tr h="494453">
                <a:tc>
                  <a:txBody>
                    <a:bodyPr/>
                    <a:lstStyle/>
                    <a:p>
                      <a:r>
                        <a:rPr lang="en-US" sz="2400" dirty="0"/>
                        <a:t>Number of subjects (n)</a:t>
                      </a:r>
                    </a:p>
                  </a:txBody>
                  <a:tcPr marL="121920" marR="121920" marT="60960" marB="60960"/>
                </a:tc>
                <a:tc>
                  <a:txBody>
                    <a:bodyPr/>
                    <a:lstStyle/>
                    <a:p>
                      <a:pPr algn="ctr"/>
                      <a:r>
                        <a:rPr lang="en-US" sz="2400" dirty="0"/>
                        <a:t>64</a:t>
                      </a:r>
                    </a:p>
                  </a:txBody>
                  <a:tcPr marL="121920" marR="121920" marT="60960" marB="60960"/>
                </a:tc>
                <a:tc>
                  <a:txBody>
                    <a:bodyPr/>
                    <a:lstStyle/>
                    <a:p>
                      <a:pPr algn="ctr"/>
                      <a:r>
                        <a:rPr lang="en-US" sz="2400" dirty="0"/>
                        <a:t>68</a:t>
                      </a:r>
                    </a:p>
                  </a:txBody>
                  <a:tcPr marL="121920" marR="121920" marT="60960" marB="60960"/>
                </a:tc>
                <a:extLst>
                  <a:ext uri="{0D108BD9-81ED-4DB2-BD59-A6C34878D82A}">
                    <a16:rowId xmlns:a16="http://schemas.microsoft.com/office/drawing/2014/main" val="1730017445"/>
                  </a:ext>
                </a:extLst>
              </a:tr>
              <a:tr h="853440">
                <a:tc>
                  <a:txBody>
                    <a:bodyPr/>
                    <a:lstStyle/>
                    <a:p>
                      <a:r>
                        <a:rPr lang="en-US" sz="2400" dirty="0"/>
                        <a:t>Mean weight</a:t>
                      </a:r>
                      <a:r>
                        <a:rPr lang="en-US" sz="2400" baseline="0" dirty="0"/>
                        <a:t> change (kg)</a:t>
                      </a:r>
                      <a:br>
                        <a:rPr lang="en-US" sz="2400" baseline="0" dirty="0"/>
                      </a:br>
                      <a:r>
                        <a:rPr lang="en-US" sz="2400" baseline="0" dirty="0"/>
                        <a:t>Post-diet less pre-diet</a:t>
                      </a:r>
                      <a:endParaRPr lang="en-US" sz="2400" dirty="0"/>
                    </a:p>
                  </a:txBody>
                  <a:tcPr marL="121920" marR="121920" marT="60960" marB="60960"/>
                </a:tc>
                <a:tc>
                  <a:txBody>
                    <a:bodyPr/>
                    <a:lstStyle/>
                    <a:p>
                      <a:pPr algn="ctr"/>
                      <a:r>
                        <a:rPr lang="en-US" sz="2400" dirty="0"/>
                        <a:t>-5.7</a:t>
                      </a:r>
                    </a:p>
                  </a:txBody>
                  <a:tcPr marL="121920" marR="121920" marT="60960" marB="60960" anchor="ctr"/>
                </a:tc>
                <a:tc>
                  <a:txBody>
                    <a:bodyPr/>
                    <a:lstStyle/>
                    <a:p>
                      <a:pPr algn="ctr"/>
                      <a:r>
                        <a:rPr lang="en-US" sz="2400" dirty="0"/>
                        <a:t>-1.8</a:t>
                      </a:r>
                    </a:p>
                  </a:txBody>
                  <a:tcPr marL="121920" marR="121920" marT="60960" marB="60960" anchor="ctr"/>
                </a:tc>
                <a:extLst>
                  <a:ext uri="{0D108BD9-81ED-4DB2-BD59-A6C34878D82A}">
                    <a16:rowId xmlns:a16="http://schemas.microsoft.com/office/drawing/2014/main" val="467938833"/>
                  </a:ext>
                </a:extLst>
              </a:tr>
              <a:tr h="853440">
                <a:tc>
                  <a:txBody>
                    <a:bodyPr/>
                    <a:lstStyle/>
                    <a:p>
                      <a:r>
                        <a:rPr lang="en-US" sz="2400" dirty="0"/>
                        <a:t>Standard deviation of weight changes (kg)</a:t>
                      </a:r>
                    </a:p>
                  </a:txBody>
                  <a:tcPr marL="121920" marR="121920" marT="60960" marB="60960"/>
                </a:tc>
                <a:tc>
                  <a:txBody>
                    <a:bodyPr/>
                    <a:lstStyle/>
                    <a:p>
                      <a:pPr algn="ctr"/>
                      <a:r>
                        <a:rPr lang="en-US" sz="2400" dirty="0"/>
                        <a:t>8.6</a:t>
                      </a:r>
                    </a:p>
                  </a:txBody>
                  <a:tcPr marL="121920" marR="121920" marT="60960" marB="60960" anchor="ctr"/>
                </a:tc>
                <a:tc>
                  <a:txBody>
                    <a:bodyPr/>
                    <a:lstStyle/>
                    <a:p>
                      <a:pPr algn="ctr"/>
                      <a:r>
                        <a:rPr lang="en-US" sz="2400" dirty="0"/>
                        <a:t>3.9</a:t>
                      </a:r>
                    </a:p>
                  </a:txBody>
                  <a:tcPr marL="121920" marR="121920" marT="60960" marB="60960" anchor="ctr"/>
                </a:tc>
                <a:extLst>
                  <a:ext uri="{0D108BD9-81ED-4DB2-BD59-A6C34878D82A}">
                    <a16:rowId xmlns:a16="http://schemas.microsoft.com/office/drawing/2014/main" val="2118331984"/>
                  </a:ext>
                </a:extLst>
              </a:tr>
            </a:tbl>
          </a:graphicData>
        </a:graphic>
      </p:graphicFrame>
      <p:sp>
        <p:nvSpPr>
          <p:cNvPr id="8" name="Content Placeholder 7"/>
          <p:cNvSpPr>
            <a:spLocks noGrp="1"/>
          </p:cNvSpPr>
          <p:nvPr>
            <p:ph idx="11"/>
          </p:nvPr>
        </p:nvSpPr>
        <p:spPr/>
        <p:txBody>
          <a:bodyPr>
            <a:normAutofit fontScale="92500"/>
          </a:bodyPr>
          <a:lstStyle/>
          <a:p>
            <a:r>
              <a:rPr lang="en-US" dirty="0"/>
              <a:t>Source: Samaha, F. F., et al. (2003). A low-carbohydrate as compared with a low-fat diet in severe obesity. </a:t>
            </a:r>
            <a:r>
              <a:rPr lang="en-US" i="1" dirty="0"/>
              <a:t>N Engl J Med, 348</a:t>
            </a:r>
            <a:r>
              <a:rPr lang="en-US" dirty="0"/>
              <a:t>(21), 2074–2081.</a:t>
            </a:r>
          </a:p>
        </p:txBody>
      </p:sp>
    </p:spTree>
    <p:extLst>
      <p:ext uri="{BB962C8B-B14F-4D97-AF65-F5344CB8AC3E}">
        <p14:creationId xmlns:p14="http://schemas.microsoft.com/office/powerpoint/2010/main" val="2258925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Weight Change and Diet Type—3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95% CIs for mean weight change in both diet groups</a:t>
                </a:r>
              </a:p>
              <a:p>
                <a:pPr>
                  <a:spcAft>
                    <a:spcPts val="2400"/>
                  </a:spcAft>
                </a:pPr>
                <a:r>
                  <a:rPr lang="en-US" dirty="0"/>
                  <a:t>Low-carbohydrate diet group</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−5.7+2</m:t>
                      </m:r>
                      <m:r>
                        <a:rPr lang="en-US" i="1">
                          <a:latin typeface="Cambria Math" panose="02040503050406030204" pitchFamily="18" charset="0"/>
                          <a:ea typeface="Cambria Math" panose="02040503050406030204" pitchFamily="18" charset="0"/>
                          <a:cs typeface="Cambria Math" charset="0"/>
                        </a:rPr>
                        <m:t>×</m:t>
                      </m:r>
                      <m:d>
                        <m:dPr>
                          <m:ctrlPr>
                            <a:rPr lang="mr-IN" i="1">
                              <a:latin typeface="Cambria Math" panose="02040503050406030204" pitchFamily="18" charset="0"/>
                              <a:ea typeface="Cambria Math" panose="02040503050406030204" pitchFamily="18" charset="0"/>
                            </a:rPr>
                          </m:ctrlPr>
                        </m:dPr>
                        <m:e>
                          <m:f>
                            <m:fPr>
                              <m:ctrlPr>
                                <a:rPr lang="mr-IN"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8.6</m:t>
                              </m:r>
                            </m:num>
                            <m:den>
                              <m:rad>
                                <m:radPr>
                                  <m:degHide m:val="on"/>
                                  <m:ctrlPr>
                                    <a:rPr lang="mr-IN"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64</m:t>
                                  </m:r>
                                </m:e>
                              </m:rad>
                            </m:den>
                          </m:f>
                        </m:e>
                      </m:d>
                      <m:r>
                        <a:rPr lang="is-IS" i="1">
                          <a:latin typeface="Cambria Math" panose="02040503050406030204" pitchFamily="18" charset="0"/>
                          <a:ea typeface="Cambria Math" panose="02040503050406030204" pitchFamily="18" charset="0"/>
                          <a:cs typeface="Cambria Math" charset="0"/>
                        </a:rPr>
                        <m:t>→</m:t>
                      </m:r>
                      <m:r>
                        <a:rPr lang="en-US" i="1">
                          <a:latin typeface="Cambria Math" panose="02040503050406030204" pitchFamily="18" charset="0"/>
                          <a:ea typeface="Cambria Math" panose="02040503050406030204" pitchFamily="18" charset="0"/>
                          <a:cs typeface="Cambria Math" charset="0"/>
                        </a:rPr>
                        <m:t>−5.7+2×1.08</m:t>
                      </m:r>
                      <m:r>
                        <a:rPr lang="is-IS" i="1">
                          <a:latin typeface="Cambria Math" panose="02040503050406030204" pitchFamily="18" charset="0"/>
                          <a:ea typeface="Cambria Math" panose="02040503050406030204" pitchFamily="18" charset="0"/>
                          <a:cs typeface="Cambria Math" charset="0"/>
                        </a:rPr>
                        <m:t>→</m:t>
                      </m:r>
                      <m:r>
                        <a:rPr lang="en-US" i="1">
                          <a:latin typeface="Cambria Math" panose="02040503050406030204" pitchFamily="18" charset="0"/>
                          <a:ea typeface="Cambria Math" panose="02040503050406030204" pitchFamily="18" charset="0"/>
                          <a:cs typeface="Cambria Math" charset="0"/>
                        </a:rPr>
                        <m:t>(</m:t>
                      </m:r>
                      <m:r>
                        <m:rPr>
                          <m:nor/>
                        </m:rPr>
                        <a:rPr lang="en-US">
                          <a:latin typeface="Cambria Math" panose="02040503050406030204" pitchFamily="18" charset="0"/>
                          <a:ea typeface="Cambria Math" panose="02040503050406030204" pitchFamily="18" charset="0"/>
                          <a:cs typeface="Cambria Math" charset="0"/>
                        </a:rPr>
                        <m:t>−7.8 </m:t>
                      </m:r>
                      <m:r>
                        <m:rPr>
                          <m:nor/>
                        </m:rPr>
                        <a:rPr lang="en-US">
                          <a:latin typeface="Cambria Math" panose="02040503050406030204" pitchFamily="18" charset="0"/>
                          <a:ea typeface="Cambria Math" panose="02040503050406030204" pitchFamily="18" charset="0"/>
                          <a:cs typeface="Cambria Math" charset="0"/>
                        </a:rPr>
                        <m:t>kg</m:t>
                      </m:r>
                      <m:r>
                        <m:rPr>
                          <m:nor/>
                        </m:rPr>
                        <a:rPr lang="en-US">
                          <a:latin typeface="Cambria Math" panose="02040503050406030204" pitchFamily="18" charset="0"/>
                          <a:ea typeface="Cambria Math" panose="02040503050406030204" pitchFamily="18" charset="0"/>
                          <a:cs typeface="Cambria Math" charset="0"/>
                        </a:rPr>
                        <m:t>, −3.5 </m:t>
                      </m:r>
                      <m:r>
                        <m:rPr>
                          <m:nor/>
                        </m:rPr>
                        <a:rPr lang="en-US" dirty="0">
                          <a:latin typeface="Cambria Math" panose="02040503050406030204" pitchFamily="18" charset="0"/>
                          <a:ea typeface="Cambria Math" panose="02040503050406030204" pitchFamily="18" charset="0"/>
                        </a:rPr>
                        <m:t>kg</m:t>
                      </m:r>
                      <m:r>
                        <m:rPr>
                          <m:nor/>
                        </m:rPr>
                        <a:rPr lang="en-US" dirty="0">
                          <a:latin typeface="Cambria Math" panose="02040503050406030204" pitchFamily="18" charset="0"/>
                          <a:ea typeface="Cambria Math" panose="02040503050406030204" pitchFamily="18" charset="0"/>
                        </a:rPr>
                        <m:t>)</m:t>
                      </m:r>
                    </m:oMath>
                  </m:oMathPara>
                </a14:m>
                <a:endParaRPr lang="en-US" dirty="0"/>
              </a:p>
              <a:p>
                <a:pPr>
                  <a:spcAft>
                    <a:spcPts val="2400"/>
                  </a:spcAft>
                </a:pPr>
                <a:r>
                  <a:rPr lang="en-US" dirty="0"/>
                  <a:t>Low-fat diet group</a:t>
                </a:r>
              </a:p>
              <a:p>
                <a:pPr marL="0" indent="0">
                  <a:buNone/>
                </a:pPr>
                <a14:m>
                  <m:oMathPara xmlns:m="http://schemas.openxmlformats.org/officeDocument/2006/math">
                    <m:oMathParaPr>
                      <m:jc m:val="centerGroup"/>
                    </m:oMathParaPr>
                    <m:oMath xmlns:m="http://schemas.openxmlformats.org/officeDocument/2006/math">
                      <m:r>
                        <a:rPr lang="mr-IN"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1.8</m:t>
                      </m:r>
                      <m:r>
                        <a:rPr lang="mr-IN" i="1">
                          <a:latin typeface="Cambria Math" panose="02040503050406030204" pitchFamily="18" charset="0"/>
                          <a:ea typeface="Cambria Math" panose="02040503050406030204" pitchFamily="18" charset="0"/>
                        </a:rPr>
                        <m:t>+2</m:t>
                      </m:r>
                      <m:r>
                        <a:rPr lang="mr-IN" i="1">
                          <a:latin typeface="Cambria Math" panose="02040503050406030204" pitchFamily="18" charset="0"/>
                          <a:ea typeface="Cambria Math" panose="02040503050406030204" pitchFamily="18" charset="0"/>
                          <a:cs typeface="Cambria Math" charset="0"/>
                        </a:rPr>
                        <m:t>×</m:t>
                      </m:r>
                      <m:d>
                        <m:dPr>
                          <m:ctrlPr>
                            <a:rPr lang="mr-IN" i="1">
                              <a:latin typeface="Cambria Math" panose="02040503050406030204" pitchFamily="18" charset="0"/>
                              <a:ea typeface="Cambria Math" panose="02040503050406030204" pitchFamily="18" charset="0"/>
                            </a:rPr>
                          </m:ctrlPr>
                        </m:dPr>
                        <m:e>
                          <m:f>
                            <m:fPr>
                              <m:ctrlPr>
                                <a:rPr lang="mr-IN"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3.9</m:t>
                              </m:r>
                            </m:num>
                            <m:den>
                              <m:rad>
                                <m:radPr>
                                  <m:degHide m:val="on"/>
                                  <m:ctrlPr>
                                    <a:rPr lang="mr-IN" i="1">
                                      <a:latin typeface="Cambria Math" panose="02040503050406030204" pitchFamily="18" charset="0"/>
                                      <a:ea typeface="Cambria Math" panose="02040503050406030204" pitchFamily="18" charset="0"/>
                                    </a:rPr>
                                  </m:ctrlPr>
                                </m:radPr>
                                <m:deg/>
                                <m:e>
                                  <m:r>
                                    <a:rPr lang="mr-IN" i="1">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8</m:t>
                                  </m:r>
                                </m:e>
                              </m:rad>
                            </m:den>
                          </m:f>
                        </m:e>
                      </m:d>
                      <m:r>
                        <a:rPr lang="mr-IN" i="1">
                          <a:latin typeface="Cambria Math" panose="02040503050406030204" pitchFamily="18" charset="0"/>
                          <a:ea typeface="Cambria Math" panose="02040503050406030204" pitchFamily="18" charset="0"/>
                          <a:cs typeface="Cambria Math" charset="0"/>
                        </a:rPr>
                        <m:t>→−</m:t>
                      </m:r>
                      <m:r>
                        <a:rPr lang="en-US" i="1">
                          <a:latin typeface="Cambria Math" panose="02040503050406030204" pitchFamily="18" charset="0"/>
                          <a:ea typeface="Cambria Math" panose="02040503050406030204" pitchFamily="18" charset="0"/>
                          <a:cs typeface="Cambria Math" charset="0"/>
                        </a:rPr>
                        <m:t>1.8</m:t>
                      </m:r>
                      <m:r>
                        <a:rPr lang="mr-IN" i="1">
                          <a:latin typeface="Cambria Math" panose="02040503050406030204" pitchFamily="18" charset="0"/>
                          <a:ea typeface="Cambria Math" panose="02040503050406030204" pitchFamily="18" charset="0"/>
                          <a:cs typeface="Cambria Math" charset="0"/>
                        </a:rPr>
                        <m:t>+2×</m:t>
                      </m:r>
                      <m:r>
                        <a:rPr lang="en-US" i="1">
                          <a:latin typeface="Cambria Math" panose="02040503050406030204" pitchFamily="18" charset="0"/>
                          <a:ea typeface="Cambria Math" panose="02040503050406030204" pitchFamily="18" charset="0"/>
                          <a:cs typeface="Cambria Math" charset="0"/>
                        </a:rPr>
                        <m:t>0.47</m:t>
                      </m:r>
                      <m:r>
                        <a:rPr lang="mr-IN" i="1">
                          <a:latin typeface="Cambria Math" panose="02040503050406030204" pitchFamily="18" charset="0"/>
                          <a:ea typeface="Cambria Math" panose="02040503050406030204" pitchFamily="18" charset="0"/>
                          <a:cs typeface="Cambria Math" charset="0"/>
                        </a:rPr>
                        <m:t>→(</m:t>
                      </m:r>
                      <m:r>
                        <m:rPr>
                          <m:nor/>
                        </m:rPr>
                        <a:rPr lang="mr-IN">
                          <a:latin typeface="Cambria Math" panose="02040503050406030204" pitchFamily="18" charset="0"/>
                          <a:ea typeface="Cambria Math" panose="02040503050406030204" pitchFamily="18" charset="0"/>
                          <a:cs typeface="Cambria Math" charset="0"/>
                        </a:rPr>
                        <m:t>−</m:t>
                      </m:r>
                      <m:r>
                        <m:rPr>
                          <m:nor/>
                        </m:rPr>
                        <a:rPr lang="en-US">
                          <a:latin typeface="Cambria Math" panose="02040503050406030204" pitchFamily="18" charset="0"/>
                          <a:ea typeface="Cambria Math" panose="02040503050406030204" pitchFamily="18" charset="0"/>
                          <a:cs typeface="Cambria Math" charset="0"/>
                        </a:rPr>
                        <m:t>2.7</m:t>
                      </m:r>
                      <m:r>
                        <m:rPr>
                          <m:nor/>
                        </m:rPr>
                        <a:rPr lang="mr-IN">
                          <a:latin typeface="Cambria Math" panose="02040503050406030204" pitchFamily="18" charset="0"/>
                          <a:ea typeface="Cambria Math" panose="02040503050406030204" pitchFamily="18" charset="0"/>
                          <a:cs typeface="Cambria Math" charset="0"/>
                        </a:rPr>
                        <m:t> </m:t>
                      </m:r>
                      <m:r>
                        <m:rPr>
                          <m:nor/>
                        </m:rPr>
                        <a:rPr lang="mr-IN">
                          <a:latin typeface="Cambria Math" panose="02040503050406030204" pitchFamily="18" charset="0"/>
                          <a:ea typeface="Cambria Math" panose="02040503050406030204" pitchFamily="18" charset="0"/>
                          <a:cs typeface="Cambria Math" charset="0"/>
                        </a:rPr>
                        <m:t>kg</m:t>
                      </m:r>
                      <m:r>
                        <m:rPr>
                          <m:nor/>
                        </m:rPr>
                        <a:rPr lang="mr-IN">
                          <a:latin typeface="Cambria Math" panose="02040503050406030204" pitchFamily="18" charset="0"/>
                          <a:ea typeface="Cambria Math" panose="02040503050406030204" pitchFamily="18" charset="0"/>
                          <a:cs typeface="Cambria Math" charset="0"/>
                        </a:rPr>
                        <m:t>, −</m:t>
                      </m:r>
                      <m:r>
                        <m:rPr>
                          <m:nor/>
                        </m:rPr>
                        <a:rPr lang="en-US" dirty="0">
                          <a:latin typeface="Cambria Math" panose="02040503050406030204" pitchFamily="18" charset="0"/>
                          <a:ea typeface="Cambria Math" panose="02040503050406030204" pitchFamily="18" charset="0"/>
                        </a:rPr>
                        <m:t>0.9</m:t>
                      </m:r>
                      <m:r>
                        <m:rPr>
                          <m:nor/>
                        </m:rPr>
                        <a:rPr lang="mr-IN" dirty="0">
                          <a:latin typeface="Cambria Math" panose="02040503050406030204" pitchFamily="18" charset="0"/>
                          <a:ea typeface="Cambria Math" panose="02040503050406030204" pitchFamily="18" charset="0"/>
                        </a:rPr>
                        <m:t> </m:t>
                      </m:r>
                      <m:r>
                        <m:rPr>
                          <m:nor/>
                        </m:rPr>
                        <a:rPr lang="mr-IN" dirty="0">
                          <a:latin typeface="Cambria Math" panose="02040503050406030204" pitchFamily="18" charset="0"/>
                          <a:ea typeface="Cambria Math" panose="02040503050406030204" pitchFamily="18" charset="0"/>
                        </a:rPr>
                        <m:t>kg</m:t>
                      </m:r>
                      <m:r>
                        <m:rPr>
                          <m:nor/>
                        </m:rPr>
                        <a:rPr lang="mr-IN" dirty="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9" t="-894"/>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74498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Level of Confidence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9085" y="1600201"/>
                <a:ext cx="11810881" cy="4778584"/>
              </a:xfrm>
            </p:spPr>
            <p:txBody>
              <a:bodyPr/>
              <a:lstStyle/>
              <a:p>
                <a:r>
                  <a:rPr lang="en-US" dirty="0"/>
                  <a:t>95% confidence intervals are the “industry standard” in research</a:t>
                </a:r>
              </a:p>
              <a:p>
                <a:r>
                  <a:rPr lang="en-US" dirty="0"/>
                  <a:t>It is certainly possible, however, to estimate intervals with different levels of confidence.</a:t>
                </a:r>
              </a:p>
              <a:p>
                <a:pPr lvl="1"/>
                <a:r>
                  <a:rPr lang="en-US" dirty="0"/>
                  <a:t>For example:</a:t>
                </a:r>
              </a:p>
              <a:p>
                <a:pPr lvl="1">
                  <a:spcAft>
                    <a:spcPts val="1600"/>
                  </a:spcAft>
                </a:pPr>
                <a:r>
                  <a:rPr lang="en-US" dirty="0"/>
                  <a:t>90% confidence interval for a population mean</a:t>
                </a:r>
              </a:p>
              <a:p>
                <a:pPr marL="378873"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𝑥</m:t>
                          </m:r>
                        </m:e>
                      </m:acc>
                      <m:r>
                        <a:rPr lang="en-US" i="1">
                          <a:latin typeface="Cambria Math" charset="0"/>
                          <a:ea typeface="Cambria Math" charset="0"/>
                          <a:cs typeface="Cambria Math" charset="0"/>
                        </a:rPr>
                        <m:t>±1.65×</m:t>
                      </m:r>
                      <m:d>
                        <m:dPr>
                          <m:ctrlPr>
                            <a:rPr lang="mr-IN" i="1">
                              <a:latin typeface="Cambria Math" panose="02040503050406030204" pitchFamily="18" charset="0"/>
                              <a:ea typeface="Cambria Math" charset="0"/>
                              <a:cs typeface="Cambria Math" charset="0"/>
                            </a:rPr>
                          </m:ctrlPr>
                        </m:dPr>
                        <m:e>
                          <m:f>
                            <m:fPr>
                              <m:ctrlPr>
                                <a:rPr lang="mr-IN"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𝑠</m:t>
                              </m:r>
                            </m:num>
                            <m:den>
                              <m:rad>
                                <m:radPr>
                                  <m:degHide m:val="on"/>
                                  <m:ctrlPr>
                                    <a:rPr lang="mr-IN" i="1">
                                      <a:latin typeface="Cambria Math" panose="02040503050406030204" pitchFamily="18" charset="0"/>
                                      <a:ea typeface="Cambria Math" charset="0"/>
                                      <a:cs typeface="Cambria Math" charset="0"/>
                                    </a:rPr>
                                  </m:ctrlPr>
                                </m:radPr>
                                <m:deg/>
                                <m:e>
                                  <m:r>
                                    <a:rPr lang="en-US" i="1">
                                      <a:latin typeface="Cambria Math" charset="0"/>
                                      <a:ea typeface="Cambria Math" charset="0"/>
                                      <a:cs typeface="Cambria Math" charset="0"/>
                                    </a:rPr>
                                    <m:t>𝑛</m:t>
                                  </m:r>
                                </m:e>
                              </m:rad>
                            </m:den>
                          </m:f>
                        </m:e>
                      </m:d>
                    </m:oMath>
                  </m:oMathPara>
                </a14:m>
                <a:endParaRPr lang="en-US" dirty="0"/>
              </a:p>
              <a:p>
                <a:pPr lvl="1">
                  <a:spcBef>
                    <a:spcPts val="1600"/>
                  </a:spcBef>
                  <a:spcAft>
                    <a:spcPts val="1600"/>
                  </a:spcAft>
                </a:pPr>
                <a:r>
                  <a:rPr lang="en-US" dirty="0"/>
                  <a:t>99% confidence interval for a population mean</a:t>
                </a:r>
              </a:p>
              <a:p>
                <a:pPr marL="378873" lvl="1" indent="0">
                  <a:buNone/>
                </a:pPr>
                <a14:m>
                  <m:oMathPara xmlns:m="http://schemas.openxmlformats.org/officeDocument/2006/math">
                    <m:oMathParaPr>
                      <m:jc m:val="centerGroup"/>
                    </m:oMathParaPr>
                    <m:oMath xmlns:m="http://schemas.openxmlformats.org/officeDocument/2006/math">
                      <m:acc>
                        <m:accPr>
                          <m:chr m:val="̅"/>
                          <m:ctrlPr>
                            <a:rPr lang="nb-NO" i="1">
                              <a:latin typeface="Cambria Math" panose="02040503050406030204" pitchFamily="18" charset="0"/>
                            </a:rPr>
                          </m:ctrlPr>
                        </m:accPr>
                        <m:e>
                          <m:r>
                            <a:rPr lang="nb-NO" i="1">
                              <a:latin typeface="Cambria Math" charset="0"/>
                            </a:rPr>
                            <m:t>𝑥</m:t>
                          </m:r>
                        </m:e>
                      </m:acc>
                      <m:r>
                        <a:rPr lang="nb-NO" i="1">
                          <a:latin typeface="Cambria Math" charset="0"/>
                          <a:ea typeface="Cambria Math" charset="0"/>
                          <a:cs typeface="Cambria Math" charset="0"/>
                        </a:rPr>
                        <m:t>±</m:t>
                      </m:r>
                      <m:r>
                        <a:rPr lang="en-US" i="1">
                          <a:latin typeface="Cambria Math" charset="0"/>
                          <a:ea typeface="Cambria Math" charset="0"/>
                          <a:cs typeface="Cambria Math" charset="0"/>
                        </a:rPr>
                        <m:t>2.58</m:t>
                      </m:r>
                      <m:r>
                        <a:rPr lang="nb-NO" i="1">
                          <a:latin typeface="Cambria Math" charset="0"/>
                          <a:ea typeface="Cambria Math" charset="0"/>
                          <a:cs typeface="Cambria Math" charset="0"/>
                        </a:rPr>
                        <m:t>×</m:t>
                      </m:r>
                      <m:d>
                        <m:dPr>
                          <m:ctrlPr>
                            <a:rPr lang="nb-NO" i="1">
                              <a:latin typeface="Cambria Math" panose="02040503050406030204" pitchFamily="18" charset="0"/>
                              <a:ea typeface="Cambria Math" charset="0"/>
                              <a:cs typeface="Cambria Math" charset="0"/>
                            </a:rPr>
                          </m:ctrlPr>
                        </m:dPr>
                        <m:e>
                          <m:f>
                            <m:fPr>
                              <m:ctrlPr>
                                <a:rPr lang="nb-NO" i="1">
                                  <a:latin typeface="Cambria Math" panose="02040503050406030204" pitchFamily="18" charset="0"/>
                                  <a:ea typeface="Cambria Math" charset="0"/>
                                  <a:cs typeface="Cambria Math" charset="0"/>
                                </a:rPr>
                              </m:ctrlPr>
                            </m:fPr>
                            <m:num>
                              <m:r>
                                <a:rPr lang="nb-NO" i="1">
                                  <a:latin typeface="Cambria Math" charset="0"/>
                                  <a:ea typeface="Cambria Math" charset="0"/>
                                  <a:cs typeface="Cambria Math" charset="0"/>
                                </a:rPr>
                                <m:t>𝑠</m:t>
                              </m:r>
                            </m:num>
                            <m:den>
                              <m:rad>
                                <m:radPr>
                                  <m:degHide m:val="on"/>
                                  <m:ctrlPr>
                                    <a:rPr lang="nb-NO" i="1">
                                      <a:latin typeface="Cambria Math" panose="02040503050406030204" pitchFamily="18" charset="0"/>
                                      <a:ea typeface="Cambria Math" charset="0"/>
                                      <a:cs typeface="Cambria Math" charset="0"/>
                                    </a:rPr>
                                  </m:ctrlPr>
                                </m:radPr>
                                <m:deg/>
                                <m:e>
                                  <m:r>
                                    <a:rPr lang="nb-NO" i="1">
                                      <a:latin typeface="Cambria Math" charset="0"/>
                                      <a:ea typeface="Cambria Math" charset="0"/>
                                      <a:cs typeface="Cambria Math" charset="0"/>
                                    </a:rPr>
                                    <m:t>𝑛</m:t>
                                  </m:r>
                                </m:e>
                              </m:rad>
                            </m:den>
                          </m:f>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9085" y="1600201"/>
                <a:ext cx="11810881" cy="4778584"/>
              </a:xfrm>
              <a:blipFill>
                <a:blip r:embed="rId3"/>
                <a:stretch>
                  <a:fillRect l="-430"/>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2148546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9085" y="1600201"/>
                <a:ext cx="11810881" cy="4635136"/>
              </a:xfrm>
            </p:spPr>
            <p:txBody>
              <a:bodyPr/>
              <a:lstStyle/>
              <a:p>
                <a:pPr>
                  <a:spcAft>
                    <a:spcPts val="1600"/>
                  </a:spcAft>
                </a:pPr>
                <a:r>
                  <a:rPr lang="en-US" dirty="0"/>
                  <a:t>95% confidence intervals for a population mean μ, based on a data in random sample taken from the population, can be constructed by:</a:t>
                </a:r>
              </a:p>
              <a:p>
                <a:pPr marL="0" indent="0">
                  <a:spcAft>
                    <a:spcPts val="1600"/>
                  </a:spcAft>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cs typeface="Cambria Math" charset="0"/>
                            </a:rPr>
                          </m:ctrlPr>
                        </m:accPr>
                        <m:e>
                          <m:r>
                            <a:rPr lang="en-US" b="0" i="1" smtClean="0">
                              <a:latin typeface="Cambria Math" charset="0"/>
                              <a:ea typeface="Cambria Math" panose="02040503050406030204" pitchFamily="18" charset="0"/>
                              <a:cs typeface="Cambria Math" charset="0"/>
                            </a:rPr>
                            <m:t>𝑥</m:t>
                          </m:r>
                        </m:e>
                      </m:acc>
                      <m:r>
                        <m:rPr>
                          <m:aln/>
                        </m:rPr>
                        <a:rPr lang="en-US" i="1">
                          <a:latin typeface="Cambria Math" panose="02040503050406030204" pitchFamily="18" charset="0"/>
                          <a:ea typeface="Cambria Math" panose="02040503050406030204" pitchFamily="18" charset="0"/>
                          <a:cs typeface="Cambria Math" charset="0"/>
                        </a:rPr>
                        <m:t>±</m:t>
                      </m:r>
                      <m:r>
                        <a:rPr lang="en-US" i="1">
                          <a:latin typeface="Cambria Math" panose="02040503050406030204" pitchFamily="18" charset="0"/>
                          <a:ea typeface="Cambria Math" panose="02040503050406030204" pitchFamily="18" charset="0"/>
                          <a:cs typeface="Cambria Math" charset="0"/>
                        </a:rPr>
                        <m:t>2</m:t>
                      </m:r>
                      <m:acc>
                        <m:accPr>
                          <m:chr m:val="̂"/>
                          <m:ctrlPr>
                            <a:rPr lang="en-US" i="1">
                              <a:latin typeface="Cambria Math" panose="02040503050406030204" pitchFamily="18" charset="0"/>
                              <a:ea typeface="Cambria Math" panose="02040503050406030204" pitchFamily="18" charset="0"/>
                              <a:cs typeface="Cambria Math" charset="0"/>
                            </a:rPr>
                          </m:ctrlPr>
                        </m:accPr>
                        <m:e>
                          <m:r>
                            <a:rPr lang="en-US" i="1">
                              <a:latin typeface="Cambria Math" panose="02040503050406030204" pitchFamily="18" charset="0"/>
                              <a:ea typeface="Cambria Math" panose="02040503050406030204" pitchFamily="18" charset="0"/>
                              <a:cs typeface="Cambria Math" charset="0"/>
                            </a:rPr>
                            <m:t>𝑆𝐸</m:t>
                          </m:r>
                        </m:e>
                      </m:acc>
                      <m:d>
                        <m:dPr>
                          <m:ctrlPr>
                            <a:rPr lang="mr-IN"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cs typeface="Cambria Math" charset="0"/>
                                </a:rPr>
                              </m:ctrlPr>
                            </m:accPr>
                            <m:e>
                              <m:r>
                                <a:rPr lang="en-US" i="1">
                                  <a:latin typeface="Cambria Math" charset="0"/>
                                  <a:ea typeface="Cambria Math" panose="02040503050406030204" pitchFamily="18" charset="0"/>
                                  <a:cs typeface="Cambria Math" charset="0"/>
                                </a:rPr>
                                <m:t>𝑥</m:t>
                              </m:r>
                            </m:e>
                          </m:acc>
                        </m:e>
                      </m:d>
                    </m:oMath>
                  </m:oMathPara>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m:rPr>
                          <m:nor/>
                        </m:rPr>
                        <a:rPr lang="en-US" dirty="0">
                          <a:latin typeface="Cambria Math" panose="02040503050406030204" pitchFamily="18" charset="0"/>
                          <a:ea typeface="Cambria Math" panose="02040503050406030204" pitchFamily="18" charset="0"/>
                        </a:rPr>
                        <m:t>Where</m:t>
                      </m:r>
                      <m:r>
                        <m:rPr>
                          <m:nor/>
                        </m:rPr>
                        <a:rPr lang="en-US" dirty="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cs typeface="Cambria Math" charset="0"/>
                            </a:rPr>
                          </m:ctrlPr>
                        </m:accPr>
                        <m:e>
                          <m:r>
                            <a:rPr lang="en-US" i="1">
                              <a:latin typeface="Cambria Math" panose="02040503050406030204" pitchFamily="18" charset="0"/>
                              <a:ea typeface="Cambria Math" panose="02040503050406030204" pitchFamily="18" charset="0"/>
                              <a:cs typeface="Cambria Math" charset="0"/>
                            </a:rPr>
                            <m:t>𝑆𝐸</m:t>
                          </m:r>
                        </m:e>
                      </m:acc>
                      <m:d>
                        <m:dPr>
                          <m:ctrlPr>
                            <a:rPr lang="mr-IN"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cs typeface="Cambria Math" charset="0"/>
                                </a:rPr>
                              </m:ctrlPr>
                            </m:accPr>
                            <m:e>
                              <m:r>
                                <a:rPr lang="en-US" i="1">
                                  <a:latin typeface="Cambria Math" charset="0"/>
                                  <a:ea typeface="Cambria Math" panose="02040503050406030204" pitchFamily="18" charset="0"/>
                                  <a:cs typeface="Cambria Math" charset="0"/>
                                </a:rPr>
                                <m:t>𝑥</m:t>
                              </m:r>
                            </m:e>
                          </m:acc>
                        </m:e>
                      </m:d>
                      <m:r>
                        <a:rPr lang="en-US" i="1">
                          <a:latin typeface="Cambria Math" panose="02040503050406030204" pitchFamily="18" charset="0"/>
                          <a:ea typeface="Cambria Math" panose="02040503050406030204" pitchFamily="18" charset="0"/>
                        </a:rPr>
                        <m:t>=</m:t>
                      </m:r>
                      <m:f>
                        <m:fPr>
                          <m:ctrlPr>
                            <a:rPr lang="mr-IN"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𝑠</m:t>
                          </m:r>
                        </m:num>
                        <m:den>
                          <m:rad>
                            <m:radPr>
                              <m:degHide m:val="on"/>
                              <m:ctrlPr>
                                <a:rPr lang="mr-IN"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𝑛</m:t>
                              </m:r>
                            </m:e>
                          </m:rad>
                        </m:den>
                      </m:f>
                    </m:oMath>
                  </m:oMathPara>
                </a14:m>
                <a:endParaRPr lang="en-US" dirty="0">
                  <a:latin typeface="Cambria Math" panose="02040503050406030204" pitchFamily="18" charset="0"/>
                  <a:ea typeface="Cambria Math" panose="02040503050406030204" pitchFamily="18" charset="0"/>
                </a:endParaRPr>
              </a:p>
              <a:p>
                <a:pPr>
                  <a:spcBef>
                    <a:spcPts val="2400"/>
                  </a:spcBef>
                </a:pPr>
                <a:r>
                  <a:rPr lang="en-US" dirty="0"/>
                  <a:t>The standard error of the sample mean quantifies the variation in sample means across random samples of the same size (from the same population) </a:t>
                </a:r>
              </a:p>
              <a:p>
                <a:r>
                  <a:rPr lang="en-US" dirty="0"/>
                  <a:t>The level of confidence can be changed by adjusting the number of standard errors subtracted from and added to the sample mean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9085" y="1600201"/>
                <a:ext cx="11810881" cy="4635136"/>
              </a:xfrm>
              <a:blipFill>
                <a:blip r:embed="rId3"/>
                <a:stretch>
                  <a:fillRect l="-430"/>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341796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2209800" y="2111126"/>
            <a:ext cx="7772400" cy="2281800"/>
          </a:xfrm>
          <a:prstGeom prst="rect">
            <a:avLst/>
          </a:prstGeom>
        </p:spPr>
        <p:txBody>
          <a:bodyPr spcFirstLastPara="1" wrap="square" lIns="91425" tIns="91425" rIns="91425" bIns="91425" anchor="b" anchorCtr="0">
            <a:noAutofit/>
          </a:bodyPr>
          <a:lstStyle/>
          <a:p>
            <a:pPr algn="l"/>
            <a:r>
              <a:rPr lang="en">
                <a:solidFill>
                  <a:schemeClr val="accent1"/>
                </a:solidFill>
              </a:rPr>
              <a:t>Confidence Intervals</a:t>
            </a:r>
            <a:endParaRPr>
              <a:solidFill>
                <a:schemeClr val="accent1"/>
              </a:solidFill>
            </a:endParaRPr>
          </a:p>
          <a:p>
            <a:pPr algn="l"/>
            <a:r>
              <a:rPr lang="en">
                <a:solidFill>
                  <a:schemeClr val="accent1"/>
                </a:solidFill>
              </a:rPr>
              <a:t>for a Proportion</a:t>
            </a:r>
            <a:endParaRPr>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200" y="5017475"/>
            <a:ext cx="8229600" cy="996300"/>
          </a:xfrm>
          <a:prstGeom prst="rect">
            <a:avLst/>
          </a:prstGeom>
        </p:spPr>
        <p:txBody>
          <a:bodyPr spcFirstLastPara="1" wrap="square" lIns="91425" tIns="91425" rIns="91425" bIns="91425" anchor="t" anchorCtr="0">
            <a:noAutofit/>
          </a:bodyPr>
          <a:lstStyle/>
          <a:p>
            <a:pPr indent="-355600">
              <a:lnSpc>
                <a:spcPct val="115000"/>
              </a:lnSpc>
              <a:spcBef>
                <a:spcPts val="0"/>
              </a:spcBef>
              <a:buClr>
                <a:srgbClr val="000000"/>
              </a:buClr>
              <a:buSzPts val="2000"/>
            </a:pPr>
            <a:r>
              <a:rPr lang="en" sz="2000">
                <a:solidFill>
                  <a:srgbClr val="000000"/>
                </a:solidFill>
              </a:rPr>
              <a:t>If we report a point estimate, we probably won't hit the exact population parameter. If we report a range of plausible values we have a good shot at capturing the parameter.</a:t>
            </a:r>
            <a:endParaRPr sz="2000">
              <a:solidFill>
                <a:srgbClr val="000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Confidence intervals</a:t>
            </a:r>
            <a:endParaRPr>
              <a:solidFill>
                <a:schemeClr val="accent1"/>
              </a:solidFill>
            </a:endParaRPr>
          </a:p>
        </p:txBody>
      </p:sp>
      <p:sp>
        <p:nvSpPr>
          <p:cNvPr id="59" name="Google Shape;59;p17"/>
          <p:cNvSpPr txBox="1">
            <a:spLocks noGrp="1"/>
          </p:cNvSpPr>
          <p:nvPr>
            <p:ph type="body" idx="1"/>
          </p:nvPr>
        </p:nvSpPr>
        <p:spPr>
          <a:xfrm flipH="1">
            <a:off x="1981200" y="1143000"/>
            <a:ext cx="8229600" cy="15768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A plausible range of values for the population parameter is called a </a:t>
            </a:r>
            <a:r>
              <a:rPr lang="en" sz="2000" i="1">
                <a:solidFill>
                  <a:schemeClr val="accent1"/>
                </a:solidFill>
              </a:rPr>
              <a:t>confidence interval</a:t>
            </a:r>
            <a:r>
              <a:rPr lang="en" sz="2000">
                <a:solidFill>
                  <a:srgbClr val="000000"/>
                </a:solidFill>
              </a:rPr>
              <a: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Using only a sample statistic to estimate a parameter is like fishing in a murky lake with a spear, and using a confidence interval is like fishing with a net.</a:t>
            </a:r>
            <a:endParaRPr sz="2000">
              <a:solidFill>
                <a:srgbClr val="000000"/>
              </a:solidFill>
            </a:endParaRPr>
          </a:p>
        </p:txBody>
      </p:sp>
      <p:sp>
        <p:nvSpPr>
          <p:cNvPr id="60" name="Google Shape;60;p17"/>
          <p:cNvSpPr txBox="1">
            <a:spLocks noGrp="1"/>
          </p:cNvSpPr>
          <p:nvPr>
            <p:ph type="body" idx="1"/>
          </p:nvPr>
        </p:nvSpPr>
        <p:spPr>
          <a:xfrm flipH="1">
            <a:off x="1981200" y="6201500"/>
            <a:ext cx="8229600" cy="586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300">
                <a:solidFill>
                  <a:srgbClr val="000000"/>
                </a:solidFill>
              </a:rPr>
              <a:t>Photos by Mark Fischer (</a:t>
            </a:r>
            <a:r>
              <a:rPr lang="en" sz="1300" u="sng">
                <a:solidFill>
                  <a:schemeClr val="hlink"/>
                </a:solidFill>
                <a:hlinkClick r:id="rId3"/>
              </a:rPr>
              <a:t>http://www.flickr.com/photos/fischerfotos/7439791462</a:t>
            </a:r>
            <a:r>
              <a:rPr lang="en" sz="1300">
                <a:solidFill>
                  <a:srgbClr val="000000"/>
                </a:solidFill>
              </a:rPr>
              <a:t>)</a:t>
            </a:r>
            <a:endParaRPr sz="1300">
              <a:solidFill>
                <a:srgbClr val="000000"/>
              </a:solidFill>
            </a:endParaRPr>
          </a:p>
          <a:p>
            <a:pPr marL="0" indent="0">
              <a:lnSpc>
                <a:spcPct val="115000"/>
              </a:lnSpc>
              <a:spcBef>
                <a:spcPts val="0"/>
              </a:spcBef>
              <a:buNone/>
            </a:pPr>
            <a:r>
              <a:rPr lang="en" sz="1300">
                <a:solidFill>
                  <a:srgbClr val="000000"/>
                </a:solidFill>
              </a:rPr>
              <a:t>and Chris Penny (</a:t>
            </a:r>
            <a:r>
              <a:rPr lang="en" sz="1300" u="sng">
                <a:solidFill>
                  <a:schemeClr val="hlink"/>
                </a:solidFill>
                <a:hlinkClick r:id="rId4"/>
              </a:rPr>
              <a:t>http://www.flickr.com/photos/clearlydived/7029109617</a:t>
            </a:r>
            <a:r>
              <a:rPr lang="en" sz="1300">
                <a:solidFill>
                  <a:srgbClr val="000000"/>
                </a:solidFill>
              </a:rPr>
              <a:t>) on Flickr.</a:t>
            </a:r>
            <a:endParaRPr sz="1300">
              <a:solidFill>
                <a:srgbClr val="000000"/>
              </a:solidFill>
            </a:endParaRPr>
          </a:p>
        </p:txBody>
      </p:sp>
      <p:sp>
        <p:nvSpPr>
          <p:cNvPr id="61" name="Google Shape;61;p17"/>
          <p:cNvSpPr txBox="1">
            <a:spLocks noGrp="1"/>
          </p:cNvSpPr>
          <p:nvPr>
            <p:ph type="body" idx="1"/>
          </p:nvPr>
        </p:nvSpPr>
        <p:spPr>
          <a:xfrm flipH="1">
            <a:off x="3762850" y="3200150"/>
            <a:ext cx="3833700" cy="16296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rgbClr val="000000"/>
                </a:solidFill>
              </a:rPr>
              <a:t>We can throw a spear where we saw a fish but we will probably miss. If we toss a net in that area, we have a good chance of catching the fish.</a:t>
            </a:r>
            <a:endParaRPr sz="1900">
              <a:solidFill>
                <a:srgbClr val="000000"/>
              </a:solidFill>
            </a:endParaRPr>
          </a:p>
        </p:txBody>
      </p:sp>
      <p:pic>
        <p:nvPicPr>
          <p:cNvPr id="62" name="Google Shape;62;p17"/>
          <p:cNvPicPr preferRelativeResize="0"/>
          <p:nvPr/>
        </p:nvPicPr>
        <p:blipFill>
          <a:blip r:embed="rId5">
            <a:alphaModFix/>
          </a:blip>
          <a:stretch>
            <a:fillRect/>
          </a:stretch>
        </p:blipFill>
        <p:spPr>
          <a:xfrm>
            <a:off x="8019300" y="3401000"/>
            <a:ext cx="1428750" cy="1428750"/>
          </a:xfrm>
          <a:prstGeom prst="rect">
            <a:avLst/>
          </a:prstGeom>
          <a:noFill/>
          <a:ln>
            <a:noFill/>
          </a:ln>
        </p:spPr>
      </p:pic>
      <p:pic>
        <p:nvPicPr>
          <p:cNvPr id="63" name="Google Shape;63;p17"/>
          <p:cNvPicPr preferRelativeResize="0"/>
          <p:nvPr/>
        </p:nvPicPr>
        <p:blipFill>
          <a:blip r:embed="rId6">
            <a:alphaModFix/>
          </a:blip>
          <a:stretch>
            <a:fillRect/>
          </a:stretch>
        </p:blipFill>
        <p:spPr>
          <a:xfrm>
            <a:off x="2098950" y="3353525"/>
            <a:ext cx="1428750" cy="142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Confidence Intervals for Population Means </a:t>
            </a:r>
            <a:br>
              <a:rPr lang="en-US" dirty="0"/>
            </a:br>
            <a:br>
              <a:rPr lang="en-US" dirty="0"/>
            </a:br>
            <a:br>
              <a:rPr lang="en-US" dirty="0"/>
            </a:br>
            <a:endParaRPr lang="en-US" dirty="0"/>
          </a:p>
        </p:txBody>
      </p:sp>
    </p:spTree>
    <p:extLst>
      <p:ext uri="{BB962C8B-B14F-4D97-AF65-F5344CB8AC3E}">
        <p14:creationId xmlns:p14="http://schemas.microsoft.com/office/powerpoint/2010/main" val="3821139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8"/>
          <p:cNvSpPr txBox="1">
            <a:spLocks noGrp="1"/>
          </p:cNvSpPr>
          <p:nvPr>
            <p:ph type="body" idx="1"/>
          </p:nvPr>
        </p:nvSpPr>
        <p:spPr>
          <a:xfrm flipH="1">
            <a:off x="1981075" y="1305775"/>
            <a:ext cx="7822200" cy="5027400"/>
          </a:xfrm>
          <a:prstGeom prst="rect">
            <a:avLst/>
          </a:prstGeom>
        </p:spPr>
        <p:txBody>
          <a:bodyPr spcFirstLastPara="1" wrap="square" lIns="91425" tIns="91425" rIns="91425" bIns="91425" anchor="ctr" anchorCtr="0">
            <a:noAutofit/>
          </a:bodyPr>
          <a:lstStyle/>
          <a:p>
            <a:pPr marL="0" indent="0">
              <a:lnSpc>
                <a:spcPct val="115000"/>
              </a:lnSpc>
              <a:spcBef>
                <a:spcPts val="0"/>
              </a:spcBef>
              <a:buSzPts val="1100"/>
              <a:buNone/>
            </a:pPr>
            <a:r>
              <a:rPr lang="en" sz="1900">
                <a:solidFill>
                  <a:schemeClr val="dk2"/>
                </a:solidFill>
              </a:rPr>
              <a:t>Most commercial websites (e.g. social media platforms, news out- lets, online retailers) collect a data about their users’ behaviors and use these data to deliver targeted content, recommendations, and ads. To understand whether Americans think their lives line up with how the algorithm-driven classification systems categorizes them, Pew Research asked a representative sample of 850 American Facebook users how accurately they feel the list of categories Facebook has listed for them on the page of their supposed interests actually represents them and their interests. 67% of the respondents said that the listed categories were accurate. Estimate the true proportion of American Facebook users who think the Facebook categorizes their interests accurately.</a:t>
            </a:r>
            <a:endParaRPr sz="1900">
              <a:solidFill>
                <a:schemeClr val="dk2"/>
              </a:solidFill>
            </a:endParaRPr>
          </a:p>
          <a:p>
            <a:pPr marL="0" indent="0">
              <a:lnSpc>
                <a:spcPct val="115000"/>
              </a:lnSpc>
              <a:spcBef>
                <a:spcPts val="1000"/>
              </a:spcBef>
              <a:spcAft>
                <a:spcPts val="1000"/>
              </a:spcAft>
              <a:buNone/>
            </a:pPr>
            <a:r>
              <a:rPr lang="en" sz="1200">
                <a:solidFill>
                  <a:schemeClr val="dk2"/>
                </a:solidFill>
              </a:rPr>
              <a:t>https://www.pewinternet.org/2019/01/16/facebook-algorithms-and-personal-data/</a:t>
            </a:r>
            <a:endParaRPr sz="1900">
              <a:solidFill>
                <a:schemeClr val="dk2"/>
              </a:solidFill>
            </a:endParaRPr>
          </a:p>
        </p:txBody>
      </p:sp>
      <p:sp>
        <p:nvSpPr>
          <p:cNvPr id="69" name="Google Shape;69;p1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Facebook’s categorization of user interests</a:t>
            </a:r>
            <a:endParaRPr sz="3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1000"/>
                                        <p:tgtEl>
                                          <p:spTgt spid="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9"/>
          <p:cNvSpPr txBox="1">
            <a:spLocks noGrp="1"/>
          </p:cNvSpPr>
          <p:nvPr>
            <p:ph type="body" idx="1"/>
          </p:nvPr>
        </p:nvSpPr>
        <p:spPr>
          <a:xfrm flipH="1">
            <a:off x="1981075" y="2151525"/>
            <a:ext cx="7822200" cy="651300"/>
          </a:xfrm>
          <a:prstGeom prst="rect">
            <a:avLst/>
          </a:prstGeom>
        </p:spPr>
        <p:txBody>
          <a:bodyPr spcFirstLastPara="1" wrap="square" lIns="91425" tIns="91425" rIns="91425" bIns="91425" anchor="ctr" anchorCtr="0">
            <a:noAutofit/>
          </a:bodyPr>
          <a:lstStyle/>
          <a:p>
            <a:pPr marL="0" indent="0">
              <a:lnSpc>
                <a:spcPct val="115000"/>
              </a:lnSpc>
              <a:spcBef>
                <a:spcPts val="0"/>
              </a:spcBef>
              <a:spcAft>
                <a:spcPts val="1000"/>
              </a:spcAft>
              <a:buNone/>
            </a:pPr>
            <a:r>
              <a:rPr lang="en" sz="1900">
                <a:solidFill>
                  <a:schemeClr val="dk2"/>
                </a:solidFill>
              </a:rPr>
              <a:t>The approximate 95% confidence interval is defined as</a:t>
            </a:r>
            <a:endParaRPr sz="1900">
              <a:solidFill>
                <a:schemeClr val="dk2"/>
              </a:solidFill>
            </a:endParaRPr>
          </a:p>
        </p:txBody>
      </p:sp>
      <p:sp>
        <p:nvSpPr>
          <p:cNvPr id="75" name="Google Shape;75;p1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Facebook’s categorization of user interests</a:t>
            </a:r>
            <a:endParaRPr sz="3000">
              <a:solidFill>
                <a:schemeClr val="accent1"/>
              </a:solidFill>
            </a:endParaRPr>
          </a:p>
        </p:txBody>
      </p:sp>
      <p:pic>
        <p:nvPicPr>
          <p:cNvPr id="76" name="Google Shape;76;p19"/>
          <p:cNvPicPr preferRelativeResize="0"/>
          <p:nvPr/>
        </p:nvPicPr>
        <p:blipFill rotWithShape="1">
          <a:blip r:embed="rId3">
            <a:alphaModFix/>
          </a:blip>
          <a:srcRect b="88531"/>
          <a:stretch/>
        </p:blipFill>
        <p:spPr>
          <a:xfrm>
            <a:off x="3064901" y="1490550"/>
            <a:ext cx="5654553" cy="565574"/>
          </a:xfrm>
          <a:prstGeom prst="rect">
            <a:avLst/>
          </a:prstGeom>
          <a:noFill/>
          <a:ln>
            <a:noFill/>
          </a:ln>
        </p:spPr>
      </p:pic>
      <p:pic>
        <p:nvPicPr>
          <p:cNvPr id="77" name="Google Shape;77;p19"/>
          <p:cNvPicPr preferRelativeResize="0"/>
          <p:nvPr/>
        </p:nvPicPr>
        <p:blipFill rotWithShape="1">
          <a:blip r:embed="rId3">
            <a:alphaModFix/>
          </a:blip>
          <a:srcRect t="26219" b="63439"/>
          <a:stretch/>
        </p:blipFill>
        <p:spPr>
          <a:xfrm>
            <a:off x="3064901" y="2802824"/>
            <a:ext cx="5654553" cy="509928"/>
          </a:xfrm>
          <a:prstGeom prst="rect">
            <a:avLst/>
          </a:prstGeom>
          <a:noFill/>
          <a:ln>
            <a:noFill/>
          </a:ln>
        </p:spPr>
      </p:pic>
      <p:pic>
        <p:nvPicPr>
          <p:cNvPr id="78" name="Google Shape;78;p19"/>
          <p:cNvPicPr preferRelativeResize="0"/>
          <p:nvPr/>
        </p:nvPicPr>
        <p:blipFill rotWithShape="1">
          <a:blip r:embed="rId3">
            <a:alphaModFix/>
          </a:blip>
          <a:srcRect t="36557" b="37434"/>
          <a:stretch/>
        </p:blipFill>
        <p:spPr>
          <a:xfrm>
            <a:off x="3064901" y="3312751"/>
            <a:ext cx="5654553" cy="1282601"/>
          </a:xfrm>
          <a:prstGeom prst="rect">
            <a:avLst/>
          </a:prstGeom>
          <a:noFill/>
          <a:ln>
            <a:noFill/>
          </a:ln>
        </p:spPr>
      </p:pic>
      <p:pic>
        <p:nvPicPr>
          <p:cNvPr id="79" name="Google Shape;79;p19"/>
          <p:cNvPicPr preferRelativeResize="0"/>
          <p:nvPr/>
        </p:nvPicPr>
        <p:blipFill rotWithShape="1">
          <a:blip r:embed="rId3">
            <a:alphaModFix/>
          </a:blip>
          <a:srcRect t="62564" b="21608"/>
          <a:stretch/>
        </p:blipFill>
        <p:spPr>
          <a:xfrm>
            <a:off x="3064901" y="4595349"/>
            <a:ext cx="5654553" cy="780502"/>
          </a:xfrm>
          <a:prstGeom prst="rect">
            <a:avLst/>
          </a:prstGeom>
          <a:noFill/>
          <a:ln>
            <a:noFill/>
          </a:ln>
        </p:spPr>
      </p:pic>
      <p:pic>
        <p:nvPicPr>
          <p:cNvPr id="80" name="Google Shape;80;p19"/>
          <p:cNvPicPr preferRelativeResize="0"/>
          <p:nvPr/>
        </p:nvPicPr>
        <p:blipFill rotWithShape="1">
          <a:blip r:embed="rId3">
            <a:alphaModFix/>
          </a:blip>
          <a:srcRect t="79317" b="10342"/>
          <a:stretch/>
        </p:blipFill>
        <p:spPr>
          <a:xfrm>
            <a:off x="3064901" y="5421626"/>
            <a:ext cx="5654553" cy="509928"/>
          </a:xfrm>
          <a:prstGeom prst="rect">
            <a:avLst/>
          </a:prstGeom>
          <a:noFill/>
          <a:ln>
            <a:noFill/>
          </a:ln>
        </p:spPr>
      </p:pic>
      <p:pic>
        <p:nvPicPr>
          <p:cNvPr id="81" name="Google Shape;81;p19"/>
          <p:cNvPicPr preferRelativeResize="0"/>
          <p:nvPr/>
        </p:nvPicPr>
        <p:blipFill rotWithShape="1">
          <a:blip r:embed="rId3">
            <a:alphaModFix/>
          </a:blip>
          <a:srcRect t="89659"/>
          <a:stretch/>
        </p:blipFill>
        <p:spPr>
          <a:xfrm>
            <a:off x="3064901" y="5931549"/>
            <a:ext cx="5654553" cy="5099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1"/>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1"/>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1"/>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1"/>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body" idx="1"/>
          </p:nvPr>
        </p:nvSpPr>
        <p:spPr>
          <a:xfrm flipH="1">
            <a:off x="1981075" y="1384100"/>
            <a:ext cx="7822200" cy="43395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a:solidFill>
                  <a:schemeClr val="dk2"/>
                </a:solidFill>
              </a:rPr>
              <a:t>Which of the following is the correct interpretation of this confidence interval? We are 95% confident that...</a:t>
            </a:r>
            <a:endParaRPr sz="1900">
              <a:solidFill>
                <a:schemeClr val="dk2"/>
              </a:solidFill>
            </a:endParaRPr>
          </a:p>
          <a:p>
            <a:pPr indent="-349250">
              <a:lnSpc>
                <a:spcPct val="115000"/>
              </a:lnSpc>
              <a:spcBef>
                <a:spcPts val="1000"/>
              </a:spcBef>
              <a:buClr>
                <a:schemeClr val="dk2"/>
              </a:buClr>
              <a:buSzPts val="1900"/>
              <a:buAutoNum type="alphaLcParenBoth"/>
            </a:pPr>
            <a:r>
              <a:rPr lang="en" sz="1900">
                <a:solidFill>
                  <a:schemeClr val="dk2"/>
                </a:solidFill>
              </a:rPr>
              <a:t>64% to 67% of American Facebook users in this sample think Facebook categorizes their interests accurately.</a:t>
            </a:r>
            <a:endParaRPr sz="1900">
              <a:solidFill>
                <a:schemeClr val="dk2"/>
              </a:solidFill>
            </a:endParaRPr>
          </a:p>
          <a:p>
            <a:pPr indent="-349250">
              <a:lnSpc>
                <a:spcPct val="115000"/>
              </a:lnSpc>
              <a:spcBef>
                <a:spcPts val="0"/>
              </a:spcBef>
              <a:buClr>
                <a:schemeClr val="dk2"/>
              </a:buClr>
              <a:buSzPts val="1900"/>
              <a:buAutoNum type="alphaLcParenBoth"/>
            </a:pPr>
            <a:r>
              <a:rPr lang="en" sz="1900">
                <a:solidFill>
                  <a:schemeClr val="dk2"/>
                </a:solidFill>
              </a:rPr>
              <a:t>64% to 67% of all American Facebook users think Facebook categorizes their interests accurately</a:t>
            </a:r>
            <a:endParaRPr sz="1900">
              <a:solidFill>
                <a:schemeClr val="dk2"/>
              </a:solidFill>
            </a:endParaRPr>
          </a:p>
          <a:p>
            <a:pPr indent="-349250">
              <a:lnSpc>
                <a:spcPct val="115000"/>
              </a:lnSpc>
              <a:spcBef>
                <a:spcPts val="0"/>
              </a:spcBef>
              <a:buClr>
                <a:schemeClr val="dk2"/>
              </a:buClr>
              <a:buSzPts val="1900"/>
              <a:buAutoNum type="alphaLcParenBoth"/>
            </a:pPr>
            <a:r>
              <a:rPr lang="en" sz="1900">
                <a:solidFill>
                  <a:schemeClr val="dk2"/>
                </a:solidFill>
              </a:rPr>
              <a:t>there is a 64% to 67% chance that a randomly chosen American Facebook user’s interests are categorized accurately.</a:t>
            </a:r>
            <a:endParaRPr sz="1900">
              <a:solidFill>
                <a:schemeClr val="dk2"/>
              </a:solidFill>
            </a:endParaRPr>
          </a:p>
          <a:p>
            <a:pPr indent="-349250">
              <a:lnSpc>
                <a:spcPct val="115000"/>
              </a:lnSpc>
              <a:spcBef>
                <a:spcPts val="0"/>
              </a:spcBef>
              <a:buClr>
                <a:schemeClr val="dk2"/>
              </a:buClr>
              <a:buSzPts val="1900"/>
              <a:buAutoNum type="alphaLcParenBoth"/>
            </a:pPr>
            <a:r>
              <a:rPr lang="en" sz="1900">
                <a:solidFill>
                  <a:schemeClr val="dk2"/>
                </a:solidFill>
              </a:rPr>
              <a:t>there is a 64% to 67% chance that 95% of American Facebook users’ interests are categorized accurately.</a:t>
            </a:r>
            <a:endParaRPr sz="1900">
              <a:solidFill>
                <a:schemeClr val="dk2"/>
              </a:solidFill>
            </a:endParaRPr>
          </a:p>
        </p:txBody>
      </p:sp>
      <p:sp>
        <p:nvSpPr>
          <p:cNvPr id="87" name="Google Shape;87;p2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Facebook’s categorization of user interests</a:t>
            </a:r>
            <a:endParaRPr sz="30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1"/>
          <p:cNvSpPr txBox="1">
            <a:spLocks noGrp="1"/>
          </p:cNvSpPr>
          <p:nvPr>
            <p:ph type="body" idx="1"/>
          </p:nvPr>
        </p:nvSpPr>
        <p:spPr>
          <a:xfrm flipH="1">
            <a:off x="1981075" y="1384100"/>
            <a:ext cx="7822200" cy="43395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a:solidFill>
                  <a:schemeClr val="dk2"/>
                </a:solidFill>
              </a:rPr>
              <a:t>Which of the following is the correct interpretation of this confidence interval? We are 95% confident that...</a:t>
            </a:r>
            <a:endParaRPr sz="1900">
              <a:solidFill>
                <a:schemeClr val="dk2"/>
              </a:solidFill>
            </a:endParaRPr>
          </a:p>
          <a:p>
            <a:pPr indent="-349250">
              <a:lnSpc>
                <a:spcPct val="115000"/>
              </a:lnSpc>
              <a:spcBef>
                <a:spcPts val="1000"/>
              </a:spcBef>
              <a:buClr>
                <a:schemeClr val="dk2"/>
              </a:buClr>
              <a:buSzPts val="1900"/>
              <a:buAutoNum type="alphaLcParenBoth"/>
            </a:pPr>
            <a:r>
              <a:rPr lang="en" sz="1900">
                <a:solidFill>
                  <a:schemeClr val="dk2"/>
                </a:solidFill>
              </a:rPr>
              <a:t>64% to 67% of American Facebook users in this sample think Facebook categorizes their interests accurately.</a:t>
            </a:r>
            <a:endParaRPr sz="1900">
              <a:solidFill>
                <a:schemeClr val="dk2"/>
              </a:solidFill>
            </a:endParaRPr>
          </a:p>
          <a:p>
            <a:pPr indent="-349250">
              <a:lnSpc>
                <a:spcPct val="115000"/>
              </a:lnSpc>
              <a:spcBef>
                <a:spcPts val="0"/>
              </a:spcBef>
              <a:buClr>
                <a:srgbClr val="E69138"/>
              </a:buClr>
              <a:buSzPts val="1900"/>
              <a:buAutoNum type="alphaLcParenBoth"/>
            </a:pPr>
            <a:r>
              <a:rPr lang="en" sz="1900" i="1">
                <a:solidFill>
                  <a:srgbClr val="E69138"/>
                </a:solidFill>
              </a:rPr>
              <a:t>64% to 67% of all American Facebook users think Facebook categorizes their interests accurately</a:t>
            </a:r>
            <a:endParaRPr sz="1900" i="1">
              <a:solidFill>
                <a:srgbClr val="E69138"/>
              </a:solidFill>
            </a:endParaRPr>
          </a:p>
          <a:p>
            <a:pPr indent="-349250">
              <a:lnSpc>
                <a:spcPct val="115000"/>
              </a:lnSpc>
              <a:spcBef>
                <a:spcPts val="0"/>
              </a:spcBef>
              <a:buClr>
                <a:schemeClr val="dk2"/>
              </a:buClr>
              <a:buSzPts val="1900"/>
              <a:buAutoNum type="alphaLcParenBoth"/>
            </a:pPr>
            <a:r>
              <a:rPr lang="en" sz="1900">
                <a:solidFill>
                  <a:schemeClr val="dk2"/>
                </a:solidFill>
              </a:rPr>
              <a:t>there is a 64% to 67% chance that a randomly chosen American Facebook user’s interests are categorized accurately.</a:t>
            </a:r>
            <a:endParaRPr sz="1900">
              <a:solidFill>
                <a:schemeClr val="dk2"/>
              </a:solidFill>
            </a:endParaRPr>
          </a:p>
          <a:p>
            <a:pPr indent="-349250">
              <a:lnSpc>
                <a:spcPct val="115000"/>
              </a:lnSpc>
              <a:spcBef>
                <a:spcPts val="0"/>
              </a:spcBef>
              <a:buClr>
                <a:schemeClr val="dk2"/>
              </a:buClr>
              <a:buSzPts val="1900"/>
              <a:buAutoNum type="alphaLcParenBoth"/>
            </a:pPr>
            <a:r>
              <a:rPr lang="en" sz="1900">
                <a:solidFill>
                  <a:schemeClr val="dk2"/>
                </a:solidFill>
              </a:rPr>
              <a:t>there is a 64% to 67% chance that 95% of American Facebook users’ interests are categorized accurately.</a:t>
            </a:r>
            <a:endParaRPr sz="1900">
              <a:solidFill>
                <a:schemeClr val="dk2"/>
              </a:solidFill>
            </a:endParaRPr>
          </a:p>
        </p:txBody>
      </p:sp>
      <p:sp>
        <p:nvSpPr>
          <p:cNvPr id="93" name="Google Shape;93;p2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Facebook’s categorization of user interests</a:t>
            </a:r>
            <a:endParaRPr sz="30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flipH="1">
            <a:off x="1981075" y="1384100"/>
            <a:ext cx="7822200" cy="30594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a:solidFill>
                  <a:schemeClr val="dk2"/>
                </a:solidFill>
              </a:rPr>
              <a:t>Suppose we took many samples and built a confidence interval from each sample using the equation</a:t>
            </a:r>
            <a:endParaRPr sz="1900">
              <a:solidFill>
                <a:schemeClr val="dk2"/>
              </a:solidFill>
            </a:endParaRPr>
          </a:p>
          <a:p>
            <a:pPr marL="0" indent="457200">
              <a:lnSpc>
                <a:spcPct val="115000"/>
              </a:lnSpc>
              <a:spcBef>
                <a:spcPts val="1000"/>
              </a:spcBef>
              <a:buNone/>
            </a:pPr>
            <a:r>
              <a:rPr lang="en" sz="1900">
                <a:solidFill>
                  <a:schemeClr val="dk2"/>
                </a:solidFill>
              </a:rPr>
              <a:t>point estimate ± 1.96 × SE</a:t>
            </a:r>
            <a:endParaRPr sz="1900">
              <a:solidFill>
                <a:schemeClr val="dk2"/>
              </a:solidFill>
            </a:endParaRPr>
          </a:p>
          <a:p>
            <a:pPr marL="0" indent="0">
              <a:lnSpc>
                <a:spcPct val="115000"/>
              </a:lnSpc>
              <a:spcBef>
                <a:spcPts val="1000"/>
              </a:spcBef>
              <a:spcAft>
                <a:spcPts val="1000"/>
              </a:spcAft>
              <a:buNone/>
            </a:pPr>
            <a:r>
              <a:rPr lang="en" sz="1900">
                <a:solidFill>
                  <a:schemeClr val="dk2"/>
                </a:solidFill>
              </a:rPr>
              <a:t>Then about 95% of those intervals would contain the true population proportion (</a:t>
            </a:r>
            <a:r>
              <a:rPr lang="en" sz="1900" i="1">
                <a:solidFill>
                  <a:schemeClr val="dk2"/>
                </a:solidFill>
              </a:rPr>
              <a:t>p</a:t>
            </a:r>
            <a:r>
              <a:rPr lang="en" sz="1900">
                <a:solidFill>
                  <a:schemeClr val="dk2"/>
                </a:solidFill>
              </a:rPr>
              <a:t>).</a:t>
            </a:r>
            <a:endParaRPr sz="1900">
              <a:solidFill>
                <a:schemeClr val="dk2"/>
              </a:solidFill>
            </a:endParaRPr>
          </a:p>
        </p:txBody>
      </p:sp>
      <p:sp>
        <p:nvSpPr>
          <p:cNvPr id="99" name="Google Shape;99;p22"/>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What does 95% confident mean?</a:t>
            </a:r>
            <a:endParaRPr sz="30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3"/>
          <p:cNvSpPr txBox="1">
            <a:spLocks noGrp="1"/>
          </p:cNvSpPr>
          <p:nvPr>
            <p:ph type="body" idx="1"/>
          </p:nvPr>
        </p:nvSpPr>
        <p:spPr>
          <a:xfrm flipH="1">
            <a:off x="1981075" y="1384100"/>
            <a:ext cx="7822200" cy="26328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a:solidFill>
                  <a:schemeClr val="dk2"/>
                </a:solidFill>
              </a:rPr>
              <a:t>If we want to be more certain that we capture the population parameter, i.e. increase our confidence level, should we use a wider interval or a smaller interval?</a:t>
            </a:r>
            <a:endParaRPr sz="1900">
              <a:solidFill>
                <a:schemeClr val="dk2"/>
              </a:solidFill>
            </a:endParaRPr>
          </a:p>
          <a:p>
            <a:pPr marL="0" indent="0">
              <a:lnSpc>
                <a:spcPct val="115000"/>
              </a:lnSpc>
              <a:spcBef>
                <a:spcPts val="0"/>
              </a:spcBef>
              <a:buNone/>
            </a:pPr>
            <a:endParaRPr sz="1900">
              <a:solidFill>
                <a:schemeClr val="dk2"/>
              </a:solidFill>
            </a:endParaRPr>
          </a:p>
          <a:p>
            <a:pPr marL="0" indent="0">
              <a:lnSpc>
                <a:spcPct val="115000"/>
              </a:lnSpc>
              <a:spcBef>
                <a:spcPts val="0"/>
              </a:spcBef>
              <a:buNone/>
            </a:pPr>
            <a:r>
              <a:rPr lang="en" sz="1900" i="1">
                <a:solidFill>
                  <a:srgbClr val="E69138"/>
                </a:solidFill>
              </a:rPr>
              <a:t>A wider interval.</a:t>
            </a:r>
            <a:endParaRPr sz="1900" i="1">
              <a:solidFill>
                <a:srgbClr val="E69138"/>
              </a:solidFill>
            </a:endParaRPr>
          </a:p>
          <a:p>
            <a:pPr marL="0" indent="0">
              <a:lnSpc>
                <a:spcPct val="115000"/>
              </a:lnSpc>
              <a:spcBef>
                <a:spcPts val="0"/>
              </a:spcBef>
              <a:buNone/>
            </a:pPr>
            <a:endParaRPr sz="1900">
              <a:solidFill>
                <a:schemeClr val="dk2"/>
              </a:solidFill>
            </a:endParaRPr>
          </a:p>
          <a:p>
            <a:pPr marL="0" indent="0">
              <a:lnSpc>
                <a:spcPct val="115000"/>
              </a:lnSpc>
              <a:spcBef>
                <a:spcPts val="0"/>
              </a:spcBef>
              <a:buNone/>
            </a:pPr>
            <a:r>
              <a:rPr lang="en" sz="1900">
                <a:solidFill>
                  <a:schemeClr val="dk2"/>
                </a:solidFill>
              </a:rPr>
              <a:t>Can you see any drawbacks to using a wider interval?</a:t>
            </a:r>
            <a:endParaRPr sz="1900">
              <a:solidFill>
                <a:schemeClr val="dk2"/>
              </a:solidFill>
            </a:endParaRPr>
          </a:p>
        </p:txBody>
      </p:sp>
      <p:sp>
        <p:nvSpPr>
          <p:cNvPr id="105" name="Google Shape;105;p23"/>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Width of an interval</a:t>
            </a:r>
            <a:endParaRPr sz="3000">
              <a:solidFill>
                <a:schemeClr val="accent1"/>
              </a:solidFill>
            </a:endParaRPr>
          </a:p>
        </p:txBody>
      </p:sp>
      <p:pic>
        <p:nvPicPr>
          <p:cNvPr id="106" name="Google Shape;106;p23"/>
          <p:cNvPicPr preferRelativeResize="0"/>
          <p:nvPr/>
        </p:nvPicPr>
        <p:blipFill>
          <a:blip r:embed="rId3">
            <a:alphaModFix/>
          </a:blip>
          <a:stretch>
            <a:fillRect/>
          </a:stretch>
        </p:blipFill>
        <p:spPr>
          <a:xfrm>
            <a:off x="2742224" y="4016900"/>
            <a:ext cx="5879123" cy="1761676"/>
          </a:xfrm>
          <a:prstGeom prst="rect">
            <a:avLst/>
          </a:prstGeom>
          <a:noFill/>
          <a:ln>
            <a:noFill/>
          </a:ln>
        </p:spPr>
      </p:pic>
      <p:sp>
        <p:nvSpPr>
          <p:cNvPr id="107" name="Google Shape;107;p23"/>
          <p:cNvSpPr txBox="1">
            <a:spLocks noGrp="1"/>
          </p:cNvSpPr>
          <p:nvPr>
            <p:ph type="body" idx="1"/>
          </p:nvPr>
        </p:nvSpPr>
        <p:spPr>
          <a:xfrm flipH="1">
            <a:off x="1981075" y="5778575"/>
            <a:ext cx="7822200" cy="784200"/>
          </a:xfrm>
          <a:prstGeom prst="rect">
            <a:avLst/>
          </a:prstGeom>
        </p:spPr>
        <p:txBody>
          <a:bodyPr spcFirstLastPara="1" wrap="square" lIns="91425" tIns="91425" rIns="91425" bIns="91425" anchor="ctr" anchorCtr="0">
            <a:noAutofit/>
          </a:bodyPr>
          <a:lstStyle/>
          <a:p>
            <a:pPr marL="0" indent="0">
              <a:lnSpc>
                <a:spcPct val="115000"/>
              </a:lnSpc>
              <a:spcBef>
                <a:spcPts val="0"/>
              </a:spcBef>
              <a:buNone/>
            </a:pPr>
            <a:r>
              <a:rPr lang="en" sz="1900" i="1">
                <a:solidFill>
                  <a:srgbClr val="E69138"/>
                </a:solidFill>
              </a:rPr>
              <a:t>If the interval is too wide it may not be very informative.</a:t>
            </a:r>
            <a:endParaRPr sz="1900" i="1">
              <a:solidFill>
                <a:srgbClr val="E6913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2" end="2"/>
                                            </p:txEl>
                                          </p:spTgt>
                                        </p:tgtEl>
                                        <p:attrNameLst>
                                          <p:attrName>style.visibility</p:attrName>
                                        </p:attrNameLst>
                                      </p:cBhvr>
                                      <p:to>
                                        <p:strVal val="visible"/>
                                      </p:to>
                                    </p:set>
                                    <p:animEffect transition="in" filter="fade">
                                      <p:cBhvr>
                                        <p:cTn id="12" dur="1"/>
                                        <p:tgtEl>
                                          <p:spTgt spid="10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4" end="4"/>
                                            </p:txEl>
                                          </p:spTgt>
                                        </p:tgtEl>
                                        <p:attrNameLst>
                                          <p:attrName>style.visibility</p:attrName>
                                        </p:attrNameLst>
                                      </p:cBhvr>
                                      <p:to>
                                        <p:strVal val="visible"/>
                                      </p:to>
                                    </p:set>
                                    <p:animEffect transition="in" filter="fade">
                                      <p:cBhvr>
                                        <p:cTn id="17" dur="1"/>
                                        <p:tgtEl>
                                          <p:spTgt spid="10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fade">
                                      <p:cBhvr>
                                        <p:cTn id="27" dur="1"/>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body" idx="1"/>
          </p:nvPr>
        </p:nvSpPr>
        <p:spPr>
          <a:xfrm flipH="1">
            <a:off x="1981075" y="1384100"/>
            <a:ext cx="7822200" cy="4672500"/>
          </a:xfrm>
          <a:prstGeom prst="rect">
            <a:avLst/>
          </a:prstGeom>
        </p:spPr>
        <p:txBody>
          <a:bodyPr spcFirstLastPara="1" wrap="square" lIns="91425" tIns="91425" rIns="91425" bIns="91425" anchor="ctr" anchorCtr="0">
            <a:noAutofit/>
          </a:bodyPr>
          <a:lstStyle/>
          <a:p>
            <a:pPr marL="0" indent="0" algn="ctr">
              <a:lnSpc>
                <a:spcPct val="115000"/>
              </a:lnSpc>
              <a:spcBef>
                <a:spcPts val="0"/>
              </a:spcBef>
              <a:buNone/>
            </a:pPr>
            <a:r>
              <a:rPr lang="en" sz="1900">
                <a:solidFill>
                  <a:schemeClr val="dk2"/>
                </a:solidFill>
              </a:rPr>
              <a:t>point estimate ± z</a:t>
            </a:r>
            <a:r>
              <a:rPr lang="en" sz="1900" baseline="30000">
                <a:solidFill>
                  <a:schemeClr val="dk2"/>
                </a:solidFill>
              </a:rPr>
              <a:t>★</a:t>
            </a:r>
            <a:r>
              <a:rPr lang="en" sz="1900">
                <a:solidFill>
                  <a:schemeClr val="dk2"/>
                </a:solidFill>
              </a:rPr>
              <a:t> × SE</a:t>
            </a:r>
            <a:endParaRPr sz="1900">
              <a:solidFill>
                <a:schemeClr val="dk2"/>
              </a:solidFill>
            </a:endParaRPr>
          </a:p>
          <a:p>
            <a:pPr indent="-349250">
              <a:lnSpc>
                <a:spcPct val="115000"/>
              </a:lnSpc>
              <a:spcBef>
                <a:spcPts val="1000"/>
              </a:spcBef>
              <a:buClr>
                <a:schemeClr val="dk2"/>
              </a:buClr>
              <a:buSzPts val="1900"/>
            </a:pPr>
            <a:r>
              <a:rPr lang="en" sz="1900">
                <a:solidFill>
                  <a:schemeClr val="dk2"/>
                </a:solidFill>
              </a:rPr>
              <a:t>In a confidence interval, z</a:t>
            </a:r>
            <a:r>
              <a:rPr lang="en" sz="1900" baseline="30000">
                <a:solidFill>
                  <a:schemeClr val="dk2"/>
                </a:solidFill>
              </a:rPr>
              <a:t>★</a:t>
            </a:r>
            <a:r>
              <a:rPr lang="en" sz="1900">
                <a:solidFill>
                  <a:schemeClr val="dk2"/>
                </a:solidFill>
              </a:rPr>
              <a:t> × SE is called the </a:t>
            </a:r>
            <a:r>
              <a:rPr lang="en" sz="1900" b="1">
                <a:solidFill>
                  <a:schemeClr val="dk2"/>
                </a:solidFill>
              </a:rPr>
              <a:t>margin of error</a:t>
            </a:r>
            <a:r>
              <a:rPr lang="en" sz="1900">
                <a:solidFill>
                  <a:schemeClr val="dk2"/>
                </a:solidFill>
              </a:rPr>
              <a:t>, and for a given sample, the margin of error changes as the confidence level changes.</a:t>
            </a:r>
            <a:endParaRPr sz="1900">
              <a:solidFill>
                <a:schemeClr val="dk2"/>
              </a:solidFill>
            </a:endParaRPr>
          </a:p>
          <a:p>
            <a:pPr indent="-349250">
              <a:lnSpc>
                <a:spcPct val="115000"/>
              </a:lnSpc>
              <a:spcBef>
                <a:spcPts val="0"/>
              </a:spcBef>
              <a:buClr>
                <a:schemeClr val="dk2"/>
              </a:buClr>
              <a:buSzPts val="1900"/>
            </a:pPr>
            <a:r>
              <a:rPr lang="en" sz="1900">
                <a:solidFill>
                  <a:schemeClr val="dk2"/>
                </a:solidFill>
              </a:rPr>
              <a:t>In order to change the confidence level we need to adjust z</a:t>
            </a:r>
            <a:r>
              <a:rPr lang="en" sz="1900" baseline="30000">
                <a:solidFill>
                  <a:schemeClr val="dk2"/>
                </a:solidFill>
              </a:rPr>
              <a:t>★</a:t>
            </a:r>
            <a:r>
              <a:rPr lang="en" sz="1900">
                <a:solidFill>
                  <a:schemeClr val="dk2"/>
                </a:solidFill>
              </a:rPr>
              <a:t> in the above formula.</a:t>
            </a:r>
            <a:endParaRPr sz="1900">
              <a:solidFill>
                <a:schemeClr val="dk2"/>
              </a:solidFill>
            </a:endParaRPr>
          </a:p>
          <a:p>
            <a:pPr indent="-349250">
              <a:lnSpc>
                <a:spcPct val="115000"/>
              </a:lnSpc>
              <a:spcBef>
                <a:spcPts val="0"/>
              </a:spcBef>
              <a:buClr>
                <a:schemeClr val="dk2"/>
              </a:buClr>
              <a:buSzPts val="1900"/>
            </a:pPr>
            <a:r>
              <a:rPr lang="en" sz="1900">
                <a:solidFill>
                  <a:schemeClr val="dk2"/>
                </a:solidFill>
              </a:rPr>
              <a:t>Commonly used confidence levels in practice are 90%, 95%, 98%, and 99%.</a:t>
            </a:r>
            <a:endParaRPr sz="1900">
              <a:solidFill>
                <a:schemeClr val="dk2"/>
              </a:solidFill>
            </a:endParaRPr>
          </a:p>
          <a:p>
            <a:pPr indent="-349250">
              <a:lnSpc>
                <a:spcPct val="115000"/>
              </a:lnSpc>
              <a:spcBef>
                <a:spcPts val="0"/>
              </a:spcBef>
              <a:buClr>
                <a:schemeClr val="dk2"/>
              </a:buClr>
              <a:buSzPts val="1900"/>
            </a:pPr>
            <a:r>
              <a:rPr lang="en" sz="1900">
                <a:solidFill>
                  <a:schemeClr val="dk2"/>
                </a:solidFill>
              </a:rPr>
              <a:t>For a 95% confidence interval, z</a:t>
            </a:r>
            <a:r>
              <a:rPr lang="en" sz="1900" baseline="30000">
                <a:solidFill>
                  <a:schemeClr val="dk2"/>
                </a:solidFill>
              </a:rPr>
              <a:t>★</a:t>
            </a:r>
            <a:r>
              <a:rPr lang="en" sz="1900">
                <a:solidFill>
                  <a:schemeClr val="dk2"/>
                </a:solidFill>
              </a:rPr>
              <a:t> = 1.96.</a:t>
            </a:r>
            <a:endParaRPr sz="1900">
              <a:solidFill>
                <a:schemeClr val="dk2"/>
              </a:solidFill>
            </a:endParaRPr>
          </a:p>
          <a:p>
            <a:pPr indent="-349250">
              <a:lnSpc>
                <a:spcPct val="115000"/>
              </a:lnSpc>
              <a:spcBef>
                <a:spcPts val="0"/>
              </a:spcBef>
              <a:buClr>
                <a:schemeClr val="dk2"/>
              </a:buClr>
              <a:buSzPts val="1900"/>
            </a:pPr>
            <a:r>
              <a:rPr lang="en" sz="1900">
                <a:solidFill>
                  <a:schemeClr val="dk2"/>
                </a:solidFill>
              </a:rPr>
              <a:t>However, using the standard normal (z) distribution, it is possible to find the appropriate z</a:t>
            </a:r>
            <a:r>
              <a:rPr lang="en" sz="1900" baseline="30000">
                <a:solidFill>
                  <a:schemeClr val="dk2"/>
                </a:solidFill>
              </a:rPr>
              <a:t>★</a:t>
            </a:r>
            <a:r>
              <a:rPr lang="en" sz="1900">
                <a:solidFill>
                  <a:schemeClr val="dk2"/>
                </a:solidFill>
              </a:rPr>
              <a:t> for any confidence level.</a:t>
            </a:r>
            <a:endParaRPr sz="1900">
              <a:solidFill>
                <a:schemeClr val="dk2"/>
              </a:solidFill>
            </a:endParaRPr>
          </a:p>
        </p:txBody>
      </p:sp>
      <p:sp>
        <p:nvSpPr>
          <p:cNvPr id="113" name="Google Shape;113;p24"/>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Changing the confidence level</a:t>
            </a:r>
            <a:endParaRPr sz="30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body" idx="1"/>
          </p:nvPr>
        </p:nvSpPr>
        <p:spPr>
          <a:xfrm flipH="1">
            <a:off x="1981200" y="971525"/>
            <a:ext cx="7822200" cy="37260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 Which of the below Z scores is the appropriate z⋆ when calculating a 98% confidence interval?</a:t>
            </a:r>
            <a:endParaRPr sz="1900">
              <a:solidFill>
                <a:schemeClr val="accent1"/>
              </a:solidFill>
            </a:endParaRPr>
          </a:p>
          <a:p>
            <a:pPr marL="0" indent="0">
              <a:lnSpc>
                <a:spcPct val="115000"/>
              </a:lnSpc>
              <a:spcBef>
                <a:spcPts val="0"/>
              </a:spcBef>
              <a:buNone/>
            </a:pPr>
            <a:endParaRPr sz="1900">
              <a:solidFill>
                <a:schemeClr val="dk2"/>
              </a:solidFill>
            </a:endParaRPr>
          </a:p>
          <a:p>
            <a:pPr marL="0" indent="0">
              <a:lnSpc>
                <a:spcPct val="115000"/>
              </a:lnSpc>
              <a:spcBef>
                <a:spcPts val="0"/>
              </a:spcBef>
              <a:buNone/>
            </a:pPr>
            <a:r>
              <a:rPr lang="en" sz="1900">
                <a:solidFill>
                  <a:schemeClr val="dk2"/>
                </a:solidFill>
              </a:rPr>
              <a:t>(a) Z = 2.05			(d) Z = −2.33</a:t>
            </a:r>
            <a:endParaRPr sz="1900">
              <a:solidFill>
                <a:schemeClr val="dk2"/>
              </a:solidFill>
            </a:endParaRPr>
          </a:p>
          <a:p>
            <a:pPr marL="0" indent="0">
              <a:lnSpc>
                <a:spcPct val="115000"/>
              </a:lnSpc>
              <a:spcBef>
                <a:spcPts val="0"/>
              </a:spcBef>
              <a:buNone/>
            </a:pPr>
            <a:r>
              <a:rPr lang="en" sz="1900">
                <a:solidFill>
                  <a:schemeClr val="dk2"/>
                </a:solidFill>
              </a:rPr>
              <a:t>(b) Z = 1.96			(e) Z = −1.65</a:t>
            </a:r>
            <a:endParaRPr sz="1900">
              <a:solidFill>
                <a:schemeClr val="dk2"/>
              </a:solidFill>
            </a:endParaRPr>
          </a:p>
          <a:p>
            <a:pPr marL="0" indent="0">
              <a:lnSpc>
                <a:spcPct val="115000"/>
              </a:lnSpc>
              <a:spcBef>
                <a:spcPts val="0"/>
              </a:spcBef>
              <a:buNone/>
            </a:pPr>
            <a:r>
              <a:rPr lang="en" sz="1900">
                <a:solidFill>
                  <a:schemeClr val="dk2"/>
                </a:solidFill>
              </a:rPr>
              <a:t>(c) Z = 2.33</a:t>
            </a:r>
            <a:endParaRPr sz="19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body" idx="1"/>
          </p:nvPr>
        </p:nvSpPr>
        <p:spPr>
          <a:xfrm flipH="1">
            <a:off x="1981200" y="971525"/>
            <a:ext cx="7822200" cy="37260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 Which of the below Z scores is the appropriate z⋆ when calculating a 98% confidence interval?</a:t>
            </a:r>
            <a:endParaRPr sz="1900">
              <a:solidFill>
                <a:schemeClr val="accent1"/>
              </a:solidFill>
            </a:endParaRPr>
          </a:p>
          <a:p>
            <a:pPr marL="0" indent="0">
              <a:lnSpc>
                <a:spcPct val="115000"/>
              </a:lnSpc>
              <a:spcBef>
                <a:spcPts val="0"/>
              </a:spcBef>
              <a:buNone/>
            </a:pPr>
            <a:endParaRPr sz="1900">
              <a:solidFill>
                <a:schemeClr val="dk2"/>
              </a:solidFill>
            </a:endParaRPr>
          </a:p>
          <a:p>
            <a:pPr marL="0" indent="0">
              <a:lnSpc>
                <a:spcPct val="115000"/>
              </a:lnSpc>
              <a:spcBef>
                <a:spcPts val="0"/>
              </a:spcBef>
              <a:buNone/>
            </a:pPr>
            <a:r>
              <a:rPr lang="en" sz="1900">
                <a:solidFill>
                  <a:schemeClr val="dk2"/>
                </a:solidFill>
              </a:rPr>
              <a:t>(a) Z = 2.05			(d) Z = −2.33</a:t>
            </a:r>
            <a:endParaRPr sz="1900">
              <a:solidFill>
                <a:schemeClr val="dk2"/>
              </a:solidFill>
            </a:endParaRPr>
          </a:p>
          <a:p>
            <a:pPr marL="0" indent="0">
              <a:lnSpc>
                <a:spcPct val="115000"/>
              </a:lnSpc>
              <a:spcBef>
                <a:spcPts val="0"/>
              </a:spcBef>
              <a:buNone/>
            </a:pPr>
            <a:r>
              <a:rPr lang="en" sz="1900">
                <a:solidFill>
                  <a:schemeClr val="dk2"/>
                </a:solidFill>
              </a:rPr>
              <a:t>(b) Z = 1.96			(e) Z = −1.65</a:t>
            </a:r>
            <a:endParaRPr sz="1900">
              <a:solidFill>
                <a:schemeClr val="dk2"/>
              </a:solidFill>
            </a:endParaRPr>
          </a:p>
          <a:p>
            <a:pPr marL="0" indent="0">
              <a:lnSpc>
                <a:spcPct val="115000"/>
              </a:lnSpc>
              <a:spcBef>
                <a:spcPts val="0"/>
              </a:spcBef>
              <a:buNone/>
            </a:pPr>
            <a:r>
              <a:rPr lang="en" sz="1900" i="1">
                <a:solidFill>
                  <a:srgbClr val="E69138"/>
                </a:solidFill>
              </a:rPr>
              <a:t>(c) Z = 2.33</a:t>
            </a:r>
            <a:endParaRPr sz="1900" i="1">
              <a:solidFill>
                <a:srgbClr val="E69138"/>
              </a:solidFill>
            </a:endParaRPr>
          </a:p>
        </p:txBody>
      </p:sp>
      <p:pic>
        <p:nvPicPr>
          <p:cNvPr id="124" name="Google Shape;124;p26"/>
          <p:cNvPicPr preferRelativeResize="0"/>
          <p:nvPr/>
        </p:nvPicPr>
        <p:blipFill>
          <a:blip r:embed="rId3">
            <a:alphaModFix/>
          </a:blip>
          <a:stretch>
            <a:fillRect/>
          </a:stretch>
        </p:blipFill>
        <p:spPr>
          <a:xfrm>
            <a:off x="2852575" y="3164751"/>
            <a:ext cx="5993202" cy="32769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body" idx="1"/>
          </p:nvPr>
        </p:nvSpPr>
        <p:spPr>
          <a:xfrm flipH="1">
            <a:off x="1981075" y="1384100"/>
            <a:ext cx="7822200" cy="3455100"/>
          </a:xfrm>
          <a:prstGeom prst="rect">
            <a:avLst/>
          </a:prstGeom>
        </p:spPr>
        <p:txBody>
          <a:bodyPr spcFirstLastPara="1" wrap="square" lIns="91425" tIns="91425" rIns="91425" bIns="91425" anchor="ctr" anchorCtr="0">
            <a:noAutofit/>
          </a:bodyPr>
          <a:lstStyle/>
          <a:p>
            <a:pPr marL="0" indent="0">
              <a:lnSpc>
                <a:spcPct val="115000"/>
              </a:lnSpc>
              <a:spcBef>
                <a:spcPts val="0"/>
              </a:spcBef>
              <a:buSzPts val="1100"/>
              <a:buNone/>
            </a:pPr>
            <a:r>
              <a:rPr lang="en" sz="1900">
                <a:solidFill>
                  <a:schemeClr val="dk2"/>
                </a:solidFill>
              </a:rPr>
              <a:t>Confidence intervals are ...</a:t>
            </a:r>
            <a:endParaRPr sz="1900">
              <a:solidFill>
                <a:schemeClr val="dk2"/>
              </a:solidFill>
            </a:endParaRPr>
          </a:p>
          <a:p>
            <a:pPr indent="-349250">
              <a:lnSpc>
                <a:spcPct val="115000"/>
              </a:lnSpc>
              <a:spcBef>
                <a:spcPts val="1000"/>
              </a:spcBef>
              <a:buClr>
                <a:schemeClr val="dk2"/>
              </a:buClr>
              <a:buSzPts val="1900"/>
            </a:pPr>
            <a:r>
              <a:rPr lang="en" sz="1900">
                <a:solidFill>
                  <a:schemeClr val="dk2"/>
                </a:solidFill>
              </a:rPr>
              <a:t>always about the population</a:t>
            </a:r>
            <a:endParaRPr sz="1900">
              <a:solidFill>
                <a:schemeClr val="dk2"/>
              </a:solidFill>
            </a:endParaRPr>
          </a:p>
          <a:p>
            <a:pPr indent="-349250">
              <a:lnSpc>
                <a:spcPct val="115000"/>
              </a:lnSpc>
              <a:spcBef>
                <a:spcPts val="1000"/>
              </a:spcBef>
              <a:buClr>
                <a:schemeClr val="dk2"/>
              </a:buClr>
              <a:buSzPts val="1900"/>
            </a:pPr>
            <a:r>
              <a:rPr lang="en" sz="1900">
                <a:solidFill>
                  <a:schemeClr val="dk2"/>
                </a:solidFill>
              </a:rPr>
              <a:t>are not probability statements</a:t>
            </a:r>
            <a:endParaRPr sz="1900">
              <a:solidFill>
                <a:schemeClr val="dk2"/>
              </a:solidFill>
            </a:endParaRPr>
          </a:p>
          <a:p>
            <a:pPr indent="-349250">
              <a:lnSpc>
                <a:spcPct val="115000"/>
              </a:lnSpc>
              <a:spcBef>
                <a:spcPts val="1000"/>
              </a:spcBef>
              <a:buClr>
                <a:schemeClr val="dk2"/>
              </a:buClr>
              <a:buSzPts val="1900"/>
            </a:pPr>
            <a:r>
              <a:rPr lang="en" sz="1900">
                <a:solidFill>
                  <a:schemeClr val="dk2"/>
                </a:solidFill>
              </a:rPr>
              <a:t>only about population parameters, not individual observations</a:t>
            </a:r>
            <a:endParaRPr sz="1900">
              <a:solidFill>
                <a:schemeClr val="dk2"/>
              </a:solidFill>
            </a:endParaRPr>
          </a:p>
          <a:p>
            <a:pPr indent="-349250">
              <a:lnSpc>
                <a:spcPct val="115000"/>
              </a:lnSpc>
              <a:spcBef>
                <a:spcPts val="1000"/>
              </a:spcBef>
              <a:spcAft>
                <a:spcPts val="1000"/>
              </a:spcAft>
              <a:buClr>
                <a:schemeClr val="dk2"/>
              </a:buClr>
              <a:buSzPts val="1900"/>
            </a:pPr>
            <a:r>
              <a:rPr lang="en" sz="1900">
                <a:solidFill>
                  <a:schemeClr val="dk2"/>
                </a:solidFill>
              </a:rPr>
              <a:t>only reliable if the sample statistic they’re based on is an unbiased estimator of the population parameter</a:t>
            </a:r>
            <a:endParaRPr sz="1900">
              <a:solidFill>
                <a:schemeClr val="dk2"/>
              </a:solidFill>
            </a:endParaRPr>
          </a:p>
        </p:txBody>
      </p:sp>
      <p:sp>
        <p:nvSpPr>
          <p:cNvPr id="130" name="Google Shape;130;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sz="3000">
                <a:solidFill>
                  <a:schemeClr val="accent1"/>
                </a:solidFill>
              </a:rPr>
              <a:t>Interpreting confidence intervals</a:t>
            </a:r>
            <a:endParaRPr sz="3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Learning Objectives</a:t>
            </a:r>
          </a:p>
        </p:txBody>
      </p:sp>
      <p:sp>
        <p:nvSpPr>
          <p:cNvPr id="4" name="Content Placeholder 3"/>
          <p:cNvSpPr>
            <a:spLocks noGrp="1"/>
          </p:cNvSpPr>
          <p:nvPr>
            <p:ph idx="1"/>
          </p:nvPr>
        </p:nvSpPr>
        <p:spPr/>
        <p:txBody>
          <a:bodyPr/>
          <a:lstStyle/>
          <a:p>
            <a:r>
              <a:rPr lang="en-US" dirty="0"/>
              <a:t>Upon completion of this lecture section, you will be able to:</a:t>
            </a:r>
          </a:p>
          <a:p>
            <a:pPr lvl="1"/>
            <a:r>
              <a:rPr lang="en-US" dirty="0"/>
              <a:t>Explain how the central limit theorem (CLT) sets the groundwork for computing a confidence interval for an unknown population parameter (mean, proportion, incidence rate) using the results from a single sample </a:t>
            </a:r>
          </a:p>
          <a:p>
            <a:pPr lvl="1"/>
            <a:r>
              <a:rPr lang="en-US" dirty="0"/>
              <a:t>Estimate a 95% confidence interval for a population mean, based on results of a single sample from the population</a:t>
            </a:r>
          </a:p>
          <a:p>
            <a:pPr lvl="1"/>
            <a:r>
              <a:rPr lang="en-US" dirty="0"/>
              <a:t>Estimate other level confidence intervals (99%, 90%, etc.) for a population mean, based on results of a single sample from the population</a:t>
            </a:r>
          </a:p>
        </p:txBody>
      </p:sp>
      <p:sp>
        <p:nvSpPr>
          <p:cNvPr id="7" name="Content Placeholder 6"/>
          <p:cNvSpPr>
            <a:spLocks noGrp="1"/>
          </p:cNvSpPr>
          <p:nvPr>
            <p:ph idx="11"/>
          </p:nvPr>
        </p:nvSpPr>
        <p:spPr/>
        <p:txBody>
          <a:bodyPr/>
          <a:lstStyle/>
          <a:p>
            <a:endParaRPr lang="en-US" dirty="0"/>
          </a:p>
        </p:txBody>
      </p:sp>
    </p:spTree>
    <p:extLst>
      <p:ext uri="{BB962C8B-B14F-4D97-AF65-F5344CB8AC3E}">
        <p14:creationId xmlns:p14="http://schemas.microsoft.com/office/powerpoint/2010/main" val="1582473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p:nvPr/>
        </p:nvSpPr>
        <p:spPr>
          <a:xfrm>
            <a:off x="2207550" y="0"/>
            <a:ext cx="7776900" cy="68580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kern="0">
                <a:solidFill>
                  <a:srgbClr val="000000"/>
                </a:solidFill>
                <a:latin typeface="Arial"/>
                <a:cs typeface="Arial"/>
                <a:sym typeface="Arial"/>
              </a:rPr>
              <a:t>Find more resources at </a:t>
            </a:r>
            <a:r>
              <a:rPr lang="en" u="sng" kern="0">
                <a:solidFill>
                  <a:srgbClr val="1155CC"/>
                </a:solidFill>
                <a:latin typeface="Arial"/>
                <a:cs typeface="Arial"/>
                <a:sym typeface="Arial"/>
                <a:hlinkClick r:id="rId3"/>
              </a:rPr>
              <a:t>openintro.org/os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Slides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Videos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Statistical Software Labs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Discussion Forums (free support for students and teachers)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Learning Objectives</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Teachers only content is also available for </a:t>
            </a:r>
            <a:r>
              <a:rPr lang="en" u="sng" kern="0">
                <a:solidFill>
                  <a:srgbClr val="1155CC"/>
                </a:solidFill>
                <a:latin typeface="Arial"/>
                <a:cs typeface="Arial"/>
                <a:sym typeface="Arial"/>
                <a:hlinkClick r:id="rId4"/>
              </a:rPr>
              <a:t>Verified Teachers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Exercise solutions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Sample exams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Ability to request a free desk copy for a course</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Statistics Teachers email group</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Questions? </a:t>
            </a:r>
            <a:r>
              <a:rPr lang="en" u="sng" kern="0">
                <a:solidFill>
                  <a:srgbClr val="1155CC"/>
                </a:solidFill>
                <a:latin typeface="Arial"/>
                <a:cs typeface="Arial"/>
                <a:sym typeface="Arial"/>
                <a:hlinkClick r:id="rId5"/>
              </a:rPr>
              <a:t>Contact us</a:t>
            </a:r>
            <a:r>
              <a:rPr lang="en" kern="0">
                <a:solidFill>
                  <a:srgbClr val="000000"/>
                </a:solidFill>
                <a:latin typeface="Arial"/>
                <a:cs typeface="Arial"/>
                <a:sym typeface="Arial"/>
              </a:rPr>
              <a:t>.</a:t>
            </a:r>
            <a:endParaRPr kern="0">
              <a:solidFill>
                <a:srgbClr val="000000"/>
              </a:solidFill>
              <a:latin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9"/>
          <p:cNvSpPr txBox="1">
            <a:spLocks noGrp="1"/>
          </p:cNvSpPr>
          <p:nvPr>
            <p:ph type="body" idx="1"/>
          </p:nvPr>
        </p:nvSpPr>
        <p:spPr>
          <a:xfrm>
            <a:off x="1981200" y="2947948"/>
            <a:ext cx="8229600" cy="962100"/>
          </a:xfrm>
          <a:prstGeom prst="rect">
            <a:avLst/>
          </a:prstGeom>
        </p:spPr>
        <p:txBody>
          <a:bodyPr spcFirstLastPara="1" wrap="square" lIns="91425" tIns="91425" rIns="91425" bIns="91425" anchor="ctr" anchorCtr="0">
            <a:noAutofit/>
          </a:bodyPr>
          <a:lstStyle/>
          <a:p>
            <a:pPr marL="0" indent="0" algn="l">
              <a:buNone/>
            </a:pPr>
            <a:r>
              <a:rPr lang="en" sz="2800" b="1"/>
              <a:t>Extra Slides from the</a:t>
            </a:r>
            <a:br>
              <a:rPr lang="en" sz="2800" b="1"/>
            </a:br>
            <a:r>
              <a:rPr lang="en" sz="2800" b="1"/>
              <a:t>OS3 section on confidence intervals</a:t>
            </a:r>
            <a:endParaRPr sz="28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marL="0" indent="0">
              <a:lnSpc>
                <a:spcPct val="115000"/>
              </a:lnSpc>
              <a:spcBef>
                <a:spcPts val="1000"/>
              </a:spcBef>
              <a:spcAft>
                <a:spcPts val="1000"/>
              </a:spcAft>
              <a:buNone/>
            </a:pPr>
            <a:r>
              <a:rPr lang="en" sz="1900"/>
              <a:t>		</a:t>
            </a:r>
            <a:endParaRPr sz="1900"/>
          </a:p>
        </p:txBody>
      </p:sp>
      <p:sp>
        <p:nvSpPr>
          <p:cNvPr id="146" name="Google Shape;146;p3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Average number of exclusive relationships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Effect transition="in" filter="fade">
                                      <p:cBhvr>
                                        <p:cTn id="7" dur="1000"/>
                                        <p:tgtEl>
                                          <p:spTgt spid="1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1" end="1"/>
                                            </p:txEl>
                                          </p:spTgt>
                                        </p:tgtEl>
                                        <p:attrNameLst>
                                          <p:attrName>style.visibility</p:attrName>
                                        </p:attrNameLst>
                                      </p:cBhvr>
                                      <p:to>
                                        <p:strVal val="visible"/>
                                      </p:to>
                                    </p:set>
                                    <p:animEffect transition="in" filter="fade">
                                      <p:cBhvr>
                                        <p:cTn id="12" dur="1000"/>
                                        <p:tgtEl>
                                          <p:spTgt spid="1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1"/>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marL="0" indent="0">
              <a:lnSpc>
                <a:spcPct val="115000"/>
              </a:lnSpc>
              <a:spcBef>
                <a:spcPts val="1000"/>
              </a:spcBef>
              <a:buNone/>
            </a:pPr>
            <a:r>
              <a:rPr lang="en" sz="1900"/>
              <a:t>				          x̄ = 3.2		s = 1.74</a:t>
            </a:r>
            <a:endParaRPr sz="1900"/>
          </a:p>
          <a:p>
            <a:pPr marL="0" indent="0">
              <a:lnSpc>
                <a:spcPct val="115000"/>
              </a:lnSpc>
              <a:spcBef>
                <a:spcPts val="1000"/>
              </a:spcBef>
              <a:spcAft>
                <a:spcPts val="1000"/>
              </a:spcAft>
              <a:buNone/>
            </a:pPr>
            <a:endParaRPr sz="1900"/>
          </a:p>
        </p:txBody>
      </p:sp>
      <p:sp>
        <p:nvSpPr>
          <p:cNvPr id="152" name="Google Shape;152;p3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Average number of exclusive relationships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10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fade">
                                      <p:cBhvr>
                                        <p:cTn id="12" dur="1000"/>
                                        <p:tgtEl>
                                          <p:spTgt spid="1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marL="0" indent="0">
              <a:lnSpc>
                <a:spcPct val="115000"/>
              </a:lnSpc>
              <a:spcBef>
                <a:spcPts val="1000"/>
              </a:spcBef>
              <a:buNone/>
            </a:pPr>
            <a:r>
              <a:rPr lang="en" sz="1900"/>
              <a:t>			              	x̄ = 3.2		s = 1.74</a:t>
            </a:r>
            <a:endParaRPr sz="1900"/>
          </a:p>
          <a:p>
            <a:pPr marL="0" indent="0">
              <a:lnSpc>
                <a:spcPct val="115000"/>
              </a:lnSpc>
              <a:spcBef>
                <a:spcPts val="1000"/>
              </a:spcBef>
              <a:buNone/>
            </a:pPr>
            <a:r>
              <a:rPr lang="en" sz="1900"/>
              <a:t>The approximate 95% confidence interval is defined as</a:t>
            </a:r>
            <a:endParaRPr sz="1900"/>
          </a:p>
          <a:p>
            <a:pPr marL="0" indent="0">
              <a:lnSpc>
                <a:spcPct val="115000"/>
              </a:lnSpc>
              <a:spcBef>
                <a:spcPts val="1000"/>
              </a:spcBef>
              <a:buNone/>
            </a:pPr>
            <a:r>
              <a:rPr lang="en" sz="1900"/>
              <a:t>				           point estimate ± 2 x SE</a:t>
            </a:r>
            <a:endParaRPr sz="1900"/>
          </a:p>
          <a:p>
            <a:pPr marL="0" indent="0">
              <a:lnSpc>
                <a:spcPct val="115000"/>
              </a:lnSpc>
              <a:spcBef>
                <a:spcPts val="1000"/>
              </a:spcBef>
              <a:spcAft>
                <a:spcPts val="1000"/>
              </a:spcAft>
              <a:buNone/>
            </a:pPr>
            <a:r>
              <a:rPr lang="en" sz="1900"/>
              <a:t>			</a:t>
            </a:r>
            <a:endParaRPr sz="1900"/>
          </a:p>
        </p:txBody>
      </p:sp>
      <p:sp>
        <p:nvSpPr>
          <p:cNvPr id="158" name="Google Shape;158;p32"/>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Average number of exclusive relationships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animEffect transition="in" filter="fade">
                                      <p:cBhvr>
                                        <p:cTn id="7" dur="1000"/>
                                        <p:tgtEl>
                                          <p:spTgt spid="1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1" end="1"/>
                                            </p:txEl>
                                          </p:spTgt>
                                        </p:tgtEl>
                                        <p:attrNameLst>
                                          <p:attrName>style.visibility</p:attrName>
                                        </p:attrNameLst>
                                      </p:cBhvr>
                                      <p:to>
                                        <p:strVal val="visible"/>
                                      </p:to>
                                    </p:set>
                                    <p:animEffect transition="in" filter="fade">
                                      <p:cBhvr>
                                        <p:cTn id="12" dur="1000"/>
                                        <p:tgtEl>
                                          <p:spTgt spid="1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7">
                                            <p:txEl>
                                              <p:pRg st="2" end="2"/>
                                            </p:txEl>
                                          </p:spTgt>
                                        </p:tgtEl>
                                        <p:attrNameLst>
                                          <p:attrName>style.visibility</p:attrName>
                                        </p:attrNameLst>
                                      </p:cBhvr>
                                      <p:to>
                                        <p:strVal val="visible"/>
                                      </p:to>
                                    </p:set>
                                    <p:animEffect transition="in" filter="fade">
                                      <p:cBhvr>
                                        <p:cTn id="17" dur="1000"/>
                                        <p:tgtEl>
                                          <p:spTgt spid="1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7">
                                            <p:txEl>
                                              <p:pRg st="3" end="3"/>
                                            </p:txEl>
                                          </p:spTgt>
                                        </p:tgtEl>
                                        <p:attrNameLst>
                                          <p:attrName>style.visibility</p:attrName>
                                        </p:attrNameLst>
                                      </p:cBhvr>
                                      <p:to>
                                        <p:strVal val="visible"/>
                                      </p:to>
                                    </p:set>
                                    <p:animEffect transition="in" filter="fade">
                                      <p:cBhvr>
                                        <p:cTn id="22" dur="1000"/>
                                        <p:tgtEl>
                                          <p:spTgt spid="1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7">
                                            <p:txEl>
                                              <p:pRg st="4" end="4"/>
                                            </p:txEl>
                                          </p:spTgt>
                                        </p:tgtEl>
                                        <p:attrNameLst>
                                          <p:attrName>style.visibility</p:attrName>
                                        </p:attrNameLst>
                                      </p:cBhvr>
                                      <p:to>
                                        <p:strVal val="visible"/>
                                      </p:to>
                                    </p:set>
                                    <p:animEffect transition="in" filter="fade">
                                      <p:cBhvr>
                                        <p:cTn id="27" dur="1000"/>
                                        <p:tgtEl>
                                          <p:spTgt spid="1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marL="0" indent="0">
              <a:lnSpc>
                <a:spcPct val="115000"/>
              </a:lnSpc>
              <a:spcBef>
                <a:spcPts val="1000"/>
              </a:spcBef>
              <a:buNone/>
            </a:pPr>
            <a:r>
              <a:rPr lang="en" sz="1900"/>
              <a:t>			              	x̄ = 3.2		s = 1.74</a:t>
            </a:r>
            <a:endParaRPr sz="1900"/>
          </a:p>
          <a:p>
            <a:pPr marL="0" indent="0">
              <a:lnSpc>
                <a:spcPct val="115000"/>
              </a:lnSpc>
              <a:spcBef>
                <a:spcPts val="1000"/>
              </a:spcBef>
              <a:buNone/>
            </a:pPr>
            <a:r>
              <a:rPr lang="en" sz="1900"/>
              <a:t>The approximate 95% confidence interval is defined as</a:t>
            </a:r>
            <a:endParaRPr sz="1900"/>
          </a:p>
          <a:p>
            <a:pPr marL="0" indent="0">
              <a:lnSpc>
                <a:spcPct val="115000"/>
              </a:lnSpc>
              <a:spcBef>
                <a:spcPts val="1000"/>
              </a:spcBef>
              <a:buNone/>
            </a:pPr>
            <a:r>
              <a:rPr lang="en" sz="1900"/>
              <a:t>				            point estimate ± 2 x SE</a:t>
            </a:r>
            <a:endParaRPr sz="1900"/>
          </a:p>
          <a:p>
            <a:pPr marL="0" indent="0">
              <a:lnSpc>
                <a:spcPct val="115000"/>
              </a:lnSpc>
              <a:spcBef>
                <a:spcPts val="1000"/>
              </a:spcBef>
              <a:spcAft>
                <a:spcPts val="1000"/>
              </a:spcAft>
              <a:buNone/>
            </a:pPr>
            <a:r>
              <a:rPr lang="en" sz="1900"/>
              <a:t>			</a:t>
            </a:r>
            <a:endParaRPr sz="1900"/>
          </a:p>
        </p:txBody>
      </p:sp>
      <p:sp>
        <p:nvSpPr>
          <p:cNvPr id="164" name="Google Shape;164;p33"/>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Average number of exclusive relationships</a:t>
            </a:r>
            <a:endParaRPr>
              <a:solidFill>
                <a:schemeClr val="accent1"/>
              </a:solidFill>
            </a:endParaRPr>
          </a:p>
        </p:txBody>
      </p:sp>
      <p:pic>
        <p:nvPicPr>
          <p:cNvPr id="165" name="Google Shape;165;p33"/>
          <p:cNvPicPr preferRelativeResize="0"/>
          <p:nvPr/>
        </p:nvPicPr>
        <p:blipFill>
          <a:blip r:embed="rId3">
            <a:alphaModFix/>
          </a:blip>
          <a:stretch>
            <a:fillRect/>
          </a:stretch>
        </p:blipFill>
        <p:spPr>
          <a:xfrm>
            <a:off x="4730926" y="4273501"/>
            <a:ext cx="2486225" cy="640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10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Effect transition="in" filter="fade">
                                      <p:cBhvr>
                                        <p:cTn id="12" dur="1000"/>
                                        <p:tgtEl>
                                          <p:spTgt spid="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Effect transition="in" filter="fade">
                                      <p:cBhvr>
                                        <p:cTn id="17" dur="1000"/>
                                        <p:tgtEl>
                                          <p:spTgt spid="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3" end="3"/>
                                            </p:txEl>
                                          </p:spTgt>
                                        </p:tgtEl>
                                        <p:attrNameLst>
                                          <p:attrName>style.visibility</p:attrName>
                                        </p:attrNameLst>
                                      </p:cBhvr>
                                      <p:to>
                                        <p:strVal val="visible"/>
                                      </p:to>
                                    </p:set>
                                    <p:animEffect transition="in" filter="fade">
                                      <p:cBhvr>
                                        <p:cTn id="22" dur="1000"/>
                                        <p:tgtEl>
                                          <p:spTgt spid="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
                                            <p:txEl>
                                              <p:pRg st="4" end="4"/>
                                            </p:txEl>
                                          </p:spTgt>
                                        </p:tgtEl>
                                        <p:attrNameLst>
                                          <p:attrName>style.visibility</p:attrName>
                                        </p:attrNameLst>
                                      </p:cBhvr>
                                      <p:to>
                                        <p:strVal val="visible"/>
                                      </p:to>
                                    </p:set>
                                    <p:animEffect transition="in" filter="fade">
                                      <p:cBhvr>
                                        <p:cTn id="27" dur="1000"/>
                                        <p:tgtEl>
                                          <p:spTgt spid="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marL="0" indent="0">
              <a:lnSpc>
                <a:spcPct val="115000"/>
              </a:lnSpc>
              <a:spcBef>
                <a:spcPts val="1000"/>
              </a:spcBef>
              <a:buNone/>
            </a:pPr>
            <a:r>
              <a:rPr lang="en" sz="1900"/>
              <a:t>			              	x̄ = 3.2		s = 1.74</a:t>
            </a:r>
            <a:endParaRPr sz="1900"/>
          </a:p>
          <a:p>
            <a:pPr marL="0" indent="0">
              <a:lnSpc>
                <a:spcPct val="115000"/>
              </a:lnSpc>
              <a:spcBef>
                <a:spcPts val="1000"/>
              </a:spcBef>
              <a:buNone/>
            </a:pPr>
            <a:r>
              <a:rPr lang="en" sz="1900"/>
              <a:t>The approximate 95% confidence interval is defined as</a:t>
            </a:r>
            <a:endParaRPr sz="1900"/>
          </a:p>
          <a:p>
            <a:pPr marL="0" indent="0">
              <a:lnSpc>
                <a:spcPct val="115000"/>
              </a:lnSpc>
              <a:spcBef>
                <a:spcPts val="1000"/>
              </a:spcBef>
              <a:buNone/>
            </a:pPr>
            <a:r>
              <a:rPr lang="en" sz="1900"/>
              <a:t>				            point estimate ± 2 x SE</a:t>
            </a:r>
            <a:endParaRPr sz="1900"/>
          </a:p>
          <a:p>
            <a:pPr marL="0" indent="0">
              <a:lnSpc>
                <a:spcPct val="115000"/>
              </a:lnSpc>
              <a:spcBef>
                <a:spcPts val="1000"/>
              </a:spcBef>
              <a:buNone/>
            </a:pPr>
            <a:r>
              <a:rPr lang="en" sz="1900"/>
              <a:t>			</a:t>
            </a:r>
            <a:endParaRPr sz="1900"/>
          </a:p>
          <a:p>
            <a:pPr marL="0" indent="0">
              <a:lnSpc>
                <a:spcPct val="115000"/>
              </a:lnSpc>
              <a:spcBef>
                <a:spcPts val="1000"/>
              </a:spcBef>
              <a:buNone/>
            </a:pPr>
            <a:endParaRPr sz="1900"/>
          </a:p>
          <a:p>
            <a:pPr marL="0" indent="0">
              <a:lnSpc>
                <a:spcPct val="115000"/>
              </a:lnSpc>
              <a:spcBef>
                <a:spcPts val="1000"/>
              </a:spcBef>
              <a:buNone/>
            </a:pPr>
            <a:r>
              <a:rPr lang="en" sz="1900"/>
              <a:t>			            x̄ ± 2 x SE	→	3.2 ± 2 x 0.25</a:t>
            </a:r>
            <a:endParaRPr sz="1900"/>
          </a:p>
          <a:p>
            <a:pPr marL="0" indent="0">
              <a:lnSpc>
                <a:spcPct val="115000"/>
              </a:lnSpc>
              <a:spcBef>
                <a:spcPts val="1000"/>
              </a:spcBef>
              <a:buNone/>
            </a:pPr>
            <a:r>
              <a:rPr lang="en" sz="1900"/>
              <a:t>						              →	(3.2 - 0.5, 3.2 + 0.5)</a:t>
            </a:r>
            <a:endParaRPr sz="1900"/>
          </a:p>
          <a:p>
            <a:pPr marL="0" indent="0">
              <a:lnSpc>
                <a:spcPct val="115000"/>
              </a:lnSpc>
              <a:spcBef>
                <a:spcPts val="1000"/>
              </a:spcBef>
              <a:spcAft>
                <a:spcPts val="1000"/>
              </a:spcAft>
              <a:buNone/>
            </a:pPr>
            <a:r>
              <a:rPr lang="en" sz="1900"/>
              <a:t>						              →	(2.7, 3.7)</a:t>
            </a:r>
            <a:endParaRPr sz="1900"/>
          </a:p>
        </p:txBody>
      </p:sp>
      <p:sp>
        <p:nvSpPr>
          <p:cNvPr id="171" name="Google Shape;171;p34"/>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Average number of exclusive relationships</a:t>
            </a:r>
            <a:endParaRPr>
              <a:solidFill>
                <a:schemeClr val="accent1"/>
              </a:solidFill>
            </a:endParaRPr>
          </a:p>
        </p:txBody>
      </p:sp>
      <p:pic>
        <p:nvPicPr>
          <p:cNvPr id="172" name="Google Shape;172;p34"/>
          <p:cNvPicPr preferRelativeResize="0"/>
          <p:nvPr/>
        </p:nvPicPr>
        <p:blipFill>
          <a:blip r:embed="rId3">
            <a:alphaModFix/>
          </a:blip>
          <a:stretch>
            <a:fillRect/>
          </a:stretch>
        </p:blipFill>
        <p:spPr>
          <a:xfrm>
            <a:off x="4730925" y="4349700"/>
            <a:ext cx="2479550" cy="63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0"/>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1000"/>
                                        <p:tgtEl>
                                          <p:spTgt spid="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xEl>
                                              <p:pRg st="6" end="6"/>
                                            </p:txEl>
                                          </p:spTgt>
                                        </p:tgtEl>
                                        <p:attrNameLst>
                                          <p:attrName>style.visibility</p:attrName>
                                        </p:attrNameLst>
                                      </p:cBhvr>
                                      <p:to>
                                        <p:strVal val="visible"/>
                                      </p:to>
                                    </p:set>
                                    <p:animEffect transition="in" filter="fade">
                                      <p:cBhvr>
                                        <p:cTn id="32" dur="1000"/>
                                        <p:tgtEl>
                                          <p:spTgt spid="17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0">
                                            <p:txEl>
                                              <p:pRg st="7" end="7"/>
                                            </p:txEl>
                                          </p:spTgt>
                                        </p:tgtEl>
                                        <p:attrNameLst>
                                          <p:attrName>style.visibility</p:attrName>
                                        </p:attrNameLst>
                                      </p:cBhvr>
                                      <p:to>
                                        <p:strVal val="visible"/>
                                      </p:to>
                                    </p:set>
                                    <p:animEffect transition="in" filter="fade">
                                      <p:cBhvr>
                                        <p:cTn id="37" dur="1000"/>
                                        <p:tgtEl>
                                          <p:spTgt spid="17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0">
                                            <p:txEl>
                                              <p:pRg st="8" end="8"/>
                                            </p:txEl>
                                          </p:spTgt>
                                        </p:tgtEl>
                                        <p:attrNameLst>
                                          <p:attrName>style.visibility</p:attrName>
                                        </p:attrNameLst>
                                      </p:cBhvr>
                                      <p:to>
                                        <p:strVal val="visible"/>
                                      </p:to>
                                    </p:set>
                                    <p:animEffect transition="in" filter="fade">
                                      <p:cBhvr>
                                        <p:cTn id="42" dur="1000"/>
                                        <p:tgtEl>
                                          <p:spTgt spid="1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the correct interpretation of this confidence interval?</a:t>
            </a:r>
            <a:endParaRPr sz="2000">
              <a:solidFill>
                <a:schemeClr val="accent1"/>
              </a:solidFill>
            </a:endParaRPr>
          </a:p>
          <a:p>
            <a:pPr marL="0" indent="0">
              <a:lnSpc>
                <a:spcPct val="115000"/>
              </a:lnSpc>
              <a:spcBef>
                <a:spcPts val="1000"/>
              </a:spcBef>
              <a:buSzPts val="1100"/>
              <a:buNone/>
            </a:pPr>
            <a:r>
              <a:rPr lang="en" sz="2000"/>
              <a:t>We are 95% confident that</a:t>
            </a:r>
            <a:endParaRPr sz="2000"/>
          </a:p>
          <a:p>
            <a:pPr indent="0">
              <a:lnSpc>
                <a:spcPct val="115000"/>
              </a:lnSpc>
              <a:spcBef>
                <a:spcPts val="1000"/>
              </a:spcBef>
              <a:buNone/>
            </a:pPr>
            <a:r>
              <a:rPr lang="en" sz="2000"/>
              <a:t>(a) the average number of exclusive relationships college students in this sample have been in is between 2.7 and 3.7.</a:t>
            </a:r>
            <a:endParaRPr sz="2000"/>
          </a:p>
          <a:p>
            <a:pPr indent="0">
              <a:lnSpc>
                <a:spcPct val="115000"/>
              </a:lnSpc>
              <a:spcBef>
                <a:spcPts val="1000"/>
              </a:spcBef>
              <a:buNone/>
            </a:pPr>
            <a:r>
              <a:rPr lang="en" sz="2000"/>
              <a:t>(b) college students on average have been in between 2.7 and 3.7 exclusive relationships.</a:t>
            </a:r>
            <a:endParaRPr sz="2000"/>
          </a:p>
          <a:p>
            <a:pPr indent="0">
              <a:lnSpc>
                <a:spcPct val="115000"/>
              </a:lnSpc>
              <a:spcBef>
                <a:spcPts val="1000"/>
              </a:spcBef>
              <a:buNone/>
            </a:pPr>
            <a:r>
              <a:rPr lang="en" sz="2000"/>
              <a:t>(c) a randomly chosen college student has been in 2.7 to 3.7 exclusive relationships.</a:t>
            </a:r>
            <a:endParaRPr sz="2000"/>
          </a:p>
          <a:p>
            <a:pPr indent="0">
              <a:lnSpc>
                <a:spcPct val="115000"/>
              </a:lnSpc>
              <a:spcBef>
                <a:spcPts val="1000"/>
              </a:spcBef>
              <a:spcAft>
                <a:spcPts val="1000"/>
              </a:spcAft>
              <a:buNone/>
            </a:pPr>
            <a:r>
              <a:rPr lang="en" sz="2000"/>
              <a:t>(d) 95% of college students have been in 2.7 to 3.7 exclusive    relationships.</a:t>
            </a:r>
            <a:endParaRPr sz="2000"/>
          </a:p>
        </p:txBody>
      </p:sp>
      <p:sp>
        <p:nvSpPr>
          <p:cNvPr id="178" name="Google Shape;178;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the correct interpretation of this confidence interval?</a:t>
            </a:r>
            <a:endParaRPr sz="2000">
              <a:solidFill>
                <a:schemeClr val="accent1"/>
              </a:solidFill>
            </a:endParaRPr>
          </a:p>
          <a:p>
            <a:pPr marL="0" indent="0">
              <a:lnSpc>
                <a:spcPct val="115000"/>
              </a:lnSpc>
              <a:spcBef>
                <a:spcPts val="1000"/>
              </a:spcBef>
              <a:buSzPts val="1100"/>
              <a:buNone/>
            </a:pPr>
            <a:r>
              <a:rPr lang="en" sz="2000"/>
              <a:t>We are 95% confident that</a:t>
            </a:r>
            <a:endParaRPr sz="2000"/>
          </a:p>
          <a:p>
            <a:pPr indent="0">
              <a:lnSpc>
                <a:spcPct val="115000"/>
              </a:lnSpc>
              <a:spcBef>
                <a:spcPts val="1000"/>
              </a:spcBef>
              <a:buNone/>
            </a:pPr>
            <a:r>
              <a:rPr lang="en" sz="2000"/>
              <a:t>(a) the average number of exclusive relationships college students in this sample have been in is between 2.7 and 3.7.</a:t>
            </a:r>
            <a:endParaRPr sz="2000"/>
          </a:p>
          <a:p>
            <a:pPr indent="0">
              <a:lnSpc>
                <a:spcPct val="115000"/>
              </a:lnSpc>
              <a:spcBef>
                <a:spcPts val="1000"/>
              </a:spcBef>
              <a:buNone/>
            </a:pPr>
            <a:r>
              <a:rPr lang="en" sz="2000">
                <a:solidFill>
                  <a:srgbClr val="FF9900"/>
                </a:solidFill>
              </a:rPr>
              <a:t>(b) college students on average have been in between 2.7 and 3.7 exclusive relationships.</a:t>
            </a:r>
            <a:endParaRPr sz="2000">
              <a:solidFill>
                <a:srgbClr val="FF9900"/>
              </a:solidFill>
            </a:endParaRPr>
          </a:p>
          <a:p>
            <a:pPr indent="0">
              <a:lnSpc>
                <a:spcPct val="115000"/>
              </a:lnSpc>
              <a:spcBef>
                <a:spcPts val="1000"/>
              </a:spcBef>
              <a:buNone/>
            </a:pPr>
            <a:r>
              <a:rPr lang="en" sz="2000"/>
              <a:t>(c) a randomly chosen college student has been in 2.7 to 3.7 exclusive relationships.</a:t>
            </a:r>
            <a:endParaRPr sz="2000"/>
          </a:p>
          <a:p>
            <a:pPr indent="0">
              <a:lnSpc>
                <a:spcPct val="115000"/>
              </a:lnSpc>
              <a:spcBef>
                <a:spcPts val="1000"/>
              </a:spcBef>
              <a:spcAft>
                <a:spcPts val="1000"/>
              </a:spcAft>
              <a:buNone/>
            </a:pPr>
            <a:r>
              <a:rPr lang="en" sz="2000"/>
              <a:t>(d) 95% of college students have been in 2.7 to 3.7 exclusive    relationships.</a:t>
            </a:r>
            <a:endParaRPr sz="2000"/>
          </a:p>
        </p:txBody>
      </p:sp>
      <p:sp>
        <p:nvSpPr>
          <p:cNvPr id="184" name="Google Shape;184;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7"/>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a:t>Confidence interval, a general formula</a:t>
            </a:r>
            <a:endParaRPr sz="2000"/>
          </a:p>
          <a:p>
            <a:pPr marL="1371600" indent="457200">
              <a:lnSpc>
                <a:spcPct val="115000"/>
              </a:lnSpc>
              <a:spcBef>
                <a:spcPts val="1000"/>
              </a:spcBef>
              <a:buSzPts val="1100"/>
              <a:buNone/>
            </a:pPr>
            <a:r>
              <a:rPr lang="en" sz="2000" i="1"/>
              <a:t>      point estimate ± z* x SE</a:t>
            </a:r>
            <a:endParaRPr sz="2000" i="1"/>
          </a:p>
          <a:p>
            <a:pPr marL="0" indent="0">
              <a:lnSpc>
                <a:spcPct val="115000"/>
              </a:lnSpc>
              <a:spcBef>
                <a:spcPts val="1000"/>
              </a:spcBef>
              <a:spcAft>
                <a:spcPts val="1000"/>
              </a:spcAft>
              <a:buNone/>
            </a:pPr>
            <a:endParaRPr sz="2000"/>
          </a:p>
        </p:txBody>
      </p:sp>
      <p:sp>
        <p:nvSpPr>
          <p:cNvPr id="190" name="Google Shape;190;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A more accurate interval</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4267200" y="3048001"/>
            <a:ext cx="4888992" cy="3658607"/>
          </a:xfrm>
        </p:spPr>
      </p:pic>
      <p:sp>
        <p:nvSpPr>
          <p:cNvPr id="2" name="Title 1"/>
          <p:cNvSpPr>
            <a:spLocks noGrp="1"/>
          </p:cNvSpPr>
          <p:nvPr>
            <p:ph type="title"/>
          </p:nvPr>
        </p:nvSpPr>
        <p:spPr/>
        <p:txBody>
          <a:bodyPr/>
          <a:lstStyle/>
          <a:p>
            <a:r>
              <a:rPr lang="en-US" dirty="0"/>
              <a:t>The Central Limit Theorem, Revisited—1</a:t>
            </a:r>
          </a:p>
        </p:txBody>
      </p:sp>
      <p:sp>
        <p:nvSpPr>
          <p:cNvPr id="3" name="Content Placeholder 2" descr="This bell-shaped curve illustrates the summary statistic values across all possible random samples of the same size, taken from the same population."/>
          <p:cNvSpPr>
            <a:spLocks noGrp="1"/>
          </p:cNvSpPr>
          <p:nvPr>
            <p:ph idx="1"/>
          </p:nvPr>
        </p:nvSpPr>
        <p:spPr>
          <a:xfrm>
            <a:off x="199085" y="1497536"/>
            <a:ext cx="11810881" cy="1519901"/>
          </a:xfrm>
        </p:spPr>
        <p:txBody>
          <a:bodyPr/>
          <a:lstStyle/>
          <a:p>
            <a:r>
              <a:rPr lang="en-US" dirty="0"/>
              <a:t>Recall, the CLT states that if all possible random samples of the same size, </a:t>
            </a:r>
            <a:r>
              <a:rPr lang="en-US" i="1" dirty="0"/>
              <a:t>n</a:t>
            </a:r>
            <a:r>
              <a:rPr lang="en-US" dirty="0"/>
              <a:t>, were taken from the same population, and a summary statistic were computed (mean, proportion, incidence rate) for each sample, then the distribution of the summary statistic values across these samples is: </a:t>
            </a:r>
          </a:p>
          <a:p>
            <a:endParaRPr lang="en-US" dirty="0"/>
          </a:p>
        </p:txBody>
      </p:sp>
      <p:sp>
        <p:nvSpPr>
          <p:cNvPr id="5" name="Content Placeholder 4"/>
          <p:cNvSpPr>
            <a:spLocks noGrp="1"/>
          </p:cNvSpPr>
          <p:nvPr>
            <p:ph idx="11"/>
          </p:nvPr>
        </p:nvSpPr>
        <p:spPr/>
        <p:txBody>
          <a:bodyPr/>
          <a:lstStyle/>
          <a:p>
            <a:endParaRPr lang="en-US" dirty="0"/>
          </a:p>
        </p:txBody>
      </p:sp>
    </p:spTree>
    <p:extLst>
      <p:ext uri="{BB962C8B-B14F-4D97-AF65-F5344CB8AC3E}">
        <p14:creationId xmlns:p14="http://schemas.microsoft.com/office/powerpoint/2010/main" val="3943188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8"/>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a:t>Confidence interval, a general formula</a:t>
            </a:r>
            <a:endParaRPr sz="2000"/>
          </a:p>
          <a:p>
            <a:pPr marL="1371600" indent="457200">
              <a:lnSpc>
                <a:spcPct val="115000"/>
              </a:lnSpc>
              <a:spcBef>
                <a:spcPts val="1000"/>
              </a:spcBef>
              <a:buSzPts val="1100"/>
              <a:buNone/>
            </a:pPr>
            <a:r>
              <a:rPr lang="en" sz="2000" i="1"/>
              <a:t>      point estimate ± z* x SE</a:t>
            </a:r>
            <a:endParaRPr sz="2000" i="1"/>
          </a:p>
          <a:p>
            <a:pPr marL="0" indent="0">
              <a:lnSpc>
                <a:spcPct val="115000"/>
              </a:lnSpc>
              <a:spcBef>
                <a:spcPts val="1000"/>
              </a:spcBef>
              <a:buSzPts val="1100"/>
              <a:buNone/>
            </a:pPr>
            <a:r>
              <a:rPr lang="en" sz="2000"/>
              <a:t>Conditions when the point estimate = </a:t>
            </a:r>
            <a:r>
              <a:rPr lang="en" sz="2000" i="1"/>
              <a:t>x̄</a:t>
            </a:r>
            <a:endParaRPr sz="2000" i="1"/>
          </a:p>
          <a:p>
            <a:pPr indent="-355600">
              <a:lnSpc>
                <a:spcPct val="115000"/>
              </a:lnSpc>
              <a:spcBef>
                <a:spcPts val="1000"/>
              </a:spcBef>
              <a:buSzPts val="2000"/>
              <a:buAutoNum type="arabicPeriod"/>
            </a:pPr>
            <a:r>
              <a:rPr lang="en" sz="2000" i="1">
                <a:solidFill>
                  <a:schemeClr val="accent1"/>
                </a:solidFill>
              </a:rPr>
              <a:t>Independence</a:t>
            </a:r>
            <a:r>
              <a:rPr lang="en" sz="2000">
                <a:solidFill>
                  <a:srgbClr val="000000"/>
                </a:solidFill>
              </a:rPr>
              <a:t>:</a:t>
            </a:r>
            <a:r>
              <a:rPr lang="en" sz="2000"/>
              <a:t> Observations in the sample must be independent</a:t>
            </a:r>
            <a:endParaRPr sz="2000"/>
          </a:p>
          <a:p>
            <a:pPr lvl="1" indent="-355600">
              <a:lnSpc>
                <a:spcPct val="115000"/>
              </a:lnSpc>
              <a:buSzPts val="2000"/>
              <a:buChar char="●"/>
            </a:pPr>
            <a:r>
              <a:rPr lang="en" sz="2000"/>
              <a:t> random sample/assignment</a:t>
            </a:r>
            <a:endParaRPr sz="2000"/>
          </a:p>
          <a:p>
            <a:pPr lvl="1" indent="-355600">
              <a:lnSpc>
                <a:spcPct val="115000"/>
              </a:lnSpc>
              <a:buSzPts val="2000"/>
              <a:buChar char="●"/>
            </a:pPr>
            <a:r>
              <a:rPr lang="en" sz="2000"/>
              <a:t> if sampling without replacement, </a:t>
            </a:r>
            <a:r>
              <a:rPr lang="en" sz="2000" i="1"/>
              <a:t>n</a:t>
            </a:r>
            <a:r>
              <a:rPr lang="en" sz="2000"/>
              <a:t> &lt; 10% of population</a:t>
            </a:r>
            <a:endParaRPr sz="2000"/>
          </a:p>
          <a:p>
            <a:pPr indent="-355600">
              <a:lnSpc>
                <a:spcPct val="115000"/>
              </a:lnSpc>
              <a:spcBef>
                <a:spcPts val="0"/>
              </a:spcBef>
              <a:buSzPts val="2000"/>
              <a:buAutoNum type="arabicPeriod"/>
            </a:pPr>
            <a:r>
              <a:rPr lang="en" sz="2000" i="1">
                <a:solidFill>
                  <a:schemeClr val="accent1"/>
                </a:solidFill>
              </a:rPr>
              <a:t>Sample size / skew</a:t>
            </a:r>
            <a:r>
              <a:rPr lang="en" sz="2000">
                <a:solidFill>
                  <a:srgbClr val="000000"/>
                </a:solidFill>
              </a:rPr>
              <a:t>:</a:t>
            </a:r>
            <a:r>
              <a:rPr lang="en" sz="2000"/>
              <a:t> </a:t>
            </a:r>
            <a:r>
              <a:rPr lang="en" sz="2000" i="1"/>
              <a:t>n</a:t>
            </a:r>
            <a:r>
              <a:rPr lang="en" sz="2000"/>
              <a:t> ≥ 30 and population distribution should not be extremely skewed</a:t>
            </a:r>
            <a:endParaRPr sz="2000"/>
          </a:p>
        </p:txBody>
      </p:sp>
      <p:sp>
        <p:nvSpPr>
          <p:cNvPr id="196" name="Google Shape;196;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A more accurate interval</a:t>
            </a:r>
            <a:endParaRPr>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a:t>Confidence interval, a general formula</a:t>
            </a:r>
            <a:endParaRPr sz="2000"/>
          </a:p>
          <a:p>
            <a:pPr marL="1371600" indent="457200">
              <a:lnSpc>
                <a:spcPct val="115000"/>
              </a:lnSpc>
              <a:spcBef>
                <a:spcPts val="1000"/>
              </a:spcBef>
              <a:buSzPts val="1100"/>
              <a:buNone/>
            </a:pPr>
            <a:r>
              <a:rPr lang="en" sz="2000" i="1"/>
              <a:t>      point estimate ± z* x SE</a:t>
            </a:r>
            <a:endParaRPr sz="2000" i="1"/>
          </a:p>
          <a:p>
            <a:pPr marL="0" indent="0">
              <a:lnSpc>
                <a:spcPct val="115000"/>
              </a:lnSpc>
              <a:spcBef>
                <a:spcPts val="1000"/>
              </a:spcBef>
              <a:buSzPts val="1100"/>
              <a:buNone/>
            </a:pPr>
            <a:r>
              <a:rPr lang="en" sz="2000"/>
              <a:t>Conditions when the point estimate = </a:t>
            </a:r>
            <a:r>
              <a:rPr lang="en" sz="2000" i="1"/>
              <a:t>x̄</a:t>
            </a:r>
            <a:endParaRPr sz="2000" i="1"/>
          </a:p>
          <a:p>
            <a:pPr indent="-355600">
              <a:lnSpc>
                <a:spcPct val="115000"/>
              </a:lnSpc>
              <a:spcBef>
                <a:spcPts val="1000"/>
              </a:spcBef>
              <a:buSzPts val="2000"/>
              <a:buAutoNum type="arabicPeriod"/>
            </a:pPr>
            <a:r>
              <a:rPr lang="en" sz="2000" i="1">
                <a:solidFill>
                  <a:schemeClr val="accent1"/>
                </a:solidFill>
              </a:rPr>
              <a:t>Independence</a:t>
            </a:r>
            <a:r>
              <a:rPr lang="en" sz="2000">
                <a:solidFill>
                  <a:srgbClr val="000000"/>
                </a:solidFill>
              </a:rPr>
              <a:t>:</a:t>
            </a:r>
            <a:r>
              <a:rPr lang="en" sz="2000"/>
              <a:t> Observations in the sample must be independent</a:t>
            </a:r>
            <a:endParaRPr sz="2000"/>
          </a:p>
          <a:p>
            <a:pPr lvl="1" indent="-355600">
              <a:lnSpc>
                <a:spcPct val="115000"/>
              </a:lnSpc>
              <a:buSzPts val="2000"/>
              <a:buChar char="●"/>
            </a:pPr>
            <a:r>
              <a:rPr lang="en" sz="2000"/>
              <a:t> random sample/assignment</a:t>
            </a:r>
            <a:endParaRPr sz="2000"/>
          </a:p>
          <a:p>
            <a:pPr lvl="1" indent="-355600">
              <a:lnSpc>
                <a:spcPct val="115000"/>
              </a:lnSpc>
              <a:buSzPts val="2000"/>
              <a:buChar char="●"/>
            </a:pPr>
            <a:r>
              <a:rPr lang="en" sz="2000"/>
              <a:t> if sampling without replacement, </a:t>
            </a:r>
            <a:r>
              <a:rPr lang="en" sz="2000" i="1"/>
              <a:t>n</a:t>
            </a:r>
            <a:r>
              <a:rPr lang="en" sz="2000"/>
              <a:t> &lt; 10% of population</a:t>
            </a:r>
            <a:endParaRPr sz="2000"/>
          </a:p>
          <a:p>
            <a:pPr indent="-355600">
              <a:lnSpc>
                <a:spcPct val="115000"/>
              </a:lnSpc>
              <a:spcBef>
                <a:spcPts val="0"/>
              </a:spcBef>
              <a:buSzPts val="2000"/>
              <a:buAutoNum type="arabicPeriod"/>
            </a:pPr>
            <a:r>
              <a:rPr lang="en" sz="2000" i="1">
                <a:solidFill>
                  <a:schemeClr val="accent1"/>
                </a:solidFill>
              </a:rPr>
              <a:t>Sample size / skew</a:t>
            </a:r>
            <a:r>
              <a:rPr lang="en" sz="2000">
                <a:solidFill>
                  <a:srgbClr val="000000"/>
                </a:solidFill>
              </a:rPr>
              <a:t>:</a:t>
            </a:r>
            <a:r>
              <a:rPr lang="en" sz="2000"/>
              <a:t> </a:t>
            </a:r>
            <a:r>
              <a:rPr lang="en" sz="2000" i="1"/>
              <a:t>n</a:t>
            </a:r>
            <a:r>
              <a:rPr lang="en" sz="2000"/>
              <a:t> ≥ 30 and population distribution should not be extremely skewed</a:t>
            </a:r>
            <a:endParaRPr sz="2000"/>
          </a:p>
        </p:txBody>
      </p:sp>
      <p:sp>
        <p:nvSpPr>
          <p:cNvPr id="202" name="Google Shape;202;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A more accurate interval</a:t>
            </a:r>
            <a:endParaRPr>
              <a:solidFill>
                <a:schemeClr val="accent1"/>
              </a:solidFill>
            </a:endParaRPr>
          </a:p>
        </p:txBody>
      </p:sp>
      <p:sp>
        <p:nvSpPr>
          <p:cNvPr id="203" name="Google Shape;203;p39"/>
          <p:cNvSpPr txBox="1">
            <a:spLocks noGrp="1"/>
          </p:cNvSpPr>
          <p:nvPr>
            <p:ph type="body" idx="1"/>
          </p:nvPr>
        </p:nvSpPr>
        <p:spPr>
          <a:xfrm flipH="1">
            <a:off x="1981075" y="5152175"/>
            <a:ext cx="7822200" cy="11430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i="1">
                <a:solidFill>
                  <a:srgbClr val="FF9900"/>
                </a:solidFill>
              </a:rPr>
              <a:t>Note:</a:t>
            </a:r>
            <a:r>
              <a:rPr lang="en" sz="2000"/>
              <a:t> We will discuss working with samples where </a:t>
            </a:r>
            <a:r>
              <a:rPr lang="en" sz="2000" i="1"/>
              <a:t>n</a:t>
            </a:r>
            <a:r>
              <a:rPr lang="en" sz="2000"/>
              <a:t> &lt; 30 in the next chapter.</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a:spLocks noGrp="1"/>
          </p:cNvSpPr>
          <p:nvPr>
            <p:ph type="body" idx="1"/>
          </p:nvPr>
        </p:nvSpPr>
        <p:spPr>
          <a:xfrm flipH="1">
            <a:off x="1981081" y="3200400"/>
            <a:ext cx="3522900" cy="30948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The figure shows this process with 25 samples, where 24 of the resulting confidence intervals contain the true average number of exclusive relationships, and one does not.</a:t>
            </a:r>
            <a:endParaRPr sz="2000"/>
          </a:p>
          <a:p>
            <a:pPr marL="0" indent="0">
              <a:lnSpc>
                <a:spcPct val="115000"/>
              </a:lnSpc>
              <a:spcBef>
                <a:spcPts val="1000"/>
              </a:spcBef>
              <a:spcAft>
                <a:spcPts val="1000"/>
              </a:spcAft>
              <a:buNone/>
            </a:pPr>
            <a:endParaRPr sz="2000"/>
          </a:p>
        </p:txBody>
      </p:sp>
      <p:sp>
        <p:nvSpPr>
          <p:cNvPr id="209" name="Google Shape;209;p40"/>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Suppose we took many samples and built a confidence interval from each sample using the equation </a:t>
            </a:r>
            <a:r>
              <a:rPr lang="en" sz="2000" i="1"/>
              <a:t>point estimate ± 2 x SE</a:t>
            </a:r>
            <a:r>
              <a:rPr lang="en" sz="2000"/>
              <a:t>.</a:t>
            </a:r>
            <a:endParaRPr sz="2000"/>
          </a:p>
          <a:p>
            <a:pPr indent="-355600">
              <a:lnSpc>
                <a:spcPct val="115000"/>
              </a:lnSpc>
              <a:spcBef>
                <a:spcPts val="0"/>
              </a:spcBef>
              <a:buSzPts val="2000"/>
            </a:pPr>
            <a:r>
              <a:rPr lang="en" sz="2000"/>
              <a:t>Then about 95% of those intervals would contain the true population mean (</a:t>
            </a:r>
            <a:r>
              <a:rPr lang="en" sz="2000" i="1"/>
              <a:t>µ</a:t>
            </a:r>
            <a:r>
              <a:rPr lang="en" sz="2000"/>
              <a:t>).</a:t>
            </a:r>
            <a:endParaRPr sz="2000"/>
          </a:p>
        </p:txBody>
      </p:sp>
      <p:sp>
        <p:nvSpPr>
          <p:cNvPr id="210" name="Google Shape;210;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does 95% confident mean?</a:t>
            </a:r>
            <a:endParaRPr>
              <a:solidFill>
                <a:schemeClr val="accent1"/>
              </a:solidFill>
            </a:endParaRPr>
          </a:p>
        </p:txBody>
      </p:sp>
      <p:pic>
        <p:nvPicPr>
          <p:cNvPr id="211" name="Google Shape;211;p40"/>
          <p:cNvPicPr preferRelativeResize="0"/>
          <p:nvPr/>
        </p:nvPicPr>
        <p:blipFill>
          <a:blip r:embed="rId3">
            <a:alphaModFix/>
          </a:blip>
          <a:stretch>
            <a:fillRect/>
          </a:stretch>
        </p:blipFill>
        <p:spPr>
          <a:xfrm>
            <a:off x="5416051" y="3114875"/>
            <a:ext cx="4654075" cy="3265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a:spLocks noGrp="1"/>
          </p:cNvSpPr>
          <p:nvPr>
            <p:ph type="body" idx="1"/>
          </p:nvPr>
        </p:nvSpPr>
        <p:spPr>
          <a:xfrm flipH="1">
            <a:off x="1981075" y="1305775"/>
            <a:ext cx="7822200" cy="1601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marL="0" indent="0">
              <a:lnSpc>
                <a:spcPct val="115000"/>
              </a:lnSpc>
              <a:spcBef>
                <a:spcPts val="1000"/>
              </a:spcBef>
              <a:spcAft>
                <a:spcPts val="1000"/>
              </a:spcAft>
              <a:buNone/>
            </a:pPr>
            <a:endParaRPr sz="2000">
              <a:solidFill>
                <a:schemeClr val="accent1"/>
              </a:solidFill>
            </a:endParaRPr>
          </a:p>
        </p:txBody>
      </p:sp>
      <p:sp>
        <p:nvSpPr>
          <p:cNvPr id="217" name="Google Shape;217;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Width of an interval</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1000"/>
                                        <p:tgtEl>
                                          <p:spTgt spid="2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2"/>
          <p:cNvSpPr txBox="1">
            <a:spLocks noGrp="1"/>
          </p:cNvSpPr>
          <p:nvPr>
            <p:ph type="body" idx="1"/>
          </p:nvPr>
        </p:nvSpPr>
        <p:spPr>
          <a:xfrm flipH="1">
            <a:off x="1981075" y="1305775"/>
            <a:ext cx="7822200" cy="1601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marL="0" indent="0">
              <a:lnSpc>
                <a:spcPct val="115000"/>
              </a:lnSpc>
              <a:spcBef>
                <a:spcPts val="1000"/>
              </a:spcBef>
              <a:spcAft>
                <a:spcPts val="1000"/>
              </a:spcAft>
              <a:buNone/>
            </a:pPr>
            <a:r>
              <a:rPr lang="en" sz="2000" i="1">
                <a:solidFill>
                  <a:srgbClr val="000000"/>
                </a:solidFill>
              </a:rPr>
              <a:t>A wider interval.</a:t>
            </a:r>
            <a:endParaRPr sz="2000" i="1">
              <a:solidFill>
                <a:srgbClr val="000000"/>
              </a:solidFill>
            </a:endParaRPr>
          </a:p>
        </p:txBody>
      </p:sp>
      <p:sp>
        <p:nvSpPr>
          <p:cNvPr id="223" name="Google Shape;223;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Width of an interval</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1000"/>
                                        <p:tgtEl>
                                          <p:spTgt spid="2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Effect transition="in" filter="fade">
                                      <p:cBhvr>
                                        <p:cTn id="12" dur="1000"/>
                                        <p:tgtEl>
                                          <p:spTgt spid="2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3"/>
          <p:cNvSpPr txBox="1">
            <a:spLocks noGrp="1"/>
          </p:cNvSpPr>
          <p:nvPr>
            <p:ph type="body" idx="1"/>
          </p:nvPr>
        </p:nvSpPr>
        <p:spPr>
          <a:xfrm flipH="1">
            <a:off x="1981075" y="6330450"/>
            <a:ext cx="7822200" cy="715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300"/>
              <a:t>Image source: </a:t>
            </a:r>
            <a:r>
              <a:rPr lang="en" sz="1300" u="sng">
                <a:solidFill>
                  <a:schemeClr val="hlink"/>
                </a:solidFill>
                <a:hlinkClick r:id="rId3"/>
              </a:rPr>
              <a:t>http://web.as.uky.edu/statistics/users/earo227/misc/garfield_weather.gif</a:t>
            </a:r>
            <a:endParaRPr sz="1300"/>
          </a:p>
        </p:txBody>
      </p:sp>
      <p:sp>
        <p:nvSpPr>
          <p:cNvPr id="229" name="Google Shape;229;p43"/>
          <p:cNvSpPr txBox="1">
            <a:spLocks noGrp="1"/>
          </p:cNvSpPr>
          <p:nvPr>
            <p:ph type="body" idx="1"/>
          </p:nvPr>
        </p:nvSpPr>
        <p:spPr>
          <a:xfrm flipH="1">
            <a:off x="1981075" y="1305775"/>
            <a:ext cx="7822200" cy="1601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marL="0" indent="0">
              <a:lnSpc>
                <a:spcPct val="115000"/>
              </a:lnSpc>
              <a:spcBef>
                <a:spcPts val="1000"/>
              </a:spcBef>
              <a:spcAft>
                <a:spcPts val="1000"/>
              </a:spcAft>
              <a:buNone/>
            </a:pPr>
            <a:r>
              <a:rPr lang="en" sz="2000" i="1">
                <a:solidFill>
                  <a:srgbClr val="000000"/>
                </a:solidFill>
              </a:rPr>
              <a:t>A wider interval.</a:t>
            </a:r>
            <a:endParaRPr sz="2000" i="1">
              <a:solidFill>
                <a:srgbClr val="000000"/>
              </a:solidFill>
            </a:endParaRPr>
          </a:p>
        </p:txBody>
      </p:sp>
      <p:sp>
        <p:nvSpPr>
          <p:cNvPr id="230" name="Google Shape;230;p43"/>
          <p:cNvSpPr txBox="1">
            <a:spLocks noGrp="1"/>
          </p:cNvSpPr>
          <p:nvPr>
            <p:ph type="body" idx="1"/>
          </p:nvPr>
        </p:nvSpPr>
        <p:spPr>
          <a:xfrm flipH="1">
            <a:off x="1981075" y="3069950"/>
            <a:ext cx="7822200" cy="715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t>Can you see any drawbacks to using a wider interval?</a:t>
            </a:r>
            <a:endParaRPr sz="2000"/>
          </a:p>
        </p:txBody>
      </p:sp>
      <p:sp>
        <p:nvSpPr>
          <p:cNvPr id="231" name="Google Shape;231;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Width of an interval</a:t>
            </a:r>
            <a:endParaRPr>
              <a:solidFill>
                <a:schemeClr val="accent1"/>
              </a:solidFill>
            </a:endParaRPr>
          </a:p>
        </p:txBody>
      </p:sp>
      <p:pic>
        <p:nvPicPr>
          <p:cNvPr id="232" name="Google Shape;232;p43"/>
          <p:cNvPicPr preferRelativeResize="0"/>
          <p:nvPr/>
        </p:nvPicPr>
        <p:blipFill>
          <a:blip r:embed="rId4">
            <a:alphaModFix/>
          </a:blip>
          <a:stretch>
            <a:fillRect/>
          </a:stretch>
        </p:blipFill>
        <p:spPr>
          <a:xfrm>
            <a:off x="1981075" y="3576749"/>
            <a:ext cx="7631576" cy="2265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10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10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gtEl>
                                        <p:attrNameLst>
                                          <p:attrName>style.visibility</p:attrName>
                                        </p:attrNameLst>
                                      </p:cBhvr>
                                      <p:to>
                                        <p:strVal val="visible"/>
                                      </p:to>
                                    </p:set>
                                    <p:animEffect transition="in" filter="fade">
                                      <p:cBhvr>
                                        <p:cTn id="17" dur="1000"/>
                                        <p:tgtEl>
                                          <p:spTgt spid="2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fade">
                                      <p:cBhvr>
                                        <p:cTn id="22" dur="10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body" idx="1"/>
          </p:nvPr>
        </p:nvSpPr>
        <p:spPr>
          <a:xfrm flipH="1">
            <a:off x="1981075" y="6330450"/>
            <a:ext cx="7822200" cy="715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300"/>
              <a:t>Image source: </a:t>
            </a:r>
            <a:r>
              <a:rPr lang="en" sz="1300" u="sng">
                <a:solidFill>
                  <a:schemeClr val="hlink"/>
                </a:solidFill>
                <a:hlinkClick r:id="rId3"/>
              </a:rPr>
              <a:t>http://web.as.uky.edu/statistics/users/earo227/misc/garfield_weather.gif</a:t>
            </a:r>
            <a:endParaRPr sz="1300"/>
          </a:p>
        </p:txBody>
      </p:sp>
      <p:sp>
        <p:nvSpPr>
          <p:cNvPr id="238" name="Google Shape;238;p44"/>
          <p:cNvSpPr txBox="1">
            <a:spLocks noGrp="1"/>
          </p:cNvSpPr>
          <p:nvPr>
            <p:ph type="body" idx="1"/>
          </p:nvPr>
        </p:nvSpPr>
        <p:spPr>
          <a:xfrm flipH="1">
            <a:off x="1981075" y="1305775"/>
            <a:ext cx="7822200" cy="1601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marL="0" indent="0">
              <a:lnSpc>
                <a:spcPct val="115000"/>
              </a:lnSpc>
              <a:spcBef>
                <a:spcPts val="1000"/>
              </a:spcBef>
              <a:spcAft>
                <a:spcPts val="1000"/>
              </a:spcAft>
              <a:buNone/>
            </a:pPr>
            <a:r>
              <a:rPr lang="en" sz="2000" i="1">
                <a:solidFill>
                  <a:srgbClr val="000000"/>
                </a:solidFill>
              </a:rPr>
              <a:t>A wider interval.</a:t>
            </a:r>
            <a:endParaRPr sz="2000" i="1">
              <a:solidFill>
                <a:srgbClr val="000000"/>
              </a:solidFill>
            </a:endParaRPr>
          </a:p>
        </p:txBody>
      </p:sp>
      <p:sp>
        <p:nvSpPr>
          <p:cNvPr id="239" name="Google Shape;239;p44"/>
          <p:cNvSpPr txBox="1">
            <a:spLocks noGrp="1"/>
          </p:cNvSpPr>
          <p:nvPr>
            <p:ph type="body" idx="1"/>
          </p:nvPr>
        </p:nvSpPr>
        <p:spPr>
          <a:xfrm flipH="1">
            <a:off x="1981075" y="3069950"/>
            <a:ext cx="7822200" cy="715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solidFill>
                  <a:schemeClr val="accent1"/>
                </a:solidFill>
              </a:rPr>
              <a:t>Can you see any drawbacks to using a wider interval?</a:t>
            </a:r>
            <a:endParaRPr sz="2000">
              <a:solidFill>
                <a:schemeClr val="accent1"/>
              </a:solidFill>
            </a:endParaRPr>
          </a:p>
        </p:txBody>
      </p:sp>
      <p:sp>
        <p:nvSpPr>
          <p:cNvPr id="240" name="Google Shape;240;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Width of an interval</a:t>
            </a:r>
            <a:endParaRPr>
              <a:solidFill>
                <a:schemeClr val="accent1"/>
              </a:solidFill>
            </a:endParaRPr>
          </a:p>
        </p:txBody>
      </p:sp>
      <p:pic>
        <p:nvPicPr>
          <p:cNvPr id="241" name="Google Shape;241;p44"/>
          <p:cNvPicPr preferRelativeResize="0"/>
          <p:nvPr/>
        </p:nvPicPr>
        <p:blipFill>
          <a:blip r:embed="rId4">
            <a:alphaModFix/>
          </a:blip>
          <a:stretch>
            <a:fillRect/>
          </a:stretch>
        </p:blipFill>
        <p:spPr>
          <a:xfrm>
            <a:off x="1981075" y="3576749"/>
            <a:ext cx="7631576" cy="2265350"/>
          </a:xfrm>
          <a:prstGeom prst="rect">
            <a:avLst/>
          </a:prstGeom>
          <a:noFill/>
          <a:ln>
            <a:noFill/>
          </a:ln>
        </p:spPr>
      </p:pic>
      <p:sp>
        <p:nvSpPr>
          <p:cNvPr id="242" name="Google Shape;242;p44"/>
          <p:cNvSpPr txBox="1"/>
          <p:nvPr/>
        </p:nvSpPr>
        <p:spPr>
          <a:xfrm>
            <a:off x="2030813" y="5765900"/>
            <a:ext cx="7532100" cy="7560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sz="2000" i="1" kern="0">
                <a:solidFill>
                  <a:srgbClr val="FF9900"/>
                </a:solidFill>
                <a:latin typeface="Arial"/>
                <a:cs typeface="Arial"/>
                <a:sym typeface="Arial"/>
              </a:rPr>
              <a:t>If the interval is too wide it may not be very informative. </a:t>
            </a:r>
            <a:endParaRPr sz="2000" i="1" kern="0">
              <a:solidFill>
                <a:srgbClr val="FF9900"/>
              </a:solidFill>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fade">
                                      <p:cBhvr>
                                        <p:cTn id="7" dur="1000"/>
                                        <p:tgtEl>
                                          <p:spTgt spid="2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Effect transition="in" filter="fade">
                                      <p:cBhvr>
                                        <p:cTn id="12" dur="1000"/>
                                        <p:tgtEl>
                                          <p:spTgt spid="2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gtEl>
                                        <p:attrNameLst>
                                          <p:attrName>style.visibility</p:attrName>
                                        </p:attrNameLst>
                                      </p:cBhvr>
                                      <p:to>
                                        <p:strVal val="visible"/>
                                      </p:to>
                                    </p:set>
                                    <p:animEffect transition="in" filter="fade">
                                      <p:cBhvr>
                                        <p:cTn id="17" dur="1000"/>
                                        <p:tgtEl>
                                          <p:spTgt spid="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1"/>
                                        </p:tgtEl>
                                        <p:attrNameLst>
                                          <p:attrName>style.visibility</p:attrName>
                                        </p:attrNameLst>
                                      </p:cBhvr>
                                      <p:to>
                                        <p:strVal val="visible"/>
                                      </p:to>
                                    </p:set>
                                    <p:animEffect transition="in" filter="fade">
                                      <p:cBhvr>
                                        <p:cTn id="22" dur="1000"/>
                                        <p:tgtEl>
                                          <p:spTgt spid="2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10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body" idx="1"/>
          </p:nvPr>
        </p:nvSpPr>
        <p:spPr>
          <a:xfrm flipH="1">
            <a:off x="1981200" y="1143000"/>
            <a:ext cx="7822200" cy="4062000"/>
          </a:xfrm>
          <a:prstGeom prst="rect">
            <a:avLst/>
          </a:prstGeom>
        </p:spPr>
        <p:txBody>
          <a:bodyPr spcFirstLastPara="1" wrap="square" lIns="91425" tIns="91425" rIns="91425" bIns="91425" anchor="t" anchorCtr="0">
            <a:noAutofit/>
          </a:bodyPr>
          <a:lstStyle/>
          <a:p>
            <a:pPr marL="1371600" indent="457200">
              <a:lnSpc>
                <a:spcPct val="115000"/>
              </a:lnSpc>
              <a:spcBef>
                <a:spcPts val="0"/>
              </a:spcBef>
              <a:buNone/>
            </a:pPr>
            <a:r>
              <a:rPr lang="en" sz="2200" i="1"/>
              <a:t>      point estimate ± z* x SE</a:t>
            </a:r>
            <a:endParaRPr sz="2200"/>
          </a:p>
          <a:p>
            <a:pPr indent="-368300">
              <a:lnSpc>
                <a:spcPct val="115000"/>
              </a:lnSpc>
              <a:spcBef>
                <a:spcPts val="1000"/>
              </a:spcBef>
              <a:buSzPts val="2200"/>
            </a:pPr>
            <a:r>
              <a:rPr lang="en" sz="2200"/>
              <a:t>In a confidence interval, </a:t>
            </a:r>
            <a:r>
              <a:rPr lang="en" sz="2200" i="1"/>
              <a:t>z* x SE</a:t>
            </a:r>
            <a:r>
              <a:rPr lang="en" sz="2200"/>
              <a:t> is called the </a:t>
            </a:r>
            <a:r>
              <a:rPr lang="en" sz="2200" i="1">
                <a:solidFill>
                  <a:schemeClr val="accent1"/>
                </a:solidFill>
              </a:rPr>
              <a:t>margin of error</a:t>
            </a:r>
            <a:r>
              <a:rPr lang="en" sz="2200"/>
              <a:t>, and for a given sample, the margin of error changes as the confidence level changes.</a:t>
            </a:r>
            <a:endParaRPr sz="2200"/>
          </a:p>
          <a:p>
            <a:pPr indent="-368300">
              <a:lnSpc>
                <a:spcPct val="115000"/>
              </a:lnSpc>
              <a:spcBef>
                <a:spcPts val="0"/>
              </a:spcBef>
              <a:buSzPts val="2200"/>
            </a:pPr>
            <a:r>
              <a:rPr lang="en" sz="2200"/>
              <a:t>In order to change the confidence level we need to adjust </a:t>
            </a:r>
            <a:r>
              <a:rPr lang="en" sz="2200" i="1"/>
              <a:t>z</a:t>
            </a:r>
            <a:r>
              <a:rPr lang="en" sz="2200"/>
              <a:t>* in the above formula.</a:t>
            </a:r>
            <a:endParaRPr sz="2200"/>
          </a:p>
          <a:p>
            <a:pPr indent="-368300">
              <a:lnSpc>
                <a:spcPct val="115000"/>
              </a:lnSpc>
              <a:spcBef>
                <a:spcPts val="0"/>
              </a:spcBef>
              <a:buSzPts val="2200"/>
            </a:pPr>
            <a:r>
              <a:rPr lang="en" sz="2200"/>
              <a:t>Commonly used confidence levels in practice are 90%, 95%, 98%, and 99%.</a:t>
            </a:r>
            <a:endParaRPr sz="2200"/>
          </a:p>
          <a:p>
            <a:pPr indent="-368300">
              <a:lnSpc>
                <a:spcPct val="115000"/>
              </a:lnSpc>
              <a:spcBef>
                <a:spcPts val="0"/>
              </a:spcBef>
              <a:buSzPts val="2200"/>
            </a:pPr>
            <a:r>
              <a:rPr lang="en" sz="2200"/>
              <a:t>For a 95% confidence interval, </a:t>
            </a:r>
            <a:r>
              <a:rPr lang="en" sz="2200" i="1"/>
              <a:t>z</a:t>
            </a:r>
            <a:r>
              <a:rPr lang="en" sz="2200"/>
              <a:t>* = 1.96.</a:t>
            </a:r>
            <a:endParaRPr sz="2200"/>
          </a:p>
          <a:p>
            <a:pPr indent="-368300">
              <a:lnSpc>
                <a:spcPct val="115000"/>
              </a:lnSpc>
              <a:spcBef>
                <a:spcPts val="0"/>
              </a:spcBef>
              <a:buSzPts val="2200"/>
            </a:pPr>
            <a:r>
              <a:rPr lang="en" sz="2200"/>
              <a:t>However, using the standard normal (</a:t>
            </a:r>
            <a:r>
              <a:rPr lang="en" sz="2200" i="1"/>
              <a:t>z</a:t>
            </a:r>
            <a:r>
              <a:rPr lang="en" sz="2200"/>
              <a:t>) distribution, it is possible to find the appropriate </a:t>
            </a:r>
            <a:r>
              <a:rPr lang="en" sz="2200" i="1"/>
              <a:t>z</a:t>
            </a:r>
            <a:r>
              <a:rPr lang="en" sz="2200"/>
              <a:t>* for any confidence level.</a:t>
            </a:r>
            <a:endParaRPr sz="2200"/>
          </a:p>
        </p:txBody>
      </p:sp>
      <p:sp>
        <p:nvSpPr>
          <p:cNvPr id="248" name="Google Shape;248;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Changing the confidence level</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body" idx="1"/>
          </p:nvPr>
        </p:nvSpPr>
        <p:spPr>
          <a:xfrm flipH="1">
            <a:off x="1981200" y="1143000"/>
            <a:ext cx="7822200" cy="3956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Which of the below </a:t>
            </a:r>
            <a:r>
              <a:rPr lang="en" sz="2200" i="1"/>
              <a:t>Z</a:t>
            </a:r>
            <a:r>
              <a:rPr lang="en" sz="2200"/>
              <a:t> scores is the appropriate </a:t>
            </a:r>
            <a:r>
              <a:rPr lang="en" sz="2200" i="1"/>
              <a:t>z</a:t>
            </a:r>
            <a:r>
              <a:rPr lang="en" sz="2200"/>
              <a:t>* when calculating a 98% confidence interval?</a:t>
            </a:r>
            <a:endParaRPr sz="2200"/>
          </a:p>
          <a:p>
            <a:pPr marL="0" indent="0">
              <a:lnSpc>
                <a:spcPct val="115000"/>
              </a:lnSpc>
              <a:spcBef>
                <a:spcPts val="0"/>
              </a:spcBef>
              <a:buNone/>
            </a:pPr>
            <a:endParaRPr sz="2200"/>
          </a:p>
          <a:p>
            <a:pPr marL="0" indent="0">
              <a:lnSpc>
                <a:spcPct val="115000"/>
              </a:lnSpc>
              <a:spcBef>
                <a:spcPts val="0"/>
              </a:spcBef>
              <a:buNone/>
            </a:pPr>
            <a:r>
              <a:rPr lang="en" sz="2200"/>
              <a:t>(a) </a:t>
            </a:r>
            <a:r>
              <a:rPr lang="en" sz="2200" i="1"/>
              <a:t>Z</a:t>
            </a:r>
            <a:r>
              <a:rPr lang="en" sz="2200"/>
              <a:t> = 2.05</a:t>
            </a:r>
            <a:endParaRPr sz="2200"/>
          </a:p>
          <a:p>
            <a:pPr marL="0" indent="0">
              <a:lnSpc>
                <a:spcPct val="115000"/>
              </a:lnSpc>
              <a:spcBef>
                <a:spcPts val="1000"/>
              </a:spcBef>
              <a:buNone/>
            </a:pPr>
            <a:r>
              <a:rPr lang="en" sz="2200"/>
              <a:t>(b) </a:t>
            </a:r>
            <a:r>
              <a:rPr lang="en" sz="2200" i="1"/>
              <a:t>Z</a:t>
            </a:r>
            <a:r>
              <a:rPr lang="en" sz="2200"/>
              <a:t> = 1.96</a:t>
            </a:r>
            <a:endParaRPr sz="2200"/>
          </a:p>
          <a:p>
            <a:pPr marL="0" indent="0">
              <a:lnSpc>
                <a:spcPct val="115000"/>
              </a:lnSpc>
              <a:spcBef>
                <a:spcPts val="1000"/>
              </a:spcBef>
              <a:buNone/>
            </a:pPr>
            <a:r>
              <a:rPr lang="en" sz="2200"/>
              <a:t>(c) </a:t>
            </a:r>
            <a:r>
              <a:rPr lang="en" sz="2200" i="1"/>
              <a:t>Z</a:t>
            </a:r>
            <a:r>
              <a:rPr lang="en" sz="2200"/>
              <a:t> = 2.33</a:t>
            </a:r>
            <a:endParaRPr sz="2200"/>
          </a:p>
          <a:p>
            <a:pPr marL="0" indent="0">
              <a:lnSpc>
                <a:spcPct val="115000"/>
              </a:lnSpc>
              <a:spcBef>
                <a:spcPts val="1000"/>
              </a:spcBef>
              <a:buNone/>
            </a:pPr>
            <a:r>
              <a:rPr lang="en" sz="2200"/>
              <a:t>(d) </a:t>
            </a:r>
            <a:r>
              <a:rPr lang="en" sz="2200" i="1"/>
              <a:t>Z</a:t>
            </a:r>
            <a:r>
              <a:rPr lang="en" sz="2200"/>
              <a:t> = -2.33</a:t>
            </a:r>
            <a:endParaRPr sz="2200"/>
          </a:p>
          <a:p>
            <a:pPr marL="0" indent="0">
              <a:lnSpc>
                <a:spcPct val="115000"/>
              </a:lnSpc>
              <a:spcBef>
                <a:spcPts val="1000"/>
              </a:spcBef>
              <a:spcAft>
                <a:spcPts val="1000"/>
              </a:spcAft>
              <a:buNone/>
            </a:pPr>
            <a:r>
              <a:rPr lang="en" sz="2200"/>
              <a:t>(e) </a:t>
            </a:r>
            <a:r>
              <a:rPr lang="en" sz="2200" i="1"/>
              <a:t>Z</a:t>
            </a:r>
            <a:r>
              <a:rPr lang="en" sz="2200"/>
              <a:t> = -1.65</a:t>
            </a:r>
            <a:endParaRPr sz="2200"/>
          </a:p>
        </p:txBody>
      </p:sp>
      <p:sp>
        <p:nvSpPr>
          <p:cNvPr id="254" name="Google Shape;254;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body" idx="1"/>
          </p:nvPr>
        </p:nvSpPr>
        <p:spPr>
          <a:xfrm flipH="1">
            <a:off x="1981200" y="1143000"/>
            <a:ext cx="7822200" cy="3956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Which of the below </a:t>
            </a:r>
            <a:r>
              <a:rPr lang="en" sz="2200" i="1"/>
              <a:t>Z</a:t>
            </a:r>
            <a:r>
              <a:rPr lang="en" sz="2200"/>
              <a:t> scores is the appropriate </a:t>
            </a:r>
            <a:r>
              <a:rPr lang="en" sz="2200" i="1"/>
              <a:t>z</a:t>
            </a:r>
            <a:r>
              <a:rPr lang="en" sz="2200"/>
              <a:t>* when calculating a 98% confidence interval?</a:t>
            </a:r>
            <a:endParaRPr sz="2200"/>
          </a:p>
          <a:p>
            <a:pPr marL="0" indent="0">
              <a:lnSpc>
                <a:spcPct val="115000"/>
              </a:lnSpc>
              <a:spcBef>
                <a:spcPts val="0"/>
              </a:spcBef>
              <a:buNone/>
            </a:pPr>
            <a:endParaRPr sz="2200"/>
          </a:p>
          <a:p>
            <a:pPr marL="0" indent="0">
              <a:lnSpc>
                <a:spcPct val="115000"/>
              </a:lnSpc>
              <a:spcBef>
                <a:spcPts val="0"/>
              </a:spcBef>
              <a:buNone/>
            </a:pPr>
            <a:r>
              <a:rPr lang="en" sz="2200"/>
              <a:t>(a) </a:t>
            </a:r>
            <a:r>
              <a:rPr lang="en" sz="2200" i="1"/>
              <a:t>Z</a:t>
            </a:r>
            <a:r>
              <a:rPr lang="en" sz="2200"/>
              <a:t> = 2.05</a:t>
            </a:r>
            <a:endParaRPr sz="2200"/>
          </a:p>
          <a:p>
            <a:pPr marL="0" indent="0">
              <a:lnSpc>
                <a:spcPct val="115000"/>
              </a:lnSpc>
              <a:spcBef>
                <a:spcPts val="1000"/>
              </a:spcBef>
              <a:buNone/>
            </a:pPr>
            <a:r>
              <a:rPr lang="en" sz="2200"/>
              <a:t>(b) </a:t>
            </a:r>
            <a:r>
              <a:rPr lang="en" sz="2200" i="1"/>
              <a:t>Z</a:t>
            </a:r>
            <a:r>
              <a:rPr lang="en" sz="2200"/>
              <a:t> = 1.96</a:t>
            </a:r>
            <a:endParaRPr sz="2200"/>
          </a:p>
          <a:p>
            <a:pPr marL="0" indent="0">
              <a:lnSpc>
                <a:spcPct val="115000"/>
              </a:lnSpc>
              <a:spcBef>
                <a:spcPts val="1000"/>
              </a:spcBef>
              <a:buNone/>
            </a:pPr>
            <a:r>
              <a:rPr lang="en" sz="2200">
                <a:solidFill>
                  <a:srgbClr val="FF9900"/>
                </a:solidFill>
              </a:rPr>
              <a:t>(c) </a:t>
            </a:r>
            <a:r>
              <a:rPr lang="en" sz="2200" i="1">
                <a:solidFill>
                  <a:srgbClr val="FF9900"/>
                </a:solidFill>
              </a:rPr>
              <a:t>Z</a:t>
            </a:r>
            <a:r>
              <a:rPr lang="en" sz="2200">
                <a:solidFill>
                  <a:srgbClr val="FF9900"/>
                </a:solidFill>
              </a:rPr>
              <a:t> = 2.33</a:t>
            </a:r>
            <a:endParaRPr sz="2200">
              <a:solidFill>
                <a:srgbClr val="FF9900"/>
              </a:solidFill>
            </a:endParaRPr>
          </a:p>
          <a:p>
            <a:pPr marL="0" indent="0">
              <a:lnSpc>
                <a:spcPct val="115000"/>
              </a:lnSpc>
              <a:spcBef>
                <a:spcPts val="1000"/>
              </a:spcBef>
              <a:buNone/>
            </a:pPr>
            <a:r>
              <a:rPr lang="en" sz="2200"/>
              <a:t>(d) </a:t>
            </a:r>
            <a:r>
              <a:rPr lang="en" sz="2200" i="1"/>
              <a:t>Z</a:t>
            </a:r>
            <a:r>
              <a:rPr lang="en" sz="2200"/>
              <a:t> = -2.33</a:t>
            </a:r>
            <a:endParaRPr sz="2200"/>
          </a:p>
          <a:p>
            <a:pPr marL="0" indent="0">
              <a:lnSpc>
                <a:spcPct val="115000"/>
              </a:lnSpc>
              <a:spcBef>
                <a:spcPts val="1000"/>
              </a:spcBef>
              <a:spcAft>
                <a:spcPts val="1000"/>
              </a:spcAft>
              <a:buNone/>
            </a:pPr>
            <a:r>
              <a:rPr lang="en" sz="2200"/>
              <a:t>(e) </a:t>
            </a:r>
            <a:r>
              <a:rPr lang="en" sz="2200" i="1"/>
              <a:t>Z</a:t>
            </a:r>
            <a:r>
              <a:rPr lang="en" sz="2200"/>
              <a:t> = -1.65</a:t>
            </a:r>
            <a:endParaRPr sz="2200"/>
          </a:p>
        </p:txBody>
      </p:sp>
      <p:sp>
        <p:nvSpPr>
          <p:cNvPr id="260" name="Google Shape;260;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261" name="Google Shape;261;p47"/>
          <p:cNvPicPr preferRelativeResize="0"/>
          <p:nvPr/>
        </p:nvPicPr>
        <p:blipFill>
          <a:blip r:embed="rId3">
            <a:alphaModFix/>
          </a:blip>
          <a:stretch>
            <a:fillRect/>
          </a:stretch>
        </p:blipFill>
        <p:spPr>
          <a:xfrm>
            <a:off x="3965301" y="2260401"/>
            <a:ext cx="5838101" cy="298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Central Limit Theorem, Revisited—2</a:t>
            </a:r>
          </a:p>
        </p:txBody>
      </p:sp>
      <p:sp>
        <p:nvSpPr>
          <p:cNvPr id="3" name="Content Placeholder 2"/>
          <p:cNvSpPr>
            <a:spLocks noGrp="1"/>
          </p:cNvSpPr>
          <p:nvPr>
            <p:ph idx="1"/>
          </p:nvPr>
        </p:nvSpPr>
        <p:spPr>
          <a:xfrm>
            <a:off x="199085" y="1600203"/>
            <a:ext cx="11810881" cy="1082037"/>
          </a:xfrm>
        </p:spPr>
        <p:txBody>
          <a:bodyPr/>
          <a:lstStyle/>
          <a:p>
            <a:r>
              <a:rPr lang="en-US" dirty="0"/>
              <a:t>Most (95%) of the summary statistic values fall within two standard errors of the truth they are estimating (even more [99%] fall within three standard errors)</a:t>
            </a:r>
          </a:p>
        </p:txBody>
      </p:sp>
      <p:sp>
        <p:nvSpPr>
          <p:cNvPr id="5" name="Content Placeholder 4"/>
          <p:cNvSpPr>
            <a:spLocks noGrp="1"/>
          </p:cNvSpPr>
          <p:nvPr>
            <p:ph idx="11"/>
          </p:nvPr>
        </p:nvSpPr>
        <p:spPr/>
        <p:txBody>
          <a:bodyPr/>
          <a:lstStyle/>
          <a:p>
            <a:endParaRPr lang="en-US" dirty="0"/>
          </a:p>
        </p:txBody>
      </p:sp>
      <p:pic>
        <p:nvPicPr>
          <p:cNvPr id="6" name="Content Placeholder 5"/>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4267200" y="3048001"/>
            <a:ext cx="4888992" cy="3658607"/>
          </a:xfrm>
        </p:spPr>
      </p:pic>
    </p:spTree>
    <p:extLst>
      <p:ext uri="{BB962C8B-B14F-4D97-AF65-F5344CB8AC3E}">
        <p14:creationId xmlns:p14="http://schemas.microsoft.com/office/powerpoint/2010/main" val="279766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Central Limit Theorem, Revisited—3</a:t>
            </a:r>
          </a:p>
        </p:txBody>
      </p:sp>
      <p:sp>
        <p:nvSpPr>
          <p:cNvPr id="3" name="Content Placeholder 2"/>
          <p:cNvSpPr>
            <a:spLocks noGrp="1"/>
          </p:cNvSpPr>
          <p:nvPr>
            <p:ph idx="1"/>
          </p:nvPr>
        </p:nvSpPr>
        <p:spPr>
          <a:xfrm>
            <a:off x="199085" y="1600204"/>
            <a:ext cx="11810881" cy="1056369"/>
          </a:xfrm>
        </p:spPr>
        <p:txBody>
          <a:bodyPr/>
          <a:lstStyle/>
          <a:p>
            <a:r>
              <a:rPr lang="en-US" dirty="0"/>
              <a:t>In research, only one sample will be taken from each population under study</a:t>
            </a:r>
          </a:p>
          <a:p>
            <a:pPr lvl="1"/>
            <a:r>
              <a:rPr lang="en-US" dirty="0"/>
              <a:t>So how will the CLT help research?</a:t>
            </a:r>
          </a:p>
        </p:txBody>
      </p:sp>
      <p:sp>
        <p:nvSpPr>
          <p:cNvPr id="5" name="Content Placeholder 4"/>
          <p:cNvSpPr>
            <a:spLocks noGrp="1"/>
          </p:cNvSpPr>
          <p:nvPr>
            <p:ph idx="11"/>
          </p:nvPr>
        </p:nvSpPr>
        <p:spPr/>
        <p:txBody>
          <a:bodyPr/>
          <a:lstStyle/>
          <a:p>
            <a:endParaRPr lang="en-US" dirty="0"/>
          </a:p>
        </p:txBody>
      </p:sp>
      <p:pic>
        <p:nvPicPr>
          <p:cNvPr id="6" name="Content Placeholder 5"/>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4267200" y="3047999"/>
            <a:ext cx="4887645" cy="3657600"/>
          </a:xfrm>
        </p:spPr>
      </p:pic>
    </p:spTree>
    <p:extLst>
      <p:ext uri="{BB962C8B-B14F-4D97-AF65-F5344CB8AC3E}">
        <p14:creationId xmlns:p14="http://schemas.microsoft.com/office/powerpoint/2010/main" val="403941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95% CI for SBP Mean, Bases on Sample of 113 Men—1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9085" y="1600201"/>
                <a:ext cx="11810881" cy="4675471"/>
              </a:xfrm>
            </p:spPr>
            <p:txBody>
              <a:bodyPr/>
              <a:lstStyle/>
              <a:p>
                <a:r>
                  <a:rPr lang="en-US" dirty="0"/>
                  <a:t>Random sample of 113 men taken from a clinical population</a:t>
                </a:r>
              </a:p>
              <a:p>
                <a:pPr lvl="1"/>
                <a:r>
                  <a:rPr lang="en-US" dirty="0"/>
                  <a:t>Sample summary statistics include:</a:t>
                </a:r>
              </a:p>
              <a:p>
                <a:pPr marL="0" indent="0">
                  <a:lnSpc>
                    <a:spcPct val="200000"/>
                  </a:lnSpc>
                  <a:buNone/>
                </a:pPr>
                <a14:m>
                  <m:oMathPara xmlns:m="http://schemas.openxmlformats.org/officeDocument/2006/math">
                    <m:oMathParaPr>
                      <m:jc m:val="centerGroup"/>
                    </m:oMathParaPr>
                    <m:oMath xmlns:m="http://schemas.openxmlformats.org/officeDocument/2006/math">
                      <m:r>
                        <m:rPr>
                          <m:nor/>
                        </m:rPr>
                        <a:rPr lang="en-US" dirty="0">
                          <a:latin typeface="Cambria Math" panose="02040503050406030204" pitchFamily="18" charset="0"/>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Estimate</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of</m:t>
                      </m:r>
                      <m:r>
                        <m:rPr>
                          <m:nor/>
                        </m:rPr>
                        <a:rPr lang="en-US" dirty="0">
                          <a:latin typeface="Cambria Math" panose="02040503050406030204" pitchFamily="18" charset="0"/>
                          <a:ea typeface="Cambria Math" panose="02040503050406030204" pitchFamily="18" charset="0"/>
                        </a:rPr>
                        <m:t> </m:t>
                      </m:r>
                      <m:r>
                        <m:rPr>
                          <m:nor/>
                        </m:rPr>
                        <a:rPr lang="en-US" i="1" dirty="0">
                          <a:latin typeface="Cambria Math" panose="02040503050406030204" pitchFamily="18" charset="0"/>
                          <a:ea typeface="Cambria Math" panose="02040503050406030204" pitchFamily="18" charset="0"/>
                        </a:rPr>
                        <m:t>µ</m:t>
                      </m:r>
                      <m:r>
                        <m:rPr>
                          <m:nor/>
                        </m:rPr>
                        <a:rPr lang="en-US" dirty="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r>
                        <m:rPr>
                          <m:aln/>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123.6 </m:t>
                      </m:r>
                      <m:r>
                        <m:rPr>
                          <m:nor/>
                        </m:rPr>
                        <a:rPr lang="en-US">
                          <a:latin typeface="Cambria Math" panose="02040503050406030204" pitchFamily="18" charset="0"/>
                          <a:ea typeface="Cambria Math" panose="02040503050406030204" pitchFamily="18" charset="0"/>
                        </a:rPr>
                        <m:t>mmHg</m:t>
                      </m:r>
                    </m:oMath>
                    <m:oMath xmlns:m="http://schemas.openxmlformats.org/officeDocument/2006/math">
                      <m:r>
                        <m:rPr>
                          <m:nor/>
                        </m:rPr>
                        <a:rPr lang="en-US" dirty="0">
                          <a:latin typeface="Cambria Math" panose="02040503050406030204" pitchFamily="18" charset="0"/>
                          <a:ea typeface="Cambria Math" panose="02040503050406030204" pitchFamily="18" charset="0"/>
                        </a:rPr>
                        <m:t>(</m:t>
                      </m:r>
                      <m:r>
                        <m:rPr>
                          <m:nor/>
                        </m:rPr>
                        <a:rPr lang="en-US" dirty="0">
                          <a:latin typeface="Cambria Math" panose="02040503050406030204" pitchFamily="18" charset="0"/>
                          <a:ea typeface="Cambria Math" panose="02040503050406030204" pitchFamily="18" charset="0"/>
                        </a:rPr>
                        <m:t>Estimate</m:t>
                      </m:r>
                      <m:r>
                        <m:rPr>
                          <m:nor/>
                        </m:rPr>
                        <a:rPr lang="en-US" dirty="0">
                          <a:latin typeface="Cambria Math" panose="02040503050406030204" pitchFamily="18" charset="0"/>
                          <a:ea typeface="Cambria Math" panose="02040503050406030204" pitchFamily="18" charset="0"/>
                        </a:rPr>
                        <m:t> </m:t>
                      </m:r>
                      <m:r>
                        <m:rPr>
                          <m:nor/>
                        </m:rPr>
                        <a:rPr lang="en-US" dirty="0">
                          <a:latin typeface="Cambria Math" panose="02040503050406030204" pitchFamily="18" charset="0"/>
                          <a:ea typeface="Cambria Math" panose="02040503050406030204" pitchFamily="18" charset="0"/>
                        </a:rPr>
                        <m:t>of</m:t>
                      </m:r>
                      <m:r>
                        <m:rPr>
                          <m:nor/>
                        </m:rPr>
                        <a:rPr lang="en-US" dirty="0">
                          <a:latin typeface="Cambria Math" panose="02040503050406030204" pitchFamily="18" charset="0"/>
                          <a:ea typeface="Cambria Math" panose="02040503050406030204" pitchFamily="18" charset="0"/>
                        </a:rPr>
                        <m:t> </m:t>
                      </m:r>
                      <m:r>
                        <m:rPr>
                          <m:nor/>
                        </m:rPr>
                        <a:rPr lang="el-GR" dirty="0">
                          <a:latin typeface="Cambria Math" panose="02040503050406030204" pitchFamily="18" charset="0"/>
                          <a:ea typeface="Cambria Math" panose="02040503050406030204" pitchFamily="18" charset="0"/>
                        </a:rPr>
                        <m:t>σ</m:t>
                      </m:r>
                      <m:r>
                        <m:rPr>
                          <m:nor/>
                        </m:rPr>
                        <a:rPr lang="en-US" dirty="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𝑠</m:t>
                      </m:r>
                      <m:r>
                        <m:rPr>
                          <m:aln/>
                        </m:rPr>
                        <a:rPr lang="mr-IN" i="1">
                          <a:latin typeface="Cambria Math" panose="02040503050406030204" pitchFamily="18" charset="0"/>
                          <a:ea typeface="Cambria Math" panose="02040503050406030204" pitchFamily="18" charset="0"/>
                          <a:cs typeface="Cambria Math" charset="0"/>
                        </a:rPr>
                        <m:t>=</m:t>
                      </m:r>
                      <m:r>
                        <a:rPr lang="en-US" i="1">
                          <a:latin typeface="Cambria Math" panose="02040503050406030204" pitchFamily="18" charset="0"/>
                          <a:ea typeface="Cambria Math" panose="02040503050406030204" pitchFamily="18" charset="0"/>
                          <a:cs typeface="Cambria Math" charset="0"/>
                        </a:rPr>
                        <m:t>12.9 </m:t>
                      </m:r>
                      <m:r>
                        <m:rPr>
                          <m:nor/>
                        </m:rPr>
                        <a:rPr lang="en-US">
                          <a:latin typeface="Cambria Math" panose="02040503050406030204" pitchFamily="18" charset="0"/>
                          <a:ea typeface="Cambria Math" panose="02040503050406030204" pitchFamily="18" charset="0"/>
                          <a:cs typeface="Cambria Math" charset="0"/>
                        </a:rPr>
                        <m:t>mmHg</m:t>
                      </m:r>
                    </m:oMath>
                  </m:oMathPara>
                </a14:m>
                <a:endParaRPr lang="en-US" dirty="0"/>
              </a:p>
              <a:p>
                <a:pPr>
                  <a:spcAft>
                    <a:spcPts val="2400"/>
                  </a:spcAft>
                </a:pPr>
                <a:r>
                  <a:rPr lang="en-US" dirty="0"/>
                  <a:t>We can estimate the standard error of sample means based on random samples of 113 men from this population by:</a:t>
                </a:r>
              </a:p>
              <a:p>
                <a:pPr marL="0" indent="0">
                  <a:buNone/>
                </a:pPr>
                <a14:m>
                  <m:oMathPara xmlns:m="http://schemas.openxmlformats.org/officeDocument/2006/math">
                    <m:oMathParaPr>
                      <m:jc m:val="centerGroup"/>
                    </m:oMathParaPr>
                    <m:oMath xmlns:m="http://schemas.openxmlformats.org/officeDocument/2006/math">
                      <m:acc>
                        <m:accPr>
                          <m:chr m:val="̂"/>
                          <m:ctrlPr>
                            <a:rPr lang="mr-IN"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𝑆𝐸</m:t>
                          </m:r>
                        </m:e>
                      </m:acc>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d>
                      <m:r>
                        <a:rPr lang="en-US" i="1">
                          <a:latin typeface="Cambria Math" panose="02040503050406030204" pitchFamily="18" charset="0"/>
                          <a:ea typeface="Cambria Math" panose="02040503050406030204" pitchFamily="18" charset="0"/>
                        </a:rPr>
                        <m:t>=</m:t>
                      </m:r>
                      <m:f>
                        <m:fPr>
                          <m:ctrlPr>
                            <a:rPr lang="mr-IN"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𝑠</m:t>
                          </m:r>
                        </m:num>
                        <m:den>
                          <m:rad>
                            <m:radPr>
                              <m:degHide m:val="on"/>
                              <m:ctrlPr>
                                <a:rPr lang="mr-IN"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𝑛</m:t>
                              </m:r>
                            </m:e>
                          </m:rad>
                        </m:den>
                      </m:f>
                      <m:r>
                        <a:rPr lang="mr-IN" i="1">
                          <a:latin typeface="Cambria Math" panose="02040503050406030204" pitchFamily="18" charset="0"/>
                          <a:ea typeface="Cambria Math" panose="02040503050406030204" pitchFamily="18" charset="0"/>
                          <a:cs typeface="Cambria Math" charset="0"/>
                        </a:rPr>
                        <m:t>=</m:t>
                      </m:r>
                      <m:f>
                        <m:fPr>
                          <m:ctrlPr>
                            <a:rPr lang="mr-IN" i="1">
                              <a:latin typeface="Cambria Math" panose="02040503050406030204" pitchFamily="18" charset="0"/>
                              <a:ea typeface="Cambria Math" panose="02040503050406030204" pitchFamily="18" charset="0"/>
                              <a:cs typeface="Cambria Math" charset="0"/>
                            </a:rPr>
                          </m:ctrlPr>
                        </m:fPr>
                        <m:num>
                          <m:r>
                            <a:rPr lang="mr-IN" i="1">
                              <a:latin typeface="Cambria Math" panose="02040503050406030204" pitchFamily="18" charset="0"/>
                              <a:ea typeface="Cambria Math" panose="02040503050406030204" pitchFamily="18" charset="0"/>
                              <a:cs typeface="Cambria Math" charset="0"/>
                            </a:rPr>
                            <m:t>12.9 </m:t>
                          </m:r>
                          <m:r>
                            <m:rPr>
                              <m:nor/>
                            </m:rPr>
                            <a:rPr lang="mr-IN">
                              <a:latin typeface="Cambria Math" panose="02040503050406030204" pitchFamily="18" charset="0"/>
                              <a:ea typeface="Cambria Math" panose="02040503050406030204" pitchFamily="18" charset="0"/>
                              <a:cs typeface="Cambria Math" charset="0"/>
                            </a:rPr>
                            <m:t>mmHg</m:t>
                          </m:r>
                        </m:num>
                        <m:den>
                          <m:rad>
                            <m:radPr>
                              <m:degHide m:val="on"/>
                              <m:ctrlPr>
                                <a:rPr lang="mr-IN" i="1">
                                  <a:latin typeface="Cambria Math" panose="02040503050406030204" pitchFamily="18" charset="0"/>
                                  <a:ea typeface="Cambria Math" panose="02040503050406030204" pitchFamily="18" charset="0"/>
                                  <a:cs typeface="Cambria Math" charset="0"/>
                                </a:rPr>
                              </m:ctrlPr>
                            </m:radPr>
                            <m:deg/>
                            <m:e>
                              <m:r>
                                <a:rPr lang="en-US" i="1">
                                  <a:latin typeface="Cambria Math" panose="02040503050406030204" pitchFamily="18" charset="0"/>
                                  <a:ea typeface="Cambria Math" panose="02040503050406030204" pitchFamily="18" charset="0"/>
                                  <a:cs typeface="Cambria Math" charset="0"/>
                                </a:rPr>
                                <m:t>113</m:t>
                              </m:r>
                            </m:e>
                          </m:rad>
                        </m:den>
                      </m:f>
                      <m:r>
                        <a:rPr lang="mr-IN" i="1">
                          <a:latin typeface="Cambria Math" panose="02040503050406030204" pitchFamily="18" charset="0"/>
                          <a:ea typeface="Cambria Math" panose="02040503050406030204" pitchFamily="18" charset="0"/>
                          <a:cs typeface="Cambria Math" charset="0"/>
                        </a:rPr>
                        <m:t>≈1</m:t>
                      </m:r>
                      <m:r>
                        <a:rPr lang="en-US" i="1">
                          <a:latin typeface="Cambria Math" panose="02040503050406030204" pitchFamily="18" charset="0"/>
                          <a:ea typeface="Cambria Math" panose="02040503050406030204" pitchFamily="18" charset="0"/>
                          <a:cs typeface="Cambria Math" charset="0"/>
                        </a:rPr>
                        <m:t>.2</m:t>
                      </m:r>
                      <m:r>
                        <a:rPr lang="mr-IN" i="1">
                          <a:latin typeface="Cambria Math" panose="02040503050406030204" pitchFamily="18" charset="0"/>
                          <a:ea typeface="Cambria Math" panose="02040503050406030204" pitchFamily="18" charset="0"/>
                          <a:cs typeface="Cambria Math" charset="0"/>
                        </a:rPr>
                        <m:t> </m:t>
                      </m:r>
                      <m:r>
                        <m:rPr>
                          <m:nor/>
                        </m:rPr>
                        <a:rPr lang="mr-IN">
                          <a:latin typeface="Cambria Math" panose="02040503050406030204" pitchFamily="18" charset="0"/>
                          <a:ea typeface="Cambria Math" panose="02040503050406030204" pitchFamily="18" charset="0"/>
                          <a:cs typeface="Cambria Math" charset="0"/>
                        </a:rPr>
                        <m:t>mmHg</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9085" y="1600201"/>
                <a:ext cx="11810881" cy="4675471"/>
              </a:xfrm>
              <a:blipFill>
                <a:blip r:embed="rId3"/>
                <a:stretch>
                  <a:fillRect l="-430"/>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225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p:txBody>
          <a:bodyPr>
            <a:normAutofit/>
          </a:bodyPr>
          <a:lstStyle/>
          <a:p>
            <a:r>
              <a:rPr lang="en-US" dirty="0"/>
              <a:t>Example: 95% CI for SBP Mean, Bases on Sample of 113 Men—2</a:t>
            </a:r>
          </a:p>
        </p:txBody>
      </p:sp>
      <p:sp>
        <p:nvSpPr>
          <p:cNvPr id="2053" name="Content Placeholder 2"/>
          <p:cNvSpPr>
            <a:spLocks noGrp="1"/>
          </p:cNvSpPr>
          <p:nvPr>
            <p:ph idx="1"/>
          </p:nvPr>
        </p:nvSpPr>
        <p:spPr>
          <a:xfrm>
            <a:off x="199085" y="1569167"/>
            <a:ext cx="11810881" cy="2526875"/>
          </a:xfrm>
        </p:spPr>
        <p:txBody>
          <a:bodyPr/>
          <a:lstStyle/>
          <a:p>
            <a:r>
              <a:rPr lang="en-US" dirty="0"/>
              <a:t>The standard error estimate quantifies how far, on average, SBP means based on 113 randomly sampled men from this clinical population will fall from the true population mean blood pressure</a:t>
            </a:r>
          </a:p>
          <a:p>
            <a:r>
              <a:rPr lang="en-US" dirty="0"/>
              <a:t>In other words, this standard error estimate quantifies the variability in sample means based on random samples of 113, across the samples</a:t>
            </a:r>
          </a:p>
        </p:txBody>
      </p:sp>
      <p:pic>
        <p:nvPicPr>
          <p:cNvPr id="5" name="Content Placeholder 4" descr="This bell-shaped curve illustrates the summary statistic values across all possible random samples of the same size, taken from the same population."/>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4876800" y="4127076"/>
            <a:ext cx="2438400" cy="2438400"/>
          </a:xfrm>
          <a:ln>
            <a:noFill/>
          </a:ln>
        </p:spPr>
      </p:pic>
      <p:sp>
        <p:nvSpPr>
          <p:cNvPr id="2" name="Content Placeholder 1"/>
          <p:cNvSpPr>
            <a:spLocks noGrp="1"/>
          </p:cNvSpPr>
          <p:nvPr>
            <p:ph idx="11"/>
          </p:nvPr>
        </p:nvSpPr>
        <p:spPr/>
        <p:txBody>
          <a:bodyPr/>
          <a:lstStyle/>
          <a:p>
            <a:endParaRPr lang="en-US" dirty="0"/>
          </a:p>
        </p:txBody>
      </p:sp>
    </p:spTree>
    <p:extLst>
      <p:ext uri="{BB962C8B-B14F-4D97-AF65-F5344CB8AC3E}">
        <p14:creationId xmlns:p14="http://schemas.microsoft.com/office/powerpoint/2010/main" val="310608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95% CI for SBP Mean, Bases on Sample of 113 Men—3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Aft>
                    <a:spcPts val="2400"/>
                  </a:spcAft>
                </a:pPr>
                <a:r>
                  <a:rPr lang="en-US" dirty="0"/>
                  <a:t>Since the CLT tells us the theoretical distribution of all possible sample means based on random samples of n</a:t>
                </a:r>
                <a14:m>
                  <m:oMath xmlns:m="http://schemas.openxmlformats.org/officeDocument/2006/math">
                    <m:r>
                      <a:rPr lang="en-US" i="1" dirty="0" smtClean="0">
                        <a:latin typeface="Cambria Math" panose="02040503050406030204" pitchFamily="18" charset="0"/>
                      </a:rPr>
                      <m:t>=</m:t>
                    </m:r>
                  </m:oMath>
                </a14:m>
                <a:r>
                  <a:rPr lang="en-US" dirty="0"/>
                  <a:t>113 is approximately normal, we can estimate a 95% CI for the true population mean by</a:t>
                </a:r>
              </a:p>
              <a:p>
                <a:pPr marL="0" indent="0">
                  <a:buNone/>
                </a:pPr>
                <a14:m>
                  <m:oMathPara xmlns:m="http://schemas.openxmlformats.org/officeDocument/2006/math">
                    <m:oMathParaPr>
                      <m:jc m:val="centerGroup"/>
                    </m:oMathParaPr>
                    <m:oMath xmlns:m="http://schemas.openxmlformats.org/officeDocument/2006/math">
                      <m:acc>
                        <m:accPr>
                          <m:chr m:val="̅"/>
                          <m:ctrlPr>
                            <a:rPr lang="mr-IN"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r>
                        <a:rPr lang="mr-IN" i="1">
                          <a:latin typeface="Cambria Math" panose="02040503050406030204" pitchFamily="18" charset="0"/>
                          <a:ea typeface="Cambria Math" panose="02040503050406030204" pitchFamily="18" charset="0"/>
                          <a:cs typeface="Cambria Math" charset="0"/>
                        </a:rPr>
                        <m:t>±</m:t>
                      </m:r>
                      <m:r>
                        <a:rPr lang="en-US" i="1">
                          <a:latin typeface="Cambria Math" panose="02040503050406030204" pitchFamily="18" charset="0"/>
                          <a:ea typeface="Cambria Math" panose="02040503050406030204" pitchFamily="18" charset="0"/>
                          <a:cs typeface="Cambria Math" charset="0"/>
                        </a:rPr>
                        <m:t>2</m:t>
                      </m:r>
                      <m:acc>
                        <m:accPr>
                          <m:chr m:val="̂"/>
                          <m:ctrlPr>
                            <a:rPr lang="mr-IN"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𝑆𝐸</m:t>
                          </m:r>
                        </m:e>
                      </m:acc>
                      <m:d>
                        <m:dPr>
                          <m:ctrlPr>
                            <a:rPr lang="en-US" i="1">
                              <a:latin typeface="Cambria Math" panose="02040503050406030204" pitchFamily="18" charset="0"/>
                              <a:ea typeface="Cambria Math" panose="02040503050406030204" pitchFamily="18" charset="0"/>
                            </a:rPr>
                          </m:ctrlPr>
                        </m:d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d>
                      <m:r>
                        <a:rPr lang="en-US" i="1">
                          <a:latin typeface="Cambria Math" panose="02040503050406030204" pitchFamily="18" charset="0"/>
                          <a:ea typeface="Cambria Math" panose="02040503050406030204" pitchFamily="18" charset="0"/>
                        </a:rPr>
                        <m:t>=123.6</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mmHg</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charset="0"/>
                        </a:rPr>
                        <m:t>±2(</m:t>
                      </m:r>
                      <m:r>
                        <a:rPr lang="mr-IN" i="1">
                          <a:latin typeface="Cambria Math" panose="02040503050406030204" pitchFamily="18" charset="0"/>
                          <a:ea typeface="Cambria Math" panose="02040503050406030204" pitchFamily="18" charset="0"/>
                          <a:cs typeface="Cambria Math" charset="0"/>
                        </a:rPr>
                        <m:t>1</m:t>
                      </m:r>
                      <m:r>
                        <a:rPr lang="en-US" i="1">
                          <a:latin typeface="Cambria Math" panose="02040503050406030204" pitchFamily="18" charset="0"/>
                          <a:ea typeface="Cambria Math" panose="02040503050406030204" pitchFamily="18" charset="0"/>
                          <a:cs typeface="Cambria Math" charset="0"/>
                        </a:rPr>
                        <m:t>.2</m:t>
                      </m:r>
                      <m:r>
                        <a:rPr lang="mr-IN" i="1">
                          <a:latin typeface="Cambria Math" panose="02040503050406030204" pitchFamily="18" charset="0"/>
                          <a:ea typeface="Cambria Math" panose="02040503050406030204" pitchFamily="18" charset="0"/>
                          <a:cs typeface="Cambria Math" charset="0"/>
                        </a:rPr>
                        <m:t> </m:t>
                      </m:r>
                      <m:r>
                        <m:rPr>
                          <m:nor/>
                        </m:rPr>
                        <a:rPr lang="mr-IN">
                          <a:latin typeface="Cambria Math" panose="02040503050406030204" pitchFamily="18" charset="0"/>
                          <a:ea typeface="Cambria Math" panose="02040503050406030204" pitchFamily="18" charset="0"/>
                          <a:cs typeface="Cambria Math" charset="0"/>
                        </a:rPr>
                        <m:t>mmHg</m:t>
                      </m:r>
                      <m:r>
                        <m:rPr>
                          <m:nor/>
                        </m:rPr>
                        <a:rPr lang="en-US">
                          <a:latin typeface="Cambria Math" panose="02040503050406030204" pitchFamily="18" charset="0"/>
                          <a:ea typeface="Cambria Math" panose="02040503050406030204" pitchFamily="18" charset="0"/>
                          <a:cs typeface="Cambria Math"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9" t="-894" r="-687"/>
                </a:stretch>
              </a:blipFill>
            </p:spPr>
            <p:txBody>
              <a:bodyPr/>
              <a:lstStyle/>
              <a:p>
                <a:r>
                  <a:rPr lang="en-US">
                    <a:noFill/>
                  </a:rPr>
                  <a:t> </a:t>
                </a:r>
              </a:p>
            </p:txBody>
          </p:sp>
        </mc:Fallback>
      </mc:AlternateContent>
      <p:sp>
        <p:nvSpPr>
          <p:cNvPr id="4" name="Content Placeholder 3"/>
          <p:cNvSpPr>
            <a:spLocks noGrp="1"/>
          </p:cNvSpPr>
          <p:nvPr>
            <p:ph idx="11"/>
          </p:nvPr>
        </p:nvSpPr>
        <p:spPr/>
        <p:txBody>
          <a:bodyPr/>
          <a:lstStyle/>
          <a:p>
            <a:endParaRPr lang="en-US" dirty="0"/>
          </a:p>
        </p:txBody>
      </p:sp>
    </p:spTree>
    <p:extLst>
      <p:ext uri="{BB962C8B-B14F-4D97-AF65-F5344CB8AC3E}">
        <p14:creationId xmlns:p14="http://schemas.microsoft.com/office/powerpoint/2010/main" val="256100569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18</TotalTime>
  <Words>3394</Words>
  <Application>Microsoft Macintosh PowerPoint</Application>
  <PresentationFormat>Widescreen</PresentationFormat>
  <Paragraphs>275</Paragraphs>
  <Slides>49</Slides>
  <Notes>48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Cambria Math</vt:lpstr>
      <vt:lpstr>Corbel</vt:lpstr>
      <vt:lpstr>Georgia</vt:lpstr>
      <vt:lpstr>Lucida Grande</vt:lpstr>
      <vt:lpstr>Wingdings</vt:lpstr>
      <vt:lpstr>Wingdings 2</vt:lpstr>
      <vt:lpstr>Frame</vt:lpstr>
      <vt:lpstr>Custom</vt:lpstr>
      <vt:lpstr>Confidence Intervals</vt:lpstr>
      <vt:lpstr>Confidence Intervals for Population Means    </vt:lpstr>
      <vt:lpstr>Learning Objectives</vt:lpstr>
      <vt:lpstr>The Central Limit Theorem, Revisited—1</vt:lpstr>
      <vt:lpstr>The Central Limit Theorem, Revisited—2</vt:lpstr>
      <vt:lpstr>The Central Limit Theorem, Revisited—3</vt:lpstr>
      <vt:lpstr>Example: 95% CI for SBP Mean, Bases on Sample of 113 Men—1</vt:lpstr>
      <vt:lpstr>Example: 95% CI for SBP Mean, Bases on Sample of 113 Men—2</vt:lpstr>
      <vt:lpstr>Example: 95% CI for SBP Mean, Bases on Sample of 113 Men—3</vt:lpstr>
      <vt:lpstr>Example: Heritage Health Length of Stay—1</vt:lpstr>
      <vt:lpstr>Example: Heritage Health Length of Stay—2</vt:lpstr>
      <vt:lpstr>Example: Heritage Health Length of Stay—3</vt:lpstr>
      <vt:lpstr>Example: Weight Change and Diet Type—1</vt:lpstr>
      <vt:lpstr>Example: Weight Change and Diet Type—2</vt:lpstr>
      <vt:lpstr>Example: Weight Change and Diet Type—3</vt:lpstr>
      <vt:lpstr>A Note on Level of Confidence</vt:lpstr>
      <vt:lpstr>Summary</vt:lpstr>
      <vt:lpstr>Confidence Intervals for a Proportion</vt:lpstr>
      <vt:lpstr>Confidence intervals</vt:lpstr>
      <vt:lpstr>Facebook’s categorization of user interests</vt:lpstr>
      <vt:lpstr>Facebook’s categorization of user interests</vt:lpstr>
      <vt:lpstr>Facebook’s categorization of user interests</vt:lpstr>
      <vt:lpstr>Facebook’s categorization of user interests</vt:lpstr>
      <vt:lpstr>What does 95% confident mean?</vt:lpstr>
      <vt:lpstr>Width of an interval</vt:lpstr>
      <vt:lpstr>Changing the confidence level</vt:lpstr>
      <vt:lpstr>PowerPoint Presentation</vt:lpstr>
      <vt:lpstr>PowerPoint Presentation</vt:lpstr>
      <vt:lpstr>Interpreting confidence intervals</vt:lpstr>
      <vt:lpstr>PowerPoint Presentation</vt:lpstr>
      <vt:lpstr>PowerPoint Presentation</vt:lpstr>
      <vt:lpstr>Average number of exclusive relationships</vt:lpstr>
      <vt:lpstr>Average number of exclusive relationships</vt:lpstr>
      <vt:lpstr>Average number of exclusive relationships</vt:lpstr>
      <vt:lpstr>Average number of exclusive relationships</vt:lpstr>
      <vt:lpstr>Average number of exclusive relationships</vt:lpstr>
      <vt:lpstr>Practice</vt:lpstr>
      <vt:lpstr>Practice</vt:lpstr>
      <vt:lpstr>A more accurate interval</vt:lpstr>
      <vt:lpstr>A more accurate interval</vt:lpstr>
      <vt:lpstr>A more accurate interval</vt:lpstr>
      <vt:lpstr>What does 95% confident mean?</vt:lpstr>
      <vt:lpstr>Width of an interval</vt:lpstr>
      <vt:lpstr>Width of an interval</vt:lpstr>
      <vt:lpstr>Width of an interval</vt:lpstr>
      <vt:lpstr>Width of an interval</vt:lpstr>
      <vt:lpstr>Changing the confidence level</vt:lpstr>
      <vt:lpstr>Practice</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3</cp:revision>
  <dcterms:created xsi:type="dcterms:W3CDTF">2023-07-27T13:51:22Z</dcterms:created>
  <dcterms:modified xsi:type="dcterms:W3CDTF">2023-08-02T17:18:17Z</dcterms:modified>
</cp:coreProperties>
</file>