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80"/>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7"/>
    <p:restoredTop sz="96327"/>
  </p:normalViewPr>
  <p:slideViewPr>
    <p:cSldViewPr snapToGrid="0">
      <p:cViewPr varScale="1">
        <p:scale>
          <a:sx n="109" d="100"/>
          <a:sy n="109"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79a6bd8b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79a6bd8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9a6bd8b3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79a6bd8b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f28003507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f2800350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0d60de8_0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b0d60de8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0d60de8_0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0d60de8_0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79a6bd8b3_0_1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79a6bd8b3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9a6bd8b3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79a6bd8b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6bd8b3_0_2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6bd8b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0d60de8_0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0d60de8_0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0d60de8_0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0d60de8_0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79a6bd8b3_0_2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79a6bd8b3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9a6bd8b3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9a6bd8b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f28003507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f2800350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f28003507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f2800350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f28003507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f2800350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f28003507_0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f2800350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f28003507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f2800350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28003507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2800350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f28003507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f280035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f28003507_0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f2800350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f28003507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f280035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f28003507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f2800350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f28003507_1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f2800350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f28003507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f2800350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f28003507_1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f2800350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f28003507_1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f28003507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f28003507_1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f28003507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f28003507_1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f28003507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f9d15916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f9d159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0d60de8_0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0d60de8_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f28003507_0_1: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f2800350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9b066a1b_0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79a6bd8b3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79a6bd8b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79a6bd8b3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79a6bd8b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79a6bd8b3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79a6bd8b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79a6bd8b3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79a6bd8b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79a6bd8b3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79a6bd8b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79a6bd8b3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79a6bd8b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79a6bd8b3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79a6bd8b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9a6bd8b3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79a6bd8b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b0d60de8_0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b0d60de8_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0d60de8_0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0d60de8_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79a6bd8b3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79a6bd8b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79a6bd8b3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79a6bd8b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79a6bd8b3_0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79a6bd8b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79a6bd8b3_0_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79a6bd8b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79a6bd8b3_0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79a6bd8b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0d60de8_0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0d60de8_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79a6bd8b3_0_1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79a6bd8b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b066a1b_0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79a6bd8b3_0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79a6bd8b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b0d60de8_0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b0d60de8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79a6bd8b3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79a6bd8b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b0d60de8_0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b0d60de8_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79a6bd8b3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79a6bd8b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79a6bd8b3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79a6bd8b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79a6bd8b3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79a6bd8b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79a6bd8b3_0_1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79a6bd8b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79a6bd8b3_0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79a6bd8b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b0d60de8_0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b0d60de8_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79a6bd8b3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79a6bd8b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79a6bd8b3_0_1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79a6bd8b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5098262_0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5098262_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79a6bd8b3_0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79a6bd8b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b0d60de8_0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b0d60de8_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b0d60de8_0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b0d60de8_0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b0d60de8_02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b0d60de8_0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b0d60de8_0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b0d60de8_0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79a6bd8b3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79a6bd8b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9a6bd8b3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79a6bd8b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26618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0921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650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694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425132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134212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7037270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openintro.org/os" TargetMode="External"/><Relationship Id="rId2" Type="http://schemas.openxmlformats.org/officeDocument/2006/relationships/notesSlide" Target="../notesSlides/notesSlide39.xml"/><Relationship Id="rId1" Type="http://schemas.openxmlformats.org/officeDocument/2006/relationships/slideLayout" Target="../slideLayouts/slideLayout17.xml"/><Relationship Id="rId5" Type="http://schemas.openxmlformats.org/officeDocument/2006/relationships/hyperlink" Target="http://openintro.org/contact" TargetMode="External"/><Relationship Id="rId4" Type="http://schemas.openxmlformats.org/officeDocument/2006/relationships/hyperlink" Target="https://www.openintro.org/download.php?id=teachers_verified_details&amp;referrer=os4_slide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Hypothesis Testing</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10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1000"/>
                                        <p:tgtEl>
                                          <p:spTgt spid="1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
                                            <p:txEl>
                                              <p:pRg st="3" end="3"/>
                                            </p:txEl>
                                          </p:spTgt>
                                        </p:tgtEl>
                                        <p:attrNameLst>
                                          <p:attrName>style.visibility</p:attrName>
                                        </p:attrNameLst>
                                      </p:cBhvr>
                                      <p:to>
                                        <p:strVal val="visible"/>
                                      </p:to>
                                    </p:set>
                                    <p:animEffect transition="in" filter="fade">
                                      <p:cBhvr>
                                        <p:cTn id="22" dur="1000"/>
                                        <p:tgtEl>
                                          <p:spTgt spid="1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sz="2000">
              <a:solidFill>
                <a:srgbClr val="000000"/>
              </a:solidFill>
            </a:endParaRPr>
          </a:p>
          <a:p>
            <a:pPr marL="0" indent="0">
              <a:lnSpc>
                <a:spcPct val="115000"/>
              </a:lnSpc>
              <a:spcBef>
                <a:spcPts val="1000"/>
              </a:spcBef>
              <a:buNone/>
            </a:pPr>
            <a:endParaRPr sz="2000">
              <a:solidFill>
                <a:srgbClr val="000000"/>
              </a:solidFill>
            </a:endParaRPr>
          </a:p>
          <a:p>
            <a:pPr marL="0" indent="0">
              <a:lnSpc>
                <a:spcPct val="115000"/>
              </a:lnSpc>
              <a:spcBef>
                <a:spcPts val="0"/>
              </a:spcBef>
              <a:buNone/>
            </a:pPr>
            <a:r>
              <a:rPr lang="en" sz="2000">
                <a:solidFill>
                  <a:srgbClr val="000000"/>
                </a:solidFill>
              </a:rPr>
              <a:t>We'll formally introduce the hypothesis testing framework using an example on testing a claim about a population mean.</a:t>
            </a:r>
            <a:endParaRPr sz="2000">
              <a:solidFill>
                <a:srgbClr val="000000"/>
              </a:solidFill>
            </a:endParaRPr>
          </a:p>
        </p:txBody>
      </p:sp>
      <p:sp>
        <p:nvSpPr>
          <p:cNvPr id="118" name="Google Shape;118;p2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1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1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1000"/>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5" end="5"/>
                                            </p:txEl>
                                          </p:spTgt>
                                        </p:tgtEl>
                                        <p:attrNameLst>
                                          <p:attrName>style.visibility</p:attrName>
                                        </p:attrNameLst>
                                      </p:cBhvr>
                                      <p:to>
                                        <p:strVal val="visible"/>
                                      </p:to>
                                    </p:set>
                                    <p:animEffect transition="in" filter="fade">
                                      <p:cBhvr>
                                        <p:cTn id="27" dur="1000"/>
                                        <p:tgtEl>
                                          <p:spTgt spid="1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body" idx="1"/>
          </p:nvPr>
        </p:nvSpPr>
        <p:spPr>
          <a:xfrm flipH="1">
            <a:off x="1981200" y="1143000"/>
            <a:ext cx="8229600" cy="178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rgbClr val="3D85C6"/>
                </a:solidFill>
              </a:rPr>
              <a:t>Earlier we calculated a 95% confidence interval for the proporton of American Facebook users who think Facebook categorizes their interests accurately as 64% to 67%. Based on this confidence interval, do the data support the hypothesis that majority of American Facebook users think Facebook categorizes their interests accurately.</a:t>
            </a:r>
            <a:endParaRPr sz="1800">
              <a:solidFill>
                <a:srgbClr val="3D85C6"/>
              </a:solidFill>
            </a:endParaRPr>
          </a:p>
        </p:txBody>
      </p:sp>
      <p:sp>
        <p:nvSpPr>
          <p:cNvPr id="124" name="Google Shape;124;p2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2800">
                <a:solidFill>
                  <a:schemeClr val="accent1"/>
                </a:solidFill>
              </a:rPr>
              <a:t>Testing hypotheses using confidence intervals</a:t>
            </a:r>
            <a:endParaRPr sz="2800">
              <a:solidFill>
                <a:schemeClr val="accent1"/>
              </a:solidFill>
            </a:endParaRPr>
          </a:p>
        </p:txBody>
      </p:sp>
      <p:sp>
        <p:nvSpPr>
          <p:cNvPr id="125" name="Google Shape;125;p27"/>
          <p:cNvSpPr txBox="1">
            <a:spLocks noGrp="1"/>
          </p:cNvSpPr>
          <p:nvPr>
            <p:ph type="body" idx="1"/>
          </p:nvPr>
        </p:nvSpPr>
        <p:spPr>
          <a:xfrm flipH="1">
            <a:off x="1981200" y="2930400"/>
            <a:ext cx="8229600" cy="3694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rgbClr val="000000"/>
                </a:solidFill>
              </a:rPr>
              <a:t>The associated hypotheses are:</a:t>
            </a:r>
            <a:br>
              <a:rPr lang="en" sz="1800">
                <a:solidFill>
                  <a:srgbClr val="000000"/>
                </a:solidFill>
              </a:rPr>
            </a:br>
            <a:r>
              <a:rPr lang="en" sz="1800">
                <a:solidFill>
                  <a:srgbClr val="000000"/>
                </a:solidFill>
              </a:rPr>
              <a:t>	H</a:t>
            </a:r>
            <a:r>
              <a:rPr lang="en" sz="1800" baseline="-25000">
                <a:solidFill>
                  <a:srgbClr val="000000"/>
                </a:solidFill>
              </a:rPr>
              <a:t>0</a:t>
            </a:r>
            <a:r>
              <a:rPr lang="en" sz="1800">
                <a:solidFill>
                  <a:srgbClr val="000000"/>
                </a:solidFill>
              </a:rPr>
              <a:t>: </a:t>
            </a:r>
            <a:r>
              <a:rPr lang="en" sz="1800" i="1">
                <a:solidFill>
                  <a:srgbClr val="000000"/>
                </a:solidFill>
              </a:rPr>
              <a:t>p</a:t>
            </a:r>
            <a:r>
              <a:rPr lang="en" sz="1800">
                <a:solidFill>
                  <a:srgbClr val="000000"/>
                </a:solidFill>
              </a:rPr>
              <a:t> = 0.50: 50% of American Facebook users think Facebook</a:t>
            </a:r>
            <a:br>
              <a:rPr lang="en" sz="1800">
                <a:solidFill>
                  <a:srgbClr val="000000"/>
                </a:solidFill>
              </a:rPr>
            </a:br>
            <a:r>
              <a:rPr lang="en" sz="1800">
                <a:solidFill>
                  <a:srgbClr val="000000"/>
                </a:solidFill>
              </a:rPr>
              <a:t>		categorizes their interests accurately</a:t>
            </a:r>
            <a:br>
              <a:rPr lang="en" sz="1800">
                <a:solidFill>
                  <a:srgbClr val="000000"/>
                </a:solidFill>
              </a:rPr>
            </a:br>
            <a:r>
              <a:rPr lang="en" sz="1800">
                <a:solidFill>
                  <a:srgbClr val="000000"/>
                </a:solidFill>
              </a:rPr>
              <a:t>	H</a:t>
            </a:r>
            <a:r>
              <a:rPr lang="en" sz="1800" baseline="-25000">
                <a:solidFill>
                  <a:srgbClr val="000000"/>
                </a:solidFill>
              </a:rPr>
              <a:t>A</a:t>
            </a:r>
            <a:r>
              <a:rPr lang="en" sz="1800">
                <a:solidFill>
                  <a:srgbClr val="000000"/>
                </a:solidFill>
              </a:rPr>
              <a:t>: </a:t>
            </a:r>
            <a:r>
              <a:rPr lang="en" sz="1800" i="1">
                <a:solidFill>
                  <a:srgbClr val="000000"/>
                </a:solidFill>
              </a:rPr>
              <a:t>p</a:t>
            </a:r>
            <a:r>
              <a:rPr lang="en" sz="1800">
                <a:solidFill>
                  <a:srgbClr val="000000"/>
                </a:solidFill>
              </a:rPr>
              <a:t> &gt; 0.50: More than 50% of American Facebook users think</a:t>
            </a:r>
            <a:br>
              <a:rPr lang="en" sz="1800">
                <a:solidFill>
                  <a:srgbClr val="000000"/>
                </a:solidFill>
              </a:rPr>
            </a:br>
            <a:r>
              <a:rPr lang="en" sz="1800">
                <a:solidFill>
                  <a:srgbClr val="000000"/>
                </a:solidFill>
              </a:rPr>
              <a:t>		Facebook categorizes their interests accurately</a:t>
            </a:r>
            <a:endParaRPr sz="1800">
              <a:solidFill>
                <a:srgbClr val="000000"/>
              </a:solidFill>
            </a:endParaRPr>
          </a:p>
          <a:p>
            <a:pPr marL="0" indent="0">
              <a:lnSpc>
                <a:spcPct val="115000"/>
              </a:lnSpc>
              <a:spcBef>
                <a:spcPts val="0"/>
              </a:spcBef>
              <a:buNone/>
            </a:pPr>
            <a:endParaRPr sz="1800">
              <a:solidFill>
                <a:srgbClr val="000000"/>
              </a:solidFill>
            </a:endParaRPr>
          </a:p>
          <a:p>
            <a:pPr marL="0" indent="0">
              <a:lnSpc>
                <a:spcPct val="115000"/>
              </a:lnSpc>
              <a:spcBef>
                <a:spcPts val="0"/>
              </a:spcBef>
              <a:buSzPts val="1100"/>
              <a:buNone/>
            </a:pPr>
            <a:r>
              <a:rPr lang="en" sz="1800">
                <a:solidFill>
                  <a:srgbClr val="000000"/>
                </a:solidFill>
              </a:rPr>
              <a:t>Null value is not included in the interval → reject the null hypothesis.</a:t>
            </a:r>
            <a:endParaRPr sz="1800">
              <a:solidFill>
                <a:srgbClr val="000000"/>
              </a:solidFill>
            </a:endParaRPr>
          </a:p>
          <a:p>
            <a:pPr marL="0" indent="0">
              <a:lnSpc>
                <a:spcPct val="115000"/>
              </a:lnSpc>
              <a:spcBef>
                <a:spcPts val="0"/>
              </a:spcBef>
              <a:buNone/>
            </a:pPr>
            <a:endParaRPr sz="1800">
              <a:solidFill>
                <a:srgbClr val="000000"/>
              </a:solidFill>
            </a:endParaRPr>
          </a:p>
          <a:p>
            <a:pPr marL="0" indent="0">
              <a:lnSpc>
                <a:spcPct val="115000"/>
              </a:lnSpc>
              <a:spcBef>
                <a:spcPts val="0"/>
              </a:spcBef>
              <a:buNone/>
            </a:pPr>
            <a:r>
              <a:rPr lang="en" sz="1800">
                <a:solidFill>
                  <a:srgbClr val="000000"/>
                </a:solidFill>
              </a:rPr>
              <a:t>This is a quick-and-dirty approach for hypothesis testing, but it doesn’t tell us the likelihood of certain outcomes under the null hypothesis (p-value)</a:t>
            </a:r>
            <a:endParaRPr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1"/>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2" end="2"/>
                                            </p:txEl>
                                          </p:spTgt>
                                        </p:tgtEl>
                                        <p:attrNameLst>
                                          <p:attrName>style.visibility</p:attrName>
                                        </p:attrNameLst>
                                      </p:cBhvr>
                                      <p:to>
                                        <p:strVal val="visible"/>
                                      </p:to>
                                    </p:set>
                                    <p:animEffect transition="in" filter="fade">
                                      <p:cBhvr>
                                        <p:cTn id="12" dur="1"/>
                                        <p:tgtEl>
                                          <p:spTgt spid="1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4" end="4"/>
                                            </p:txEl>
                                          </p:spTgt>
                                        </p:tgtEl>
                                        <p:attrNameLst>
                                          <p:attrName>style.visibility</p:attrName>
                                        </p:attrNameLst>
                                      </p:cBhvr>
                                      <p:to>
                                        <p:strVal val="visible"/>
                                      </p:to>
                                    </p:set>
                                    <p:animEffect transition="in" filter="fade">
                                      <p:cBhvr>
                                        <p:cTn id="17" dur="1"/>
                                        <p:tgtEl>
                                          <p:spTgt spid="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Hypothesis tests are not flawless.</a:t>
            </a:r>
            <a:endParaRPr sz="2400"/>
          </a:p>
          <a:p>
            <a:pPr indent="-381000">
              <a:lnSpc>
                <a:spcPct val="115000"/>
              </a:lnSpc>
              <a:spcBef>
                <a:spcPts val="0"/>
              </a:spcBef>
              <a:buSzPts val="2400"/>
            </a:pPr>
            <a:r>
              <a:rPr lang="en" sz="2400"/>
              <a:t>In the court system innocent people are sometimes wrongly convicted, and the guilty sometimes walk free.</a:t>
            </a:r>
            <a:endParaRPr sz="2400"/>
          </a:p>
          <a:p>
            <a:pPr indent="-381000">
              <a:lnSpc>
                <a:spcPct val="115000"/>
              </a:lnSpc>
              <a:spcBef>
                <a:spcPts val="0"/>
              </a:spcBef>
              <a:buSzPts val="2400"/>
            </a:pPr>
            <a:r>
              <a:rPr lang="en" sz="2400"/>
              <a:t>Similarly, we can make a wrong decision in statistical hypothesis tests as well. </a:t>
            </a:r>
            <a:endParaRPr sz="2400"/>
          </a:p>
          <a:p>
            <a:pPr indent="-381000">
              <a:lnSpc>
                <a:spcPct val="115000"/>
              </a:lnSpc>
              <a:spcBef>
                <a:spcPts val="0"/>
              </a:spcBef>
              <a:buSzPts val="2400"/>
            </a:pPr>
            <a:r>
              <a:rPr lang="en" sz="2400"/>
              <a:t>The difference is that we have the tools necessary to quantify how often we make errors in statistics.</a:t>
            </a:r>
            <a:endParaRPr sz="2400"/>
          </a:p>
        </p:txBody>
      </p:sp>
      <p:sp>
        <p:nvSpPr>
          <p:cNvPr id="131" name="Google Shape;131;p2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37" name="Google Shape;137;p2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43" name="Google Shape;143;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44" name="Google Shape;144;p30"/>
          <p:cNvPicPr preferRelativeResize="0"/>
          <p:nvPr/>
        </p:nvPicPr>
        <p:blipFill>
          <a:blip r:embed="rId3">
            <a:alphaModFix/>
          </a:blip>
          <a:stretch>
            <a:fillRect/>
          </a:stretch>
        </p:blipFill>
        <p:spPr>
          <a:xfrm>
            <a:off x="2540400" y="2519350"/>
            <a:ext cx="6109576" cy="1744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0" name="Google Shape;150;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51" name="Google Shape;151;p31"/>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52" name="Google Shape;152;p31"/>
          <p:cNvPicPr preferRelativeResize="0"/>
          <p:nvPr/>
        </p:nvPicPr>
        <p:blipFill>
          <a:blip r:embed="rId4">
            <a:alphaModFix/>
          </a:blip>
          <a:stretch>
            <a:fillRect/>
          </a:stretch>
        </p:blipFill>
        <p:spPr>
          <a:xfrm>
            <a:off x="5531775" y="3345714"/>
            <a:ext cx="438150" cy="276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8" name="Google Shape;158;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59" name="Google Shape;159;p32"/>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7407700" y="3857314"/>
            <a:ext cx="438150" cy="276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10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fade">
                                      <p:cBhvr>
                                        <p:cTn id="1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a:t> is true.</a:t>
            </a:r>
            <a:endParaRPr sz="2200"/>
          </a:p>
        </p:txBody>
      </p:sp>
      <p:sp>
        <p:nvSpPr>
          <p:cNvPr id="167" name="Google Shape;167;p33"/>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68" name="Google Shape;168;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69" name="Google Shape;169;p33"/>
          <p:cNvPicPr preferRelativeResize="0"/>
          <p:nvPr/>
        </p:nvPicPr>
        <p:blipFill>
          <a:blip r:embed="rId3">
            <a:alphaModFix/>
          </a:blip>
          <a:stretch>
            <a:fillRect/>
          </a:stretch>
        </p:blipFill>
        <p:spPr>
          <a:xfrm>
            <a:off x="2540401" y="2519350"/>
            <a:ext cx="6109575" cy="1744300"/>
          </a:xfrm>
          <a:prstGeom prst="rect">
            <a:avLst/>
          </a:prstGeom>
          <a:noFill/>
          <a:ln>
            <a:noFill/>
          </a:ln>
        </p:spPr>
      </p:pic>
      <p:pic>
        <p:nvPicPr>
          <p:cNvPr id="170" name="Google Shape;170;p33"/>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71" name="Google Shape;171;p33"/>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72" name="Google Shape;172;p33"/>
          <p:cNvPicPr preferRelativeResize="0"/>
          <p:nvPr/>
        </p:nvPicPr>
        <p:blipFill>
          <a:blip r:embed="rId5">
            <a:alphaModFix/>
          </a:blip>
          <a:stretch>
            <a:fillRect/>
          </a:stretch>
        </p:blipFill>
        <p:spPr>
          <a:xfrm>
            <a:off x="6837325" y="3345713"/>
            <a:ext cx="1676400" cy="36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a:t>
            </a:r>
            <a:r>
              <a:rPr lang="en" sz="2200" i="1"/>
              <a:t> H</a:t>
            </a:r>
            <a:r>
              <a:rPr lang="en" sz="2200" i="1" baseline="-25000"/>
              <a:t>0</a:t>
            </a:r>
            <a:r>
              <a:rPr lang="en" sz="2200"/>
              <a:t> 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a:t>
            </a:r>
            <a:r>
              <a:rPr lang="en" sz="2200" i="1"/>
              <a:t> H</a:t>
            </a:r>
            <a:r>
              <a:rPr lang="en" sz="2200" i="1" baseline="-25000"/>
              <a:t>A</a:t>
            </a:r>
            <a:r>
              <a:rPr lang="en" sz="2200"/>
              <a:t> is true.</a:t>
            </a:r>
            <a:endParaRPr sz="2200"/>
          </a:p>
        </p:txBody>
      </p:sp>
      <p:sp>
        <p:nvSpPr>
          <p:cNvPr id="178" name="Google Shape;178;p34"/>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79" name="Google Shape;179;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2540401" y="2519350"/>
            <a:ext cx="6109575" cy="1744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82" name="Google Shape;182;p34"/>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83" name="Google Shape;183;p34"/>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184" name="Google Shape;184;p34"/>
          <p:cNvPicPr preferRelativeResize="0"/>
          <p:nvPr/>
        </p:nvPicPr>
        <p:blipFill>
          <a:blip r:embed="rId6">
            <a:alphaModFix/>
          </a:blip>
          <a:stretch>
            <a:fillRect/>
          </a:stretch>
        </p:blipFill>
        <p:spPr>
          <a:xfrm>
            <a:off x="5033914" y="3800164"/>
            <a:ext cx="1628775" cy="33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Remember when...</a:t>
            </a:r>
            <a:endParaRPr>
              <a:solidFill>
                <a:schemeClr val="accent1"/>
              </a:solidFill>
            </a:endParaRPr>
          </a:p>
        </p:txBody>
      </p:sp>
      <p:pic>
        <p:nvPicPr>
          <p:cNvPr id="58" name="Google Shape;58;p17"/>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59" name="Google Shape;59;p17"/>
          <p:cNvSpPr txBox="1"/>
          <p:nvPr/>
        </p:nvSpPr>
        <p:spPr>
          <a:xfrm>
            <a:off x="2012475" y="1025825"/>
            <a:ext cx="7495500" cy="409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400" kern="0">
                <a:solidFill>
                  <a:srgbClr val="000000"/>
                </a:solidFill>
                <a:latin typeface="Arial"/>
                <a:cs typeface="Arial"/>
                <a:sym typeface="Arial"/>
              </a:rPr>
              <a:t>Gender discrimination experiment: </a:t>
            </a:r>
            <a:endParaRPr sz="2400" kern="0">
              <a:solidFill>
                <a:srgbClr val="000000"/>
              </a:solidFill>
              <a:latin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body" idx="1"/>
          </p:nvPr>
        </p:nvSpPr>
        <p:spPr>
          <a:xfrm flipH="1">
            <a:off x="1981200" y="5868600"/>
            <a:ext cx="8229600" cy="10476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We (almost) never know if </a:t>
            </a:r>
            <a:r>
              <a:rPr lang="en" sz="2200" i="1"/>
              <a:t>H</a:t>
            </a:r>
            <a:r>
              <a:rPr lang="en" sz="2200" i="1" baseline="-25000"/>
              <a:t>0</a:t>
            </a:r>
            <a:r>
              <a:rPr lang="en" sz="2200"/>
              <a:t> or</a:t>
            </a:r>
            <a:r>
              <a:rPr lang="en" sz="2200" i="1"/>
              <a:t> H</a:t>
            </a:r>
            <a:r>
              <a:rPr lang="en" sz="2200" i="1" baseline="-25000"/>
              <a:t>A</a:t>
            </a:r>
            <a:r>
              <a:rPr lang="en" sz="2200"/>
              <a:t> is true, but we need to consider all possibilities.</a:t>
            </a:r>
            <a:endParaRPr sz="2200"/>
          </a:p>
        </p:txBody>
      </p:sp>
      <p:sp>
        <p:nvSpPr>
          <p:cNvPr id="190" name="Google Shape;190;p35"/>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i="1"/>
              <a:t> </a:t>
            </a:r>
            <a:r>
              <a:rPr lang="en" sz="2200"/>
              <a:t>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 </a:t>
            </a:r>
            <a:r>
              <a:rPr lang="en" sz="2200" i="1"/>
              <a:t>H</a:t>
            </a:r>
            <a:r>
              <a:rPr lang="en" sz="2200" i="1" baseline="-25000"/>
              <a:t>A</a:t>
            </a:r>
            <a:r>
              <a:rPr lang="en" sz="2200"/>
              <a:t> is true.</a:t>
            </a:r>
            <a:endParaRPr sz="2200"/>
          </a:p>
        </p:txBody>
      </p:sp>
      <p:sp>
        <p:nvSpPr>
          <p:cNvPr id="191" name="Google Shape;191;p35"/>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92" name="Google Shape;192;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93" name="Google Shape;193;p35"/>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94" name="Google Shape;194;p35"/>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95" name="Google Shape;195;p35"/>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96" name="Google Shape;196;p35"/>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197" name="Google Shape;197;p35"/>
          <p:cNvPicPr preferRelativeResize="0"/>
          <p:nvPr/>
        </p:nvPicPr>
        <p:blipFill>
          <a:blip r:embed="rId6">
            <a:alphaModFix/>
          </a:blip>
          <a:stretch>
            <a:fillRect/>
          </a:stretch>
        </p:blipFill>
        <p:spPr>
          <a:xfrm>
            <a:off x="5033914" y="3800164"/>
            <a:ext cx="1628775" cy="33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If we again think of a hypothesis test as a criminal trial then it makes sense to frame the verdict in terms of the null and alternative hypotheses:</a:t>
            </a:r>
            <a:endParaRPr sz="1800"/>
          </a:p>
          <a:p>
            <a:pPr marL="0" indent="457200" algn="ctr">
              <a:lnSpc>
                <a:spcPct val="115000"/>
              </a:lnSpc>
              <a:spcBef>
                <a:spcPts val="1000"/>
              </a:spcBef>
              <a:buSzPts val="1100"/>
              <a:buNone/>
            </a:pPr>
            <a:r>
              <a:rPr lang="en" sz="1800"/>
              <a:t>    </a:t>
            </a:r>
            <a:r>
              <a:rPr lang="en" sz="1800" i="1"/>
              <a:t> H</a:t>
            </a:r>
            <a:r>
              <a:rPr lang="en" sz="1800" i="1" baseline="-25000"/>
              <a:t>0</a:t>
            </a:r>
            <a:r>
              <a:rPr lang="en" sz="1800"/>
              <a:t>: Defendant is innocent</a:t>
            </a:r>
            <a:endParaRPr sz="1800"/>
          </a:p>
          <a:p>
            <a:pPr marL="0" indent="457200" algn="ctr">
              <a:lnSpc>
                <a:spcPct val="115000"/>
              </a:lnSpc>
              <a:spcBef>
                <a:spcPts val="1000"/>
              </a:spcBef>
              <a:buSzPts val="1100"/>
              <a:buNone/>
            </a:pPr>
            <a:r>
              <a:rPr lang="en" sz="1800" i="1"/>
              <a:t>H</a:t>
            </a:r>
            <a:r>
              <a:rPr lang="en" sz="1800" i="1" baseline="-25000"/>
              <a:t>A</a:t>
            </a:r>
            <a:r>
              <a:rPr lang="en" sz="1800"/>
              <a:t>: Defendant is guilty</a:t>
            </a:r>
            <a:endParaRPr sz="1800"/>
          </a:p>
          <a:p>
            <a:pPr marL="0" indent="0">
              <a:lnSpc>
                <a:spcPct val="115000"/>
              </a:lnSpc>
              <a:spcBef>
                <a:spcPts val="1000"/>
              </a:spcBef>
              <a:buSzPts val="1100"/>
              <a:buNone/>
            </a:pPr>
            <a:r>
              <a:rPr lang="en" sz="1800"/>
              <a:t>Which type of error is being committed in the following circumstances?</a:t>
            </a:r>
            <a:endParaRPr sz="1800"/>
          </a:p>
          <a:p>
            <a:pPr indent="-342900">
              <a:lnSpc>
                <a:spcPct val="115000"/>
              </a:lnSpc>
              <a:spcBef>
                <a:spcPts val="1000"/>
              </a:spcBef>
              <a:buSzPts val="1800"/>
            </a:pPr>
            <a:r>
              <a:rPr lang="en" sz="1800"/>
              <a:t>Declaring the defendant innocent when they are actually guilty</a:t>
            </a:r>
            <a:endParaRPr sz="1800"/>
          </a:p>
          <a:p>
            <a:pPr marL="0" indent="457200">
              <a:lnSpc>
                <a:spcPct val="115000"/>
              </a:lnSpc>
              <a:spcBef>
                <a:spcPts val="1000"/>
              </a:spcBef>
              <a:buSzPts val="1100"/>
              <a:buNone/>
            </a:pPr>
            <a:endParaRPr sz="1800"/>
          </a:p>
          <a:p>
            <a:pPr indent="-342900">
              <a:lnSpc>
                <a:spcPct val="115000"/>
              </a:lnSpc>
              <a:spcBef>
                <a:spcPts val="1000"/>
              </a:spcBef>
              <a:buSzPts val="1800"/>
            </a:pPr>
            <a:r>
              <a:rPr lang="en" sz="1800"/>
              <a:t>Declaring the defendant guilty when they are actually innocent</a:t>
            </a:r>
            <a:endParaRPr sz="1800"/>
          </a:p>
          <a:p>
            <a:pPr marL="0" indent="457200">
              <a:lnSpc>
                <a:spcPct val="115000"/>
              </a:lnSpc>
              <a:spcBef>
                <a:spcPts val="1000"/>
              </a:spcBef>
              <a:spcAft>
                <a:spcPts val="1000"/>
              </a:spcAft>
              <a:buNone/>
            </a:pPr>
            <a:endParaRPr sz="180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Hypothesis Test as a trial</a:t>
            </a:r>
            <a:endParaRPr>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If we again think of a hypothesis test as a criminal trial then it makes sense to frame the verdict in terms of the null and alternative hypotheses:</a:t>
            </a:r>
            <a:endParaRPr sz="1800"/>
          </a:p>
          <a:p>
            <a:pPr marL="0" indent="457200" algn="ctr">
              <a:lnSpc>
                <a:spcPct val="115000"/>
              </a:lnSpc>
              <a:spcBef>
                <a:spcPts val="1000"/>
              </a:spcBef>
              <a:buSzPts val="1100"/>
              <a:buNone/>
            </a:pPr>
            <a:r>
              <a:rPr lang="en" sz="1800"/>
              <a:t>    </a:t>
            </a:r>
            <a:r>
              <a:rPr lang="en" sz="1800" i="1"/>
              <a:t> H</a:t>
            </a:r>
            <a:r>
              <a:rPr lang="en" sz="1800" i="1" baseline="-25000"/>
              <a:t>0</a:t>
            </a:r>
            <a:r>
              <a:rPr lang="en" sz="1800"/>
              <a:t>: Defendant is innocent</a:t>
            </a:r>
            <a:endParaRPr sz="1800"/>
          </a:p>
          <a:p>
            <a:pPr marL="0" indent="457200" algn="ctr">
              <a:lnSpc>
                <a:spcPct val="115000"/>
              </a:lnSpc>
              <a:spcBef>
                <a:spcPts val="1000"/>
              </a:spcBef>
              <a:buSzPts val="1100"/>
              <a:buNone/>
            </a:pPr>
            <a:r>
              <a:rPr lang="en" sz="1800" i="1"/>
              <a:t>H</a:t>
            </a:r>
            <a:r>
              <a:rPr lang="en" sz="1800" i="1" baseline="-25000"/>
              <a:t>A</a:t>
            </a:r>
            <a:r>
              <a:rPr lang="en" sz="1800"/>
              <a:t>: Defendant is guilty</a:t>
            </a:r>
            <a:endParaRPr sz="1800"/>
          </a:p>
          <a:p>
            <a:pPr marL="0" indent="0">
              <a:lnSpc>
                <a:spcPct val="115000"/>
              </a:lnSpc>
              <a:spcBef>
                <a:spcPts val="1000"/>
              </a:spcBef>
              <a:buSzPts val="1100"/>
              <a:buNone/>
            </a:pPr>
            <a:r>
              <a:rPr lang="en" sz="1800"/>
              <a:t>Which type of error is being committed in the following circumstances?</a:t>
            </a:r>
            <a:endParaRPr sz="1800"/>
          </a:p>
          <a:p>
            <a:pPr indent="-342900">
              <a:lnSpc>
                <a:spcPct val="115000"/>
              </a:lnSpc>
              <a:spcBef>
                <a:spcPts val="1000"/>
              </a:spcBef>
              <a:buSzPts val="1800"/>
            </a:pPr>
            <a:r>
              <a:rPr lang="en" sz="1800"/>
              <a:t>Declaring the defendant innocent when they are actually guilty</a:t>
            </a:r>
            <a:endParaRPr sz="1800"/>
          </a:p>
          <a:p>
            <a:pPr marL="0" indent="457200" algn="ctr">
              <a:lnSpc>
                <a:spcPct val="115000"/>
              </a:lnSpc>
              <a:spcBef>
                <a:spcPts val="1000"/>
              </a:spcBef>
              <a:buClr>
                <a:srgbClr val="000000"/>
              </a:buClr>
              <a:buSzPts val="1100"/>
              <a:buNone/>
            </a:pPr>
            <a:r>
              <a:rPr lang="en" sz="1800" i="1">
                <a:solidFill>
                  <a:schemeClr val="accent1"/>
                </a:solidFill>
              </a:rPr>
              <a:t>Type 2 error</a:t>
            </a:r>
            <a:endParaRPr sz="1800"/>
          </a:p>
          <a:p>
            <a:pPr indent="-342900">
              <a:lnSpc>
                <a:spcPct val="115000"/>
              </a:lnSpc>
              <a:spcBef>
                <a:spcPts val="1000"/>
              </a:spcBef>
              <a:buSzPts val="1800"/>
            </a:pPr>
            <a:r>
              <a:rPr lang="en" sz="1800"/>
              <a:t>Declaring the defendant guilty when they are actually innocent</a:t>
            </a:r>
            <a:endParaRPr sz="1800"/>
          </a:p>
          <a:p>
            <a:pPr marL="0" indent="457200">
              <a:lnSpc>
                <a:spcPct val="115000"/>
              </a:lnSpc>
              <a:spcBef>
                <a:spcPts val="1000"/>
              </a:spcBef>
              <a:spcAft>
                <a:spcPts val="1000"/>
              </a:spcAft>
              <a:buNone/>
            </a:pPr>
            <a:endParaRPr sz="1800"/>
          </a:p>
        </p:txBody>
      </p:sp>
      <p:sp>
        <p:nvSpPr>
          <p:cNvPr id="209" name="Google Shape;209;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Hypothesis Test as a trial</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If we again think of a hypothesis test as a criminal trial then it makes sense to frame the verdict in terms of the null and alternative hypotheses:</a:t>
            </a:r>
            <a:endParaRPr sz="1800"/>
          </a:p>
          <a:p>
            <a:pPr marL="0" indent="457200" algn="ctr">
              <a:lnSpc>
                <a:spcPct val="115000"/>
              </a:lnSpc>
              <a:spcBef>
                <a:spcPts val="1000"/>
              </a:spcBef>
              <a:buSzPts val="1100"/>
              <a:buNone/>
            </a:pPr>
            <a:r>
              <a:rPr lang="en" sz="1800"/>
              <a:t>    </a:t>
            </a:r>
            <a:r>
              <a:rPr lang="en" sz="1800" i="1"/>
              <a:t> H</a:t>
            </a:r>
            <a:r>
              <a:rPr lang="en" sz="1800" i="1" baseline="-25000"/>
              <a:t>0</a:t>
            </a:r>
            <a:r>
              <a:rPr lang="en" sz="1800"/>
              <a:t>: Defendant is innocent</a:t>
            </a:r>
            <a:endParaRPr sz="1800"/>
          </a:p>
          <a:p>
            <a:pPr marL="0" indent="457200" algn="ctr">
              <a:lnSpc>
                <a:spcPct val="115000"/>
              </a:lnSpc>
              <a:spcBef>
                <a:spcPts val="1000"/>
              </a:spcBef>
              <a:buSzPts val="1100"/>
              <a:buNone/>
            </a:pPr>
            <a:r>
              <a:rPr lang="en" sz="1800" i="1"/>
              <a:t>H</a:t>
            </a:r>
            <a:r>
              <a:rPr lang="en" sz="1800" i="1" baseline="-25000"/>
              <a:t>A</a:t>
            </a:r>
            <a:r>
              <a:rPr lang="en" sz="1800"/>
              <a:t>: Defendant is guilty</a:t>
            </a:r>
            <a:endParaRPr sz="1800"/>
          </a:p>
          <a:p>
            <a:pPr marL="0" indent="0">
              <a:lnSpc>
                <a:spcPct val="115000"/>
              </a:lnSpc>
              <a:spcBef>
                <a:spcPts val="1000"/>
              </a:spcBef>
              <a:buSzPts val="1100"/>
              <a:buNone/>
            </a:pPr>
            <a:r>
              <a:rPr lang="en" sz="1800"/>
              <a:t>Which type of error is being committed in the following circumstances?</a:t>
            </a:r>
            <a:endParaRPr sz="1800"/>
          </a:p>
          <a:p>
            <a:pPr indent="-342900">
              <a:lnSpc>
                <a:spcPct val="115000"/>
              </a:lnSpc>
              <a:spcBef>
                <a:spcPts val="1000"/>
              </a:spcBef>
              <a:buSzPts val="1800"/>
            </a:pPr>
            <a:r>
              <a:rPr lang="en" sz="1800"/>
              <a:t>Declaring the defendant innocent when they are actually guilty</a:t>
            </a:r>
            <a:endParaRPr sz="1800"/>
          </a:p>
          <a:p>
            <a:pPr marL="0" indent="457200" algn="ctr">
              <a:lnSpc>
                <a:spcPct val="115000"/>
              </a:lnSpc>
              <a:spcBef>
                <a:spcPts val="1000"/>
              </a:spcBef>
              <a:buClr>
                <a:srgbClr val="000000"/>
              </a:buClr>
              <a:buSzPts val="1100"/>
              <a:buNone/>
            </a:pPr>
            <a:r>
              <a:rPr lang="en" sz="1800" i="1">
                <a:solidFill>
                  <a:schemeClr val="accent1"/>
                </a:solidFill>
              </a:rPr>
              <a:t>Type 2 error</a:t>
            </a:r>
            <a:endParaRPr sz="1800"/>
          </a:p>
          <a:p>
            <a:pPr indent="-342900">
              <a:lnSpc>
                <a:spcPct val="115000"/>
              </a:lnSpc>
              <a:spcBef>
                <a:spcPts val="1000"/>
              </a:spcBef>
              <a:buSzPts val="1800"/>
            </a:pPr>
            <a:r>
              <a:rPr lang="en" sz="1800"/>
              <a:t>Declaring the defendant guilty when they are actually innocent</a:t>
            </a:r>
            <a:endParaRPr sz="1800"/>
          </a:p>
          <a:p>
            <a:pPr marL="0" indent="457200" algn="ctr">
              <a:lnSpc>
                <a:spcPct val="115000"/>
              </a:lnSpc>
              <a:spcBef>
                <a:spcPts val="1000"/>
              </a:spcBef>
              <a:buNone/>
            </a:pPr>
            <a:r>
              <a:rPr lang="en" sz="1800" i="1">
                <a:solidFill>
                  <a:schemeClr val="accent1"/>
                </a:solidFill>
              </a:rPr>
              <a:t>Type 1 error</a:t>
            </a:r>
            <a:endParaRPr sz="1800" i="1">
              <a:solidFill>
                <a:schemeClr val="accent1"/>
              </a:solidFill>
            </a:endParaRPr>
          </a:p>
          <a:p>
            <a:pPr marL="0" indent="457200">
              <a:lnSpc>
                <a:spcPct val="115000"/>
              </a:lnSpc>
              <a:spcBef>
                <a:spcPts val="1000"/>
              </a:spcBef>
              <a:spcAft>
                <a:spcPts val="1000"/>
              </a:spcAft>
              <a:buNone/>
            </a:pPr>
            <a:endParaRPr sz="1800"/>
          </a:p>
        </p:txBody>
      </p:sp>
      <p:sp>
        <p:nvSpPr>
          <p:cNvPr id="215" name="Google Shape;215;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Hypothesis Test as a trial</a:t>
            </a:r>
            <a:endParaRPr>
              <a:solidFill>
                <a:schemeClr val="accent1"/>
              </a:solidFill>
            </a:endParaRPr>
          </a:p>
        </p:txBody>
      </p:sp>
      <p:sp>
        <p:nvSpPr>
          <p:cNvPr id="216" name="Google Shape;216;p38"/>
          <p:cNvSpPr txBox="1">
            <a:spLocks noGrp="1"/>
          </p:cNvSpPr>
          <p:nvPr>
            <p:ph type="body" idx="1"/>
          </p:nvPr>
        </p:nvSpPr>
        <p:spPr>
          <a:xfrm flipH="1">
            <a:off x="1981075" y="5116100"/>
            <a:ext cx="8229600" cy="147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t>Which error do you think is the worse error to make?</a:t>
            </a:r>
            <a:endParaRPr sz="1900"/>
          </a:p>
          <a:p>
            <a:pPr marL="0" indent="0">
              <a:lnSpc>
                <a:spcPct val="115000"/>
              </a:lnSpc>
              <a:spcBef>
                <a:spcPts val="1000"/>
              </a:spcBef>
              <a:buNone/>
            </a:pPr>
            <a:endParaRPr sz="1900"/>
          </a:p>
          <a:p>
            <a:pPr marL="0" indent="0">
              <a:lnSpc>
                <a:spcPct val="115000"/>
              </a:lnSpc>
              <a:spcBef>
                <a:spcPts val="0"/>
              </a:spcBef>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If we again think of a hypothesis test as a criminal trial then it makes sense to frame the verdict in terms of the null and alternative hypotheses:</a:t>
            </a:r>
            <a:endParaRPr sz="1800"/>
          </a:p>
          <a:p>
            <a:pPr marL="0" indent="457200" algn="ctr">
              <a:lnSpc>
                <a:spcPct val="115000"/>
              </a:lnSpc>
              <a:spcBef>
                <a:spcPts val="1000"/>
              </a:spcBef>
              <a:buSzPts val="1100"/>
              <a:buNone/>
            </a:pPr>
            <a:r>
              <a:rPr lang="en" sz="1800"/>
              <a:t>    </a:t>
            </a:r>
            <a:r>
              <a:rPr lang="en" sz="1800" i="1"/>
              <a:t> H</a:t>
            </a:r>
            <a:r>
              <a:rPr lang="en" sz="1800" i="1" baseline="-25000"/>
              <a:t>0</a:t>
            </a:r>
            <a:r>
              <a:rPr lang="en" sz="1800"/>
              <a:t>: Defendant is innocent</a:t>
            </a:r>
            <a:endParaRPr sz="1800"/>
          </a:p>
          <a:p>
            <a:pPr marL="0" indent="457200" algn="ctr">
              <a:lnSpc>
                <a:spcPct val="115000"/>
              </a:lnSpc>
              <a:spcBef>
                <a:spcPts val="1000"/>
              </a:spcBef>
              <a:buSzPts val="1100"/>
              <a:buNone/>
            </a:pPr>
            <a:r>
              <a:rPr lang="en" sz="1800" i="1"/>
              <a:t>H</a:t>
            </a:r>
            <a:r>
              <a:rPr lang="en" sz="1800" i="1" baseline="-25000"/>
              <a:t>A</a:t>
            </a:r>
            <a:r>
              <a:rPr lang="en" sz="1800"/>
              <a:t>: Defendant is guilty</a:t>
            </a:r>
            <a:endParaRPr sz="1800"/>
          </a:p>
          <a:p>
            <a:pPr marL="0" indent="0">
              <a:lnSpc>
                <a:spcPct val="115000"/>
              </a:lnSpc>
              <a:spcBef>
                <a:spcPts val="1000"/>
              </a:spcBef>
              <a:buSzPts val="1100"/>
              <a:buNone/>
            </a:pPr>
            <a:r>
              <a:rPr lang="en" sz="1800"/>
              <a:t>Which type of error is being committed in the following circumstances?</a:t>
            </a:r>
            <a:endParaRPr sz="1800"/>
          </a:p>
          <a:p>
            <a:pPr indent="-342900">
              <a:lnSpc>
                <a:spcPct val="115000"/>
              </a:lnSpc>
              <a:spcBef>
                <a:spcPts val="1000"/>
              </a:spcBef>
              <a:buSzPts val="1800"/>
            </a:pPr>
            <a:r>
              <a:rPr lang="en" sz="1800"/>
              <a:t>Declaring the defendant innocent when they are actually guilty</a:t>
            </a:r>
            <a:endParaRPr sz="1800"/>
          </a:p>
          <a:p>
            <a:pPr marL="0" indent="457200" algn="ctr">
              <a:lnSpc>
                <a:spcPct val="115000"/>
              </a:lnSpc>
              <a:spcBef>
                <a:spcPts val="1000"/>
              </a:spcBef>
              <a:buClr>
                <a:srgbClr val="000000"/>
              </a:buClr>
              <a:buSzPts val="1100"/>
              <a:buNone/>
            </a:pPr>
            <a:r>
              <a:rPr lang="en" sz="1800" i="1">
                <a:solidFill>
                  <a:schemeClr val="accent1"/>
                </a:solidFill>
              </a:rPr>
              <a:t>Type 2 error</a:t>
            </a:r>
            <a:endParaRPr sz="1800"/>
          </a:p>
          <a:p>
            <a:pPr indent="-342900">
              <a:lnSpc>
                <a:spcPct val="115000"/>
              </a:lnSpc>
              <a:spcBef>
                <a:spcPts val="1000"/>
              </a:spcBef>
              <a:buSzPts val="1800"/>
            </a:pPr>
            <a:r>
              <a:rPr lang="en" sz="1800"/>
              <a:t>Declaring the defendant guilty when they are actually innocent</a:t>
            </a:r>
            <a:endParaRPr sz="1800"/>
          </a:p>
          <a:p>
            <a:pPr marL="0" indent="457200" algn="ctr">
              <a:lnSpc>
                <a:spcPct val="115000"/>
              </a:lnSpc>
              <a:spcBef>
                <a:spcPts val="1000"/>
              </a:spcBef>
              <a:buNone/>
            </a:pPr>
            <a:r>
              <a:rPr lang="en" sz="1800" i="1">
                <a:solidFill>
                  <a:schemeClr val="accent1"/>
                </a:solidFill>
              </a:rPr>
              <a:t>Type 1 error</a:t>
            </a:r>
            <a:endParaRPr sz="1800" i="1">
              <a:solidFill>
                <a:schemeClr val="accent1"/>
              </a:solidFill>
            </a:endParaRPr>
          </a:p>
          <a:p>
            <a:pPr marL="0" indent="457200">
              <a:lnSpc>
                <a:spcPct val="115000"/>
              </a:lnSpc>
              <a:spcBef>
                <a:spcPts val="1000"/>
              </a:spcBef>
              <a:spcAft>
                <a:spcPts val="1000"/>
              </a:spcAft>
              <a:buNone/>
            </a:pPr>
            <a:endParaRPr sz="1800"/>
          </a:p>
        </p:txBody>
      </p:sp>
      <p:sp>
        <p:nvSpPr>
          <p:cNvPr id="222" name="Google Shape;222;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Hypothesis Test as a trial</a:t>
            </a:r>
            <a:endParaRPr>
              <a:solidFill>
                <a:schemeClr val="accent1"/>
              </a:solidFill>
            </a:endParaRPr>
          </a:p>
        </p:txBody>
      </p:sp>
      <p:sp>
        <p:nvSpPr>
          <p:cNvPr id="223" name="Google Shape;223;p39"/>
          <p:cNvSpPr txBox="1">
            <a:spLocks noGrp="1"/>
          </p:cNvSpPr>
          <p:nvPr>
            <p:ph type="body" idx="1"/>
          </p:nvPr>
        </p:nvSpPr>
        <p:spPr>
          <a:xfrm flipH="1">
            <a:off x="1981075" y="5116100"/>
            <a:ext cx="8229600" cy="147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t>Which error do you think is the worse error to make?</a:t>
            </a:r>
            <a:endParaRPr sz="1900"/>
          </a:p>
          <a:p>
            <a:pPr marL="0" indent="0">
              <a:lnSpc>
                <a:spcPct val="115000"/>
              </a:lnSpc>
              <a:spcBef>
                <a:spcPts val="1000"/>
              </a:spcBef>
              <a:buNone/>
            </a:pPr>
            <a:r>
              <a:rPr lang="en" sz="1900" i="1"/>
              <a:t>“better that ten guilty persons escape than that one innocent suffer”</a:t>
            </a:r>
            <a:br>
              <a:rPr lang="en" sz="1900" i="1"/>
            </a:br>
            <a:r>
              <a:rPr lang="en" sz="1900"/>
              <a:t>- William Blackstone</a:t>
            </a:r>
            <a:endParaRPr sz="1900"/>
          </a:p>
          <a:p>
            <a:pPr marL="0" indent="0">
              <a:lnSpc>
                <a:spcPct val="115000"/>
              </a:lnSpc>
              <a:spcBef>
                <a:spcPts val="0"/>
              </a:spcBef>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marL="0" indent="0">
              <a:lnSpc>
                <a:spcPct val="115000"/>
              </a:lnSpc>
              <a:spcBef>
                <a:spcPts val="1000"/>
              </a:spcBef>
              <a:spcAft>
                <a:spcPts val="1000"/>
              </a:spcAft>
              <a:buNone/>
            </a:pPr>
            <a:endParaRPr sz="2400"/>
          </a:p>
        </p:txBody>
      </p:sp>
      <p:sp>
        <p:nvSpPr>
          <p:cNvPr id="229" name="Google Shape;229;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marL="0" indent="0">
              <a:lnSpc>
                <a:spcPct val="115000"/>
              </a:lnSpc>
              <a:spcBef>
                <a:spcPts val="1000"/>
              </a:spcBef>
              <a:spcAft>
                <a:spcPts val="1000"/>
              </a:spcAft>
              <a:buNone/>
            </a:pPr>
            <a:endParaRPr sz="2400"/>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marL="0" indent="0">
              <a:lnSpc>
                <a:spcPct val="115000"/>
              </a:lnSpc>
              <a:spcBef>
                <a:spcPts val="1000"/>
              </a:spcBef>
              <a:spcAft>
                <a:spcPts val="1000"/>
              </a:spcAft>
              <a:buNone/>
            </a:pPr>
            <a:endParaRPr sz="2400"/>
          </a:p>
        </p:txBody>
      </p:sp>
      <p:sp>
        <p:nvSpPr>
          <p:cNvPr id="241" name="Google Shape;241;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3"/>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indent="-381000">
              <a:lnSpc>
                <a:spcPct val="115000"/>
              </a:lnSpc>
              <a:spcBef>
                <a:spcPts val="0"/>
              </a:spcBef>
              <a:buSzPts val="2400"/>
            </a:pPr>
            <a:r>
              <a:rPr lang="en" sz="2400"/>
              <a:t>This is why we prefer small values of </a:t>
            </a:r>
            <a:r>
              <a:rPr lang="en" sz="2400" i="1"/>
              <a:t>α</a:t>
            </a:r>
            <a:r>
              <a:rPr lang="en" sz="2400"/>
              <a:t> -- increasing </a:t>
            </a:r>
            <a:r>
              <a:rPr lang="en" sz="2400" i="1"/>
              <a:t>α</a:t>
            </a:r>
            <a:r>
              <a:rPr lang="en" sz="2400"/>
              <a:t> increases the Type 1 error rate.</a:t>
            </a:r>
            <a:endParaRPr sz="2400"/>
          </a:p>
        </p:txBody>
      </p:sp>
      <p:sp>
        <p:nvSpPr>
          <p:cNvPr id="247" name="Google Shape;247;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1981075" y="1143000"/>
            <a:ext cx="8229600"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spcAft>
                <a:spcPts val="1000"/>
              </a:spcAft>
              <a:buNone/>
            </a:pPr>
            <a:r>
              <a:rPr lang="en" sz="1200"/>
              <a:t>https://www.pewinternet.org/2019/01/16/facebook-algorithms-and-personal-data/</a:t>
            </a:r>
            <a:endParaRPr sz="1200"/>
          </a:p>
        </p:txBody>
      </p:sp>
      <p:sp>
        <p:nvSpPr>
          <p:cNvPr id="253" name="Google Shape;253;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Facebook interest categories</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1800" i="1"/>
              <a:t>p̂</a:t>
            </a:r>
            <a:r>
              <a:rPr lang="en" sz="1800" baseline="-25000"/>
              <a:t>males</a:t>
            </a:r>
            <a:r>
              <a:rPr lang="en" sz="1800"/>
              <a:t> = 21 / 24 = 0.88</a:t>
            </a:r>
            <a:endParaRPr sz="1800"/>
          </a:p>
          <a:p>
            <a:pPr marL="0" indent="0" algn="ctr">
              <a:lnSpc>
                <a:spcPct val="115000"/>
              </a:lnSpc>
              <a:spcBef>
                <a:spcPts val="0"/>
              </a:spcBef>
              <a:buNone/>
            </a:pPr>
            <a:r>
              <a:rPr lang="en" sz="1800" i="1"/>
              <a:t>p̂</a:t>
            </a:r>
            <a:r>
              <a:rPr lang="en" sz="1800" baseline="-25000"/>
              <a:t>females</a:t>
            </a:r>
            <a:r>
              <a:rPr lang="en" sz="1800"/>
              <a:t> = 14 / 24 = 0.58</a:t>
            </a:r>
            <a:endParaRPr sz="1800"/>
          </a:p>
          <a:p>
            <a:pPr marL="0" indent="0">
              <a:lnSpc>
                <a:spcPct val="115000"/>
              </a:lnSpc>
              <a:spcBef>
                <a:spcPts val="1000"/>
              </a:spcBef>
              <a:buNone/>
            </a:pPr>
            <a:endParaRPr sz="1800">
              <a:solidFill>
                <a:srgbClr val="000000"/>
              </a:solidFill>
            </a:endParaRPr>
          </a:p>
        </p:txBody>
      </p:sp>
      <p:sp>
        <p:nvSpPr>
          <p:cNvPr id="65" name="Google Shape;65;p1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Remember when...</a:t>
            </a:r>
            <a:endParaRPr>
              <a:solidFill>
                <a:schemeClr val="accent1"/>
              </a:solidFill>
            </a:endParaRPr>
          </a:p>
        </p:txBody>
      </p:sp>
      <p:pic>
        <p:nvPicPr>
          <p:cNvPr id="66" name="Google Shape;66;p18"/>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67" name="Google Shape;67;p18"/>
          <p:cNvSpPr txBox="1"/>
          <p:nvPr/>
        </p:nvSpPr>
        <p:spPr>
          <a:xfrm>
            <a:off x="2012475" y="1025825"/>
            <a:ext cx="7495500" cy="409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400" kern="0">
                <a:solidFill>
                  <a:srgbClr val="000000"/>
                </a:solidFill>
                <a:latin typeface="Arial"/>
                <a:cs typeface="Arial"/>
                <a:sym typeface="Arial"/>
              </a:rPr>
              <a:t>Gender discrimination experiment: </a:t>
            </a:r>
            <a:endParaRPr sz="24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fade">
                                      <p:cBhvr>
                                        <p:cTn id="7" dur="10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fade">
                                      <p:cBhvr>
                                        <p:cTn id="12" dur="1000"/>
                                        <p:tgtEl>
                                          <p:spTgt spid="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5"/>
          <p:cNvSpPr txBox="1">
            <a:spLocks noGrp="1"/>
          </p:cNvSpPr>
          <p:nvPr>
            <p:ph type="body" idx="1"/>
          </p:nvPr>
        </p:nvSpPr>
        <p:spPr>
          <a:xfrm flipH="1">
            <a:off x="1981075" y="1143000"/>
            <a:ext cx="8229600" cy="33720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marL="0" indent="0">
              <a:lnSpc>
                <a:spcPct val="115000"/>
              </a:lnSpc>
              <a:spcBef>
                <a:spcPts val="1000"/>
              </a:spcBef>
              <a:buNone/>
            </a:pPr>
            <a:endParaRPr sz="1200"/>
          </a:p>
          <a:p>
            <a:pPr marL="0" indent="0">
              <a:lnSpc>
                <a:spcPct val="115000"/>
              </a:lnSpc>
              <a:spcBef>
                <a:spcPts val="1000"/>
              </a:spcBef>
              <a:spcAft>
                <a:spcPts val="1000"/>
              </a:spcAft>
              <a:buNone/>
            </a:pPr>
            <a:r>
              <a:rPr lang="en" sz="1800" b="1"/>
              <a:t>Setting the hypotheses</a:t>
            </a:r>
            <a:br>
              <a:rPr lang="en" sz="1800"/>
            </a:br>
            <a:r>
              <a:rPr lang="en" sz="1800"/>
              <a:t>The </a:t>
            </a:r>
            <a:r>
              <a:rPr lang="en" sz="1800" i="1">
                <a:solidFill>
                  <a:srgbClr val="3D85C6"/>
                </a:solidFill>
              </a:rPr>
              <a:t>parameter of interest</a:t>
            </a:r>
            <a:r>
              <a:rPr lang="en" sz="1800"/>
              <a:t> is the proportion of </a:t>
            </a:r>
            <a:r>
              <a:rPr lang="en" sz="1800" u="sng"/>
              <a:t>all</a:t>
            </a:r>
            <a:r>
              <a:rPr lang="en" sz="1800"/>
              <a:t> American Facebook users who are comfortable with Facebook creating categories of interests for them.</a:t>
            </a:r>
            <a:endParaRPr sz="1800"/>
          </a:p>
        </p:txBody>
      </p:sp>
      <p:sp>
        <p:nvSpPr>
          <p:cNvPr id="259" name="Google Shape;259;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Facebook interest categories</a:t>
            </a:r>
            <a:endParaRPr>
              <a:solidFill>
                <a:schemeClr val="accent1"/>
              </a:solidFill>
            </a:endParaRPr>
          </a:p>
        </p:txBody>
      </p:sp>
      <p:sp>
        <p:nvSpPr>
          <p:cNvPr id="260" name="Google Shape;260;p45"/>
          <p:cNvSpPr txBox="1">
            <a:spLocks noGrp="1"/>
          </p:cNvSpPr>
          <p:nvPr>
            <p:ph type="body" idx="1"/>
          </p:nvPr>
        </p:nvSpPr>
        <p:spPr>
          <a:xfrm flipH="1">
            <a:off x="1981075" y="4515000"/>
            <a:ext cx="8229600" cy="1865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There may be two explanations why our sample proportion is lower than 0.50 (minority).</a:t>
            </a:r>
            <a:endParaRPr sz="1800"/>
          </a:p>
          <a:p>
            <a:pPr indent="-342900">
              <a:lnSpc>
                <a:spcPct val="115000"/>
              </a:lnSpc>
              <a:spcBef>
                <a:spcPts val="0"/>
              </a:spcBef>
              <a:buSzPts val="1800"/>
            </a:pPr>
            <a:r>
              <a:rPr lang="en" sz="1800"/>
              <a:t>The true population proportion is different than 0.50.</a:t>
            </a:r>
            <a:endParaRPr sz="1800"/>
          </a:p>
          <a:p>
            <a:pPr indent="-342900">
              <a:lnSpc>
                <a:spcPct val="115000"/>
              </a:lnSpc>
              <a:spcBef>
                <a:spcPts val="0"/>
              </a:spcBef>
              <a:buSzPts val="1800"/>
            </a:pPr>
            <a:r>
              <a:rPr lang="en" sz="1800"/>
              <a:t>The true population mean is 0.50, and the difference between the true population proportion and the sample proportion is simply due to natural sampling variability.</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body" idx="1"/>
          </p:nvPr>
        </p:nvSpPr>
        <p:spPr>
          <a:xfrm flipH="1">
            <a:off x="1981075" y="4787100"/>
            <a:ext cx="8229600" cy="1593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We test the claim that the proportion of American Facebook users who are comfortable with Facebook creating categories of interests for them is different than 50%.</a:t>
            </a:r>
            <a:endParaRPr sz="1800"/>
          </a:p>
          <a:p>
            <a:pPr marL="0" indent="0">
              <a:lnSpc>
                <a:spcPct val="115000"/>
              </a:lnSpc>
              <a:spcBef>
                <a:spcPts val="1000"/>
              </a:spcBef>
              <a:buNone/>
            </a:pPr>
            <a:r>
              <a:rPr lang="en" sz="1800"/>
              <a:t>	H</a:t>
            </a:r>
            <a:r>
              <a:rPr lang="en" sz="1800" baseline="-25000"/>
              <a:t>A</a:t>
            </a:r>
            <a:r>
              <a:rPr lang="en" sz="1800"/>
              <a:t>: </a:t>
            </a:r>
            <a:r>
              <a:rPr lang="en" sz="1800" i="1"/>
              <a:t>p</a:t>
            </a:r>
            <a:r>
              <a:rPr lang="en" sz="1800"/>
              <a:t> ≠ 0.50</a:t>
            </a:r>
            <a:endParaRPr sz="1800"/>
          </a:p>
        </p:txBody>
      </p:sp>
      <p:sp>
        <p:nvSpPr>
          <p:cNvPr id="266" name="Google Shape;266;p46"/>
          <p:cNvSpPr txBox="1">
            <a:spLocks noGrp="1"/>
          </p:cNvSpPr>
          <p:nvPr>
            <p:ph type="body" idx="1"/>
          </p:nvPr>
        </p:nvSpPr>
        <p:spPr>
          <a:xfrm flipH="1">
            <a:off x="1981075" y="1143000"/>
            <a:ext cx="8229600" cy="3644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marL="0" indent="0">
              <a:lnSpc>
                <a:spcPct val="115000"/>
              </a:lnSpc>
              <a:spcBef>
                <a:spcPts val="1000"/>
              </a:spcBef>
              <a:buNone/>
            </a:pPr>
            <a:endParaRPr sz="1200"/>
          </a:p>
          <a:p>
            <a:pPr marL="0" indent="0">
              <a:lnSpc>
                <a:spcPct val="115000"/>
              </a:lnSpc>
              <a:spcBef>
                <a:spcPts val="1000"/>
              </a:spcBef>
              <a:buNone/>
            </a:pPr>
            <a:r>
              <a:rPr lang="en" sz="1800" b="1"/>
              <a:t>Setting the hypotheses</a:t>
            </a:r>
            <a:br>
              <a:rPr lang="en" sz="1800"/>
            </a:br>
            <a:r>
              <a:rPr lang="en" sz="1800"/>
              <a:t>We start with the assumption that 50% of American Facebook users are comfortable with Facebook creating categories of interests for them</a:t>
            </a:r>
            <a:endParaRPr sz="1800"/>
          </a:p>
          <a:p>
            <a:pPr marL="0" indent="457200">
              <a:lnSpc>
                <a:spcPct val="115000"/>
              </a:lnSpc>
              <a:spcBef>
                <a:spcPts val="1000"/>
              </a:spcBef>
              <a:spcAft>
                <a:spcPts val="1000"/>
              </a:spcAft>
              <a:buNone/>
            </a:pPr>
            <a:r>
              <a:rPr lang="en" sz="1800"/>
              <a:t>H</a:t>
            </a:r>
            <a:r>
              <a:rPr lang="en" sz="1800" baseline="-25000"/>
              <a:t>0</a:t>
            </a:r>
            <a:r>
              <a:rPr lang="en" sz="1800"/>
              <a:t>: </a:t>
            </a:r>
            <a:r>
              <a:rPr lang="en" sz="1800" i="1"/>
              <a:t>p </a:t>
            </a:r>
            <a:r>
              <a:rPr lang="en" sz="1800"/>
              <a:t>= 0.50</a:t>
            </a:r>
            <a:endParaRPr sz="1800"/>
          </a:p>
        </p:txBody>
      </p:sp>
      <p:sp>
        <p:nvSpPr>
          <p:cNvPr id="267" name="Google Shape;267;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Facebook interest categories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conditions</a:t>
            </a:r>
            <a:endParaRPr sz="3200">
              <a:solidFill>
                <a:schemeClr val="accent1"/>
              </a:solidFill>
            </a:endParaRPr>
          </a:p>
        </p:txBody>
      </p:sp>
      <p:sp>
        <p:nvSpPr>
          <p:cNvPr id="273" name="Google Shape;273;p47"/>
          <p:cNvSpPr txBox="1">
            <a:spLocks noGrp="1"/>
          </p:cNvSpPr>
          <p:nvPr>
            <p:ph type="body" idx="1"/>
          </p:nvPr>
        </p:nvSpPr>
        <p:spPr>
          <a:xfrm flipH="1">
            <a:off x="1981075" y="1143000"/>
            <a:ext cx="8229600" cy="525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Which of the following is not a condition that needs to be met to proceed with this hypothesis test?</a:t>
            </a:r>
            <a:endParaRPr sz="1800"/>
          </a:p>
          <a:p>
            <a:pPr indent="-342900">
              <a:lnSpc>
                <a:spcPct val="115000"/>
              </a:lnSpc>
              <a:spcBef>
                <a:spcPts val="1000"/>
              </a:spcBef>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a:lnSpc>
                <a:spcPct val="115000"/>
              </a:lnSpc>
              <a:spcBef>
                <a:spcPts val="1000"/>
              </a:spcBef>
              <a:buSzPts val="1800"/>
              <a:buAutoNum type="alphaLcParenBoth"/>
            </a:pPr>
            <a:r>
              <a:rPr lang="en" sz="1800"/>
              <a:t>Sampling should have been done randomly.</a:t>
            </a:r>
            <a:endParaRPr sz="1800"/>
          </a:p>
          <a:p>
            <a:pPr indent="-342900">
              <a:lnSpc>
                <a:spcPct val="115000"/>
              </a:lnSpc>
              <a:spcBef>
                <a:spcPts val="1000"/>
              </a:spcBef>
              <a:buSzPts val="1800"/>
              <a:buAutoNum type="alphaLcParenBoth"/>
            </a:pPr>
            <a:r>
              <a:rPr lang="en" sz="1800"/>
              <a:t>The sample size should be less than 10% of the population of all American Facebook users.</a:t>
            </a:r>
            <a:endParaRPr sz="1800"/>
          </a:p>
          <a:p>
            <a:pPr indent="-342900">
              <a:lnSpc>
                <a:spcPct val="115000"/>
              </a:lnSpc>
              <a:spcBef>
                <a:spcPts val="1000"/>
              </a:spcBef>
              <a:buSzPts val="1800"/>
              <a:buAutoNum type="alphaLcParenBoth"/>
            </a:pPr>
            <a:r>
              <a:rPr lang="en" sz="1800"/>
              <a:t>There should be at least 30 respondents in the sample.</a:t>
            </a:r>
            <a:endParaRPr sz="1800"/>
          </a:p>
          <a:p>
            <a:pPr indent="-342900">
              <a:lnSpc>
                <a:spcPct val="115000"/>
              </a:lnSpc>
              <a:spcBef>
                <a:spcPts val="1000"/>
              </a:spcBef>
              <a:spcAft>
                <a:spcPts val="1000"/>
              </a:spcAft>
              <a:buSzPts val="1800"/>
              <a:buAutoNum type="alphaLcParenBoth"/>
            </a:pPr>
            <a:r>
              <a:rPr lang="en" sz="1800"/>
              <a:t>There should be at least 10 expected successes and 10 expected failure.</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conditions</a:t>
            </a:r>
            <a:endParaRPr sz="3200">
              <a:solidFill>
                <a:schemeClr val="accent1"/>
              </a:solidFill>
            </a:endParaRPr>
          </a:p>
        </p:txBody>
      </p:sp>
      <p:sp>
        <p:nvSpPr>
          <p:cNvPr id="279" name="Google Shape;279;p48"/>
          <p:cNvSpPr txBox="1">
            <a:spLocks noGrp="1"/>
          </p:cNvSpPr>
          <p:nvPr>
            <p:ph type="body" idx="1"/>
          </p:nvPr>
        </p:nvSpPr>
        <p:spPr>
          <a:xfrm flipH="1">
            <a:off x="1981075" y="1143000"/>
            <a:ext cx="8229600" cy="525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Which of the following is not a condition that needs to be met to proceed with this hypothesis test?</a:t>
            </a:r>
            <a:endParaRPr sz="1800"/>
          </a:p>
          <a:p>
            <a:pPr indent="-342900">
              <a:lnSpc>
                <a:spcPct val="115000"/>
              </a:lnSpc>
              <a:spcBef>
                <a:spcPts val="1000"/>
              </a:spcBef>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a:lnSpc>
                <a:spcPct val="115000"/>
              </a:lnSpc>
              <a:spcBef>
                <a:spcPts val="1000"/>
              </a:spcBef>
              <a:buSzPts val="1800"/>
              <a:buAutoNum type="alphaLcParenBoth"/>
            </a:pPr>
            <a:r>
              <a:rPr lang="en" sz="1800"/>
              <a:t>Sampling should have been done randomly.</a:t>
            </a:r>
            <a:endParaRPr sz="1800"/>
          </a:p>
          <a:p>
            <a:pPr indent="-342900">
              <a:lnSpc>
                <a:spcPct val="115000"/>
              </a:lnSpc>
              <a:spcBef>
                <a:spcPts val="1000"/>
              </a:spcBef>
              <a:buSzPts val="1800"/>
              <a:buAutoNum type="alphaLcParenBoth"/>
            </a:pPr>
            <a:r>
              <a:rPr lang="en" sz="1800"/>
              <a:t>The sample size should be less than 10% of the population of all American Facebook users.</a:t>
            </a:r>
            <a:endParaRPr sz="1800"/>
          </a:p>
          <a:p>
            <a:pPr indent="-342900">
              <a:lnSpc>
                <a:spcPct val="115000"/>
              </a:lnSpc>
              <a:spcBef>
                <a:spcPts val="1000"/>
              </a:spcBef>
              <a:buClr>
                <a:srgbClr val="E69138"/>
              </a:buClr>
              <a:buSzPts val="1800"/>
              <a:buAutoNum type="alphaLcParenBoth"/>
            </a:pPr>
            <a:r>
              <a:rPr lang="en" sz="1800" i="1">
                <a:solidFill>
                  <a:srgbClr val="E69138"/>
                </a:solidFill>
              </a:rPr>
              <a:t>There should be at least 30 respondents in the sample.</a:t>
            </a:r>
            <a:endParaRPr sz="1800" i="1">
              <a:solidFill>
                <a:srgbClr val="E69138"/>
              </a:solidFill>
            </a:endParaRPr>
          </a:p>
          <a:p>
            <a:pPr indent="-342900">
              <a:lnSpc>
                <a:spcPct val="115000"/>
              </a:lnSpc>
              <a:spcBef>
                <a:spcPts val="1000"/>
              </a:spcBef>
              <a:buSzPts val="1800"/>
              <a:buAutoNum type="alphaLcParenBoth"/>
            </a:pPr>
            <a:r>
              <a:rPr lang="en" sz="1800"/>
              <a:t>There should be at least 10 expected successes and 10 expected failure.</a:t>
            </a:r>
            <a:endParaRPr sz="1800"/>
          </a:p>
          <a:p>
            <a:pPr marL="0" indent="0">
              <a:lnSpc>
                <a:spcPct val="115000"/>
              </a:lnSpc>
              <a:spcBef>
                <a:spcPts val="1000"/>
              </a:spcBef>
              <a:spcAft>
                <a:spcPts val="1000"/>
              </a:spcAft>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body" idx="1"/>
          </p:nvPr>
        </p:nvSpPr>
        <p:spPr>
          <a:xfrm flipH="1">
            <a:off x="1981075" y="1248800"/>
            <a:ext cx="8229600" cy="14778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t>In order to evaluate if the observed sample mean is unusual for the hypothesized sampling distribution, we determine how many standard errors away from the null it is, which is also called the </a:t>
            </a:r>
            <a:r>
              <a:rPr lang="en" sz="2000" i="1">
                <a:solidFill>
                  <a:srgbClr val="3D85C6"/>
                </a:solidFill>
              </a:rPr>
              <a:t>test statistic</a:t>
            </a:r>
            <a:r>
              <a:rPr lang="en" sz="2000"/>
              <a:t>.</a:t>
            </a:r>
            <a:endParaRPr sz="2000"/>
          </a:p>
        </p:txBody>
      </p:sp>
      <p:sp>
        <p:nvSpPr>
          <p:cNvPr id="285" name="Google Shape;285;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286" name="Google Shape;286;p49"/>
          <p:cNvPicPr preferRelativeResize="0"/>
          <p:nvPr/>
        </p:nvPicPr>
        <p:blipFill rotWithShape="1">
          <a:blip r:embed="rId3">
            <a:alphaModFix/>
          </a:blip>
          <a:srcRect b="47813"/>
          <a:stretch/>
        </p:blipFill>
        <p:spPr>
          <a:xfrm>
            <a:off x="3664076" y="2511675"/>
            <a:ext cx="4552701" cy="1033650"/>
          </a:xfrm>
          <a:prstGeom prst="rect">
            <a:avLst/>
          </a:prstGeom>
          <a:noFill/>
          <a:ln>
            <a:noFill/>
          </a:ln>
        </p:spPr>
      </p:pic>
      <p:pic>
        <p:nvPicPr>
          <p:cNvPr id="287" name="Google Shape;287;p49"/>
          <p:cNvPicPr preferRelativeResize="0"/>
          <p:nvPr/>
        </p:nvPicPr>
        <p:blipFill rotWithShape="1">
          <a:blip r:embed="rId3">
            <a:alphaModFix/>
          </a:blip>
          <a:srcRect t="52187"/>
          <a:stretch/>
        </p:blipFill>
        <p:spPr>
          <a:xfrm>
            <a:off x="3664076" y="3545326"/>
            <a:ext cx="4552701" cy="947025"/>
          </a:xfrm>
          <a:prstGeom prst="rect">
            <a:avLst/>
          </a:prstGeom>
          <a:noFill/>
          <a:ln>
            <a:noFill/>
          </a:ln>
        </p:spPr>
      </p:pic>
      <p:sp>
        <p:nvSpPr>
          <p:cNvPr id="288" name="Google Shape;288;p49"/>
          <p:cNvSpPr txBox="1">
            <a:spLocks noGrp="1"/>
          </p:cNvSpPr>
          <p:nvPr>
            <p:ph type="body" idx="1"/>
          </p:nvPr>
        </p:nvSpPr>
        <p:spPr>
          <a:xfrm flipH="1">
            <a:off x="1981200" y="4648450"/>
            <a:ext cx="8229600" cy="1795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The sample proportion is 5.26 standard errors away from the hypothesized value. Is this considered unusually low? That is, is the result </a:t>
            </a:r>
            <a:r>
              <a:rPr lang="en" sz="2000" i="1"/>
              <a:t>statistically significant</a:t>
            </a:r>
            <a:r>
              <a:rPr lang="en" sz="2000"/>
              <a:t>?</a:t>
            </a:r>
            <a:endParaRPr sz="2000"/>
          </a:p>
          <a:p>
            <a:pPr marL="0" indent="0">
              <a:lnSpc>
                <a:spcPct val="115000"/>
              </a:lnSpc>
              <a:spcBef>
                <a:spcPts val="1000"/>
              </a:spcBef>
              <a:spcAft>
                <a:spcPts val="1000"/>
              </a:spcAft>
              <a:buNone/>
            </a:pPr>
            <a:r>
              <a:rPr lang="en" sz="2000" i="1">
                <a:solidFill>
                  <a:srgbClr val="E69138"/>
                </a:solidFill>
              </a:rPr>
              <a:t>Yes, and we can quantify how unusual it is using a p-value.</a:t>
            </a:r>
            <a:endParaRPr sz="2000" i="1">
              <a:solidFill>
                <a:srgbClr val="E6913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1"/>
                                        <p:tgtEl>
                                          <p:spTgt spid="2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xEl>
                                              <p:pRg st="0" end="0"/>
                                            </p:txEl>
                                          </p:spTgt>
                                        </p:tgtEl>
                                        <p:attrNameLst>
                                          <p:attrName>style.visibility</p:attrName>
                                        </p:attrNameLst>
                                      </p:cBhvr>
                                      <p:to>
                                        <p:strVal val="visible"/>
                                      </p:to>
                                    </p:set>
                                    <p:animEffect transition="in" filter="fade">
                                      <p:cBhvr>
                                        <p:cTn id="17" dur="1"/>
                                        <p:tgtEl>
                                          <p:spTgt spid="2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8">
                                            <p:txEl>
                                              <p:pRg st="1" end="1"/>
                                            </p:txEl>
                                          </p:spTgt>
                                        </p:tgtEl>
                                        <p:attrNameLst>
                                          <p:attrName>style.visibility</p:attrName>
                                        </p:attrNameLst>
                                      </p:cBhvr>
                                      <p:to>
                                        <p:strVal val="visible"/>
                                      </p:to>
                                    </p:set>
                                    <p:animEffect transition="in" filter="fade">
                                      <p:cBhvr>
                                        <p:cTn id="22" dur="1"/>
                                        <p:tgtEl>
                                          <p:spTgt spid="2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0"/>
          <p:cNvSpPr txBox="1">
            <a:spLocks noGrp="1"/>
          </p:cNvSpPr>
          <p:nvPr>
            <p:ph type="body" idx="1"/>
          </p:nvPr>
        </p:nvSpPr>
        <p:spPr>
          <a:xfrm flipH="1">
            <a:off x="1981075" y="1248800"/>
            <a:ext cx="8229600" cy="49350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We then use this test statistic to calculate the </a:t>
            </a:r>
            <a:r>
              <a:rPr lang="en" sz="2200" i="1">
                <a:solidFill>
                  <a:srgbClr val="3D85C6"/>
                </a:solidFill>
              </a:rPr>
              <a:t>p-value</a:t>
            </a:r>
            <a:r>
              <a:rPr lang="en" sz="2200"/>
              <a:t>, the probability of observing data at least as favorable to the alternative hypothesis as our current data set, if the null hypothesis were true.</a:t>
            </a:r>
            <a:endParaRPr sz="2200"/>
          </a:p>
          <a:p>
            <a:pPr marL="0" indent="0">
              <a:lnSpc>
                <a:spcPct val="115000"/>
              </a:lnSpc>
              <a:spcBef>
                <a:spcPts val="0"/>
              </a:spcBef>
              <a:buSzPts val="1100"/>
              <a:buNone/>
            </a:pPr>
            <a:endParaRPr sz="2200"/>
          </a:p>
          <a:p>
            <a:pPr marL="0" indent="0">
              <a:lnSpc>
                <a:spcPct val="115000"/>
              </a:lnSpc>
              <a:spcBef>
                <a:spcPts val="0"/>
              </a:spcBef>
              <a:buSzPts val="1100"/>
              <a:buNone/>
            </a:pPr>
            <a:r>
              <a:rPr lang="en" sz="2200"/>
              <a:t>If the p-value is </a:t>
            </a:r>
            <a:r>
              <a:rPr lang="en" sz="2200" i="1">
                <a:solidFill>
                  <a:srgbClr val="3D85C6"/>
                </a:solidFill>
              </a:rPr>
              <a:t>low</a:t>
            </a:r>
            <a:r>
              <a:rPr lang="en" sz="2200"/>
              <a:t> (lower than the significance level, α, which is usually 5%) we say that it would be very unlikely to observe the data if the null hypothesis were true, and hence </a:t>
            </a:r>
            <a:r>
              <a:rPr lang="en" sz="2200" i="1">
                <a:solidFill>
                  <a:srgbClr val="3D85C6"/>
                </a:solidFill>
              </a:rPr>
              <a:t>reject H</a:t>
            </a:r>
            <a:r>
              <a:rPr lang="en" sz="2200" i="1" baseline="-25000">
                <a:solidFill>
                  <a:srgbClr val="3D85C6"/>
                </a:solidFill>
              </a:rPr>
              <a:t>0</a:t>
            </a:r>
            <a:r>
              <a:rPr lang="en" sz="2200"/>
              <a:t>.</a:t>
            </a:r>
            <a:endParaRPr sz="2200"/>
          </a:p>
          <a:p>
            <a:pPr marL="0" indent="0">
              <a:lnSpc>
                <a:spcPct val="115000"/>
              </a:lnSpc>
              <a:spcBef>
                <a:spcPts val="0"/>
              </a:spcBef>
              <a:buNone/>
            </a:pPr>
            <a:endParaRPr sz="2200"/>
          </a:p>
          <a:p>
            <a:pPr marL="0" indent="0">
              <a:lnSpc>
                <a:spcPct val="115000"/>
              </a:lnSpc>
              <a:spcBef>
                <a:spcPts val="0"/>
              </a:spcBef>
              <a:buNone/>
            </a:pPr>
            <a:r>
              <a:rPr lang="en" sz="2200"/>
              <a:t>If the p-value is </a:t>
            </a:r>
            <a:r>
              <a:rPr lang="en" sz="2200" i="1">
                <a:solidFill>
                  <a:srgbClr val="3D85C6"/>
                </a:solidFill>
              </a:rPr>
              <a:t>high</a:t>
            </a:r>
            <a:r>
              <a:rPr lang="en" sz="2200"/>
              <a:t> (higher than α) we say that it is likely to observe the data even if the null hypothesis were true, and hence </a:t>
            </a:r>
            <a:r>
              <a:rPr lang="en" sz="2200" i="1">
                <a:solidFill>
                  <a:srgbClr val="3D85C6"/>
                </a:solidFill>
              </a:rPr>
              <a:t>do not reject H</a:t>
            </a:r>
            <a:r>
              <a:rPr lang="en" sz="2200" i="1" baseline="-25000">
                <a:solidFill>
                  <a:srgbClr val="3D85C6"/>
                </a:solidFill>
              </a:rPr>
              <a:t>0</a:t>
            </a:r>
            <a:r>
              <a:rPr lang="en" sz="2200"/>
              <a:t>.</a:t>
            </a:r>
            <a:endParaRPr sz="2200"/>
          </a:p>
        </p:txBody>
      </p:sp>
      <p:sp>
        <p:nvSpPr>
          <p:cNvPr id="294" name="Google Shape;294;p5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Effect transition="in" filter="fade">
                                      <p:cBhvr>
                                        <p:cTn id="7" dur="1"/>
                                        <p:tgtEl>
                                          <p:spTgt spid="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xEl>
                                              <p:pRg st="2" end="2"/>
                                            </p:txEl>
                                          </p:spTgt>
                                        </p:tgtEl>
                                        <p:attrNameLst>
                                          <p:attrName>style.visibility</p:attrName>
                                        </p:attrNameLst>
                                      </p:cBhvr>
                                      <p:to>
                                        <p:strVal val="visible"/>
                                      </p:to>
                                    </p:set>
                                    <p:animEffect transition="in" filter="fade">
                                      <p:cBhvr>
                                        <p:cTn id="12" dur="1"/>
                                        <p:tgtEl>
                                          <p:spTgt spid="2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xEl>
                                              <p:pRg st="4" end="4"/>
                                            </p:txEl>
                                          </p:spTgt>
                                        </p:tgtEl>
                                        <p:attrNameLst>
                                          <p:attrName>style.visibility</p:attrName>
                                        </p:attrNameLst>
                                      </p:cBhvr>
                                      <p:to>
                                        <p:strVal val="visible"/>
                                      </p:to>
                                    </p:set>
                                    <p:animEffect transition="in" filter="fade">
                                      <p:cBhvr>
                                        <p:cTn id="17" dur="1"/>
                                        <p:tgtEl>
                                          <p:spTgt spid="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1"/>
          <p:cNvSpPr txBox="1">
            <a:spLocks noGrp="1"/>
          </p:cNvSpPr>
          <p:nvPr>
            <p:ph type="body" idx="1"/>
          </p:nvPr>
        </p:nvSpPr>
        <p:spPr>
          <a:xfrm flipH="1">
            <a:off x="1981075" y="1143000"/>
            <a:ext cx="8229600" cy="1652100"/>
          </a:xfrm>
          <a:prstGeom prst="rect">
            <a:avLst/>
          </a:prstGeom>
        </p:spPr>
        <p:txBody>
          <a:bodyPr spcFirstLastPara="1" wrap="square" lIns="91425" tIns="91425" rIns="91425" bIns="91425" anchor="ctr" anchorCtr="0">
            <a:noAutofit/>
          </a:bodyPr>
          <a:lstStyle/>
          <a:p>
            <a:pPr marL="0" indent="0">
              <a:lnSpc>
                <a:spcPct val="115000"/>
              </a:lnSpc>
              <a:spcBef>
                <a:spcPts val="0"/>
              </a:spcBef>
              <a:spcAft>
                <a:spcPts val="1000"/>
              </a:spcAft>
              <a:buNone/>
            </a:pPr>
            <a:r>
              <a:rPr lang="en" sz="2200" i="1">
                <a:solidFill>
                  <a:srgbClr val="3D85C6"/>
                </a:solidFill>
              </a:rPr>
              <a:t>p-value</a:t>
            </a:r>
            <a:r>
              <a:rPr lang="en" sz="2200"/>
              <a:t>: probability of observing data at least as favorable to H</a:t>
            </a:r>
            <a:r>
              <a:rPr lang="en" sz="2200" baseline="-25000"/>
              <a:t>A</a:t>
            </a:r>
            <a:r>
              <a:rPr lang="en" sz="2200"/>
              <a:t> as our current data set (a sample proportion lower than 0.41), if in fact H</a:t>
            </a:r>
            <a:r>
              <a:rPr lang="en" sz="2200" baseline="-25000"/>
              <a:t>0</a:t>
            </a:r>
            <a:r>
              <a:rPr lang="en" sz="2200"/>
              <a:t> were true (the true population proportion was 0.50).</a:t>
            </a:r>
            <a:endParaRPr sz="2200"/>
          </a:p>
        </p:txBody>
      </p:sp>
      <p:sp>
        <p:nvSpPr>
          <p:cNvPr id="300" name="Google Shape;300;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p-value</a:t>
            </a:r>
            <a:endParaRPr sz="3200">
              <a:solidFill>
                <a:schemeClr val="accent1"/>
              </a:solidFill>
            </a:endParaRPr>
          </a:p>
        </p:txBody>
      </p:sp>
      <p:pic>
        <p:nvPicPr>
          <p:cNvPr id="301" name="Google Shape;301;p51"/>
          <p:cNvPicPr preferRelativeResize="0"/>
          <p:nvPr/>
        </p:nvPicPr>
        <p:blipFill rotWithShape="1">
          <a:blip r:embed="rId3">
            <a:alphaModFix/>
          </a:blip>
          <a:srcRect r="76457"/>
          <a:stretch/>
        </p:blipFill>
        <p:spPr>
          <a:xfrm>
            <a:off x="2342425" y="2856375"/>
            <a:ext cx="1595926" cy="469400"/>
          </a:xfrm>
          <a:prstGeom prst="rect">
            <a:avLst/>
          </a:prstGeom>
          <a:noFill/>
          <a:ln>
            <a:noFill/>
          </a:ln>
        </p:spPr>
      </p:pic>
      <p:pic>
        <p:nvPicPr>
          <p:cNvPr id="302" name="Google Shape;302;p51"/>
          <p:cNvPicPr preferRelativeResize="0"/>
          <p:nvPr/>
        </p:nvPicPr>
        <p:blipFill rotWithShape="1">
          <a:blip r:embed="rId3">
            <a:alphaModFix/>
          </a:blip>
          <a:srcRect l="23442"/>
          <a:stretch/>
        </p:blipFill>
        <p:spPr>
          <a:xfrm>
            <a:off x="4000800" y="2856375"/>
            <a:ext cx="5189626" cy="469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
                                        <p:tgtEl>
                                          <p:spTgt spid="301"/>
                                        </p:tgtEl>
                                      </p:cBhvr>
                                    </p:animEffect>
                                  </p:childTnLst>
                                </p:cTn>
                              </p:par>
                              <p:par>
                                <p:cTn id="8" presetID="10" presetClass="entr" presetSubtype="0" fill="hold" nodeType="withEffect">
                                  <p:stCondLst>
                                    <p:cond delay="0"/>
                                  </p:stCondLst>
                                  <p:childTnLst>
                                    <p:set>
                                      <p:cBhvr>
                                        <p:cTn id="9" dur="1" fill="hold">
                                          <p:stCondLst>
                                            <p:cond delay="0"/>
                                          </p:stCondLst>
                                        </p:cTn>
                                        <p:tgtEl>
                                          <p:spTgt spid="302"/>
                                        </p:tgtEl>
                                        <p:attrNameLst>
                                          <p:attrName>style.visibility</p:attrName>
                                        </p:attrNameLst>
                                      </p:cBhvr>
                                      <p:to>
                                        <p:strVal val="visible"/>
                                      </p:to>
                                    </p:set>
                                    <p:animEffect transition="in" filter="fade">
                                      <p:cBhvr>
                                        <p:cTn id="10"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body" idx="1"/>
          </p:nvPr>
        </p:nvSpPr>
        <p:spPr>
          <a:xfrm flipH="1">
            <a:off x="1981075" y="1371600"/>
            <a:ext cx="8229600" cy="4107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p-value &lt; 0.0001</a:t>
            </a:r>
            <a:endParaRPr sz="1800"/>
          </a:p>
          <a:p>
            <a:pPr indent="-342900">
              <a:lnSpc>
                <a:spcPct val="115000"/>
              </a:lnSpc>
              <a:spcBef>
                <a:spcPts val="1000"/>
              </a:spcBef>
              <a:buSzPts val="1800"/>
            </a:pPr>
            <a:r>
              <a:rPr lang="en" sz="1800"/>
              <a:t>If 50% of all American Facebook users are comfortable with Facebook creating these interest categories, there is less than a 0.01% chance of observing a random sample of 850 American Facebook users where 41% or fewer or 59% of higher feel comfortable with it.</a:t>
            </a:r>
            <a:endParaRPr sz="1800"/>
          </a:p>
          <a:p>
            <a:pPr indent="-342900">
              <a:lnSpc>
                <a:spcPct val="115000"/>
              </a:lnSpc>
              <a:spcBef>
                <a:spcPts val="0"/>
              </a:spcBef>
              <a:buSzPts val="1800"/>
            </a:pPr>
            <a:r>
              <a:rPr lang="en" sz="1800"/>
              <a:t>This is a pretty low probability for us to think that the observed sample proportion, or something more extreme, is likely to happen simply by chance.</a:t>
            </a:r>
            <a:endParaRPr sz="1800"/>
          </a:p>
          <a:p>
            <a:pPr marL="0" indent="0">
              <a:lnSpc>
                <a:spcPct val="115000"/>
              </a:lnSpc>
              <a:spcBef>
                <a:spcPts val="1000"/>
              </a:spcBef>
              <a:buSzPts val="1100"/>
              <a:buNone/>
            </a:pPr>
            <a:r>
              <a:rPr lang="en" sz="1800"/>
              <a:t>Since p-value is </a:t>
            </a:r>
            <a:r>
              <a:rPr lang="en" sz="1800" i="1">
                <a:solidFill>
                  <a:srgbClr val="3D85C6"/>
                </a:solidFill>
              </a:rPr>
              <a:t>low</a:t>
            </a:r>
            <a:r>
              <a:rPr lang="en" sz="1800"/>
              <a:t> (lower than 5%) we </a:t>
            </a:r>
            <a:r>
              <a:rPr lang="en" sz="1800" i="1">
                <a:solidFill>
                  <a:srgbClr val="3D85C6"/>
                </a:solidFill>
              </a:rPr>
              <a:t>reject H</a:t>
            </a:r>
            <a:r>
              <a:rPr lang="en" sz="1800" i="1" baseline="-25000">
                <a:solidFill>
                  <a:srgbClr val="3D85C6"/>
                </a:solidFill>
              </a:rPr>
              <a:t>0</a:t>
            </a:r>
            <a:r>
              <a:rPr lang="en" sz="1800"/>
              <a:t>.</a:t>
            </a:r>
            <a:endParaRPr sz="1800"/>
          </a:p>
          <a:p>
            <a:pPr marL="0" indent="0">
              <a:lnSpc>
                <a:spcPct val="115000"/>
              </a:lnSpc>
              <a:spcBef>
                <a:spcPts val="1000"/>
              </a:spcBef>
              <a:buSzPts val="1100"/>
              <a:buNone/>
            </a:pPr>
            <a:r>
              <a:rPr lang="en" sz="1800"/>
              <a:t>The data provide convincing evidence that the proportion of American Facebook users who are comfortable with Facebook creating a list of interest categories for them is different than 50%.</a:t>
            </a:r>
            <a:endParaRPr sz="1800"/>
          </a:p>
          <a:p>
            <a:pPr marL="0" indent="0">
              <a:lnSpc>
                <a:spcPct val="115000"/>
              </a:lnSpc>
              <a:spcBef>
                <a:spcPts val="1000"/>
              </a:spcBef>
              <a:spcAft>
                <a:spcPts val="1000"/>
              </a:spcAft>
              <a:buNone/>
            </a:pPr>
            <a:r>
              <a:rPr lang="en" sz="1800"/>
              <a:t>The difference between the null value of 0.50 and observed sample proportion of 0.41 is </a:t>
            </a:r>
            <a:r>
              <a:rPr lang="en" sz="1800" i="1">
                <a:solidFill>
                  <a:srgbClr val="3D85C6"/>
                </a:solidFill>
              </a:rPr>
              <a:t>not due to chance</a:t>
            </a:r>
            <a:r>
              <a:rPr lang="en" sz="1800"/>
              <a:t> or sampling variability.</a:t>
            </a:r>
            <a:endParaRPr sz="1800"/>
          </a:p>
        </p:txBody>
      </p:sp>
      <p:sp>
        <p:nvSpPr>
          <p:cNvPr id="308" name="Google Shape;308;p52"/>
          <p:cNvSpPr txBox="1">
            <a:spLocks noGrp="1"/>
          </p:cNvSpPr>
          <p:nvPr>
            <p:ph type="title"/>
          </p:nvPr>
        </p:nvSpPr>
        <p:spPr>
          <a:xfrm>
            <a:off x="1981200" y="228588"/>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a:t>
            </a:r>
            <a:endParaRPr sz="3200">
              <a:solidFill>
                <a:schemeClr val="accent1"/>
              </a:solidFill>
            </a:endParaRPr>
          </a:p>
          <a:p>
            <a:pPr indent="457200"/>
            <a:r>
              <a:rPr lang="en" sz="3200">
                <a:solidFill>
                  <a:schemeClr val="accent1"/>
                </a:solidFill>
              </a:rPr>
              <a:t>- Making a decision</a:t>
            </a:r>
            <a:endParaRPr sz="32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animEffect transition="in" filter="fade">
                                      <p:cBhvr>
                                        <p:cTn id="7" dur="1"/>
                                        <p:tgtEl>
                                          <p:spTgt spid="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xEl>
                                              <p:pRg st="1" end="1"/>
                                            </p:txEl>
                                          </p:spTgt>
                                        </p:tgtEl>
                                        <p:attrNameLst>
                                          <p:attrName>style.visibility</p:attrName>
                                        </p:attrNameLst>
                                      </p:cBhvr>
                                      <p:to>
                                        <p:strVal val="visible"/>
                                      </p:to>
                                    </p:set>
                                    <p:animEffect transition="in" filter="fade">
                                      <p:cBhvr>
                                        <p:cTn id="12" dur="1"/>
                                        <p:tgtEl>
                                          <p:spTgt spid="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
                                            <p:txEl>
                                              <p:pRg st="2" end="2"/>
                                            </p:txEl>
                                          </p:spTgt>
                                        </p:tgtEl>
                                        <p:attrNameLst>
                                          <p:attrName>style.visibility</p:attrName>
                                        </p:attrNameLst>
                                      </p:cBhvr>
                                      <p:to>
                                        <p:strVal val="visible"/>
                                      </p:to>
                                    </p:set>
                                    <p:animEffect transition="in" filter="fade">
                                      <p:cBhvr>
                                        <p:cTn id="17" dur="1"/>
                                        <p:tgtEl>
                                          <p:spTgt spid="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
                                            <p:txEl>
                                              <p:pRg st="3" end="3"/>
                                            </p:txEl>
                                          </p:spTgt>
                                        </p:tgtEl>
                                        <p:attrNameLst>
                                          <p:attrName>style.visibility</p:attrName>
                                        </p:attrNameLst>
                                      </p:cBhvr>
                                      <p:to>
                                        <p:strVal val="visible"/>
                                      </p:to>
                                    </p:set>
                                    <p:animEffect transition="in" filter="fade">
                                      <p:cBhvr>
                                        <p:cTn id="22" dur="1"/>
                                        <p:tgtEl>
                                          <p:spTgt spid="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
                                            <p:txEl>
                                              <p:pRg st="4" end="4"/>
                                            </p:txEl>
                                          </p:spTgt>
                                        </p:tgtEl>
                                        <p:attrNameLst>
                                          <p:attrName>style.visibility</p:attrName>
                                        </p:attrNameLst>
                                      </p:cBhvr>
                                      <p:to>
                                        <p:strVal val="visible"/>
                                      </p:to>
                                    </p:set>
                                    <p:animEffect transition="in" filter="fade">
                                      <p:cBhvr>
                                        <p:cTn id="27" dur="1"/>
                                        <p:tgtEl>
                                          <p:spTgt spid="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
                                            <p:txEl>
                                              <p:pRg st="5" end="5"/>
                                            </p:txEl>
                                          </p:spTgt>
                                        </p:tgtEl>
                                        <p:attrNameLst>
                                          <p:attrName>style.visibility</p:attrName>
                                        </p:attrNameLst>
                                      </p:cBhvr>
                                      <p:to>
                                        <p:strVal val="visible"/>
                                      </p:to>
                                    </p:set>
                                    <p:animEffect transition="in" filter="fade">
                                      <p:cBhvr>
                                        <p:cTn id="32" dur="1"/>
                                        <p:tgtEl>
                                          <p:spTgt spid="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body" idx="1"/>
          </p:nvPr>
        </p:nvSpPr>
        <p:spPr>
          <a:xfrm flipH="1">
            <a:off x="1981075" y="1263250"/>
            <a:ext cx="8229600" cy="5238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Choosing a significance level for a test is important in many contexts, and the traditional level is 0.05. However, it is often helpful to adjust the significance level based on the application.</a:t>
            </a:r>
            <a:endParaRPr sz="2000"/>
          </a:p>
          <a:p>
            <a:pPr marL="0" indent="0">
              <a:lnSpc>
                <a:spcPct val="115000"/>
              </a:lnSpc>
              <a:spcBef>
                <a:spcPts val="1000"/>
              </a:spcBef>
              <a:buNone/>
            </a:pPr>
            <a:r>
              <a:rPr lang="en" sz="2000"/>
              <a:t>We may select a level that is smaller or larger than 0.05 depending on the consequences of any conclusions reached from the test.</a:t>
            </a:r>
            <a:endParaRPr sz="2000"/>
          </a:p>
          <a:p>
            <a:pPr marL="0" indent="0">
              <a:lnSpc>
                <a:spcPct val="115000"/>
              </a:lnSpc>
              <a:spcBef>
                <a:spcPts val="1000"/>
              </a:spcBef>
              <a:buNone/>
            </a:pPr>
            <a:r>
              <a:rPr lang="en" sz="2000"/>
              <a:t>If making a Type 1 Error is dangerous or especially costly, we should choose a small significance level (e.g. 0.01). Under this scenario we want to be very cautious about rejecting the null hypothesis, so we demand very strong evidence favoring H</a:t>
            </a:r>
            <a:r>
              <a:rPr lang="en" sz="2000" baseline="-25000"/>
              <a:t>A</a:t>
            </a:r>
            <a:r>
              <a:rPr lang="en" sz="2000"/>
              <a:t> before we would reject H</a:t>
            </a:r>
            <a:r>
              <a:rPr lang="en" sz="2000" baseline="-25000"/>
              <a:t>0</a:t>
            </a:r>
            <a:r>
              <a:rPr lang="en" sz="2000"/>
              <a:t>.</a:t>
            </a:r>
            <a:endParaRPr sz="2000"/>
          </a:p>
          <a:p>
            <a:pPr marL="0" indent="0">
              <a:lnSpc>
                <a:spcPct val="115000"/>
              </a:lnSpc>
              <a:spcBef>
                <a:spcPts val="1000"/>
              </a:spcBef>
              <a:spcAft>
                <a:spcPts val="1000"/>
              </a:spcAft>
              <a:buNone/>
            </a:pPr>
            <a:r>
              <a:rPr lang="en" sz="2000"/>
              <a:t>If a Type 2 Error is relatively more dangerous or much more costly than a Type 1 Error, then we should choose a higher significance level (e.g. 0.10). Here we want to be cautious about failing to reject H</a:t>
            </a:r>
            <a:r>
              <a:rPr lang="en" sz="2000" baseline="-25000"/>
              <a:t>0</a:t>
            </a:r>
            <a:r>
              <a:rPr lang="en" sz="2000"/>
              <a:t> when the null is actually false.</a:t>
            </a:r>
            <a:endParaRPr sz="2000"/>
          </a:p>
        </p:txBody>
      </p:sp>
      <p:sp>
        <p:nvSpPr>
          <p:cNvPr id="314" name="Google Shape;314;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Choosing a significance level</a:t>
            </a:r>
            <a:endParaRPr sz="32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animEffect transition="in" filter="fade">
                                      <p:cBhvr>
                                        <p:cTn id="7" dur="1"/>
                                        <p:tgtEl>
                                          <p:spTgt spid="3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3">
                                            <p:txEl>
                                              <p:pRg st="1" end="1"/>
                                            </p:txEl>
                                          </p:spTgt>
                                        </p:tgtEl>
                                        <p:attrNameLst>
                                          <p:attrName>style.visibility</p:attrName>
                                        </p:attrNameLst>
                                      </p:cBhvr>
                                      <p:to>
                                        <p:strVal val="visible"/>
                                      </p:to>
                                    </p:set>
                                    <p:animEffect transition="in" filter="fade">
                                      <p:cBhvr>
                                        <p:cTn id="12" dur="1"/>
                                        <p:tgtEl>
                                          <p:spTgt spid="3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3">
                                            <p:txEl>
                                              <p:pRg st="2" end="2"/>
                                            </p:txEl>
                                          </p:spTgt>
                                        </p:tgtEl>
                                        <p:attrNameLst>
                                          <p:attrName>style.visibility</p:attrName>
                                        </p:attrNameLst>
                                      </p:cBhvr>
                                      <p:to>
                                        <p:strVal val="visible"/>
                                      </p:to>
                                    </p:set>
                                    <p:animEffect transition="in" filter="fade">
                                      <p:cBhvr>
                                        <p:cTn id="17" dur="1"/>
                                        <p:tgtEl>
                                          <p:spTgt spid="3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3">
                                            <p:txEl>
                                              <p:pRg st="3" end="3"/>
                                            </p:txEl>
                                          </p:spTgt>
                                        </p:tgtEl>
                                        <p:attrNameLst>
                                          <p:attrName>style.visibility</p:attrName>
                                        </p:attrNameLst>
                                      </p:cBhvr>
                                      <p:to>
                                        <p:strVal val="visible"/>
                                      </p:to>
                                    </p:set>
                                    <p:animEffect transition="in" filter="fade">
                                      <p:cBhvr>
                                        <p:cTn id="22" dur="1"/>
                                        <p:tgtEl>
                                          <p:spTgt spid="3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body" idx="1"/>
          </p:nvPr>
        </p:nvSpPr>
        <p:spPr>
          <a:xfrm flipH="1">
            <a:off x="1981075" y="1263250"/>
            <a:ext cx="8229600" cy="5238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In two sided hypothesis tests we are interested in whether p is either above or below some null value </a:t>
            </a:r>
            <a:r>
              <a:rPr lang="en" sz="2000" i="1"/>
              <a:t>p</a:t>
            </a:r>
            <a:r>
              <a:rPr lang="en" sz="2000" i="1" baseline="-25000"/>
              <a:t>0</a:t>
            </a:r>
            <a:r>
              <a:rPr lang="en" sz="2000"/>
              <a:t>: H</a:t>
            </a:r>
            <a:r>
              <a:rPr lang="en" sz="2000" baseline="-25000"/>
              <a:t>A</a:t>
            </a:r>
            <a:r>
              <a:rPr lang="en" sz="2000"/>
              <a:t> : </a:t>
            </a:r>
            <a:r>
              <a:rPr lang="en" sz="2000" i="1"/>
              <a:t>p</a:t>
            </a:r>
            <a:r>
              <a:rPr lang="en" sz="2000"/>
              <a:t> ≠ </a:t>
            </a:r>
            <a:r>
              <a:rPr lang="en" sz="2000" i="1"/>
              <a:t>p</a:t>
            </a:r>
            <a:r>
              <a:rPr lang="en" sz="2000" i="1" baseline="-25000"/>
              <a:t>0</a:t>
            </a:r>
            <a:r>
              <a:rPr lang="en" sz="2000"/>
              <a:t>.</a:t>
            </a:r>
            <a:endParaRPr sz="2000"/>
          </a:p>
          <a:p>
            <a:pPr marL="0" indent="0">
              <a:lnSpc>
                <a:spcPct val="115000"/>
              </a:lnSpc>
              <a:spcBef>
                <a:spcPts val="1000"/>
              </a:spcBef>
              <a:buNone/>
            </a:pPr>
            <a:r>
              <a:rPr lang="en" sz="2000"/>
              <a:t>In one sided hypothesis tests we are interested in </a:t>
            </a:r>
            <a:r>
              <a:rPr lang="en" sz="2000" i="1"/>
              <a:t>p</a:t>
            </a:r>
            <a:r>
              <a:rPr lang="en" sz="2000"/>
              <a:t> differing from the null value </a:t>
            </a:r>
            <a:r>
              <a:rPr lang="en" sz="2000" i="1"/>
              <a:t>p</a:t>
            </a:r>
            <a:r>
              <a:rPr lang="en" sz="2000" i="1" baseline="-25000"/>
              <a:t>0</a:t>
            </a:r>
            <a:r>
              <a:rPr lang="en" sz="2000"/>
              <a:t> in one direction (and not the other):</a:t>
            </a:r>
            <a:endParaRPr sz="2000"/>
          </a:p>
          <a:p>
            <a:pPr marL="0" indent="0">
              <a:lnSpc>
                <a:spcPct val="115000"/>
              </a:lnSpc>
              <a:spcBef>
                <a:spcPts val="1000"/>
              </a:spcBef>
              <a:buNone/>
            </a:pPr>
            <a:r>
              <a:rPr lang="en" sz="2000"/>
              <a:t>If there is only value in detecting if population parameter is less than </a:t>
            </a:r>
            <a:r>
              <a:rPr lang="en" sz="2000" i="1"/>
              <a:t>p</a:t>
            </a:r>
            <a:r>
              <a:rPr lang="en" sz="2000" i="1" baseline="-25000"/>
              <a:t>0</a:t>
            </a:r>
            <a:r>
              <a:rPr lang="en" sz="2000"/>
              <a:t>, then H</a:t>
            </a:r>
            <a:r>
              <a:rPr lang="en" sz="2000" baseline="-25000"/>
              <a:t>A</a:t>
            </a:r>
            <a:r>
              <a:rPr lang="en" sz="2000"/>
              <a:t>: </a:t>
            </a:r>
            <a:r>
              <a:rPr lang="en" sz="2000" i="1"/>
              <a:t>p</a:t>
            </a:r>
            <a:r>
              <a:rPr lang="en" sz="2000"/>
              <a:t> &lt; </a:t>
            </a:r>
            <a:r>
              <a:rPr lang="en" sz="2000" i="1"/>
              <a:t>p</a:t>
            </a:r>
            <a:r>
              <a:rPr lang="en" sz="2000" i="1" baseline="-25000"/>
              <a:t>0</a:t>
            </a:r>
            <a:r>
              <a:rPr lang="en" sz="2000"/>
              <a:t>.</a:t>
            </a:r>
            <a:endParaRPr sz="2000"/>
          </a:p>
          <a:p>
            <a:pPr marL="0" indent="0">
              <a:lnSpc>
                <a:spcPct val="115000"/>
              </a:lnSpc>
              <a:spcBef>
                <a:spcPts val="1000"/>
              </a:spcBef>
              <a:buNone/>
            </a:pPr>
            <a:r>
              <a:rPr lang="en" sz="2000"/>
              <a:t>If there is only value in detecting if population parameter is greater than </a:t>
            </a:r>
            <a:r>
              <a:rPr lang="en" sz="2000" i="1"/>
              <a:t>p</a:t>
            </a:r>
            <a:r>
              <a:rPr lang="en" sz="2000" i="1" baseline="-25000"/>
              <a:t>0</a:t>
            </a:r>
            <a:r>
              <a:rPr lang="en" sz="2000"/>
              <a:t>, then H</a:t>
            </a:r>
            <a:r>
              <a:rPr lang="en" sz="2000" baseline="-25000"/>
              <a:t>A</a:t>
            </a:r>
            <a:r>
              <a:rPr lang="en" sz="2000"/>
              <a:t> : </a:t>
            </a:r>
            <a:r>
              <a:rPr lang="en" sz="2000" i="1"/>
              <a:t>p</a:t>
            </a:r>
            <a:r>
              <a:rPr lang="en" sz="2000"/>
              <a:t> &gt; </a:t>
            </a:r>
            <a:r>
              <a:rPr lang="en" sz="2000" i="1"/>
              <a:t>p</a:t>
            </a:r>
            <a:r>
              <a:rPr lang="en" sz="2000" i="1" baseline="-25000"/>
              <a:t>0</a:t>
            </a:r>
            <a:r>
              <a:rPr lang="en" sz="2000"/>
              <a:t>.</a:t>
            </a:r>
            <a:endParaRPr sz="2000"/>
          </a:p>
          <a:p>
            <a:pPr marL="0" indent="0">
              <a:lnSpc>
                <a:spcPct val="115000"/>
              </a:lnSpc>
              <a:spcBef>
                <a:spcPts val="1000"/>
              </a:spcBef>
              <a:spcAft>
                <a:spcPts val="1000"/>
              </a:spcAft>
              <a:buNone/>
            </a:pPr>
            <a:r>
              <a:rPr lang="en" sz="2000"/>
              <a:t>Two-sided tests are often more appropriate as we often want to detect if the data goes clearly in the opposite direction of a hypothesis direction as well.</a:t>
            </a:r>
            <a:endParaRPr sz="2000"/>
          </a:p>
        </p:txBody>
      </p:sp>
      <p:sp>
        <p:nvSpPr>
          <p:cNvPr id="320" name="Google Shape;320;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One vs. two sided hypothesis tests</a:t>
            </a:r>
            <a:endParaRPr sz="32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Effect transition="in" filter="fade">
                                      <p:cBhvr>
                                        <p:cTn id="7" dur="1"/>
                                        <p:tgtEl>
                                          <p:spTgt spid="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Effect transition="in" filter="fade">
                                      <p:cBhvr>
                                        <p:cTn id="12" dur="1"/>
                                        <p:tgtEl>
                                          <p:spTgt spid="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Effect transition="in" filter="fade">
                                      <p:cBhvr>
                                        <p:cTn id="17" dur="1"/>
                                        <p:tgtEl>
                                          <p:spTgt spid="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9">
                                            <p:txEl>
                                              <p:pRg st="3" end="3"/>
                                            </p:txEl>
                                          </p:spTgt>
                                        </p:tgtEl>
                                        <p:attrNameLst>
                                          <p:attrName>style.visibility</p:attrName>
                                        </p:attrNameLst>
                                      </p:cBhvr>
                                      <p:to>
                                        <p:strVal val="visible"/>
                                      </p:to>
                                    </p:set>
                                    <p:animEffect transition="in" filter="fade">
                                      <p:cBhvr>
                                        <p:cTn id="22" dur="1"/>
                                        <p:tgtEl>
                                          <p:spTgt spid="3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9">
                                            <p:txEl>
                                              <p:pRg st="4" end="4"/>
                                            </p:txEl>
                                          </p:spTgt>
                                        </p:tgtEl>
                                        <p:attrNameLst>
                                          <p:attrName>style.visibility</p:attrName>
                                        </p:attrNameLst>
                                      </p:cBhvr>
                                      <p:to>
                                        <p:strVal val="visible"/>
                                      </p:to>
                                    </p:set>
                                    <p:animEffect transition="in" filter="fade">
                                      <p:cBhvr>
                                        <p:cTn id="27" dur="1"/>
                                        <p:tgtEl>
                                          <p:spTgt spid="3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1800" i="1"/>
              <a:t>p̂</a:t>
            </a:r>
            <a:r>
              <a:rPr lang="en" sz="1800" baseline="-25000"/>
              <a:t>males</a:t>
            </a:r>
            <a:r>
              <a:rPr lang="en" sz="1800"/>
              <a:t> = 21 / 24 = 0.88</a:t>
            </a:r>
            <a:endParaRPr sz="1800"/>
          </a:p>
          <a:p>
            <a:pPr marL="0" indent="0" algn="ctr">
              <a:lnSpc>
                <a:spcPct val="115000"/>
              </a:lnSpc>
              <a:spcBef>
                <a:spcPts val="0"/>
              </a:spcBef>
              <a:buNone/>
            </a:pPr>
            <a:r>
              <a:rPr lang="en" sz="1800" i="1"/>
              <a:t>p̂</a:t>
            </a:r>
            <a:r>
              <a:rPr lang="en" sz="1800" baseline="-25000"/>
              <a:t>females</a:t>
            </a:r>
            <a:r>
              <a:rPr lang="en" sz="1800"/>
              <a:t> = 14 / 24 = 0.58</a:t>
            </a:r>
            <a:endParaRPr sz="1800"/>
          </a:p>
          <a:p>
            <a:pPr marL="0" indent="0">
              <a:lnSpc>
                <a:spcPct val="115000"/>
              </a:lnSpc>
              <a:spcBef>
                <a:spcPts val="1000"/>
              </a:spcBef>
              <a:buNone/>
            </a:pPr>
            <a:r>
              <a:rPr lang="en" sz="1800"/>
              <a:t>Possible explanations:</a:t>
            </a:r>
            <a:endParaRPr sz="1800"/>
          </a:p>
          <a:p>
            <a:pPr indent="-342900">
              <a:lnSpc>
                <a:spcPct val="115000"/>
              </a:lnSpc>
              <a:spcBef>
                <a:spcPts val="0"/>
              </a:spcBef>
              <a:buSzPts val="1800"/>
            </a:pPr>
            <a:r>
              <a:rPr lang="en" sz="1800"/>
              <a:t>Promotion and gender are </a:t>
            </a:r>
            <a:r>
              <a:rPr lang="en" sz="1800" i="1">
                <a:solidFill>
                  <a:schemeClr val="accent1"/>
                </a:solidFill>
              </a:rPr>
              <a:t>independent</a:t>
            </a:r>
            <a:r>
              <a:rPr lang="en" sz="1800"/>
              <a:t>, no gender discrimination, observed difference in proportions is simply due to chance.</a:t>
            </a:r>
            <a:br>
              <a:rPr lang="en" sz="1800"/>
            </a:br>
            <a:r>
              <a:rPr lang="en" sz="1800"/>
              <a:t>→ </a:t>
            </a:r>
            <a:r>
              <a:rPr lang="en" sz="1800">
                <a:solidFill>
                  <a:srgbClr val="FF9900"/>
                </a:solidFill>
              </a:rPr>
              <a:t>null</a:t>
            </a:r>
            <a:r>
              <a:rPr lang="en" sz="1800"/>
              <a:t> (nothing is going on)</a:t>
            </a:r>
            <a:endParaRPr sz="1800"/>
          </a:p>
          <a:p>
            <a:pPr indent="-342900">
              <a:lnSpc>
                <a:spcPct val="115000"/>
              </a:lnSpc>
              <a:spcBef>
                <a:spcPts val="0"/>
              </a:spcBef>
              <a:buSzPts val="1800"/>
            </a:pPr>
            <a:r>
              <a:rPr lang="en" sz="1800"/>
              <a:t>Promotion and gender are </a:t>
            </a:r>
            <a:r>
              <a:rPr lang="en" sz="1800" i="1">
                <a:solidFill>
                  <a:schemeClr val="accent1"/>
                </a:solidFill>
              </a:rPr>
              <a:t>dependent</a:t>
            </a:r>
            <a:r>
              <a:rPr lang="en" sz="1800"/>
              <a:t>, there is gender discrimination, observed difference in proportions is not due to chance.</a:t>
            </a:r>
            <a:br>
              <a:rPr lang="en" sz="1800"/>
            </a:br>
            <a:r>
              <a:rPr lang="en" sz="1800"/>
              <a:t>→ </a:t>
            </a:r>
            <a:r>
              <a:rPr lang="en" sz="1800">
                <a:solidFill>
                  <a:srgbClr val="FF9900"/>
                </a:solidFill>
              </a:rPr>
              <a:t>alternative</a:t>
            </a:r>
            <a:r>
              <a:rPr lang="en" sz="1800"/>
              <a:t> (something is going on)</a:t>
            </a:r>
            <a:endParaRPr sz="1800">
              <a:solidFill>
                <a:srgbClr val="000000"/>
              </a:solidFill>
            </a:endParaRPr>
          </a:p>
        </p:txBody>
      </p:sp>
      <p:sp>
        <p:nvSpPr>
          <p:cNvPr id="73" name="Google Shape;73;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Remember when...</a:t>
            </a:r>
            <a:endParaRPr>
              <a:solidFill>
                <a:schemeClr val="accent1"/>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75" name="Google Shape;75;p19"/>
          <p:cNvSpPr txBox="1"/>
          <p:nvPr/>
        </p:nvSpPr>
        <p:spPr>
          <a:xfrm>
            <a:off x="2012475" y="1025825"/>
            <a:ext cx="7495500" cy="409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400" kern="0">
                <a:solidFill>
                  <a:srgbClr val="000000"/>
                </a:solidFill>
                <a:latin typeface="Arial"/>
                <a:cs typeface="Arial"/>
                <a:sym typeface="Arial"/>
              </a:rPr>
              <a:t>Gender discrimination experiment: </a:t>
            </a:r>
            <a:endParaRPr sz="24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10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fade">
                                      <p:cBhvr>
                                        <p:cTn id="17" dur="1000"/>
                                        <p:tgtEl>
                                          <p:spTgt spid="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xEl>
                                              <p:pRg st="3" end="3"/>
                                            </p:txEl>
                                          </p:spTgt>
                                        </p:tgtEl>
                                        <p:attrNameLst>
                                          <p:attrName>style.visibility</p:attrName>
                                        </p:attrNameLst>
                                      </p:cBhvr>
                                      <p:to>
                                        <p:strVal val="visible"/>
                                      </p:to>
                                    </p:set>
                                    <p:animEffect transition="in" filter="fade">
                                      <p:cBhvr>
                                        <p:cTn id="22" dur="1000"/>
                                        <p:tgtEl>
                                          <p:spTgt spid="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
                                            <p:txEl>
                                              <p:pRg st="4" end="4"/>
                                            </p:txEl>
                                          </p:spTgt>
                                        </p:tgtEl>
                                        <p:attrNameLst>
                                          <p:attrName>style.visibility</p:attrName>
                                        </p:attrNameLst>
                                      </p:cBhvr>
                                      <p:to>
                                        <p:strVal val="visible"/>
                                      </p:to>
                                    </p:set>
                                    <p:animEffect transition="in" filter="fade">
                                      <p:cBhvr>
                                        <p:cTn id="27" dur="1000"/>
                                        <p:tgtEl>
                                          <p:spTgt spid="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p:nvPr/>
        </p:nvSpPr>
        <p:spPr>
          <a:xfrm>
            <a:off x="2207550" y="0"/>
            <a:ext cx="7776900" cy="68580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kern="0">
                <a:solidFill>
                  <a:srgbClr val="000000"/>
                </a:solidFill>
                <a:latin typeface="Arial"/>
                <a:cs typeface="Arial"/>
                <a:sym typeface="Arial"/>
              </a:rPr>
              <a:t>Find more resources at </a:t>
            </a:r>
            <a:r>
              <a:rPr lang="en" u="sng" kern="0">
                <a:solidFill>
                  <a:srgbClr val="1155CC"/>
                </a:solidFill>
                <a:latin typeface="Arial"/>
                <a:cs typeface="Arial"/>
                <a:sym typeface="Arial"/>
                <a:hlinkClick r:id="rId3"/>
              </a:rPr>
              <a:t>openintro.org/os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Slides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Videos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Statistical Software Labs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Discussion Forums (free support for students and teachers)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Learning Objectives</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Teachers only content is also available for </a:t>
            </a:r>
            <a:r>
              <a:rPr lang="en" u="sng" kern="0">
                <a:solidFill>
                  <a:srgbClr val="1155CC"/>
                </a:solidFill>
                <a:latin typeface="Arial"/>
                <a:cs typeface="Arial"/>
                <a:sym typeface="Arial"/>
                <a:hlinkClick r:id="rId4"/>
              </a:rPr>
              <a:t>Verified Teachers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Exercise solutions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Sample exams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Ability to request a free desk copy for a course</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Statistics Teachers email group</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Questions? </a:t>
            </a:r>
            <a:r>
              <a:rPr lang="en" u="sng" kern="0">
                <a:solidFill>
                  <a:srgbClr val="1155CC"/>
                </a:solidFill>
                <a:latin typeface="Arial"/>
                <a:cs typeface="Arial"/>
                <a:sym typeface="Arial"/>
                <a:hlinkClick r:id="rId5"/>
              </a:rPr>
              <a:t>Contact us</a:t>
            </a:r>
            <a:r>
              <a:rPr lang="en" kern="0">
                <a:solidFill>
                  <a:srgbClr val="000000"/>
                </a:solidFill>
                <a:latin typeface="Arial"/>
                <a:cs typeface="Arial"/>
                <a:sym typeface="Arial"/>
              </a:rPr>
              <a:t>.</a:t>
            </a:r>
            <a:endParaRPr kern="0">
              <a:solidFill>
                <a:srgbClr val="000000"/>
              </a:solidFill>
              <a:latin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6"/>
          <p:cNvSpPr txBox="1">
            <a:spLocks noGrp="1"/>
          </p:cNvSpPr>
          <p:nvPr>
            <p:ph type="body" idx="1"/>
          </p:nvPr>
        </p:nvSpPr>
        <p:spPr>
          <a:xfrm>
            <a:off x="1981200" y="2947948"/>
            <a:ext cx="8229600" cy="962100"/>
          </a:xfrm>
          <a:prstGeom prst="rect">
            <a:avLst/>
          </a:prstGeom>
        </p:spPr>
        <p:txBody>
          <a:bodyPr spcFirstLastPara="1" wrap="square" lIns="91425" tIns="91425" rIns="91425" bIns="91425" anchor="ctr" anchorCtr="0">
            <a:noAutofit/>
          </a:bodyPr>
          <a:lstStyle/>
          <a:p>
            <a:pPr marL="0" indent="0" algn="l">
              <a:buNone/>
            </a:pPr>
            <a:r>
              <a:rPr lang="en" sz="2800" b="1"/>
              <a:t>Extra Slides from the</a:t>
            </a:r>
            <a:br>
              <a:rPr lang="en" sz="2800" b="1"/>
            </a:br>
            <a:r>
              <a:rPr lang="en" sz="2800" b="1"/>
              <a:t>OS3 section on hypothesis testing</a:t>
            </a:r>
            <a:endParaRPr sz="28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Testing hypotheses using confidence intervals</a:t>
            </a:r>
            <a:endParaRPr>
              <a:solidFill>
                <a:schemeClr val="accent1"/>
              </a:solidFill>
            </a:endParaRPr>
          </a:p>
        </p:txBody>
      </p:sp>
      <p:sp>
        <p:nvSpPr>
          <p:cNvPr id="336" name="Google Shape;336;p57"/>
          <p:cNvSpPr txBox="1">
            <a:spLocks noGrp="1"/>
          </p:cNvSpPr>
          <p:nvPr>
            <p:ph type="body" idx="1"/>
          </p:nvPr>
        </p:nvSpPr>
        <p:spPr>
          <a:xfrm flipH="1">
            <a:off x="1981075" y="1305775"/>
            <a:ext cx="78222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body" idx="1"/>
          </p:nvPr>
        </p:nvSpPr>
        <p:spPr>
          <a:xfrm flipH="1">
            <a:off x="1981075" y="3045300"/>
            <a:ext cx="7822200" cy="17784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The associated hypotheses are:</a:t>
            </a:r>
            <a:endParaRPr sz="1700"/>
          </a:p>
          <a:p>
            <a:pPr indent="0">
              <a:lnSpc>
                <a:spcPct val="115000"/>
              </a:lnSpc>
              <a:spcBef>
                <a:spcPts val="0"/>
              </a:spcBef>
              <a:buSzPts val="1100"/>
              <a:buNone/>
            </a:pPr>
            <a:r>
              <a:rPr lang="en" sz="1700" i="1">
                <a:solidFill>
                  <a:schemeClr val="accent1"/>
                </a:solidFill>
              </a:rPr>
              <a:t>H</a:t>
            </a:r>
            <a:r>
              <a:rPr lang="en" sz="1700" i="1" baseline="-25000">
                <a:solidFill>
                  <a:schemeClr val="accent1"/>
                </a:solidFill>
              </a:rPr>
              <a:t>0</a:t>
            </a:r>
            <a:r>
              <a:rPr lang="en" sz="1700" i="1">
                <a:solidFill>
                  <a:schemeClr val="accent1"/>
                </a:solidFill>
              </a:rPr>
              <a:t>: µ</a:t>
            </a:r>
            <a:r>
              <a:rPr lang="en" sz="1700">
                <a:solidFill>
                  <a:schemeClr val="accent1"/>
                </a:solidFill>
              </a:rPr>
              <a:t> = 3:</a:t>
            </a:r>
            <a:r>
              <a:rPr lang="en" sz="1700"/>
              <a:t> College students have been in 3 exclusive relationships, on average</a:t>
            </a:r>
            <a:endParaRPr sz="1700"/>
          </a:p>
          <a:p>
            <a:pPr indent="0">
              <a:lnSpc>
                <a:spcPct val="115000"/>
              </a:lnSpc>
              <a:spcBef>
                <a:spcPts val="0"/>
              </a:spcBef>
              <a:buNone/>
            </a:pPr>
            <a:r>
              <a:rPr lang="en" sz="1700" i="1">
                <a:solidFill>
                  <a:schemeClr val="accent1"/>
                </a:solidFill>
              </a:rPr>
              <a:t>H</a:t>
            </a:r>
            <a:r>
              <a:rPr lang="en" sz="1700" i="1" baseline="-25000">
                <a:solidFill>
                  <a:schemeClr val="accent1"/>
                </a:solidFill>
              </a:rPr>
              <a:t>A</a:t>
            </a:r>
            <a:r>
              <a:rPr lang="en" sz="1700" i="1">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42" name="Google Shape;342;p5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Testing hypotheses using confidence intervals</a:t>
            </a:r>
            <a:endParaRPr>
              <a:solidFill>
                <a:schemeClr val="accent1"/>
              </a:solidFill>
            </a:endParaRPr>
          </a:p>
        </p:txBody>
      </p:sp>
      <p:sp>
        <p:nvSpPr>
          <p:cNvPr id="343" name="Google Shape;343;p58"/>
          <p:cNvSpPr txBox="1">
            <a:spLocks noGrp="1"/>
          </p:cNvSpPr>
          <p:nvPr>
            <p:ph type="body" idx="1"/>
          </p:nvPr>
        </p:nvSpPr>
        <p:spPr>
          <a:xfrm flipH="1">
            <a:off x="1981075" y="1305775"/>
            <a:ext cx="78222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0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9"/>
          <p:cNvSpPr txBox="1">
            <a:spLocks noGrp="1"/>
          </p:cNvSpPr>
          <p:nvPr>
            <p:ph type="body" idx="1"/>
          </p:nvPr>
        </p:nvSpPr>
        <p:spPr>
          <a:xfrm flipH="1">
            <a:off x="1981075" y="3045300"/>
            <a:ext cx="7822200" cy="17784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The associated hypotheses are:</a:t>
            </a:r>
            <a:endParaRPr sz="1700"/>
          </a:p>
          <a:p>
            <a:pPr indent="0">
              <a:lnSpc>
                <a:spcPct val="115000"/>
              </a:lnSpc>
              <a:spcBef>
                <a:spcPts val="0"/>
              </a:spcBef>
              <a:buSzPts val="1100"/>
              <a:buNone/>
            </a:pPr>
            <a:r>
              <a:rPr lang="en" sz="1700" i="1">
                <a:solidFill>
                  <a:schemeClr val="accent1"/>
                </a:solidFill>
              </a:rPr>
              <a:t>H</a:t>
            </a:r>
            <a:r>
              <a:rPr lang="en" sz="1700" i="1" baseline="-25000">
                <a:solidFill>
                  <a:schemeClr val="accent1"/>
                </a:solidFill>
              </a:rPr>
              <a:t>0</a:t>
            </a:r>
            <a:r>
              <a:rPr lang="en" sz="1700" i="1">
                <a:solidFill>
                  <a:schemeClr val="accent1"/>
                </a:solidFill>
              </a:rPr>
              <a:t>: µ</a:t>
            </a:r>
            <a:r>
              <a:rPr lang="en" sz="1700">
                <a:solidFill>
                  <a:schemeClr val="accent1"/>
                </a:solidFill>
              </a:rPr>
              <a:t> = 3:</a:t>
            </a:r>
            <a:r>
              <a:rPr lang="en" sz="1700"/>
              <a:t> College students have been in 3 exclusive relationships, on average</a:t>
            </a:r>
            <a:endParaRPr sz="1700"/>
          </a:p>
          <a:p>
            <a:pPr indent="0">
              <a:lnSpc>
                <a:spcPct val="115000"/>
              </a:lnSpc>
              <a:spcBef>
                <a:spcPts val="0"/>
              </a:spcBef>
              <a:buNone/>
            </a:pPr>
            <a:r>
              <a:rPr lang="en" sz="1700" i="1">
                <a:solidFill>
                  <a:schemeClr val="accent1"/>
                </a:solidFill>
              </a:rPr>
              <a:t>H</a:t>
            </a:r>
            <a:r>
              <a:rPr lang="en" sz="1700" i="1" baseline="-25000">
                <a:solidFill>
                  <a:schemeClr val="accent1"/>
                </a:solidFill>
              </a:rPr>
              <a:t>A</a:t>
            </a:r>
            <a:r>
              <a:rPr lang="en" sz="1700" i="1">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49" name="Google Shape;349;p5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Testing hypotheses using confidence intervals</a:t>
            </a:r>
            <a:endParaRPr>
              <a:solidFill>
                <a:schemeClr val="accent1"/>
              </a:solidFill>
            </a:endParaRPr>
          </a:p>
        </p:txBody>
      </p:sp>
      <p:sp>
        <p:nvSpPr>
          <p:cNvPr id="350" name="Google Shape;350;p59"/>
          <p:cNvSpPr txBox="1">
            <a:spLocks noGrp="1"/>
          </p:cNvSpPr>
          <p:nvPr>
            <p:ph type="body" idx="1"/>
          </p:nvPr>
        </p:nvSpPr>
        <p:spPr>
          <a:xfrm flipH="1">
            <a:off x="1981075" y="1305775"/>
            <a:ext cx="78222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
        <p:nvSpPr>
          <p:cNvPr id="351" name="Google Shape;351;p59"/>
          <p:cNvSpPr txBox="1">
            <a:spLocks noGrp="1"/>
          </p:cNvSpPr>
          <p:nvPr>
            <p:ph type="body" idx="1"/>
          </p:nvPr>
        </p:nvSpPr>
        <p:spPr>
          <a:xfrm flipH="1">
            <a:off x="1981075" y="4525450"/>
            <a:ext cx="7822200" cy="2217000"/>
          </a:xfrm>
          <a:prstGeom prst="rect">
            <a:avLst/>
          </a:prstGeom>
        </p:spPr>
        <p:txBody>
          <a:bodyPr spcFirstLastPara="1" wrap="square" lIns="91425" tIns="91425" rIns="91425" bIns="91425" anchor="t" anchorCtr="0">
            <a:noAutofit/>
          </a:bodyPr>
          <a:lstStyle/>
          <a:p>
            <a:pPr indent="-349250">
              <a:lnSpc>
                <a:spcPct val="115000"/>
              </a:lnSpc>
              <a:spcBef>
                <a:spcPts val="0"/>
              </a:spcBef>
              <a:buSzPts val="1900"/>
            </a:pPr>
            <a:r>
              <a:rPr lang="en" sz="1900"/>
              <a:t>Since the null value is included in the interval, we do not reject the null hypothesis in favor of the alternative.</a:t>
            </a:r>
            <a:endParaRPr sz="1900"/>
          </a:p>
          <a:p>
            <a:pPr marL="0" indent="0">
              <a:lnSpc>
                <a:spcPct val="115000"/>
              </a:lnSpc>
              <a:spcBef>
                <a:spcPts val="0"/>
              </a:spcBef>
              <a:buNone/>
            </a:pPr>
            <a:endParaRPr sz="1900"/>
          </a:p>
          <a:p>
            <a:pPr marL="0" indent="0">
              <a:lnSpc>
                <a:spcPct val="115000"/>
              </a:lnSpc>
              <a:spcBef>
                <a:spcPts val="0"/>
              </a:spcBef>
              <a:buNone/>
            </a:pP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1">
                                            <p:txEl>
                                              <p:pRg st="0" end="0"/>
                                            </p:txEl>
                                          </p:spTgt>
                                        </p:tgtEl>
                                        <p:attrNameLst>
                                          <p:attrName>style.visibility</p:attrName>
                                        </p:attrNameLst>
                                      </p:cBhvr>
                                      <p:to>
                                        <p:strVal val="visible"/>
                                      </p:to>
                                    </p:set>
                                    <p:animEffect transition="in" filter="fade">
                                      <p:cBhvr>
                                        <p:cTn id="12" dur="1000"/>
                                        <p:tgtEl>
                                          <p:spTgt spid="3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body" idx="1"/>
          </p:nvPr>
        </p:nvSpPr>
        <p:spPr>
          <a:xfrm flipH="1">
            <a:off x="1981075" y="3045300"/>
            <a:ext cx="7822200" cy="17784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The associated hypotheses are:</a:t>
            </a:r>
            <a:endParaRPr sz="1700"/>
          </a:p>
          <a:p>
            <a:pPr indent="0">
              <a:lnSpc>
                <a:spcPct val="115000"/>
              </a:lnSpc>
              <a:spcBef>
                <a:spcPts val="0"/>
              </a:spcBef>
              <a:buSzPts val="1100"/>
              <a:buNone/>
            </a:pPr>
            <a:r>
              <a:rPr lang="en" sz="1700" i="1">
                <a:solidFill>
                  <a:schemeClr val="accent1"/>
                </a:solidFill>
              </a:rPr>
              <a:t>H</a:t>
            </a:r>
            <a:r>
              <a:rPr lang="en" sz="1700" i="1" baseline="-25000">
                <a:solidFill>
                  <a:schemeClr val="accent1"/>
                </a:solidFill>
              </a:rPr>
              <a:t>0</a:t>
            </a:r>
            <a:r>
              <a:rPr lang="en" sz="1700" i="1">
                <a:solidFill>
                  <a:schemeClr val="accent1"/>
                </a:solidFill>
              </a:rPr>
              <a:t>: µ</a:t>
            </a:r>
            <a:r>
              <a:rPr lang="en" sz="1700">
                <a:solidFill>
                  <a:schemeClr val="accent1"/>
                </a:solidFill>
              </a:rPr>
              <a:t> = 3:</a:t>
            </a:r>
            <a:r>
              <a:rPr lang="en" sz="1700"/>
              <a:t> College students have been in 3 exclusive relationships, on average</a:t>
            </a:r>
            <a:endParaRPr sz="1700"/>
          </a:p>
          <a:p>
            <a:pPr indent="0">
              <a:lnSpc>
                <a:spcPct val="115000"/>
              </a:lnSpc>
              <a:spcBef>
                <a:spcPts val="0"/>
              </a:spcBef>
              <a:buNone/>
            </a:pPr>
            <a:r>
              <a:rPr lang="en" sz="1700" i="1">
                <a:solidFill>
                  <a:schemeClr val="accent1"/>
                </a:solidFill>
              </a:rPr>
              <a:t>H</a:t>
            </a:r>
            <a:r>
              <a:rPr lang="en" sz="1700" i="1" baseline="-25000">
                <a:solidFill>
                  <a:schemeClr val="accent1"/>
                </a:solidFill>
              </a:rPr>
              <a:t>A</a:t>
            </a:r>
            <a:r>
              <a:rPr lang="en" sz="1700" i="1">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57" name="Google Shape;357;p6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Testing hypotheses using confidence intervals</a:t>
            </a:r>
            <a:endParaRPr>
              <a:solidFill>
                <a:schemeClr val="accent1"/>
              </a:solidFill>
            </a:endParaRPr>
          </a:p>
        </p:txBody>
      </p:sp>
      <p:sp>
        <p:nvSpPr>
          <p:cNvPr id="358" name="Google Shape;358;p60"/>
          <p:cNvSpPr txBox="1">
            <a:spLocks noGrp="1"/>
          </p:cNvSpPr>
          <p:nvPr>
            <p:ph type="body" idx="1"/>
          </p:nvPr>
        </p:nvSpPr>
        <p:spPr>
          <a:xfrm flipH="1">
            <a:off x="1981075" y="1305775"/>
            <a:ext cx="78222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
        <p:nvSpPr>
          <p:cNvPr id="359" name="Google Shape;359;p60"/>
          <p:cNvSpPr txBox="1">
            <a:spLocks noGrp="1"/>
          </p:cNvSpPr>
          <p:nvPr>
            <p:ph type="body" idx="1"/>
          </p:nvPr>
        </p:nvSpPr>
        <p:spPr>
          <a:xfrm flipH="1">
            <a:off x="1981075" y="4525450"/>
            <a:ext cx="7822200" cy="2217000"/>
          </a:xfrm>
          <a:prstGeom prst="rect">
            <a:avLst/>
          </a:prstGeom>
        </p:spPr>
        <p:txBody>
          <a:bodyPr spcFirstLastPara="1" wrap="square" lIns="91425" tIns="91425" rIns="91425" bIns="91425" anchor="t" anchorCtr="0">
            <a:noAutofit/>
          </a:bodyPr>
          <a:lstStyle/>
          <a:p>
            <a:pPr indent="-349250">
              <a:lnSpc>
                <a:spcPct val="115000"/>
              </a:lnSpc>
              <a:spcBef>
                <a:spcPts val="0"/>
              </a:spcBef>
              <a:buSzPts val="1900"/>
            </a:pPr>
            <a:r>
              <a:rPr lang="en" sz="1900"/>
              <a:t>Since the null value is included in the interval, we do not reject the null hypothesis in favor of the alternative.</a:t>
            </a:r>
            <a:endParaRPr sz="1900"/>
          </a:p>
          <a:p>
            <a:pPr indent="-349250">
              <a:lnSpc>
                <a:spcPct val="115000"/>
              </a:lnSpc>
              <a:spcBef>
                <a:spcPts val="0"/>
              </a:spcBef>
              <a:buSzPts val="1900"/>
            </a:pPr>
            <a:r>
              <a:rPr lang="en" sz="1900"/>
              <a:t>This is a quick-and-dirty approach for hypothesis testing. However it doesn't tell us the likelihood of certain outcomes under the null hypothesis, i.e. the p-value, based on which we can make a decision on the hypotheses.</a:t>
            </a:r>
            <a:endParaRPr sz="1900"/>
          </a:p>
          <a:p>
            <a:pPr marL="0" indent="0">
              <a:lnSpc>
                <a:spcPct val="115000"/>
              </a:lnSpc>
              <a:spcBef>
                <a:spcPts val="0"/>
              </a:spcBef>
              <a:buNone/>
            </a:pP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1000"/>
                                        <p:tgtEl>
                                          <p:spTgt spid="3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9">
                                            <p:txEl>
                                              <p:pRg st="0" end="0"/>
                                            </p:txEl>
                                          </p:spTgt>
                                        </p:tgtEl>
                                        <p:attrNameLst>
                                          <p:attrName>style.visibility</p:attrName>
                                        </p:attrNameLst>
                                      </p:cBhvr>
                                      <p:to>
                                        <p:strVal val="visible"/>
                                      </p:to>
                                    </p:set>
                                    <p:animEffect transition="in" filter="fade">
                                      <p:cBhvr>
                                        <p:cTn id="12" dur="1000"/>
                                        <p:tgtEl>
                                          <p:spTgt spid="3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9">
                                            <p:txEl>
                                              <p:pRg st="1" end="1"/>
                                            </p:txEl>
                                          </p:spTgt>
                                        </p:tgtEl>
                                        <p:attrNameLst>
                                          <p:attrName>style.visibility</p:attrName>
                                        </p:attrNameLst>
                                      </p:cBhvr>
                                      <p:to>
                                        <p:strVal val="visible"/>
                                      </p:to>
                                    </p:set>
                                    <p:animEffect transition="in" filter="fade">
                                      <p:cBhvr>
                                        <p:cTn id="17" dur="1000"/>
                                        <p:tgtEl>
                                          <p:spTgt spid="3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1981075" y="1143000"/>
            <a:ext cx="82296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solidFill>
                  <a:schemeClr val="accent1"/>
                </a:solidFill>
              </a:rPr>
              <a:t>A similar survey asked how many colleges students applied to, and 206 students responded to this question. This sample yielded an average of 9.7 college applications with a standard deviation of 7. College Board website states that counselors recommend students apply to roughly 8 colleges.  Do these data provide convincing evidence that the average number of colleges all Duke students apply to is </a:t>
            </a:r>
            <a:r>
              <a:rPr lang="en" sz="2400" u="sng">
                <a:solidFill>
                  <a:schemeClr val="accent1"/>
                </a:solidFill>
              </a:rPr>
              <a:t>higher</a:t>
            </a:r>
            <a:r>
              <a:rPr lang="en" sz="2400">
                <a:solidFill>
                  <a:schemeClr val="accent1"/>
                </a:solidFill>
              </a:rPr>
              <a:t> than recommended?</a:t>
            </a:r>
            <a:endParaRPr sz="2400">
              <a:solidFill>
                <a:schemeClr val="accent1"/>
              </a:solidFill>
            </a:endParaRPr>
          </a:p>
        </p:txBody>
      </p:sp>
      <p:sp>
        <p:nvSpPr>
          <p:cNvPr id="365" name="Google Shape;365;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a:t>
            </a:r>
            <a:endParaRPr>
              <a:solidFill>
                <a:schemeClr val="accent1"/>
              </a:solidFill>
            </a:endParaRPr>
          </a:p>
        </p:txBody>
      </p:sp>
      <p:sp>
        <p:nvSpPr>
          <p:cNvPr id="366" name="Google Shape;366;p61"/>
          <p:cNvSpPr txBox="1">
            <a:spLocks noGrp="1"/>
          </p:cNvSpPr>
          <p:nvPr>
            <p:ph type="body" idx="1"/>
          </p:nvPr>
        </p:nvSpPr>
        <p:spPr>
          <a:xfrm flipH="1">
            <a:off x="1981075" y="6005325"/>
            <a:ext cx="7822200" cy="584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u="sng">
                <a:solidFill>
                  <a:schemeClr val="hlink"/>
                </a:solidFill>
                <a:hlinkClick r:id="rId3"/>
              </a:rPr>
              <a:t>http://www.collegeboard.com/student/apply/the-application/151680.html</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animEffect transition="in" filter="fade">
                                      <p:cBhvr>
                                        <p:cTn id="7" dur="1000"/>
                                        <p:tgtEl>
                                          <p:spTgt spid="3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2"/>
          <p:cNvSpPr txBox="1">
            <a:spLocks noGrp="1"/>
          </p:cNvSpPr>
          <p:nvPr>
            <p:ph type="body" idx="1"/>
          </p:nvPr>
        </p:nvSpPr>
        <p:spPr>
          <a:xfrm flipH="1">
            <a:off x="1981075" y="11430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p:txBody>
      </p:sp>
      <p:sp>
        <p:nvSpPr>
          <p:cNvPr id="372" name="Google Shape;372;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3"/>
          <p:cNvSpPr txBox="1">
            <a:spLocks noGrp="1"/>
          </p:cNvSpPr>
          <p:nvPr>
            <p:ph type="body" idx="1"/>
          </p:nvPr>
        </p:nvSpPr>
        <p:spPr>
          <a:xfrm flipH="1">
            <a:off x="1981075" y="7620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marL="0" indent="0">
              <a:lnSpc>
                <a:spcPct val="115000"/>
              </a:lnSpc>
              <a:spcBef>
                <a:spcPts val="1000"/>
              </a:spcBef>
              <a:spcAft>
                <a:spcPts val="1000"/>
              </a:spcAft>
              <a:buNone/>
            </a:pPr>
            <a:endParaRPr sz="2400">
              <a:solidFill>
                <a:srgbClr val="000000"/>
              </a:solidFill>
            </a:endParaRPr>
          </a:p>
        </p:txBody>
      </p:sp>
      <p:sp>
        <p:nvSpPr>
          <p:cNvPr id="378" name="Google Shape;378;p63"/>
          <p:cNvSpPr txBox="1">
            <a:spLocks noGrp="1"/>
          </p:cNvSpPr>
          <p:nvPr>
            <p:ph type="title"/>
          </p:nvPr>
        </p:nvSpPr>
        <p:spPr>
          <a:xfrm>
            <a:off x="1981200" y="-3048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4"/>
          <p:cNvSpPr txBox="1">
            <a:spLocks noGrp="1"/>
          </p:cNvSpPr>
          <p:nvPr>
            <p:ph type="body" idx="1"/>
          </p:nvPr>
        </p:nvSpPr>
        <p:spPr>
          <a:xfrm flipH="1">
            <a:off x="1981075" y="6858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a:lnSpc>
                <a:spcPct val="115000"/>
              </a:lnSpc>
              <a:spcBef>
                <a:spcPts val="0"/>
              </a:spcBef>
              <a:buClr>
                <a:srgbClr val="000000"/>
              </a:buClr>
              <a:buSzPts val="2400"/>
            </a:pPr>
            <a:r>
              <a:rPr lang="en" sz="2400">
                <a:solidFill>
                  <a:srgbClr val="000000"/>
                </a:solidFill>
              </a:rPr>
              <a:t>We start with the assumption the average number of colleges Duke students apply to is 8 (as recommended) </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0</a:t>
            </a:r>
            <a:r>
              <a:rPr lang="en" sz="2400">
                <a:solidFill>
                  <a:srgbClr val="000000"/>
                </a:solidFill>
              </a:rPr>
              <a:t> : 𝝁 = 8</a:t>
            </a:r>
            <a:endParaRPr sz="2400">
              <a:solidFill>
                <a:srgbClr val="000000"/>
              </a:solidFill>
            </a:endParaRPr>
          </a:p>
          <a:p>
            <a:pPr marL="0" indent="0">
              <a:lnSpc>
                <a:spcPct val="115000"/>
              </a:lnSpc>
              <a:spcBef>
                <a:spcPts val="1000"/>
              </a:spcBef>
              <a:spcAft>
                <a:spcPts val="1000"/>
              </a:spcAft>
              <a:buNone/>
            </a:pPr>
            <a:endParaRPr sz="2400">
              <a:solidFill>
                <a:srgbClr val="000000"/>
              </a:solidFill>
            </a:endParaRPr>
          </a:p>
        </p:txBody>
      </p:sp>
      <p:sp>
        <p:nvSpPr>
          <p:cNvPr id="384" name="Google Shape;384;p64"/>
          <p:cNvSpPr txBox="1">
            <a:spLocks noGrp="1"/>
          </p:cNvSpPr>
          <p:nvPr>
            <p:ph type="title"/>
          </p:nvPr>
        </p:nvSpPr>
        <p:spPr>
          <a:xfrm>
            <a:off x="1981200" y="-3048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a:t>
            </a:r>
            <a:endParaRPr>
              <a:solidFill>
                <a:schemeClr val="accent1"/>
              </a:solidFill>
            </a:endParaRPr>
          </a:p>
        </p:txBody>
      </p:sp>
      <p:pic>
        <p:nvPicPr>
          <p:cNvPr id="81" name="Google Shape;81;p20"/>
          <p:cNvPicPr preferRelativeResize="0"/>
          <p:nvPr/>
        </p:nvPicPr>
        <p:blipFill>
          <a:blip r:embed="rId3">
            <a:alphaModFix/>
          </a:blip>
          <a:stretch>
            <a:fillRect/>
          </a:stretch>
        </p:blipFill>
        <p:spPr>
          <a:xfrm>
            <a:off x="3292151" y="1013175"/>
            <a:ext cx="5461775" cy="32342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5"/>
          <p:cNvSpPr txBox="1">
            <a:spLocks noGrp="1"/>
          </p:cNvSpPr>
          <p:nvPr>
            <p:ph type="body" idx="1"/>
          </p:nvPr>
        </p:nvSpPr>
        <p:spPr>
          <a:xfrm flipH="1">
            <a:off x="1981075" y="6096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a:lnSpc>
                <a:spcPct val="115000"/>
              </a:lnSpc>
              <a:spcBef>
                <a:spcPts val="0"/>
              </a:spcBef>
              <a:buClr>
                <a:srgbClr val="000000"/>
              </a:buClr>
              <a:buSzPts val="2400"/>
            </a:pPr>
            <a:r>
              <a:rPr lang="en" sz="2400">
                <a:solidFill>
                  <a:srgbClr val="000000"/>
                </a:solidFill>
              </a:rPr>
              <a:t>We start with the assumption the average number of colleges Duke students apply to is 8 (as recommended) </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0</a:t>
            </a:r>
            <a:r>
              <a:rPr lang="en" sz="2400">
                <a:solidFill>
                  <a:srgbClr val="000000"/>
                </a:solidFill>
              </a:rPr>
              <a:t> : 𝝁 = 8</a:t>
            </a:r>
            <a:endParaRPr sz="2400">
              <a:solidFill>
                <a:srgbClr val="000000"/>
              </a:solidFill>
            </a:endParaRPr>
          </a:p>
          <a:p>
            <a:pPr indent="-381000">
              <a:lnSpc>
                <a:spcPct val="115000"/>
              </a:lnSpc>
              <a:spcBef>
                <a:spcPts val="1000"/>
              </a:spcBef>
              <a:buClr>
                <a:srgbClr val="000000"/>
              </a:buClr>
              <a:buSzPts val="2400"/>
            </a:pPr>
            <a:r>
              <a:rPr lang="en" sz="2400">
                <a:solidFill>
                  <a:srgbClr val="000000"/>
                </a:solidFill>
              </a:rPr>
              <a:t>We test the claim that the average number of colleges Duke students apply to is greater than 8</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A</a:t>
            </a:r>
            <a:r>
              <a:rPr lang="en" sz="2400"/>
              <a:t> : 𝝁 &gt; 8</a:t>
            </a:r>
            <a:endParaRPr sz="2400"/>
          </a:p>
          <a:p>
            <a:pPr marL="0" indent="0" algn="ctr">
              <a:lnSpc>
                <a:spcPct val="115000"/>
              </a:lnSpc>
              <a:spcBef>
                <a:spcPts val="1000"/>
              </a:spcBef>
              <a:spcAft>
                <a:spcPts val="1000"/>
              </a:spcAft>
              <a:buNone/>
            </a:pPr>
            <a:endParaRPr sz="2400">
              <a:solidFill>
                <a:srgbClr val="000000"/>
              </a:solidFill>
            </a:endParaRPr>
          </a:p>
        </p:txBody>
      </p:sp>
      <p:sp>
        <p:nvSpPr>
          <p:cNvPr id="390" name="Google Shape;390;p65"/>
          <p:cNvSpPr txBox="1">
            <a:spLocks noGrp="1"/>
          </p:cNvSpPr>
          <p:nvPr>
            <p:ph type="title"/>
          </p:nvPr>
        </p:nvSpPr>
        <p:spPr>
          <a:xfrm>
            <a:off x="1981200" y="-3810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6"/>
          <p:cNvSpPr txBox="1">
            <a:spLocks noGrp="1"/>
          </p:cNvSpPr>
          <p:nvPr>
            <p:ph type="body" idx="1"/>
          </p:nvPr>
        </p:nvSpPr>
        <p:spPr>
          <a:xfrm flipH="1">
            <a:off x="1981137"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SzPts val="2000"/>
              <a:buAutoNum type="alphaLcParenR"/>
            </a:pPr>
            <a:r>
              <a:rPr lang="en" sz="2000"/>
              <a:t>There should be at least 10 successes and 10 failures in the sample.</a:t>
            </a:r>
            <a:endParaRPr sz="2000"/>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396" name="Google Shape;396;p66"/>
          <p:cNvSpPr txBox="1">
            <a:spLocks noGrp="1"/>
          </p:cNvSpPr>
          <p:nvPr>
            <p:ph type="title"/>
          </p:nvPr>
        </p:nvSpPr>
        <p:spPr>
          <a:xfrm>
            <a:off x="1981263" y="97438"/>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conditions</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7"/>
          <p:cNvSpPr txBox="1">
            <a:spLocks noGrp="1"/>
          </p:cNvSpPr>
          <p:nvPr>
            <p:ph type="body" idx="1"/>
          </p:nvPr>
        </p:nvSpPr>
        <p:spPr>
          <a:xfrm flipH="1">
            <a:off x="1981137"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Clr>
                <a:srgbClr val="FF9900"/>
              </a:buClr>
              <a:buSzPts val="2000"/>
              <a:buAutoNum type="alphaLcParenR"/>
            </a:pPr>
            <a:r>
              <a:rPr lang="en" sz="2000" i="1">
                <a:solidFill>
                  <a:srgbClr val="FF9900"/>
                </a:solidFill>
              </a:rPr>
              <a:t>There should be at least 10 successes and 10 failures in the sample.</a:t>
            </a:r>
            <a:endParaRPr sz="2000" i="1">
              <a:solidFill>
                <a:srgbClr val="FF9900"/>
              </a:solidFill>
            </a:endParaRPr>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402" name="Google Shape;402;p67"/>
          <p:cNvSpPr txBox="1">
            <a:spLocks noGrp="1"/>
          </p:cNvSpPr>
          <p:nvPr>
            <p:ph type="title"/>
          </p:nvPr>
        </p:nvSpPr>
        <p:spPr>
          <a:xfrm>
            <a:off x="1981263" y="97438"/>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conditions</a:t>
            </a:r>
            <a:endParaRPr>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08" name="Google Shape;408;p68"/>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14" name="Google Shape;414;p69"/>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15" name="Google Shape;415;p69"/>
          <p:cNvPicPr preferRelativeResize="0"/>
          <p:nvPr/>
        </p:nvPicPr>
        <p:blipFill>
          <a:blip r:embed="rId3">
            <a:alphaModFix/>
          </a:blip>
          <a:stretch>
            <a:fillRect/>
          </a:stretch>
        </p:blipFill>
        <p:spPr>
          <a:xfrm>
            <a:off x="2086776" y="2499701"/>
            <a:ext cx="4603925" cy="2391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71"/>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29" name="Google Shape;429;p71"/>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30" name="Google Shape;430;p71"/>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31" name="Google Shape;431;p71"/>
          <p:cNvPicPr preferRelativeResize="0"/>
          <p:nvPr/>
        </p:nvPicPr>
        <p:blipFill>
          <a:blip r:embed="rId4">
            <a:alphaModFix/>
          </a:blip>
          <a:stretch>
            <a:fillRect/>
          </a:stretch>
        </p:blipFill>
        <p:spPr>
          <a:xfrm>
            <a:off x="2688951" y="5086701"/>
            <a:ext cx="3399575" cy="1486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2"/>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37" name="Google Shape;437;p72"/>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38" name="Google Shape;438;p72"/>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39" name="Google Shape;439;p72"/>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440" name="Google Shape;440;p72"/>
          <p:cNvSpPr txBox="1"/>
          <p:nvPr/>
        </p:nvSpPr>
        <p:spPr>
          <a:xfrm>
            <a:off x="6879250" y="2878000"/>
            <a:ext cx="3597600" cy="27414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3A81BA"/>
                </a:solidFill>
                <a:latin typeface="Arial"/>
                <a:cs typeface="Arial"/>
                <a:sym typeface="Arial"/>
              </a:rPr>
              <a:t>The sample mean is 3.4 standard errors away from the hypothesized value. Is this considered unusually high? That is, is the result </a:t>
            </a:r>
            <a:r>
              <a:rPr lang="en" sz="2000" i="1" kern="0">
                <a:solidFill>
                  <a:srgbClr val="FF9900"/>
                </a:solidFill>
                <a:latin typeface="Arial"/>
                <a:cs typeface="Arial"/>
                <a:sym typeface="Arial"/>
              </a:rPr>
              <a:t>statistically significant</a:t>
            </a:r>
            <a:r>
              <a:rPr lang="en" sz="2000" kern="0">
                <a:solidFill>
                  <a:srgbClr val="3A81BA"/>
                </a:solidFill>
                <a:latin typeface="Arial"/>
                <a:cs typeface="Arial"/>
                <a:sym typeface="Arial"/>
              </a:rPr>
              <a:t>? </a:t>
            </a:r>
            <a:endParaRPr sz="2000" kern="0">
              <a:solidFill>
                <a:srgbClr val="3A81BA"/>
              </a:solidFill>
              <a:latin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3"/>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46" name="Google Shape;446;p73"/>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47" name="Google Shape;447;p73"/>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48" name="Google Shape;448;p73"/>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449" name="Google Shape;449;p73"/>
          <p:cNvSpPr txBox="1"/>
          <p:nvPr/>
        </p:nvSpPr>
        <p:spPr>
          <a:xfrm>
            <a:off x="6879250" y="2878000"/>
            <a:ext cx="3597600" cy="3160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3A81BA"/>
                </a:solidFill>
                <a:latin typeface="Arial"/>
                <a:cs typeface="Arial"/>
                <a:sym typeface="Arial"/>
              </a:rPr>
              <a:t>The sample mean is 3.4 standard errors away from the hypothesized value. Is this considered unusually high? That is, is the result </a:t>
            </a:r>
            <a:r>
              <a:rPr lang="en" sz="2000" i="1" kern="0">
                <a:solidFill>
                  <a:srgbClr val="FF9900"/>
                </a:solidFill>
                <a:latin typeface="Arial"/>
                <a:cs typeface="Arial"/>
                <a:sym typeface="Arial"/>
              </a:rPr>
              <a:t>statistically significant</a:t>
            </a:r>
            <a:r>
              <a:rPr lang="en" sz="2000" kern="0">
                <a:solidFill>
                  <a:srgbClr val="3A81BA"/>
                </a:solidFill>
                <a:latin typeface="Arial"/>
                <a:cs typeface="Arial"/>
                <a:sym typeface="Arial"/>
              </a:rPr>
              <a:t>? </a:t>
            </a:r>
            <a:endParaRPr sz="2000" kern="0">
              <a:solidFill>
                <a:srgbClr val="3A81BA"/>
              </a:solidFill>
              <a:latin typeface="Arial"/>
              <a:cs typeface="Arial"/>
              <a:sym typeface="Arial"/>
            </a:endParaRPr>
          </a:p>
          <a:p>
            <a:pPr defTabSz="914400">
              <a:buClr>
                <a:srgbClr val="000000"/>
              </a:buClr>
            </a:pPr>
            <a:endParaRPr sz="2000" kern="0">
              <a:solidFill>
                <a:srgbClr val="3A81BA"/>
              </a:solidFill>
              <a:latin typeface="Arial"/>
              <a:cs typeface="Arial"/>
              <a:sym typeface="Arial"/>
            </a:endParaRPr>
          </a:p>
          <a:p>
            <a:pPr defTabSz="914400">
              <a:buClr>
                <a:srgbClr val="000000"/>
              </a:buClr>
            </a:pPr>
            <a:r>
              <a:rPr lang="en" sz="2000" i="1" kern="0">
                <a:solidFill>
                  <a:srgbClr val="000000"/>
                </a:solidFill>
                <a:latin typeface="Arial"/>
                <a:cs typeface="Arial"/>
                <a:sym typeface="Arial"/>
              </a:rPr>
              <a:t>Yes, and we can quantify how unusual it is using a p-value.</a:t>
            </a:r>
            <a:endParaRPr sz="2000" i="1" kern="0">
              <a:solidFill>
                <a:srgbClr val="000000"/>
              </a:solidFill>
              <a:latin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4"/>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marL="0" indent="0">
              <a:lnSpc>
                <a:spcPct val="115000"/>
              </a:lnSpc>
              <a:spcBef>
                <a:spcPts val="1000"/>
              </a:spcBef>
              <a:spcAft>
                <a:spcPts val="1000"/>
              </a:spcAft>
              <a:buNone/>
            </a:pPr>
            <a:endParaRPr sz="2400"/>
          </a:p>
        </p:txBody>
      </p:sp>
      <p:sp>
        <p:nvSpPr>
          <p:cNvPr id="455" name="Google Shape;455;p7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4">
                                            <p:txEl>
                                              <p:pRg st="0" end="0"/>
                                            </p:txEl>
                                          </p:spTgt>
                                        </p:tgtEl>
                                        <p:attrNameLst>
                                          <p:attrName>style.visibility</p:attrName>
                                        </p:attrNameLst>
                                      </p:cBhvr>
                                      <p:to>
                                        <p:strVal val="visible"/>
                                      </p:to>
                                    </p:set>
                                    <p:animEffect transition="in" filter="fade">
                                      <p:cBhvr>
                                        <p:cTn id="7" dur="1000"/>
                                        <p:tgtEl>
                                          <p:spTgt spid="4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1"/>
          <p:cNvSpPr txBox="1">
            <a:spLocks noGrp="1"/>
          </p:cNvSpPr>
          <p:nvPr>
            <p:ph type="body" idx="1"/>
          </p:nvPr>
        </p:nvSpPr>
        <p:spPr>
          <a:xfrm flipH="1">
            <a:off x="1981200" y="4299950"/>
            <a:ext cx="8229600" cy="2034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Since it was quite unlikely to obtain results like the actual data or something more extreme in the simulations (male promotions being 30% or more higher than female promotions), we decided to reject the null hypothesis in favor of the alternative.</a:t>
            </a:r>
            <a:endParaRPr sz="2000">
              <a:solidFill>
                <a:srgbClr val="000000"/>
              </a:solidFill>
            </a:endParaRPr>
          </a:p>
        </p:txBody>
      </p:sp>
      <p:sp>
        <p:nvSpPr>
          <p:cNvPr id="87" name="Google Shape;87;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a:t>
            </a:r>
            <a:endParaRPr>
              <a:solidFill>
                <a:schemeClr val="accent1"/>
              </a:solidFill>
            </a:endParaRPr>
          </a:p>
        </p:txBody>
      </p:sp>
      <p:pic>
        <p:nvPicPr>
          <p:cNvPr id="88" name="Google Shape;88;p21"/>
          <p:cNvPicPr preferRelativeResize="0"/>
          <p:nvPr/>
        </p:nvPicPr>
        <p:blipFill>
          <a:blip r:embed="rId3">
            <a:alphaModFix/>
          </a:blip>
          <a:stretch>
            <a:fillRect/>
          </a:stretch>
        </p:blipFill>
        <p:spPr>
          <a:xfrm>
            <a:off x="3292151" y="1013175"/>
            <a:ext cx="5461775" cy="3234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5"/>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indent="-381000">
              <a:lnSpc>
                <a:spcPct val="115000"/>
              </a:lnSpc>
              <a:spcBef>
                <a:spcPts val="0"/>
              </a:spcBef>
              <a:buSzPts val="2400"/>
            </a:pPr>
            <a:r>
              <a:rPr lang="en" sz="2400"/>
              <a:t>If the p-value is </a:t>
            </a:r>
            <a:r>
              <a:rPr lang="en" sz="2400" i="1">
                <a:solidFill>
                  <a:schemeClr val="accent1"/>
                </a:solidFill>
              </a:rPr>
              <a:t>low</a:t>
            </a:r>
            <a:r>
              <a:rPr lang="en" sz="2400" i="1"/>
              <a:t> </a:t>
            </a:r>
            <a:r>
              <a:rPr lang="en" sz="2400"/>
              <a:t>(lower than the significance level, α, which is usually 5%) we say that it would be very unlikely to observe the data if the null hypothesis were true, and hence </a:t>
            </a:r>
            <a:r>
              <a:rPr lang="en" sz="2400" i="1">
                <a:solidFill>
                  <a:schemeClr val="accent1"/>
                </a:solidFill>
              </a:rPr>
              <a:t>reject H</a:t>
            </a:r>
            <a:r>
              <a:rPr lang="en" sz="2400" i="1" baseline="-25000">
                <a:solidFill>
                  <a:schemeClr val="accent1"/>
                </a:solidFill>
              </a:rPr>
              <a:t>0</a:t>
            </a:r>
            <a:r>
              <a:rPr lang="en" sz="2400"/>
              <a:t>.</a:t>
            </a:r>
            <a:endParaRPr sz="2400"/>
          </a:p>
          <a:p>
            <a:pPr marL="0" indent="0">
              <a:lnSpc>
                <a:spcPct val="115000"/>
              </a:lnSpc>
              <a:spcBef>
                <a:spcPts val="1000"/>
              </a:spcBef>
              <a:spcAft>
                <a:spcPts val="1000"/>
              </a:spcAft>
              <a:buNone/>
            </a:pPr>
            <a:endParaRPr sz="2400"/>
          </a:p>
        </p:txBody>
      </p:sp>
      <p:sp>
        <p:nvSpPr>
          <p:cNvPr id="461" name="Google Shape;461;p7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
                                            <p:txEl>
                                              <p:pRg st="0" end="0"/>
                                            </p:txEl>
                                          </p:spTgt>
                                        </p:tgtEl>
                                        <p:attrNameLst>
                                          <p:attrName>style.visibility</p:attrName>
                                        </p:attrNameLst>
                                      </p:cBhvr>
                                      <p:to>
                                        <p:strVal val="visible"/>
                                      </p:to>
                                    </p:set>
                                    <p:animEffect transition="in" filter="fade">
                                      <p:cBhvr>
                                        <p:cTn id="7" dur="1000"/>
                                        <p:tgtEl>
                                          <p:spTgt spid="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0">
                                            <p:txEl>
                                              <p:pRg st="1" end="1"/>
                                            </p:txEl>
                                          </p:spTgt>
                                        </p:tgtEl>
                                        <p:attrNameLst>
                                          <p:attrName>style.visibility</p:attrName>
                                        </p:attrNameLst>
                                      </p:cBhvr>
                                      <p:to>
                                        <p:strVal val="visible"/>
                                      </p:to>
                                    </p:set>
                                    <p:animEffect transition="in" filter="fade">
                                      <p:cBhvr>
                                        <p:cTn id="12" dur="1000"/>
                                        <p:tgtEl>
                                          <p:spTgt spid="4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6"/>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indent="-381000">
              <a:lnSpc>
                <a:spcPct val="115000"/>
              </a:lnSpc>
              <a:spcBef>
                <a:spcPts val="0"/>
              </a:spcBef>
              <a:buSzPts val="2400"/>
            </a:pPr>
            <a:r>
              <a:rPr lang="en" sz="2400"/>
              <a:t>If the p-value is </a:t>
            </a:r>
            <a:r>
              <a:rPr lang="en" sz="2400" i="1">
                <a:solidFill>
                  <a:schemeClr val="accent1"/>
                </a:solidFill>
              </a:rPr>
              <a:t>low</a:t>
            </a:r>
            <a:r>
              <a:rPr lang="en" sz="2400" i="1"/>
              <a:t> </a:t>
            </a:r>
            <a:r>
              <a:rPr lang="en" sz="2400"/>
              <a:t>(lower than the significance level, α, which is usually 5%) we say that it would be very unlikely to observe the data if the null hypothesis were true, and hence </a:t>
            </a:r>
            <a:r>
              <a:rPr lang="en" sz="2400" i="1">
                <a:solidFill>
                  <a:schemeClr val="accent1"/>
                </a:solidFill>
              </a:rPr>
              <a:t>reject H</a:t>
            </a:r>
            <a:r>
              <a:rPr lang="en" sz="2400" i="1" baseline="-25000">
                <a:solidFill>
                  <a:schemeClr val="accent1"/>
                </a:solidFill>
              </a:rPr>
              <a:t>0</a:t>
            </a:r>
            <a:r>
              <a:rPr lang="en" sz="2400"/>
              <a:t>.</a:t>
            </a:r>
            <a:endParaRPr sz="2400"/>
          </a:p>
          <a:p>
            <a:pPr indent="-381000">
              <a:lnSpc>
                <a:spcPct val="115000"/>
              </a:lnSpc>
              <a:spcBef>
                <a:spcPts val="0"/>
              </a:spcBef>
              <a:buSzPts val="2400"/>
            </a:pPr>
            <a:r>
              <a:rPr lang="en" sz="2400"/>
              <a:t>If the p-value is </a:t>
            </a:r>
            <a:r>
              <a:rPr lang="en" sz="2400" i="1">
                <a:solidFill>
                  <a:schemeClr val="accent1"/>
                </a:solidFill>
              </a:rPr>
              <a:t>high</a:t>
            </a:r>
            <a:r>
              <a:rPr lang="en" sz="2400" i="1"/>
              <a:t> </a:t>
            </a:r>
            <a:r>
              <a:rPr lang="en" sz="2400"/>
              <a:t>(higher than α) we say that it is likely to observe the data even if the null hypothesis were true, and hence </a:t>
            </a:r>
            <a:r>
              <a:rPr lang="en" sz="2400" i="1">
                <a:solidFill>
                  <a:schemeClr val="accent1"/>
                </a:solidFill>
              </a:rPr>
              <a:t>do not reject H</a:t>
            </a:r>
            <a:r>
              <a:rPr lang="en" sz="2400" i="1" baseline="-25000">
                <a:solidFill>
                  <a:schemeClr val="accent1"/>
                </a:solidFill>
              </a:rPr>
              <a:t>0</a:t>
            </a:r>
            <a:r>
              <a:rPr lang="en" sz="2400"/>
              <a:t>.</a:t>
            </a:r>
            <a:endParaRPr sz="2400"/>
          </a:p>
        </p:txBody>
      </p:sp>
      <p:sp>
        <p:nvSpPr>
          <p:cNvPr id="467" name="Google Shape;467;p7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animEffect transition="in" filter="fade">
                                      <p:cBhvr>
                                        <p:cTn id="7" dur="1000"/>
                                        <p:tgtEl>
                                          <p:spTgt spid="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6">
                                            <p:txEl>
                                              <p:pRg st="1" end="1"/>
                                            </p:txEl>
                                          </p:spTgt>
                                        </p:tgtEl>
                                        <p:attrNameLst>
                                          <p:attrName>style.visibility</p:attrName>
                                        </p:attrNameLst>
                                      </p:cBhvr>
                                      <p:to>
                                        <p:strVal val="visible"/>
                                      </p:to>
                                    </p:set>
                                    <p:animEffect transition="in" filter="fade">
                                      <p:cBhvr>
                                        <p:cTn id="12" dur="1000"/>
                                        <p:tgtEl>
                                          <p:spTgt spid="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6">
                                            <p:txEl>
                                              <p:pRg st="2" end="2"/>
                                            </p:txEl>
                                          </p:spTgt>
                                        </p:tgtEl>
                                        <p:attrNameLst>
                                          <p:attrName>style.visibility</p:attrName>
                                        </p:attrNameLst>
                                      </p:cBhvr>
                                      <p:to>
                                        <p:strVal val="visible"/>
                                      </p:to>
                                    </p:set>
                                    <p:animEffect transition="in" filter="fade">
                                      <p:cBhvr>
                                        <p:cTn id="17" dur="1000"/>
                                        <p:tgtEl>
                                          <p:spTgt spid="4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7"/>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73" name="Google Shape;473;p77"/>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74" name="Google Shape;474;p77"/>
          <p:cNvPicPr preferRelativeResize="0"/>
          <p:nvPr/>
        </p:nvPicPr>
        <p:blipFill>
          <a:blip r:embed="rId3">
            <a:alphaModFix/>
          </a:blip>
          <a:stretch>
            <a:fillRect/>
          </a:stretch>
        </p:blipFill>
        <p:spPr>
          <a:xfrm>
            <a:off x="3269589" y="2893264"/>
            <a:ext cx="4962525" cy="24479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8"/>
          <p:cNvSpPr txBox="1">
            <a:spLocks noGrp="1"/>
          </p:cNvSpPr>
          <p:nvPr>
            <p:ph type="body" idx="1"/>
          </p:nvPr>
        </p:nvSpPr>
        <p:spPr>
          <a:xfrm flipH="1">
            <a:off x="1981275" y="5146300"/>
            <a:ext cx="8229600" cy="1561200"/>
          </a:xfrm>
          <a:prstGeom prst="rect">
            <a:avLst/>
          </a:prstGeom>
        </p:spPr>
        <p:txBody>
          <a:bodyPr spcFirstLastPara="1" wrap="square" lIns="91425" tIns="91425" rIns="91425" bIns="91425" anchor="t" anchorCtr="0">
            <a:noAutofit/>
          </a:bodyPr>
          <a:lstStyle/>
          <a:p>
            <a:pPr marL="914400" indent="457200">
              <a:lnSpc>
                <a:spcPct val="115000"/>
              </a:lnSpc>
              <a:spcBef>
                <a:spcPts val="0"/>
              </a:spcBef>
              <a:buNone/>
            </a:pPr>
            <a:endParaRPr sz="2200"/>
          </a:p>
          <a:p>
            <a:pPr marL="914400" indent="457200">
              <a:lnSpc>
                <a:spcPct val="115000"/>
              </a:lnSpc>
              <a:spcBef>
                <a:spcPts val="1000"/>
              </a:spcBef>
              <a:spcAft>
                <a:spcPts val="1000"/>
              </a:spcAft>
              <a:buNone/>
            </a:pPr>
            <a:r>
              <a:rPr lang="en" sz="2200"/>
              <a:t>P(x̄ &gt; 9.7 | µ = 8) = P(Z &gt; 3.4) = 0.0003</a:t>
            </a:r>
            <a:endParaRPr sz="2200"/>
          </a:p>
        </p:txBody>
      </p:sp>
      <p:sp>
        <p:nvSpPr>
          <p:cNvPr id="480" name="Google Shape;480;p78"/>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81" name="Google Shape;481;p78"/>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3269589" y="2893264"/>
            <a:ext cx="4962525" cy="24479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9"/>
          <p:cNvSpPr txBox="1">
            <a:spLocks noGrp="1"/>
          </p:cNvSpPr>
          <p:nvPr>
            <p:ph type="body" idx="1"/>
          </p:nvPr>
        </p:nvSpPr>
        <p:spPr>
          <a:xfrm flipH="1">
            <a:off x="1981137"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488" name="Google Shape;488;p79"/>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0"/>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494" name="Google Shape;494;p80"/>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1"/>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00" name="Google Shape;500;p81"/>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2"/>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06" name="Google Shape;506;p82"/>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83"/>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12" name="Google Shape;512;p83"/>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4"/>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indent="-355600">
              <a:lnSpc>
                <a:spcPct val="115000"/>
              </a:lnSpc>
              <a:spcBef>
                <a:spcPts val="0"/>
              </a:spcBef>
              <a:buSzPts val="2000"/>
            </a:pPr>
            <a:r>
              <a:rPr lang="en" sz="2000"/>
              <a:t>The difference between the null value of 8 schools and observed sample mean of 9.7 schools is </a:t>
            </a:r>
            <a:r>
              <a:rPr lang="en" sz="2000" i="1">
                <a:solidFill>
                  <a:srgbClr val="FF9900"/>
                </a:solidFill>
              </a:rPr>
              <a:t>not due to chance</a:t>
            </a:r>
            <a:r>
              <a:rPr lang="en" sz="2000"/>
              <a:t> or sampling variability.</a:t>
            </a:r>
            <a:endParaRPr sz="2000"/>
          </a:p>
          <a:p>
            <a:pPr marL="0" indent="0">
              <a:lnSpc>
                <a:spcPct val="115000"/>
              </a:lnSpc>
              <a:spcBef>
                <a:spcPts val="1000"/>
              </a:spcBef>
              <a:spcAft>
                <a:spcPts val="1000"/>
              </a:spcAft>
              <a:buNone/>
            </a:pPr>
            <a:endParaRPr sz="2000"/>
          </a:p>
        </p:txBody>
      </p:sp>
      <p:sp>
        <p:nvSpPr>
          <p:cNvPr id="518" name="Google Shape;518;p84"/>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94" name="Google Shape;94;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000"/>
                                        <p:tgtEl>
                                          <p:spTgt spid="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5"/>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524" name="Google Shape;524;p8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Clr>
                <a:srgbClr val="FF9900"/>
              </a:buClr>
              <a:buSzPts val="1800"/>
              <a:buAutoNum type="alphaLcParenR"/>
            </a:pPr>
            <a:r>
              <a:rPr lang="en" sz="1800" i="1">
                <a:solidFill>
                  <a:srgbClr val="FF9900"/>
                </a:solidFill>
              </a:rPr>
              <a:t>Reject H</a:t>
            </a:r>
            <a:r>
              <a:rPr lang="en" sz="1800" i="1" baseline="-25000">
                <a:solidFill>
                  <a:srgbClr val="FF9900"/>
                </a:solidFill>
              </a:rPr>
              <a:t>0</a:t>
            </a:r>
            <a:r>
              <a:rPr lang="en" sz="1800" i="1">
                <a:solidFill>
                  <a:srgbClr val="FF9900"/>
                </a:solidFill>
              </a:rPr>
              <a:t>, the data provide convincing evidence that college students sleep less than 7 hours on average.</a:t>
            </a:r>
            <a:endParaRPr sz="1800" i="1">
              <a:solidFill>
                <a:srgbClr val="FF9900"/>
              </a:solidFill>
            </a:endParaRPr>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530" name="Google Shape;530;p8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7"/>
          <p:cNvSpPr txBox="1">
            <a:spLocks noGrp="1"/>
          </p:cNvSpPr>
          <p:nvPr>
            <p:ph type="body" idx="1"/>
          </p:nvPr>
        </p:nvSpPr>
        <p:spPr>
          <a:xfrm flipH="1">
            <a:off x="2054050" y="1257075"/>
            <a:ext cx="7822200" cy="178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36" name="Google Shape;536;p87"/>
          <p:cNvSpPr txBox="1">
            <a:spLocks noGrp="1"/>
          </p:cNvSpPr>
          <p:nvPr>
            <p:ph type="title"/>
          </p:nvPr>
        </p:nvSpPr>
        <p:spPr>
          <a:xfrm>
            <a:off x="1901300" y="255338"/>
            <a:ext cx="8229600" cy="1143000"/>
          </a:xfrm>
          <a:prstGeom prst="rect">
            <a:avLst/>
          </a:prstGeom>
        </p:spPr>
        <p:txBody>
          <a:bodyPr spcFirstLastPara="1" wrap="square" lIns="91425" tIns="91425" rIns="91425" bIns="91425" anchor="b" anchorCtr="0">
            <a:noAutofit/>
          </a:bodyPr>
          <a:lstStyle/>
          <a:p>
            <a:r>
              <a:rPr lang="en">
                <a:solidFill>
                  <a:schemeClr val="accent1"/>
                </a:solidFill>
              </a:rPr>
              <a:t>Two-sided hypothesis testing with p-values</a:t>
            </a:r>
            <a:endParaRPr>
              <a:solidFill>
                <a:schemeClr val="accen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8"/>
          <p:cNvSpPr txBox="1">
            <a:spLocks noGrp="1"/>
          </p:cNvSpPr>
          <p:nvPr>
            <p:ph type="body" idx="1"/>
          </p:nvPr>
        </p:nvSpPr>
        <p:spPr>
          <a:xfrm flipH="1">
            <a:off x="2057400" y="3418275"/>
            <a:ext cx="7822200" cy="11430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Hence the p-value would change as well:</a:t>
            </a:r>
            <a:endParaRPr sz="2000"/>
          </a:p>
        </p:txBody>
      </p:sp>
      <p:sp>
        <p:nvSpPr>
          <p:cNvPr id="542" name="Google Shape;542;p88"/>
          <p:cNvSpPr txBox="1">
            <a:spLocks noGrp="1"/>
          </p:cNvSpPr>
          <p:nvPr>
            <p:ph type="body" idx="1"/>
          </p:nvPr>
        </p:nvSpPr>
        <p:spPr>
          <a:xfrm flipH="1">
            <a:off x="2054050" y="1257075"/>
            <a:ext cx="7822200" cy="178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43" name="Google Shape;543;p88"/>
          <p:cNvSpPr txBox="1">
            <a:spLocks noGrp="1"/>
          </p:cNvSpPr>
          <p:nvPr>
            <p:ph type="title"/>
          </p:nvPr>
        </p:nvSpPr>
        <p:spPr>
          <a:xfrm>
            <a:off x="1901300" y="255338"/>
            <a:ext cx="8229600" cy="1143000"/>
          </a:xfrm>
          <a:prstGeom prst="rect">
            <a:avLst/>
          </a:prstGeom>
        </p:spPr>
        <p:txBody>
          <a:bodyPr spcFirstLastPara="1" wrap="square" lIns="91425" tIns="91425" rIns="91425" bIns="91425" anchor="b" anchorCtr="0">
            <a:noAutofit/>
          </a:bodyPr>
          <a:lstStyle/>
          <a:p>
            <a:r>
              <a:rPr lang="en">
                <a:solidFill>
                  <a:schemeClr val="accent1"/>
                </a:solidFill>
              </a:rPr>
              <a:t>Two-sided hypothesis testing with p-values</a:t>
            </a:r>
            <a:endParaRPr>
              <a:solidFill>
                <a:schemeClr val="accent1"/>
              </a:solidFill>
            </a:endParaRPr>
          </a:p>
        </p:txBody>
      </p:sp>
      <p:pic>
        <p:nvPicPr>
          <p:cNvPr id="544" name="Google Shape;544;p88"/>
          <p:cNvPicPr preferRelativeResize="0"/>
          <p:nvPr/>
        </p:nvPicPr>
        <p:blipFill>
          <a:blip r:embed="rId3">
            <a:alphaModFix/>
          </a:blip>
          <a:stretch>
            <a:fillRect/>
          </a:stretch>
        </p:blipFill>
        <p:spPr>
          <a:xfrm>
            <a:off x="1901300" y="4107751"/>
            <a:ext cx="7822200" cy="270405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9"/>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Choosing a significance level for a test is important in many contexts, and the traditional level is 0.05. However, it is often helpful to adjust the significance level based on the application. </a:t>
            </a:r>
            <a:endParaRPr sz="2000"/>
          </a:p>
          <a:p>
            <a:pPr indent="-355600">
              <a:lnSpc>
                <a:spcPct val="115000"/>
              </a:lnSpc>
              <a:spcBef>
                <a:spcPts val="0"/>
              </a:spcBef>
              <a:buSzPts val="2000"/>
            </a:pPr>
            <a:r>
              <a:rPr lang="en" sz="2000"/>
              <a:t>We may select a level that is smaller or larger than 0.05 depending on the consequences of any conclusions reached from the test.</a:t>
            </a:r>
            <a:endParaRPr sz="2000"/>
          </a:p>
          <a:p>
            <a:pPr indent="-355600">
              <a:lnSpc>
                <a:spcPct val="115000"/>
              </a:lnSpc>
              <a:spcBef>
                <a:spcPts val="0"/>
              </a:spcBef>
              <a:buSzPts val="2000"/>
            </a:pPr>
            <a:r>
              <a:rPr lang="en" sz="2000"/>
              <a:t>If making a Type 1 Error is dangerous or especially costly, we should choose a small significance level (e.g. 0.01). Under this scenario we want to be very cautious about rejecting the null hypothesis, so we demand very strong evidence favoring H</a:t>
            </a:r>
            <a:r>
              <a:rPr lang="en" sz="2000" baseline="-25000"/>
              <a:t>A</a:t>
            </a:r>
            <a:r>
              <a:rPr lang="en" sz="2000"/>
              <a:t> before we would reject H</a:t>
            </a:r>
            <a:r>
              <a:rPr lang="en" sz="2000" baseline="-25000"/>
              <a:t>0</a:t>
            </a:r>
            <a:r>
              <a:rPr lang="en" sz="2000"/>
              <a:t>.</a:t>
            </a:r>
            <a:endParaRPr sz="2000"/>
          </a:p>
          <a:p>
            <a:pPr indent="-355600">
              <a:lnSpc>
                <a:spcPct val="115000"/>
              </a:lnSpc>
              <a:spcBef>
                <a:spcPts val="0"/>
              </a:spcBef>
              <a:buSzPts val="2000"/>
            </a:pPr>
            <a:r>
              <a:rPr lang="en" sz="2000"/>
              <a:t>If a Type 2 Error is relatively more dangerous or much more costly than a Type 1 Error, then we should choose a higher significance level (e.g. 0.10). Here we want to be cautious about failing to reject H</a:t>
            </a:r>
            <a:r>
              <a:rPr lang="en" sz="2000" baseline="-25000"/>
              <a:t>0</a:t>
            </a:r>
            <a:r>
              <a:rPr lang="en" sz="2000"/>
              <a:t> when the null is actually false.</a:t>
            </a:r>
            <a:endParaRPr sz="2000"/>
          </a:p>
        </p:txBody>
      </p:sp>
      <p:sp>
        <p:nvSpPr>
          <p:cNvPr id="550" name="Google Shape;550;p8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significance level</a:t>
            </a:r>
            <a:endParaRPr>
              <a:solidFill>
                <a:schemeClr val="accen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90"/>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endParaRPr sz="2400"/>
          </a:p>
          <a:p>
            <a:pPr marL="0" indent="0">
              <a:lnSpc>
                <a:spcPct val="115000"/>
              </a:lnSpc>
              <a:spcBef>
                <a:spcPts val="1000"/>
              </a:spcBef>
              <a:buNone/>
            </a:pPr>
            <a:endParaRPr sz="2400"/>
          </a:p>
          <a:p>
            <a:pPr marL="0" indent="0">
              <a:lnSpc>
                <a:spcPct val="115000"/>
              </a:lnSpc>
              <a:spcBef>
                <a:spcPts val="1000"/>
              </a:spcBef>
              <a:buNone/>
            </a:pPr>
            <a:endParaRPr sz="2400"/>
          </a:p>
          <a:p>
            <a:pPr marL="0" indent="0">
              <a:lnSpc>
                <a:spcPct val="115000"/>
              </a:lnSpc>
              <a:spcBef>
                <a:spcPts val="1000"/>
              </a:spcBef>
              <a:spcAft>
                <a:spcPts val="1000"/>
              </a:spcAft>
              <a:buNone/>
            </a:pPr>
            <a:r>
              <a:rPr lang="en" sz="2400" i="1"/>
              <a:t>the next two slides provide a brief summary of</a:t>
            </a:r>
            <a:br>
              <a:rPr lang="en" sz="2400" i="1"/>
            </a:br>
            <a:r>
              <a:rPr lang="en" sz="2400" i="1"/>
              <a:t>hypothesis testing...</a:t>
            </a:r>
            <a:endParaRPr sz="2400" i="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
        <p:nvSpPr>
          <p:cNvPr id="561" name="Google Shape;561;p91"/>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buAutoNum type="arabicPeriod"/>
            </a:pPr>
            <a:r>
              <a:rPr lang="en" sz="2400"/>
              <a:t>Set the hypotheses.</a:t>
            </a:r>
            <a:endParaRPr sz="2400"/>
          </a:p>
          <a:p>
            <a:pPr indent="-381000">
              <a:lnSpc>
                <a:spcPct val="115000"/>
              </a:lnSpc>
              <a:spcBef>
                <a:spcPts val="1000"/>
              </a:spcBef>
              <a:buSzPts val="2400"/>
              <a:buAutoNum type="arabicPeriod"/>
            </a:pPr>
            <a:r>
              <a:rPr lang="en" sz="2400"/>
              <a:t>Check assumptions and conditions.</a:t>
            </a:r>
            <a:endParaRPr sz="2400"/>
          </a:p>
          <a:p>
            <a:pPr indent="-381000">
              <a:lnSpc>
                <a:spcPct val="115000"/>
              </a:lnSpc>
              <a:spcBef>
                <a:spcPts val="1000"/>
              </a:spcBef>
              <a:buSzPts val="2400"/>
              <a:buAutoNum type="arabicPeriod"/>
            </a:pPr>
            <a:r>
              <a:rPr lang="en" sz="2400"/>
              <a:t>Calculate a </a:t>
            </a:r>
            <a:r>
              <a:rPr lang="en" sz="2400" i="1">
                <a:solidFill>
                  <a:schemeClr val="accent1"/>
                </a:solidFill>
              </a:rPr>
              <a:t>test statistic</a:t>
            </a:r>
            <a:r>
              <a:rPr lang="en" sz="2400"/>
              <a:t> and a p-value.</a:t>
            </a:r>
            <a:endParaRPr sz="2400"/>
          </a:p>
          <a:p>
            <a:pPr indent="-381000">
              <a:lnSpc>
                <a:spcPct val="115000"/>
              </a:lnSpc>
              <a:spcBef>
                <a:spcPts val="1000"/>
              </a:spcBef>
              <a:spcAft>
                <a:spcPts val="1000"/>
              </a:spcAft>
              <a:buSzPts val="2400"/>
              <a:buAutoNum type="arabicPeriod"/>
            </a:pPr>
            <a:r>
              <a:rPr lang="en" sz="2400"/>
              <a:t>Make a decision, and interpret it in context of the research question.</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2"/>
          <p:cNvSpPr txBox="1">
            <a:spLocks noGrp="1"/>
          </p:cNvSpPr>
          <p:nvPr>
            <p:ph type="body" idx="1"/>
          </p:nvPr>
        </p:nvSpPr>
        <p:spPr>
          <a:xfrm flipH="1">
            <a:off x="1981137" y="12526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1. Set the hypotheses</a:t>
            </a:r>
            <a:endParaRPr sz="1800"/>
          </a:p>
          <a:p>
            <a:pPr marL="914400" indent="-342900">
              <a:lnSpc>
                <a:spcPct val="115000"/>
              </a:lnSpc>
              <a:spcBef>
                <a:spcPts val="1000"/>
              </a:spcBef>
              <a:buSzPts val="1800"/>
            </a:pPr>
            <a:r>
              <a:rPr lang="en" sz="1800" i="1"/>
              <a:t>H</a:t>
            </a:r>
            <a:r>
              <a:rPr lang="en" sz="1800" i="1" baseline="-25000"/>
              <a:t>0</a:t>
            </a:r>
            <a:r>
              <a:rPr lang="en" sz="1800"/>
              <a:t>: </a:t>
            </a:r>
            <a:r>
              <a:rPr lang="en" sz="1800" i="1"/>
              <a:t>µ</a:t>
            </a:r>
            <a:r>
              <a:rPr lang="en" sz="1800"/>
              <a:t> = null value</a:t>
            </a:r>
            <a:endParaRPr sz="1800"/>
          </a:p>
          <a:p>
            <a:pPr marL="914400" indent="-342900">
              <a:lnSpc>
                <a:spcPct val="115000"/>
              </a:lnSpc>
              <a:spcBef>
                <a:spcPts val="0"/>
              </a:spcBef>
              <a:buSzPts val="1800"/>
            </a:pPr>
            <a:r>
              <a:rPr lang="en" sz="1800" i="1"/>
              <a:t>H</a:t>
            </a:r>
            <a:r>
              <a:rPr lang="en" sz="1800" i="1" baseline="-25000"/>
              <a:t>A</a:t>
            </a:r>
            <a:r>
              <a:rPr lang="en" sz="1800"/>
              <a:t>: </a:t>
            </a:r>
            <a:r>
              <a:rPr lang="en" sz="1800" i="1"/>
              <a:t>µ</a:t>
            </a:r>
            <a:r>
              <a:rPr lang="en" sz="1800"/>
              <a:t> &lt; or &gt; or ≠ null value     </a:t>
            </a:r>
            <a:endParaRPr sz="1800"/>
          </a:p>
          <a:p>
            <a:pPr marL="0" indent="0">
              <a:lnSpc>
                <a:spcPct val="115000"/>
              </a:lnSpc>
              <a:spcBef>
                <a:spcPts val="1000"/>
              </a:spcBef>
              <a:buNone/>
            </a:pPr>
            <a:r>
              <a:rPr lang="en" sz="1800"/>
              <a:t>2. Calculate the point estimate</a:t>
            </a:r>
            <a:endParaRPr sz="1800"/>
          </a:p>
          <a:p>
            <a:pPr marL="0" indent="0">
              <a:lnSpc>
                <a:spcPct val="115000"/>
              </a:lnSpc>
              <a:spcBef>
                <a:spcPts val="1000"/>
              </a:spcBef>
              <a:buNone/>
            </a:pPr>
            <a:r>
              <a:rPr lang="en" sz="1800"/>
              <a:t>3. Check assumptions and conditions</a:t>
            </a:r>
            <a:endParaRPr sz="1800"/>
          </a:p>
          <a:p>
            <a:pPr marL="914400" indent="-342900">
              <a:lnSpc>
                <a:spcPct val="115000"/>
              </a:lnSpc>
              <a:spcBef>
                <a:spcPts val="1000"/>
              </a:spcBef>
              <a:buSzPts val="1800"/>
            </a:pPr>
            <a:r>
              <a:rPr lang="en" sz="1800"/>
              <a:t>Independence: random sample/assignment, 10% condition when sampling without replacement</a:t>
            </a:r>
            <a:endParaRPr sz="1800"/>
          </a:p>
          <a:p>
            <a:pPr marL="914400" indent="-342900">
              <a:lnSpc>
                <a:spcPct val="115000"/>
              </a:lnSpc>
              <a:spcBef>
                <a:spcPts val="0"/>
              </a:spcBef>
              <a:buSzPts val="1800"/>
            </a:pPr>
            <a:r>
              <a:rPr lang="en" sz="1800"/>
              <a:t>Normality: nearly normal population or </a:t>
            </a:r>
            <a:r>
              <a:rPr lang="en" sz="1800" i="1"/>
              <a:t>n</a:t>
            </a:r>
            <a:r>
              <a:rPr lang="en" sz="1800"/>
              <a:t> ≥ 30, no extreme skew -- or use the </a:t>
            </a:r>
            <a:r>
              <a:rPr lang="en" sz="1800" i="1"/>
              <a:t>t</a:t>
            </a:r>
            <a:r>
              <a:rPr lang="en" sz="1800"/>
              <a:t> distribution (Ch 5)</a:t>
            </a:r>
            <a:endParaRPr sz="1800"/>
          </a:p>
          <a:p>
            <a:pPr marL="0" indent="0">
              <a:lnSpc>
                <a:spcPct val="115000"/>
              </a:lnSpc>
              <a:spcBef>
                <a:spcPts val="1000"/>
              </a:spcBef>
              <a:buNone/>
            </a:pPr>
            <a:r>
              <a:rPr lang="en" sz="1800"/>
              <a:t>4. Calculate a </a:t>
            </a:r>
            <a:r>
              <a:rPr lang="en" sz="1800" i="1">
                <a:solidFill>
                  <a:schemeClr val="accent1"/>
                </a:solidFill>
              </a:rPr>
              <a:t>test statistic</a:t>
            </a:r>
            <a:r>
              <a:rPr lang="en" sz="1800"/>
              <a:t> and a p-value (draw a picture!)</a:t>
            </a:r>
            <a:endParaRPr sz="1800"/>
          </a:p>
          <a:p>
            <a:pPr marL="0" indent="0">
              <a:lnSpc>
                <a:spcPct val="115000"/>
              </a:lnSpc>
              <a:spcBef>
                <a:spcPts val="1000"/>
              </a:spcBef>
              <a:buNone/>
            </a:pPr>
            <a:endParaRPr sz="1800"/>
          </a:p>
          <a:p>
            <a:pPr marL="0" indent="0">
              <a:lnSpc>
                <a:spcPct val="115000"/>
              </a:lnSpc>
              <a:spcBef>
                <a:spcPts val="1000"/>
              </a:spcBef>
              <a:buNone/>
            </a:pPr>
            <a:r>
              <a:rPr lang="en" sz="1800"/>
              <a:t>5. Make a decision, and interpret it in context</a:t>
            </a:r>
            <a:endParaRPr sz="1800"/>
          </a:p>
          <a:p>
            <a:pPr indent="-342900">
              <a:lnSpc>
                <a:spcPct val="115000"/>
              </a:lnSpc>
              <a:spcBef>
                <a:spcPts val="1000"/>
              </a:spcBef>
              <a:buSzPts val="1800"/>
            </a:pPr>
            <a:r>
              <a:rPr lang="en" sz="1800"/>
              <a:t>If p-value &lt; </a:t>
            </a:r>
            <a:r>
              <a:rPr lang="en" sz="1800" i="1"/>
              <a:t>α</a:t>
            </a:r>
            <a:r>
              <a:rPr lang="en" sz="1800"/>
              <a:t>, reject </a:t>
            </a:r>
            <a:r>
              <a:rPr lang="en" sz="1800" i="1"/>
              <a:t>H</a:t>
            </a:r>
            <a:r>
              <a:rPr lang="en" sz="1800" i="1" baseline="-25000"/>
              <a:t>0</a:t>
            </a:r>
            <a:r>
              <a:rPr lang="en" sz="1800"/>
              <a:t>, data provide evidence for </a:t>
            </a:r>
            <a:r>
              <a:rPr lang="en" sz="1800" i="1"/>
              <a:t>H</a:t>
            </a:r>
            <a:r>
              <a:rPr lang="en" sz="1800" i="1" baseline="-25000"/>
              <a:t>A</a:t>
            </a:r>
            <a:endParaRPr sz="1800" i="1" baseline="-25000"/>
          </a:p>
          <a:p>
            <a:pPr indent="-342900">
              <a:lnSpc>
                <a:spcPct val="115000"/>
              </a:lnSpc>
              <a:spcBef>
                <a:spcPts val="0"/>
              </a:spcBef>
              <a:buSzPts val="1800"/>
            </a:pPr>
            <a:r>
              <a:rPr lang="en" sz="1800"/>
              <a:t>If p-value &gt; </a:t>
            </a:r>
            <a:r>
              <a:rPr lang="en" sz="1800" i="1"/>
              <a:t>α</a:t>
            </a:r>
            <a:r>
              <a:rPr lang="en" sz="1800"/>
              <a:t>, do not reject </a:t>
            </a:r>
            <a:r>
              <a:rPr lang="en" sz="1800" i="1"/>
              <a:t>H</a:t>
            </a:r>
            <a:r>
              <a:rPr lang="en" sz="1800" i="1" baseline="-25000"/>
              <a:t>0</a:t>
            </a:r>
            <a:r>
              <a:rPr lang="en" sz="1800"/>
              <a:t>, data do not provide evidence for </a:t>
            </a:r>
            <a:r>
              <a:rPr lang="en" sz="1800" i="1"/>
              <a:t>H</a:t>
            </a:r>
            <a:r>
              <a:rPr lang="en" sz="1800" i="1" baseline="-25000"/>
              <a:t>A</a:t>
            </a:r>
            <a:endParaRPr sz="1800" i="1" baseline="-25000"/>
          </a:p>
        </p:txBody>
      </p:sp>
      <p:sp>
        <p:nvSpPr>
          <p:cNvPr id="567" name="Google Shape;567;p92"/>
          <p:cNvSpPr txBox="1">
            <a:spLocks noGrp="1"/>
          </p:cNvSpPr>
          <p:nvPr>
            <p:ph type="title"/>
          </p:nvPr>
        </p:nvSpPr>
        <p:spPr>
          <a:xfrm>
            <a:off x="1981263" y="109638"/>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Hypothesis testing for a population mean</a:t>
            </a:r>
            <a:endParaRPr>
              <a:solidFill>
                <a:schemeClr val="accent1"/>
              </a:solidFill>
            </a:endParaRPr>
          </a:p>
        </p:txBody>
      </p:sp>
      <p:pic>
        <p:nvPicPr>
          <p:cNvPr id="568" name="Google Shape;568;p92"/>
          <p:cNvPicPr preferRelativeResize="0"/>
          <p:nvPr/>
        </p:nvPicPr>
        <p:blipFill>
          <a:blip r:embed="rId3">
            <a:alphaModFix/>
          </a:blip>
          <a:stretch>
            <a:fillRect/>
          </a:stretch>
        </p:blipFill>
        <p:spPr>
          <a:xfrm>
            <a:off x="4718747" y="5128876"/>
            <a:ext cx="2769950" cy="60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00" name="Google Shape;100;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xEl>
                                              <p:pRg st="1" end="1"/>
                                            </p:txEl>
                                          </p:spTgt>
                                        </p:tgtEl>
                                        <p:attrNameLst>
                                          <p:attrName>style.visibility</p:attrName>
                                        </p:attrNameLst>
                                      </p:cBhvr>
                                      <p:to>
                                        <p:strVal val="visible"/>
                                      </p:to>
                                    </p:set>
                                    <p:animEffect transition="in" filter="fade">
                                      <p:cBhvr>
                                        <p:cTn id="12" dur="1000"/>
                                        <p:tgtEl>
                                          <p:spTgt spid="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4"/>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06" name="Google Shape;106;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10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1000"/>
                                        <p:tgtEl>
                                          <p:spTgt spid="1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xEl>
                                              <p:pRg st="2" end="2"/>
                                            </p:txEl>
                                          </p:spTgt>
                                        </p:tgtEl>
                                        <p:attrNameLst>
                                          <p:attrName>style.visibility</p:attrName>
                                        </p:attrNameLst>
                                      </p:cBhvr>
                                      <p:to>
                                        <p:strVal val="visible"/>
                                      </p:to>
                                    </p:set>
                                    <p:animEffect transition="in" filter="fade">
                                      <p:cBhvr>
                                        <p:cTn id="17" dur="1000"/>
                                        <p:tgtEl>
                                          <p:spTgt spid="1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17</TotalTime>
  <Words>6216</Words>
  <Application>Microsoft Macintosh PowerPoint</Application>
  <PresentationFormat>Widescreen</PresentationFormat>
  <Paragraphs>377</Paragraphs>
  <Slides>77</Slides>
  <Notes>76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77</vt:i4>
      </vt:variant>
    </vt:vector>
  </HeadingPairs>
  <TitlesOfParts>
    <vt:vector size="83" baseType="lpstr">
      <vt:lpstr>Arial</vt:lpstr>
      <vt:lpstr>Calibri</vt:lpstr>
      <vt:lpstr>Corbel</vt:lpstr>
      <vt:lpstr>Wingdings 2</vt:lpstr>
      <vt:lpstr>Frame</vt:lpstr>
      <vt:lpstr>Custom</vt:lpstr>
      <vt:lpstr>Hypothesis Testing</vt:lpstr>
      <vt:lpstr>Remember when...</vt:lpstr>
      <vt:lpstr>Remember when...</vt:lpstr>
      <vt:lpstr>Remember when...</vt:lpstr>
      <vt:lpstr>Result</vt:lpstr>
      <vt:lpstr>Result</vt:lpstr>
      <vt:lpstr>Recap: hypothesis testing framework</vt:lpstr>
      <vt:lpstr>Recap: hypothesis testing framework</vt:lpstr>
      <vt:lpstr>Recap: hypothesis testing framework</vt:lpstr>
      <vt:lpstr>Recap: hypothesis testing framework</vt:lpstr>
      <vt:lpstr>Recap: hypothesis testing framework</vt:lpstr>
      <vt:lpstr>Testing hypotheses using confidence intervals</vt:lpstr>
      <vt:lpstr>Decision errors</vt:lpstr>
      <vt:lpstr>Decision errors (cont.)</vt:lpstr>
      <vt:lpstr>Decision errors (cont.)</vt:lpstr>
      <vt:lpstr>Decision errors (cont.)</vt:lpstr>
      <vt:lpstr>Decision errors (cont.)</vt:lpstr>
      <vt:lpstr>Decision errors (cont.)</vt:lpstr>
      <vt:lpstr>Decision errors (cont.)</vt:lpstr>
      <vt:lpstr>Decision errors (cont.)</vt:lpstr>
      <vt:lpstr>Hypothesis Test as a trial</vt:lpstr>
      <vt:lpstr>Hypothesis Test as a trial</vt:lpstr>
      <vt:lpstr>Hypothesis Test as a trial</vt:lpstr>
      <vt:lpstr>Hypothesis Test as a trial</vt:lpstr>
      <vt:lpstr>Type 1 error rate</vt:lpstr>
      <vt:lpstr>Type 1 error rate</vt:lpstr>
      <vt:lpstr>Type 1 error rate</vt:lpstr>
      <vt:lpstr>Type 1 error rate</vt:lpstr>
      <vt:lpstr>Facebook interest categories</vt:lpstr>
      <vt:lpstr>Facebook interest categories</vt:lpstr>
      <vt:lpstr>Facebook interest categories</vt:lpstr>
      <vt:lpstr>Facebook interest categories - conditions</vt:lpstr>
      <vt:lpstr>Facebook interest categories - conditions</vt:lpstr>
      <vt:lpstr>Test statistic</vt:lpstr>
      <vt:lpstr>p-values</vt:lpstr>
      <vt:lpstr>Facebook interest categories - p-value</vt:lpstr>
      <vt:lpstr>Facebook interest categories - Making a decision</vt:lpstr>
      <vt:lpstr>Choosing a significance level</vt:lpstr>
      <vt:lpstr>One vs. two sided hypothesis tests</vt:lpstr>
      <vt:lpstr>PowerPoint Presentation</vt:lpstr>
      <vt:lpstr>PowerPoint Presentation</vt:lpstr>
      <vt:lpstr>Testing hypotheses using confidence intervals</vt:lpstr>
      <vt:lpstr>Testing hypotheses using confidence intervals</vt:lpstr>
      <vt:lpstr>Testing hypotheses using confidence intervals</vt:lpstr>
      <vt:lpstr>Testing hypotheses using confidence intervals</vt:lpstr>
      <vt:lpstr>Number of college applications</vt:lpstr>
      <vt:lpstr>Setting the hypotheses</vt:lpstr>
      <vt:lpstr>Setting the hypotheses</vt:lpstr>
      <vt:lpstr>Setting the hypotheses</vt:lpstr>
      <vt:lpstr>Setting the hypotheses</vt:lpstr>
      <vt:lpstr>Number of college applications - conditions</vt:lpstr>
      <vt:lpstr>Number of college applications - conditions</vt:lpstr>
      <vt:lpstr>Test Statistic</vt:lpstr>
      <vt:lpstr>Test Statistic</vt:lpstr>
      <vt:lpstr>Test Statistic</vt:lpstr>
      <vt:lpstr>Test Statistic</vt:lpstr>
      <vt:lpstr>Test Statistic</vt:lpstr>
      <vt:lpstr>Test Statistic</vt:lpstr>
      <vt:lpstr>p-values</vt:lpstr>
      <vt:lpstr>p-values</vt:lpstr>
      <vt:lpstr>p-values</vt:lpstr>
      <vt:lpstr>Number of college applications - p-value</vt:lpstr>
      <vt:lpstr>Number of college applications - p-value</vt:lpstr>
      <vt:lpstr>Number of college applications - Making a decision</vt:lpstr>
      <vt:lpstr>Number of college applications - Making a decision</vt:lpstr>
      <vt:lpstr>Number of college applications - Making a decision</vt:lpstr>
      <vt:lpstr>Number of college applications - Making a decision</vt:lpstr>
      <vt:lpstr>Number of college applications - Making a decision</vt:lpstr>
      <vt:lpstr>Number of college applications - Making a decision</vt:lpstr>
      <vt:lpstr>Practice</vt:lpstr>
      <vt:lpstr>Practice</vt:lpstr>
      <vt:lpstr>Two-sided hypothesis testing with p-values</vt:lpstr>
      <vt:lpstr>Two-sided hypothesis testing with p-values</vt:lpstr>
      <vt:lpstr>Choosing a significance level</vt:lpstr>
      <vt:lpstr>PowerPoint Presentation</vt:lpstr>
      <vt:lpstr>Recap: Hypothesis testing framework</vt:lpstr>
      <vt:lpstr>Recap: Hypothesis testing for a population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3</cp:revision>
  <dcterms:created xsi:type="dcterms:W3CDTF">2023-07-27T13:51:22Z</dcterms:created>
  <dcterms:modified xsi:type="dcterms:W3CDTF">2023-08-02T17:31:59Z</dcterms:modified>
</cp:coreProperties>
</file>