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7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3caad2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2e358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2e358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2e3584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2e3584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e358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e358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2e3584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2e3584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b2e3584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b2e3584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2e3584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2e3584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2e3584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2e3584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e3584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2e3584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3584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3584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2e3584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2e3584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c3caad2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fc3caad2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b2e3584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b2e3584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2e3584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b2e3584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e3584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e3584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2e3584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b2e3584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b2e3584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b2e3584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b2e3584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b2e3584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f9efc5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9f9efc5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9f9efc5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9f9efc5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9f9efc5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9f9efc5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9f9efc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9f9efc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3caad2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3caad2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9f9efc5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9f9efc5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3584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3584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2e3584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2e3584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b2e3584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b2e3584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b2e3584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b2e3584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f9f9efc5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f9f9efc5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9f9efc5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9f9efc5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b2e3584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b2e3584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b2e3584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b2e3584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b2e3584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b2e3584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c3caad2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fc3caad2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b2e35842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b2e35842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b2e3584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b2e3584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b2e3584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b2e3584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9f9efc5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9f9efc5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b2e3584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b2e35842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b2e35842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b2e35842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b2e3584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b2e3584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b2e3584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b2e35842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b2e3584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b2e3584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b2e3584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b2e3584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c3caad2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c3caad2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b2e35842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b2e35842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b2e3584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b2e3584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b2e35842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b2e35842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b2e35842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5b2e35842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b2e3584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b2e35842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b2e35842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b2e35842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f9f9efc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f9f9efc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f9f9efc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f9f9efc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f9f9efc5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f9f9efc5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2e35842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2e35842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3caad2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3caad2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b2e3584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b2e3584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b2e35842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b2e35842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b2e3584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b2e3584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b2e3584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b2e3584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f9f9efc5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f9f9efc5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f9f9efc5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f9f9efc5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f9f9efc5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f9f9efc5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f9f9efc5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f9f9efc5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2e358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b2e358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2e3584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2e3584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b2e3584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b2e3584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2111124"/>
            <a:ext cx="103632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68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50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52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53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028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1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419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shinyapps.io/dist_calc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shinyapps.io/dist_calc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with One Sample Mean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058675" y="9980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81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6th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13th</a:t>
            </a:r>
            <a:endParaRPr sz="2000" baseline="-25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6th</a:t>
            </a:r>
            <a:r>
              <a:rPr lang="en" sz="2000"/>
              <a:t> ≠ 𝞵</a:t>
            </a:r>
            <a:r>
              <a:rPr lang="en" sz="2000" baseline="-25000"/>
              <a:t>13th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𝙥</a:t>
            </a:r>
            <a:r>
              <a:rPr lang="en" sz="2000" baseline="-25000"/>
              <a:t>6th</a:t>
            </a:r>
            <a:r>
              <a:rPr lang="en" sz="2000"/>
              <a:t> = 𝙥</a:t>
            </a:r>
            <a:r>
              <a:rPr lang="en" sz="2000" baseline="-25000"/>
              <a:t>13th</a:t>
            </a:r>
            <a:endParaRPr sz="2000"/>
          </a:p>
          <a:p>
            <a:pPr marL="0" indent="457200">
              <a:lnSpc>
                <a:spcPct val="115000"/>
              </a:lnSpc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𝙥</a:t>
            </a:r>
            <a:r>
              <a:rPr lang="en" sz="2000" baseline="-25000"/>
              <a:t>6th</a:t>
            </a:r>
            <a:r>
              <a:rPr lang="en" sz="2000"/>
              <a:t> ≠ 𝙥</a:t>
            </a:r>
            <a:r>
              <a:rPr lang="en" sz="2000" baseline="-25000"/>
              <a:t>13th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diff</a:t>
            </a:r>
            <a:r>
              <a:rPr lang="en" sz="2000">
                <a:solidFill>
                  <a:srgbClr val="FF9900"/>
                </a:solidFill>
              </a:rPr>
              <a:t> = 0</a:t>
            </a:r>
            <a:endParaRPr sz="2000" baseline="-25000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lang="en" sz="2000" baseline="-25000">
                <a:solidFill>
                  <a:srgbClr val="FF9900"/>
                </a:solidFill>
              </a:rPr>
              <a:t>diff</a:t>
            </a:r>
            <a:r>
              <a:rPr lang="en" sz="2000">
                <a:solidFill>
                  <a:srgbClr val="FF9900"/>
                </a:solidFill>
              </a:rPr>
              <a:t> ≠ 0</a:t>
            </a:r>
            <a:endParaRPr sz="2000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</a:t>
            </a:r>
            <a:r>
              <a:rPr lang="en" sz="2000" baseline="-25000"/>
              <a:t>        </a:t>
            </a:r>
            <a:r>
              <a:rPr lang="en" sz="2000"/>
              <a:t>= 0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≠ 0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24" y="4920626"/>
            <a:ext cx="587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24" y="5311151"/>
            <a:ext cx="587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577650" y="2483875"/>
            <a:ext cx="6435600" cy="3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sample distribution does not appear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extremely skewed, but it’s very difficult to assess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such a small sample size. We might want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think about whether we would expect the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population distribution to be skewed or not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probably not, it should be equally likely to have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days with lower than average traffic and higher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than average traffic.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do not know 𝞼 and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 too small to assume </a:t>
            </a:r>
            <a:r>
              <a:rPr lang="en" sz="2000" i="1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 is reliable estimate for </a:t>
            </a:r>
            <a:r>
              <a:rPr lang="en" sz="2000"/>
              <a:t>𝞼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350" y="3502526"/>
            <a:ext cx="2918750" cy="17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577650" y="2483875"/>
            <a:ext cx="6435600" cy="3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sample distribution does not appear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extremely skewed, but it’s very difficult to assess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such a small sample size. We might want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think about whether we would expect the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population distribution to be skewed or not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probably not, it should be equally likely to have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days with lower than average traffic and higher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than average traffic.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do not know 𝞼 and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 too small to assume </a:t>
            </a:r>
            <a:r>
              <a:rPr lang="en" sz="2000" i="1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 is reliable estimate for </a:t>
            </a:r>
            <a:r>
              <a:rPr lang="en" sz="2000"/>
              <a:t>𝞼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350" y="3502526"/>
            <a:ext cx="2918750" cy="17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843975" y="6236975"/>
            <a:ext cx="7852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4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So what do we do when the sample size is small?</a:t>
            </a:r>
            <a:endParaRPr sz="24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981200" y="4567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Review: what purpose does a large sample server?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119200" y="1395850"/>
            <a:ext cx="79536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As long as observations are independent, and the population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distribution is not extremely skewed, a large sample would ensure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that...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1981200" y="325352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sampling distribution of the mean is nearly normal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estimate of the standard error, as      , is reliable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700" y="3720523"/>
            <a:ext cx="361708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While this is a helpful special case, it’s inherently difficult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verify normality in small data sets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While this is a helpful special case, it’s inherently difficult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verify normality in small data sets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should exercise caution when verifying the normality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condition for small samples. It is important to not only examine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data but also think about where the data come from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example, ask: would I expect this distribution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symmetric, and am I confident that outliers are rare?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𝒕 distribution.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37950" y="22917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One-sample mean with the </a:t>
            </a:r>
            <a:r>
              <a:rPr lang="en" i="1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-distribution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2245900" y="5457000"/>
            <a:ext cx="77769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 developed by Mine Çetinkaya-Rundel of OpenIntro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SzPts val="1100"/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Translated from LaTeX to Google Slides by Curry W. Hilton of OpenIntro.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slides may be copied, edited, and/or shared via the </a:t>
            </a:r>
            <a:r>
              <a:rPr lang="en" sz="1400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CC BY-SA license</a:t>
            </a:r>
            <a:endParaRPr sz="2600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Some images may be included under fair use guidelines (educational purposes)</a:t>
            </a:r>
            <a:endParaRPr sz="2600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Therefore observations are more likely to fall beyond two SDs from the mean than under the normal distribution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Therefore observations are more likely to fall beyond two SDs from the mean than under the normal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These extra thick tails are helpful for resolving our problem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a less reliable estimate the standard error (since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small)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51" y="4620277"/>
            <a:ext cx="4426301" cy="1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2119200" y="5638325"/>
            <a:ext cx="79536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What happens to the shape of the 𝒕 distribution as 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chemeClr val="accent1"/>
                </a:solidFill>
              </a:rPr>
              <a:t> increases?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119200" y="5638325"/>
            <a:ext cx="79536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What happens to the shape of the 𝒕 distribution as 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chemeClr val="accent1"/>
                </a:solidFill>
              </a:rPr>
              <a:t> increases?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2143525" y="6086375"/>
            <a:ext cx="79536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000000"/>
                </a:solidFill>
              </a:rPr>
              <a:t>Approaches normal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28175"/>
            <a:ext cx="8755224" cy="401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425" y="5574601"/>
            <a:ext cx="13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1425" y="5965126"/>
            <a:ext cx="13810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3"/>
          <p:cNvCxnSpPr>
            <a:endCxn id="204" idx="0"/>
          </p:cNvCxnSpPr>
          <p:nvPr/>
        </p:nvCxnSpPr>
        <p:spPr>
          <a:xfrm flipH="1">
            <a:off x="8571950" y="5145600"/>
            <a:ext cx="300" cy="429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2119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2119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lang="en" sz="2000" i="1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cxnSp>
        <p:nvCxnSpPr>
          <p:cNvPr id="214" name="Google Shape;214;p34"/>
          <p:cNvCxnSpPr/>
          <p:nvPr/>
        </p:nvCxnSpPr>
        <p:spPr>
          <a:xfrm>
            <a:off x="1792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4"/>
          <p:cNvSpPr txBox="1"/>
          <p:nvPr/>
        </p:nvSpPr>
        <p:spPr>
          <a:xfrm>
            <a:off x="1818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Null value is 0 because in the null hypothesis we set 𝞵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 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2119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119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lang="en" sz="2000" i="1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2119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in context...</a:t>
            </a:r>
            <a:endParaRPr sz="2000" i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25" name="Google Shape;225;p35"/>
          <p:cNvCxnSpPr/>
          <p:nvPr/>
        </p:nvCxnSpPr>
        <p:spPr>
          <a:xfrm>
            <a:off x="1792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35"/>
          <p:cNvSpPr txBox="1"/>
          <p:nvPr/>
        </p:nvSpPr>
        <p:spPr>
          <a:xfrm>
            <a:off x="1818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Null value is 0 because in the null hypothesis we set 𝞵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 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84589"/>
          <a:stretch/>
        </p:blipFill>
        <p:spPr>
          <a:xfrm>
            <a:off x="3795876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2119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2119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lang="en" sz="2000" i="1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2119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in context...</a:t>
            </a:r>
            <a:endParaRPr sz="2000" i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7" name="Google Shape;237;p36"/>
          <p:cNvCxnSpPr/>
          <p:nvPr/>
        </p:nvCxnSpPr>
        <p:spPr>
          <a:xfrm>
            <a:off x="1792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6"/>
          <p:cNvSpPr txBox="1"/>
          <p:nvPr/>
        </p:nvSpPr>
        <p:spPr>
          <a:xfrm>
            <a:off x="1818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Null value is 0 because in the null hypothesis we set 𝞵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 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84589"/>
          <a:stretch/>
        </p:blipFill>
        <p:spPr>
          <a:xfrm>
            <a:off x="3795876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t="15409" b="48871"/>
          <a:stretch/>
        </p:blipFill>
        <p:spPr>
          <a:xfrm>
            <a:off x="3795876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981200" y="274651"/>
            <a:ext cx="82296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981200" y="945150"/>
            <a:ext cx="8229600" cy="23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000"/>
              <a:t>Between 1990 - 1992 researchers in the UK collected data on traffic  flow, accidents, and hospital admissions on Friday 13</a:t>
            </a:r>
            <a:r>
              <a:rPr lang="en" sz="2000" baseline="30000"/>
              <a:t>th</a:t>
            </a:r>
            <a:r>
              <a:rPr lang="en" sz="2000"/>
              <a:t> and the previous Friday, Friday 6</a:t>
            </a:r>
            <a:r>
              <a:rPr lang="en" sz="2000" baseline="30000"/>
              <a:t>th</a:t>
            </a:r>
            <a:r>
              <a:rPr lang="en" sz="2000"/>
              <a:t>. Below is an excerpt from this data set on  traffic flow. We can assume that traffic flow on given day at locations 1 and 2 are independent.</a:t>
            </a:r>
            <a:br>
              <a:rPr lang="en" sz="2400"/>
            </a:br>
            <a:endParaRPr sz="2400"/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3081651"/>
            <a:ext cx="7726339" cy="33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2119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2119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lang="en" sz="2000" i="1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2119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in context...</a:t>
            </a:r>
            <a:endParaRPr sz="2000" i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>
            <a:off x="1792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7"/>
          <p:cNvSpPr txBox="1"/>
          <p:nvPr/>
        </p:nvSpPr>
        <p:spPr>
          <a:xfrm>
            <a:off x="1818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Null value is 0 because in the null hypothesis we set 𝞵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 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84589"/>
          <a:stretch/>
        </p:blipFill>
        <p:spPr>
          <a:xfrm>
            <a:off x="3795876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 rotWithShape="1">
          <a:blip r:embed="rId4">
            <a:alphaModFix/>
          </a:blip>
          <a:srcRect t="15409" b="48871"/>
          <a:stretch/>
        </p:blipFill>
        <p:spPr>
          <a:xfrm>
            <a:off x="3795876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t="51595" b="18244"/>
          <a:stretch/>
        </p:blipFill>
        <p:spPr>
          <a:xfrm>
            <a:off x="3795876" y="4654970"/>
            <a:ext cx="4854523" cy="6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2119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2119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lang="en" sz="2000" i="1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119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in context...</a:t>
            </a:r>
            <a:endParaRPr sz="2000" i="1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>
            <a:off x="1792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8"/>
          <p:cNvSpPr txBox="1"/>
          <p:nvPr/>
        </p:nvSpPr>
        <p:spPr>
          <a:xfrm>
            <a:off x="1818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Null value is 0 because in the null hypothesis we set 𝞵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 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b="84589"/>
          <a:stretch/>
        </p:blipFill>
        <p:spPr>
          <a:xfrm>
            <a:off x="3795876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 t="15409" b="48871"/>
          <a:stretch/>
        </p:blipFill>
        <p:spPr>
          <a:xfrm>
            <a:off x="3795876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4">
            <a:alphaModFix/>
          </a:blip>
          <a:srcRect t="51595" b="18244"/>
          <a:stretch/>
        </p:blipFill>
        <p:spPr>
          <a:xfrm>
            <a:off x="3795876" y="4654970"/>
            <a:ext cx="4854523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t="82682"/>
          <a:stretch/>
        </p:blipFill>
        <p:spPr>
          <a:xfrm>
            <a:off x="3795876" y="5411447"/>
            <a:ext cx="4854523" cy="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19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SzPts val="1100"/>
              <a:buNone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Using a web app: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http://gallery.shinyapps.io/dist_calc/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Using a web app: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http://gallery.shinyapps.io/dist_calc/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Or when these aren’t available, we can use a </a:t>
            </a:r>
            <a:r>
              <a:rPr lang="en" sz="2000"/>
              <a:t>𝒕-table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1981200" y="1488150"/>
            <a:ext cx="79536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 What is the conclusion of this hypothesis test?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1981200" y="1488150"/>
            <a:ext cx="79536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 What is the conclusion of this hypothesis test?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SzPts val="1100"/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Since the p-value is quite low, we conclude that the data provide strong evidence of a difference between traffic flow on Friday 6th and 13th.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endParaRPr sz="2000" baseline="30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46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endParaRPr sz="2000" baseline="30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endParaRPr sz="2000" baseline="30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can use a confidence interval to estimate this difference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39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7" name="Google Shape;337;p49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ME is always calculated as the product of a critical value and SE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39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ME is always calculated as the product of a critical value and SE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Since small sample means follow a 𝙩 distribution (and not a </a:t>
            </a:r>
            <a:r>
              <a:rPr lang="en" sz="2000"/>
              <a:t>𝓏</a:t>
            </a:r>
            <a:r>
              <a:rPr lang="en" sz="2000">
                <a:solidFill>
                  <a:srgbClr val="000000"/>
                </a:solidFill>
              </a:rPr>
              <a:t> distribution), the critical value is a </a:t>
            </a:r>
            <a:r>
              <a:rPr lang="en" sz="2000"/>
              <a:t>𝙩*</a:t>
            </a:r>
            <a:r>
              <a:rPr lang="en" sz="2000">
                <a:solidFill>
                  <a:srgbClr val="000000"/>
                </a:solidFill>
              </a:rPr>
              <a:t> (as opposed to a </a:t>
            </a:r>
            <a:r>
              <a:rPr lang="en" sz="2000"/>
              <a:t>𝓏*</a:t>
            </a:r>
            <a:r>
              <a:rPr lang="en" sz="2000">
                <a:solidFill>
                  <a:srgbClr val="000000"/>
                </a:solidFill>
              </a:rPr>
              <a:t>?).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39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76" y="3324225"/>
            <a:ext cx="26574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SzPts val="1100"/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qt(p = 0.975, df = 9)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2.262157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>
                <a:solidFill>
                  <a:schemeClr val="accent1"/>
                </a:solidFill>
              </a:rPr>
              <a:t>Finding the critical value (t</a:t>
            </a:r>
            <a:r>
              <a:rPr lang="en" sz="2800" baseline="30000">
                <a:solidFill>
                  <a:schemeClr val="accent1"/>
                </a:solidFill>
              </a:rPr>
              <a:t>★</a:t>
            </a:r>
            <a:r>
              <a:rPr lang="en" sz="2800">
                <a:solidFill>
                  <a:schemeClr val="accent1"/>
                </a:solidFill>
              </a:rPr>
              <a:t>)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52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76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2119200" y="3205400"/>
            <a:ext cx="7953600" cy="21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± 1.96 x 372</a:t>
            </a:r>
            <a:endParaRPr sz="2400">
              <a:solidFill>
                <a:srgbClr val="000000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</a:t>
            </a:r>
            <a:r>
              <a:rPr lang="en" sz="2400"/>
              <a:t>± 2.26 x 372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lphaUcPeriod"/>
            </a:pPr>
            <a:r>
              <a:rPr lang="en" sz="2400"/>
              <a:t>1836 ± -2.26 x 372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lphaUcPeriod"/>
            </a:pPr>
            <a:r>
              <a:rPr lang="en" sz="2400"/>
              <a:t>1836 ± 2.26 x 1176</a:t>
            </a:r>
            <a:endParaRPr sz="2400"/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76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2119200" y="3205400"/>
            <a:ext cx="7953600" cy="21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± 1.96 x 372</a:t>
            </a:r>
            <a:endParaRPr sz="2400">
              <a:solidFill>
                <a:srgbClr val="000000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2400"/>
              <a:buAutoNum type="alphaUcPeriod"/>
            </a:pPr>
            <a:r>
              <a:rPr lang="en" sz="2400" i="1">
                <a:solidFill>
                  <a:srgbClr val="E69138"/>
                </a:solidFill>
              </a:rPr>
              <a:t>1836 ± 2.26 x 372                   (995, 2677)</a:t>
            </a:r>
            <a:endParaRPr sz="2400" i="1">
              <a:solidFill>
                <a:srgbClr val="E69138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lphaUcPeriod"/>
            </a:pPr>
            <a:r>
              <a:rPr lang="en" sz="2400"/>
              <a:t>1836 ± -2.26 x 372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lphaUcPeriod"/>
            </a:pPr>
            <a:r>
              <a:rPr lang="en" sz="2400"/>
              <a:t>1836 ± 2.26 x 1176</a:t>
            </a:r>
            <a:endParaRPr sz="2400"/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</p:txBody>
      </p:sp>
      <p:cxnSp>
        <p:nvCxnSpPr>
          <p:cNvPr id="369" name="Google Shape;369;p53"/>
          <p:cNvCxnSpPr/>
          <p:nvPr/>
        </p:nvCxnSpPr>
        <p:spPr>
          <a:xfrm rot="10800000" flipH="1">
            <a:off x="5407025" y="3987050"/>
            <a:ext cx="1072200" cy="8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lang="en" sz="2000" i="1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64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 txBox="1"/>
          <p:nvPr/>
        </p:nvSpPr>
        <p:spPr>
          <a:xfrm>
            <a:off x="2198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are 95% confident that…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difference between the average number of cars on the road 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between 995 and 2,677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there are 995 to 2,677 fewer cars on the road than on the Friday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there are 995 fewer to 2,677 more cars on the road than on the Friday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Friday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there are 995 to 2,677 fewer cars on the road than on the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55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lang="en" sz="2000" i="1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64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2198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are 95% confident that…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difference between the average number of cars on the road 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between 995 and 2,677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there are 995 to 2,677 fewer cars on the road than on the Friday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Friday 6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there are 995 fewer to 2,677 more cars on the road than on the Friday 13</a:t>
            </a:r>
            <a:r>
              <a:rPr lang="en" sz="2000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55600" defTabSz="914400">
              <a:buClr>
                <a:srgbClr val="FF9900"/>
              </a:buClr>
              <a:buSzPts val="2000"/>
              <a:buFont typeface="Arial"/>
              <a:buAutoNum type="alphaUcPeriod"/>
            </a:pPr>
            <a:r>
              <a:rPr lang="en" sz="20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on Friday 13</a:t>
            </a:r>
            <a:r>
              <a:rPr lang="en" sz="2000" i="1" kern="0" baseline="30000">
                <a:solidFill>
                  <a:srgbClr val="FF99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 there are 995 to 2,677 fewer cars on the road than on the Friday 6</a:t>
            </a:r>
            <a:r>
              <a:rPr lang="en" sz="2000" i="1" kern="0" baseline="30000">
                <a:solidFill>
                  <a:srgbClr val="FF99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2000" i="1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, on average</a:t>
            </a:r>
            <a:endParaRPr sz="2000" i="1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5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5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000000"/>
                </a:solidFill>
              </a:rPr>
              <a:t>Yes, the hypothesis test found a significant difference, and the CI does not contain the null value of 0.</a:t>
            </a:r>
            <a:endParaRPr sz="20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58"/>
          <p:cNvSpPr txBox="1">
            <a:spLocks noGrp="1"/>
          </p:cNvSpPr>
          <p:nvPr>
            <p:ph type="body" idx="1"/>
          </p:nvPr>
        </p:nvSpPr>
        <p:spPr>
          <a:xfrm>
            <a:off x="2067325" y="954800"/>
            <a:ext cx="7953600" cy="5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000000"/>
                </a:solidFill>
              </a:rPr>
              <a:t>Yes, the hypothesis test found a significant difference, and the CI does not contain the null value of 0</a:t>
            </a:r>
            <a:endParaRPr sz="20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000000"/>
                </a:solidFill>
              </a:rPr>
              <a:t>No, this is an observational study. We have just observed a significant difference between the number of cars on the road on these two days. We have not tested for people’s beliefs</a:t>
            </a:r>
            <a:endParaRPr sz="20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410" name="Google Shape;4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01" y="1202126"/>
            <a:ext cx="1000125" cy="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01" y="1202126"/>
            <a:ext cx="1000125" cy="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23" name="Google Shape;423;p61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424" name="Google Shape;4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01" y="1202126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3812801"/>
            <a:ext cx="5562600" cy="5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31" name="Google Shape;431;p62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Confidence interval: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01" y="1202126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3812801"/>
            <a:ext cx="5562600" cy="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439" y="5082814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40" name="Google Shape;440;p63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lvl="1" indent="-355600">
              <a:lnSpc>
                <a:spcPct val="115000"/>
              </a:lnSpc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Confidence interval: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41" name="Google Shape;4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01" y="1202126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3812801"/>
            <a:ext cx="5562600" cy="58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63"/>
          <p:cNvCxnSpPr/>
          <p:nvPr/>
        </p:nvCxnSpPr>
        <p:spPr>
          <a:xfrm>
            <a:off x="1792100" y="58267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63"/>
          <p:cNvSpPr txBox="1"/>
          <p:nvPr/>
        </p:nvSpPr>
        <p:spPr>
          <a:xfrm>
            <a:off x="1826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The example we used was for paired means (difference between dependent groups). We took the difference between the observations and used only these differences (one sample) in our analysis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45" name="Google Shape;44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439" y="5081189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800" b="1"/>
              <a:t>OS3 section on one-sample means</a:t>
            </a:r>
            <a:endParaRPr sz="28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1" name="Google Shape;461;p66"/>
          <p:cNvSpPr txBox="1"/>
          <p:nvPr/>
        </p:nvSpPr>
        <p:spPr>
          <a:xfrm>
            <a:off x="2009700" y="938925"/>
            <a:ext cx="81726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Locate the calculated 𝑇 statistic on the appropriate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row, obtain the p-value from the corresponding column heading (one or two tail, depending on the alternative hypothesis).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62" name="Google Shape;4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512" y="2291625"/>
            <a:ext cx="6100988" cy="44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8" name="Google Shape;4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904314"/>
            <a:ext cx="79629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826" y="4095200"/>
            <a:ext cx="56483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5" name="Google Shape;47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6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837" y="904326"/>
            <a:ext cx="7482324" cy="29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2" name="Google Shape;4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6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774" y="904326"/>
            <a:ext cx="8140450" cy="30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0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9" name="Google Shape;48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6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774" y="904326"/>
            <a:ext cx="8140450" cy="3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70"/>
          <p:cNvSpPr txBox="1"/>
          <p:nvPr/>
        </p:nvSpPr>
        <p:spPr>
          <a:xfrm>
            <a:off x="7785275" y="4183600"/>
            <a:ext cx="27618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conclusion of the hypothesis test?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1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7" name="Google Shape;49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6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774" y="904326"/>
            <a:ext cx="8140450" cy="3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1"/>
          <p:cNvSpPr txBox="1"/>
          <p:nvPr/>
        </p:nvSpPr>
        <p:spPr>
          <a:xfrm>
            <a:off x="7785275" y="4183600"/>
            <a:ext cx="2761800" cy="24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What is the conclusion of the hypothesis test?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data provides convincing evidence of a difference between traffic flow on Friday 6</a:t>
            </a:r>
            <a:r>
              <a:rPr lang="en" i="1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13</a:t>
            </a:r>
            <a:r>
              <a:rPr lang="en" i="1" kern="0" baseline="300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 </a:t>
            </a:r>
            <a:endParaRPr i="1" kern="0" baseline="3000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5" name="Google Shape;5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226" y="3635975"/>
            <a:ext cx="7609551" cy="30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2"/>
          <p:cNvSpPr txBox="1"/>
          <p:nvPr/>
        </p:nvSpPr>
        <p:spPr>
          <a:xfrm>
            <a:off x="6889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10,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 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10 - 1 = 9,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* is at the intersection of rows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9 and two tail probability 0.05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3" name="Google Shape;51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3"/>
          <p:cNvSpPr txBox="1"/>
          <p:nvPr/>
        </p:nvSpPr>
        <p:spPr>
          <a:xfrm>
            <a:off x="6889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10,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 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10 - 1 = 9,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* is at the intersection of rows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9 and two tail probability 0.05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5" name="Google Shape;51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562" y="3594699"/>
            <a:ext cx="7740875" cy="3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1" name="Google Shape;5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4"/>
          <p:cNvSpPr txBox="1"/>
          <p:nvPr/>
        </p:nvSpPr>
        <p:spPr>
          <a:xfrm>
            <a:off x="6889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10,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 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10 - 1 = 9,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* is at the intersection of rows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9 and two tail probability 0.05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23" name="Google Shape;52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525" y="3577400"/>
            <a:ext cx="7608926" cy="30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9" name="Google Shape;52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5"/>
          <p:cNvSpPr txBox="1"/>
          <p:nvPr/>
        </p:nvSpPr>
        <p:spPr>
          <a:xfrm>
            <a:off x="6889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10,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 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10 - 1 = 9,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* is at the intersection of rows </a:t>
            </a:r>
            <a:r>
              <a:rPr lang="en" sz="20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2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= 9 and two tail probability 0.05</a:t>
            </a:r>
            <a:endParaRPr sz="2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31" name="Google Shape;53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450" y="3635976"/>
            <a:ext cx="7915100" cy="3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19200" y="3722200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Each case in the data set represents traffic flow recorded at the  same location in the same month of the same year: one count from 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the other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. Are these two counts independent?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981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rgbClr val="000000"/>
                </a:solidFill>
              </a:rPr>
              <a:t>H</a:t>
            </a:r>
            <a:r>
              <a:rPr lang="en" sz="2000" i="1" baseline="-25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19200" y="3722200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Each case in the data set represents traffic flow recorded at the  same location in the same month of the same year: one count from 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the other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. Are these two counts independent?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15350" y="5612675"/>
            <a:ext cx="2508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No!</a:t>
            </a:r>
            <a:endParaRPr sz="2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981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058675" y="9980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981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lang="en" sz="2000" baseline="-25000">
                <a:solidFill>
                  <a:srgbClr val="000000"/>
                </a:solidFill>
              </a:rPr>
              <a:t>6th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lang="en" sz="2000" baseline="-25000"/>
              <a:t>13th</a:t>
            </a:r>
            <a:endParaRPr sz="2000" baseline="-25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lang="en" sz="2000" baseline="-25000"/>
              <a:t>6th</a:t>
            </a:r>
            <a:r>
              <a:rPr lang="en" sz="2000"/>
              <a:t> ≠ 𝞵</a:t>
            </a:r>
            <a:r>
              <a:rPr lang="en" sz="2000" baseline="-25000"/>
              <a:t>13th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 </a:t>
            </a:r>
            <a:r>
              <a:rPr lang="en" sz="2000"/>
              <a:t>: 𝙥</a:t>
            </a:r>
            <a:r>
              <a:rPr lang="en" sz="2000" baseline="-25000"/>
              <a:t>6th</a:t>
            </a:r>
            <a:r>
              <a:rPr lang="en" sz="2000"/>
              <a:t> = 𝙥</a:t>
            </a:r>
            <a:r>
              <a:rPr lang="en" sz="2000" baseline="-25000"/>
              <a:t>13th</a:t>
            </a:r>
            <a:endParaRPr sz="2000"/>
          </a:p>
          <a:p>
            <a:pPr marL="0" indent="457200">
              <a:lnSpc>
                <a:spcPct val="115000"/>
              </a:lnSpc>
              <a:buNone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𝙥</a:t>
            </a:r>
            <a:r>
              <a:rPr lang="en" sz="2000" baseline="-25000"/>
              <a:t>6th</a:t>
            </a:r>
            <a:r>
              <a:rPr lang="en" sz="2000"/>
              <a:t> ≠ 𝙥</a:t>
            </a:r>
            <a:r>
              <a:rPr lang="en" sz="2000" baseline="-25000"/>
              <a:t>13th</a:t>
            </a:r>
            <a:endParaRPr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𝞵</a:t>
            </a:r>
            <a:r>
              <a:rPr lang="en" sz="2000" baseline="-25000"/>
              <a:t>diff</a:t>
            </a:r>
            <a:r>
              <a:rPr lang="en" sz="2000"/>
              <a:t> = 0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lang="en" sz="2000" baseline="-25000"/>
              <a:t>diff</a:t>
            </a:r>
            <a:r>
              <a:rPr lang="en" sz="2000"/>
              <a:t> ≠ 0</a:t>
            </a:r>
            <a:endParaRPr sz="2000"/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0</a:t>
            </a:r>
            <a:r>
              <a:rPr lang="en" sz="2000" i="1" baseline="-25000"/>
              <a:t> </a:t>
            </a:r>
            <a:r>
              <a:rPr lang="en" sz="2000"/>
              <a:t>:          = 0</a:t>
            </a:r>
            <a:endParaRPr sz="2000" baseline="-2500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lang="en" sz="2000" i="1">
                <a:solidFill>
                  <a:schemeClr val="accent1"/>
                </a:solidFill>
              </a:rPr>
              <a:t>H</a:t>
            </a:r>
            <a:r>
              <a:rPr lang="en" sz="2000" i="1" baseline="-25000">
                <a:solidFill>
                  <a:schemeClr val="accent1"/>
                </a:solidFill>
              </a:rPr>
              <a:t>A</a:t>
            </a:r>
            <a:r>
              <a:rPr lang="en" sz="2000"/>
              <a:t> :         ≠ 0</a:t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14" y="4920614"/>
            <a:ext cx="638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50" y="5311151"/>
            <a:ext cx="5895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</TotalTime>
  <Words>3411</Words>
  <Application>Microsoft Macintosh PowerPoint</Application>
  <PresentationFormat>Widescreen</PresentationFormat>
  <Paragraphs>315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Corbel</vt:lpstr>
      <vt:lpstr>Courier New</vt:lpstr>
      <vt:lpstr>Wingdings 2</vt:lpstr>
      <vt:lpstr>Frame</vt:lpstr>
      <vt:lpstr>Simple Light</vt:lpstr>
      <vt:lpstr>Inference with One Sample Mean</vt:lpstr>
      <vt:lpstr>One-sample mean with the t-distribution</vt:lpstr>
      <vt:lpstr>Friday the 13th</vt:lpstr>
      <vt:lpstr>Friday the 13th</vt:lpstr>
      <vt:lpstr>Friday the 13th</vt:lpstr>
      <vt:lpstr>Friday the 13th</vt:lpstr>
      <vt:lpstr>Friday the 13th</vt:lpstr>
      <vt:lpstr>Friday the 13th</vt:lpstr>
      <vt:lpstr>Hypotheses</vt:lpstr>
      <vt:lpstr>Hypotheses</vt:lpstr>
      <vt:lpstr>Conditions</vt:lpstr>
      <vt:lpstr>Conditions</vt:lpstr>
      <vt:lpstr>Conditions</vt:lpstr>
      <vt:lpstr>Conditions</vt:lpstr>
      <vt:lpstr>Review: what purpose does a large sample server?</vt:lpstr>
      <vt:lpstr>The normality condition</vt:lpstr>
      <vt:lpstr>The normality condition</vt:lpstr>
      <vt:lpstr>The normality condition</vt:lpstr>
      <vt:lpstr>The 𝒕 distribution</vt:lpstr>
      <vt:lpstr>The 𝒕 distribution</vt:lpstr>
      <vt:lpstr>The 𝒕 distribution</vt:lpstr>
      <vt:lpstr>The 𝒕 distribution</vt:lpstr>
      <vt:lpstr>The 𝒕 distribution (cont.)</vt:lpstr>
      <vt:lpstr>The 𝒕 distribution (cont.)</vt:lpstr>
      <vt:lpstr>The 𝒕 distribution (cont.)</vt:lpstr>
      <vt:lpstr>Back to Friday the 13th</vt:lpstr>
      <vt:lpstr>Find the test statistic</vt:lpstr>
      <vt:lpstr>Find the test statistic</vt:lpstr>
      <vt:lpstr>Find the test statistic</vt:lpstr>
      <vt:lpstr>Find the test statistic</vt:lpstr>
      <vt:lpstr>Find the test statistic</vt:lpstr>
      <vt:lpstr>Finding the p-value</vt:lpstr>
      <vt:lpstr>Finding the p-value</vt:lpstr>
      <vt:lpstr>Finding the p-value</vt:lpstr>
      <vt:lpstr>Finding the p-value</vt:lpstr>
      <vt:lpstr>Conclusion of the test</vt:lpstr>
      <vt:lpstr>Conclusion of the test</vt:lpstr>
      <vt:lpstr>What is the difference?</vt:lpstr>
      <vt:lpstr>What is the difference?</vt:lpstr>
      <vt:lpstr>What is the difference?</vt:lpstr>
      <vt:lpstr>Confidence interval for a small sample mean</vt:lpstr>
      <vt:lpstr>Confidence interval for a small sample mean</vt:lpstr>
      <vt:lpstr>Confidence interval for a small sample mean</vt:lpstr>
      <vt:lpstr>Finding the critical value (t★)</vt:lpstr>
      <vt:lpstr>Constructing a CI for a small sample mean </vt:lpstr>
      <vt:lpstr>Constructing a CI for a small sample mean </vt:lpstr>
      <vt:lpstr>Interpreting the CI </vt:lpstr>
      <vt:lpstr>Interpreting the CI </vt:lpstr>
      <vt:lpstr>Synthesis </vt:lpstr>
      <vt:lpstr>Synthesis </vt:lpstr>
      <vt:lpstr>Synthesis </vt:lpstr>
      <vt:lpstr>Recap: Inference using the 𝒕-distribution  </vt:lpstr>
      <vt:lpstr>Recap: Inference using the 𝒕-distribution  </vt:lpstr>
      <vt:lpstr>Recap: Inference using the 𝒕-distribution  </vt:lpstr>
      <vt:lpstr>Recap: Inference using the 𝒕-distribution  </vt:lpstr>
      <vt:lpstr>Recap: Inference using the 𝒕-distribution  </vt:lpstr>
      <vt:lpstr>PowerPoint Presentation</vt:lpstr>
      <vt:lpstr>PowerPoint Presentation</vt:lpstr>
      <vt:lpstr>Finding the p-value</vt:lpstr>
      <vt:lpstr>Finding the p-value (cont.)</vt:lpstr>
      <vt:lpstr>Finding the p-value (cont.)</vt:lpstr>
      <vt:lpstr>Finding the p-value (cont.)</vt:lpstr>
      <vt:lpstr>Finding the p-value (cont.)</vt:lpstr>
      <vt:lpstr>Finding the p-value (cont.)</vt:lpstr>
      <vt:lpstr>Finding the critical 𝒕 (𝒕*) </vt:lpstr>
      <vt:lpstr>Finding the critical 𝒕 (𝒕*) </vt:lpstr>
      <vt:lpstr>Finding the critical 𝒕 (𝒕*) </vt:lpstr>
      <vt:lpstr>Finding the critical 𝒕 (𝒕*)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3</cp:revision>
  <dcterms:created xsi:type="dcterms:W3CDTF">2023-07-27T13:51:22Z</dcterms:created>
  <dcterms:modified xsi:type="dcterms:W3CDTF">2023-08-02T17:44:25Z</dcterms:modified>
</cp:coreProperties>
</file>