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2"/>
    <p:restoredTop sz="96327"/>
  </p:normalViewPr>
  <p:slideViewPr>
    <p:cSldViewPr snapToGrid="0">
      <p:cViewPr varScale="1">
        <p:scale>
          <a:sx n="109" d="100"/>
          <a:sy n="109"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ADC8-0AFD-F647-904F-5290280CD8F0}" type="datetimeFigureOut">
              <a:rPr lang="en-US" smtClean="0"/>
              <a:t>8/2/23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D1A8-2CED-F648-86C0-653227D296B0}" type="slidenum">
              <a:rPr lang="en-US" smtClean="0"/>
              <a:t>‹#›</a:t>
            </a:fld>
            <a:endParaRPr lang="en-US"/>
          </a:p>
        </p:txBody>
      </p:sp>
    </p:spTree>
    <p:extLst>
      <p:ext uri="{BB962C8B-B14F-4D97-AF65-F5344CB8AC3E}">
        <p14:creationId xmlns:p14="http://schemas.microsoft.com/office/powerpoint/2010/main" val="124948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g15b2e35842_0_5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 name="Google Shape;32;g15b2e35842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5b2e35842_0_60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5b2e35842_0_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5b2e35842_0_6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5b2e35842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5b2e35842_0_6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5b2e35842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fa0890649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fa089064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5b2e35842_0_6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5b2e35842_0_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5b2e35842_0_6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5b2e35842_0_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5b2e35842_0_65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5b2e35842_0_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5b2e35842_0_6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5b2e35842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5b2e35842_0_66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5b2e35842_0_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5b2e35842_0_67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5b2e35842_0_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g15b2e35842_0_5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 name="Google Shape;38;g15b2e35842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5b2e35842_0_6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5b2e35842_0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5b2e35842_0_7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5b2e35842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5b2e35842_0_7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5b2e35842_0_7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5b2e35842_0_7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5b2e35842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b2e35842_0_7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5b2e35842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15b2e35842_0_5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15b2e35842_0_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15b2e35842_0_5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15b2e35842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5b2e35842_0_5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5b2e35842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5b2e35842_0_5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5b2e35842_0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5b2e35842_0_5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5b2e35842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5b2e35842_0_5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5b2e35842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5b2e35842_0_59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5b2e35842_0_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8/2/23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6641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8/2/23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13858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8/2/23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7083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14400" y="2111124"/>
            <a:ext cx="10363200" cy="1546475"/>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914400" y="3786739"/>
            <a:ext cx="10363200" cy="1046317"/>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419474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609600" y="1600200"/>
            <a:ext cx="109728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497492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609600" y="1600200"/>
            <a:ext cx="5326035"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4"/>
          <p:cNvSpPr txBox="1">
            <a:spLocks noGrp="1"/>
          </p:cNvSpPr>
          <p:nvPr>
            <p:ph type="body" idx="2"/>
          </p:nvPr>
        </p:nvSpPr>
        <p:spPr>
          <a:xfrm>
            <a:off x="6256365" y="1600200"/>
            <a:ext cx="5326035"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3489056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38000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609600" y="5875079"/>
            <a:ext cx="10972800" cy="692694"/>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extLst>
      <p:ext uri="{BB962C8B-B14F-4D97-AF65-F5344CB8AC3E}">
        <p14:creationId xmlns:p14="http://schemas.microsoft.com/office/powerpoint/2010/main" val="4053772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extLst>
      <p:ext uri="{BB962C8B-B14F-4D97-AF65-F5344CB8AC3E}">
        <p14:creationId xmlns:p14="http://schemas.microsoft.com/office/powerpoint/2010/main" val="388663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8/2/23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34703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D1637-0D27-F54B-A3CE-C829B5942E2D}" type="datetimeFigureOut">
              <a:rPr lang="en-US" smtClean="0"/>
              <a:t>8/2/23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30140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BD1637-0D27-F54B-A3CE-C829B5942E2D}" type="datetimeFigureOut">
              <a:rPr lang="en-US" smtClean="0"/>
              <a:t>8/2/23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05885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8/2/23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118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8/2/23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80865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D1637-0D27-F54B-A3CE-C829B5942E2D}" type="datetimeFigureOut">
              <a:rPr lang="en-US" smtClean="0"/>
              <a:t>8/2/23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5161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8/2/23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409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8/2/23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126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2BD1637-0D27-F54B-A3CE-C829B5942E2D}" type="datetimeFigureOut">
              <a:rPr lang="en-US" smtClean="0"/>
              <a:t>8/2/23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34A3DE-C3B1-C348-81C2-8098AECCFFB8}" type="slidenum">
              <a:rPr lang="en-US" smtClean="0"/>
              <a:t>‹#›</a:t>
            </a:fld>
            <a:endParaRPr lang="en-US"/>
          </a:p>
        </p:txBody>
      </p:sp>
    </p:spTree>
    <p:extLst>
      <p:ext uri="{BB962C8B-B14F-4D97-AF65-F5344CB8AC3E}">
        <p14:creationId xmlns:p14="http://schemas.microsoft.com/office/powerpoint/2010/main" val="1757603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09600" y="1600200"/>
            <a:ext cx="10972800" cy="4967574"/>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234236585"/>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3.0/us/"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0F45-9978-8FDF-1ACE-97A8086F0D9E}"/>
              </a:ext>
            </a:extLst>
          </p:cNvPr>
          <p:cNvSpPr>
            <a:spLocks noGrp="1"/>
          </p:cNvSpPr>
          <p:nvPr>
            <p:ph type="ctrTitle"/>
          </p:nvPr>
        </p:nvSpPr>
        <p:spPr/>
        <p:txBody>
          <a:bodyPr>
            <a:normAutofit/>
          </a:bodyPr>
          <a:lstStyle/>
          <a:p>
            <a:r>
              <a:rPr lang="en-US" dirty="0"/>
              <a:t>Inference for Paired Data</a:t>
            </a:r>
          </a:p>
        </p:txBody>
      </p:sp>
      <p:sp>
        <p:nvSpPr>
          <p:cNvPr id="3" name="Subtitle 2">
            <a:extLst>
              <a:ext uri="{FF2B5EF4-FFF2-40B4-BE49-F238E27FC236}">
                <a16:creationId xmlns:a16="http://schemas.microsoft.com/office/drawing/2014/main" id="{392E18FD-81DF-1C19-AC53-06675BB5943B}"/>
              </a:ext>
            </a:extLst>
          </p:cNvPr>
          <p:cNvSpPr>
            <a:spLocks noGrp="1"/>
          </p:cNvSpPr>
          <p:nvPr>
            <p:ph type="subTitle" idx="1"/>
          </p:nvPr>
        </p:nvSpPr>
        <p:spPr/>
        <p:txBody>
          <a:bodyPr>
            <a:normAutofit fontScale="85000" lnSpcReduction="20000"/>
          </a:bodyPr>
          <a:lstStyle/>
          <a:p>
            <a:r>
              <a:rPr lang="en-US" sz="3000" dirty="0"/>
              <a:t>Dr. Ab Mosca (they/them)</a:t>
            </a:r>
          </a:p>
          <a:p>
            <a:r>
              <a:rPr lang="en-US" sz="1900" i="1" dirty="0"/>
              <a:t>Slides based off slides courtesy of </a:t>
            </a:r>
            <a:r>
              <a:rPr lang="en-US" sz="1900" i="1" dirty="0" err="1"/>
              <a:t>OpenIntro</a:t>
            </a:r>
            <a:r>
              <a:rPr lang="en-US" sz="1900" i="1" dirty="0"/>
              <a:t> and John </a:t>
            </a:r>
            <a:r>
              <a:rPr lang="en-US" sz="1900" i="1" dirty="0" err="1"/>
              <a:t>McGreedy</a:t>
            </a:r>
            <a:r>
              <a:rPr lang="en-US" sz="1900" i="1" dirty="0"/>
              <a:t> of Johns Hopkins University </a:t>
            </a:r>
          </a:p>
        </p:txBody>
      </p:sp>
    </p:spTree>
    <p:extLst>
      <p:ext uri="{BB962C8B-B14F-4D97-AF65-F5344CB8AC3E}">
        <p14:creationId xmlns:p14="http://schemas.microsoft.com/office/powerpoint/2010/main" val="138499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a:solidFill>
                  <a:srgbClr val="3A81BA"/>
                </a:solidFill>
                <a:latin typeface="Arial"/>
                <a:cs typeface="Arial"/>
                <a:sym typeface="Arial"/>
              </a:rPr>
              <a:t>Parameter and point estimate</a:t>
            </a:r>
            <a:endParaRPr sz="3000" b="1" kern="0">
              <a:solidFill>
                <a:srgbClr val="3A81BA"/>
              </a:solidFill>
              <a:latin typeface="Arial"/>
              <a:cs typeface="Arial"/>
              <a:sym typeface="Arial"/>
            </a:endParaRPr>
          </a:p>
        </p:txBody>
      </p:sp>
      <p:sp>
        <p:nvSpPr>
          <p:cNvPr id="91" name="Google Shape;91;p17"/>
          <p:cNvSpPr txBox="1">
            <a:spLocks noGrp="1"/>
          </p:cNvSpPr>
          <p:nvPr>
            <p:ph type="body" idx="1"/>
          </p:nvPr>
        </p:nvSpPr>
        <p:spPr>
          <a:xfrm>
            <a:off x="2119200" y="1082850"/>
            <a:ext cx="7953600" cy="45990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i="1">
                <a:solidFill>
                  <a:schemeClr val="accent1"/>
                </a:solidFill>
              </a:rPr>
              <a:t>Parameter of interest</a:t>
            </a:r>
            <a:r>
              <a:rPr lang="en" sz="2000">
                <a:solidFill>
                  <a:srgbClr val="000000"/>
                </a:solidFill>
              </a:rPr>
              <a:t>: Average difference between the reading and writing scores of </a:t>
            </a:r>
            <a:r>
              <a:rPr lang="en" sz="2000">
                <a:solidFill>
                  <a:srgbClr val="FF9900"/>
                </a:solidFill>
              </a:rPr>
              <a:t>all </a:t>
            </a:r>
            <a:r>
              <a:rPr lang="en" sz="2000">
                <a:solidFill>
                  <a:srgbClr val="000000"/>
                </a:solidFill>
              </a:rPr>
              <a:t>high school students</a:t>
            </a:r>
            <a:endParaRPr sz="2000">
              <a:solidFill>
                <a:srgbClr val="000000"/>
              </a:solidFill>
            </a:endParaRPr>
          </a:p>
          <a:p>
            <a:pPr marL="0" indent="0">
              <a:lnSpc>
                <a:spcPct val="115000"/>
              </a:lnSpc>
              <a:buNone/>
            </a:pPr>
            <a:endParaRPr sz="2000">
              <a:solidFill>
                <a:srgbClr val="000000"/>
              </a:solidFill>
            </a:endParaRPr>
          </a:p>
          <a:p>
            <a:pPr marL="0" indent="0">
              <a:lnSpc>
                <a:spcPct val="115000"/>
              </a:lnSpc>
              <a:buNone/>
            </a:pPr>
            <a:endParaRPr sz="2000">
              <a:solidFill>
                <a:srgbClr val="000000"/>
              </a:solidFill>
            </a:endParaRPr>
          </a:p>
          <a:p>
            <a:pPr indent="-355600">
              <a:lnSpc>
                <a:spcPct val="115000"/>
              </a:lnSpc>
              <a:buClr>
                <a:srgbClr val="000000"/>
              </a:buClr>
              <a:buSzPts val="2000"/>
            </a:pPr>
            <a:r>
              <a:rPr lang="en" sz="2000" i="1">
                <a:solidFill>
                  <a:schemeClr val="accent1"/>
                </a:solidFill>
              </a:rPr>
              <a:t>Point estimate</a:t>
            </a:r>
            <a:r>
              <a:rPr lang="en" sz="2000">
                <a:solidFill>
                  <a:srgbClr val="000000"/>
                </a:solidFill>
              </a:rPr>
              <a:t>: Average difference between the reading and writing scores of </a:t>
            </a:r>
            <a:r>
              <a:rPr lang="en" sz="2000">
                <a:solidFill>
                  <a:srgbClr val="FF9900"/>
                </a:solidFill>
              </a:rPr>
              <a:t>sampled </a:t>
            </a:r>
            <a:r>
              <a:rPr lang="en" sz="2000">
                <a:solidFill>
                  <a:srgbClr val="000000"/>
                </a:solidFill>
              </a:rPr>
              <a:t>high school students</a:t>
            </a:r>
            <a:endParaRPr sz="2000">
              <a:solidFill>
                <a:srgbClr val="000000"/>
              </a:solidFill>
            </a:endParaRPr>
          </a:p>
          <a:p>
            <a:pPr marL="0" indent="0">
              <a:lnSpc>
                <a:spcPct val="115000"/>
              </a:lnSpc>
              <a:buNone/>
            </a:pPr>
            <a:endParaRPr sz="2000">
              <a:solidFill>
                <a:srgbClr val="000000"/>
              </a:solidFill>
            </a:endParaRPr>
          </a:p>
        </p:txBody>
      </p:sp>
      <p:pic>
        <p:nvPicPr>
          <p:cNvPr id="92" name="Google Shape;92;p17"/>
          <p:cNvPicPr preferRelativeResize="0"/>
          <p:nvPr/>
        </p:nvPicPr>
        <p:blipFill>
          <a:blip r:embed="rId3">
            <a:alphaModFix/>
          </a:blip>
          <a:stretch>
            <a:fillRect/>
          </a:stretch>
        </p:blipFill>
        <p:spPr>
          <a:xfrm>
            <a:off x="5753100" y="2134176"/>
            <a:ext cx="685800" cy="278675"/>
          </a:xfrm>
          <a:prstGeom prst="rect">
            <a:avLst/>
          </a:prstGeom>
          <a:noFill/>
          <a:ln>
            <a:noFill/>
          </a:ln>
        </p:spPr>
      </p:pic>
      <p:pic>
        <p:nvPicPr>
          <p:cNvPr id="93" name="Google Shape;93;p17"/>
          <p:cNvPicPr preferRelativeResize="0"/>
          <p:nvPr/>
        </p:nvPicPr>
        <p:blipFill>
          <a:blip r:embed="rId4">
            <a:alphaModFix/>
          </a:blip>
          <a:stretch>
            <a:fillRect/>
          </a:stretch>
        </p:blipFill>
        <p:spPr>
          <a:xfrm>
            <a:off x="5767389" y="3879351"/>
            <a:ext cx="657225" cy="332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a:solidFill>
                  <a:srgbClr val="3A81BA"/>
                </a:solidFill>
                <a:latin typeface="Arial"/>
                <a:cs typeface="Arial"/>
                <a:sym typeface="Arial"/>
              </a:rPr>
              <a:t>Setting the hypotheses</a:t>
            </a:r>
            <a:endParaRPr sz="3000" b="1" kern="0">
              <a:solidFill>
                <a:srgbClr val="3A81BA"/>
              </a:solidFill>
              <a:latin typeface="Arial"/>
              <a:cs typeface="Arial"/>
              <a:sym typeface="Arial"/>
            </a:endParaRPr>
          </a:p>
        </p:txBody>
      </p:sp>
      <p:sp>
        <p:nvSpPr>
          <p:cNvPr id="99" name="Google Shape;99;p18"/>
          <p:cNvSpPr txBox="1"/>
          <p:nvPr/>
        </p:nvSpPr>
        <p:spPr>
          <a:xfrm flipH="1">
            <a:off x="1981075" y="1077175"/>
            <a:ext cx="7822200" cy="40917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If in fact there was no difference between the scores on the reading and writing exams, what would you expect the average difference to be? </a:t>
            </a:r>
            <a:endParaRPr sz="2200" kern="0">
              <a:solidFill>
                <a:srgbClr val="3A81BA"/>
              </a:solidFill>
              <a:latin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a:solidFill>
                  <a:srgbClr val="3A81BA"/>
                </a:solidFill>
                <a:latin typeface="Arial"/>
                <a:cs typeface="Arial"/>
                <a:sym typeface="Arial"/>
              </a:rPr>
              <a:t>Setting the hypotheses</a:t>
            </a:r>
            <a:endParaRPr sz="3000" b="1" kern="0">
              <a:solidFill>
                <a:srgbClr val="3A81BA"/>
              </a:solidFill>
              <a:latin typeface="Arial"/>
              <a:cs typeface="Arial"/>
              <a:sym typeface="Arial"/>
            </a:endParaRPr>
          </a:p>
        </p:txBody>
      </p:sp>
      <p:sp>
        <p:nvSpPr>
          <p:cNvPr id="105" name="Google Shape;105;p19"/>
          <p:cNvSpPr txBox="1"/>
          <p:nvPr/>
        </p:nvSpPr>
        <p:spPr>
          <a:xfrm flipH="1">
            <a:off x="1981075" y="1077175"/>
            <a:ext cx="7822200" cy="40917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If in fact there was no difference between the scores on the reading and writing exams, what would you expect the average difference to be? </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r>
              <a:rPr lang="en" sz="2200" i="1" kern="0">
                <a:solidFill>
                  <a:srgbClr val="000000"/>
                </a:solidFill>
                <a:latin typeface="Arial"/>
                <a:cs typeface="Arial"/>
                <a:sym typeface="Arial"/>
              </a:rPr>
              <a:t>0</a:t>
            </a:r>
            <a:endParaRPr sz="2200" i="1" kern="0">
              <a:solidFill>
                <a:srgbClr val="000000"/>
              </a:solidFill>
              <a:latin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a:solidFill>
                  <a:srgbClr val="3A81BA"/>
                </a:solidFill>
                <a:latin typeface="Arial"/>
                <a:cs typeface="Arial"/>
                <a:sym typeface="Arial"/>
              </a:rPr>
              <a:t>Setting the hypotheses</a:t>
            </a:r>
            <a:endParaRPr sz="3000" b="1" kern="0">
              <a:solidFill>
                <a:srgbClr val="3A81BA"/>
              </a:solidFill>
              <a:latin typeface="Arial"/>
              <a:cs typeface="Arial"/>
              <a:sym typeface="Arial"/>
            </a:endParaRPr>
          </a:p>
        </p:txBody>
      </p:sp>
      <p:sp>
        <p:nvSpPr>
          <p:cNvPr id="111" name="Google Shape;111;p20"/>
          <p:cNvSpPr txBox="1"/>
          <p:nvPr/>
        </p:nvSpPr>
        <p:spPr>
          <a:xfrm flipH="1">
            <a:off x="1981075" y="1077175"/>
            <a:ext cx="7822200" cy="35019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If in fact there was no difference between the scores on the reading and writing exams, what would you expect the average difference to be? </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r>
              <a:rPr lang="en" sz="2200" i="1" kern="0">
                <a:solidFill>
                  <a:srgbClr val="000000"/>
                </a:solidFill>
                <a:latin typeface="Arial"/>
                <a:cs typeface="Arial"/>
                <a:sym typeface="Arial"/>
              </a:rPr>
              <a:t>0</a:t>
            </a:r>
            <a:endParaRPr sz="2200" i="1" kern="0">
              <a:solidFill>
                <a:srgbClr val="000000"/>
              </a:solidFill>
              <a:latin typeface="Arial"/>
              <a:cs typeface="Arial"/>
              <a:sym typeface="Arial"/>
            </a:endParaRPr>
          </a:p>
          <a:p>
            <a:pPr defTabSz="914400">
              <a:lnSpc>
                <a:spcPct val="115000"/>
              </a:lnSpc>
              <a:buClr>
                <a:srgbClr val="000000"/>
              </a:buClr>
            </a:pPr>
            <a:endParaRPr sz="2200" i="1" kern="0">
              <a:solidFill>
                <a:srgbClr val="000000"/>
              </a:solidFill>
              <a:latin typeface="Arial"/>
              <a:cs typeface="Arial"/>
              <a:sym typeface="Arial"/>
            </a:endParaRPr>
          </a:p>
          <a:p>
            <a:pPr defTabSz="914400">
              <a:lnSpc>
                <a:spcPct val="115000"/>
              </a:lnSpc>
              <a:buClr>
                <a:srgbClr val="000000"/>
              </a:buClr>
            </a:pPr>
            <a:r>
              <a:rPr lang="en" sz="2200" kern="0">
                <a:solidFill>
                  <a:srgbClr val="3A81BA"/>
                </a:solidFill>
                <a:latin typeface="Arial"/>
                <a:cs typeface="Arial"/>
                <a:sym typeface="Arial"/>
              </a:rPr>
              <a:t>What are the hypotheses for testing if there is a difference between the average reading and writing scores?</a:t>
            </a:r>
            <a:endParaRPr sz="2200" kern="0">
              <a:solidFill>
                <a:srgbClr val="3A81BA"/>
              </a:solidFill>
              <a:latin typeface="Arial"/>
              <a:cs typeface="Arial"/>
              <a:sym typeface="Arial"/>
            </a:endParaRPr>
          </a:p>
          <a:p>
            <a:pPr defTabSz="914400">
              <a:lnSpc>
                <a:spcPct val="115000"/>
              </a:lnSpc>
              <a:spcBef>
                <a:spcPts val="600"/>
              </a:spcBef>
              <a:buClr>
                <a:srgbClr val="000000"/>
              </a:buClr>
              <a:buSzPts val="1100"/>
            </a:pPr>
            <a:endParaRPr sz="2200" kern="0">
              <a:solidFill>
                <a:srgbClr val="3A81BA"/>
              </a:solidFill>
              <a:latin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a:solidFill>
                  <a:srgbClr val="3A81BA"/>
                </a:solidFill>
                <a:latin typeface="Arial"/>
                <a:cs typeface="Arial"/>
                <a:sym typeface="Arial"/>
              </a:rPr>
              <a:t>Setting the hypotheses</a:t>
            </a:r>
            <a:endParaRPr sz="3000" b="1" kern="0">
              <a:solidFill>
                <a:srgbClr val="3A81BA"/>
              </a:solidFill>
              <a:latin typeface="Arial"/>
              <a:cs typeface="Arial"/>
              <a:sym typeface="Arial"/>
            </a:endParaRPr>
          </a:p>
        </p:txBody>
      </p:sp>
      <p:sp>
        <p:nvSpPr>
          <p:cNvPr id="117" name="Google Shape;117;p21"/>
          <p:cNvSpPr txBox="1"/>
          <p:nvPr/>
        </p:nvSpPr>
        <p:spPr>
          <a:xfrm flipH="1">
            <a:off x="1981075" y="1077175"/>
            <a:ext cx="7822200" cy="55905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If in fact there was no difference between the scores on the reading and writing exams, what would you expect the average difference to be? </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r>
              <a:rPr lang="en" sz="2200" i="1" kern="0">
                <a:solidFill>
                  <a:srgbClr val="000000"/>
                </a:solidFill>
                <a:latin typeface="Arial"/>
                <a:cs typeface="Arial"/>
                <a:sym typeface="Arial"/>
              </a:rPr>
              <a:t>0</a:t>
            </a:r>
            <a:endParaRPr sz="2200" i="1" kern="0">
              <a:solidFill>
                <a:srgbClr val="000000"/>
              </a:solidFill>
              <a:latin typeface="Arial"/>
              <a:cs typeface="Arial"/>
              <a:sym typeface="Arial"/>
            </a:endParaRPr>
          </a:p>
          <a:p>
            <a:pPr defTabSz="914400">
              <a:lnSpc>
                <a:spcPct val="115000"/>
              </a:lnSpc>
              <a:buClr>
                <a:srgbClr val="000000"/>
              </a:buClr>
            </a:pPr>
            <a:endParaRPr sz="2200" i="1" kern="0">
              <a:solidFill>
                <a:srgbClr val="000000"/>
              </a:solidFill>
              <a:latin typeface="Arial"/>
              <a:cs typeface="Arial"/>
              <a:sym typeface="Arial"/>
            </a:endParaRPr>
          </a:p>
          <a:p>
            <a:pPr defTabSz="914400">
              <a:lnSpc>
                <a:spcPct val="115000"/>
              </a:lnSpc>
              <a:buClr>
                <a:srgbClr val="000000"/>
              </a:buClr>
            </a:pPr>
            <a:r>
              <a:rPr lang="en" sz="2200" kern="0">
                <a:solidFill>
                  <a:srgbClr val="3A81BA"/>
                </a:solidFill>
                <a:latin typeface="Arial"/>
                <a:cs typeface="Arial"/>
                <a:sym typeface="Arial"/>
              </a:rPr>
              <a:t>What are the hypotheses for testing if there is a difference between the average reading and writing scores?</a:t>
            </a:r>
            <a:endParaRPr sz="2200" kern="0">
              <a:solidFill>
                <a:srgbClr val="3A81BA"/>
              </a:solidFill>
              <a:latin typeface="Arial"/>
              <a:cs typeface="Arial"/>
              <a:sym typeface="Arial"/>
            </a:endParaRPr>
          </a:p>
          <a:p>
            <a:pPr defTabSz="914400">
              <a:lnSpc>
                <a:spcPct val="115000"/>
              </a:lnSpc>
              <a:spcBef>
                <a:spcPts val="600"/>
              </a:spcBef>
              <a:buClr>
                <a:srgbClr val="000000"/>
              </a:buClr>
            </a:pPr>
            <a:r>
              <a:rPr lang="en" sz="2000" i="1" kern="0">
                <a:solidFill>
                  <a:srgbClr val="000000"/>
                </a:solidFill>
                <a:latin typeface="Arial"/>
                <a:cs typeface="Arial"/>
                <a:sym typeface="Arial"/>
              </a:rPr>
              <a:t>H</a:t>
            </a:r>
            <a:r>
              <a:rPr lang="en" sz="2000" i="1" kern="0" baseline="-25000">
                <a:solidFill>
                  <a:srgbClr val="000000"/>
                </a:solidFill>
                <a:latin typeface="Arial"/>
                <a:cs typeface="Arial"/>
                <a:sym typeface="Arial"/>
              </a:rPr>
              <a:t>0 </a:t>
            </a:r>
            <a:r>
              <a:rPr lang="en" sz="2000" kern="0">
                <a:solidFill>
                  <a:srgbClr val="000000"/>
                </a:solidFill>
                <a:latin typeface="Arial"/>
                <a:cs typeface="Arial"/>
                <a:sym typeface="Arial"/>
              </a:rPr>
              <a:t>: Average traffic flow on Friday 6</a:t>
            </a:r>
            <a:r>
              <a:rPr lang="en" sz="2000" kern="0" baseline="30000">
                <a:solidFill>
                  <a:srgbClr val="000000"/>
                </a:solidFill>
                <a:latin typeface="Arial"/>
                <a:cs typeface="Arial"/>
                <a:sym typeface="Arial"/>
              </a:rPr>
              <a:t>th</a:t>
            </a:r>
            <a:r>
              <a:rPr lang="en" sz="2000" kern="0">
                <a:solidFill>
                  <a:srgbClr val="000000"/>
                </a:solidFill>
                <a:latin typeface="Arial"/>
                <a:cs typeface="Arial"/>
                <a:sym typeface="Arial"/>
              </a:rPr>
              <a:t> and 13</a:t>
            </a:r>
            <a:r>
              <a:rPr lang="en" sz="2000" kern="0" baseline="30000">
                <a:solidFill>
                  <a:srgbClr val="000000"/>
                </a:solidFill>
                <a:latin typeface="Arial"/>
                <a:cs typeface="Arial"/>
                <a:sym typeface="Arial"/>
              </a:rPr>
              <a:t>th</a:t>
            </a:r>
            <a:r>
              <a:rPr lang="en" sz="2000" kern="0">
                <a:solidFill>
                  <a:srgbClr val="000000"/>
                </a:solidFill>
                <a:latin typeface="Arial"/>
                <a:cs typeface="Arial"/>
                <a:sym typeface="Arial"/>
              </a:rPr>
              <a:t> are equal.</a:t>
            </a:r>
            <a:endParaRPr sz="2000" kern="0">
              <a:solidFill>
                <a:srgbClr val="000000"/>
              </a:solidFill>
              <a:latin typeface="Arial"/>
              <a:cs typeface="Arial"/>
              <a:sym typeface="Arial"/>
            </a:endParaRPr>
          </a:p>
          <a:p>
            <a:pPr defTabSz="914400">
              <a:lnSpc>
                <a:spcPct val="115000"/>
              </a:lnSpc>
              <a:spcBef>
                <a:spcPts val="600"/>
              </a:spcBef>
              <a:buClr>
                <a:srgbClr val="000000"/>
              </a:buClr>
            </a:pPr>
            <a:endParaRPr sz="2000" kern="0">
              <a:solidFill>
                <a:srgbClr val="000000"/>
              </a:solidFill>
              <a:latin typeface="Arial"/>
              <a:cs typeface="Arial"/>
              <a:sym typeface="Arial"/>
            </a:endParaRPr>
          </a:p>
          <a:p>
            <a:pPr defTabSz="914400">
              <a:lnSpc>
                <a:spcPct val="115000"/>
              </a:lnSpc>
              <a:spcBef>
                <a:spcPts val="600"/>
              </a:spcBef>
              <a:buClr>
                <a:srgbClr val="000000"/>
              </a:buClr>
            </a:pPr>
            <a:endParaRPr sz="2000" kern="0">
              <a:solidFill>
                <a:srgbClr val="000000"/>
              </a:solidFill>
              <a:latin typeface="Arial"/>
              <a:cs typeface="Arial"/>
              <a:sym typeface="Arial"/>
            </a:endParaRPr>
          </a:p>
          <a:p>
            <a:pPr defTabSz="914400">
              <a:lnSpc>
                <a:spcPct val="115000"/>
              </a:lnSpc>
              <a:spcBef>
                <a:spcPts val="600"/>
              </a:spcBef>
              <a:buClr>
                <a:srgbClr val="000000"/>
              </a:buClr>
              <a:buSzPts val="1100"/>
            </a:pPr>
            <a:r>
              <a:rPr lang="en" sz="2000" i="1" kern="0">
                <a:solidFill>
                  <a:srgbClr val="000000"/>
                </a:solidFill>
                <a:latin typeface="Arial"/>
                <a:cs typeface="Arial"/>
                <a:sym typeface="Arial"/>
              </a:rPr>
              <a:t>H</a:t>
            </a:r>
            <a:r>
              <a:rPr lang="en" sz="2000" i="1" kern="0" baseline="-25000">
                <a:solidFill>
                  <a:srgbClr val="000000"/>
                </a:solidFill>
                <a:latin typeface="Arial"/>
                <a:cs typeface="Arial"/>
                <a:sym typeface="Arial"/>
              </a:rPr>
              <a:t>A</a:t>
            </a:r>
            <a:r>
              <a:rPr lang="en" sz="2000" kern="0">
                <a:solidFill>
                  <a:srgbClr val="000000"/>
                </a:solidFill>
                <a:latin typeface="Arial"/>
                <a:cs typeface="Arial"/>
                <a:sym typeface="Arial"/>
              </a:rPr>
              <a:t> : Average traffic flow on Friday 6</a:t>
            </a:r>
            <a:r>
              <a:rPr lang="en" sz="2000" kern="0" baseline="30000">
                <a:solidFill>
                  <a:srgbClr val="000000"/>
                </a:solidFill>
                <a:latin typeface="Arial"/>
                <a:cs typeface="Arial"/>
                <a:sym typeface="Arial"/>
              </a:rPr>
              <a:t>th</a:t>
            </a:r>
            <a:r>
              <a:rPr lang="en" sz="2000" kern="0">
                <a:solidFill>
                  <a:srgbClr val="000000"/>
                </a:solidFill>
                <a:latin typeface="Arial"/>
                <a:cs typeface="Arial"/>
                <a:sym typeface="Arial"/>
              </a:rPr>
              <a:t> and 13</a:t>
            </a:r>
            <a:r>
              <a:rPr lang="en" sz="2000" kern="0" baseline="30000">
                <a:solidFill>
                  <a:srgbClr val="000000"/>
                </a:solidFill>
                <a:latin typeface="Arial"/>
                <a:cs typeface="Arial"/>
                <a:sym typeface="Arial"/>
              </a:rPr>
              <a:t>th</a:t>
            </a:r>
            <a:r>
              <a:rPr lang="en" sz="2000" kern="0">
                <a:solidFill>
                  <a:srgbClr val="000000"/>
                </a:solidFill>
                <a:latin typeface="Arial"/>
                <a:cs typeface="Arial"/>
                <a:sym typeface="Arial"/>
              </a:rPr>
              <a:t> are different.</a:t>
            </a:r>
            <a:endParaRPr sz="2200" kern="0">
              <a:solidFill>
                <a:srgbClr val="3A81BA"/>
              </a:solidFill>
              <a:latin typeface="Arial"/>
              <a:cs typeface="Arial"/>
              <a:sym typeface="Arial"/>
            </a:endParaRPr>
          </a:p>
        </p:txBody>
      </p:sp>
      <p:pic>
        <p:nvPicPr>
          <p:cNvPr id="118" name="Google Shape;118;p21"/>
          <p:cNvPicPr preferRelativeResize="0"/>
          <p:nvPr/>
        </p:nvPicPr>
        <p:blipFill>
          <a:blip r:embed="rId3">
            <a:alphaModFix/>
          </a:blip>
          <a:stretch>
            <a:fillRect/>
          </a:stretch>
        </p:blipFill>
        <p:spPr>
          <a:xfrm>
            <a:off x="5296850" y="4858750"/>
            <a:ext cx="1139300" cy="382050"/>
          </a:xfrm>
          <a:prstGeom prst="rect">
            <a:avLst/>
          </a:prstGeom>
          <a:noFill/>
          <a:ln>
            <a:noFill/>
          </a:ln>
        </p:spPr>
      </p:pic>
      <p:pic>
        <p:nvPicPr>
          <p:cNvPr id="119" name="Google Shape;119;p21"/>
          <p:cNvPicPr preferRelativeResize="0"/>
          <p:nvPr/>
        </p:nvPicPr>
        <p:blipFill>
          <a:blip r:embed="rId4">
            <a:alphaModFix/>
          </a:blip>
          <a:stretch>
            <a:fillRect/>
          </a:stretch>
        </p:blipFill>
        <p:spPr>
          <a:xfrm>
            <a:off x="5296850" y="6092150"/>
            <a:ext cx="1251750" cy="342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a:solidFill>
                  <a:srgbClr val="3A81BA"/>
                </a:solidFill>
                <a:latin typeface="Arial"/>
                <a:cs typeface="Arial"/>
                <a:sym typeface="Arial"/>
              </a:rPr>
              <a:t>Nothing new here</a:t>
            </a:r>
            <a:endParaRPr sz="3000" b="1" kern="0">
              <a:solidFill>
                <a:srgbClr val="3A81BA"/>
              </a:solidFill>
              <a:latin typeface="Arial"/>
              <a:cs typeface="Arial"/>
              <a:sym typeface="Arial"/>
            </a:endParaRPr>
          </a:p>
        </p:txBody>
      </p:sp>
      <p:sp>
        <p:nvSpPr>
          <p:cNvPr id="125" name="Google Shape;125;p22"/>
          <p:cNvSpPr txBox="1">
            <a:spLocks noGrp="1"/>
          </p:cNvSpPr>
          <p:nvPr>
            <p:ph type="body" idx="1"/>
          </p:nvPr>
        </p:nvSpPr>
        <p:spPr>
          <a:xfrm>
            <a:off x="2094775" y="1082850"/>
            <a:ext cx="7921500" cy="4599000"/>
          </a:xfrm>
          <a:prstGeom prst="rect">
            <a:avLst/>
          </a:prstGeom>
        </p:spPr>
        <p:txBody>
          <a:bodyPr spcFirstLastPara="1" wrap="square" lIns="91425" tIns="91425" rIns="91425" bIns="91425" anchor="t" anchorCtr="0">
            <a:noAutofit/>
          </a:bodyPr>
          <a:lstStyle/>
          <a:p>
            <a:pPr indent="-381000">
              <a:lnSpc>
                <a:spcPct val="115000"/>
              </a:lnSpc>
              <a:buClr>
                <a:srgbClr val="000000"/>
              </a:buClr>
              <a:buSzPts val="2400"/>
            </a:pPr>
            <a:r>
              <a:rPr lang="en" sz="2400">
                <a:solidFill>
                  <a:srgbClr val="000000"/>
                </a:solidFill>
              </a:rPr>
              <a:t>The analysis is no different than what we have done before</a:t>
            </a:r>
            <a:endParaRPr sz="2400">
              <a:solidFill>
                <a:srgbClr val="000000"/>
              </a:solidFill>
            </a:endParaRPr>
          </a:p>
          <a:p>
            <a:pPr indent="-381000">
              <a:lnSpc>
                <a:spcPct val="115000"/>
              </a:lnSpc>
              <a:spcBef>
                <a:spcPts val="0"/>
              </a:spcBef>
              <a:buClr>
                <a:srgbClr val="000000"/>
              </a:buClr>
              <a:buSzPts val="2400"/>
            </a:pPr>
            <a:r>
              <a:rPr lang="en" sz="2400">
                <a:solidFill>
                  <a:srgbClr val="000000"/>
                </a:solidFill>
              </a:rPr>
              <a:t>We have data from </a:t>
            </a:r>
            <a:r>
              <a:rPr lang="en" sz="2400">
                <a:solidFill>
                  <a:srgbClr val="FF9900"/>
                </a:solidFill>
              </a:rPr>
              <a:t>one </a:t>
            </a:r>
            <a:r>
              <a:rPr lang="en" sz="2400">
                <a:solidFill>
                  <a:srgbClr val="000000"/>
                </a:solidFill>
              </a:rPr>
              <a:t>sample: differences.</a:t>
            </a:r>
            <a:endParaRPr sz="2400">
              <a:solidFill>
                <a:srgbClr val="000000"/>
              </a:solidFill>
            </a:endParaRPr>
          </a:p>
          <a:p>
            <a:pPr indent="-381000">
              <a:lnSpc>
                <a:spcPct val="115000"/>
              </a:lnSpc>
              <a:spcBef>
                <a:spcPts val="0"/>
              </a:spcBef>
              <a:buClr>
                <a:srgbClr val="000000"/>
              </a:buClr>
              <a:buSzPts val="2400"/>
            </a:pPr>
            <a:r>
              <a:rPr lang="en" sz="2400">
                <a:solidFill>
                  <a:srgbClr val="000000"/>
                </a:solidFill>
              </a:rPr>
              <a:t>We are testing to see if the average difference is different than 0.</a:t>
            </a:r>
            <a:endParaRPr sz="24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a:solidFill>
                  <a:srgbClr val="3A81BA"/>
                </a:solidFill>
                <a:latin typeface="Arial"/>
                <a:cs typeface="Arial"/>
                <a:sym typeface="Arial"/>
              </a:rPr>
              <a:t>Checking assumptions &amp; conditions</a:t>
            </a:r>
            <a:endParaRPr sz="3000" b="1" kern="0">
              <a:solidFill>
                <a:srgbClr val="3A81BA"/>
              </a:solidFill>
              <a:latin typeface="Arial"/>
              <a:cs typeface="Arial"/>
              <a:sym typeface="Arial"/>
            </a:endParaRPr>
          </a:p>
        </p:txBody>
      </p:sp>
      <p:sp>
        <p:nvSpPr>
          <p:cNvPr id="131" name="Google Shape;131;p23"/>
          <p:cNvSpPr txBox="1"/>
          <p:nvPr/>
        </p:nvSpPr>
        <p:spPr>
          <a:xfrm flipH="1">
            <a:off x="1981200" y="1106850"/>
            <a:ext cx="78222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Which of the following is true?</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a:solidFill>
                  <a:srgbClr val="000000"/>
                </a:solidFill>
                <a:latin typeface="Arial"/>
                <a:cs typeface="Arial"/>
                <a:sym typeface="Arial"/>
              </a:rPr>
              <a:t>Since students are sampled randomly and are less than 10% of all high school students, we can assume that the difference between the reading and writing scores of one student in the sample is independent of another</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a:solidFill>
                  <a:srgbClr val="000000"/>
                </a:solidFill>
                <a:latin typeface="Arial"/>
                <a:cs typeface="Arial"/>
                <a:sym typeface="Arial"/>
              </a:rPr>
              <a:t>The distribution of differences is bimodal, therefore we cannot continue with the hypothesis test</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a:solidFill>
                  <a:srgbClr val="000000"/>
                </a:solidFill>
                <a:latin typeface="Arial"/>
                <a:cs typeface="Arial"/>
                <a:sym typeface="Arial"/>
              </a:rPr>
              <a:t>In order for differences to be random we should have sampled with replacement</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a:solidFill>
                  <a:srgbClr val="000000"/>
                </a:solidFill>
                <a:latin typeface="Arial"/>
                <a:cs typeface="Arial"/>
                <a:sym typeface="Arial"/>
              </a:rPr>
              <a:t>Since students are sampled randomly and are less than 10% all students, we can assume that the sampling distribution of the average difference will be nearly normal</a:t>
            </a:r>
            <a:endParaRPr sz="2200" kern="0">
              <a:solidFill>
                <a:srgbClr val="000000"/>
              </a:solidFill>
              <a:latin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a:solidFill>
                  <a:srgbClr val="3A81BA"/>
                </a:solidFill>
                <a:latin typeface="Arial"/>
                <a:cs typeface="Arial"/>
                <a:sym typeface="Arial"/>
              </a:rPr>
              <a:t>Checking assumptions &amp; conditions</a:t>
            </a:r>
            <a:endParaRPr sz="3000" b="1" kern="0">
              <a:solidFill>
                <a:srgbClr val="3A81BA"/>
              </a:solidFill>
              <a:latin typeface="Arial"/>
              <a:cs typeface="Arial"/>
              <a:sym typeface="Arial"/>
            </a:endParaRPr>
          </a:p>
        </p:txBody>
      </p:sp>
      <p:sp>
        <p:nvSpPr>
          <p:cNvPr id="137" name="Google Shape;137;p24"/>
          <p:cNvSpPr txBox="1"/>
          <p:nvPr/>
        </p:nvSpPr>
        <p:spPr>
          <a:xfrm flipH="1">
            <a:off x="1981200" y="1106850"/>
            <a:ext cx="78222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Which of the following is true?</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marL="457200" indent="-368300" defTabSz="914400">
              <a:lnSpc>
                <a:spcPct val="115000"/>
              </a:lnSpc>
              <a:buClr>
                <a:srgbClr val="FF9900"/>
              </a:buClr>
              <a:buSzPts val="2200"/>
              <a:buFont typeface="Arial"/>
              <a:buAutoNum type="alphaUcPeriod"/>
            </a:pPr>
            <a:r>
              <a:rPr lang="en" sz="2200" i="1" kern="0">
                <a:solidFill>
                  <a:srgbClr val="FF9900"/>
                </a:solidFill>
                <a:latin typeface="Arial"/>
                <a:cs typeface="Arial"/>
                <a:sym typeface="Arial"/>
              </a:rPr>
              <a:t>Since students are sampled randomly and are less than 10% of all high school students, we can assume that the difference between the reading and writing scores of one student in the sample is independent of another</a:t>
            </a:r>
            <a:endParaRPr sz="2200" i="1" kern="0">
              <a:solidFill>
                <a:srgbClr val="FF99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a:solidFill>
                  <a:srgbClr val="000000"/>
                </a:solidFill>
                <a:latin typeface="Arial"/>
                <a:cs typeface="Arial"/>
                <a:sym typeface="Arial"/>
              </a:rPr>
              <a:t>The distribution of differences is bimodal, therefore we cannot continue with the hypothesis test</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a:solidFill>
                  <a:srgbClr val="000000"/>
                </a:solidFill>
                <a:latin typeface="Arial"/>
                <a:cs typeface="Arial"/>
                <a:sym typeface="Arial"/>
              </a:rPr>
              <a:t>In order for differences to be random we should have sampled with replacement</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a:solidFill>
                  <a:srgbClr val="000000"/>
                </a:solidFill>
                <a:latin typeface="Arial"/>
                <a:cs typeface="Arial"/>
                <a:sym typeface="Arial"/>
              </a:rPr>
              <a:t>Since students are sampled randomly and are less than 10% all students, we can assume that the sampling distribution of the average difference will be nearly normal</a:t>
            </a:r>
            <a:endParaRPr sz="2200" kern="0">
              <a:solidFill>
                <a:srgbClr val="000000"/>
              </a:solidFill>
              <a:latin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p:nvPr/>
        </p:nvSpPr>
        <p:spPr>
          <a:xfrm>
            <a:off x="1757500" y="288650"/>
            <a:ext cx="86568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a:solidFill>
                  <a:srgbClr val="3A81BA"/>
                </a:solidFill>
                <a:latin typeface="Arial"/>
                <a:cs typeface="Arial"/>
                <a:sym typeface="Arial"/>
              </a:rPr>
              <a:t>Calculating the test-statistics and the p-value</a:t>
            </a:r>
            <a:endParaRPr sz="3000" b="1" kern="0">
              <a:solidFill>
                <a:srgbClr val="3A81BA"/>
              </a:solidFill>
              <a:latin typeface="Arial"/>
              <a:cs typeface="Arial"/>
              <a:sym typeface="Arial"/>
            </a:endParaRPr>
          </a:p>
        </p:txBody>
      </p:sp>
      <p:sp>
        <p:nvSpPr>
          <p:cNvPr id="143" name="Google Shape;143;p25"/>
          <p:cNvSpPr txBox="1"/>
          <p:nvPr/>
        </p:nvSpPr>
        <p:spPr>
          <a:xfrm flipH="1">
            <a:off x="1981200" y="1106850"/>
            <a:ext cx="7822200" cy="1989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The observed average difference between the two scores is -0.545 points and the standard deviation of the difference is 8.887 points. Do these data provide convincing evidence of a difference between the average scores on the two exams? Use α = 0.05</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144" name="Google Shape;144;p25"/>
          <p:cNvPicPr preferRelativeResize="0"/>
          <p:nvPr/>
        </p:nvPicPr>
        <p:blipFill>
          <a:blip r:embed="rId3">
            <a:alphaModFix/>
          </a:blip>
          <a:stretch>
            <a:fillRect/>
          </a:stretch>
        </p:blipFill>
        <p:spPr>
          <a:xfrm>
            <a:off x="2068900" y="3212353"/>
            <a:ext cx="3776572" cy="1902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p:nvPr/>
        </p:nvSpPr>
        <p:spPr>
          <a:xfrm>
            <a:off x="1757500" y="288650"/>
            <a:ext cx="86568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a:solidFill>
                  <a:srgbClr val="3A81BA"/>
                </a:solidFill>
                <a:latin typeface="Arial"/>
                <a:cs typeface="Arial"/>
                <a:sym typeface="Arial"/>
              </a:rPr>
              <a:t>Calculating the test-statistics and the p-value</a:t>
            </a:r>
            <a:endParaRPr sz="3000" b="1" kern="0">
              <a:solidFill>
                <a:srgbClr val="3A81BA"/>
              </a:solidFill>
              <a:latin typeface="Arial"/>
              <a:cs typeface="Arial"/>
              <a:sym typeface="Arial"/>
            </a:endParaRPr>
          </a:p>
        </p:txBody>
      </p:sp>
      <p:sp>
        <p:nvSpPr>
          <p:cNvPr id="150" name="Google Shape;150;p26"/>
          <p:cNvSpPr txBox="1"/>
          <p:nvPr/>
        </p:nvSpPr>
        <p:spPr>
          <a:xfrm flipH="1">
            <a:off x="1981200" y="1106850"/>
            <a:ext cx="7822200" cy="1989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The observed average difference between the two scores is -0.545 points and the standard deviation of the difference is 8.887 points. Do these data provide convincing evidence of a difference between the average scores on the two exams? Use α = 0.05</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151" name="Google Shape;151;p26"/>
          <p:cNvPicPr preferRelativeResize="0"/>
          <p:nvPr/>
        </p:nvPicPr>
        <p:blipFill>
          <a:blip r:embed="rId3">
            <a:alphaModFix/>
          </a:blip>
          <a:stretch>
            <a:fillRect/>
          </a:stretch>
        </p:blipFill>
        <p:spPr>
          <a:xfrm>
            <a:off x="6986314" y="3096139"/>
            <a:ext cx="1724025" cy="885825"/>
          </a:xfrm>
          <a:prstGeom prst="rect">
            <a:avLst/>
          </a:prstGeom>
          <a:noFill/>
          <a:ln>
            <a:noFill/>
          </a:ln>
        </p:spPr>
      </p:pic>
      <p:pic>
        <p:nvPicPr>
          <p:cNvPr id="152" name="Google Shape;152;p26"/>
          <p:cNvPicPr preferRelativeResize="0"/>
          <p:nvPr/>
        </p:nvPicPr>
        <p:blipFill>
          <a:blip r:embed="rId4">
            <a:alphaModFix/>
          </a:blip>
          <a:stretch>
            <a:fillRect/>
          </a:stretch>
        </p:blipFill>
        <p:spPr>
          <a:xfrm>
            <a:off x="6942950" y="4059825"/>
            <a:ext cx="2182800" cy="566950"/>
          </a:xfrm>
          <a:prstGeom prst="rect">
            <a:avLst/>
          </a:prstGeom>
          <a:noFill/>
          <a:ln>
            <a:noFill/>
          </a:ln>
        </p:spPr>
      </p:pic>
      <p:pic>
        <p:nvPicPr>
          <p:cNvPr id="153" name="Google Shape;153;p26"/>
          <p:cNvPicPr preferRelativeResize="0"/>
          <p:nvPr/>
        </p:nvPicPr>
        <p:blipFill>
          <a:blip r:embed="rId5">
            <a:alphaModFix/>
          </a:blip>
          <a:stretch>
            <a:fillRect/>
          </a:stretch>
        </p:blipFill>
        <p:spPr>
          <a:xfrm>
            <a:off x="6934200" y="4741975"/>
            <a:ext cx="2182800" cy="334500"/>
          </a:xfrm>
          <a:prstGeom prst="rect">
            <a:avLst/>
          </a:prstGeom>
          <a:noFill/>
          <a:ln>
            <a:noFill/>
          </a:ln>
        </p:spPr>
      </p:pic>
      <p:pic>
        <p:nvPicPr>
          <p:cNvPr id="154" name="Google Shape;154;p26"/>
          <p:cNvPicPr preferRelativeResize="0"/>
          <p:nvPr/>
        </p:nvPicPr>
        <p:blipFill>
          <a:blip r:embed="rId6">
            <a:alphaModFix/>
          </a:blip>
          <a:stretch>
            <a:fillRect/>
          </a:stretch>
        </p:blipFill>
        <p:spPr>
          <a:xfrm>
            <a:off x="2068900" y="3212353"/>
            <a:ext cx="3776572" cy="1902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9"/>
          <p:cNvSpPr txBox="1"/>
          <p:nvPr/>
        </p:nvSpPr>
        <p:spPr>
          <a:xfrm>
            <a:off x="2209800" y="2111126"/>
            <a:ext cx="7772400" cy="22818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4800" b="1" kern="0">
                <a:solidFill>
                  <a:srgbClr val="3A81BA"/>
                </a:solidFill>
                <a:latin typeface="Arial"/>
                <a:cs typeface="Arial"/>
                <a:sym typeface="Arial"/>
              </a:rPr>
              <a:t>Paired Data</a:t>
            </a:r>
            <a:endParaRPr sz="4800" b="1" kern="0">
              <a:solidFill>
                <a:srgbClr val="3A81BA"/>
              </a:solidFill>
              <a:latin typeface="Arial"/>
              <a:cs typeface="Arial"/>
              <a:sym typeface="Arial"/>
            </a:endParaRPr>
          </a:p>
          <a:p>
            <a:pPr defTabSz="914400">
              <a:buClr>
                <a:srgbClr val="000000"/>
              </a:buClr>
            </a:pPr>
            <a:endParaRPr sz="4800" b="1" kern="0">
              <a:solidFill>
                <a:srgbClr val="3A81BA"/>
              </a:solidFill>
              <a:latin typeface="Arial"/>
              <a:cs typeface="Arial"/>
              <a:sym typeface="Arial"/>
            </a:endParaRPr>
          </a:p>
        </p:txBody>
      </p:sp>
      <p:sp>
        <p:nvSpPr>
          <p:cNvPr id="35" name="Google Shape;35;p9"/>
          <p:cNvSpPr txBox="1"/>
          <p:nvPr/>
        </p:nvSpPr>
        <p:spPr>
          <a:xfrm>
            <a:off x="2245900" y="5457000"/>
            <a:ext cx="7776900" cy="10236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1400" kern="0">
                <a:solidFill>
                  <a:srgbClr val="000000"/>
                </a:solidFill>
                <a:latin typeface="Arial"/>
                <a:cs typeface="Arial"/>
                <a:sym typeface="Arial"/>
              </a:rPr>
              <a:t>Slides developed by Mine Çetinkaya-Rundel of OpenIntro</a:t>
            </a:r>
            <a:endParaRPr sz="1400" kern="0">
              <a:solidFill>
                <a:srgbClr val="000000"/>
              </a:solidFill>
              <a:latin typeface="Arial"/>
              <a:cs typeface="Arial"/>
              <a:sym typeface="Arial"/>
            </a:endParaRPr>
          </a:p>
          <a:p>
            <a:pPr defTabSz="914400">
              <a:buClr>
                <a:srgbClr val="000000"/>
              </a:buClr>
              <a:buSzPts val="1100"/>
            </a:pPr>
            <a:r>
              <a:rPr lang="en" sz="1400" kern="0">
                <a:solidFill>
                  <a:srgbClr val="000000"/>
                </a:solidFill>
                <a:latin typeface="Arial"/>
                <a:cs typeface="Arial"/>
                <a:sym typeface="Arial"/>
              </a:rPr>
              <a:t>Translated from LaTeX to Google Slides by Curry W. Hilton of OpenIntro.</a:t>
            </a:r>
            <a:endParaRPr sz="1400" kern="0">
              <a:solidFill>
                <a:srgbClr val="000000"/>
              </a:solidFill>
              <a:latin typeface="Arial"/>
              <a:cs typeface="Arial"/>
              <a:sym typeface="Arial"/>
            </a:endParaRPr>
          </a:p>
          <a:p>
            <a:pPr defTabSz="914400">
              <a:buClr>
                <a:srgbClr val="000000"/>
              </a:buClr>
            </a:pPr>
            <a:r>
              <a:rPr lang="en" sz="1400" kern="0">
                <a:solidFill>
                  <a:srgbClr val="000000"/>
                </a:solidFill>
                <a:latin typeface="Arial"/>
                <a:cs typeface="Arial"/>
                <a:sym typeface="Arial"/>
              </a:rPr>
              <a:t>The slides may be copied, edited, and/or shared via the </a:t>
            </a:r>
            <a:r>
              <a:rPr lang="en" sz="1400" u="sng" kern="0">
                <a:solidFill>
                  <a:srgbClr val="1155CC"/>
                </a:solidFill>
                <a:latin typeface="Arial"/>
                <a:cs typeface="Arial"/>
                <a:sym typeface="Arial"/>
                <a:hlinkClick r:id="rId3">
                  <a:extLst>
                    <a:ext uri="{A12FA001-AC4F-418D-AE19-62706E023703}">
                      <ahyp:hlinkClr xmlns:ahyp="http://schemas.microsoft.com/office/drawing/2018/hyperlinkcolor" val="tx"/>
                    </a:ext>
                  </a:extLst>
                </a:hlinkClick>
              </a:rPr>
              <a:t>CC BY-SA license</a:t>
            </a:r>
            <a:endParaRPr sz="2600" kern="0">
              <a:solidFill>
                <a:srgbClr val="FF0000"/>
              </a:solidFill>
              <a:latin typeface="Arial"/>
              <a:cs typeface="Arial"/>
              <a:sym typeface="Arial"/>
            </a:endParaRPr>
          </a:p>
          <a:p>
            <a:pPr defTabSz="914400">
              <a:buClr>
                <a:srgbClr val="000000"/>
              </a:buClr>
            </a:pPr>
            <a:r>
              <a:rPr lang="en" sz="1400" kern="0">
                <a:solidFill>
                  <a:srgbClr val="000000"/>
                </a:solidFill>
                <a:latin typeface="Arial"/>
                <a:cs typeface="Arial"/>
                <a:sym typeface="Arial"/>
              </a:rPr>
              <a:t>Some images may be included under fair use guidelines (educational purposes)</a:t>
            </a:r>
            <a:endParaRPr sz="2600" kern="0">
              <a:solidFill>
                <a:srgbClr val="FF0000"/>
              </a:solidFill>
              <a:latin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p:nvPr/>
        </p:nvSpPr>
        <p:spPr>
          <a:xfrm>
            <a:off x="1757500" y="288650"/>
            <a:ext cx="86568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a:solidFill>
                  <a:srgbClr val="3A81BA"/>
                </a:solidFill>
                <a:latin typeface="Arial"/>
                <a:cs typeface="Arial"/>
                <a:sym typeface="Arial"/>
              </a:rPr>
              <a:t>Calculating the test-statistics and the p-value</a:t>
            </a:r>
            <a:endParaRPr sz="3000" b="1" kern="0">
              <a:solidFill>
                <a:srgbClr val="3A81BA"/>
              </a:solidFill>
              <a:latin typeface="Arial"/>
              <a:cs typeface="Arial"/>
              <a:sym typeface="Arial"/>
            </a:endParaRPr>
          </a:p>
        </p:txBody>
      </p:sp>
      <p:sp>
        <p:nvSpPr>
          <p:cNvPr id="160" name="Google Shape;160;p27"/>
          <p:cNvSpPr txBox="1"/>
          <p:nvPr/>
        </p:nvSpPr>
        <p:spPr>
          <a:xfrm flipH="1">
            <a:off x="1981200" y="1106850"/>
            <a:ext cx="7822200" cy="1989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The observed average difference between the two scores is -0.545 points and the standard deviation of the difference is 8.887 points. Do these data provide convincing evidence of a difference between the average scores on the two exams? Use α = 0.05</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161" name="Google Shape;161;p27"/>
          <p:cNvPicPr preferRelativeResize="0"/>
          <p:nvPr/>
        </p:nvPicPr>
        <p:blipFill>
          <a:blip r:embed="rId3">
            <a:alphaModFix/>
          </a:blip>
          <a:stretch>
            <a:fillRect/>
          </a:stretch>
        </p:blipFill>
        <p:spPr>
          <a:xfrm>
            <a:off x="6986314" y="3096139"/>
            <a:ext cx="1724025" cy="885825"/>
          </a:xfrm>
          <a:prstGeom prst="rect">
            <a:avLst/>
          </a:prstGeom>
          <a:noFill/>
          <a:ln>
            <a:noFill/>
          </a:ln>
        </p:spPr>
      </p:pic>
      <p:pic>
        <p:nvPicPr>
          <p:cNvPr id="162" name="Google Shape;162;p27"/>
          <p:cNvPicPr preferRelativeResize="0"/>
          <p:nvPr/>
        </p:nvPicPr>
        <p:blipFill>
          <a:blip r:embed="rId4">
            <a:alphaModFix/>
          </a:blip>
          <a:stretch>
            <a:fillRect/>
          </a:stretch>
        </p:blipFill>
        <p:spPr>
          <a:xfrm>
            <a:off x="6942950" y="4059825"/>
            <a:ext cx="2182800" cy="566950"/>
          </a:xfrm>
          <a:prstGeom prst="rect">
            <a:avLst/>
          </a:prstGeom>
          <a:noFill/>
          <a:ln>
            <a:noFill/>
          </a:ln>
        </p:spPr>
      </p:pic>
      <p:pic>
        <p:nvPicPr>
          <p:cNvPr id="163" name="Google Shape;163;p27"/>
          <p:cNvPicPr preferRelativeResize="0"/>
          <p:nvPr/>
        </p:nvPicPr>
        <p:blipFill>
          <a:blip r:embed="rId5">
            <a:alphaModFix/>
          </a:blip>
          <a:stretch>
            <a:fillRect/>
          </a:stretch>
        </p:blipFill>
        <p:spPr>
          <a:xfrm>
            <a:off x="6756950" y="4704626"/>
            <a:ext cx="2182800" cy="352425"/>
          </a:xfrm>
          <a:prstGeom prst="rect">
            <a:avLst/>
          </a:prstGeom>
          <a:noFill/>
          <a:ln>
            <a:noFill/>
          </a:ln>
        </p:spPr>
      </p:pic>
      <p:pic>
        <p:nvPicPr>
          <p:cNvPr id="164" name="Google Shape;164;p27"/>
          <p:cNvPicPr preferRelativeResize="0"/>
          <p:nvPr/>
        </p:nvPicPr>
        <p:blipFill>
          <a:blip r:embed="rId6">
            <a:alphaModFix/>
          </a:blip>
          <a:stretch>
            <a:fillRect/>
          </a:stretch>
        </p:blipFill>
        <p:spPr>
          <a:xfrm>
            <a:off x="6086225" y="5076475"/>
            <a:ext cx="3524250" cy="311325"/>
          </a:xfrm>
          <a:prstGeom prst="rect">
            <a:avLst/>
          </a:prstGeom>
          <a:noFill/>
          <a:ln>
            <a:noFill/>
          </a:ln>
        </p:spPr>
      </p:pic>
      <p:pic>
        <p:nvPicPr>
          <p:cNvPr id="165" name="Google Shape;165;p27"/>
          <p:cNvPicPr preferRelativeResize="0"/>
          <p:nvPr/>
        </p:nvPicPr>
        <p:blipFill>
          <a:blip r:embed="rId7">
            <a:alphaModFix/>
          </a:blip>
          <a:stretch>
            <a:fillRect/>
          </a:stretch>
        </p:blipFill>
        <p:spPr>
          <a:xfrm>
            <a:off x="2068900" y="3212353"/>
            <a:ext cx="3776572" cy="1902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28"/>
          <p:cNvPicPr preferRelativeResize="0"/>
          <p:nvPr/>
        </p:nvPicPr>
        <p:blipFill>
          <a:blip r:embed="rId3">
            <a:alphaModFix/>
          </a:blip>
          <a:stretch>
            <a:fillRect/>
          </a:stretch>
        </p:blipFill>
        <p:spPr>
          <a:xfrm>
            <a:off x="2068900" y="3212353"/>
            <a:ext cx="3776572" cy="1902825"/>
          </a:xfrm>
          <a:prstGeom prst="rect">
            <a:avLst/>
          </a:prstGeom>
          <a:noFill/>
          <a:ln>
            <a:noFill/>
          </a:ln>
        </p:spPr>
      </p:pic>
      <p:sp>
        <p:nvSpPr>
          <p:cNvPr id="171" name="Google Shape;171;p28"/>
          <p:cNvSpPr txBox="1"/>
          <p:nvPr/>
        </p:nvSpPr>
        <p:spPr>
          <a:xfrm>
            <a:off x="1757500" y="288650"/>
            <a:ext cx="86568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a:solidFill>
                  <a:srgbClr val="3A81BA"/>
                </a:solidFill>
                <a:latin typeface="Arial"/>
                <a:cs typeface="Arial"/>
                <a:sym typeface="Arial"/>
              </a:rPr>
              <a:t>Calculating the test-statistics and the p-value</a:t>
            </a:r>
            <a:endParaRPr sz="3000" b="1" kern="0">
              <a:solidFill>
                <a:srgbClr val="3A81BA"/>
              </a:solidFill>
              <a:latin typeface="Arial"/>
              <a:cs typeface="Arial"/>
              <a:sym typeface="Arial"/>
            </a:endParaRPr>
          </a:p>
        </p:txBody>
      </p:sp>
      <p:sp>
        <p:nvSpPr>
          <p:cNvPr id="172" name="Google Shape;172;p28"/>
          <p:cNvSpPr txBox="1"/>
          <p:nvPr/>
        </p:nvSpPr>
        <p:spPr>
          <a:xfrm flipH="1">
            <a:off x="1981200" y="1106850"/>
            <a:ext cx="7822200" cy="1989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The observed average difference between the two scores is -0.545 points and the standard deviation of the difference is 8.887 points. Do these data provide convincing evidence of a difference between the average scores on the two exams? Use α = 0.05</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173" name="Google Shape;173;p28"/>
          <p:cNvPicPr preferRelativeResize="0"/>
          <p:nvPr/>
        </p:nvPicPr>
        <p:blipFill>
          <a:blip r:embed="rId4">
            <a:alphaModFix/>
          </a:blip>
          <a:stretch>
            <a:fillRect/>
          </a:stretch>
        </p:blipFill>
        <p:spPr>
          <a:xfrm>
            <a:off x="6986314" y="3096139"/>
            <a:ext cx="1724025" cy="885825"/>
          </a:xfrm>
          <a:prstGeom prst="rect">
            <a:avLst/>
          </a:prstGeom>
          <a:noFill/>
          <a:ln>
            <a:noFill/>
          </a:ln>
        </p:spPr>
      </p:pic>
      <p:pic>
        <p:nvPicPr>
          <p:cNvPr id="174" name="Google Shape;174;p28"/>
          <p:cNvPicPr preferRelativeResize="0"/>
          <p:nvPr/>
        </p:nvPicPr>
        <p:blipFill>
          <a:blip r:embed="rId5">
            <a:alphaModFix/>
          </a:blip>
          <a:stretch>
            <a:fillRect/>
          </a:stretch>
        </p:blipFill>
        <p:spPr>
          <a:xfrm>
            <a:off x="6942950" y="4059825"/>
            <a:ext cx="2182800" cy="566950"/>
          </a:xfrm>
          <a:prstGeom prst="rect">
            <a:avLst/>
          </a:prstGeom>
          <a:noFill/>
          <a:ln>
            <a:noFill/>
          </a:ln>
        </p:spPr>
      </p:pic>
      <p:pic>
        <p:nvPicPr>
          <p:cNvPr id="175" name="Google Shape;175;p28"/>
          <p:cNvPicPr preferRelativeResize="0"/>
          <p:nvPr/>
        </p:nvPicPr>
        <p:blipFill>
          <a:blip r:embed="rId6">
            <a:alphaModFix/>
          </a:blip>
          <a:stretch>
            <a:fillRect/>
          </a:stretch>
        </p:blipFill>
        <p:spPr>
          <a:xfrm>
            <a:off x="6756950" y="4704626"/>
            <a:ext cx="2182800" cy="352425"/>
          </a:xfrm>
          <a:prstGeom prst="rect">
            <a:avLst/>
          </a:prstGeom>
          <a:noFill/>
          <a:ln>
            <a:noFill/>
          </a:ln>
        </p:spPr>
      </p:pic>
      <p:pic>
        <p:nvPicPr>
          <p:cNvPr id="176" name="Google Shape;176;p28"/>
          <p:cNvPicPr preferRelativeResize="0"/>
          <p:nvPr/>
        </p:nvPicPr>
        <p:blipFill>
          <a:blip r:embed="rId7">
            <a:alphaModFix/>
          </a:blip>
          <a:stretch>
            <a:fillRect/>
          </a:stretch>
        </p:blipFill>
        <p:spPr>
          <a:xfrm>
            <a:off x="6086225" y="5076475"/>
            <a:ext cx="3524250" cy="311325"/>
          </a:xfrm>
          <a:prstGeom prst="rect">
            <a:avLst/>
          </a:prstGeom>
          <a:noFill/>
          <a:ln>
            <a:noFill/>
          </a:ln>
        </p:spPr>
      </p:pic>
      <p:sp>
        <p:nvSpPr>
          <p:cNvPr id="177" name="Google Shape;177;p28"/>
          <p:cNvSpPr txBox="1"/>
          <p:nvPr/>
        </p:nvSpPr>
        <p:spPr>
          <a:xfrm flipH="1">
            <a:off x="2057400" y="5526450"/>
            <a:ext cx="7822200" cy="12537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000000"/>
                </a:solidFill>
                <a:latin typeface="Arial"/>
                <a:cs typeface="Arial"/>
                <a:sym typeface="Arial"/>
              </a:rPr>
              <a:t>Since p-value &gt; 0.05, fail to reject, the data do not provide convincing evidence of a difference between the average reading and writing scores</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a:solidFill>
                  <a:srgbClr val="3A81BA"/>
                </a:solidFill>
                <a:latin typeface="Arial"/>
                <a:cs typeface="Arial"/>
                <a:sym typeface="Arial"/>
              </a:rPr>
              <a:t>Interpretation of p-value</a:t>
            </a:r>
            <a:endParaRPr sz="3000" b="1" kern="0">
              <a:solidFill>
                <a:srgbClr val="3A81BA"/>
              </a:solidFill>
              <a:latin typeface="Arial"/>
              <a:cs typeface="Arial"/>
              <a:sym typeface="Arial"/>
            </a:endParaRPr>
          </a:p>
        </p:txBody>
      </p:sp>
      <p:sp>
        <p:nvSpPr>
          <p:cNvPr id="183" name="Google Shape;183;p29"/>
          <p:cNvSpPr txBox="1"/>
          <p:nvPr/>
        </p:nvSpPr>
        <p:spPr>
          <a:xfrm flipH="1">
            <a:off x="1981200" y="1106850"/>
            <a:ext cx="78222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Which of the following is the correct interpretation of the p-value?</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a:solidFill>
                  <a:srgbClr val="000000"/>
                </a:solidFill>
                <a:latin typeface="Arial"/>
                <a:cs typeface="Arial"/>
                <a:sym typeface="Arial"/>
              </a:rPr>
              <a:t>Probability that the average scores on the reading and writing exams are equal</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a:solidFill>
                  <a:srgbClr val="000000"/>
                </a:solidFill>
                <a:latin typeface="Arial"/>
                <a:cs typeface="Arial"/>
                <a:sym typeface="Arial"/>
              </a:rPr>
              <a:t>Probability that the average scores on the reading and writing exams are different</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a:solidFill>
                  <a:srgbClr val="000000"/>
                </a:solidFill>
                <a:latin typeface="Arial"/>
                <a:cs typeface="Arial"/>
                <a:sym typeface="Arial"/>
              </a:rPr>
              <a:t>Probability of obtaining a random sample of 200 students where the average difference between the reading and writing scores is at least 0.545 (in either direction), if in fact the true average difference between the scores is 0</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a:solidFill>
                  <a:srgbClr val="000000"/>
                </a:solidFill>
                <a:latin typeface="Arial"/>
                <a:cs typeface="Arial"/>
                <a:sym typeface="Arial"/>
              </a:rPr>
              <a:t>Probability of incorrectly rejecting the null hypothesis if in fact the null hypothesis is true</a:t>
            </a:r>
            <a:endParaRPr sz="2200" kern="0">
              <a:solidFill>
                <a:srgbClr val="000000"/>
              </a:solidFill>
              <a:latin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a:solidFill>
                  <a:srgbClr val="3A81BA"/>
                </a:solidFill>
                <a:latin typeface="Arial"/>
                <a:cs typeface="Arial"/>
                <a:sym typeface="Arial"/>
              </a:rPr>
              <a:t>Interpretation of p-value</a:t>
            </a:r>
            <a:endParaRPr sz="3000" b="1" kern="0">
              <a:solidFill>
                <a:srgbClr val="3A81BA"/>
              </a:solidFill>
              <a:latin typeface="Arial"/>
              <a:cs typeface="Arial"/>
              <a:sym typeface="Arial"/>
            </a:endParaRPr>
          </a:p>
        </p:txBody>
      </p:sp>
      <p:sp>
        <p:nvSpPr>
          <p:cNvPr id="189" name="Google Shape;189;p30"/>
          <p:cNvSpPr txBox="1"/>
          <p:nvPr/>
        </p:nvSpPr>
        <p:spPr>
          <a:xfrm flipH="1">
            <a:off x="1981200" y="1106850"/>
            <a:ext cx="78222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Which of the following is the correct interpretation of the p-value?</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a:solidFill>
                  <a:srgbClr val="000000"/>
                </a:solidFill>
                <a:latin typeface="Arial"/>
                <a:cs typeface="Arial"/>
                <a:sym typeface="Arial"/>
              </a:rPr>
              <a:t>Probability that the average scores on the reading and writing exams are equal</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a:solidFill>
                  <a:srgbClr val="000000"/>
                </a:solidFill>
                <a:latin typeface="Arial"/>
                <a:cs typeface="Arial"/>
                <a:sym typeface="Arial"/>
              </a:rPr>
              <a:t>Probability that the average scores on the reading and writing exams are different</a:t>
            </a:r>
            <a:endParaRPr sz="2200" kern="0">
              <a:solidFill>
                <a:srgbClr val="000000"/>
              </a:solidFill>
              <a:latin typeface="Arial"/>
              <a:cs typeface="Arial"/>
              <a:sym typeface="Arial"/>
            </a:endParaRPr>
          </a:p>
          <a:p>
            <a:pPr marL="457200" indent="-368300" defTabSz="914400">
              <a:lnSpc>
                <a:spcPct val="115000"/>
              </a:lnSpc>
              <a:buClr>
                <a:srgbClr val="FF9900"/>
              </a:buClr>
              <a:buSzPts val="2200"/>
              <a:buFont typeface="Arial"/>
              <a:buAutoNum type="alphaUcPeriod"/>
            </a:pPr>
            <a:r>
              <a:rPr lang="en" sz="2200" i="1" kern="0">
                <a:solidFill>
                  <a:srgbClr val="FF9900"/>
                </a:solidFill>
                <a:latin typeface="Arial"/>
                <a:cs typeface="Arial"/>
                <a:sym typeface="Arial"/>
              </a:rPr>
              <a:t>Probability of obtaining a random sample of 200 students where the average difference between the reading and writing scores is at least 0.545 (in either direction), if in fact the true average difference between the scores is 0</a:t>
            </a:r>
            <a:endParaRPr sz="2200" i="1" kern="0">
              <a:solidFill>
                <a:srgbClr val="FF99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a:solidFill>
                  <a:srgbClr val="000000"/>
                </a:solidFill>
                <a:latin typeface="Arial"/>
                <a:cs typeface="Arial"/>
                <a:sym typeface="Arial"/>
              </a:rPr>
              <a:t>Probability of incorrectly rejecting the null hypothesis if in fact the null hypothesis is true</a:t>
            </a:r>
            <a:endParaRPr sz="2200" kern="0">
              <a:solidFill>
                <a:srgbClr val="000000"/>
              </a:solidFill>
              <a:latin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p:nvPr/>
        </p:nvSpPr>
        <p:spPr>
          <a:xfrm flipH="1">
            <a:off x="1981200" y="1106850"/>
            <a:ext cx="78222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Suppose we were to construct a 95% confidence interval for the average difference between the reading and writing scores. Would you expect this interval to include 0?</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a:solidFill>
                  <a:srgbClr val="000000"/>
                </a:solidFill>
                <a:latin typeface="Arial"/>
                <a:cs typeface="Arial"/>
                <a:sym typeface="Arial"/>
              </a:rPr>
              <a:t>yes</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a:solidFill>
                  <a:srgbClr val="000000"/>
                </a:solidFill>
                <a:latin typeface="Arial"/>
                <a:cs typeface="Arial"/>
                <a:sym typeface="Arial"/>
              </a:rPr>
              <a:t>no</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a:solidFill>
                  <a:srgbClr val="000000"/>
                </a:solidFill>
                <a:latin typeface="Arial"/>
                <a:cs typeface="Arial"/>
                <a:sym typeface="Arial"/>
              </a:rPr>
              <a:t>cannot tell from the information given</a:t>
            </a:r>
            <a:endParaRPr sz="2200" kern="0">
              <a:solidFill>
                <a:srgbClr val="000000"/>
              </a:solidFill>
              <a:latin typeface="Arial"/>
              <a:cs typeface="Arial"/>
              <a:sym typeface="Arial"/>
            </a:endParaRPr>
          </a:p>
        </p:txBody>
      </p:sp>
      <p:sp>
        <p:nvSpPr>
          <p:cNvPr id="195" name="Google Shape;195;p31"/>
          <p:cNvSpPr txBox="1"/>
          <p:nvPr/>
        </p:nvSpPr>
        <p:spPr>
          <a:xfrm>
            <a:off x="2042900" y="152400"/>
            <a:ext cx="8198400" cy="695100"/>
          </a:xfrm>
          <a:prstGeom prst="rect">
            <a:avLst/>
          </a:prstGeom>
          <a:noFill/>
          <a:ln>
            <a:noFill/>
          </a:ln>
        </p:spPr>
        <p:txBody>
          <a:bodyPr spcFirstLastPara="1" wrap="square" lIns="91425" tIns="91425" rIns="91425" bIns="91425" anchor="ctr" anchorCtr="0">
            <a:noAutofit/>
          </a:bodyPr>
          <a:lstStyle/>
          <a:p>
            <a:pPr defTabSz="914400">
              <a:buClr>
                <a:srgbClr val="000000"/>
              </a:buClr>
            </a:pPr>
            <a:r>
              <a:rPr lang="en" sz="3000" b="1" kern="0">
                <a:solidFill>
                  <a:srgbClr val="3A81BA"/>
                </a:solidFill>
                <a:latin typeface="Arial"/>
                <a:cs typeface="Arial"/>
                <a:sym typeface="Arial"/>
              </a:rPr>
              <a:t>HT ↔ CI</a:t>
            </a:r>
            <a:endParaRPr sz="3000" b="1" kern="0">
              <a:solidFill>
                <a:srgbClr val="3A81BA"/>
              </a:solidFill>
              <a:latin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p:nvPr/>
        </p:nvSpPr>
        <p:spPr>
          <a:xfrm flipH="1">
            <a:off x="1981200" y="1106850"/>
            <a:ext cx="78222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Suppose we were to construct a 95% confidence interval for the average difference between the reading and writing scores. Would you expect this interval to include 0?</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marL="457200" indent="-368300" defTabSz="914400">
              <a:lnSpc>
                <a:spcPct val="115000"/>
              </a:lnSpc>
              <a:buClr>
                <a:srgbClr val="FF9900"/>
              </a:buClr>
              <a:buSzPts val="2200"/>
              <a:buFont typeface="Arial"/>
              <a:buAutoNum type="alphaUcPeriod"/>
            </a:pPr>
            <a:r>
              <a:rPr lang="en" sz="2200" i="1" kern="0">
                <a:solidFill>
                  <a:srgbClr val="FF9900"/>
                </a:solidFill>
                <a:latin typeface="Arial"/>
                <a:cs typeface="Arial"/>
                <a:sym typeface="Arial"/>
              </a:rPr>
              <a:t>yes</a:t>
            </a:r>
            <a:endParaRPr sz="2200" i="1" kern="0">
              <a:solidFill>
                <a:srgbClr val="FF99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a:solidFill>
                  <a:srgbClr val="000000"/>
                </a:solidFill>
                <a:latin typeface="Arial"/>
                <a:cs typeface="Arial"/>
                <a:sym typeface="Arial"/>
              </a:rPr>
              <a:t>no</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a:solidFill>
                  <a:srgbClr val="000000"/>
                </a:solidFill>
                <a:latin typeface="Arial"/>
                <a:cs typeface="Arial"/>
                <a:sym typeface="Arial"/>
              </a:rPr>
              <a:t>cannot tell from the information given</a:t>
            </a:r>
            <a:endParaRPr sz="2200" kern="0">
              <a:solidFill>
                <a:srgbClr val="000000"/>
              </a:solidFill>
              <a:latin typeface="Arial"/>
              <a:cs typeface="Arial"/>
              <a:sym typeface="Arial"/>
            </a:endParaRPr>
          </a:p>
        </p:txBody>
      </p:sp>
      <p:sp>
        <p:nvSpPr>
          <p:cNvPr id="201" name="Google Shape;201;p32"/>
          <p:cNvSpPr txBox="1"/>
          <p:nvPr/>
        </p:nvSpPr>
        <p:spPr>
          <a:xfrm>
            <a:off x="2042900" y="152400"/>
            <a:ext cx="8198400" cy="695100"/>
          </a:xfrm>
          <a:prstGeom prst="rect">
            <a:avLst/>
          </a:prstGeom>
          <a:noFill/>
          <a:ln>
            <a:noFill/>
          </a:ln>
        </p:spPr>
        <p:txBody>
          <a:bodyPr spcFirstLastPara="1" wrap="square" lIns="91425" tIns="91425" rIns="91425" bIns="91425" anchor="ctr" anchorCtr="0">
            <a:noAutofit/>
          </a:bodyPr>
          <a:lstStyle/>
          <a:p>
            <a:pPr defTabSz="914400">
              <a:buClr>
                <a:srgbClr val="000000"/>
              </a:buClr>
            </a:pPr>
            <a:r>
              <a:rPr lang="en" sz="3000" b="1" kern="0">
                <a:solidFill>
                  <a:srgbClr val="3A81BA"/>
                </a:solidFill>
                <a:latin typeface="Arial"/>
                <a:cs typeface="Arial"/>
                <a:sym typeface="Arial"/>
              </a:rPr>
              <a:t>HT ↔ CI</a:t>
            </a:r>
            <a:endParaRPr sz="3000" b="1" kern="0">
              <a:solidFill>
                <a:srgbClr val="3A81BA"/>
              </a:solidFill>
              <a:latin typeface="Arial"/>
              <a:cs typeface="Arial"/>
              <a:sym typeface="Arial"/>
            </a:endParaRPr>
          </a:p>
        </p:txBody>
      </p:sp>
      <p:pic>
        <p:nvPicPr>
          <p:cNvPr id="202" name="Google Shape;202;p32"/>
          <p:cNvPicPr preferRelativeResize="0"/>
          <p:nvPr/>
        </p:nvPicPr>
        <p:blipFill>
          <a:blip r:embed="rId3">
            <a:alphaModFix/>
          </a:blip>
          <a:stretch>
            <a:fillRect/>
          </a:stretch>
        </p:blipFill>
        <p:spPr>
          <a:xfrm>
            <a:off x="3542300" y="4231814"/>
            <a:ext cx="5619750" cy="1933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10"/>
          <p:cNvSpPr txBox="1"/>
          <p:nvPr/>
        </p:nvSpPr>
        <p:spPr>
          <a:xfrm flipH="1">
            <a:off x="1981075" y="1305775"/>
            <a:ext cx="7822200" cy="34185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000000"/>
                </a:solidFill>
                <a:latin typeface="Arial"/>
                <a:cs typeface="Arial"/>
                <a:sym typeface="Arial"/>
              </a:rPr>
              <a:t>200 observations were randomly sampled from the High School and Beyond survey. The same students took a reading and writing test and their scores are shown below. At a first glance, does there appear to be a difference between the average reading and writing test score?</a:t>
            </a:r>
            <a:endParaRPr sz="2200" kern="0">
              <a:solidFill>
                <a:srgbClr val="000000"/>
              </a:solidFill>
              <a:latin typeface="Arial"/>
              <a:cs typeface="Arial"/>
              <a:sym typeface="Arial"/>
            </a:endParaRPr>
          </a:p>
        </p:txBody>
      </p:sp>
      <p:pic>
        <p:nvPicPr>
          <p:cNvPr id="41" name="Google Shape;41;p10"/>
          <p:cNvPicPr preferRelativeResize="0"/>
          <p:nvPr/>
        </p:nvPicPr>
        <p:blipFill>
          <a:blip r:embed="rId3">
            <a:alphaModFix/>
          </a:blip>
          <a:stretch>
            <a:fillRect/>
          </a:stretch>
        </p:blipFill>
        <p:spPr>
          <a:xfrm>
            <a:off x="3329171" y="3332970"/>
            <a:ext cx="5126025" cy="2980524"/>
          </a:xfrm>
          <a:prstGeom prst="rect">
            <a:avLst/>
          </a:prstGeom>
          <a:noFill/>
          <a:ln>
            <a:noFill/>
          </a:ln>
        </p:spPr>
      </p:pic>
      <p:sp>
        <p:nvSpPr>
          <p:cNvPr id="42" name="Google Shape;42;p10"/>
          <p:cNvSpPr txBox="1"/>
          <p:nvPr/>
        </p:nvSpPr>
        <p:spPr>
          <a:xfrm>
            <a:off x="1981200" y="357845"/>
            <a:ext cx="8229600" cy="6327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a:solidFill>
                  <a:srgbClr val="3A81BA"/>
                </a:solidFill>
                <a:latin typeface="Arial"/>
                <a:cs typeface="Arial"/>
                <a:sym typeface="Arial"/>
              </a:rPr>
              <a:t>Paired observations</a:t>
            </a:r>
            <a:endParaRPr sz="3000" b="1" kern="0">
              <a:solidFill>
                <a:srgbClr val="3A81BA"/>
              </a:solidFill>
              <a:latin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p:nvPr/>
        </p:nvSpPr>
        <p:spPr>
          <a:xfrm flipH="1">
            <a:off x="1981075" y="1305775"/>
            <a:ext cx="7822200" cy="40917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000000"/>
                </a:solidFill>
                <a:latin typeface="Arial"/>
                <a:cs typeface="Arial"/>
                <a:sym typeface="Arial"/>
              </a:rPr>
              <a:t>The same students took a reading and writing test and their scores are shown below. Are the reading and writing scores of each student independent of each other?</a:t>
            </a:r>
            <a:endParaRPr sz="2200" kern="0">
              <a:solidFill>
                <a:srgbClr val="000000"/>
              </a:solidFill>
              <a:latin typeface="Arial"/>
              <a:cs typeface="Arial"/>
              <a:sym typeface="Arial"/>
            </a:endParaRPr>
          </a:p>
        </p:txBody>
      </p:sp>
      <p:sp>
        <p:nvSpPr>
          <p:cNvPr id="48" name="Google Shape;48;p11"/>
          <p:cNvSpPr txBox="1"/>
          <p:nvPr/>
        </p:nvSpPr>
        <p:spPr>
          <a:xfrm flipH="1">
            <a:off x="1981075" y="5397475"/>
            <a:ext cx="7822200" cy="1295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000000"/>
                </a:solidFill>
                <a:latin typeface="Arial"/>
                <a:cs typeface="Arial"/>
                <a:sym typeface="Arial"/>
              </a:rPr>
              <a:t>(a) Yes							(b) No</a:t>
            </a:r>
            <a:endParaRPr sz="2200" kern="0">
              <a:solidFill>
                <a:srgbClr val="000000"/>
              </a:solidFill>
              <a:latin typeface="Arial"/>
              <a:cs typeface="Arial"/>
              <a:sym typeface="Arial"/>
            </a:endParaRPr>
          </a:p>
        </p:txBody>
      </p:sp>
      <p:pic>
        <p:nvPicPr>
          <p:cNvPr id="49" name="Google Shape;49;p11"/>
          <p:cNvPicPr preferRelativeResize="0"/>
          <p:nvPr/>
        </p:nvPicPr>
        <p:blipFill>
          <a:blip r:embed="rId3">
            <a:alphaModFix/>
          </a:blip>
          <a:stretch>
            <a:fillRect/>
          </a:stretch>
        </p:blipFill>
        <p:spPr>
          <a:xfrm>
            <a:off x="3970348" y="2784448"/>
            <a:ext cx="2862250" cy="2227950"/>
          </a:xfrm>
          <a:prstGeom prst="rect">
            <a:avLst/>
          </a:prstGeom>
          <a:noFill/>
          <a:ln>
            <a:noFill/>
          </a:ln>
        </p:spPr>
      </p:pic>
      <p:sp>
        <p:nvSpPr>
          <p:cNvPr id="50" name="Google Shape;50;p11"/>
          <p:cNvSpPr txBox="1"/>
          <p:nvPr/>
        </p:nvSpPr>
        <p:spPr>
          <a:xfrm>
            <a:off x="1981200" y="357845"/>
            <a:ext cx="8229600" cy="6327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a:solidFill>
                  <a:srgbClr val="3A81BA"/>
                </a:solidFill>
                <a:latin typeface="Arial"/>
                <a:cs typeface="Arial"/>
                <a:sym typeface="Arial"/>
              </a:rPr>
              <a:t>Paired observations</a:t>
            </a:r>
            <a:endParaRPr sz="3000" b="1" kern="0">
              <a:solidFill>
                <a:srgbClr val="3A81BA"/>
              </a:solidFill>
              <a:latin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2"/>
          <p:cNvSpPr txBox="1"/>
          <p:nvPr/>
        </p:nvSpPr>
        <p:spPr>
          <a:xfrm flipH="1">
            <a:off x="1981075" y="1305775"/>
            <a:ext cx="7822200" cy="40917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000000"/>
                </a:solidFill>
                <a:latin typeface="Arial"/>
                <a:cs typeface="Arial"/>
                <a:sym typeface="Arial"/>
              </a:rPr>
              <a:t>The same students took a reading and writing test and their scores are shown below. Are the reading and writing scores of each student independent of each other?</a:t>
            </a:r>
            <a:endParaRPr sz="2200" kern="0">
              <a:solidFill>
                <a:srgbClr val="000000"/>
              </a:solidFill>
              <a:latin typeface="Arial"/>
              <a:cs typeface="Arial"/>
              <a:sym typeface="Arial"/>
            </a:endParaRPr>
          </a:p>
        </p:txBody>
      </p:sp>
      <p:sp>
        <p:nvSpPr>
          <p:cNvPr id="56" name="Google Shape;56;p12"/>
          <p:cNvSpPr txBox="1"/>
          <p:nvPr/>
        </p:nvSpPr>
        <p:spPr>
          <a:xfrm>
            <a:off x="1981200" y="357845"/>
            <a:ext cx="8229600" cy="6327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a:solidFill>
                  <a:srgbClr val="3A81BA"/>
                </a:solidFill>
                <a:latin typeface="Arial"/>
                <a:cs typeface="Arial"/>
                <a:sym typeface="Arial"/>
              </a:rPr>
              <a:t>Paired observations</a:t>
            </a:r>
            <a:endParaRPr sz="3000" b="1" kern="0">
              <a:solidFill>
                <a:srgbClr val="3A81BA"/>
              </a:solidFill>
              <a:latin typeface="Arial"/>
              <a:cs typeface="Arial"/>
              <a:sym typeface="Arial"/>
            </a:endParaRPr>
          </a:p>
        </p:txBody>
      </p:sp>
      <p:sp>
        <p:nvSpPr>
          <p:cNvPr id="57" name="Google Shape;57;p12"/>
          <p:cNvSpPr txBox="1"/>
          <p:nvPr/>
        </p:nvSpPr>
        <p:spPr>
          <a:xfrm flipH="1">
            <a:off x="1981075" y="5397475"/>
            <a:ext cx="7822200" cy="1295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000000"/>
                </a:solidFill>
                <a:latin typeface="Arial"/>
                <a:cs typeface="Arial"/>
                <a:sym typeface="Arial"/>
              </a:rPr>
              <a:t>(a) Yes							</a:t>
            </a:r>
            <a:r>
              <a:rPr lang="en" sz="2200" i="1" kern="0">
                <a:solidFill>
                  <a:srgbClr val="FF9900"/>
                </a:solidFill>
                <a:latin typeface="Arial"/>
                <a:cs typeface="Arial"/>
                <a:sym typeface="Arial"/>
              </a:rPr>
              <a:t>(b) No</a:t>
            </a:r>
            <a:endParaRPr sz="2200" i="1" kern="0">
              <a:solidFill>
                <a:srgbClr val="FF9900"/>
              </a:solidFill>
              <a:latin typeface="Arial"/>
              <a:cs typeface="Arial"/>
              <a:sym typeface="Arial"/>
            </a:endParaRPr>
          </a:p>
        </p:txBody>
      </p:sp>
      <p:pic>
        <p:nvPicPr>
          <p:cNvPr id="58" name="Google Shape;58;p12"/>
          <p:cNvPicPr preferRelativeResize="0"/>
          <p:nvPr/>
        </p:nvPicPr>
        <p:blipFill>
          <a:blip r:embed="rId3">
            <a:alphaModFix/>
          </a:blip>
          <a:stretch>
            <a:fillRect/>
          </a:stretch>
        </p:blipFill>
        <p:spPr>
          <a:xfrm>
            <a:off x="3970348" y="2784448"/>
            <a:ext cx="2862250" cy="222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a:solidFill>
                  <a:srgbClr val="3A81BA"/>
                </a:solidFill>
                <a:latin typeface="Arial"/>
                <a:cs typeface="Arial"/>
                <a:sym typeface="Arial"/>
              </a:rPr>
              <a:t>Analyzing paired data</a:t>
            </a:r>
            <a:endParaRPr sz="3000" b="1" kern="0">
              <a:solidFill>
                <a:srgbClr val="3A81BA"/>
              </a:solidFill>
              <a:latin typeface="Arial"/>
              <a:cs typeface="Arial"/>
              <a:sym typeface="Arial"/>
            </a:endParaRPr>
          </a:p>
        </p:txBody>
      </p:sp>
      <p:sp>
        <p:nvSpPr>
          <p:cNvPr id="64" name="Google Shape;64;p13"/>
          <p:cNvSpPr txBox="1">
            <a:spLocks noGrp="1"/>
          </p:cNvSpPr>
          <p:nvPr>
            <p:ph type="body" idx="1"/>
          </p:nvPr>
        </p:nvSpPr>
        <p:spPr>
          <a:xfrm>
            <a:off x="2119200" y="1082850"/>
            <a:ext cx="7953600" cy="45990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a:solidFill>
                  <a:srgbClr val="000000"/>
                </a:solidFill>
              </a:rPr>
              <a:t>When two sets of observations have this special correspondence (not independent), they are said to be </a:t>
            </a:r>
            <a:r>
              <a:rPr lang="en" sz="2000" i="1">
                <a:solidFill>
                  <a:schemeClr val="accent1"/>
                </a:solidFill>
              </a:rPr>
              <a:t>paired</a:t>
            </a:r>
            <a:endParaRPr sz="2000" i="1">
              <a:solidFill>
                <a:schemeClr val="accent1"/>
              </a:solidFill>
            </a:endParaRPr>
          </a:p>
          <a:p>
            <a:pPr marL="0" indent="0">
              <a:lnSpc>
                <a:spcPct val="115000"/>
              </a:lnSpc>
              <a:buNone/>
            </a:pPr>
            <a:endParaRPr sz="20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a:solidFill>
                  <a:srgbClr val="3A81BA"/>
                </a:solidFill>
                <a:latin typeface="Arial"/>
                <a:cs typeface="Arial"/>
                <a:sym typeface="Arial"/>
              </a:rPr>
              <a:t>Analyzing paired data</a:t>
            </a:r>
            <a:endParaRPr sz="3000" b="1" kern="0">
              <a:solidFill>
                <a:srgbClr val="3A81BA"/>
              </a:solidFill>
              <a:latin typeface="Arial"/>
              <a:cs typeface="Arial"/>
              <a:sym typeface="Arial"/>
            </a:endParaRPr>
          </a:p>
        </p:txBody>
      </p:sp>
      <p:sp>
        <p:nvSpPr>
          <p:cNvPr id="70" name="Google Shape;70;p14"/>
          <p:cNvSpPr txBox="1">
            <a:spLocks noGrp="1"/>
          </p:cNvSpPr>
          <p:nvPr>
            <p:ph type="body" idx="1"/>
          </p:nvPr>
        </p:nvSpPr>
        <p:spPr>
          <a:xfrm>
            <a:off x="2119200" y="1082850"/>
            <a:ext cx="7953600" cy="45990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a:solidFill>
                  <a:srgbClr val="000000"/>
                </a:solidFill>
              </a:rPr>
              <a:t>When two sets of observations have this special correspondence (not independent), they are said to be </a:t>
            </a:r>
            <a:r>
              <a:rPr lang="en" sz="2000" i="1">
                <a:solidFill>
                  <a:schemeClr val="accent1"/>
                </a:solidFill>
              </a:rPr>
              <a:t>paired</a:t>
            </a:r>
            <a:endParaRPr sz="2000" i="1">
              <a:solidFill>
                <a:schemeClr val="accent1"/>
              </a:solidFill>
            </a:endParaRPr>
          </a:p>
          <a:p>
            <a:pPr indent="-355600">
              <a:lnSpc>
                <a:spcPct val="115000"/>
              </a:lnSpc>
              <a:spcBef>
                <a:spcPts val="0"/>
              </a:spcBef>
              <a:buClr>
                <a:srgbClr val="000000"/>
              </a:buClr>
              <a:buSzPts val="2000"/>
            </a:pPr>
            <a:r>
              <a:rPr lang="en" sz="2000">
                <a:solidFill>
                  <a:srgbClr val="000000"/>
                </a:solidFill>
              </a:rPr>
              <a:t>To analyze paired data, it is often useful to look at the difference in outcomes of each pair of observations</a:t>
            </a:r>
            <a:endParaRPr sz="2000">
              <a:solidFill>
                <a:srgbClr val="000000"/>
              </a:solidFill>
            </a:endParaRPr>
          </a:p>
          <a:p>
            <a:pPr marL="0" indent="0" algn="ctr">
              <a:lnSpc>
                <a:spcPct val="115000"/>
              </a:lnSpc>
              <a:buNone/>
            </a:pPr>
            <a:r>
              <a:rPr lang="en" sz="2000">
                <a:solidFill>
                  <a:srgbClr val="000000"/>
                </a:solidFill>
              </a:rPr>
              <a:t>diff = read - write</a:t>
            </a:r>
            <a:endParaRPr sz="2000">
              <a:solidFill>
                <a:srgbClr val="000000"/>
              </a:solidFill>
            </a:endParaRPr>
          </a:p>
          <a:p>
            <a:pPr marL="0" indent="0">
              <a:lnSpc>
                <a:spcPct val="115000"/>
              </a:lnSpc>
              <a:buNone/>
            </a:pPr>
            <a:endParaRPr sz="2000">
              <a:solidFill>
                <a:srgbClr val="000000"/>
              </a:solidFill>
            </a:endParaRPr>
          </a:p>
          <a:p>
            <a:pPr marL="0" indent="0">
              <a:lnSpc>
                <a:spcPct val="115000"/>
              </a:lnSpc>
              <a:buNone/>
            </a:pPr>
            <a:endParaRPr sz="20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a:solidFill>
                  <a:srgbClr val="3A81BA"/>
                </a:solidFill>
                <a:latin typeface="Arial"/>
                <a:cs typeface="Arial"/>
                <a:sym typeface="Arial"/>
              </a:rPr>
              <a:t>Analyzing paired data</a:t>
            </a:r>
            <a:endParaRPr sz="3000" b="1" kern="0">
              <a:solidFill>
                <a:srgbClr val="3A81BA"/>
              </a:solidFill>
              <a:latin typeface="Arial"/>
              <a:cs typeface="Arial"/>
              <a:sym typeface="Arial"/>
            </a:endParaRPr>
          </a:p>
        </p:txBody>
      </p:sp>
      <p:sp>
        <p:nvSpPr>
          <p:cNvPr id="76" name="Google Shape;76;p15"/>
          <p:cNvSpPr txBox="1">
            <a:spLocks noGrp="1"/>
          </p:cNvSpPr>
          <p:nvPr>
            <p:ph type="body" idx="1"/>
          </p:nvPr>
        </p:nvSpPr>
        <p:spPr>
          <a:xfrm>
            <a:off x="2119200" y="1082850"/>
            <a:ext cx="7953600" cy="45990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a:solidFill>
                  <a:srgbClr val="000000"/>
                </a:solidFill>
              </a:rPr>
              <a:t>When two sets of observations have this special correspondence (not independent), they are said to be </a:t>
            </a:r>
            <a:r>
              <a:rPr lang="en" sz="2000" i="1">
                <a:solidFill>
                  <a:schemeClr val="accent1"/>
                </a:solidFill>
              </a:rPr>
              <a:t>paired</a:t>
            </a:r>
            <a:endParaRPr sz="2000" i="1">
              <a:solidFill>
                <a:schemeClr val="accent1"/>
              </a:solidFill>
            </a:endParaRPr>
          </a:p>
          <a:p>
            <a:pPr indent="-355600">
              <a:lnSpc>
                <a:spcPct val="115000"/>
              </a:lnSpc>
              <a:spcBef>
                <a:spcPts val="0"/>
              </a:spcBef>
              <a:buClr>
                <a:srgbClr val="000000"/>
              </a:buClr>
              <a:buSzPts val="2000"/>
            </a:pPr>
            <a:r>
              <a:rPr lang="en" sz="2000">
                <a:solidFill>
                  <a:srgbClr val="000000"/>
                </a:solidFill>
              </a:rPr>
              <a:t>To analyze paired data, it is often useful to look at the difference in outcomes of each pair of observations</a:t>
            </a:r>
            <a:endParaRPr sz="2000">
              <a:solidFill>
                <a:srgbClr val="000000"/>
              </a:solidFill>
            </a:endParaRPr>
          </a:p>
          <a:p>
            <a:pPr marL="0" indent="0" algn="ctr">
              <a:lnSpc>
                <a:spcPct val="115000"/>
              </a:lnSpc>
              <a:buNone/>
            </a:pPr>
            <a:r>
              <a:rPr lang="en" sz="2000">
                <a:solidFill>
                  <a:srgbClr val="000000"/>
                </a:solidFill>
              </a:rPr>
              <a:t>diff = read - write</a:t>
            </a:r>
            <a:endParaRPr sz="2000">
              <a:solidFill>
                <a:srgbClr val="000000"/>
              </a:solidFill>
            </a:endParaRPr>
          </a:p>
          <a:p>
            <a:pPr indent="-355600">
              <a:lnSpc>
                <a:spcPct val="115000"/>
              </a:lnSpc>
              <a:buClr>
                <a:srgbClr val="000000"/>
              </a:buClr>
              <a:buSzPts val="2000"/>
            </a:pPr>
            <a:r>
              <a:rPr lang="en" sz="2000">
                <a:solidFill>
                  <a:srgbClr val="000000"/>
                </a:solidFill>
              </a:rPr>
              <a:t>It is important that we always subtract using a consistent order</a:t>
            </a:r>
            <a:endParaRPr sz="2000">
              <a:solidFill>
                <a:srgbClr val="000000"/>
              </a:solidFill>
            </a:endParaRPr>
          </a:p>
          <a:p>
            <a:pPr marL="0" indent="0">
              <a:lnSpc>
                <a:spcPct val="115000"/>
              </a:lnSpc>
              <a:buNone/>
            </a:pPr>
            <a:endParaRPr sz="2000">
              <a:solidFill>
                <a:srgbClr val="000000"/>
              </a:solidFill>
            </a:endParaRPr>
          </a:p>
        </p:txBody>
      </p:sp>
      <p:pic>
        <p:nvPicPr>
          <p:cNvPr id="77" name="Google Shape;77;p15"/>
          <p:cNvPicPr preferRelativeResize="0"/>
          <p:nvPr/>
        </p:nvPicPr>
        <p:blipFill>
          <a:blip r:embed="rId3">
            <a:alphaModFix/>
          </a:blip>
          <a:stretch>
            <a:fillRect/>
          </a:stretch>
        </p:blipFill>
        <p:spPr>
          <a:xfrm>
            <a:off x="1941475" y="3771864"/>
            <a:ext cx="4019550" cy="2790825"/>
          </a:xfrm>
          <a:prstGeom prst="rect">
            <a:avLst/>
          </a:prstGeom>
          <a:noFill/>
          <a:ln>
            <a:noFill/>
          </a:ln>
        </p:spPr>
      </p:pic>
      <p:pic>
        <p:nvPicPr>
          <p:cNvPr id="78" name="Google Shape;78;p15"/>
          <p:cNvPicPr preferRelativeResize="0"/>
          <p:nvPr/>
        </p:nvPicPr>
        <p:blipFill>
          <a:blip r:embed="rId4">
            <a:alphaModFix/>
          </a:blip>
          <a:stretch>
            <a:fillRect/>
          </a:stretch>
        </p:blipFill>
        <p:spPr>
          <a:xfrm>
            <a:off x="6402164" y="4236089"/>
            <a:ext cx="3705225" cy="2028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a:solidFill>
                  <a:srgbClr val="3A81BA"/>
                </a:solidFill>
                <a:latin typeface="Arial"/>
                <a:cs typeface="Arial"/>
                <a:sym typeface="Arial"/>
              </a:rPr>
              <a:t>Parameter and point estimate</a:t>
            </a:r>
            <a:endParaRPr sz="3000" b="1" kern="0">
              <a:solidFill>
                <a:srgbClr val="3A81BA"/>
              </a:solidFill>
              <a:latin typeface="Arial"/>
              <a:cs typeface="Arial"/>
              <a:sym typeface="Arial"/>
            </a:endParaRPr>
          </a:p>
        </p:txBody>
      </p:sp>
      <p:sp>
        <p:nvSpPr>
          <p:cNvPr id="84" name="Google Shape;84;p16"/>
          <p:cNvSpPr txBox="1">
            <a:spLocks noGrp="1"/>
          </p:cNvSpPr>
          <p:nvPr>
            <p:ph type="body" idx="1"/>
          </p:nvPr>
        </p:nvSpPr>
        <p:spPr>
          <a:xfrm>
            <a:off x="2119200" y="1082850"/>
            <a:ext cx="7953600" cy="4599000"/>
          </a:xfrm>
          <a:prstGeom prst="rect">
            <a:avLst/>
          </a:prstGeom>
        </p:spPr>
        <p:txBody>
          <a:bodyPr spcFirstLastPara="1" wrap="square" lIns="91425" tIns="91425" rIns="91425" bIns="91425" anchor="t" anchorCtr="0">
            <a:noAutofit/>
          </a:bodyPr>
          <a:lstStyle/>
          <a:p>
            <a:pPr indent="-355600">
              <a:lnSpc>
                <a:spcPct val="115000"/>
              </a:lnSpc>
              <a:buClr>
                <a:srgbClr val="000000"/>
              </a:buClr>
              <a:buSzPts val="2000"/>
            </a:pPr>
            <a:r>
              <a:rPr lang="en" sz="2000" i="1">
                <a:solidFill>
                  <a:schemeClr val="accent1"/>
                </a:solidFill>
              </a:rPr>
              <a:t>Parameter of interest</a:t>
            </a:r>
            <a:r>
              <a:rPr lang="en" sz="2000">
                <a:solidFill>
                  <a:srgbClr val="000000"/>
                </a:solidFill>
              </a:rPr>
              <a:t>: Average difference between the reading and writing scores of </a:t>
            </a:r>
            <a:r>
              <a:rPr lang="en" sz="2000">
                <a:solidFill>
                  <a:srgbClr val="FF9900"/>
                </a:solidFill>
              </a:rPr>
              <a:t>all </a:t>
            </a:r>
            <a:r>
              <a:rPr lang="en" sz="2000">
                <a:solidFill>
                  <a:srgbClr val="000000"/>
                </a:solidFill>
              </a:rPr>
              <a:t>high school students</a:t>
            </a:r>
            <a:endParaRPr sz="2000">
              <a:solidFill>
                <a:srgbClr val="000000"/>
              </a:solidFill>
            </a:endParaRPr>
          </a:p>
          <a:p>
            <a:pPr marL="0" indent="0">
              <a:lnSpc>
                <a:spcPct val="115000"/>
              </a:lnSpc>
              <a:buNone/>
            </a:pPr>
            <a:endParaRPr sz="2000">
              <a:solidFill>
                <a:srgbClr val="000000"/>
              </a:solidFill>
            </a:endParaRPr>
          </a:p>
        </p:txBody>
      </p:sp>
      <p:pic>
        <p:nvPicPr>
          <p:cNvPr id="85" name="Google Shape;85;p16"/>
          <p:cNvPicPr preferRelativeResize="0"/>
          <p:nvPr/>
        </p:nvPicPr>
        <p:blipFill>
          <a:blip r:embed="rId3">
            <a:alphaModFix/>
          </a:blip>
          <a:stretch>
            <a:fillRect/>
          </a:stretch>
        </p:blipFill>
        <p:spPr>
          <a:xfrm>
            <a:off x="5753100" y="2073626"/>
            <a:ext cx="685800" cy="278675"/>
          </a:xfrm>
          <a:prstGeom prst="rect">
            <a:avLst/>
          </a:prstGeom>
          <a:noFill/>
          <a:ln>
            <a:noFill/>
          </a:ln>
        </p:spPr>
      </p:pic>
    </p:spTree>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12</TotalTime>
  <Words>1355</Words>
  <Application>Microsoft Macintosh PowerPoint</Application>
  <PresentationFormat>Widescreen</PresentationFormat>
  <Paragraphs>109</Paragraphs>
  <Slides>25</Slides>
  <Notes>24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Arial</vt:lpstr>
      <vt:lpstr>Calibri</vt:lpstr>
      <vt:lpstr>Corbel</vt:lpstr>
      <vt:lpstr>Wingdings 2</vt:lpstr>
      <vt:lpstr>Frame</vt:lpstr>
      <vt:lpstr>Simple Light</vt:lpstr>
      <vt:lpstr>Inference for Paired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Mosca, Ab</dc:creator>
  <cp:lastModifiedBy>Mosca, Ab</cp:lastModifiedBy>
  <cp:revision>3</cp:revision>
  <dcterms:created xsi:type="dcterms:W3CDTF">2023-07-27T13:51:22Z</dcterms:created>
  <dcterms:modified xsi:type="dcterms:W3CDTF">2023-08-02T17:45:31Z</dcterms:modified>
</cp:coreProperties>
</file>