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6327"/>
  </p:normalViewPr>
  <p:slideViewPr>
    <p:cSldViewPr snapToGrid="0">
      <p:cViewPr varScale="1">
        <p:scale>
          <a:sx n="109" d="100"/>
          <a:sy n="109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3ADC8-0AFD-F647-904F-5290280CD8F0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9D1A8-2CED-F648-86C0-653227D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5b2e35842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15b2e35842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b2e35842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b2e35842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b2e35842_0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b2e35842_0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fa2ec5b3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fa2ec5b3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fa2ec5b3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fa2ec5b3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fa2ec5b3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fa2ec5b3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fa2ec5b3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fa2ec5b3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b2e35842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b2e35842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b2e35842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b2e35842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b2e35842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b2e35842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fa2ec5b3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fa2ec5b3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5b2e35842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15b2e35842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b2e35842_0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b2e35842_0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b2e35842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5b2e35842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b2e35842_0_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5b2e35842_0_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b2e35842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b2e35842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b2e35842_0_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5b2e35842_0_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fa2ec5b3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fa2ec5b3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b2e35842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b2e35842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b2e35842_0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b2e35842_0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b2e35842_0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5b2e35842_0_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b2e35842_0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b2e35842_0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5b2e35842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5b2e35842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b2e35842_0_1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5b2e35842_0_10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5b2e35842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5b2e35842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fa2ec5b3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fa2ec5b3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b2e35842_0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b2e35842_0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5b2e35842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5b2e35842_0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fa016f6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fa016f6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fa016f6a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fa016f6a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fa2ec5b3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fa2ec5b3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fa2ec5b3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fa2ec5b3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fa2ec5b3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fa2ec5b3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fa016f6a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fa016f6a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fa2ec5b3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fa2ec5b3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b2e35842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b2e35842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b2e35842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b2e35842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b2e35842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b2e35842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b2e35842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b2e35842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b2e35842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b2e35842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7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4400" y="2111124"/>
            <a:ext cx="103632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4400" y="3786739"/>
            <a:ext cx="103632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3573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6647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35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35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6793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296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3246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36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5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30505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/u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intro.org/os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openintro.org/contact" TargetMode="External"/><Relationship Id="rId4" Type="http://schemas.openxmlformats.org/officeDocument/2006/relationships/hyperlink" Target="https://www.openintro.org/download.php?id=teachers_verified_details&amp;referrer=os4_slide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0F45-9978-8FDF-1ACE-97A8086F0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for a Difference in Two Means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E18FD-81DF-1C19-AC53-06675BB59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Dr. Ab Mosca (they/them)</a:t>
            </a:r>
          </a:p>
          <a:p>
            <a:r>
              <a:rPr lang="en-US" sz="1900" i="1" dirty="0"/>
              <a:t>Slides based off slides courtesy of </a:t>
            </a:r>
            <a:r>
              <a:rPr lang="en-US" sz="1900" i="1" dirty="0" err="1"/>
              <a:t>OpenIntro</a:t>
            </a:r>
            <a:r>
              <a:rPr lang="en-US" sz="1900" i="1" dirty="0"/>
              <a:t> and John </a:t>
            </a:r>
            <a:r>
              <a:rPr lang="en-US" sz="1900" i="1" dirty="0" err="1"/>
              <a:t>McGreedy</a:t>
            </a:r>
            <a:r>
              <a:rPr lang="en-US" sz="1900" i="1" dirty="0"/>
              <a:t> of Johns Hopkins University </a:t>
            </a:r>
          </a:p>
        </p:txBody>
      </p:sp>
    </p:spTree>
    <p:extLst>
      <p:ext uri="{BB962C8B-B14F-4D97-AF65-F5344CB8AC3E}">
        <p14:creationId xmlns:p14="http://schemas.microsoft.com/office/powerpoint/2010/main" val="138499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Conditions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/>
        </p:nvSpPr>
        <p:spPr>
          <a:xfrm flipH="1">
            <a:off x="1981200" y="1106850"/>
            <a:ext cx="78222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Which of the following does </a:t>
            </a:r>
            <a:r>
              <a:rPr lang="en" sz="2200" u="sng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not</a:t>
            </a: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 need to be satisfied in order to conduct this hypothesis test using theoretical methods? </a:t>
            </a: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Point price of one 0.99 carat diamond in the sample should be independent of another, and the point price of one 1 carat diamond should independent of another as well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Point prices of 0.99 carat and 1 carat diamonds in the sample should be independent.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Distributions of point prices of 0.99 and 1 carat diamonds should not be extremely skewed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FF9900"/>
              </a:buClr>
              <a:buSzPts val="2200"/>
              <a:buFont typeface="Arial"/>
              <a:buAutoNum type="alphaUcPeriod"/>
            </a:pPr>
            <a:r>
              <a:rPr lang="en" sz="2200" i="1" kern="0">
                <a:solidFill>
                  <a:srgbClr val="FF9900"/>
                </a:solidFill>
                <a:latin typeface="Arial"/>
                <a:cs typeface="Arial"/>
                <a:sym typeface="Arial"/>
              </a:rPr>
              <a:t>Both sample sizes should be at least 30</a:t>
            </a:r>
            <a:endParaRPr sz="2200" i="1" kern="0">
              <a:solidFill>
                <a:srgbClr val="FF99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Test statistics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 flipH="1">
            <a:off x="1981200" y="1030650"/>
            <a:ext cx="7822200" cy="43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Test statistic for inference on the difference of two small sample means </a:t>
            </a: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FF99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test statistic for inference on the difference of two means where </a:t>
            </a:r>
            <a:r>
              <a:rPr lang="en" sz="22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σ</a:t>
            </a:r>
            <a:r>
              <a:rPr lang="en" sz="2200" i="1" kern="0" baseline="-25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1</a:t>
            </a: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and </a:t>
            </a:r>
            <a:r>
              <a:rPr lang="en" sz="22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σ</a:t>
            </a:r>
            <a:r>
              <a:rPr lang="en" sz="2200" i="1" kern="0" baseline="-25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2</a:t>
            </a: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are unknown is the </a:t>
            </a:r>
            <a:r>
              <a:rPr lang="en" sz="22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statistic. 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where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2" name="Google Shape;102;p18"/>
          <p:cNvCxnSpPr/>
          <p:nvPr/>
        </p:nvCxnSpPr>
        <p:spPr>
          <a:xfrm>
            <a:off x="1792100" y="5826750"/>
            <a:ext cx="31134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8"/>
          <p:cNvSpPr txBox="1"/>
          <p:nvPr/>
        </p:nvSpPr>
        <p:spPr>
          <a:xfrm>
            <a:off x="1826700" y="5923975"/>
            <a:ext cx="68493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400" ker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Note</a:t>
            </a: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The calculation of the </a:t>
            </a:r>
            <a:r>
              <a:rPr lang="en" sz="14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df</a:t>
            </a: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is actually much more complicated. For simplicity we’ll use the above formula to </a:t>
            </a:r>
            <a:r>
              <a:rPr lang="en" sz="1400" u="sng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estimate</a:t>
            </a: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the true df when conducting the analysis by hand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326" y="3134878"/>
            <a:ext cx="3439339" cy="6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3226" y="4357823"/>
            <a:ext cx="6361947" cy="98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Test statistics (cont.)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 flipH="1">
            <a:off x="2224525" y="3058175"/>
            <a:ext cx="7527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D85C6"/>
                </a:solidFill>
                <a:latin typeface="Arial"/>
                <a:cs typeface="Arial"/>
                <a:sym typeface="Arial"/>
              </a:rPr>
              <a:t>In context...</a:t>
            </a:r>
            <a:endParaRPr sz="2200" kern="0">
              <a:solidFill>
                <a:srgbClr val="3D85C6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846" y="1115675"/>
            <a:ext cx="2950520" cy="19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Test statistics (cont.)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 flipH="1">
            <a:off x="2224525" y="3058175"/>
            <a:ext cx="7527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D85C6"/>
                </a:solidFill>
                <a:latin typeface="Arial"/>
                <a:cs typeface="Arial"/>
                <a:sym typeface="Arial"/>
              </a:rPr>
              <a:t>In context...</a:t>
            </a:r>
            <a:endParaRPr sz="2200" kern="0">
              <a:solidFill>
                <a:srgbClr val="3D85C6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846" y="1115675"/>
            <a:ext cx="2950520" cy="19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70573"/>
          <a:stretch/>
        </p:blipFill>
        <p:spPr>
          <a:xfrm>
            <a:off x="3466326" y="3637776"/>
            <a:ext cx="4241873" cy="85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Test statistics (cont.)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 flipH="1">
            <a:off x="2224525" y="3058175"/>
            <a:ext cx="7527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D85C6"/>
                </a:solidFill>
                <a:latin typeface="Arial"/>
                <a:cs typeface="Arial"/>
                <a:sym typeface="Arial"/>
              </a:rPr>
              <a:t>In context...</a:t>
            </a:r>
            <a:endParaRPr sz="2200" kern="0">
              <a:solidFill>
                <a:srgbClr val="3D85C6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846" y="1115675"/>
            <a:ext cx="2950520" cy="19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 rotWithShape="1">
          <a:blip r:embed="rId4">
            <a:alphaModFix/>
          </a:blip>
          <a:srcRect b="70573"/>
          <a:stretch/>
        </p:blipFill>
        <p:spPr>
          <a:xfrm>
            <a:off x="3466326" y="3637776"/>
            <a:ext cx="4241873" cy="8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4">
            <a:alphaModFix/>
          </a:blip>
          <a:srcRect t="29427" b="38087"/>
          <a:stretch/>
        </p:blipFill>
        <p:spPr>
          <a:xfrm>
            <a:off x="3466326" y="4495675"/>
            <a:ext cx="4241873" cy="9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Test statistics (cont.)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 flipH="1">
            <a:off x="2224525" y="3058175"/>
            <a:ext cx="7527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D85C6"/>
                </a:solidFill>
                <a:latin typeface="Arial"/>
                <a:cs typeface="Arial"/>
                <a:sym typeface="Arial"/>
              </a:rPr>
              <a:t>In context...</a:t>
            </a:r>
            <a:endParaRPr sz="2200" kern="0">
              <a:solidFill>
                <a:srgbClr val="3D85C6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846" y="1115675"/>
            <a:ext cx="2950520" cy="19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 b="70573"/>
          <a:stretch/>
        </p:blipFill>
        <p:spPr>
          <a:xfrm>
            <a:off x="3466326" y="3637776"/>
            <a:ext cx="4241873" cy="8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4">
            <a:alphaModFix/>
          </a:blip>
          <a:srcRect t="29427" b="38087"/>
          <a:stretch/>
        </p:blipFill>
        <p:spPr>
          <a:xfrm>
            <a:off x="3466326" y="4495675"/>
            <a:ext cx="4241873" cy="9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4">
            <a:alphaModFix/>
          </a:blip>
          <a:srcRect t="61909" b="13103"/>
          <a:stretch/>
        </p:blipFill>
        <p:spPr>
          <a:xfrm>
            <a:off x="3466326" y="5442700"/>
            <a:ext cx="4241873" cy="7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Test statistics (cont.)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 flipH="1">
            <a:off x="2224525" y="3058175"/>
            <a:ext cx="7527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D85C6"/>
                </a:solidFill>
                <a:latin typeface="Arial"/>
                <a:cs typeface="Arial"/>
                <a:sym typeface="Arial"/>
              </a:rPr>
              <a:t>In context...</a:t>
            </a:r>
            <a:endParaRPr sz="2200" kern="0">
              <a:solidFill>
                <a:srgbClr val="3D85C6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846" y="1115675"/>
            <a:ext cx="2950520" cy="19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4">
            <a:alphaModFix/>
          </a:blip>
          <a:srcRect b="70573"/>
          <a:stretch/>
        </p:blipFill>
        <p:spPr>
          <a:xfrm>
            <a:off x="3466326" y="3637776"/>
            <a:ext cx="4241873" cy="8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 rotWithShape="1">
          <a:blip r:embed="rId4">
            <a:alphaModFix/>
          </a:blip>
          <a:srcRect t="29427" b="38087"/>
          <a:stretch/>
        </p:blipFill>
        <p:spPr>
          <a:xfrm>
            <a:off x="3466326" y="4495675"/>
            <a:ext cx="4241873" cy="9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4">
            <a:alphaModFix/>
          </a:blip>
          <a:srcRect t="61909" b="13103"/>
          <a:stretch/>
        </p:blipFill>
        <p:spPr>
          <a:xfrm>
            <a:off x="3466326" y="5442700"/>
            <a:ext cx="4241873" cy="7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 rotWithShape="1">
          <a:blip r:embed="rId4">
            <a:alphaModFix/>
          </a:blip>
          <a:srcRect t="86897"/>
          <a:stretch/>
        </p:blipFill>
        <p:spPr>
          <a:xfrm>
            <a:off x="3466326" y="6171150"/>
            <a:ext cx="4241873" cy="3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Test statistics (cont.)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 flipH="1">
            <a:off x="1981200" y="1106850"/>
            <a:ext cx="78222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Which of the following is the correct </a:t>
            </a:r>
            <a:r>
              <a:rPr lang="en" sz="2200" i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df</a:t>
            </a: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 for this hypothesis test? </a:t>
            </a: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22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23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30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29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52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Test statistics (cont.)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 flipH="1">
            <a:off x="1981200" y="1106850"/>
            <a:ext cx="78222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Which of the following is the correct </a:t>
            </a:r>
            <a:r>
              <a:rPr lang="en" sz="2200" i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df</a:t>
            </a: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 for this hypothesis test? </a:t>
            </a: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FF9900"/>
              </a:buClr>
              <a:buSzPts val="2200"/>
              <a:buFont typeface="Arial"/>
              <a:buAutoNum type="alphaUcPeriod"/>
            </a:pPr>
            <a:r>
              <a:rPr lang="en" sz="2200" i="1" kern="0">
                <a:solidFill>
                  <a:srgbClr val="FF9900"/>
                </a:solidFill>
                <a:latin typeface="Arial"/>
                <a:cs typeface="Arial"/>
                <a:sym typeface="Arial"/>
              </a:rPr>
              <a:t>22</a:t>
            </a:r>
            <a:endParaRPr sz="2200" i="1" kern="0">
              <a:solidFill>
                <a:srgbClr val="FF99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23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30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29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52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300" y="2280039"/>
            <a:ext cx="33528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751" y="2689264"/>
            <a:ext cx="24669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2750" y="3079926"/>
            <a:ext cx="168025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Which of the following is the correct p-value for this hypothesis test?</a:t>
            </a: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between 0.005 and 0.01 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between 0.01 and 0.025 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between 0.02 and 0.05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between 0.01 and 0.02 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p-value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900" y="2244200"/>
            <a:ext cx="13335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014" y="2206100"/>
            <a:ext cx="100012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/>
        </p:nvSpPr>
        <p:spPr>
          <a:xfrm>
            <a:off x="2209800" y="2111126"/>
            <a:ext cx="7772400" cy="22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48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Difference in two means</a:t>
            </a:r>
            <a:endParaRPr sz="48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sz="48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35;p9"/>
          <p:cNvSpPr txBox="1"/>
          <p:nvPr/>
        </p:nvSpPr>
        <p:spPr>
          <a:xfrm>
            <a:off x="2245900" y="5457000"/>
            <a:ext cx="77769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Slides developed by Mine Çetinkaya-Rundel of OpenIntro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buSzPts val="1100"/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Translated from LaTeX to Google Slides by Curry W. Hilton of OpenIntro.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slides may be copied, edited, and/or shared via the </a:t>
            </a:r>
            <a:r>
              <a:rPr lang="en" sz="1400" u="sng" kern="0">
                <a:solidFill>
                  <a:srgbClr val="1155CC"/>
                </a:solidFill>
                <a:latin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license</a:t>
            </a:r>
            <a:endParaRPr sz="2600" kern="0">
              <a:solidFill>
                <a:srgbClr val="FF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Some images may be included under fair use guidelines (educational purposes)</a:t>
            </a:r>
            <a:endParaRPr sz="2600" kern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p-value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Which of the following is the correct p-value for this hypothesis test?</a:t>
            </a: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between 0.005 and 0.01 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E69138"/>
              </a:buClr>
              <a:buSzPts val="2200"/>
              <a:buFont typeface="Arial"/>
              <a:buAutoNum type="alphaUcPeriod"/>
            </a:pPr>
            <a:r>
              <a:rPr lang="en" sz="2200" i="1" kern="0">
                <a:solidFill>
                  <a:srgbClr val="E69138"/>
                </a:solidFill>
                <a:latin typeface="Arial"/>
                <a:cs typeface="Arial"/>
                <a:sym typeface="Arial"/>
              </a:rPr>
              <a:t>between 0.01 and 0.025 </a:t>
            </a:r>
            <a:endParaRPr sz="2200" i="1" kern="0">
              <a:solidFill>
                <a:srgbClr val="E69138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between 0.02 and 0.05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between 0.01 and 0.02 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pt(q = -2.508, df = 22)</a:t>
            </a:r>
            <a:endParaRPr sz="22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[1] 0.0100071</a:t>
            </a:r>
            <a:endParaRPr sz="22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900" y="2244200"/>
            <a:ext cx="13335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014" y="2206100"/>
            <a:ext cx="100012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Synthesis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What is the conclusion of the hypothesis test? How (if at all) would this conclusion change your behavior if you went diamond shopping? </a:t>
            </a: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Synthesis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What is the conclusion of the hypothesis test? How (if at all) would this conclusion change your behavior if you went diamond shopping? </a:t>
            </a: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p-value is small so reject </a:t>
            </a:r>
            <a:r>
              <a:rPr lang="en" sz="22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</a:t>
            </a:r>
            <a:r>
              <a:rPr lang="en" sz="2200" i="1" kern="0" baseline="-25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0</a:t>
            </a: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 The data provide convincing evidence to suggest that the point price of 0.99 carat diamonds is lower than the point price of 1 carat diamonds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Maybe buy a 0.99 carat diamond? It looks like a 1 carat, but is significantly cheaper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Equivalent confidence level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What is the equivalent confidence level for a one-sided hypothesis test at α = 0.05? </a:t>
            </a: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90%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92.5%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95%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97.5%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Equivalent confidence level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What is the equivalent confidence level for a one-sided hypothesis test at α = 0.05? </a:t>
            </a: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FF9900"/>
              </a:buClr>
              <a:buSzPts val="2200"/>
              <a:buFont typeface="Arial"/>
              <a:buAutoNum type="alphaUcPeriod"/>
            </a:pPr>
            <a:r>
              <a:rPr lang="en" sz="2200" i="1" kern="0">
                <a:solidFill>
                  <a:srgbClr val="FF9900"/>
                </a:solidFill>
                <a:latin typeface="Arial"/>
                <a:cs typeface="Arial"/>
                <a:sym typeface="Arial"/>
              </a:rPr>
              <a:t>90%</a:t>
            </a:r>
            <a:endParaRPr sz="2200" i="1" kern="0">
              <a:solidFill>
                <a:srgbClr val="FF99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92.5%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95%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97.5%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924" y="1997723"/>
            <a:ext cx="5846701" cy="29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Critical value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What is the appropriate 𝙩* for a confidence interval for the average difference between the point prices of 0.99 and 1 carat diamonds?</a:t>
            </a: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1.32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1.72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2.07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2.82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Critical value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What is the appropriate 𝙩* for a confidence interval for the average difference between the point prices of 0.99 and 1 carat diamonds?</a:t>
            </a: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1.32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E69138"/>
              </a:buClr>
              <a:buSzPts val="2200"/>
              <a:buFont typeface="Arial"/>
              <a:buAutoNum type="alphaUcPeriod"/>
            </a:pPr>
            <a:r>
              <a:rPr lang="en" sz="2200" i="1" kern="0">
                <a:solidFill>
                  <a:srgbClr val="E69138"/>
                </a:solidFill>
                <a:latin typeface="Arial"/>
                <a:cs typeface="Arial"/>
                <a:sym typeface="Arial"/>
              </a:rPr>
              <a:t>1.72</a:t>
            </a:r>
            <a:endParaRPr sz="2200" i="1" kern="0">
              <a:solidFill>
                <a:srgbClr val="E69138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2.07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2.82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qt(p = 0.95, df = 22)</a:t>
            </a:r>
            <a:endParaRPr sz="2200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[1] 1.717144</a:t>
            </a:r>
            <a:endParaRPr sz="2200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Confidence interval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Calculate the interval, and interpret it in context</a:t>
            </a: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26" y="1933500"/>
            <a:ext cx="22955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Confidence interval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1" name="Google Shape;231;p35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Calculate the interval, and interpret it in context</a:t>
            </a: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26" y="1933500"/>
            <a:ext cx="22955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2200" y="3034575"/>
            <a:ext cx="5943600" cy="4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Confidence interval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Calculate the interval, and interpret it in context</a:t>
            </a: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26" y="1933500"/>
            <a:ext cx="22955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2200" y="3034575"/>
            <a:ext cx="5943600" cy="4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8875" y="3510450"/>
            <a:ext cx="165735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/>
        </p:nvSpPr>
        <p:spPr>
          <a:xfrm>
            <a:off x="2042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Diamonds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2094775" y="1082850"/>
            <a:ext cx="7921500" cy="45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buClr>
                <a:srgbClr val="000000"/>
              </a:buClr>
              <a:buSzPts val="2200"/>
            </a:pPr>
            <a:r>
              <a:rPr lang="en" sz="2200">
                <a:solidFill>
                  <a:srgbClr val="000000"/>
                </a:solidFill>
              </a:rPr>
              <a:t>Weights of diamonds are measured in carats</a:t>
            </a:r>
            <a:endParaRPr sz="2200">
              <a:solidFill>
                <a:srgbClr val="000000"/>
              </a:solidFill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200"/>
            </a:pPr>
            <a:r>
              <a:rPr lang="en" sz="2200">
                <a:solidFill>
                  <a:srgbClr val="000000"/>
                </a:solidFill>
              </a:rPr>
              <a:t>1 carat = 100 points, 0.99 carats = 99 points, etc.</a:t>
            </a:r>
            <a:endParaRPr sz="2200">
              <a:solidFill>
                <a:srgbClr val="000000"/>
              </a:solidFill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200"/>
            </a:pPr>
            <a:r>
              <a:rPr lang="en" sz="2200">
                <a:solidFill>
                  <a:srgbClr val="000000"/>
                </a:solidFill>
              </a:rPr>
              <a:t>The difference between the size of a 0.99 carat diamond and a 1 carat diamond is undetectable to the naked human eye, but does the price of a 1 carat diamond tend to be higher than the price of a 0.99 diamond?</a:t>
            </a:r>
            <a:endParaRPr sz="2200">
              <a:solidFill>
                <a:srgbClr val="000000"/>
              </a:solidFill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200"/>
            </a:pPr>
            <a:r>
              <a:rPr lang="en" sz="2200">
                <a:solidFill>
                  <a:srgbClr val="000000"/>
                </a:solidFill>
              </a:rPr>
              <a:t>We are going to test to see if there is a difference between the average prices of 0.99 and 1 carat diamonds</a:t>
            </a:r>
            <a:endParaRPr sz="2200">
              <a:solidFill>
                <a:srgbClr val="000000"/>
              </a:solidFill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200"/>
            </a:pPr>
            <a:r>
              <a:rPr lang="en" sz="2200">
                <a:solidFill>
                  <a:srgbClr val="000000"/>
                </a:solidFill>
              </a:rPr>
              <a:t>In order to be able to compare equivalent units, we divide the prices of 0.99 carat diamonds by 99 and 1 carat diamonds by 100, and compare the average point prices</a:t>
            </a:r>
            <a:endParaRPr sz="22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400">
              <a:solidFill>
                <a:srgbClr val="000000"/>
              </a:solidFill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5026" y="5718451"/>
            <a:ext cx="1265705" cy="6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Confidence interval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Calculate the interval, and interpret it in context</a:t>
            </a: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26" y="1933500"/>
            <a:ext cx="22955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2200" y="3034575"/>
            <a:ext cx="5943600" cy="4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8875" y="3510450"/>
            <a:ext cx="16573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8875" y="3902775"/>
            <a:ext cx="20002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Confidence interval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Calculate the interval, and interpret it in context</a:t>
            </a: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We are 90% confident that the average point price of a 0.99 carat diamond is $15.05 to $2.81 lower than the average point price of a 1 carat diamond</a:t>
            </a:r>
            <a:endParaRPr sz="2200" i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26" y="1933500"/>
            <a:ext cx="22955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2200" y="3034575"/>
            <a:ext cx="5943600" cy="4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8875" y="3510450"/>
            <a:ext cx="16573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8875" y="3902775"/>
            <a:ext cx="20002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68300" defTabSz="914400">
              <a:lnSpc>
                <a:spcPct val="150000"/>
              </a:lnSpc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If </a:t>
            </a:r>
            <a:r>
              <a:rPr lang="en" sz="22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σ</a:t>
            </a:r>
            <a:r>
              <a:rPr lang="en" sz="2200" i="1" kern="0" baseline="-25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1</a:t>
            </a: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or </a:t>
            </a:r>
            <a:r>
              <a:rPr lang="en" sz="22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σ</a:t>
            </a:r>
            <a:r>
              <a:rPr lang="en" sz="2200" i="1" kern="0" baseline="-25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2</a:t>
            </a: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is unknown, difference between the sample means follow a 𝙩-distribution with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8" name="Google Shape;268;p39"/>
          <p:cNvSpPr txBox="1"/>
          <p:nvPr/>
        </p:nvSpPr>
        <p:spPr>
          <a:xfrm>
            <a:off x="1981200" y="184875"/>
            <a:ext cx="8415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22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Recap: Inference using difference of two small sample means</a:t>
            </a:r>
            <a:endParaRPr sz="22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650" y="1504225"/>
            <a:ext cx="1387680" cy="7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/>
        </p:nvSpPr>
        <p:spPr>
          <a:xfrm>
            <a:off x="1981200" y="184875"/>
            <a:ext cx="8415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22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Recap: Inference using difference of two small sample means</a:t>
            </a:r>
            <a:endParaRPr sz="22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5" name="Google Shape;275;p40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68300" defTabSz="914400">
              <a:lnSpc>
                <a:spcPct val="150000"/>
              </a:lnSpc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If </a:t>
            </a:r>
            <a:r>
              <a:rPr lang="en" sz="22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σ</a:t>
            </a:r>
            <a:r>
              <a:rPr lang="en" sz="2200" i="1" kern="0" baseline="-25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1</a:t>
            </a: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or </a:t>
            </a:r>
            <a:r>
              <a:rPr lang="en" sz="22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σ</a:t>
            </a:r>
            <a:r>
              <a:rPr lang="en" sz="2200" i="1" kern="0" baseline="-25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2</a:t>
            </a: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is unknown, difference between the sample means follow a 𝙩-distribution with 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Conditions: 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914400" lvl="1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independence within groups (often verified by a random sample, and if sampling without replacement, </a:t>
            </a:r>
            <a:r>
              <a:rPr lang="en" sz="22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</a:t>
            </a: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&lt; 10% of population) and between groups 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914400" lvl="1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no extreme skew in either group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650" y="1504225"/>
            <a:ext cx="1387680" cy="7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/>
        </p:nvSpPr>
        <p:spPr>
          <a:xfrm>
            <a:off x="1981200" y="184875"/>
            <a:ext cx="8415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22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Recap: Inference using difference of two small sample means</a:t>
            </a:r>
            <a:endParaRPr sz="22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2" name="Google Shape;282;p41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68300" defTabSz="914400">
              <a:lnSpc>
                <a:spcPct val="150000"/>
              </a:lnSpc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If </a:t>
            </a:r>
            <a:r>
              <a:rPr lang="en" sz="22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σ</a:t>
            </a:r>
            <a:r>
              <a:rPr lang="en" sz="2200" i="1" kern="0" baseline="-25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1</a:t>
            </a: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or </a:t>
            </a:r>
            <a:r>
              <a:rPr lang="en" sz="22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σ</a:t>
            </a:r>
            <a:r>
              <a:rPr lang="en" sz="2200" i="1" kern="0" baseline="-25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2</a:t>
            </a: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is unknown, difference between the sample means follow a 𝙩-distribution with 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Conditions: 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914400" lvl="1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independence within groups (often verified by a random sample, and if sampling without replacement, </a:t>
            </a:r>
            <a:r>
              <a:rPr lang="en" sz="22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</a:t>
            </a: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&lt; 10% of population) and between groups 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914400" lvl="1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no extreme skew in either group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Hypothesis testing: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83" name="Google Shape;2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650" y="1504225"/>
            <a:ext cx="1387680" cy="7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325" y="4573825"/>
            <a:ext cx="69913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/>
        </p:nvSpPr>
        <p:spPr>
          <a:xfrm>
            <a:off x="1981200" y="184875"/>
            <a:ext cx="8415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22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Recap: Inference using difference of two small sample means</a:t>
            </a:r>
            <a:endParaRPr sz="22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0" name="Google Shape;290;p42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68300" defTabSz="914400">
              <a:lnSpc>
                <a:spcPct val="150000"/>
              </a:lnSpc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If </a:t>
            </a:r>
            <a:r>
              <a:rPr lang="en" sz="22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σ</a:t>
            </a:r>
            <a:r>
              <a:rPr lang="en" sz="2200" i="1" kern="0" baseline="-25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1</a:t>
            </a: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or </a:t>
            </a:r>
            <a:r>
              <a:rPr lang="en" sz="22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σ</a:t>
            </a:r>
            <a:r>
              <a:rPr lang="en" sz="2200" i="1" kern="0" baseline="-25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2</a:t>
            </a: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is unknown, difference between the sample means follow a 𝙩-distribution with 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Conditions: 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914400" lvl="1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independence within groups (often verified by a random sample, and if sampling without replacement, </a:t>
            </a:r>
            <a:r>
              <a:rPr lang="en" sz="22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</a:t>
            </a: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&lt; 10% of population) and between groups 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914400" lvl="1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no extreme skew in either group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Hypothesis testing: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Confidence interval: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650" y="1504225"/>
            <a:ext cx="1387680" cy="7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325" y="4573825"/>
            <a:ext cx="69913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6576" y="5816289"/>
            <a:ext cx="29051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/>
        </p:nvSpPr>
        <p:spPr>
          <a:xfrm>
            <a:off x="2207550" y="0"/>
            <a:ext cx="77769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Find more resources at </a:t>
            </a:r>
            <a:r>
              <a:rPr lang="en" u="sng" kern="0">
                <a:solidFill>
                  <a:srgbClr val="1155CC"/>
                </a:solidFill>
                <a:latin typeface="Arial"/>
                <a:cs typeface="Arial"/>
                <a:sym typeface="Arial"/>
                <a:hlinkClick r:id="rId3"/>
              </a:rPr>
              <a:t>openintro.org/os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including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Slides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Videos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Statistical Software Labs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Discussion Forums (free support for students and teachers)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Learning Objectives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Teachers only content is also available for </a:t>
            </a:r>
            <a:r>
              <a:rPr lang="en" u="sng" kern="0">
                <a:solidFill>
                  <a:srgbClr val="1155CC"/>
                </a:solidFill>
                <a:latin typeface="Arial"/>
                <a:cs typeface="Arial"/>
                <a:sym typeface="Arial"/>
                <a:hlinkClick r:id="rId4"/>
              </a:rPr>
              <a:t>Verified Teachers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including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Exercise solutions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Sample exams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Ability to request a free desk copy for a course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Statistics Teachers email group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Questions? </a:t>
            </a:r>
            <a:r>
              <a:rPr lang="en" u="sng" kern="0">
                <a:solidFill>
                  <a:srgbClr val="1155CC"/>
                </a:solidFill>
                <a:latin typeface="Arial"/>
                <a:cs typeface="Arial"/>
                <a:sym typeface="Arial"/>
                <a:hlinkClick r:id="rId5"/>
              </a:rPr>
              <a:t>Contact us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>
            <a:spLocks noGrp="1"/>
          </p:cNvSpPr>
          <p:nvPr>
            <p:ph type="body" idx="1"/>
          </p:nvPr>
        </p:nvSpPr>
        <p:spPr>
          <a:xfrm>
            <a:off x="1981200" y="2947948"/>
            <a:ext cx="8229600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None/>
            </a:pPr>
            <a:r>
              <a:rPr lang="en" sz="2800" b="1"/>
              <a:t>Extra Slides from the</a:t>
            </a:r>
            <a:br>
              <a:rPr lang="en" sz="2800" b="1"/>
            </a:br>
            <a:r>
              <a:rPr lang="en" sz="2800" b="1"/>
              <a:t>OS3 section on difference of two means</a:t>
            </a:r>
            <a:endParaRPr sz="28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p-value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" name="Google Shape;309;p45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Which of the following is the correct p-value for this hypothesis test?</a:t>
            </a: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between 0.005 and 0.01 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between 0.01 and 0.025 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between 0.02 and 0.05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between 0.01 and 0.02 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10" name="Google Shape;3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625" y="3035976"/>
            <a:ext cx="4960500" cy="23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900" y="2244200"/>
            <a:ext cx="13335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5014" y="2206100"/>
            <a:ext cx="100012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p-value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8" name="Google Shape;318;p46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Which of the following is the correct p-value for this hypothesis test?</a:t>
            </a: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between 0.005 and 0.01 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FF9900"/>
                </a:solidFill>
                <a:latin typeface="Arial"/>
                <a:cs typeface="Arial"/>
                <a:sym typeface="Arial"/>
              </a:rPr>
              <a:t>between 0.01 and 0.025</a:t>
            </a: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between 0.02 and 0.05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between 0.01 and 0.02 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19" name="Google Shape;3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900" y="2244200"/>
            <a:ext cx="13335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014" y="2206100"/>
            <a:ext cx="10001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4400" y="3001885"/>
            <a:ext cx="4822350" cy="2254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/>
        </p:nvSpPr>
        <p:spPr>
          <a:xfrm>
            <a:off x="2042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Data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8" name="Google Shape;48;p11"/>
          <p:cNvCxnSpPr/>
          <p:nvPr/>
        </p:nvCxnSpPr>
        <p:spPr>
          <a:xfrm>
            <a:off x="1792100" y="6283950"/>
            <a:ext cx="31134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11"/>
          <p:cNvSpPr txBox="1"/>
          <p:nvPr/>
        </p:nvSpPr>
        <p:spPr>
          <a:xfrm>
            <a:off x="1792100" y="6330450"/>
            <a:ext cx="7653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400" ker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Note</a:t>
            </a: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These data are a random sample from the diamonds data set in ggplot2 R package.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425" y="839925"/>
            <a:ext cx="5251860" cy="51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Critical value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7" name="Google Shape;327;p47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What is the appropriate 𝙩* for a confidence interval for the average difference between the point prices of 0.99 and 1 carat diamonds?</a:t>
            </a: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1.32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1.72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2.07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2.82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28" name="Google Shape;3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251" y="3995450"/>
            <a:ext cx="7611501" cy="26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Critical value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4" name="Google Shape;334;p48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What is the appropriate 𝙩* for a confidence interval for the average difference between the point prices of 0.99 and 1 carat diamonds?</a:t>
            </a: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1.32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FF9900"/>
              </a:buClr>
              <a:buSzPts val="2200"/>
              <a:buFont typeface="Arial"/>
              <a:buAutoNum type="alphaUcPeriod"/>
            </a:pPr>
            <a:r>
              <a:rPr lang="en" sz="2200" i="1" kern="0">
                <a:solidFill>
                  <a:srgbClr val="FF9900"/>
                </a:solidFill>
                <a:latin typeface="Arial"/>
                <a:cs typeface="Arial"/>
                <a:sym typeface="Arial"/>
              </a:rPr>
              <a:t>1.72</a:t>
            </a:r>
            <a:endParaRPr sz="2200" i="1" kern="0">
              <a:solidFill>
                <a:srgbClr val="FF99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2.07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2.82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35" name="Google Shape;3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025" y="3969501"/>
            <a:ext cx="7429924" cy="27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/>
        </p:nvSpPr>
        <p:spPr>
          <a:xfrm>
            <a:off x="2042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Parameter and point estimate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2094775" y="1082850"/>
            <a:ext cx="7921500" cy="45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buClr>
                <a:srgbClr val="000000"/>
              </a:buClr>
              <a:buSzPts val="2200"/>
            </a:pPr>
            <a:r>
              <a:rPr lang="en" sz="2200" i="1">
                <a:solidFill>
                  <a:schemeClr val="accent1"/>
                </a:solidFill>
              </a:rPr>
              <a:t>Parameter of interest</a:t>
            </a:r>
            <a:r>
              <a:rPr lang="en" sz="2200">
                <a:solidFill>
                  <a:srgbClr val="000000"/>
                </a:solidFill>
              </a:rPr>
              <a:t>: Average difference between the point prices of </a:t>
            </a:r>
            <a:r>
              <a:rPr lang="en" sz="2200" i="1">
                <a:solidFill>
                  <a:srgbClr val="FF9900"/>
                </a:solidFill>
              </a:rPr>
              <a:t>all </a:t>
            </a:r>
            <a:r>
              <a:rPr lang="en" sz="2200">
                <a:solidFill>
                  <a:srgbClr val="000000"/>
                </a:solidFill>
              </a:rPr>
              <a:t>0.99 carat and 1 carat diamonds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57" name="Google Shape;5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525" y="2369789"/>
            <a:ext cx="150495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2042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Parameter and point estimate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2094775" y="1082850"/>
            <a:ext cx="7921500" cy="45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buClr>
                <a:srgbClr val="000000"/>
              </a:buClr>
              <a:buSzPts val="2200"/>
            </a:pPr>
            <a:r>
              <a:rPr lang="en" sz="2200" i="1">
                <a:solidFill>
                  <a:schemeClr val="accent1"/>
                </a:solidFill>
              </a:rPr>
              <a:t>Parameter of interest</a:t>
            </a:r>
            <a:r>
              <a:rPr lang="en" sz="2200">
                <a:solidFill>
                  <a:srgbClr val="000000"/>
                </a:solidFill>
              </a:rPr>
              <a:t>: Average difference between the point prices of </a:t>
            </a:r>
            <a:r>
              <a:rPr lang="en" sz="2200" i="1">
                <a:solidFill>
                  <a:srgbClr val="FF9900"/>
                </a:solidFill>
              </a:rPr>
              <a:t>all </a:t>
            </a:r>
            <a:r>
              <a:rPr lang="en" sz="2200">
                <a:solidFill>
                  <a:srgbClr val="000000"/>
                </a:solidFill>
              </a:rPr>
              <a:t>0.99 carat and 1 carat diamonds</a:t>
            </a:r>
            <a:endParaRPr sz="22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4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400">
              <a:solidFill>
                <a:srgbClr val="000000"/>
              </a:solidFill>
            </a:endParaRPr>
          </a:p>
          <a:p>
            <a:pPr indent="-368300">
              <a:lnSpc>
                <a:spcPct val="115000"/>
              </a:lnSpc>
              <a:buClr>
                <a:srgbClr val="000000"/>
              </a:buClr>
              <a:buSzPts val="2200"/>
            </a:pPr>
            <a:r>
              <a:rPr lang="en" sz="2200" i="1">
                <a:solidFill>
                  <a:schemeClr val="accent1"/>
                </a:solidFill>
              </a:rPr>
              <a:t>Point estimate</a:t>
            </a:r>
            <a:r>
              <a:rPr lang="en" sz="2200">
                <a:solidFill>
                  <a:srgbClr val="000000"/>
                </a:solidFill>
              </a:rPr>
              <a:t>: Average difference between the point prices of </a:t>
            </a:r>
            <a:r>
              <a:rPr lang="en" sz="2200" i="1">
                <a:solidFill>
                  <a:srgbClr val="FF9900"/>
                </a:solidFill>
              </a:rPr>
              <a:t>sampled </a:t>
            </a:r>
            <a:r>
              <a:rPr lang="en" sz="2200">
                <a:solidFill>
                  <a:srgbClr val="000000"/>
                </a:solidFill>
              </a:rPr>
              <a:t>0.99 carat and 1 carat diamonds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525" y="2369789"/>
            <a:ext cx="15049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3050" y="4151314"/>
            <a:ext cx="14859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2042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Hypotheses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2058675" y="845625"/>
            <a:ext cx="79536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Which of the following is the correct set of hypotheses for testing if the average point price of 1 carat diamonds (pt100) is higher than the average point price of 0.99 carat diamonds (pt99)? 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1981200" y="2163000"/>
            <a:ext cx="7953600" cy="38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  <a:buAutoNum type="alphaUcPeriod"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0</a:t>
            </a:r>
            <a:r>
              <a:rPr lang="en" sz="2000" i="1" baseline="-25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: 𝞵</a:t>
            </a:r>
            <a:r>
              <a:rPr lang="en" sz="2000" baseline="-25000">
                <a:solidFill>
                  <a:srgbClr val="000000"/>
                </a:solidFill>
              </a:rPr>
              <a:t>pt99</a:t>
            </a:r>
            <a:r>
              <a:rPr lang="en" sz="2000">
                <a:solidFill>
                  <a:srgbClr val="000000"/>
                </a:solidFill>
              </a:rPr>
              <a:t> = </a:t>
            </a:r>
            <a:r>
              <a:rPr lang="en" sz="2000"/>
              <a:t>𝞵</a:t>
            </a:r>
            <a:r>
              <a:rPr lang="en" sz="2000" baseline="-25000"/>
              <a:t>pt100</a:t>
            </a:r>
            <a:endParaRPr sz="2000" baseline="-25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A</a:t>
            </a:r>
            <a:r>
              <a:rPr lang="en" sz="2000">
                <a:solidFill>
                  <a:srgbClr val="000000"/>
                </a:solidFill>
              </a:rPr>
              <a:t> : </a:t>
            </a:r>
            <a:r>
              <a:rPr lang="en" sz="2000"/>
              <a:t>𝞵</a:t>
            </a:r>
            <a:r>
              <a:rPr lang="en" sz="2000" baseline="-25000"/>
              <a:t>pt99</a:t>
            </a:r>
            <a:r>
              <a:rPr lang="en" sz="2000"/>
              <a:t> ≠ 𝞵</a:t>
            </a:r>
            <a:r>
              <a:rPr lang="en" sz="2000" baseline="-25000"/>
              <a:t>pt100</a:t>
            </a:r>
            <a:endParaRPr/>
          </a:p>
          <a:p>
            <a:pPr indent="-355600">
              <a:lnSpc>
                <a:spcPct val="115000"/>
              </a:lnSpc>
              <a:buSzPts val="2000"/>
              <a:buAutoNum type="alphaUcPeriod" startAt="2"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0 </a:t>
            </a:r>
            <a:r>
              <a:rPr lang="en" sz="2000"/>
              <a:t>: 𝞵</a:t>
            </a:r>
            <a:r>
              <a:rPr lang="en" sz="2000" baseline="-25000"/>
              <a:t>pt99</a:t>
            </a:r>
            <a:r>
              <a:rPr lang="en" sz="2000"/>
              <a:t> = 𝞵</a:t>
            </a:r>
            <a:r>
              <a:rPr lang="en" sz="2000" baseline="-25000"/>
              <a:t>pt100</a:t>
            </a:r>
            <a:endParaRPr sz="2000"/>
          </a:p>
          <a:p>
            <a:pPr marL="0" indent="457200">
              <a:lnSpc>
                <a:spcPct val="115000"/>
              </a:lnSpc>
              <a:buNone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A</a:t>
            </a:r>
            <a:r>
              <a:rPr lang="en" sz="2000"/>
              <a:t> : 𝞵</a:t>
            </a:r>
            <a:r>
              <a:rPr lang="en" sz="2000" baseline="-25000"/>
              <a:t>pt99</a:t>
            </a:r>
            <a:r>
              <a:rPr lang="en" sz="2000"/>
              <a:t> &gt; 𝞵</a:t>
            </a:r>
            <a:r>
              <a:rPr lang="en" sz="2000" baseline="-25000"/>
              <a:t>pt100</a:t>
            </a:r>
            <a:endParaRPr/>
          </a:p>
          <a:p>
            <a:pPr indent="-355600">
              <a:lnSpc>
                <a:spcPct val="115000"/>
              </a:lnSpc>
              <a:buSzPts val="2000"/>
              <a:buAutoNum type="alphaUcPeriod" startAt="3"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0</a:t>
            </a:r>
            <a:r>
              <a:rPr lang="en" sz="2000" i="1" baseline="-25000"/>
              <a:t> </a:t>
            </a:r>
            <a:r>
              <a:rPr lang="en" sz="2000"/>
              <a:t>: 𝞵</a:t>
            </a:r>
            <a:r>
              <a:rPr lang="en" sz="2000" baseline="-25000"/>
              <a:t>pt99</a:t>
            </a:r>
            <a:r>
              <a:rPr lang="en" sz="2000"/>
              <a:t> = 𝞵</a:t>
            </a:r>
            <a:r>
              <a:rPr lang="en" sz="2000" baseline="-25000"/>
              <a:t>pt100</a:t>
            </a:r>
            <a:endParaRPr sz="2000" baseline="-25000"/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/>
              <a:t>	</a:t>
            </a: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A</a:t>
            </a:r>
            <a:r>
              <a:rPr lang="en" sz="2000"/>
              <a:t> : 𝞵</a:t>
            </a:r>
            <a:r>
              <a:rPr lang="en" sz="2000" baseline="-25000"/>
              <a:t>pt99</a:t>
            </a:r>
            <a:r>
              <a:rPr lang="en" sz="2000"/>
              <a:t> &lt; 𝞵</a:t>
            </a:r>
            <a:r>
              <a:rPr lang="en" sz="2000" baseline="-25000"/>
              <a:t>pt100</a:t>
            </a:r>
            <a:endParaRPr sz="2000"/>
          </a:p>
          <a:p>
            <a:pPr indent="-355600">
              <a:lnSpc>
                <a:spcPct val="115000"/>
              </a:lnSpc>
              <a:buSzPts val="2000"/>
              <a:buAutoNum type="alphaUcPeriod" startAt="4"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0</a:t>
            </a:r>
            <a:r>
              <a:rPr lang="en" sz="2000" i="1" baseline="-25000"/>
              <a:t> </a:t>
            </a:r>
            <a:r>
              <a:rPr lang="en" sz="2000"/>
              <a:t>:          </a:t>
            </a:r>
            <a:endParaRPr sz="2000" baseline="-25000"/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/>
              <a:t>	</a:t>
            </a: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A</a:t>
            </a:r>
            <a:r>
              <a:rPr lang="en" sz="2000"/>
              <a:t> :          </a:t>
            </a:r>
            <a:endParaRPr sz="20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300" y="4900439"/>
            <a:ext cx="15049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4051" y="5346889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2042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Hypotheses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2058675" y="845625"/>
            <a:ext cx="79536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Which of the following is the correct set of hypotheses for testing if the average point price of 1 carat diamonds (pt100) is higher than the average point price of 0.99 carat diamonds (pt99)? 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1981200" y="2163000"/>
            <a:ext cx="7953600" cy="38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  <a:buAutoNum type="alphaUcPeriod"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0</a:t>
            </a:r>
            <a:r>
              <a:rPr lang="en" sz="2000" i="1" baseline="-25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: 𝞵</a:t>
            </a:r>
            <a:r>
              <a:rPr lang="en" sz="2000" baseline="-25000">
                <a:solidFill>
                  <a:srgbClr val="000000"/>
                </a:solidFill>
              </a:rPr>
              <a:t>pt99</a:t>
            </a:r>
            <a:r>
              <a:rPr lang="en" sz="2000">
                <a:solidFill>
                  <a:srgbClr val="000000"/>
                </a:solidFill>
              </a:rPr>
              <a:t> = </a:t>
            </a:r>
            <a:r>
              <a:rPr lang="en" sz="2000"/>
              <a:t>𝞵</a:t>
            </a:r>
            <a:r>
              <a:rPr lang="en" sz="2000" baseline="-25000"/>
              <a:t>pt100</a:t>
            </a:r>
            <a:endParaRPr sz="2000" baseline="-25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A</a:t>
            </a:r>
            <a:r>
              <a:rPr lang="en" sz="2000">
                <a:solidFill>
                  <a:srgbClr val="000000"/>
                </a:solidFill>
              </a:rPr>
              <a:t> : </a:t>
            </a:r>
            <a:r>
              <a:rPr lang="en" sz="2000"/>
              <a:t>𝞵</a:t>
            </a:r>
            <a:r>
              <a:rPr lang="en" sz="2000" baseline="-25000"/>
              <a:t>pt99</a:t>
            </a:r>
            <a:r>
              <a:rPr lang="en" sz="2000"/>
              <a:t> ≠ 𝞵</a:t>
            </a:r>
            <a:r>
              <a:rPr lang="en" sz="2000" baseline="-25000"/>
              <a:t>pt100</a:t>
            </a:r>
            <a:endParaRPr/>
          </a:p>
          <a:p>
            <a:pPr indent="-355600">
              <a:lnSpc>
                <a:spcPct val="115000"/>
              </a:lnSpc>
              <a:buSzPts val="2000"/>
              <a:buAutoNum type="alphaUcPeriod" startAt="2"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0 </a:t>
            </a:r>
            <a:r>
              <a:rPr lang="en" sz="2000"/>
              <a:t>: 𝞵</a:t>
            </a:r>
            <a:r>
              <a:rPr lang="en" sz="2000" baseline="-25000"/>
              <a:t>pt99</a:t>
            </a:r>
            <a:r>
              <a:rPr lang="en" sz="2000"/>
              <a:t> = 𝞵</a:t>
            </a:r>
            <a:r>
              <a:rPr lang="en" sz="2000" baseline="-25000"/>
              <a:t>pt100</a:t>
            </a:r>
            <a:endParaRPr sz="2000"/>
          </a:p>
          <a:p>
            <a:pPr marL="0" indent="457200">
              <a:lnSpc>
                <a:spcPct val="115000"/>
              </a:lnSpc>
              <a:buNone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A</a:t>
            </a:r>
            <a:r>
              <a:rPr lang="en" sz="2000"/>
              <a:t> : 𝞵</a:t>
            </a:r>
            <a:r>
              <a:rPr lang="en" sz="2000" baseline="-25000"/>
              <a:t>pt99</a:t>
            </a:r>
            <a:r>
              <a:rPr lang="en" sz="2000"/>
              <a:t> &gt; 𝞵</a:t>
            </a:r>
            <a:r>
              <a:rPr lang="en" sz="2000" baseline="-25000"/>
              <a:t>pt100</a:t>
            </a:r>
            <a:endParaRPr/>
          </a:p>
          <a:p>
            <a:pPr indent="-355600">
              <a:lnSpc>
                <a:spcPct val="115000"/>
              </a:lnSpc>
              <a:buSzPts val="2000"/>
              <a:buAutoNum type="alphaUcPeriod" startAt="3"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0</a:t>
            </a:r>
            <a:r>
              <a:rPr lang="en" sz="2000" i="1" baseline="-25000"/>
              <a:t> </a:t>
            </a:r>
            <a:r>
              <a:rPr lang="en" sz="2000"/>
              <a:t>: </a:t>
            </a:r>
            <a:r>
              <a:rPr lang="en" sz="2000">
                <a:solidFill>
                  <a:srgbClr val="FF9900"/>
                </a:solidFill>
              </a:rPr>
              <a:t>𝞵</a:t>
            </a:r>
            <a:r>
              <a:rPr lang="en" sz="2000" baseline="-25000">
                <a:solidFill>
                  <a:srgbClr val="FF9900"/>
                </a:solidFill>
              </a:rPr>
              <a:t>pt99</a:t>
            </a:r>
            <a:r>
              <a:rPr lang="en" sz="2000">
                <a:solidFill>
                  <a:srgbClr val="FF9900"/>
                </a:solidFill>
              </a:rPr>
              <a:t> = 𝞵</a:t>
            </a:r>
            <a:r>
              <a:rPr lang="en" sz="2000" baseline="-25000">
                <a:solidFill>
                  <a:srgbClr val="FF9900"/>
                </a:solidFill>
              </a:rPr>
              <a:t>pt100</a:t>
            </a:r>
            <a:endParaRPr sz="2000" baseline="-25000">
              <a:solidFill>
                <a:srgbClr val="FF99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/>
              <a:t>	</a:t>
            </a: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A</a:t>
            </a:r>
            <a:r>
              <a:rPr lang="en" sz="2000"/>
              <a:t> : </a:t>
            </a:r>
            <a:r>
              <a:rPr lang="en" sz="2000">
                <a:solidFill>
                  <a:srgbClr val="FF9900"/>
                </a:solidFill>
              </a:rPr>
              <a:t>𝞵</a:t>
            </a:r>
            <a:r>
              <a:rPr lang="en" sz="2000" baseline="-25000">
                <a:solidFill>
                  <a:srgbClr val="FF9900"/>
                </a:solidFill>
              </a:rPr>
              <a:t>pt99</a:t>
            </a:r>
            <a:r>
              <a:rPr lang="en" sz="2000">
                <a:solidFill>
                  <a:srgbClr val="FF9900"/>
                </a:solidFill>
              </a:rPr>
              <a:t> &lt; 𝞵</a:t>
            </a:r>
            <a:r>
              <a:rPr lang="en" sz="2000" baseline="-25000">
                <a:solidFill>
                  <a:srgbClr val="FF9900"/>
                </a:solidFill>
              </a:rPr>
              <a:t>pt100</a:t>
            </a:r>
            <a:endParaRPr sz="2000">
              <a:solidFill>
                <a:srgbClr val="FF9900"/>
              </a:solidFill>
            </a:endParaRPr>
          </a:p>
          <a:p>
            <a:pPr indent="-355600">
              <a:lnSpc>
                <a:spcPct val="115000"/>
              </a:lnSpc>
              <a:buSzPts val="2000"/>
              <a:buAutoNum type="alphaUcPeriod" startAt="4"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0</a:t>
            </a:r>
            <a:r>
              <a:rPr lang="en" sz="2000" i="1" baseline="-25000"/>
              <a:t> </a:t>
            </a:r>
            <a:r>
              <a:rPr lang="en" sz="2000"/>
              <a:t>:          </a:t>
            </a:r>
            <a:endParaRPr sz="2000" baseline="-25000"/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/>
              <a:t>	</a:t>
            </a: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A</a:t>
            </a:r>
            <a:r>
              <a:rPr lang="en" sz="2000"/>
              <a:t> :          </a:t>
            </a:r>
            <a:endParaRPr sz="20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300" y="4900439"/>
            <a:ext cx="15049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4051" y="5346889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Conditions</a:t>
            </a:r>
            <a:endParaRPr sz="3000" b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/>
        </p:nvSpPr>
        <p:spPr>
          <a:xfrm flipH="1">
            <a:off x="1981200" y="1106850"/>
            <a:ext cx="78222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Which of the following does </a:t>
            </a:r>
            <a:r>
              <a:rPr lang="en" sz="2200" u="sng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not</a:t>
            </a:r>
            <a:r>
              <a:rPr lang="en" sz="22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 need to be satisfied in order to conduct this hypothesis test using theoretical methods? </a:t>
            </a: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Point price of one 0.99 carat diamond in the sample should be independent of another, and the point price of one 1 carat diamond should independent of another as well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Point prices of 0.99 carat and 1 carat diamonds in the sample should be independent.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Distributions of point prices of 0.99 and 1 carat diamonds should not be extremely skewed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Both sample sizes should be at least 30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13</TotalTime>
  <Words>1624</Words>
  <Application>Microsoft Macintosh PowerPoint</Application>
  <PresentationFormat>Widescreen</PresentationFormat>
  <Paragraphs>258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Corbel</vt:lpstr>
      <vt:lpstr>Courier New</vt:lpstr>
      <vt:lpstr>Wingdings 2</vt:lpstr>
      <vt:lpstr>Frame</vt:lpstr>
      <vt:lpstr>Simple Light</vt:lpstr>
      <vt:lpstr>Inference for a Difference in Two Means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Collecting Data</dc:title>
  <dc:creator>Mosca, Ab</dc:creator>
  <cp:lastModifiedBy>Mosca, Ab</cp:lastModifiedBy>
  <cp:revision>3</cp:revision>
  <dcterms:created xsi:type="dcterms:W3CDTF">2023-07-27T13:51:22Z</dcterms:created>
  <dcterms:modified xsi:type="dcterms:W3CDTF">2023-08-02T17:46:15Z</dcterms:modified>
</cp:coreProperties>
</file>