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8/2/23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15b2e35842_0_10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15b2e35842_0_1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5b2e35842_0_11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5b2e35842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b2e35842_0_11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b2e35842_0_1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5b2e35842_0_1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5b2e35842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5b2e35842_0_11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5b2e35842_0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b2e35842_0_11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b2e35842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b2e35842_0_1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b2e35842_0_1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b2e35842_0_11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b2e35842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b2e35842_0_11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b2e35842_0_1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b2e35842_0_11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b2e35842_0_1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b2e35842_0_12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b2e35842_0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5b2e35842_0_10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15b2e35842_0_1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b2e35842_0_1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b2e35842_0_1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b2e35842_0_1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b2e35842_0_1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5b2e35842_0_12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5b2e35842_0_1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5b2e35842_0_12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5b2e35842_0_1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b2e35842_0_1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5b2e35842_0_1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5b2e35842_0_12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5b2e35842_0_1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b2e35842_0_12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b2e35842_0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5b2e35842_0_12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5b2e35842_0_1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5b2e35842_0_12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5b2e35842_0_1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5b2e35842_0_12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5b2e35842_0_1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15b2e35842_0_10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15b2e3584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5b2e35842_0_10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5b2e35842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5b2e35842_0_10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5b2e35842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b2e35842_0_10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b2e35842_0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b2e35842_0_10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b2e35842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b2e35842_0_1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b2e35842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b2e35842_0_1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b2e35842_0_1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4400" y="2111124"/>
            <a:ext cx="103632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914400" y="3786739"/>
            <a:ext cx="103632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1997628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154518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609600"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6256365"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468336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49163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609600" y="5875079"/>
            <a:ext cx="109728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2746551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122007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8/2/23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8/2/23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302691774"/>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3.0/us/"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Calculating Power </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Example - Blood Pressure (BP), hypotheses</a:t>
            </a:r>
            <a:endParaRPr sz="3000" b="1" kern="0">
              <a:solidFill>
                <a:srgbClr val="3A81BA"/>
              </a:solidFill>
              <a:latin typeface="Arial"/>
              <a:cs typeface="Arial"/>
              <a:sym typeface="Arial"/>
            </a:endParaRPr>
          </a:p>
        </p:txBody>
      </p:sp>
      <p:sp>
        <p:nvSpPr>
          <p:cNvPr id="82" name="Google Shape;82;p17"/>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Suppose a pharmaceutical company has developed a new drug for lowering blood pressure, and they are preparing a clinical trial to test the drug’s effectiveness. They recruit people who are taking a particular standard blood pressure medication, and half of the subjects are given the new drug (treatment) and the other half continue to take their current medication through generic-looking pills to ensure blinding (control). What are the hypotheses for a two-sided hypothesis test in this context?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83" name="Google Shape;83;p17"/>
          <p:cNvPicPr preferRelativeResize="0"/>
          <p:nvPr/>
        </p:nvPicPr>
        <p:blipFill>
          <a:blip r:embed="rId3">
            <a:alphaModFix/>
          </a:blip>
          <a:stretch>
            <a:fillRect/>
          </a:stretch>
        </p:blipFill>
        <p:spPr>
          <a:xfrm>
            <a:off x="4611051" y="4633876"/>
            <a:ext cx="3285925" cy="75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Example - BP, standard error</a:t>
            </a:r>
            <a:endParaRPr sz="3000" b="1" kern="0">
              <a:solidFill>
                <a:srgbClr val="3A81BA"/>
              </a:solidFill>
              <a:latin typeface="Arial"/>
              <a:cs typeface="Arial"/>
              <a:sym typeface="Arial"/>
            </a:endParaRPr>
          </a:p>
        </p:txBody>
      </p:sp>
      <p:sp>
        <p:nvSpPr>
          <p:cNvPr id="89" name="Google Shape;89;p18"/>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Suppose researchers would like to run the clinical trial on patients with systolic blood pressures between 140 and 180 mmHg. Suppose previously published studies suggest that the standard deviation of the patients’ blood pressures will be about 12 mmHg and the distribution of patient blood pressures will be approximately symmetric. If we had 100 patients per group, what would be the approximate standard error for difference in sample means of the treatment and control groups?</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Example - BP, standard error</a:t>
            </a:r>
            <a:endParaRPr sz="3000" b="1" kern="0">
              <a:solidFill>
                <a:srgbClr val="3A81BA"/>
              </a:solidFill>
              <a:latin typeface="Arial"/>
              <a:cs typeface="Arial"/>
              <a:sym typeface="Arial"/>
            </a:endParaRPr>
          </a:p>
        </p:txBody>
      </p:sp>
      <p:sp>
        <p:nvSpPr>
          <p:cNvPr id="95" name="Google Shape;95;p19"/>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Suppose researchers would like to run the clinical trial on patients with systolic blood pressures between 140 and 180 mmHg. Suppose previously published studies suggest that the standard deviation of the patients’ blood pressures will be about 12 mmHg and the distribution of patient blood pressures will be approximately symmetric. If we had 100 patients per group, what would be the approximate standard error for difference in sample means of the treatment and control groups?</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96" name="Google Shape;96;p19"/>
          <p:cNvPicPr preferRelativeResize="0"/>
          <p:nvPr/>
        </p:nvPicPr>
        <p:blipFill>
          <a:blip r:embed="rId3">
            <a:alphaModFix/>
          </a:blip>
          <a:stretch>
            <a:fillRect/>
          </a:stretch>
        </p:blipFill>
        <p:spPr>
          <a:xfrm>
            <a:off x="4944301" y="4650650"/>
            <a:ext cx="2619375" cy="789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rgbClr val="3A81BA"/>
                </a:solidFill>
                <a:latin typeface="Arial"/>
                <a:cs typeface="Arial"/>
                <a:sym typeface="Arial"/>
              </a:rPr>
              <a:t>Example - BP, minimum effect size required to reject </a:t>
            </a:r>
            <a:r>
              <a:rPr lang="en" sz="2400" b="1" i="1" kern="0">
                <a:solidFill>
                  <a:srgbClr val="3A81BA"/>
                </a:solidFill>
                <a:latin typeface="Arial"/>
                <a:cs typeface="Arial"/>
                <a:sym typeface="Arial"/>
              </a:rPr>
              <a:t>H</a:t>
            </a:r>
            <a:r>
              <a:rPr lang="en" sz="2400" b="1" i="1" kern="0" baseline="-25000">
                <a:solidFill>
                  <a:srgbClr val="3A81BA"/>
                </a:solidFill>
                <a:latin typeface="Arial"/>
                <a:cs typeface="Arial"/>
                <a:sym typeface="Arial"/>
              </a:rPr>
              <a:t>0</a:t>
            </a:r>
            <a:endParaRPr sz="2400" b="1" i="1" kern="0" baseline="-25000">
              <a:solidFill>
                <a:srgbClr val="3A81BA"/>
              </a:solidFill>
              <a:latin typeface="Arial"/>
              <a:cs typeface="Arial"/>
              <a:sym typeface="Arial"/>
            </a:endParaRPr>
          </a:p>
        </p:txBody>
      </p:sp>
      <p:sp>
        <p:nvSpPr>
          <p:cNvPr id="102" name="Google Shape;102;p20"/>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For what values of the difference between the observed averages of blood pressure in treatment and control groups (effect size) would we reject the null hypothesis at the 5% significance level?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rgbClr val="3A81BA"/>
                </a:solidFill>
                <a:latin typeface="Arial"/>
                <a:cs typeface="Arial"/>
                <a:sym typeface="Arial"/>
              </a:rPr>
              <a:t>Example - BP, minimum effect size required to reject </a:t>
            </a:r>
            <a:r>
              <a:rPr lang="en" sz="2400" b="1" i="1" kern="0">
                <a:solidFill>
                  <a:srgbClr val="3A81BA"/>
                </a:solidFill>
                <a:latin typeface="Arial"/>
                <a:cs typeface="Arial"/>
                <a:sym typeface="Arial"/>
              </a:rPr>
              <a:t>H</a:t>
            </a:r>
            <a:r>
              <a:rPr lang="en" sz="2400" b="1" i="1" kern="0" baseline="-25000">
                <a:solidFill>
                  <a:srgbClr val="3A81BA"/>
                </a:solidFill>
                <a:latin typeface="Arial"/>
                <a:cs typeface="Arial"/>
                <a:sym typeface="Arial"/>
              </a:rPr>
              <a:t>0</a:t>
            </a:r>
            <a:endParaRPr sz="2400" b="1" i="1" kern="0" baseline="-25000">
              <a:solidFill>
                <a:srgbClr val="3A81BA"/>
              </a:solidFill>
              <a:latin typeface="Arial"/>
              <a:cs typeface="Arial"/>
              <a:sym typeface="Arial"/>
            </a:endParaRPr>
          </a:p>
        </p:txBody>
      </p:sp>
      <p:sp>
        <p:nvSpPr>
          <p:cNvPr id="108" name="Google Shape;108;p21"/>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For what values of the difference between the observed averages of blood pressure in treatment and control groups (effect size) would we reject the null hypothesis at the 5% significance level?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09" name="Google Shape;109;p21"/>
          <p:cNvPicPr preferRelativeResize="0"/>
          <p:nvPr/>
        </p:nvPicPr>
        <p:blipFill>
          <a:blip r:embed="rId3">
            <a:alphaModFix/>
          </a:blip>
          <a:stretch>
            <a:fillRect/>
          </a:stretch>
        </p:blipFill>
        <p:spPr>
          <a:xfrm>
            <a:off x="2175863" y="2447574"/>
            <a:ext cx="7840274" cy="230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rgbClr val="3A81BA"/>
                </a:solidFill>
                <a:latin typeface="Arial"/>
                <a:cs typeface="Arial"/>
                <a:sym typeface="Arial"/>
              </a:rPr>
              <a:t>Example - BP, minimum effect size required to reject </a:t>
            </a:r>
            <a:r>
              <a:rPr lang="en" sz="2400" b="1" i="1" kern="0">
                <a:solidFill>
                  <a:srgbClr val="3A81BA"/>
                </a:solidFill>
                <a:latin typeface="Arial"/>
                <a:cs typeface="Arial"/>
                <a:sym typeface="Arial"/>
              </a:rPr>
              <a:t>H</a:t>
            </a:r>
            <a:r>
              <a:rPr lang="en" sz="2400" b="1" i="1" kern="0" baseline="-25000">
                <a:solidFill>
                  <a:srgbClr val="3A81BA"/>
                </a:solidFill>
                <a:latin typeface="Arial"/>
                <a:cs typeface="Arial"/>
                <a:sym typeface="Arial"/>
              </a:rPr>
              <a:t>0</a:t>
            </a:r>
            <a:endParaRPr sz="2400" b="1" i="1" kern="0" baseline="-25000">
              <a:solidFill>
                <a:srgbClr val="3A81BA"/>
              </a:solidFill>
              <a:latin typeface="Arial"/>
              <a:cs typeface="Arial"/>
              <a:sym typeface="Arial"/>
            </a:endParaRPr>
          </a:p>
        </p:txBody>
      </p:sp>
      <p:sp>
        <p:nvSpPr>
          <p:cNvPr id="115" name="Google Shape;115;p22"/>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For what values of the difference between the observed averages of blood pressure in treatment and control groups (effect size) would we reject the null hypothesis at the 5% significance level?</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50000"/>
              </a:lnSpc>
              <a:buClr>
                <a:srgbClr val="000000"/>
              </a:buClr>
            </a:pPr>
            <a:r>
              <a:rPr lang="en" sz="2200" kern="0">
                <a:solidFill>
                  <a:srgbClr val="000000"/>
                </a:solidFill>
                <a:latin typeface="Arial"/>
                <a:cs typeface="Arial"/>
                <a:sym typeface="Arial"/>
              </a:rPr>
              <a:t>The difference should be at least</a:t>
            </a:r>
            <a:endParaRPr sz="2200" kern="0">
              <a:solidFill>
                <a:srgbClr val="000000"/>
              </a:solidFill>
              <a:latin typeface="Arial"/>
              <a:cs typeface="Arial"/>
              <a:sym typeface="Arial"/>
            </a:endParaRPr>
          </a:p>
          <a:p>
            <a:pPr algn="ctr" defTabSz="914400">
              <a:lnSpc>
                <a:spcPct val="150000"/>
              </a:lnSpc>
              <a:buClr>
                <a:srgbClr val="000000"/>
              </a:buClr>
            </a:pPr>
            <a:r>
              <a:rPr lang="en" sz="2200" kern="0">
                <a:solidFill>
                  <a:srgbClr val="000000"/>
                </a:solidFill>
                <a:latin typeface="Arial"/>
                <a:cs typeface="Arial"/>
                <a:sym typeface="Arial"/>
              </a:rPr>
              <a:t>1.96 * 1.70 = 3.332</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or at most</a:t>
            </a:r>
            <a:r>
              <a:rPr lang="en" sz="2200" kern="0">
                <a:solidFill>
                  <a:srgbClr val="3A81BA"/>
                </a:solidFill>
                <a:latin typeface="Arial"/>
                <a:cs typeface="Arial"/>
                <a:sym typeface="Arial"/>
              </a:rPr>
              <a:t> </a:t>
            </a:r>
            <a:endParaRPr sz="2200" kern="0">
              <a:solidFill>
                <a:srgbClr val="3A81BA"/>
              </a:solidFill>
              <a:latin typeface="Arial"/>
              <a:cs typeface="Arial"/>
              <a:sym typeface="Arial"/>
            </a:endParaRPr>
          </a:p>
          <a:p>
            <a:pPr algn="ctr" defTabSz="914400">
              <a:lnSpc>
                <a:spcPct val="115000"/>
              </a:lnSpc>
              <a:buClr>
                <a:srgbClr val="000000"/>
              </a:buClr>
            </a:pPr>
            <a:r>
              <a:rPr lang="en" sz="2200" kern="0">
                <a:solidFill>
                  <a:srgbClr val="000000"/>
                </a:solidFill>
                <a:latin typeface="Arial"/>
                <a:cs typeface="Arial"/>
                <a:sym typeface="Arial"/>
              </a:rPr>
              <a:t>-1.96 * 1.70 = -3.332</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16" name="Google Shape;116;p22"/>
          <p:cNvPicPr preferRelativeResize="0"/>
          <p:nvPr/>
        </p:nvPicPr>
        <p:blipFill>
          <a:blip r:embed="rId3">
            <a:alphaModFix/>
          </a:blip>
          <a:stretch>
            <a:fillRect/>
          </a:stretch>
        </p:blipFill>
        <p:spPr>
          <a:xfrm>
            <a:off x="2175863" y="2447574"/>
            <a:ext cx="7840274" cy="230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rgbClr val="3A81BA"/>
                </a:solidFill>
                <a:latin typeface="Arial"/>
                <a:cs typeface="Arial"/>
                <a:sym typeface="Arial"/>
              </a:rPr>
              <a:t>Example - BP, power</a:t>
            </a:r>
            <a:endParaRPr sz="2400" b="1" i="1" kern="0" baseline="-25000">
              <a:solidFill>
                <a:srgbClr val="3A81BA"/>
              </a:solidFill>
              <a:latin typeface="Arial"/>
              <a:cs typeface="Arial"/>
              <a:sym typeface="Arial"/>
            </a:endParaRPr>
          </a:p>
        </p:txBody>
      </p:sp>
      <p:sp>
        <p:nvSpPr>
          <p:cNvPr id="122" name="Google Shape;122;p23"/>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Suppose that the company researchers care about finding any effect on blood pressure that is 3 mmHg or larger vs the standard medication. What is the power of the test that can detect this effect?</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rgbClr val="3A81BA"/>
                </a:solidFill>
                <a:latin typeface="Arial"/>
                <a:cs typeface="Arial"/>
                <a:sym typeface="Arial"/>
              </a:rPr>
              <a:t>Example - BP, power</a:t>
            </a:r>
            <a:endParaRPr sz="2400" b="1" i="1" kern="0" baseline="-25000">
              <a:solidFill>
                <a:srgbClr val="3A81BA"/>
              </a:solidFill>
              <a:latin typeface="Arial"/>
              <a:cs typeface="Arial"/>
              <a:sym typeface="Arial"/>
            </a:endParaRPr>
          </a:p>
        </p:txBody>
      </p:sp>
      <p:sp>
        <p:nvSpPr>
          <p:cNvPr id="128" name="Google Shape;128;p24"/>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Suppose that the company researchers care about finding any effect on blood pressure that is 3 mmHg or larger vs the standard medication. What is the power of the test that can detect this effect?</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29" name="Google Shape;129;p24"/>
          <p:cNvPicPr preferRelativeResize="0"/>
          <p:nvPr/>
        </p:nvPicPr>
        <p:blipFill>
          <a:blip r:embed="rId3">
            <a:alphaModFix/>
          </a:blip>
          <a:stretch>
            <a:fillRect/>
          </a:stretch>
        </p:blipFill>
        <p:spPr>
          <a:xfrm>
            <a:off x="2576888" y="2778512"/>
            <a:ext cx="7354224" cy="213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rgbClr val="3A81BA"/>
                </a:solidFill>
                <a:latin typeface="Arial"/>
                <a:cs typeface="Arial"/>
                <a:sym typeface="Arial"/>
              </a:rPr>
              <a:t>Example - BP, power</a:t>
            </a:r>
            <a:endParaRPr sz="2400" b="1" i="1" kern="0" baseline="-25000">
              <a:solidFill>
                <a:srgbClr val="3A81BA"/>
              </a:solidFill>
              <a:latin typeface="Arial"/>
              <a:cs typeface="Arial"/>
              <a:sym typeface="Arial"/>
            </a:endParaRPr>
          </a:p>
        </p:txBody>
      </p:sp>
      <p:sp>
        <p:nvSpPr>
          <p:cNvPr id="135" name="Google Shape;135;p25"/>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Suppose that the company researchers care about finding any effect on blood pressure that is 3 mmHg or larger vs the standard medication. What is the power of the test that can detect this effect?</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36" name="Google Shape;136;p25"/>
          <p:cNvPicPr preferRelativeResize="0"/>
          <p:nvPr/>
        </p:nvPicPr>
        <p:blipFill>
          <a:blip r:embed="rId3">
            <a:alphaModFix/>
          </a:blip>
          <a:stretch>
            <a:fillRect/>
          </a:stretch>
        </p:blipFill>
        <p:spPr>
          <a:xfrm>
            <a:off x="2576888" y="2778512"/>
            <a:ext cx="7354224" cy="2131075"/>
          </a:xfrm>
          <a:prstGeom prst="rect">
            <a:avLst/>
          </a:prstGeom>
          <a:noFill/>
          <a:ln>
            <a:noFill/>
          </a:ln>
        </p:spPr>
      </p:pic>
      <p:pic>
        <p:nvPicPr>
          <p:cNvPr id="137" name="Google Shape;137;p25"/>
          <p:cNvPicPr preferRelativeResize="0"/>
          <p:nvPr/>
        </p:nvPicPr>
        <p:blipFill>
          <a:blip r:embed="rId4">
            <a:alphaModFix/>
          </a:blip>
          <a:stretch>
            <a:fillRect/>
          </a:stretch>
        </p:blipFill>
        <p:spPr>
          <a:xfrm>
            <a:off x="4605339" y="5139839"/>
            <a:ext cx="2981325" cy="619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rgbClr val="3A81BA"/>
                </a:solidFill>
                <a:latin typeface="Arial"/>
                <a:cs typeface="Arial"/>
                <a:sym typeface="Arial"/>
              </a:rPr>
              <a:t>Example - BP, power</a:t>
            </a:r>
            <a:endParaRPr sz="2400" b="1" i="1" kern="0" baseline="-25000">
              <a:solidFill>
                <a:srgbClr val="3A81BA"/>
              </a:solidFill>
              <a:latin typeface="Arial"/>
              <a:cs typeface="Arial"/>
              <a:sym typeface="Arial"/>
            </a:endParaRPr>
          </a:p>
        </p:txBody>
      </p:sp>
      <p:sp>
        <p:nvSpPr>
          <p:cNvPr id="143" name="Google Shape;143;p26"/>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Suppose that the company researchers care about finding any effect on blood pressure that is 3 mmHg or larger vs the standard medication. What is the power of the test that can detect this effect?</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44" name="Google Shape;144;p26"/>
          <p:cNvPicPr preferRelativeResize="0"/>
          <p:nvPr/>
        </p:nvPicPr>
        <p:blipFill>
          <a:blip r:embed="rId3">
            <a:alphaModFix/>
          </a:blip>
          <a:stretch>
            <a:fillRect/>
          </a:stretch>
        </p:blipFill>
        <p:spPr>
          <a:xfrm>
            <a:off x="2576888" y="2778512"/>
            <a:ext cx="7354224" cy="2131075"/>
          </a:xfrm>
          <a:prstGeom prst="rect">
            <a:avLst/>
          </a:prstGeom>
          <a:noFill/>
          <a:ln>
            <a:noFill/>
          </a:ln>
        </p:spPr>
      </p:pic>
      <p:pic>
        <p:nvPicPr>
          <p:cNvPr id="145" name="Google Shape;145;p26"/>
          <p:cNvPicPr preferRelativeResize="0"/>
          <p:nvPr/>
        </p:nvPicPr>
        <p:blipFill>
          <a:blip r:embed="rId4">
            <a:alphaModFix/>
          </a:blip>
          <a:stretch>
            <a:fillRect/>
          </a:stretch>
        </p:blipFill>
        <p:spPr>
          <a:xfrm>
            <a:off x="4605339" y="5139839"/>
            <a:ext cx="2981325" cy="619125"/>
          </a:xfrm>
          <a:prstGeom prst="rect">
            <a:avLst/>
          </a:prstGeom>
          <a:noFill/>
          <a:ln>
            <a:noFill/>
          </a:ln>
        </p:spPr>
      </p:pic>
      <p:pic>
        <p:nvPicPr>
          <p:cNvPr id="146" name="Google Shape;146;p26"/>
          <p:cNvPicPr preferRelativeResize="0"/>
          <p:nvPr/>
        </p:nvPicPr>
        <p:blipFill>
          <a:blip r:embed="rId5">
            <a:alphaModFix/>
          </a:blip>
          <a:stretch>
            <a:fillRect/>
          </a:stretch>
        </p:blipFill>
        <p:spPr>
          <a:xfrm>
            <a:off x="4843476" y="5954275"/>
            <a:ext cx="2505075" cy="28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9"/>
          <p:cNvSpPr txBox="1"/>
          <p:nvPr/>
        </p:nvSpPr>
        <p:spPr>
          <a:xfrm>
            <a:off x="2209800" y="2111126"/>
            <a:ext cx="7772400" cy="22818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4800" b="1" kern="0">
                <a:solidFill>
                  <a:srgbClr val="3A81BA"/>
                </a:solidFill>
                <a:latin typeface="Arial"/>
                <a:cs typeface="Arial"/>
                <a:sym typeface="Arial"/>
              </a:rPr>
              <a:t>Computing the power for a 2-sample test</a:t>
            </a:r>
            <a:endParaRPr sz="4800" b="1" kern="0">
              <a:solidFill>
                <a:srgbClr val="3A81BA"/>
              </a:solidFill>
              <a:latin typeface="Arial"/>
              <a:cs typeface="Arial"/>
              <a:sym typeface="Arial"/>
            </a:endParaRPr>
          </a:p>
          <a:p>
            <a:pPr defTabSz="914400">
              <a:buClr>
                <a:srgbClr val="000000"/>
              </a:buClr>
            </a:pPr>
            <a:endParaRPr sz="4800" b="1" kern="0">
              <a:solidFill>
                <a:srgbClr val="3A81BA"/>
              </a:solidFill>
              <a:latin typeface="Arial"/>
              <a:cs typeface="Arial"/>
              <a:sym typeface="Arial"/>
            </a:endParaRPr>
          </a:p>
        </p:txBody>
      </p:sp>
      <p:sp>
        <p:nvSpPr>
          <p:cNvPr id="35" name="Google Shape;35;p9"/>
          <p:cNvSpPr txBox="1"/>
          <p:nvPr/>
        </p:nvSpPr>
        <p:spPr>
          <a:xfrm>
            <a:off x="2245900" y="5457000"/>
            <a:ext cx="7776900" cy="10236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Slides developed by Mine Çetinkaya-Rundel of OpenIntro</a:t>
            </a:r>
            <a:endParaRPr sz="1400" kern="0">
              <a:solidFill>
                <a:srgbClr val="000000"/>
              </a:solidFill>
              <a:latin typeface="Arial"/>
              <a:cs typeface="Arial"/>
              <a:sym typeface="Arial"/>
            </a:endParaRPr>
          </a:p>
          <a:p>
            <a:pPr defTabSz="914400">
              <a:buClr>
                <a:srgbClr val="000000"/>
              </a:buClr>
              <a:buSzPts val="1100"/>
            </a:pPr>
            <a:r>
              <a:rPr lang="en" sz="1400" kern="0">
                <a:solidFill>
                  <a:srgbClr val="000000"/>
                </a:solidFill>
                <a:latin typeface="Arial"/>
                <a:cs typeface="Arial"/>
                <a:sym typeface="Arial"/>
              </a:rPr>
              <a:t>Translated from LaTeX to Google Slides by Curry W. Hilton of OpenIntro.</a:t>
            </a:r>
            <a:endParaRPr sz="1400" kern="0">
              <a:solidFill>
                <a:srgbClr val="000000"/>
              </a:solidFill>
              <a:latin typeface="Arial"/>
              <a:cs typeface="Arial"/>
              <a:sym typeface="Arial"/>
            </a:endParaRPr>
          </a:p>
          <a:p>
            <a:pPr defTabSz="914400">
              <a:buClr>
                <a:srgbClr val="000000"/>
              </a:buClr>
            </a:pPr>
            <a:r>
              <a:rPr lang="en" sz="1400" kern="0">
                <a:solidFill>
                  <a:srgbClr val="000000"/>
                </a:solidFill>
                <a:latin typeface="Arial"/>
                <a:cs typeface="Arial"/>
                <a:sym typeface="Arial"/>
              </a:rPr>
              <a:t>The slides may be copied, edited, and/or shared via the </a:t>
            </a:r>
            <a:r>
              <a:rPr lang="en" sz="1400" u="sng" kern="0">
                <a:solidFill>
                  <a:srgbClr val="1155CC"/>
                </a:solidFill>
                <a:latin typeface="Arial"/>
                <a:cs typeface="Arial"/>
                <a:sym typeface="Arial"/>
                <a:hlinkClick r:id="rId3">
                  <a:extLst>
                    <a:ext uri="{A12FA001-AC4F-418D-AE19-62706E023703}">
                      <ahyp:hlinkClr xmlns:ahyp="http://schemas.microsoft.com/office/drawing/2018/hyperlinkcolor" val="tx"/>
                    </a:ext>
                  </a:extLst>
                </a:hlinkClick>
              </a:rPr>
              <a:t>CC BY-SA license</a:t>
            </a:r>
            <a:endParaRPr sz="2600" kern="0">
              <a:solidFill>
                <a:srgbClr val="FF0000"/>
              </a:solidFill>
              <a:latin typeface="Arial"/>
              <a:cs typeface="Arial"/>
              <a:sym typeface="Arial"/>
            </a:endParaRPr>
          </a:p>
          <a:p>
            <a:pPr defTabSz="914400">
              <a:buClr>
                <a:srgbClr val="000000"/>
              </a:buClr>
            </a:pPr>
            <a:r>
              <a:rPr lang="en" sz="1400" kern="0">
                <a:solidFill>
                  <a:srgbClr val="000000"/>
                </a:solidFill>
                <a:latin typeface="Arial"/>
                <a:cs typeface="Arial"/>
                <a:sym typeface="Arial"/>
              </a:rPr>
              <a:t>Some images may be included under fair use guidelines (educational purposes)</a:t>
            </a:r>
            <a:endParaRPr sz="2600" kern="0">
              <a:solidFill>
                <a:srgbClr val="FF0000"/>
              </a:solidFill>
              <a:latin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rgbClr val="3A81BA"/>
                </a:solidFill>
                <a:latin typeface="Arial"/>
                <a:cs typeface="Arial"/>
                <a:sym typeface="Arial"/>
              </a:rPr>
              <a:t>Example - BP, required sample size for 80% power</a:t>
            </a:r>
            <a:endParaRPr sz="2400" b="1" i="1" kern="0" baseline="-25000">
              <a:solidFill>
                <a:srgbClr val="3A81BA"/>
              </a:solidFill>
              <a:latin typeface="Arial"/>
              <a:cs typeface="Arial"/>
              <a:sym typeface="Arial"/>
            </a:endParaRPr>
          </a:p>
        </p:txBody>
      </p:sp>
      <p:sp>
        <p:nvSpPr>
          <p:cNvPr id="152" name="Google Shape;152;p27"/>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What sample size will lead to a power of 80% for this test?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rgbClr val="3A81BA"/>
                </a:solidFill>
                <a:latin typeface="Arial"/>
                <a:cs typeface="Arial"/>
                <a:sym typeface="Arial"/>
              </a:rPr>
              <a:t>Example - BP, required sample size for 80% power</a:t>
            </a:r>
            <a:endParaRPr sz="2400" b="1" i="1" kern="0" baseline="-25000">
              <a:solidFill>
                <a:srgbClr val="3A81BA"/>
              </a:solidFill>
              <a:latin typeface="Arial"/>
              <a:cs typeface="Arial"/>
              <a:sym typeface="Arial"/>
            </a:endParaRPr>
          </a:p>
        </p:txBody>
      </p:sp>
      <p:sp>
        <p:nvSpPr>
          <p:cNvPr id="158" name="Google Shape;158;p28"/>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What sample size will lead to a power of 80% for this test?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59" name="Google Shape;159;p28"/>
          <p:cNvPicPr preferRelativeResize="0"/>
          <p:nvPr/>
        </p:nvPicPr>
        <p:blipFill>
          <a:blip r:embed="rId3">
            <a:alphaModFix/>
          </a:blip>
          <a:stretch>
            <a:fillRect/>
          </a:stretch>
        </p:blipFill>
        <p:spPr>
          <a:xfrm>
            <a:off x="1981200" y="1720974"/>
            <a:ext cx="8377926" cy="1887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rgbClr val="3A81BA"/>
                </a:solidFill>
                <a:latin typeface="Arial"/>
                <a:cs typeface="Arial"/>
                <a:sym typeface="Arial"/>
              </a:rPr>
              <a:t>Example - BP, required sample size for 80% power</a:t>
            </a:r>
            <a:endParaRPr sz="2400" b="1" i="1" kern="0" baseline="-25000">
              <a:solidFill>
                <a:srgbClr val="3A81BA"/>
              </a:solidFill>
              <a:latin typeface="Arial"/>
              <a:cs typeface="Arial"/>
              <a:sym typeface="Arial"/>
            </a:endParaRPr>
          </a:p>
        </p:txBody>
      </p:sp>
      <p:sp>
        <p:nvSpPr>
          <p:cNvPr id="165" name="Google Shape;165;p29"/>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What sample size will lead to a power of 80% for this test?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66" name="Google Shape;166;p29"/>
          <p:cNvPicPr preferRelativeResize="0"/>
          <p:nvPr/>
        </p:nvPicPr>
        <p:blipFill>
          <a:blip r:embed="rId3">
            <a:alphaModFix/>
          </a:blip>
          <a:stretch>
            <a:fillRect/>
          </a:stretch>
        </p:blipFill>
        <p:spPr>
          <a:xfrm>
            <a:off x="1981200" y="1720974"/>
            <a:ext cx="8377926" cy="1887000"/>
          </a:xfrm>
          <a:prstGeom prst="rect">
            <a:avLst/>
          </a:prstGeom>
          <a:noFill/>
          <a:ln>
            <a:noFill/>
          </a:ln>
        </p:spPr>
      </p:pic>
      <p:pic>
        <p:nvPicPr>
          <p:cNvPr id="167" name="Google Shape;167;p29"/>
          <p:cNvPicPr preferRelativeResize="0"/>
          <p:nvPr/>
        </p:nvPicPr>
        <p:blipFill>
          <a:blip r:embed="rId4">
            <a:alphaModFix/>
          </a:blip>
          <a:stretch>
            <a:fillRect/>
          </a:stretch>
        </p:blipFill>
        <p:spPr>
          <a:xfrm>
            <a:off x="5103375" y="3860800"/>
            <a:ext cx="2133600" cy="567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rgbClr val="3A81BA"/>
                </a:solidFill>
                <a:latin typeface="Arial"/>
                <a:cs typeface="Arial"/>
                <a:sym typeface="Arial"/>
              </a:rPr>
              <a:t>Example - BP, required sample size for 80% power</a:t>
            </a:r>
            <a:endParaRPr sz="2400" b="1" i="1" kern="0" baseline="-25000">
              <a:solidFill>
                <a:srgbClr val="3A81BA"/>
              </a:solidFill>
              <a:latin typeface="Arial"/>
              <a:cs typeface="Arial"/>
              <a:sym typeface="Arial"/>
            </a:endParaRPr>
          </a:p>
        </p:txBody>
      </p:sp>
      <p:sp>
        <p:nvSpPr>
          <p:cNvPr id="173" name="Google Shape;173;p30"/>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What sample size will lead to a power of 80% for this test?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74" name="Google Shape;174;p30"/>
          <p:cNvPicPr preferRelativeResize="0"/>
          <p:nvPr/>
        </p:nvPicPr>
        <p:blipFill>
          <a:blip r:embed="rId3">
            <a:alphaModFix/>
          </a:blip>
          <a:stretch>
            <a:fillRect/>
          </a:stretch>
        </p:blipFill>
        <p:spPr>
          <a:xfrm>
            <a:off x="1981200" y="1720974"/>
            <a:ext cx="8377926" cy="1887000"/>
          </a:xfrm>
          <a:prstGeom prst="rect">
            <a:avLst/>
          </a:prstGeom>
          <a:noFill/>
          <a:ln>
            <a:noFill/>
          </a:ln>
        </p:spPr>
      </p:pic>
      <p:pic>
        <p:nvPicPr>
          <p:cNvPr id="175" name="Google Shape;175;p30"/>
          <p:cNvPicPr preferRelativeResize="0"/>
          <p:nvPr/>
        </p:nvPicPr>
        <p:blipFill>
          <a:blip r:embed="rId4">
            <a:alphaModFix/>
          </a:blip>
          <a:stretch>
            <a:fillRect/>
          </a:stretch>
        </p:blipFill>
        <p:spPr>
          <a:xfrm>
            <a:off x="5103375" y="3860800"/>
            <a:ext cx="2133600" cy="567075"/>
          </a:xfrm>
          <a:prstGeom prst="rect">
            <a:avLst/>
          </a:prstGeom>
          <a:noFill/>
          <a:ln>
            <a:noFill/>
          </a:ln>
        </p:spPr>
      </p:pic>
      <p:pic>
        <p:nvPicPr>
          <p:cNvPr id="176" name="Google Shape;176;p30"/>
          <p:cNvPicPr preferRelativeResize="0"/>
          <p:nvPr/>
        </p:nvPicPr>
        <p:blipFill>
          <a:blip r:embed="rId5">
            <a:alphaModFix/>
          </a:blip>
          <a:stretch>
            <a:fillRect/>
          </a:stretch>
        </p:blipFill>
        <p:spPr>
          <a:xfrm>
            <a:off x="4965276" y="4551001"/>
            <a:ext cx="2409825" cy="741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rgbClr val="3A81BA"/>
                </a:solidFill>
                <a:latin typeface="Arial"/>
                <a:cs typeface="Arial"/>
                <a:sym typeface="Arial"/>
              </a:rPr>
              <a:t>Example - BP, required sample size for 80% power</a:t>
            </a:r>
            <a:endParaRPr sz="2400" b="1" i="1" kern="0" baseline="-25000">
              <a:solidFill>
                <a:srgbClr val="3A81BA"/>
              </a:solidFill>
              <a:latin typeface="Arial"/>
              <a:cs typeface="Arial"/>
              <a:sym typeface="Arial"/>
            </a:endParaRPr>
          </a:p>
        </p:txBody>
      </p:sp>
      <p:sp>
        <p:nvSpPr>
          <p:cNvPr id="182" name="Google Shape;182;p31"/>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What sample size will lead to a power of 80% for this test?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83" name="Google Shape;183;p31"/>
          <p:cNvPicPr preferRelativeResize="0"/>
          <p:nvPr/>
        </p:nvPicPr>
        <p:blipFill>
          <a:blip r:embed="rId3">
            <a:alphaModFix/>
          </a:blip>
          <a:stretch>
            <a:fillRect/>
          </a:stretch>
        </p:blipFill>
        <p:spPr>
          <a:xfrm>
            <a:off x="1981200" y="1720974"/>
            <a:ext cx="8377926" cy="1887000"/>
          </a:xfrm>
          <a:prstGeom prst="rect">
            <a:avLst/>
          </a:prstGeom>
          <a:noFill/>
          <a:ln>
            <a:noFill/>
          </a:ln>
        </p:spPr>
      </p:pic>
      <p:pic>
        <p:nvPicPr>
          <p:cNvPr id="184" name="Google Shape;184;p31"/>
          <p:cNvPicPr preferRelativeResize="0"/>
          <p:nvPr/>
        </p:nvPicPr>
        <p:blipFill>
          <a:blip r:embed="rId4">
            <a:alphaModFix/>
          </a:blip>
          <a:stretch>
            <a:fillRect/>
          </a:stretch>
        </p:blipFill>
        <p:spPr>
          <a:xfrm>
            <a:off x="5103375" y="3860800"/>
            <a:ext cx="2133600" cy="567075"/>
          </a:xfrm>
          <a:prstGeom prst="rect">
            <a:avLst/>
          </a:prstGeom>
          <a:noFill/>
          <a:ln>
            <a:noFill/>
          </a:ln>
        </p:spPr>
      </p:pic>
      <p:pic>
        <p:nvPicPr>
          <p:cNvPr id="185" name="Google Shape;185;p31"/>
          <p:cNvPicPr preferRelativeResize="0"/>
          <p:nvPr/>
        </p:nvPicPr>
        <p:blipFill>
          <a:blip r:embed="rId5">
            <a:alphaModFix/>
          </a:blip>
          <a:stretch>
            <a:fillRect/>
          </a:stretch>
        </p:blipFill>
        <p:spPr>
          <a:xfrm>
            <a:off x="4965276" y="4551001"/>
            <a:ext cx="2409825" cy="741675"/>
          </a:xfrm>
          <a:prstGeom prst="rect">
            <a:avLst/>
          </a:prstGeom>
          <a:noFill/>
          <a:ln>
            <a:noFill/>
          </a:ln>
        </p:spPr>
      </p:pic>
      <p:pic>
        <p:nvPicPr>
          <p:cNvPr id="186" name="Google Shape;186;p31"/>
          <p:cNvPicPr preferRelativeResize="0"/>
          <p:nvPr/>
        </p:nvPicPr>
        <p:blipFill>
          <a:blip r:embed="rId6">
            <a:alphaModFix/>
          </a:blip>
          <a:stretch>
            <a:fillRect/>
          </a:stretch>
        </p:blipFill>
        <p:spPr>
          <a:xfrm>
            <a:off x="4951000" y="5625650"/>
            <a:ext cx="2438400" cy="315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Calculate required sample size for a desired level of power </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Calculate power for a range of sample sizes, then choose the sample size that yields the target power (usually 80% or 90%)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92" name="Google Shape;192;p32"/>
          <p:cNvPicPr preferRelativeResize="0"/>
          <p:nvPr/>
        </p:nvPicPr>
        <p:blipFill>
          <a:blip r:embed="rId3">
            <a:alphaModFix/>
          </a:blip>
          <a:stretch>
            <a:fillRect/>
          </a:stretch>
        </p:blipFill>
        <p:spPr>
          <a:xfrm>
            <a:off x="2414501" y="2814525"/>
            <a:ext cx="7362981" cy="3124200"/>
          </a:xfrm>
          <a:prstGeom prst="rect">
            <a:avLst/>
          </a:prstGeom>
          <a:noFill/>
          <a:ln>
            <a:noFill/>
          </a:ln>
        </p:spPr>
      </p:pic>
      <p:sp>
        <p:nvSpPr>
          <p:cNvPr id="193" name="Google Shape;193;p32"/>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Recap</a:t>
            </a:r>
            <a:endParaRPr sz="3000" b="1" kern="0">
              <a:solidFill>
                <a:srgbClr val="3A81BA"/>
              </a:solidFill>
              <a:latin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Achieving desired power</a:t>
            </a:r>
            <a:endParaRPr sz="3000" b="1" kern="0">
              <a:solidFill>
                <a:srgbClr val="3A81BA"/>
              </a:solidFill>
              <a:latin typeface="Arial"/>
              <a:cs typeface="Arial"/>
              <a:sym typeface="Arial"/>
            </a:endParaRPr>
          </a:p>
        </p:txBody>
      </p:sp>
      <p:sp>
        <p:nvSpPr>
          <p:cNvPr id="199" name="Google Shape;199;p33"/>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There are several ways to increase power (and hence decrease type 2 error rate):</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Achieving desired power</a:t>
            </a:r>
            <a:endParaRPr sz="3000" b="1" kern="0">
              <a:solidFill>
                <a:srgbClr val="3A81BA"/>
              </a:solidFill>
              <a:latin typeface="Arial"/>
              <a:cs typeface="Arial"/>
              <a:sym typeface="Arial"/>
            </a:endParaRPr>
          </a:p>
        </p:txBody>
      </p:sp>
      <p:sp>
        <p:nvSpPr>
          <p:cNvPr id="205" name="Google Shape;205;p34"/>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There are several ways to increase power (and hence decrease type 2 error rate):</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rabicPeriod"/>
            </a:pPr>
            <a:r>
              <a:rPr lang="en" sz="2200" kern="0">
                <a:solidFill>
                  <a:srgbClr val="000000"/>
                </a:solidFill>
                <a:latin typeface="Arial"/>
                <a:cs typeface="Arial"/>
                <a:sym typeface="Arial"/>
              </a:rPr>
              <a:t>Increase the sample size</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Achieving desired power</a:t>
            </a:r>
            <a:endParaRPr sz="3000" b="1" kern="0">
              <a:solidFill>
                <a:srgbClr val="3A81BA"/>
              </a:solidFill>
              <a:latin typeface="Arial"/>
              <a:cs typeface="Arial"/>
              <a:sym typeface="Arial"/>
            </a:endParaRPr>
          </a:p>
        </p:txBody>
      </p:sp>
      <p:sp>
        <p:nvSpPr>
          <p:cNvPr id="211" name="Google Shape;211;p35"/>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There are several ways to increase power (and hence decrease type 2 error rate):</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rabicPeriod"/>
            </a:pPr>
            <a:r>
              <a:rPr lang="en" sz="2200" kern="0">
                <a:solidFill>
                  <a:srgbClr val="000000"/>
                </a:solidFill>
                <a:latin typeface="Arial"/>
                <a:cs typeface="Arial"/>
                <a:sym typeface="Arial"/>
              </a:rPr>
              <a:t>Increase the sample size</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rabicPeriod"/>
            </a:pPr>
            <a:r>
              <a:rPr lang="en" sz="2200" kern="0">
                <a:solidFill>
                  <a:srgbClr val="000000"/>
                </a:solidFill>
                <a:latin typeface="Arial"/>
                <a:cs typeface="Arial"/>
                <a:sym typeface="Arial"/>
              </a:rPr>
              <a:t>Decrease the standard deviation of the sample, which essentially has the same effect as increasing the sample size (it will decrease the standard error). With a smaller </a:t>
            </a:r>
            <a:r>
              <a:rPr lang="en" sz="2200" i="1" kern="0">
                <a:solidFill>
                  <a:srgbClr val="000000"/>
                </a:solidFill>
                <a:latin typeface="Arial"/>
                <a:cs typeface="Arial"/>
                <a:sym typeface="Arial"/>
              </a:rPr>
              <a:t>s</a:t>
            </a:r>
            <a:r>
              <a:rPr lang="en" sz="2200" kern="0">
                <a:solidFill>
                  <a:srgbClr val="000000"/>
                </a:solidFill>
                <a:latin typeface="Arial"/>
                <a:cs typeface="Arial"/>
                <a:sym typeface="Arial"/>
              </a:rPr>
              <a:t> we have a better chance of distinguishing the null value from the observed point estimate. This is difficult to ensure but cautious measurement process and limiting the population so that it is more homogenous may help</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Achieving desired power</a:t>
            </a:r>
            <a:endParaRPr sz="3000" b="1" kern="0">
              <a:solidFill>
                <a:srgbClr val="3A81BA"/>
              </a:solidFill>
              <a:latin typeface="Arial"/>
              <a:cs typeface="Arial"/>
              <a:sym typeface="Arial"/>
            </a:endParaRPr>
          </a:p>
        </p:txBody>
      </p:sp>
      <p:sp>
        <p:nvSpPr>
          <p:cNvPr id="217" name="Google Shape;217;p36"/>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There are several ways to increase power (and hence decrease type 2 error rate):</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rabicPeriod"/>
            </a:pPr>
            <a:r>
              <a:rPr lang="en" sz="2200" kern="0">
                <a:solidFill>
                  <a:srgbClr val="000000"/>
                </a:solidFill>
                <a:latin typeface="Arial"/>
                <a:cs typeface="Arial"/>
                <a:sym typeface="Arial"/>
              </a:rPr>
              <a:t>Increase the sample size</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rabicPeriod"/>
            </a:pPr>
            <a:r>
              <a:rPr lang="en" sz="2200" kern="0">
                <a:solidFill>
                  <a:srgbClr val="000000"/>
                </a:solidFill>
                <a:latin typeface="Arial"/>
                <a:cs typeface="Arial"/>
                <a:sym typeface="Arial"/>
              </a:rPr>
              <a:t>Decrease the standard deviation of the sample, which essentially has the same effect as increasing the sample size (it will decrease the standard error). With a smaller </a:t>
            </a:r>
            <a:r>
              <a:rPr lang="en" sz="2200" i="1" kern="0">
                <a:solidFill>
                  <a:srgbClr val="000000"/>
                </a:solidFill>
                <a:latin typeface="Arial"/>
                <a:cs typeface="Arial"/>
                <a:sym typeface="Arial"/>
              </a:rPr>
              <a:t>s</a:t>
            </a:r>
            <a:r>
              <a:rPr lang="en" sz="2200" kern="0">
                <a:solidFill>
                  <a:srgbClr val="000000"/>
                </a:solidFill>
                <a:latin typeface="Arial"/>
                <a:cs typeface="Arial"/>
                <a:sym typeface="Arial"/>
              </a:rPr>
              <a:t> we have a better chance of distinguishing the null value from the observed point estimate. This is difficult to ensure but cautious measurement process and limiting the population so that it is more homogenous may help</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rabicPeriod"/>
            </a:pPr>
            <a:r>
              <a:rPr lang="en" sz="2200" kern="0">
                <a:solidFill>
                  <a:srgbClr val="000000"/>
                </a:solidFill>
                <a:latin typeface="Arial"/>
                <a:cs typeface="Arial"/>
                <a:sym typeface="Arial"/>
              </a:rPr>
              <a:t>Increase </a:t>
            </a:r>
            <a:r>
              <a:rPr lang="en" sz="2200" i="1" kern="0">
                <a:solidFill>
                  <a:srgbClr val="000000"/>
                </a:solidFill>
                <a:latin typeface="Arial"/>
                <a:cs typeface="Arial"/>
                <a:sym typeface="Arial"/>
              </a:rPr>
              <a:t>α</a:t>
            </a:r>
            <a:r>
              <a:rPr lang="en" sz="2200" kern="0">
                <a:solidFill>
                  <a:srgbClr val="000000"/>
                </a:solidFill>
                <a:latin typeface="Arial"/>
                <a:cs typeface="Arial"/>
                <a:sym typeface="Arial"/>
              </a:rPr>
              <a:t>, which will make it more likely to reject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(but note that this has the side effect of increasing the Type 1 error rate)</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40" name="Google Shape;40;p10"/>
          <p:cNvPicPr preferRelativeResize="0"/>
          <p:nvPr/>
        </p:nvPicPr>
        <p:blipFill>
          <a:blip r:embed="rId3">
            <a:alphaModFix/>
          </a:blip>
          <a:stretch>
            <a:fillRect/>
          </a:stretch>
        </p:blipFill>
        <p:spPr>
          <a:xfrm>
            <a:off x="2679826" y="152401"/>
            <a:ext cx="6832369" cy="20026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Achieving desired power</a:t>
            </a:r>
            <a:endParaRPr sz="3000" b="1" kern="0">
              <a:solidFill>
                <a:srgbClr val="3A81BA"/>
              </a:solidFill>
              <a:latin typeface="Arial"/>
              <a:cs typeface="Arial"/>
              <a:sym typeface="Arial"/>
            </a:endParaRPr>
          </a:p>
        </p:txBody>
      </p:sp>
      <p:sp>
        <p:nvSpPr>
          <p:cNvPr id="223" name="Google Shape;223;p37"/>
          <p:cNvSpPr txBox="1"/>
          <p:nvPr/>
        </p:nvSpPr>
        <p:spPr>
          <a:xfrm flipH="1">
            <a:off x="1981250" y="10306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000" kern="0">
                <a:solidFill>
                  <a:srgbClr val="000000"/>
                </a:solidFill>
                <a:latin typeface="Arial"/>
                <a:cs typeface="Arial"/>
                <a:sym typeface="Arial"/>
              </a:rPr>
              <a:t>There are several ways to increase power (and hence decrease type 2 error rate):</a:t>
            </a:r>
            <a:endParaRPr sz="2000" kern="0">
              <a:solidFill>
                <a:srgbClr val="000000"/>
              </a:solidFill>
              <a:latin typeface="Arial"/>
              <a:cs typeface="Arial"/>
              <a:sym typeface="Arial"/>
            </a:endParaRPr>
          </a:p>
          <a:p>
            <a:pPr defTabSz="914400">
              <a:lnSpc>
                <a:spcPct val="115000"/>
              </a:lnSpc>
              <a:buClr>
                <a:srgbClr val="000000"/>
              </a:buClr>
            </a:pP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a:pPr>
            <a:r>
              <a:rPr lang="en" sz="2000" kern="0">
                <a:solidFill>
                  <a:srgbClr val="000000"/>
                </a:solidFill>
                <a:latin typeface="Arial"/>
                <a:cs typeface="Arial"/>
                <a:sym typeface="Arial"/>
              </a:rPr>
              <a:t>Increase the sample size</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a:pPr>
            <a:r>
              <a:rPr lang="en" sz="2000" kern="0">
                <a:solidFill>
                  <a:srgbClr val="000000"/>
                </a:solidFill>
                <a:latin typeface="Arial"/>
                <a:cs typeface="Arial"/>
                <a:sym typeface="Arial"/>
              </a:rPr>
              <a:t>Decrease the standard deviation of the sample, which essentially has the same effect as increasing the sample size (it will decrease the standard error). With a smaller </a:t>
            </a:r>
            <a:r>
              <a:rPr lang="en" sz="2000" i="1" kern="0">
                <a:solidFill>
                  <a:srgbClr val="000000"/>
                </a:solidFill>
                <a:latin typeface="Arial"/>
                <a:cs typeface="Arial"/>
                <a:sym typeface="Arial"/>
              </a:rPr>
              <a:t>s</a:t>
            </a:r>
            <a:r>
              <a:rPr lang="en" sz="2000" kern="0">
                <a:solidFill>
                  <a:srgbClr val="000000"/>
                </a:solidFill>
                <a:latin typeface="Arial"/>
                <a:cs typeface="Arial"/>
                <a:sym typeface="Arial"/>
              </a:rPr>
              <a:t> we have a better chance of distinguishing the null value from the observed point estimate. This is difficult to ensure but cautious measurement process and limiting the population so that it is more homogenous may help</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a:pPr>
            <a:r>
              <a:rPr lang="en" sz="2000" kern="0">
                <a:solidFill>
                  <a:srgbClr val="000000"/>
                </a:solidFill>
                <a:latin typeface="Arial"/>
                <a:cs typeface="Arial"/>
                <a:sym typeface="Arial"/>
              </a:rPr>
              <a:t>Increase </a:t>
            </a:r>
            <a:r>
              <a:rPr lang="en" sz="2000" i="1" kern="0">
                <a:solidFill>
                  <a:srgbClr val="000000"/>
                </a:solidFill>
                <a:latin typeface="Arial"/>
                <a:cs typeface="Arial"/>
                <a:sym typeface="Arial"/>
              </a:rPr>
              <a:t>α</a:t>
            </a:r>
            <a:r>
              <a:rPr lang="en" sz="2000" kern="0">
                <a:solidFill>
                  <a:srgbClr val="000000"/>
                </a:solidFill>
                <a:latin typeface="Arial"/>
                <a:cs typeface="Arial"/>
                <a:sym typeface="Arial"/>
              </a:rPr>
              <a:t>, which will make it more likely to reject </a:t>
            </a:r>
            <a:r>
              <a:rPr lang="en" sz="2000" i="1" kern="0">
                <a:solidFill>
                  <a:srgbClr val="000000"/>
                </a:solidFill>
                <a:latin typeface="Arial"/>
                <a:cs typeface="Arial"/>
                <a:sym typeface="Arial"/>
              </a:rPr>
              <a:t>H</a:t>
            </a:r>
            <a:r>
              <a:rPr lang="en" sz="2000" i="1" kern="0" baseline="-25000">
                <a:solidFill>
                  <a:srgbClr val="000000"/>
                </a:solidFill>
                <a:latin typeface="Arial"/>
                <a:cs typeface="Arial"/>
                <a:sym typeface="Arial"/>
              </a:rPr>
              <a:t>0</a:t>
            </a:r>
            <a:r>
              <a:rPr lang="en" sz="2000" kern="0">
                <a:solidFill>
                  <a:srgbClr val="000000"/>
                </a:solidFill>
                <a:latin typeface="Arial"/>
                <a:cs typeface="Arial"/>
                <a:sym typeface="Arial"/>
              </a:rPr>
              <a:t> (but note that this has the side effect of increasing the Type 1 error rate)</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a:pPr>
            <a:r>
              <a:rPr lang="en" sz="2000" kern="0">
                <a:solidFill>
                  <a:srgbClr val="000000"/>
                </a:solidFill>
                <a:latin typeface="Arial"/>
                <a:cs typeface="Arial"/>
                <a:sym typeface="Arial"/>
              </a:rPr>
              <a:t>Consider a larger effect size. If the true mean of the population is in the alternative hypothesis but close to the null value, it will be harder to detect a difference</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p:nvPr/>
        </p:nvSpPr>
        <p:spPr>
          <a:xfrm flipH="1">
            <a:off x="1981250" y="2378250"/>
            <a:ext cx="8545500" cy="42030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Type 1 error is rejecting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when you shouldn’t have, and the probability of doing so is </a:t>
            </a:r>
            <a:r>
              <a:rPr lang="en" sz="2200" i="1" kern="0">
                <a:solidFill>
                  <a:srgbClr val="000000"/>
                </a:solidFill>
                <a:latin typeface="Arial"/>
                <a:cs typeface="Arial"/>
                <a:sym typeface="Arial"/>
              </a:rPr>
              <a:t>α</a:t>
            </a:r>
            <a:r>
              <a:rPr lang="en" sz="2200" kern="0">
                <a:solidFill>
                  <a:srgbClr val="000000"/>
                </a:solidFill>
                <a:latin typeface="Arial"/>
                <a:cs typeface="Arial"/>
                <a:sym typeface="Arial"/>
              </a:rPr>
              <a:t> (significance level)</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46" name="Google Shape;46;p11"/>
          <p:cNvPicPr preferRelativeResize="0"/>
          <p:nvPr/>
        </p:nvPicPr>
        <p:blipFill>
          <a:blip r:embed="rId3">
            <a:alphaModFix/>
          </a:blip>
          <a:stretch>
            <a:fillRect/>
          </a:stretch>
        </p:blipFill>
        <p:spPr>
          <a:xfrm>
            <a:off x="2679814" y="152400"/>
            <a:ext cx="6832369" cy="2002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p:nvPr/>
        </p:nvSpPr>
        <p:spPr>
          <a:xfrm flipH="1">
            <a:off x="1981250" y="2378250"/>
            <a:ext cx="8545500" cy="42030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Type 1 error is rejecting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when you shouldn’t have, and the probability of doing so is </a:t>
            </a:r>
            <a:r>
              <a:rPr lang="en" sz="2200" i="1" kern="0">
                <a:solidFill>
                  <a:srgbClr val="000000"/>
                </a:solidFill>
                <a:latin typeface="Arial"/>
                <a:cs typeface="Arial"/>
                <a:sym typeface="Arial"/>
              </a:rPr>
              <a:t>α</a:t>
            </a:r>
            <a:r>
              <a:rPr lang="en" sz="2200" kern="0">
                <a:solidFill>
                  <a:srgbClr val="000000"/>
                </a:solidFill>
                <a:latin typeface="Arial"/>
                <a:cs typeface="Arial"/>
                <a:sym typeface="Arial"/>
              </a:rPr>
              <a:t> (significance level)</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Type 2 error is failing to reject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when you should have, and the probability of doing so is </a:t>
            </a:r>
            <a:r>
              <a:rPr lang="en" sz="2200" i="1" kern="0">
                <a:solidFill>
                  <a:srgbClr val="000000"/>
                </a:solidFill>
                <a:latin typeface="Arial"/>
                <a:cs typeface="Arial"/>
                <a:sym typeface="Arial"/>
              </a:rPr>
              <a:t>β</a:t>
            </a:r>
            <a:r>
              <a:rPr lang="en" sz="2200" kern="0">
                <a:solidFill>
                  <a:srgbClr val="000000"/>
                </a:solidFill>
                <a:latin typeface="Arial"/>
                <a:cs typeface="Arial"/>
                <a:sym typeface="Arial"/>
              </a:rPr>
              <a:t> (a little more complicated to calculate)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52" name="Google Shape;52;p12"/>
          <p:cNvPicPr preferRelativeResize="0"/>
          <p:nvPr/>
        </p:nvPicPr>
        <p:blipFill>
          <a:blip r:embed="rId3">
            <a:alphaModFix/>
          </a:blip>
          <a:stretch>
            <a:fillRect/>
          </a:stretch>
        </p:blipFill>
        <p:spPr>
          <a:xfrm>
            <a:off x="2679800" y="152400"/>
            <a:ext cx="6832376" cy="2002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p:nvPr/>
        </p:nvSpPr>
        <p:spPr>
          <a:xfrm flipH="1">
            <a:off x="1981250" y="2378250"/>
            <a:ext cx="8545500" cy="42030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Type 1 error is rejecting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when you shouldn’t have, and the probability of doing so is </a:t>
            </a:r>
            <a:r>
              <a:rPr lang="en" sz="2200" i="1" kern="0">
                <a:solidFill>
                  <a:srgbClr val="000000"/>
                </a:solidFill>
                <a:latin typeface="Arial"/>
                <a:cs typeface="Arial"/>
                <a:sym typeface="Arial"/>
              </a:rPr>
              <a:t>α</a:t>
            </a:r>
            <a:r>
              <a:rPr lang="en" sz="2200" kern="0">
                <a:solidFill>
                  <a:srgbClr val="000000"/>
                </a:solidFill>
                <a:latin typeface="Arial"/>
                <a:cs typeface="Arial"/>
                <a:sym typeface="Arial"/>
              </a:rPr>
              <a:t> (significance level)</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Type 2 error is failing to reject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when you should have, and the probability of doing so is </a:t>
            </a:r>
            <a:r>
              <a:rPr lang="en" sz="2200" i="1" kern="0">
                <a:solidFill>
                  <a:srgbClr val="000000"/>
                </a:solidFill>
                <a:latin typeface="Arial"/>
                <a:cs typeface="Arial"/>
                <a:sym typeface="Arial"/>
              </a:rPr>
              <a:t>β</a:t>
            </a:r>
            <a:r>
              <a:rPr lang="en" sz="2200" kern="0">
                <a:solidFill>
                  <a:srgbClr val="000000"/>
                </a:solidFill>
                <a:latin typeface="Arial"/>
                <a:cs typeface="Arial"/>
                <a:sym typeface="Arial"/>
              </a:rPr>
              <a:t> (a little more complicated to calculate) </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Power of a test is the probability of correctly rejecting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and the probability of doing so is 1 − </a:t>
            </a:r>
            <a:r>
              <a:rPr lang="en" sz="2200" i="1" kern="0">
                <a:solidFill>
                  <a:srgbClr val="000000"/>
                </a:solidFill>
                <a:latin typeface="Arial"/>
                <a:cs typeface="Arial"/>
                <a:sym typeface="Arial"/>
              </a:rPr>
              <a:t>β</a:t>
            </a:r>
            <a:r>
              <a:rPr lang="en" sz="2200" kern="0">
                <a:solidFill>
                  <a:srgbClr val="000000"/>
                </a:solidFill>
                <a:latin typeface="Arial"/>
                <a:cs typeface="Arial"/>
                <a:sym typeface="Arial"/>
              </a:rPr>
              <a:t>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58" name="Google Shape;58;p13"/>
          <p:cNvPicPr preferRelativeResize="0"/>
          <p:nvPr/>
        </p:nvPicPr>
        <p:blipFill>
          <a:blip r:embed="rId3">
            <a:alphaModFix/>
          </a:blip>
          <a:stretch>
            <a:fillRect/>
          </a:stretch>
        </p:blipFill>
        <p:spPr>
          <a:xfrm>
            <a:off x="2679809" y="152398"/>
            <a:ext cx="6832376" cy="2002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flipH="1">
            <a:off x="1981250" y="2383675"/>
            <a:ext cx="8545500" cy="42030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Type 1 error is rejecting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when you shouldn’t have, and the probability of doing so is </a:t>
            </a:r>
            <a:r>
              <a:rPr lang="en" sz="2200" i="1" kern="0">
                <a:solidFill>
                  <a:srgbClr val="000000"/>
                </a:solidFill>
                <a:latin typeface="Arial"/>
                <a:cs typeface="Arial"/>
                <a:sym typeface="Arial"/>
              </a:rPr>
              <a:t>α</a:t>
            </a:r>
            <a:r>
              <a:rPr lang="en" sz="2200" kern="0">
                <a:solidFill>
                  <a:srgbClr val="000000"/>
                </a:solidFill>
                <a:latin typeface="Arial"/>
                <a:cs typeface="Arial"/>
                <a:sym typeface="Arial"/>
              </a:rPr>
              <a:t> (significance level)</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Type 2 error is failing to reject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when you should have, and the probability of doing so is </a:t>
            </a:r>
            <a:r>
              <a:rPr lang="en" sz="2200" i="1" kern="0">
                <a:solidFill>
                  <a:srgbClr val="000000"/>
                </a:solidFill>
                <a:latin typeface="Arial"/>
                <a:cs typeface="Arial"/>
                <a:sym typeface="Arial"/>
              </a:rPr>
              <a:t>β</a:t>
            </a:r>
            <a:r>
              <a:rPr lang="en" sz="2200" kern="0">
                <a:solidFill>
                  <a:srgbClr val="000000"/>
                </a:solidFill>
                <a:latin typeface="Arial"/>
                <a:cs typeface="Arial"/>
                <a:sym typeface="Arial"/>
              </a:rPr>
              <a:t> (a little more complicated to calculate) </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3A81BA"/>
                </a:solidFill>
                <a:latin typeface="Arial"/>
                <a:cs typeface="Arial"/>
                <a:sym typeface="Arial"/>
              </a:rPr>
              <a:t>Power </a:t>
            </a:r>
            <a:r>
              <a:rPr lang="en" sz="2200" kern="0">
                <a:solidFill>
                  <a:srgbClr val="000000"/>
                </a:solidFill>
                <a:latin typeface="Arial"/>
                <a:cs typeface="Arial"/>
                <a:sym typeface="Arial"/>
              </a:rPr>
              <a:t>of a test is the probability of correctly rejecting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and the probability of doing so is 1 − </a:t>
            </a:r>
            <a:r>
              <a:rPr lang="en" sz="2200" i="1" kern="0">
                <a:solidFill>
                  <a:srgbClr val="000000"/>
                </a:solidFill>
                <a:latin typeface="Arial"/>
                <a:cs typeface="Arial"/>
                <a:sym typeface="Arial"/>
              </a:rPr>
              <a:t>β</a:t>
            </a:r>
            <a:r>
              <a:rPr lang="en" sz="2200" kern="0">
                <a:solidFill>
                  <a:srgbClr val="000000"/>
                </a:solidFill>
                <a:latin typeface="Arial"/>
                <a:cs typeface="Arial"/>
                <a:sym typeface="Arial"/>
              </a:rPr>
              <a:t> </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In hypothesis testing, we want to keep α and </a:t>
            </a:r>
            <a:r>
              <a:rPr lang="en" sz="2200" i="1" kern="0">
                <a:solidFill>
                  <a:srgbClr val="000000"/>
                </a:solidFill>
                <a:latin typeface="Arial"/>
                <a:cs typeface="Arial"/>
                <a:sym typeface="Arial"/>
              </a:rPr>
              <a:t>β</a:t>
            </a:r>
            <a:r>
              <a:rPr lang="en" sz="2200" kern="0">
                <a:solidFill>
                  <a:srgbClr val="000000"/>
                </a:solidFill>
                <a:latin typeface="Arial"/>
                <a:cs typeface="Arial"/>
                <a:sym typeface="Arial"/>
              </a:rPr>
              <a:t> low, but there are inherent trade-offs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64" name="Google Shape;64;p14"/>
          <p:cNvPicPr preferRelativeResize="0"/>
          <p:nvPr/>
        </p:nvPicPr>
        <p:blipFill>
          <a:blip r:embed="rId3">
            <a:alphaModFix/>
          </a:blip>
          <a:stretch>
            <a:fillRect/>
          </a:stretch>
        </p:blipFill>
        <p:spPr>
          <a:xfrm>
            <a:off x="2679800" y="152400"/>
            <a:ext cx="6832384" cy="2002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Type 2 error rate</a:t>
            </a:r>
            <a:endParaRPr sz="3000" b="1" kern="0">
              <a:solidFill>
                <a:srgbClr val="3A81BA"/>
              </a:solidFill>
              <a:latin typeface="Arial"/>
              <a:cs typeface="Arial"/>
              <a:sym typeface="Arial"/>
            </a:endParaRPr>
          </a:p>
        </p:txBody>
      </p:sp>
      <p:sp>
        <p:nvSpPr>
          <p:cNvPr id="70" name="Google Shape;70;p15"/>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If the alternative hypothesis is actually true, what is the chance that we make a Type 2 Error, i.e. we fail to reject the null hypothesis even when we should reject it?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The answer is not obvious</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If the true population average is very close to the null hypothesis value, it will be difficult to detect a difference (and reject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If the true population average is very different from the null hypothesis value, it will be easier to detect a difference</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Clearly, </a:t>
            </a:r>
            <a:r>
              <a:rPr lang="en" sz="2200" i="1" kern="0">
                <a:solidFill>
                  <a:srgbClr val="000000"/>
                </a:solidFill>
                <a:latin typeface="Arial"/>
                <a:cs typeface="Arial"/>
                <a:sym typeface="Arial"/>
              </a:rPr>
              <a:t>β</a:t>
            </a:r>
            <a:r>
              <a:rPr lang="en" sz="2200" kern="0">
                <a:solidFill>
                  <a:srgbClr val="000000"/>
                </a:solidFill>
                <a:latin typeface="Arial"/>
                <a:cs typeface="Arial"/>
                <a:sym typeface="Arial"/>
              </a:rPr>
              <a:t> depends on the effect size (ẟ)</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Example - Blood Pressure (BP), hypotheses</a:t>
            </a:r>
            <a:endParaRPr sz="3000" b="1" kern="0">
              <a:solidFill>
                <a:srgbClr val="3A81BA"/>
              </a:solidFill>
              <a:latin typeface="Arial"/>
              <a:cs typeface="Arial"/>
              <a:sym typeface="Arial"/>
            </a:endParaRPr>
          </a:p>
        </p:txBody>
      </p:sp>
      <p:sp>
        <p:nvSpPr>
          <p:cNvPr id="76" name="Google Shape;76;p16"/>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Suppose a pharmaceutical company has developed a new drug for lowering blood pressure, and they are preparing a clinical trial to test the drug’s effectiveness. They recruit people who are taking a particular standard blood pressure medication, and half of the subjects are given the new drug (treatment) and the other half continue to take their current medication through generic-looking pills to ensure blinding (control). What are the hypotheses for a two-sided hypothesis test in this context?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14</TotalTime>
  <Words>1700</Words>
  <Application>Microsoft Macintosh PowerPoint</Application>
  <PresentationFormat>Widescreen</PresentationFormat>
  <Paragraphs>105</Paragraphs>
  <Slides>30</Slides>
  <Notes>29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Corbel</vt:lpstr>
      <vt:lpstr>Wingdings 2</vt:lpstr>
      <vt:lpstr>Frame</vt:lpstr>
      <vt:lpstr>Simple Light</vt:lpstr>
      <vt:lpstr>Calculating Power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3</cp:revision>
  <dcterms:created xsi:type="dcterms:W3CDTF">2023-07-27T13:51:22Z</dcterms:created>
  <dcterms:modified xsi:type="dcterms:W3CDTF">2023-08-02T17:47:13Z</dcterms:modified>
</cp:coreProperties>
</file>