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8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2"/>
    <p:restoredTop sz="96327"/>
  </p:normalViewPr>
  <p:slideViewPr>
    <p:cSldViewPr snapToGrid="0">
      <p:cViewPr varScale="1">
        <p:scale>
          <a:sx n="109" d="100"/>
          <a:sy n="109"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8/2/23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15b2e35842_0_12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15b2e35842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b2e35842_0_13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b2e35842_0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b2e35842_0_13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b2e35842_0_1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b2e35842_0_13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b2e35842_0_1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b2e35842_0_13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b2e35842_0_1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b2e35842_0_14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b2e35842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b2e35842_0_14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b2e35842_0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5b2e35842_0_14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5b2e35842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b2e35842_0_14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b2e35842_0_1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b2e35842_0_14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b2e35842_0_1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b2e35842_0_14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b2e35842_0_1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5b2e35842_0_13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15b2e35842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b2e35842_0_14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b2e35842_0_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b2e35842_0_14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b2e35842_0_1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b2e35842_0_14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b2e35842_0_1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b2e35842_0_14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b2e35842_0_1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b2e35842_0_15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b2e35842_0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5b2e35842_0_15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5b2e35842_0_1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5b2e35842_0_15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5b2e35842_0_1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5b2e35842_0_15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b2e35842_0_1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5b2e35842_0_15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5b2e35842_0_1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5b2e35842_0_15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5b2e35842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15b2e35842_0_13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15b2e35842_0_1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5b2e35842_0_15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b2e35842_0_1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5b2e35842_0_15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5b2e35842_0_1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5b2e35842_0_15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5b2e35842_0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5b2e35842_0_15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5b2e35842_0_1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5b2e35842_0_16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5b2e35842_0_1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5b2e35842_0_16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5b2e35842_0_1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b2e35842_0_16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b2e35842_0_1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5b2e35842_0_16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5b2e35842_0_1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b2e35842_0_16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b2e35842_0_1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b2e35842_0_16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b2e35842_0_1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15b2e35842_0_13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15b2e35842_0_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5b2e35842_0_16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5b2e35842_0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5b2e35842_0_16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5b2e35842_0_1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5b2e35842_0_16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5b2e35842_0_1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b2e35842_0_16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b2e35842_0_1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b2e35842_0_17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b2e35842_0_1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5b2e35842_0_17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5b2e35842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5b2e35842_0_17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5b2e35842_0_1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b2e35842_0_17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5b2e35842_0_1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5b2e35842_0_17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5b2e35842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5b2e35842_0_17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5b2e35842_0_1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5b2e35842_0_13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5b2e35842_0_1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5b2e35842_0_17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5b2e35842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5b2e35842_0_17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5b2e35842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b2e35842_0_17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b2e35842_0_1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5b2e35842_0_17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5b2e35842_0_1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5b2e35842_0_17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5b2e35842_0_1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5b2e35842_0_18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5b2e35842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5b2e35842_0_18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5b2e35842_0_1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5b2e35842_0_18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5b2e35842_0_1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b2e35842_0_18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b2e35842_0_1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5b2e35842_0_18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5b2e35842_0_1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5b2e35842_0_13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5b2e35842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b2e35842_0_18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b2e35842_0_1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5b2e35842_0_18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5b2e35842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5b2e35842_0_18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5b2e35842_0_1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5b2e35842_0_18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5b2e35842_0_1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5b2e35842_0_18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5b2e35842_0_1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b2e35842_0_18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b2e35842_0_1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5b2e35842_0_18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5b2e35842_0_1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b2e35842_0_19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b2e35842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5b2e35842_0_19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5b2e35842_0_1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5b2e35842_0_19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15b2e35842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5b2e35842_0_13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5b2e35842_0_1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5b2e35842_0_19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5b2e35842_0_1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5b2e35842_0_19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15b2e35842_0_1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5b2e35842_0_19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5b2e35842_0_1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15b2e35842_0_19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15b2e35842_0_1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5b2e35842_0_19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5b2e35842_0_1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5bfeade85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5bfeade8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5fa061289f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5fa061289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5bfeade85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5bfeade8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5bfeade85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5bfeade8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5bfeade85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5bfeade8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b2e35842_0_13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b2e35842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b2e35842_0_13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b2e35842_0_1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4400" y="2111124"/>
            <a:ext cx="103632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914400" y="3786739"/>
            <a:ext cx="103632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2658744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640591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609600"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6256365"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670474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46099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609600" y="5875079"/>
            <a:ext cx="109728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397372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151894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8/2/23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8/2/23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8/2/23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187005951"/>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3.0/us/"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image" Target="../media/image12.png"/></Relationships>
</file>

<file path=ppt/slides/_rels/slide3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1.png"/></Relationships>
</file>

<file path=ppt/slides/_rels/slide3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1.png"/></Relationships>
</file>

<file path=ppt/slides/_rels/slide3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8.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9.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0.xml"/><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1.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72.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73.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7.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8.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9.xml"/><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Inference for Comparing Many Means</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Research question</a:t>
            </a:r>
            <a:endParaRPr sz="3000" b="1" kern="0">
              <a:solidFill>
                <a:srgbClr val="3A81BA"/>
              </a:solidFill>
              <a:latin typeface="Arial"/>
              <a:cs typeface="Arial"/>
              <a:sym typeface="Arial"/>
            </a:endParaRPr>
          </a:p>
        </p:txBody>
      </p:sp>
      <p:sp>
        <p:nvSpPr>
          <p:cNvPr id="85" name="Google Shape;85;p17"/>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mean aldrin concentrations among the three levels?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To compare means of 2 groups we use a Z or a T statistic</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Research question</a:t>
            </a:r>
            <a:endParaRPr sz="3000" b="1" kern="0">
              <a:solidFill>
                <a:srgbClr val="3A81BA"/>
              </a:solidFill>
              <a:latin typeface="Arial"/>
              <a:cs typeface="Arial"/>
              <a:sym typeface="Arial"/>
            </a:endParaRPr>
          </a:p>
        </p:txBody>
      </p:sp>
      <p:sp>
        <p:nvSpPr>
          <p:cNvPr id="91" name="Google Shape;91;p18"/>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mean aldrin concentrations among the three levels?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To compare means of 2 groups we use a </a:t>
            </a:r>
            <a:r>
              <a:rPr lang="en" sz="2200" i="1" kern="0">
                <a:solidFill>
                  <a:srgbClr val="000000"/>
                </a:solidFill>
                <a:latin typeface="Arial"/>
                <a:cs typeface="Arial"/>
                <a:sym typeface="Arial"/>
              </a:rPr>
              <a:t>Z</a:t>
            </a:r>
            <a:r>
              <a:rPr lang="en" sz="2200" kern="0">
                <a:solidFill>
                  <a:srgbClr val="000000"/>
                </a:solidFill>
                <a:latin typeface="Arial"/>
                <a:cs typeface="Arial"/>
                <a:sym typeface="Arial"/>
              </a:rPr>
              <a:t> or a </a:t>
            </a:r>
            <a:r>
              <a:rPr lang="en" sz="2200" i="1" kern="0">
                <a:solidFill>
                  <a:srgbClr val="000000"/>
                </a:solidFill>
                <a:latin typeface="Arial"/>
                <a:cs typeface="Arial"/>
                <a:sym typeface="Arial"/>
              </a:rPr>
              <a:t>T</a:t>
            </a:r>
            <a:r>
              <a:rPr lang="en" sz="2200" kern="0">
                <a:solidFill>
                  <a:srgbClr val="000000"/>
                </a:solidFill>
                <a:latin typeface="Arial"/>
                <a:cs typeface="Arial"/>
                <a:sym typeface="Arial"/>
              </a:rPr>
              <a:t> statistic</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To compare means of 3+ groups we use a new test called </a:t>
            </a:r>
            <a:r>
              <a:rPr lang="en" sz="2200" i="1" kern="0">
                <a:solidFill>
                  <a:srgbClr val="3A81BA"/>
                </a:solidFill>
                <a:latin typeface="Arial"/>
                <a:cs typeface="Arial"/>
                <a:sym typeface="Arial"/>
              </a:rPr>
              <a:t>ANOVA</a:t>
            </a:r>
            <a:r>
              <a:rPr lang="en" sz="2200" kern="0">
                <a:solidFill>
                  <a:srgbClr val="000000"/>
                </a:solidFill>
                <a:latin typeface="Arial"/>
                <a:cs typeface="Arial"/>
                <a:sym typeface="Arial"/>
              </a:rPr>
              <a:t> and a new statistic called </a:t>
            </a:r>
            <a:r>
              <a:rPr lang="en" sz="2200" i="1" kern="0">
                <a:solidFill>
                  <a:srgbClr val="3A81BA"/>
                </a:solidFill>
                <a:latin typeface="Arial"/>
                <a:cs typeface="Arial"/>
                <a:sym typeface="Arial"/>
              </a:rPr>
              <a:t>F</a:t>
            </a:r>
            <a:endParaRPr sz="2200" i="1"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ANOVA</a:t>
            </a:r>
            <a:endParaRPr sz="3000" b="1" kern="0">
              <a:solidFill>
                <a:srgbClr val="3A81BA"/>
              </a:solidFill>
              <a:latin typeface="Arial"/>
              <a:cs typeface="Arial"/>
              <a:sym typeface="Arial"/>
            </a:endParaRPr>
          </a:p>
        </p:txBody>
      </p:sp>
      <p:sp>
        <p:nvSpPr>
          <p:cNvPr id="97" name="Google Shape;97;p19"/>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ANOVA is used to assess whether the mean of the outcome variable is different for different levels of a categorical variable</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i="1"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ANOVA</a:t>
            </a:r>
            <a:endParaRPr sz="3000" b="1" kern="0">
              <a:solidFill>
                <a:srgbClr val="3A81BA"/>
              </a:solidFill>
              <a:latin typeface="Arial"/>
              <a:cs typeface="Arial"/>
              <a:sym typeface="Arial"/>
            </a:endParaRPr>
          </a:p>
        </p:txBody>
      </p:sp>
      <p:sp>
        <p:nvSpPr>
          <p:cNvPr id="103" name="Google Shape;103;p20"/>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ANOVA is used to assess whether the mean of the outcome variable is different for different levels of a categorical variable</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3A81BA"/>
                </a:solidFill>
                <a:latin typeface="Arial"/>
                <a:cs typeface="Arial"/>
                <a:sym typeface="Arial"/>
              </a:rPr>
              <a:t>H</a:t>
            </a:r>
            <a:r>
              <a:rPr lang="en" sz="2200" i="1" kern="0" baseline="-25000">
                <a:solidFill>
                  <a:srgbClr val="3A81BA"/>
                </a:solidFill>
                <a:latin typeface="Arial"/>
                <a:cs typeface="Arial"/>
                <a:sym typeface="Arial"/>
              </a:rPr>
              <a:t>0 </a:t>
            </a:r>
            <a:r>
              <a:rPr lang="en" sz="2200" kern="0">
                <a:solidFill>
                  <a:srgbClr val="000000"/>
                </a:solidFill>
                <a:latin typeface="Arial"/>
                <a:cs typeface="Arial"/>
                <a:sym typeface="Arial"/>
              </a:rPr>
              <a:t>: The mean outcome is the same across all categories,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algn="ctr" defTabSz="914400">
              <a:lnSpc>
                <a:spcPct val="115000"/>
              </a:lnSpc>
              <a:buClr>
                <a:srgbClr val="000000"/>
              </a:buClr>
            </a:pPr>
            <a:r>
              <a:rPr lang="en" sz="2200" kern="0">
                <a:solidFill>
                  <a:srgbClr val="000000"/>
                </a:solidFill>
                <a:latin typeface="Arial"/>
                <a:cs typeface="Arial"/>
                <a:sym typeface="Arial"/>
              </a:rPr>
              <a:t>𝜇</a:t>
            </a:r>
            <a:r>
              <a:rPr lang="en" sz="2200" kern="0" baseline="-25000">
                <a:solidFill>
                  <a:srgbClr val="000000"/>
                </a:solidFill>
                <a:latin typeface="Arial"/>
                <a:cs typeface="Arial"/>
                <a:sym typeface="Arial"/>
              </a:rPr>
              <a:t>1</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2</a:t>
            </a:r>
            <a:r>
              <a:rPr lang="en" sz="2200" kern="0">
                <a:solidFill>
                  <a:srgbClr val="000000"/>
                </a:solidFill>
                <a:latin typeface="Arial"/>
                <a:cs typeface="Arial"/>
                <a:sym typeface="Arial"/>
              </a:rPr>
              <a:t> = … = 𝜇</a:t>
            </a:r>
            <a:r>
              <a:rPr lang="en" sz="2200" kern="0" baseline="-25000">
                <a:solidFill>
                  <a:srgbClr val="000000"/>
                </a:solidFill>
                <a:latin typeface="Arial"/>
                <a:cs typeface="Arial"/>
                <a:sym typeface="Arial"/>
              </a:rPr>
              <a:t>k</a:t>
            </a:r>
            <a:r>
              <a:rPr lang="en" sz="2200" kern="0">
                <a:solidFill>
                  <a:srgbClr val="000000"/>
                </a:solidFill>
                <a:latin typeface="Arial"/>
                <a:cs typeface="Arial"/>
                <a:sym typeface="Arial"/>
              </a:rPr>
              <a:t>,</a:t>
            </a:r>
            <a:endParaRPr sz="2200" kern="0">
              <a:solidFill>
                <a:srgbClr val="000000"/>
              </a:solidFill>
              <a:latin typeface="Arial"/>
              <a:cs typeface="Arial"/>
              <a:sym typeface="Arial"/>
            </a:endParaRPr>
          </a:p>
          <a:p>
            <a:pPr algn="ctr" defTabSz="914400">
              <a:lnSpc>
                <a:spcPct val="115000"/>
              </a:lnSpc>
              <a:buClr>
                <a:srgbClr val="000000"/>
              </a:buClr>
            </a:pPr>
            <a:endParaRPr sz="2200" kern="0">
              <a:solidFill>
                <a:srgbClr val="000000"/>
              </a:solidFill>
              <a:latin typeface="Arial"/>
              <a:cs typeface="Arial"/>
              <a:sym typeface="Arial"/>
            </a:endParaRPr>
          </a:p>
          <a:p>
            <a:pPr marL="457200" defTabSz="914400">
              <a:lnSpc>
                <a:spcPct val="115000"/>
              </a:lnSpc>
              <a:buClr>
                <a:srgbClr val="000000"/>
              </a:buClr>
            </a:pPr>
            <a:r>
              <a:rPr lang="en" sz="2200" kern="0">
                <a:solidFill>
                  <a:srgbClr val="000000"/>
                </a:solidFill>
                <a:latin typeface="Arial"/>
                <a:cs typeface="Arial"/>
                <a:sym typeface="Arial"/>
              </a:rPr>
              <a:t>where  𝜇</a:t>
            </a:r>
            <a:r>
              <a:rPr lang="en" sz="2200" kern="0" baseline="-25000">
                <a:solidFill>
                  <a:srgbClr val="000000"/>
                </a:solidFill>
                <a:latin typeface="Arial"/>
                <a:cs typeface="Arial"/>
                <a:sym typeface="Arial"/>
              </a:rPr>
              <a:t>i</a:t>
            </a:r>
            <a:r>
              <a:rPr lang="en" sz="2200" kern="0">
                <a:solidFill>
                  <a:srgbClr val="000000"/>
                </a:solidFill>
                <a:latin typeface="Arial"/>
                <a:cs typeface="Arial"/>
                <a:sym typeface="Arial"/>
              </a:rPr>
              <a:t> represents the mean of the outcome for observations      in category </a:t>
            </a:r>
            <a:r>
              <a:rPr lang="en" sz="2200" i="1" kern="0">
                <a:solidFill>
                  <a:srgbClr val="000000"/>
                </a:solidFill>
                <a:latin typeface="Arial"/>
                <a:cs typeface="Arial"/>
                <a:sym typeface="Arial"/>
              </a:rPr>
              <a:t>i</a:t>
            </a:r>
            <a:endParaRPr sz="2200" i="1" kern="0">
              <a:solidFill>
                <a:srgbClr val="000000"/>
              </a:solidFill>
              <a:latin typeface="Arial"/>
              <a:cs typeface="Arial"/>
              <a:sym typeface="Arial"/>
            </a:endParaRPr>
          </a:p>
          <a:p>
            <a:pPr defTabSz="914400">
              <a:lnSpc>
                <a:spcPct val="115000"/>
              </a:lnSpc>
              <a:buClr>
                <a:srgbClr val="000000"/>
              </a:buClr>
            </a:pPr>
            <a:endParaRPr sz="2200" i="1" kern="0">
              <a:solidFill>
                <a:srgbClr val="3A81BA"/>
              </a:solidFill>
              <a:latin typeface="Arial"/>
              <a:cs typeface="Arial"/>
              <a:sym typeface="Arial"/>
            </a:endParaRPr>
          </a:p>
          <a:p>
            <a:pPr defTabSz="914400">
              <a:lnSpc>
                <a:spcPct val="115000"/>
              </a:lnSpc>
              <a:buClr>
                <a:srgbClr val="000000"/>
              </a:buClr>
            </a:pPr>
            <a:r>
              <a:rPr lang="en" sz="2200" i="1" kern="0">
                <a:solidFill>
                  <a:srgbClr val="3A81BA"/>
                </a:solidFill>
                <a:latin typeface="Arial"/>
                <a:cs typeface="Arial"/>
                <a:sym typeface="Arial"/>
              </a:rPr>
              <a:t>	H</a:t>
            </a:r>
            <a:r>
              <a:rPr lang="en" sz="2200" i="1" kern="0" baseline="-25000">
                <a:solidFill>
                  <a:srgbClr val="3A81BA"/>
                </a:solidFill>
                <a:latin typeface="Arial"/>
                <a:cs typeface="Arial"/>
                <a:sym typeface="Arial"/>
              </a:rPr>
              <a:t>A </a:t>
            </a:r>
            <a:r>
              <a:rPr lang="en" sz="2200" kern="0">
                <a:solidFill>
                  <a:srgbClr val="000000"/>
                </a:solidFill>
                <a:latin typeface="Arial"/>
                <a:cs typeface="Arial"/>
                <a:sym typeface="Arial"/>
              </a:rPr>
              <a:t>: At least one mean is different than others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Conditions</a:t>
            </a:r>
            <a:endParaRPr sz="3000" b="1" kern="0">
              <a:solidFill>
                <a:srgbClr val="3A81BA"/>
              </a:solidFill>
              <a:latin typeface="Arial"/>
              <a:cs typeface="Arial"/>
              <a:sym typeface="Arial"/>
            </a:endParaRPr>
          </a:p>
        </p:txBody>
      </p:sp>
      <p:sp>
        <p:nvSpPr>
          <p:cNvPr id="109" name="Google Shape;109;p21"/>
          <p:cNvSpPr txBox="1"/>
          <p:nvPr/>
        </p:nvSpPr>
        <p:spPr>
          <a:xfrm flipH="1">
            <a:off x="1981250" y="881625"/>
            <a:ext cx="8545500" cy="50901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AutoNum type="arabicPeriod"/>
            </a:pPr>
            <a:r>
              <a:rPr lang="en" sz="2000" kern="0">
                <a:solidFill>
                  <a:srgbClr val="000000"/>
                </a:solidFill>
                <a:latin typeface="Arial"/>
                <a:cs typeface="Arial"/>
                <a:sym typeface="Arial"/>
              </a:rPr>
              <a:t>The observations should be independent within and between groups </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If the data are a simple random sample from less than 10% of the population, this condition is satisfied</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Carefully consider whether the data may be independent (e.g. no pairing)</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Always important, but sometimes difficult to check</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Conditions</a:t>
            </a:r>
            <a:endParaRPr sz="3000" b="1" kern="0">
              <a:solidFill>
                <a:srgbClr val="3A81BA"/>
              </a:solidFill>
              <a:latin typeface="Arial"/>
              <a:cs typeface="Arial"/>
              <a:sym typeface="Arial"/>
            </a:endParaRPr>
          </a:p>
        </p:txBody>
      </p:sp>
      <p:sp>
        <p:nvSpPr>
          <p:cNvPr id="115" name="Google Shape;115;p22"/>
          <p:cNvSpPr txBox="1"/>
          <p:nvPr/>
        </p:nvSpPr>
        <p:spPr>
          <a:xfrm flipH="1">
            <a:off x="1981250" y="881625"/>
            <a:ext cx="8545500" cy="56823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AutoNum type="arabicPeriod"/>
            </a:pPr>
            <a:r>
              <a:rPr lang="en" sz="2000" kern="0">
                <a:solidFill>
                  <a:srgbClr val="000000"/>
                </a:solidFill>
                <a:latin typeface="Arial"/>
                <a:cs typeface="Arial"/>
                <a:sym typeface="Arial"/>
              </a:rPr>
              <a:t>The observations should be independent within and between groups </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If the data are a simple random sample from less than 10% of the population, this condition is satisfied</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Carefully consider whether the data may be independent (e.g. no pairing)</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Always important, but sometimes difficult to check</a:t>
            </a:r>
            <a:endParaRPr sz="2000" kern="0">
              <a:solidFill>
                <a:srgbClr val="000000"/>
              </a:solidFill>
              <a:latin typeface="Arial"/>
              <a:cs typeface="Arial"/>
              <a:sym typeface="Arial"/>
            </a:endParaRPr>
          </a:p>
          <a:p>
            <a:pPr defTabSz="914400">
              <a:lnSpc>
                <a:spcPct val="115000"/>
              </a:lnSpc>
              <a:buClr>
                <a:srgbClr val="000000"/>
              </a:buClr>
            </a:pP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startAt="2"/>
            </a:pPr>
            <a:r>
              <a:rPr lang="en" sz="2000" kern="0">
                <a:solidFill>
                  <a:srgbClr val="000000"/>
                </a:solidFill>
                <a:latin typeface="Arial"/>
                <a:cs typeface="Arial"/>
                <a:sym typeface="Arial"/>
              </a:rPr>
              <a:t>The observations within each group should be nearly normal</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Especially important when the sample sizes are small</a:t>
            </a:r>
            <a:endParaRPr sz="2000" kern="0">
              <a:solidFill>
                <a:srgbClr val="000000"/>
              </a:solidFill>
              <a:latin typeface="Arial"/>
              <a:cs typeface="Arial"/>
              <a:sym typeface="Arial"/>
            </a:endParaRPr>
          </a:p>
          <a:p>
            <a:pPr defTabSz="914400">
              <a:lnSpc>
                <a:spcPct val="115000"/>
              </a:lnSpc>
              <a:buClr>
                <a:srgbClr val="000000"/>
              </a:buClr>
            </a:pPr>
            <a:endParaRPr sz="2000" kern="0">
              <a:solidFill>
                <a:srgbClr val="000000"/>
              </a:solidFill>
              <a:latin typeface="Arial"/>
              <a:cs typeface="Arial"/>
              <a:sym typeface="Arial"/>
            </a:endParaRPr>
          </a:p>
          <a:p>
            <a:pPr defTabSz="914400">
              <a:lnSpc>
                <a:spcPct val="115000"/>
              </a:lnSpc>
              <a:buClr>
                <a:srgbClr val="000000"/>
              </a:buClr>
            </a:pPr>
            <a:r>
              <a:rPr lang="en" sz="2000" kern="0">
                <a:solidFill>
                  <a:srgbClr val="3A81BA"/>
                </a:solidFill>
                <a:latin typeface="Arial"/>
                <a:cs typeface="Arial"/>
                <a:sym typeface="Arial"/>
              </a:rPr>
              <a:t>How do we check for normality?</a:t>
            </a:r>
            <a:endParaRPr sz="20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Conditions</a:t>
            </a:r>
            <a:endParaRPr sz="3000" b="1" kern="0">
              <a:solidFill>
                <a:srgbClr val="3A81BA"/>
              </a:solidFill>
              <a:latin typeface="Arial"/>
              <a:cs typeface="Arial"/>
              <a:sym typeface="Arial"/>
            </a:endParaRPr>
          </a:p>
        </p:txBody>
      </p:sp>
      <p:sp>
        <p:nvSpPr>
          <p:cNvPr id="121" name="Google Shape;121;p23"/>
          <p:cNvSpPr txBox="1"/>
          <p:nvPr/>
        </p:nvSpPr>
        <p:spPr>
          <a:xfrm flipH="1">
            <a:off x="1981250" y="881625"/>
            <a:ext cx="8545500" cy="59763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AutoNum type="arabicPeriod"/>
            </a:pPr>
            <a:r>
              <a:rPr lang="en" sz="2000" kern="0">
                <a:solidFill>
                  <a:srgbClr val="000000"/>
                </a:solidFill>
                <a:latin typeface="Arial"/>
                <a:cs typeface="Arial"/>
                <a:sym typeface="Arial"/>
              </a:rPr>
              <a:t>The observations should be independent within and between groups </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If the data are a simple random sample from less than 10% of the population, this condition is satisfied</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Carefully consider whether the data may be independent (e.g. no pairing)</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Always important, but sometimes difficult to check</a:t>
            </a:r>
            <a:endParaRPr sz="2000" kern="0">
              <a:solidFill>
                <a:srgbClr val="000000"/>
              </a:solidFill>
              <a:latin typeface="Arial"/>
              <a:cs typeface="Arial"/>
              <a:sym typeface="Arial"/>
            </a:endParaRPr>
          </a:p>
          <a:p>
            <a:pPr defTabSz="914400">
              <a:lnSpc>
                <a:spcPct val="115000"/>
              </a:lnSpc>
              <a:buClr>
                <a:srgbClr val="000000"/>
              </a:buClr>
            </a:pP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AutoNum type="arabicPeriod" startAt="2"/>
            </a:pPr>
            <a:r>
              <a:rPr lang="en" sz="2000" kern="0">
                <a:solidFill>
                  <a:srgbClr val="000000"/>
                </a:solidFill>
                <a:latin typeface="Arial"/>
                <a:cs typeface="Arial"/>
                <a:sym typeface="Arial"/>
              </a:rPr>
              <a:t>The observations within each group should be nearly normal</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Especially important when the sample sizes are small</a:t>
            </a:r>
            <a:endParaRPr sz="2000" kern="0">
              <a:solidFill>
                <a:srgbClr val="000000"/>
              </a:solidFill>
              <a:latin typeface="Arial"/>
              <a:cs typeface="Arial"/>
              <a:sym typeface="Arial"/>
            </a:endParaRPr>
          </a:p>
          <a:p>
            <a:pPr defTabSz="914400">
              <a:lnSpc>
                <a:spcPct val="115000"/>
              </a:lnSpc>
              <a:buClr>
                <a:srgbClr val="000000"/>
              </a:buClr>
            </a:pPr>
            <a:endParaRPr sz="2000" kern="0">
              <a:solidFill>
                <a:srgbClr val="000000"/>
              </a:solidFill>
              <a:latin typeface="Arial"/>
              <a:cs typeface="Arial"/>
              <a:sym typeface="Arial"/>
            </a:endParaRPr>
          </a:p>
          <a:p>
            <a:pPr defTabSz="914400">
              <a:lnSpc>
                <a:spcPct val="115000"/>
              </a:lnSpc>
              <a:buClr>
                <a:srgbClr val="000000"/>
              </a:buClr>
            </a:pPr>
            <a:r>
              <a:rPr lang="en" sz="2000" kern="0">
                <a:solidFill>
                  <a:srgbClr val="3A81BA"/>
                </a:solidFill>
                <a:latin typeface="Arial"/>
                <a:cs typeface="Arial"/>
                <a:sym typeface="Arial"/>
              </a:rPr>
              <a:t>How do we check for normality?</a:t>
            </a:r>
            <a:endParaRPr sz="2000" kern="0">
              <a:solidFill>
                <a:srgbClr val="3A81BA"/>
              </a:solidFill>
              <a:latin typeface="Arial"/>
              <a:cs typeface="Arial"/>
              <a:sym typeface="Arial"/>
            </a:endParaRPr>
          </a:p>
          <a:p>
            <a:pPr defTabSz="914400">
              <a:lnSpc>
                <a:spcPct val="115000"/>
              </a:lnSpc>
              <a:buClr>
                <a:srgbClr val="000000"/>
              </a:buClr>
            </a:pPr>
            <a:endParaRPr sz="2000" kern="0">
              <a:solidFill>
                <a:srgbClr val="3A81BA"/>
              </a:solidFill>
              <a:latin typeface="Arial"/>
              <a:cs typeface="Arial"/>
              <a:sym typeface="Arial"/>
            </a:endParaRPr>
          </a:p>
          <a:p>
            <a:pPr marL="457200" indent="-355600" defTabSz="914400">
              <a:lnSpc>
                <a:spcPct val="115000"/>
              </a:lnSpc>
              <a:buClr>
                <a:srgbClr val="000000"/>
              </a:buClr>
              <a:buSzPts val="2000"/>
              <a:buFont typeface="Arial"/>
              <a:buAutoNum type="arabicPeriod" startAt="3"/>
            </a:pPr>
            <a:r>
              <a:rPr lang="en" sz="2000" kern="0">
                <a:solidFill>
                  <a:srgbClr val="000000"/>
                </a:solidFill>
                <a:latin typeface="Arial"/>
                <a:cs typeface="Arial"/>
                <a:sym typeface="Arial"/>
              </a:rPr>
              <a:t>The variability across the groups should be about equal</a:t>
            </a:r>
            <a:endParaRPr sz="2000" kern="0">
              <a:solidFill>
                <a:srgbClr val="000000"/>
              </a:solidFill>
              <a:latin typeface="Arial"/>
              <a:cs typeface="Arial"/>
              <a:sym typeface="Arial"/>
            </a:endParaRPr>
          </a:p>
          <a:p>
            <a:pPr marL="9144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Especially important when the sample sizes differ between groups</a:t>
            </a:r>
            <a:endParaRPr sz="2000" kern="0">
              <a:solidFill>
                <a:srgbClr val="000000"/>
              </a:solidFill>
              <a:latin typeface="Arial"/>
              <a:cs typeface="Arial"/>
              <a:sym typeface="Arial"/>
            </a:endParaRPr>
          </a:p>
          <a:p>
            <a:pPr defTabSz="914400">
              <a:lnSpc>
                <a:spcPct val="115000"/>
              </a:lnSpc>
              <a:buClr>
                <a:srgbClr val="000000"/>
              </a:buClr>
            </a:pPr>
            <a:endParaRPr sz="2000" kern="0">
              <a:solidFill>
                <a:srgbClr val="000000"/>
              </a:solidFill>
              <a:latin typeface="Arial"/>
              <a:cs typeface="Arial"/>
              <a:sym typeface="Arial"/>
            </a:endParaRPr>
          </a:p>
          <a:p>
            <a:pPr defTabSz="914400">
              <a:lnSpc>
                <a:spcPct val="115000"/>
              </a:lnSpc>
              <a:buClr>
                <a:srgbClr val="000000"/>
              </a:buClr>
            </a:pPr>
            <a:r>
              <a:rPr lang="en" sz="2000" kern="0">
                <a:solidFill>
                  <a:srgbClr val="3A81BA"/>
                </a:solidFill>
                <a:latin typeface="Arial"/>
                <a:cs typeface="Arial"/>
                <a:sym typeface="Arial"/>
              </a:rPr>
              <a:t>How can we check this condition?</a:t>
            </a:r>
            <a:endParaRPr sz="2000" kern="0">
              <a:solidFill>
                <a:srgbClr val="3A81BA"/>
              </a:solidFill>
              <a:latin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i="1" kern="0">
                <a:solidFill>
                  <a:srgbClr val="3A81BA"/>
                </a:solidFill>
                <a:latin typeface="Arial"/>
                <a:cs typeface="Arial"/>
                <a:sym typeface="Arial"/>
              </a:rPr>
              <a:t>z</a:t>
            </a:r>
            <a:r>
              <a:rPr lang="en" sz="3000" b="1" kern="0">
                <a:solidFill>
                  <a:srgbClr val="3A81BA"/>
                </a:solidFill>
                <a:latin typeface="Arial"/>
                <a:cs typeface="Arial"/>
                <a:sym typeface="Arial"/>
              </a:rPr>
              <a:t>/𝘵 test vs. ANOVA - Purpose</a:t>
            </a:r>
            <a:endParaRPr sz="3000" b="1" kern="0">
              <a:solidFill>
                <a:srgbClr val="3A81BA"/>
              </a:solidFill>
              <a:latin typeface="Arial"/>
              <a:cs typeface="Arial"/>
              <a:sym typeface="Arial"/>
            </a:endParaRPr>
          </a:p>
        </p:txBody>
      </p:sp>
      <p:sp>
        <p:nvSpPr>
          <p:cNvPr id="127" name="Google Shape;127;p24"/>
          <p:cNvSpPr txBox="1"/>
          <p:nvPr/>
        </p:nvSpPr>
        <p:spPr>
          <a:xfrm>
            <a:off x="1788350" y="1098325"/>
            <a:ext cx="4211700" cy="5214900"/>
          </a:xfrm>
          <a:prstGeom prst="rect">
            <a:avLst/>
          </a:prstGeom>
          <a:noFill/>
          <a:ln>
            <a:noFill/>
          </a:ln>
        </p:spPr>
        <p:txBody>
          <a:bodyPr spcFirstLastPara="1" wrap="square" lIns="91425" tIns="91425" rIns="91425" bIns="91425" anchor="t" anchorCtr="0">
            <a:noAutofit/>
          </a:bodyPr>
          <a:lstStyle/>
          <a:p>
            <a:pPr algn="ctr" defTabSz="914400">
              <a:buClr>
                <a:srgbClr val="000000"/>
              </a:buClr>
            </a:pPr>
            <a:r>
              <a:rPr lang="en" sz="2000" b="1" i="1" kern="0">
                <a:solidFill>
                  <a:srgbClr val="3A81BA"/>
                </a:solidFill>
                <a:latin typeface="Arial"/>
                <a:cs typeface="Arial"/>
                <a:sym typeface="Arial"/>
              </a:rPr>
              <a:t>z</a:t>
            </a:r>
            <a:r>
              <a:rPr lang="en" sz="2000" b="1" kern="0">
                <a:solidFill>
                  <a:srgbClr val="3A81BA"/>
                </a:solidFill>
                <a:latin typeface="Arial"/>
                <a:cs typeface="Arial"/>
                <a:sym typeface="Arial"/>
              </a:rPr>
              <a:t>/𝘵 test</a:t>
            </a:r>
            <a:endParaRPr sz="2000" b="1" kern="0">
              <a:solidFill>
                <a:srgbClr val="3A81BA"/>
              </a:solidFill>
              <a:latin typeface="Arial"/>
              <a:cs typeface="Arial"/>
              <a:sym typeface="Arial"/>
            </a:endParaRPr>
          </a:p>
          <a:p>
            <a:pPr defTabSz="914400">
              <a:buClr>
                <a:srgbClr val="000000"/>
              </a:buClr>
            </a:pPr>
            <a:endParaRPr sz="2000" kern="0">
              <a:solidFill>
                <a:srgbClr val="000000"/>
              </a:solidFill>
              <a:latin typeface="Arial"/>
              <a:cs typeface="Arial"/>
              <a:sym typeface="Arial"/>
            </a:endParaRPr>
          </a:p>
          <a:p>
            <a:pPr defTabSz="914400">
              <a:buClr>
                <a:srgbClr val="000000"/>
              </a:buClr>
            </a:pPr>
            <a:r>
              <a:rPr lang="en" sz="2000" kern="0">
                <a:solidFill>
                  <a:srgbClr val="000000"/>
                </a:solidFill>
                <a:latin typeface="Arial"/>
                <a:cs typeface="Arial"/>
                <a:sym typeface="Arial"/>
              </a:rPr>
              <a:t>Compare means from </a:t>
            </a:r>
            <a:r>
              <a:rPr lang="en" sz="2000" kern="0">
                <a:solidFill>
                  <a:srgbClr val="3A81BA"/>
                </a:solidFill>
                <a:latin typeface="Arial"/>
                <a:cs typeface="Arial"/>
                <a:sym typeface="Arial"/>
              </a:rPr>
              <a:t>two </a:t>
            </a:r>
            <a:r>
              <a:rPr lang="en" sz="2000" kern="0">
                <a:solidFill>
                  <a:srgbClr val="000000"/>
                </a:solidFill>
                <a:latin typeface="Arial"/>
                <a:cs typeface="Arial"/>
                <a:sym typeface="Arial"/>
              </a:rPr>
              <a:t>groups to see whether they are so far apart that the observed difference cannot reasonably be attributed to sampling variability</a:t>
            </a:r>
            <a:endParaRPr sz="2000" kern="0">
              <a:solidFill>
                <a:srgbClr val="000000"/>
              </a:solidFill>
              <a:latin typeface="Arial"/>
              <a:cs typeface="Arial"/>
              <a:sym typeface="Arial"/>
            </a:endParaRPr>
          </a:p>
          <a:p>
            <a:pPr defTabSz="914400">
              <a:buClr>
                <a:srgbClr val="000000"/>
              </a:buClr>
            </a:pPr>
            <a:endParaRPr sz="2000" kern="0">
              <a:solidFill>
                <a:srgbClr val="000000"/>
              </a:solidFill>
              <a:latin typeface="Arial"/>
              <a:cs typeface="Arial"/>
              <a:sym typeface="Arial"/>
            </a:endParaRPr>
          </a:p>
          <a:p>
            <a:pPr algn="ctr" defTabSz="914400">
              <a:buClr>
                <a:srgbClr val="000000"/>
              </a:buClr>
              <a:buSzPts val="1100"/>
            </a:pPr>
            <a:r>
              <a:rPr lang="en" sz="2000" i="1" kern="0">
                <a:solidFill>
                  <a:srgbClr val="000000"/>
                </a:solidFill>
                <a:latin typeface="Arial"/>
                <a:cs typeface="Arial"/>
                <a:sym typeface="Arial"/>
              </a:rPr>
              <a:t>H</a:t>
            </a:r>
            <a:r>
              <a:rPr lang="en" sz="2000" i="1" kern="0" baseline="-25000">
                <a:solidFill>
                  <a:srgbClr val="000000"/>
                </a:solidFill>
                <a:latin typeface="Arial"/>
                <a:cs typeface="Arial"/>
                <a:sym typeface="Arial"/>
              </a:rPr>
              <a:t>0</a:t>
            </a:r>
            <a:r>
              <a:rPr lang="en" sz="2000" kern="0">
                <a:solidFill>
                  <a:srgbClr val="000000"/>
                </a:solidFill>
                <a:latin typeface="Arial"/>
                <a:cs typeface="Arial"/>
                <a:sym typeface="Arial"/>
              </a:rPr>
              <a:t> : 𝜇</a:t>
            </a:r>
            <a:r>
              <a:rPr lang="en" sz="2000" kern="0" baseline="-25000">
                <a:solidFill>
                  <a:srgbClr val="000000"/>
                </a:solidFill>
                <a:latin typeface="Arial"/>
                <a:cs typeface="Arial"/>
                <a:sym typeface="Arial"/>
              </a:rPr>
              <a:t>1</a:t>
            </a:r>
            <a:r>
              <a:rPr lang="en" sz="2000" kern="0">
                <a:solidFill>
                  <a:srgbClr val="000000"/>
                </a:solidFill>
                <a:latin typeface="Arial"/>
                <a:cs typeface="Arial"/>
                <a:sym typeface="Arial"/>
              </a:rPr>
              <a:t> = 𝜇</a:t>
            </a:r>
            <a:r>
              <a:rPr lang="en" sz="2000" kern="0" baseline="-25000">
                <a:solidFill>
                  <a:srgbClr val="000000"/>
                </a:solidFill>
                <a:latin typeface="Arial"/>
                <a:cs typeface="Arial"/>
                <a:sym typeface="Arial"/>
              </a:rPr>
              <a:t>2</a:t>
            </a:r>
            <a:endParaRPr sz="2000" kern="0" baseline="-25000">
              <a:solidFill>
                <a:srgbClr val="000000"/>
              </a:solidFill>
              <a:latin typeface="Arial"/>
              <a:cs typeface="Arial"/>
              <a:sym typeface="Arial"/>
            </a:endParaRPr>
          </a:p>
        </p:txBody>
      </p:sp>
      <p:sp>
        <p:nvSpPr>
          <p:cNvPr id="128" name="Google Shape;128;p24"/>
          <p:cNvSpPr txBox="1"/>
          <p:nvPr/>
        </p:nvSpPr>
        <p:spPr>
          <a:xfrm>
            <a:off x="6142150" y="1098325"/>
            <a:ext cx="4211700" cy="5214900"/>
          </a:xfrm>
          <a:prstGeom prst="rect">
            <a:avLst/>
          </a:prstGeom>
          <a:noFill/>
          <a:ln>
            <a:noFill/>
          </a:ln>
        </p:spPr>
        <p:txBody>
          <a:bodyPr spcFirstLastPara="1" wrap="square" lIns="91425" tIns="91425" rIns="91425" bIns="91425" anchor="t" anchorCtr="0">
            <a:noAutofit/>
          </a:bodyPr>
          <a:lstStyle/>
          <a:p>
            <a:pPr algn="ctr" defTabSz="914400">
              <a:buClr>
                <a:srgbClr val="000000"/>
              </a:buClr>
            </a:pPr>
            <a:r>
              <a:rPr lang="en" sz="2000" b="1" kern="0">
                <a:solidFill>
                  <a:srgbClr val="3A81BA"/>
                </a:solidFill>
                <a:latin typeface="Arial"/>
                <a:cs typeface="Arial"/>
                <a:sym typeface="Arial"/>
              </a:rPr>
              <a:t>ANOVA</a:t>
            </a:r>
            <a:endParaRPr sz="2000" b="1" kern="0">
              <a:solidFill>
                <a:srgbClr val="3A81BA"/>
              </a:solidFill>
              <a:latin typeface="Arial"/>
              <a:cs typeface="Arial"/>
              <a:sym typeface="Arial"/>
            </a:endParaRPr>
          </a:p>
          <a:p>
            <a:pPr defTabSz="914400">
              <a:buClr>
                <a:srgbClr val="000000"/>
              </a:buClr>
            </a:pPr>
            <a:endParaRPr sz="2000" kern="0">
              <a:solidFill>
                <a:srgbClr val="000000"/>
              </a:solidFill>
              <a:latin typeface="Arial"/>
              <a:cs typeface="Arial"/>
              <a:sym typeface="Arial"/>
            </a:endParaRPr>
          </a:p>
          <a:p>
            <a:pPr defTabSz="914400">
              <a:buClr>
                <a:srgbClr val="000000"/>
              </a:buClr>
            </a:pPr>
            <a:r>
              <a:rPr lang="en" sz="2000" kern="0">
                <a:solidFill>
                  <a:srgbClr val="000000"/>
                </a:solidFill>
                <a:latin typeface="Arial"/>
                <a:cs typeface="Arial"/>
                <a:sym typeface="Arial"/>
              </a:rPr>
              <a:t>Compare the means from two or more groups to see whether they are so far apart that the observed differences cannot all reasonably be attributed to sampling variability</a:t>
            </a:r>
            <a:endParaRPr sz="2000" kern="0">
              <a:solidFill>
                <a:srgbClr val="000000"/>
              </a:solidFill>
              <a:latin typeface="Arial"/>
              <a:cs typeface="Arial"/>
              <a:sym typeface="Arial"/>
            </a:endParaRPr>
          </a:p>
          <a:p>
            <a:pPr defTabSz="914400">
              <a:buClr>
                <a:srgbClr val="000000"/>
              </a:buClr>
            </a:pPr>
            <a:endParaRPr sz="2000" kern="0">
              <a:solidFill>
                <a:srgbClr val="000000"/>
              </a:solidFill>
              <a:latin typeface="Arial"/>
              <a:cs typeface="Arial"/>
              <a:sym typeface="Arial"/>
            </a:endParaRPr>
          </a:p>
          <a:p>
            <a:pPr algn="ctr" defTabSz="914400">
              <a:buClr>
                <a:srgbClr val="000000"/>
              </a:buClr>
            </a:pPr>
            <a:r>
              <a:rPr lang="en" sz="2000" i="1" kern="0">
                <a:solidFill>
                  <a:srgbClr val="000000"/>
                </a:solidFill>
                <a:latin typeface="Arial"/>
                <a:cs typeface="Arial"/>
                <a:sym typeface="Arial"/>
              </a:rPr>
              <a:t>H</a:t>
            </a:r>
            <a:r>
              <a:rPr lang="en" sz="2000" i="1" kern="0" baseline="-25000">
                <a:solidFill>
                  <a:srgbClr val="000000"/>
                </a:solidFill>
                <a:latin typeface="Arial"/>
                <a:cs typeface="Arial"/>
                <a:sym typeface="Arial"/>
              </a:rPr>
              <a:t>0</a:t>
            </a:r>
            <a:r>
              <a:rPr lang="en" sz="2000" kern="0">
                <a:solidFill>
                  <a:srgbClr val="000000"/>
                </a:solidFill>
                <a:latin typeface="Arial"/>
                <a:cs typeface="Arial"/>
                <a:sym typeface="Arial"/>
              </a:rPr>
              <a:t> : 𝜇</a:t>
            </a:r>
            <a:r>
              <a:rPr lang="en" sz="2000" kern="0" baseline="-25000">
                <a:solidFill>
                  <a:srgbClr val="000000"/>
                </a:solidFill>
                <a:latin typeface="Arial"/>
                <a:cs typeface="Arial"/>
                <a:sym typeface="Arial"/>
              </a:rPr>
              <a:t>1</a:t>
            </a:r>
            <a:r>
              <a:rPr lang="en" sz="2000" kern="0">
                <a:solidFill>
                  <a:srgbClr val="000000"/>
                </a:solidFill>
                <a:latin typeface="Arial"/>
                <a:cs typeface="Arial"/>
                <a:sym typeface="Arial"/>
              </a:rPr>
              <a:t> = 𝜇</a:t>
            </a:r>
            <a:r>
              <a:rPr lang="en" sz="2000" kern="0" baseline="-25000">
                <a:solidFill>
                  <a:srgbClr val="000000"/>
                </a:solidFill>
                <a:latin typeface="Arial"/>
                <a:cs typeface="Arial"/>
                <a:sym typeface="Arial"/>
              </a:rPr>
              <a:t>2</a:t>
            </a:r>
            <a:r>
              <a:rPr lang="en" sz="2000" kern="0">
                <a:solidFill>
                  <a:srgbClr val="000000"/>
                </a:solidFill>
                <a:latin typeface="Arial"/>
                <a:cs typeface="Arial"/>
                <a:sym typeface="Arial"/>
              </a:rPr>
              <a:t> = … = 𝜇</a:t>
            </a:r>
            <a:r>
              <a:rPr lang="en" sz="2000" kern="0" baseline="-25000">
                <a:solidFill>
                  <a:srgbClr val="000000"/>
                </a:solidFill>
                <a:latin typeface="Arial"/>
                <a:cs typeface="Arial"/>
                <a:sym typeface="Arial"/>
              </a:rPr>
              <a:t>k</a:t>
            </a:r>
            <a:endParaRPr sz="2000" kern="0" baseline="-25000">
              <a:solidFill>
                <a:srgbClr val="000000"/>
              </a:solidFill>
              <a:latin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i="1" kern="0">
                <a:solidFill>
                  <a:srgbClr val="3A81BA"/>
                </a:solidFill>
                <a:latin typeface="Arial"/>
                <a:cs typeface="Arial"/>
                <a:sym typeface="Arial"/>
              </a:rPr>
              <a:t>z</a:t>
            </a:r>
            <a:r>
              <a:rPr lang="en" sz="3000" b="1" kern="0">
                <a:solidFill>
                  <a:srgbClr val="3A81BA"/>
                </a:solidFill>
                <a:latin typeface="Arial"/>
                <a:cs typeface="Arial"/>
                <a:sym typeface="Arial"/>
              </a:rPr>
              <a:t>/𝘵 test vs. ANOVA - Method</a:t>
            </a:r>
            <a:endParaRPr sz="3000" b="1" kern="0">
              <a:solidFill>
                <a:srgbClr val="3A81BA"/>
              </a:solidFill>
              <a:latin typeface="Arial"/>
              <a:cs typeface="Arial"/>
              <a:sym typeface="Arial"/>
            </a:endParaRPr>
          </a:p>
        </p:txBody>
      </p:sp>
      <p:sp>
        <p:nvSpPr>
          <p:cNvPr id="134" name="Google Shape;134;p25"/>
          <p:cNvSpPr txBox="1"/>
          <p:nvPr/>
        </p:nvSpPr>
        <p:spPr>
          <a:xfrm>
            <a:off x="1788350" y="1098325"/>
            <a:ext cx="4211700" cy="5214900"/>
          </a:xfrm>
          <a:prstGeom prst="rect">
            <a:avLst/>
          </a:prstGeom>
          <a:noFill/>
          <a:ln>
            <a:noFill/>
          </a:ln>
        </p:spPr>
        <p:txBody>
          <a:bodyPr spcFirstLastPara="1" wrap="square" lIns="91425" tIns="91425" rIns="91425" bIns="91425" anchor="t" anchorCtr="0">
            <a:noAutofit/>
          </a:bodyPr>
          <a:lstStyle/>
          <a:p>
            <a:pPr algn="ctr" defTabSz="914400">
              <a:buClr>
                <a:srgbClr val="000000"/>
              </a:buClr>
            </a:pPr>
            <a:r>
              <a:rPr lang="en" sz="2000" b="1" i="1" kern="0">
                <a:solidFill>
                  <a:srgbClr val="3A81BA"/>
                </a:solidFill>
                <a:latin typeface="Arial"/>
                <a:cs typeface="Arial"/>
                <a:sym typeface="Arial"/>
              </a:rPr>
              <a:t>z</a:t>
            </a:r>
            <a:r>
              <a:rPr lang="en" sz="2000" b="1" kern="0">
                <a:solidFill>
                  <a:srgbClr val="3A81BA"/>
                </a:solidFill>
                <a:latin typeface="Arial"/>
                <a:cs typeface="Arial"/>
                <a:sym typeface="Arial"/>
              </a:rPr>
              <a:t>/𝘵 test</a:t>
            </a:r>
            <a:endParaRPr sz="2000" b="1" kern="0">
              <a:solidFill>
                <a:srgbClr val="3A81BA"/>
              </a:solidFill>
              <a:latin typeface="Arial"/>
              <a:cs typeface="Arial"/>
              <a:sym typeface="Arial"/>
            </a:endParaRPr>
          </a:p>
          <a:p>
            <a:pPr defTabSz="914400">
              <a:buClr>
                <a:srgbClr val="000000"/>
              </a:buClr>
            </a:pPr>
            <a:endParaRPr sz="2000" kern="0">
              <a:solidFill>
                <a:srgbClr val="000000"/>
              </a:solidFill>
              <a:latin typeface="Arial"/>
              <a:cs typeface="Arial"/>
              <a:sym typeface="Arial"/>
            </a:endParaRPr>
          </a:p>
          <a:p>
            <a:pPr defTabSz="914400">
              <a:buClr>
                <a:srgbClr val="000000"/>
              </a:buClr>
            </a:pPr>
            <a:r>
              <a:rPr lang="en" sz="2000" kern="0">
                <a:solidFill>
                  <a:srgbClr val="000000"/>
                </a:solidFill>
                <a:latin typeface="Arial"/>
                <a:cs typeface="Arial"/>
                <a:sym typeface="Arial"/>
              </a:rPr>
              <a:t>Compute a test statistic (a ratio)</a:t>
            </a:r>
            <a:endParaRPr sz="2000" kern="0">
              <a:solidFill>
                <a:srgbClr val="000000"/>
              </a:solidFill>
              <a:latin typeface="Arial"/>
              <a:cs typeface="Arial"/>
              <a:sym typeface="Arial"/>
            </a:endParaRPr>
          </a:p>
          <a:p>
            <a:pPr defTabSz="914400">
              <a:buClr>
                <a:srgbClr val="000000"/>
              </a:buClr>
            </a:pPr>
            <a:endParaRPr sz="2000" kern="0" baseline="-25000">
              <a:solidFill>
                <a:srgbClr val="000000"/>
              </a:solidFill>
              <a:latin typeface="Arial"/>
              <a:cs typeface="Arial"/>
              <a:sym typeface="Arial"/>
            </a:endParaRPr>
          </a:p>
        </p:txBody>
      </p:sp>
      <p:sp>
        <p:nvSpPr>
          <p:cNvPr id="135" name="Google Shape;135;p25"/>
          <p:cNvSpPr txBox="1"/>
          <p:nvPr/>
        </p:nvSpPr>
        <p:spPr>
          <a:xfrm>
            <a:off x="6142150" y="1098325"/>
            <a:ext cx="4211700" cy="5214900"/>
          </a:xfrm>
          <a:prstGeom prst="rect">
            <a:avLst/>
          </a:prstGeom>
          <a:noFill/>
          <a:ln>
            <a:noFill/>
          </a:ln>
        </p:spPr>
        <p:txBody>
          <a:bodyPr spcFirstLastPara="1" wrap="square" lIns="91425" tIns="91425" rIns="91425" bIns="91425" anchor="t" anchorCtr="0">
            <a:noAutofit/>
          </a:bodyPr>
          <a:lstStyle/>
          <a:p>
            <a:pPr algn="ctr" defTabSz="914400">
              <a:buClr>
                <a:srgbClr val="000000"/>
              </a:buClr>
            </a:pPr>
            <a:r>
              <a:rPr lang="en" sz="2000" b="1" kern="0">
                <a:solidFill>
                  <a:srgbClr val="3A81BA"/>
                </a:solidFill>
                <a:latin typeface="Arial"/>
                <a:cs typeface="Arial"/>
                <a:sym typeface="Arial"/>
              </a:rPr>
              <a:t>ANOVA</a:t>
            </a:r>
            <a:endParaRPr sz="2000" b="1" kern="0">
              <a:solidFill>
                <a:srgbClr val="3A81BA"/>
              </a:solidFill>
              <a:latin typeface="Arial"/>
              <a:cs typeface="Arial"/>
              <a:sym typeface="Arial"/>
            </a:endParaRPr>
          </a:p>
          <a:p>
            <a:pPr defTabSz="914400">
              <a:buClr>
                <a:srgbClr val="000000"/>
              </a:buClr>
            </a:pPr>
            <a:endParaRPr sz="2000" kern="0">
              <a:solidFill>
                <a:srgbClr val="000000"/>
              </a:solidFill>
              <a:latin typeface="Arial"/>
              <a:cs typeface="Arial"/>
              <a:sym typeface="Arial"/>
            </a:endParaRPr>
          </a:p>
          <a:p>
            <a:pPr defTabSz="914400">
              <a:buClr>
                <a:srgbClr val="000000"/>
              </a:buClr>
            </a:pPr>
            <a:r>
              <a:rPr lang="en" sz="2000" kern="0">
                <a:solidFill>
                  <a:srgbClr val="000000"/>
                </a:solidFill>
                <a:latin typeface="Arial"/>
                <a:cs typeface="Arial"/>
                <a:sym typeface="Arial"/>
              </a:rPr>
              <a:t>Compute a test statistic (a ratio)</a:t>
            </a:r>
            <a:endParaRPr sz="2000" kern="0">
              <a:solidFill>
                <a:srgbClr val="000000"/>
              </a:solidFill>
              <a:latin typeface="Arial"/>
              <a:cs typeface="Arial"/>
              <a:sym typeface="Arial"/>
            </a:endParaRPr>
          </a:p>
          <a:p>
            <a:pPr defTabSz="914400">
              <a:buClr>
                <a:srgbClr val="000000"/>
              </a:buClr>
            </a:pPr>
            <a:endParaRPr sz="2000" kern="0" baseline="-25000">
              <a:solidFill>
                <a:srgbClr val="000000"/>
              </a:solidFill>
              <a:latin typeface="Arial"/>
              <a:cs typeface="Arial"/>
              <a:sym typeface="Arial"/>
            </a:endParaRPr>
          </a:p>
        </p:txBody>
      </p:sp>
      <p:pic>
        <p:nvPicPr>
          <p:cNvPr id="136" name="Google Shape;136;p25"/>
          <p:cNvPicPr preferRelativeResize="0"/>
          <p:nvPr/>
        </p:nvPicPr>
        <p:blipFill>
          <a:blip r:embed="rId3">
            <a:alphaModFix/>
          </a:blip>
          <a:stretch>
            <a:fillRect/>
          </a:stretch>
        </p:blipFill>
        <p:spPr>
          <a:xfrm>
            <a:off x="2455925" y="2469950"/>
            <a:ext cx="2876550" cy="608800"/>
          </a:xfrm>
          <a:prstGeom prst="rect">
            <a:avLst/>
          </a:prstGeom>
          <a:noFill/>
          <a:ln>
            <a:noFill/>
          </a:ln>
        </p:spPr>
      </p:pic>
      <p:pic>
        <p:nvPicPr>
          <p:cNvPr id="137" name="Google Shape;137;p25"/>
          <p:cNvPicPr preferRelativeResize="0"/>
          <p:nvPr/>
        </p:nvPicPr>
        <p:blipFill>
          <a:blip r:embed="rId4">
            <a:alphaModFix/>
          </a:blip>
          <a:stretch>
            <a:fillRect/>
          </a:stretch>
        </p:blipFill>
        <p:spPr>
          <a:xfrm>
            <a:off x="6628750" y="2469950"/>
            <a:ext cx="3238500" cy="70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i="1" kern="0">
                <a:solidFill>
                  <a:srgbClr val="3A81BA"/>
                </a:solidFill>
                <a:latin typeface="Arial"/>
                <a:cs typeface="Arial"/>
                <a:sym typeface="Arial"/>
              </a:rPr>
              <a:t>z</a:t>
            </a:r>
            <a:r>
              <a:rPr lang="en" sz="3000" b="1" kern="0">
                <a:solidFill>
                  <a:srgbClr val="3A81BA"/>
                </a:solidFill>
                <a:latin typeface="Arial"/>
                <a:cs typeface="Arial"/>
                <a:sym typeface="Arial"/>
              </a:rPr>
              <a:t>/𝘵 test vs. ANOVA - Method</a:t>
            </a:r>
            <a:endParaRPr sz="3000" b="1" kern="0">
              <a:solidFill>
                <a:srgbClr val="3A81BA"/>
              </a:solidFill>
              <a:latin typeface="Arial"/>
              <a:cs typeface="Arial"/>
              <a:sym typeface="Arial"/>
            </a:endParaRPr>
          </a:p>
        </p:txBody>
      </p:sp>
      <p:sp>
        <p:nvSpPr>
          <p:cNvPr id="143" name="Google Shape;143;p26"/>
          <p:cNvSpPr txBox="1"/>
          <p:nvPr/>
        </p:nvSpPr>
        <p:spPr>
          <a:xfrm>
            <a:off x="1788350" y="1098325"/>
            <a:ext cx="4211700" cy="5214900"/>
          </a:xfrm>
          <a:prstGeom prst="rect">
            <a:avLst/>
          </a:prstGeom>
          <a:noFill/>
          <a:ln>
            <a:noFill/>
          </a:ln>
        </p:spPr>
        <p:txBody>
          <a:bodyPr spcFirstLastPara="1" wrap="square" lIns="91425" tIns="91425" rIns="91425" bIns="91425" anchor="t" anchorCtr="0">
            <a:noAutofit/>
          </a:bodyPr>
          <a:lstStyle/>
          <a:p>
            <a:pPr algn="ctr" defTabSz="914400">
              <a:buClr>
                <a:srgbClr val="000000"/>
              </a:buClr>
            </a:pPr>
            <a:r>
              <a:rPr lang="en" sz="2000" b="1" i="1" kern="0">
                <a:solidFill>
                  <a:srgbClr val="3A81BA"/>
                </a:solidFill>
                <a:latin typeface="Arial"/>
                <a:cs typeface="Arial"/>
                <a:sym typeface="Arial"/>
              </a:rPr>
              <a:t>z</a:t>
            </a:r>
            <a:r>
              <a:rPr lang="en" sz="2000" b="1" kern="0">
                <a:solidFill>
                  <a:srgbClr val="3A81BA"/>
                </a:solidFill>
                <a:latin typeface="Arial"/>
                <a:cs typeface="Arial"/>
                <a:sym typeface="Arial"/>
              </a:rPr>
              <a:t>/𝘵 test</a:t>
            </a:r>
            <a:endParaRPr sz="2000" b="1" kern="0">
              <a:solidFill>
                <a:srgbClr val="3A81BA"/>
              </a:solidFill>
              <a:latin typeface="Arial"/>
              <a:cs typeface="Arial"/>
              <a:sym typeface="Arial"/>
            </a:endParaRPr>
          </a:p>
          <a:p>
            <a:pPr defTabSz="914400">
              <a:buClr>
                <a:srgbClr val="000000"/>
              </a:buClr>
            </a:pPr>
            <a:endParaRPr sz="2000" kern="0">
              <a:solidFill>
                <a:srgbClr val="000000"/>
              </a:solidFill>
              <a:latin typeface="Arial"/>
              <a:cs typeface="Arial"/>
              <a:sym typeface="Arial"/>
            </a:endParaRPr>
          </a:p>
          <a:p>
            <a:pPr defTabSz="914400">
              <a:buClr>
                <a:srgbClr val="000000"/>
              </a:buClr>
            </a:pPr>
            <a:r>
              <a:rPr lang="en" sz="2000" kern="0">
                <a:solidFill>
                  <a:srgbClr val="000000"/>
                </a:solidFill>
                <a:latin typeface="Arial"/>
                <a:cs typeface="Arial"/>
                <a:sym typeface="Arial"/>
              </a:rPr>
              <a:t>Compute a test statistic (a ratio)</a:t>
            </a:r>
            <a:endParaRPr sz="2000" kern="0">
              <a:solidFill>
                <a:srgbClr val="000000"/>
              </a:solidFill>
              <a:latin typeface="Arial"/>
              <a:cs typeface="Arial"/>
              <a:sym typeface="Arial"/>
            </a:endParaRPr>
          </a:p>
          <a:p>
            <a:pPr defTabSz="914400">
              <a:buClr>
                <a:srgbClr val="000000"/>
              </a:buClr>
            </a:pPr>
            <a:endParaRPr sz="2000" kern="0" baseline="-25000">
              <a:solidFill>
                <a:srgbClr val="000000"/>
              </a:solidFill>
              <a:latin typeface="Arial"/>
              <a:cs typeface="Arial"/>
              <a:sym typeface="Arial"/>
            </a:endParaRPr>
          </a:p>
        </p:txBody>
      </p:sp>
      <p:sp>
        <p:nvSpPr>
          <p:cNvPr id="144" name="Google Shape;144;p26"/>
          <p:cNvSpPr txBox="1"/>
          <p:nvPr/>
        </p:nvSpPr>
        <p:spPr>
          <a:xfrm>
            <a:off x="6142150" y="1098325"/>
            <a:ext cx="4211700" cy="5214900"/>
          </a:xfrm>
          <a:prstGeom prst="rect">
            <a:avLst/>
          </a:prstGeom>
          <a:noFill/>
          <a:ln>
            <a:noFill/>
          </a:ln>
        </p:spPr>
        <p:txBody>
          <a:bodyPr spcFirstLastPara="1" wrap="square" lIns="91425" tIns="91425" rIns="91425" bIns="91425" anchor="t" anchorCtr="0">
            <a:noAutofit/>
          </a:bodyPr>
          <a:lstStyle/>
          <a:p>
            <a:pPr algn="ctr" defTabSz="914400">
              <a:buClr>
                <a:srgbClr val="000000"/>
              </a:buClr>
            </a:pPr>
            <a:r>
              <a:rPr lang="en" sz="2000" b="1" kern="0">
                <a:solidFill>
                  <a:srgbClr val="3A81BA"/>
                </a:solidFill>
                <a:latin typeface="Arial"/>
                <a:cs typeface="Arial"/>
                <a:sym typeface="Arial"/>
              </a:rPr>
              <a:t>ANOVA</a:t>
            </a:r>
            <a:endParaRPr sz="2000" b="1" kern="0">
              <a:solidFill>
                <a:srgbClr val="3A81BA"/>
              </a:solidFill>
              <a:latin typeface="Arial"/>
              <a:cs typeface="Arial"/>
              <a:sym typeface="Arial"/>
            </a:endParaRPr>
          </a:p>
          <a:p>
            <a:pPr defTabSz="914400">
              <a:buClr>
                <a:srgbClr val="000000"/>
              </a:buClr>
            </a:pPr>
            <a:endParaRPr sz="2000" kern="0">
              <a:solidFill>
                <a:srgbClr val="000000"/>
              </a:solidFill>
              <a:latin typeface="Arial"/>
              <a:cs typeface="Arial"/>
              <a:sym typeface="Arial"/>
            </a:endParaRPr>
          </a:p>
          <a:p>
            <a:pPr defTabSz="914400">
              <a:buClr>
                <a:srgbClr val="000000"/>
              </a:buClr>
            </a:pPr>
            <a:r>
              <a:rPr lang="en" sz="2000" kern="0">
                <a:solidFill>
                  <a:srgbClr val="000000"/>
                </a:solidFill>
                <a:latin typeface="Arial"/>
                <a:cs typeface="Arial"/>
                <a:sym typeface="Arial"/>
              </a:rPr>
              <a:t>Compute a test statistic (a ratio)</a:t>
            </a:r>
            <a:endParaRPr sz="2000" kern="0">
              <a:solidFill>
                <a:srgbClr val="000000"/>
              </a:solidFill>
              <a:latin typeface="Arial"/>
              <a:cs typeface="Arial"/>
              <a:sym typeface="Arial"/>
            </a:endParaRPr>
          </a:p>
          <a:p>
            <a:pPr defTabSz="914400">
              <a:buClr>
                <a:srgbClr val="000000"/>
              </a:buClr>
            </a:pPr>
            <a:endParaRPr sz="2000" kern="0" baseline="-25000">
              <a:solidFill>
                <a:srgbClr val="000000"/>
              </a:solidFill>
              <a:latin typeface="Arial"/>
              <a:cs typeface="Arial"/>
              <a:sym typeface="Arial"/>
            </a:endParaRPr>
          </a:p>
        </p:txBody>
      </p:sp>
      <p:pic>
        <p:nvPicPr>
          <p:cNvPr id="145" name="Google Shape;145;p26"/>
          <p:cNvPicPr preferRelativeResize="0"/>
          <p:nvPr/>
        </p:nvPicPr>
        <p:blipFill>
          <a:blip r:embed="rId3">
            <a:alphaModFix/>
          </a:blip>
          <a:stretch>
            <a:fillRect/>
          </a:stretch>
        </p:blipFill>
        <p:spPr>
          <a:xfrm>
            <a:off x="2455925" y="2469950"/>
            <a:ext cx="2876550" cy="608800"/>
          </a:xfrm>
          <a:prstGeom prst="rect">
            <a:avLst/>
          </a:prstGeom>
          <a:noFill/>
          <a:ln>
            <a:noFill/>
          </a:ln>
        </p:spPr>
      </p:pic>
      <p:pic>
        <p:nvPicPr>
          <p:cNvPr id="146" name="Google Shape;146;p26"/>
          <p:cNvPicPr preferRelativeResize="0"/>
          <p:nvPr/>
        </p:nvPicPr>
        <p:blipFill>
          <a:blip r:embed="rId4">
            <a:alphaModFix/>
          </a:blip>
          <a:stretch>
            <a:fillRect/>
          </a:stretch>
        </p:blipFill>
        <p:spPr>
          <a:xfrm>
            <a:off x="6628750" y="2469950"/>
            <a:ext cx="3238500" cy="704850"/>
          </a:xfrm>
          <a:prstGeom prst="rect">
            <a:avLst/>
          </a:prstGeom>
          <a:noFill/>
          <a:ln>
            <a:noFill/>
          </a:ln>
        </p:spPr>
      </p:pic>
      <p:sp>
        <p:nvSpPr>
          <p:cNvPr id="147" name="Google Shape;147;p26"/>
          <p:cNvSpPr txBox="1"/>
          <p:nvPr/>
        </p:nvSpPr>
        <p:spPr>
          <a:xfrm>
            <a:off x="1956400" y="3741400"/>
            <a:ext cx="8229600" cy="2646300"/>
          </a:xfrm>
          <a:prstGeom prst="rect">
            <a:avLst/>
          </a:prstGeom>
          <a:noFill/>
          <a:ln>
            <a:noFill/>
          </a:ln>
        </p:spPr>
        <p:txBody>
          <a:bodyPr spcFirstLastPara="1" wrap="square" lIns="91425" tIns="91425" rIns="91425" bIns="91425" anchor="t" anchorCtr="0">
            <a:noAutofit/>
          </a:bodyPr>
          <a:lstStyle/>
          <a:p>
            <a:pPr marL="914400" indent="-368300" defTabSz="914400">
              <a:buClr>
                <a:srgbClr val="000000"/>
              </a:buClr>
              <a:buSzPts val="2200"/>
              <a:buFont typeface="Arial"/>
              <a:buChar char="●"/>
            </a:pPr>
            <a:r>
              <a:rPr lang="en" sz="2200" kern="0">
                <a:solidFill>
                  <a:srgbClr val="000000"/>
                </a:solidFill>
                <a:latin typeface="Arial"/>
                <a:cs typeface="Arial"/>
                <a:sym typeface="Arial"/>
              </a:rPr>
              <a:t>Large test statistics lead to small p-values</a:t>
            </a:r>
            <a:endParaRPr sz="2200" kern="0">
              <a:solidFill>
                <a:srgbClr val="000000"/>
              </a:solidFill>
              <a:latin typeface="Arial"/>
              <a:cs typeface="Arial"/>
              <a:sym typeface="Arial"/>
            </a:endParaRPr>
          </a:p>
          <a:p>
            <a:pPr marL="914400" indent="-368300" defTabSz="914400">
              <a:buClr>
                <a:srgbClr val="000000"/>
              </a:buClr>
              <a:buSzPts val="2200"/>
              <a:buFont typeface="Arial"/>
              <a:buChar char="●"/>
            </a:pPr>
            <a:r>
              <a:rPr lang="en" sz="2200" kern="0">
                <a:solidFill>
                  <a:srgbClr val="000000"/>
                </a:solidFill>
                <a:latin typeface="Arial"/>
                <a:cs typeface="Arial"/>
                <a:sym typeface="Arial"/>
              </a:rPr>
              <a:t>If the p-value is small enough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is rejected, we conclude that the population means are not equal</a:t>
            </a:r>
            <a:endParaRPr sz="2200" kern="0">
              <a:solidFill>
                <a:srgbClr val="000000"/>
              </a:solidFill>
              <a:latin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9"/>
          <p:cNvSpPr txBox="1"/>
          <p:nvPr/>
        </p:nvSpPr>
        <p:spPr>
          <a:xfrm>
            <a:off x="2345575" y="2111125"/>
            <a:ext cx="7636500" cy="2281800"/>
          </a:xfrm>
          <a:prstGeom prst="rect">
            <a:avLst/>
          </a:prstGeom>
          <a:noFill/>
          <a:ln>
            <a:noFill/>
          </a:ln>
        </p:spPr>
        <p:txBody>
          <a:bodyPr spcFirstLastPara="1" wrap="square" lIns="91425" tIns="91425" rIns="91425" bIns="91425" anchor="b" anchorCtr="0">
            <a:noAutofit/>
          </a:bodyPr>
          <a:lstStyle/>
          <a:p>
            <a:pPr defTabSz="914400">
              <a:buClr>
                <a:srgbClr val="000000"/>
              </a:buClr>
            </a:pPr>
            <a:r>
              <a:rPr lang="en" sz="4800" b="1" kern="0">
                <a:solidFill>
                  <a:srgbClr val="3A81BA"/>
                </a:solidFill>
                <a:latin typeface="Arial"/>
                <a:cs typeface="Arial"/>
                <a:sym typeface="Arial"/>
              </a:rPr>
              <a:t>Comparing means with ANOVA</a:t>
            </a:r>
            <a:endParaRPr sz="4800" b="1" kern="0">
              <a:solidFill>
                <a:srgbClr val="3A81BA"/>
              </a:solidFill>
              <a:latin typeface="Arial"/>
              <a:cs typeface="Arial"/>
              <a:sym typeface="Arial"/>
            </a:endParaRPr>
          </a:p>
          <a:p>
            <a:pPr defTabSz="914400">
              <a:buClr>
                <a:srgbClr val="000000"/>
              </a:buClr>
            </a:pPr>
            <a:endParaRPr sz="4800" b="1" kern="0">
              <a:solidFill>
                <a:srgbClr val="3A81BA"/>
              </a:solidFill>
              <a:latin typeface="Arial"/>
              <a:cs typeface="Arial"/>
              <a:sym typeface="Arial"/>
            </a:endParaRPr>
          </a:p>
        </p:txBody>
      </p:sp>
      <p:sp>
        <p:nvSpPr>
          <p:cNvPr id="35" name="Google Shape;35;p9"/>
          <p:cNvSpPr txBox="1"/>
          <p:nvPr/>
        </p:nvSpPr>
        <p:spPr>
          <a:xfrm>
            <a:off x="2245900" y="5457000"/>
            <a:ext cx="7776900" cy="10236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sz="1400" kern="0">
                <a:solidFill>
                  <a:srgbClr val="000000"/>
                </a:solidFill>
                <a:latin typeface="Arial"/>
                <a:cs typeface="Arial"/>
                <a:sym typeface="Arial"/>
              </a:rPr>
              <a:t>Slides developed by Mine Çetinkaya-Rundel of OpenIntro</a:t>
            </a:r>
            <a:endParaRPr sz="1400" kern="0">
              <a:solidFill>
                <a:srgbClr val="000000"/>
              </a:solidFill>
              <a:latin typeface="Arial"/>
              <a:cs typeface="Arial"/>
              <a:sym typeface="Arial"/>
            </a:endParaRPr>
          </a:p>
          <a:p>
            <a:pPr defTabSz="914400">
              <a:buClr>
                <a:srgbClr val="000000"/>
              </a:buClr>
              <a:buSzPts val="1100"/>
            </a:pPr>
            <a:r>
              <a:rPr lang="en" sz="1400" kern="0">
                <a:solidFill>
                  <a:srgbClr val="000000"/>
                </a:solidFill>
                <a:latin typeface="Arial"/>
                <a:cs typeface="Arial"/>
                <a:sym typeface="Arial"/>
              </a:rPr>
              <a:t>Translated from LaTeX to Google Slides by Curry W. Hilton of OpenIntro.</a:t>
            </a:r>
            <a:endParaRPr sz="1400" kern="0">
              <a:solidFill>
                <a:srgbClr val="000000"/>
              </a:solidFill>
              <a:latin typeface="Arial"/>
              <a:cs typeface="Arial"/>
              <a:sym typeface="Arial"/>
            </a:endParaRPr>
          </a:p>
          <a:p>
            <a:pPr defTabSz="914400">
              <a:buClr>
                <a:srgbClr val="000000"/>
              </a:buClr>
            </a:pPr>
            <a:r>
              <a:rPr lang="en" sz="1400" kern="0">
                <a:solidFill>
                  <a:srgbClr val="000000"/>
                </a:solidFill>
                <a:latin typeface="Arial"/>
                <a:cs typeface="Arial"/>
                <a:sym typeface="Arial"/>
              </a:rPr>
              <a:t>The slides may be copied, edited, and/or shared via the </a:t>
            </a:r>
            <a:r>
              <a:rPr lang="en" sz="1400" u="sng" kern="0">
                <a:solidFill>
                  <a:srgbClr val="1155CC"/>
                </a:solidFill>
                <a:latin typeface="Arial"/>
                <a:cs typeface="Arial"/>
                <a:sym typeface="Arial"/>
                <a:hlinkClick r:id="rId3">
                  <a:extLst>
                    <a:ext uri="{A12FA001-AC4F-418D-AE19-62706E023703}">
                      <ahyp:hlinkClr xmlns:ahyp="http://schemas.microsoft.com/office/drawing/2018/hyperlinkcolor" val="tx"/>
                    </a:ext>
                  </a:extLst>
                </a:hlinkClick>
              </a:rPr>
              <a:t>CC BY-SA license</a:t>
            </a:r>
            <a:endParaRPr sz="2600" kern="0">
              <a:solidFill>
                <a:srgbClr val="FF0000"/>
              </a:solidFill>
              <a:latin typeface="Arial"/>
              <a:cs typeface="Arial"/>
              <a:sym typeface="Arial"/>
            </a:endParaRPr>
          </a:p>
          <a:p>
            <a:pPr defTabSz="914400">
              <a:buClr>
                <a:srgbClr val="000000"/>
              </a:buClr>
            </a:pPr>
            <a:r>
              <a:rPr lang="en" sz="1400" kern="0">
                <a:solidFill>
                  <a:srgbClr val="000000"/>
                </a:solidFill>
                <a:latin typeface="Arial"/>
                <a:cs typeface="Arial"/>
                <a:sym typeface="Arial"/>
              </a:rPr>
              <a:t>Some images may be included under fair use guidelines (educational purposes)</a:t>
            </a:r>
            <a:endParaRPr sz="2600" kern="0">
              <a:solidFill>
                <a:srgbClr val="FF0000"/>
              </a:solidFill>
              <a:latin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i="1" kern="0">
                <a:solidFill>
                  <a:srgbClr val="3A81BA"/>
                </a:solidFill>
                <a:latin typeface="Arial"/>
                <a:cs typeface="Arial"/>
                <a:sym typeface="Arial"/>
              </a:rPr>
              <a:t>z</a:t>
            </a:r>
            <a:r>
              <a:rPr lang="en" sz="3000" b="1" kern="0">
                <a:solidFill>
                  <a:srgbClr val="3A81BA"/>
                </a:solidFill>
                <a:latin typeface="Arial"/>
                <a:cs typeface="Arial"/>
                <a:sym typeface="Arial"/>
              </a:rPr>
              <a:t>/𝘵 test vs. ANOVA </a:t>
            </a:r>
            <a:endParaRPr sz="3000" b="1" kern="0">
              <a:solidFill>
                <a:srgbClr val="3A81BA"/>
              </a:solidFill>
              <a:latin typeface="Arial"/>
              <a:cs typeface="Arial"/>
              <a:sym typeface="Arial"/>
            </a:endParaRPr>
          </a:p>
        </p:txBody>
      </p:sp>
      <p:sp>
        <p:nvSpPr>
          <p:cNvPr id="153" name="Google Shape;153;p27"/>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With only two groups t-test and ANOVA are equivalent, but only if we use a pooled standard variance in the denominator of the test statistic</a:t>
            </a:r>
            <a:endParaRPr sz="2200" kern="0">
              <a:solidFill>
                <a:srgbClr val="000000"/>
              </a:solidFill>
              <a:latin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i="1" kern="0">
                <a:solidFill>
                  <a:srgbClr val="3A81BA"/>
                </a:solidFill>
                <a:latin typeface="Arial"/>
                <a:cs typeface="Arial"/>
                <a:sym typeface="Arial"/>
              </a:rPr>
              <a:t>z</a:t>
            </a:r>
            <a:r>
              <a:rPr lang="en" sz="3000" b="1" kern="0">
                <a:solidFill>
                  <a:srgbClr val="3A81BA"/>
                </a:solidFill>
                <a:latin typeface="Arial"/>
                <a:cs typeface="Arial"/>
                <a:sym typeface="Arial"/>
              </a:rPr>
              <a:t>/𝘵 test vs. ANOVA </a:t>
            </a:r>
            <a:endParaRPr sz="3000" b="1" kern="0">
              <a:solidFill>
                <a:srgbClr val="3A81BA"/>
              </a:solidFill>
              <a:latin typeface="Arial"/>
              <a:cs typeface="Arial"/>
              <a:sym typeface="Arial"/>
            </a:endParaRPr>
          </a:p>
        </p:txBody>
      </p:sp>
      <p:sp>
        <p:nvSpPr>
          <p:cNvPr id="159" name="Google Shape;159;p28"/>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With only two groups t-test and ANOVA are equivalent, but only if we use a pooled standard variance in the denominator of the test statistic</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With more than two groups, ANOVA compares the sample means to an overall </a:t>
            </a:r>
            <a:r>
              <a:rPr lang="en" sz="2200" kern="0">
                <a:solidFill>
                  <a:srgbClr val="3A81BA"/>
                </a:solidFill>
                <a:latin typeface="Arial"/>
                <a:cs typeface="Arial"/>
                <a:sym typeface="Arial"/>
              </a:rPr>
              <a:t>grand mean</a:t>
            </a:r>
            <a:endParaRPr sz="2200" kern="0">
              <a:solidFill>
                <a:srgbClr val="3A81BA"/>
              </a:solidFill>
              <a:latin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Hypotheses </a:t>
            </a:r>
            <a:endParaRPr sz="3000" b="1" kern="0">
              <a:solidFill>
                <a:srgbClr val="3A81BA"/>
              </a:solidFill>
              <a:latin typeface="Arial"/>
              <a:cs typeface="Arial"/>
              <a:sym typeface="Arial"/>
            </a:endParaRPr>
          </a:p>
        </p:txBody>
      </p:sp>
      <p:sp>
        <p:nvSpPr>
          <p:cNvPr id="165" name="Google Shape;165;p29"/>
          <p:cNvSpPr txBox="1"/>
          <p:nvPr/>
        </p:nvSpPr>
        <p:spPr>
          <a:xfrm flipH="1">
            <a:off x="1981250" y="1034025"/>
            <a:ext cx="8545500" cy="55056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AutoNum type="alphaUcPeriod"/>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baseline="-2500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baseline="-25000">
              <a:solidFill>
                <a:srgbClr val="000000"/>
              </a:solidFill>
              <a:latin typeface="Arial"/>
              <a:cs typeface="Arial"/>
              <a:sym typeface="Arial"/>
            </a:endParaRPr>
          </a:p>
          <a:p>
            <a:pPr defTabSz="914400">
              <a:lnSpc>
                <a:spcPct val="115000"/>
              </a:lnSpc>
              <a:buClr>
                <a:srgbClr val="000000"/>
              </a:buClr>
            </a:pPr>
            <a:endParaRPr sz="2200" kern="0" baseline="-2500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2"/>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3"/>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At least one mean is different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4"/>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r>
              <a:rPr lang="en" sz="2200" kern="0">
                <a:solidFill>
                  <a:srgbClr val="000000"/>
                </a:solidFill>
                <a:latin typeface="Arial"/>
                <a:cs typeface="Arial"/>
                <a:sym typeface="Arial"/>
              </a:rPr>
              <a:t> = 0</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At least one mean is different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5"/>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&gt;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&gt;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Hypotheses </a:t>
            </a:r>
            <a:endParaRPr sz="3000" b="1" kern="0">
              <a:solidFill>
                <a:srgbClr val="3A81BA"/>
              </a:solidFill>
              <a:latin typeface="Arial"/>
              <a:cs typeface="Arial"/>
              <a:sym typeface="Arial"/>
            </a:endParaRPr>
          </a:p>
        </p:txBody>
      </p:sp>
      <p:sp>
        <p:nvSpPr>
          <p:cNvPr id="171" name="Google Shape;171;p30"/>
          <p:cNvSpPr txBox="1"/>
          <p:nvPr/>
        </p:nvSpPr>
        <p:spPr>
          <a:xfrm flipH="1">
            <a:off x="1981250" y="1034025"/>
            <a:ext cx="8545500" cy="55056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AutoNum type="alphaUcPeriod"/>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baseline="-2500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baseline="-25000">
              <a:solidFill>
                <a:srgbClr val="000000"/>
              </a:solidFill>
              <a:latin typeface="Arial"/>
              <a:cs typeface="Arial"/>
              <a:sym typeface="Arial"/>
            </a:endParaRPr>
          </a:p>
          <a:p>
            <a:pPr defTabSz="914400">
              <a:lnSpc>
                <a:spcPct val="115000"/>
              </a:lnSpc>
              <a:buClr>
                <a:srgbClr val="000000"/>
              </a:buClr>
            </a:pPr>
            <a:endParaRPr sz="2200" kern="0" baseline="-2500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2"/>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FF9900"/>
              </a:buClr>
              <a:buSzPts val="2200"/>
              <a:buFont typeface="Arial"/>
              <a:buAutoNum type="alphaUcPeriod" startAt="3"/>
            </a:pPr>
            <a:r>
              <a:rPr lang="en" sz="2200" i="1" kern="0">
                <a:solidFill>
                  <a:srgbClr val="FF9900"/>
                </a:solidFill>
                <a:latin typeface="Arial"/>
                <a:cs typeface="Arial"/>
                <a:sym typeface="Arial"/>
              </a:rPr>
              <a:t>H</a:t>
            </a:r>
            <a:r>
              <a:rPr lang="en" sz="2200" i="1" kern="0" baseline="-25000">
                <a:solidFill>
                  <a:srgbClr val="FF9900"/>
                </a:solidFill>
                <a:latin typeface="Arial"/>
                <a:cs typeface="Arial"/>
                <a:sym typeface="Arial"/>
              </a:rPr>
              <a:t>0</a:t>
            </a:r>
            <a:r>
              <a:rPr lang="en" sz="2200" i="1" kern="0">
                <a:solidFill>
                  <a:srgbClr val="FF9900"/>
                </a:solidFill>
                <a:latin typeface="Arial"/>
                <a:cs typeface="Arial"/>
                <a:sym typeface="Arial"/>
              </a:rPr>
              <a:t> : 𝜇</a:t>
            </a:r>
            <a:r>
              <a:rPr lang="en" sz="2200" i="1" kern="0" baseline="-25000">
                <a:solidFill>
                  <a:srgbClr val="FF9900"/>
                </a:solidFill>
                <a:latin typeface="Arial"/>
                <a:cs typeface="Arial"/>
                <a:sym typeface="Arial"/>
              </a:rPr>
              <a:t>B</a:t>
            </a:r>
            <a:r>
              <a:rPr lang="en" sz="2200" i="1" kern="0">
                <a:solidFill>
                  <a:srgbClr val="FF9900"/>
                </a:solidFill>
                <a:latin typeface="Arial"/>
                <a:cs typeface="Arial"/>
                <a:sym typeface="Arial"/>
              </a:rPr>
              <a:t> = 𝜇</a:t>
            </a:r>
            <a:r>
              <a:rPr lang="en" sz="2200" i="1" kern="0" baseline="-25000">
                <a:solidFill>
                  <a:srgbClr val="FF9900"/>
                </a:solidFill>
                <a:latin typeface="Arial"/>
                <a:cs typeface="Arial"/>
                <a:sym typeface="Arial"/>
              </a:rPr>
              <a:t>M</a:t>
            </a:r>
            <a:r>
              <a:rPr lang="en" sz="2200" i="1" kern="0">
                <a:solidFill>
                  <a:srgbClr val="FF9900"/>
                </a:solidFill>
                <a:latin typeface="Arial"/>
                <a:cs typeface="Arial"/>
                <a:sym typeface="Arial"/>
              </a:rPr>
              <a:t> = 𝜇</a:t>
            </a:r>
            <a:r>
              <a:rPr lang="en" sz="2200" i="1" kern="0" baseline="-25000">
                <a:solidFill>
                  <a:srgbClr val="FF9900"/>
                </a:solidFill>
                <a:latin typeface="Arial"/>
                <a:cs typeface="Arial"/>
                <a:sym typeface="Arial"/>
              </a:rPr>
              <a:t>S</a:t>
            </a:r>
            <a:endParaRPr sz="2200" i="1" kern="0">
              <a:solidFill>
                <a:srgbClr val="FF9900"/>
              </a:solidFill>
              <a:latin typeface="Arial"/>
              <a:cs typeface="Arial"/>
              <a:sym typeface="Arial"/>
            </a:endParaRPr>
          </a:p>
          <a:p>
            <a:pPr defTabSz="914400">
              <a:lnSpc>
                <a:spcPct val="115000"/>
              </a:lnSpc>
              <a:buClr>
                <a:srgbClr val="000000"/>
              </a:buClr>
            </a:pPr>
            <a:r>
              <a:rPr lang="en" sz="2200" i="1" kern="0">
                <a:solidFill>
                  <a:srgbClr val="FF9900"/>
                </a:solidFill>
                <a:latin typeface="Arial"/>
                <a:cs typeface="Arial"/>
                <a:sym typeface="Arial"/>
              </a:rPr>
              <a:t>	H</a:t>
            </a:r>
            <a:r>
              <a:rPr lang="en" sz="2200" i="1" kern="0" baseline="-25000">
                <a:solidFill>
                  <a:srgbClr val="FF9900"/>
                </a:solidFill>
                <a:latin typeface="Arial"/>
                <a:cs typeface="Arial"/>
                <a:sym typeface="Arial"/>
              </a:rPr>
              <a:t>A</a:t>
            </a:r>
            <a:r>
              <a:rPr lang="en" sz="2200" i="1" kern="0">
                <a:solidFill>
                  <a:srgbClr val="FF9900"/>
                </a:solidFill>
                <a:latin typeface="Arial"/>
                <a:cs typeface="Arial"/>
                <a:sym typeface="Arial"/>
              </a:rPr>
              <a:t> : At least one mean is different</a:t>
            </a:r>
            <a:endParaRPr sz="2200" i="1" kern="0">
              <a:solidFill>
                <a:srgbClr val="FF99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4"/>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r>
              <a:rPr lang="en" sz="2200" kern="0">
                <a:solidFill>
                  <a:srgbClr val="000000"/>
                </a:solidFill>
                <a:latin typeface="Arial"/>
                <a:cs typeface="Arial"/>
                <a:sym typeface="Arial"/>
              </a:rPr>
              <a:t> = 0</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At least one mean is different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5"/>
            </a:pP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A</a:t>
            </a:r>
            <a:r>
              <a:rPr lang="en" sz="2200" kern="0">
                <a:solidFill>
                  <a:srgbClr val="000000"/>
                </a:solidFill>
                <a:latin typeface="Arial"/>
                <a:cs typeface="Arial"/>
                <a:sym typeface="Arial"/>
              </a:rPr>
              <a:t> : 𝜇</a:t>
            </a:r>
            <a:r>
              <a:rPr lang="en" sz="2200" kern="0" baseline="-25000">
                <a:solidFill>
                  <a:srgbClr val="000000"/>
                </a:solidFill>
                <a:latin typeface="Arial"/>
                <a:cs typeface="Arial"/>
                <a:sym typeface="Arial"/>
              </a:rPr>
              <a:t>B</a:t>
            </a:r>
            <a:r>
              <a:rPr lang="en" sz="2200" kern="0">
                <a:solidFill>
                  <a:srgbClr val="000000"/>
                </a:solidFill>
                <a:latin typeface="Arial"/>
                <a:cs typeface="Arial"/>
                <a:sym typeface="Arial"/>
              </a:rPr>
              <a:t> &gt; 𝜇</a:t>
            </a:r>
            <a:r>
              <a:rPr lang="en" sz="2200" kern="0" baseline="-25000">
                <a:solidFill>
                  <a:srgbClr val="000000"/>
                </a:solidFill>
                <a:latin typeface="Arial"/>
                <a:cs typeface="Arial"/>
                <a:sym typeface="Arial"/>
              </a:rPr>
              <a:t>M</a:t>
            </a:r>
            <a:r>
              <a:rPr lang="en" sz="2200" kern="0">
                <a:solidFill>
                  <a:srgbClr val="000000"/>
                </a:solidFill>
                <a:latin typeface="Arial"/>
                <a:cs typeface="Arial"/>
                <a:sym typeface="Arial"/>
              </a:rPr>
              <a:t> &gt; 𝜇</a:t>
            </a:r>
            <a:r>
              <a:rPr lang="en" sz="2200" kern="0" baseline="-25000">
                <a:solidFill>
                  <a:srgbClr val="000000"/>
                </a:solidFill>
                <a:latin typeface="Arial"/>
                <a:cs typeface="Arial"/>
                <a:sym typeface="Arial"/>
              </a:rPr>
              <a:t>S</a:t>
            </a:r>
            <a:endParaRPr sz="2200" kern="0">
              <a:solidFill>
                <a:srgbClr val="000000"/>
              </a:solidFill>
              <a:latin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Test statistic </a:t>
            </a:r>
            <a:endParaRPr sz="3000" b="1" kern="0">
              <a:solidFill>
                <a:srgbClr val="3A81BA"/>
              </a:solidFill>
              <a:latin typeface="Arial"/>
              <a:cs typeface="Arial"/>
              <a:sym typeface="Arial"/>
            </a:endParaRPr>
          </a:p>
        </p:txBody>
      </p:sp>
      <p:sp>
        <p:nvSpPr>
          <p:cNvPr id="177" name="Google Shape;177;p31"/>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Does there appear to be a lot of variability within groups? How about between groups? </a:t>
            </a:r>
            <a:endParaRPr sz="2200" kern="0">
              <a:solidFill>
                <a:srgbClr val="3A81BA"/>
              </a:solidFill>
              <a:latin typeface="Arial"/>
              <a:cs typeface="Arial"/>
              <a:sym typeface="Arial"/>
            </a:endParaRPr>
          </a:p>
        </p:txBody>
      </p:sp>
      <p:pic>
        <p:nvPicPr>
          <p:cNvPr id="178" name="Google Shape;178;p31"/>
          <p:cNvPicPr preferRelativeResize="0"/>
          <p:nvPr/>
        </p:nvPicPr>
        <p:blipFill>
          <a:blip r:embed="rId3">
            <a:alphaModFix/>
          </a:blip>
          <a:stretch>
            <a:fillRect/>
          </a:stretch>
        </p:blipFill>
        <p:spPr>
          <a:xfrm>
            <a:off x="4476750" y="2149950"/>
            <a:ext cx="3238500" cy="704850"/>
          </a:xfrm>
          <a:prstGeom prst="rect">
            <a:avLst/>
          </a:prstGeom>
          <a:noFill/>
          <a:ln>
            <a:noFill/>
          </a:ln>
        </p:spPr>
      </p:pic>
      <p:pic>
        <p:nvPicPr>
          <p:cNvPr id="179" name="Google Shape;179;p31"/>
          <p:cNvPicPr preferRelativeResize="0"/>
          <p:nvPr/>
        </p:nvPicPr>
        <p:blipFill>
          <a:blip r:embed="rId4">
            <a:alphaModFix/>
          </a:blip>
          <a:stretch>
            <a:fillRect/>
          </a:stretch>
        </p:blipFill>
        <p:spPr>
          <a:xfrm>
            <a:off x="2846526" y="3087151"/>
            <a:ext cx="6498935" cy="3117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𝑭 distribution and p-value</a:t>
            </a:r>
            <a:endParaRPr sz="3000" b="1" kern="0">
              <a:solidFill>
                <a:srgbClr val="3A81BA"/>
              </a:solidFill>
              <a:latin typeface="Arial"/>
              <a:cs typeface="Arial"/>
              <a:sym typeface="Arial"/>
            </a:endParaRPr>
          </a:p>
        </p:txBody>
      </p:sp>
      <p:pic>
        <p:nvPicPr>
          <p:cNvPr id="185" name="Google Shape;185;p32"/>
          <p:cNvPicPr preferRelativeResize="0"/>
          <p:nvPr/>
        </p:nvPicPr>
        <p:blipFill>
          <a:blip r:embed="rId3">
            <a:alphaModFix/>
          </a:blip>
          <a:stretch>
            <a:fillRect/>
          </a:stretch>
        </p:blipFill>
        <p:spPr>
          <a:xfrm>
            <a:off x="3747676" y="1582355"/>
            <a:ext cx="5144575" cy="2055100"/>
          </a:xfrm>
          <a:prstGeom prst="rect">
            <a:avLst/>
          </a:prstGeom>
          <a:noFill/>
          <a:ln>
            <a:noFill/>
          </a:ln>
        </p:spPr>
      </p:pic>
      <p:pic>
        <p:nvPicPr>
          <p:cNvPr id="186" name="Google Shape;186;p32"/>
          <p:cNvPicPr preferRelativeResize="0"/>
          <p:nvPr/>
        </p:nvPicPr>
        <p:blipFill>
          <a:blip r:embed="rId4">
            <a:alphaModFix/>
          </a:blip>
          <a:stretch>
            <a:fillRect/>
          </a:stretch>
        </p:blipFill>
        <p:spPr>
          <a:xfrm>
            <a:off x="4433500" y="1276500"/>
            <a:ext cx="3238500" cy="704850"/>
          </a:xfrm>
          <a:prstGeom prst="rect">
            <a:avLst/>
          </a:prstGeom>
          <a:noFill/>
          <a:ln>
            <a:noFill/>
          </a:ln>
        </p:spPr>
      </p:pic>
      <p:sp>
        <p:nvSpPr>
          <p:cNvPr id="187" name="Google Shape;187;p32"/>
          <p:cNvSpPr txBox="1"/>
          <p:nvPr/>
        </p:nvSpPr>
        <p:spPr>
          <a:xfrm flipH="1">
            <a:off x="1981250" y="3957600"/>
            <a:ext cx="8545500" cy="27021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In order to be able to reject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we need a small p-value, which requires a large</a:t>
            </a:r>
            <a:r>
              <a:rPr lang="en" sz="2200" i="1" kern="0">
                <a:solidFill>
                  <a:srgbClr val="000000"/>
                </a:solidFill>
                <a:latin typeface="Arial"/>
                <a:cs typeface="Arial"/>
                <a:sym typeface="Arial"/>
              </a:rPr>
              <a:t> F</a:t>
            </a:r>
            <a:r>
              <a:rPr lang="en" sz="2200" kern="0">
                <a:solidFill>
                  <a:srgbClr val="000000"/>
                </a:solidFill>
                <a:latin typeface="Arial"/>
                <a:cs typeface="Arial"/>
                <a:sym typeface="Arial"/>
              </a:rPr>
              <a:t> statistic</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In order to obtain a large </a:t>
            </a:r>
            <a:r>
              <a:rPr lang="en" sz="2200" i="1" kern="0">
                <a:solidFill>
                  <a:srgbClr val="000000"/>
                </a:solidFill>
                <a:latin typeface="Arial"/>
                <a:cs typeface="Arial"/>
                <a:sym typeface="Arial"/>
              </a:rPr>
              <a:t>F</a:t>
            </a:r>
            <a:r>
              <a:rPr lang="en" sz="2200" kern="0">
                <a:solidFill>
                  <a:srgbClr val="000000"/>
                </a:solidFill>
                <a:latin typeface="Arial"/>
                <a:cs typeface="Arial"/>
                <a:sym typeface="Arial"/>
              </a:rPr>
              <a:t> statistic, variability between sample means needs to be greater than variability within sample means</a:t>
            </a:r>
            <a:endParaRPr sz="2200" kern="0">
              <a:solidFill>
                <a:srgbClr val="000000"/>
              </a:solidFill>
              <a:latin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p:nvPr/>
        </p:nvSpPr>
        <p:spPr>
          <a:xfrm flipH="1">
            <a:off x="1981250" y="2115525"/>
            <a:ext cx="8545500" cy="27021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Degrees of freedom associated with ANOVA</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groups: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G</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- 1, where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is the number of groups</a:t>
            </a:r>
            <a:endParaRPr sz="2200"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total: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T</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n</a:t>
            </a:r>
            <a:r>
              <a:rPr lang="en" sz="2200" kern="0">
                <a:solidFill>
                  <a:srgbClr val="000000"/>
                </a:solidFill>
                <a:latin typeface="Arial"/>
                <a:cs typeface="Arial"/>
                <a:sym typeface="Arial"/>
              </a:rPr>
              <a:t> - 1, where </a:t>
            </a:r>
            <a:r>
              <a:rPr lang="en" sz="2200" i="1" kern="0">
                <a:solidFill>
                  <a:srgbClr val="000000"/>
                </a:solidFill>
                <a:latin typeface="Arial"/>
                <a:cs typeface="Arial"/>
                <a:sym typeface="Arial"/>
              </a:rPr>
              <a:t>n</a:t>
            </a:r>
            <a:r>
              <a:rPr lang="en" sz="2200" kern="0">
                <a:solidFill>
                  <a:srgbClr val="000000"/>
                </a:solidFill>
                <a:latin typeface="Arial"/>
                <a:cs typeface="Arial"/>
                <a:sym typeface="Arial"/>
              </a:rPr>
              <a:t> is the total sample size</a:t>
            </a:r>
            <a:endParaRPr sz="2200"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error: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E</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T</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G</a:t>
            </a:r>
            <a:endParaRPr sz="2200" i="1" kern="0" baseline="-25000">
              <a:solidFill>
                <a:srgbClr val="000000"/>
              </a:solidFill>
              <a:latin typeface="Arial"/>
              <a:cs typeface="Arial"/>
              <a:sym typeface="Arial"/>
            </a:endParaRPr>
          </a:p>
        </p:txBody>
      </p:sp>
      <p:pic>
        <p:nvPicPr>
          <p:cNvPr id="193" name="Google Shape;193;p33"/>
          <p:cNvPicPr preferRelativeResize="0"/>
          <p:nvPr/>
        </p:nvPicPr>
        <p:blipFill>
          <a:blip r:embed="rId3">
            <a:alphaModFix/>
          </a:blip>
          <a:stretch>
            <a:fillRect/>
          </a:stretch>
        </p:blipFill>
        <p:spPr>
          <a:xfrm>
            <a:off x="2157276" y="189500"/>
            <a:ext cx="8193451" cy="1721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p:nvPr/>
        </p:nvSpPr>
        <p:spPr>
          <a:xfrm flipH="1">
            <a:off x="1981250" y="2115525"/>
            <a:ext cx="8545500" cy="2952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Degrees of freedom associated with ANOVA</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groups: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G</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- 1, where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is the number of groups</a:t>
            </a:r>
            <a:endParaRPr sz="2200"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total: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T</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n</a:t>
            </a:r>
            <a:r>
              <a:rPr lang="en" sz="2200" kern="0">
                <a:solidFill>
                  <a:srgbClr val="000000"/>
                </a:solidFill>
                <a:latin typeface="Arial"/>
                <a:cs typeface="Arial"/>
                <a:sym typeface="Arial"/>
              </a:rPr>
              <a:t> - 1, where </a:t>
            </a:r>
            <a:r>
              <a:rPr lang="en" sz="2200" i="1" kern="0">
                <a:solidFill>
                  <a:srgbClr val="000000"/>
                </a:solidFill>
                <a:latin typeface="Arial"/>
                <a:cs typeface="Arial"/>
                <a:sym typeface="Arial"/>
              </a:rPr>
              <a:t>n</a:t>
            </a:r>
            <a:r>
              <a:rPr lang="en" sz="2200" kern="0">
                <a:solidFill>
                  <a:srgbClr val="000000"/>
                </a:solidFill>
                <a:latin typeface="Arial"/>
                <a:cs typeface="Arial"/>
                <a:sym typeface="Arial"/>
              </a:rPr>
              <a:t> is the total sample size</a:t>
            </a:r>
            <a:endParaRPr sz="2200"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error: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E</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T</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G</a:t>
            </a:r>
            <a:endParaRPr sz="2200" i="1" kern="0">
              <a:solidFill>
                <a:srgbClr val="000000"/>
              </a:solidFill>
              <a:latin typeface="Arial"/>
              <a:cs typeface="Arial"/>
              <a:sym typeface="Arial"/>
            </a:endParaRPr>
          </a:p>
          <a:p>
            <a:pPr defTabSz="914400">
              <a:lnSpc>
                <a:spcPct val="115000"/>
              </a:lnSpc>
              <a:buClr>
                <a:srgbClr val="000000"/>
              </a:buClr>
            </a:pPr>
            <a:endParaRPr sz="2200" i="1"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G</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- 1 = 3 - 1 = 2</a:t>
            </a:r>
            <a:endParaRPr sz="2200" kern="0">
              <a:solidFill>
                <a:srgbClr val="000000"/>
              </a:solidFill>
              <a:latin typeface="Arial"/>
              <a:cs typeface="Arial"/>
              <a:sym typeface="Arial"/>
            </a:endParaRPr>
          </a:p>
        </p:txBody>
      </p:sp>
      <p:pic>
        <p:nvPicPr>
          <p:cNvPr id="199" name="Google Shape;199;p34"/>
          <p:cNvPicPr preferRelativeResize="0"/>
          <p:nvPr/>
        </p:nvPicPr>
        <p:blipFill>
          <a:blip r:embed="rId3">
            <a:alphaModFix/>
          </a:blip>
          <a:stretch>
            <a:fillRect/>
          </a:stretch>
        </p:blipFill>
        <p:spPr>
          <a:xfrm>
            <a:off x="2157276" y="189500"/>
            <a:ext cx="8193451" cy="1721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p:nvPr/>
        </p:nvSpPr>
        <p:spPr>
          <a:xfrm flipH="1">
            <a:off x="1981250" y="21155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Degrees of freedom associated with ANOVA</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groups: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G</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- 1, where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is the number of groups</a:t>
            </a:r>
            <a:endParaRPr sz="2200"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total: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T</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n</a:t>
            </a:r>
            <a:r>
              <a:rPr lang="en" sz="2200" kern="0">
                <a:solidFill>
                  <a:srgbClr val="000000"/>
                </a:solidFill>
                <a:latin typeface="Arial"/>
                <a:cs typeface="Arial"/>
                <a:sym typeface="Arial"/>
              </a:rPr>
              <a:t> - 1, where </a:t>
            </a:r>
            <a:r>
              <a:rPr lang="en" sz="2200" i="1" kern="0">
                <a:solidFill>
                  <a:srgbClr val="000000"/>
                </a:solidFill>
                <a:latin typeface="Arial"/>
                <a:cs typeface="Arial"/>
                <a:sym typeface="Arial"/>
              </a:rPr>
              <a:t>n</a:t>
            </a:r>
            <a:r>
              <a:rPr lang="en" sz="2200" kern="0">
                <a:solidFill>
                  <a:srgbClr val="000000"/>
                </a:solidFill>
                <a:latin typeface="Arial"/>
                <a:cs typeface="Arial"/>
                <a:sym typeface="Arial"/>
              </a:rPr>
              <a:t> is the total sample size</a:t>
            </a:r>
            <a:endParaRPr sz="2200"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error: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E</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T</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G</a:t>
            </a:r>
            <a:endParaRPr sz="2200" i="1" kern="0">
              <a:solidFill>
                <a:srgbClr val="000000"/>
              </a:solidFill>
              <a:latin typeface="Arial"/>
              <a:cs typeface="Arial"/>
              <a:sym typeface="Arial"/>
            </a:endParaRPr>
          </a:p>
          <a:p>
            <a:pPr defTabSz="914400">
              <a:lnSpc>
                <a:spcPct val="115000"/>
              </a:lnSpc>
              <a:buClr>
                <a:srgbClr val="000000"/>
              </a:buClr>
            </a:pPr>
            <a:endParaRPr sz="2200" i="1"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G</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- 1 = 3 - 1 = 2</a:t>
            </a:r>
            <a:endParaRPr sz="2200"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T</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n</a:t>
            </a:r>
            <a:r>
              <a:rPr lang="en" sz="2200" kern="0">
                <a:solidFill>
                  <a:srgbClr val="000000"/>
                </a:solidFill>
                <a:latin typeface="Arial"/>
                <a:cs typeface="Arial"/>
                <a:sym typeface="Arial"/>
              </a:rPr>
              <a:t> - 1 = 30 - 1 = 29</a:t>
            </a:r>
            <a:endParaRPr sz="2200" kern="0">
              <a:solidFill>
                <a:srgbClr val="000000"/>
              </a:solidFill>
              <a:latin typeface="Arial"/>
              <a:cs typeface="Arial"/>
              <a:sym typeface="Arial"/>
            </a:endParaRPr>
          </a:p>
        </p:txBody>
      </p:sp>
      <p:pic>
        <p:nvPicPr>
          <p:cNvPr id="205" name="Google Shape;205;p35"/>
          <p:cNvPicPr preferRelativeResize="0"/>
          <p:nvPr/>
        </p:nvPicPr>
        <p:blipFill>
          <a:blip r:embed="rId3">
            <a:alphaModFix/>
          </a:blip>
          <a:stretch>
            <a:fillRect/>
          </a:stretch>
        </p:blipFill>
        <p:spPr>
          <a:xfrm>
            <a:off x="2157276" y="189500"/>
            <a:ext cx="8193451" cy="1721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p:nvPr/>
        </p:nvSpPr>
        <p:spPr>
          <a:xfrm flipH="1">
            <a:off x="1981250" y="21155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Degrees of freedom associated with ANOVA</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groups: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G</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- 1, where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is the number of groups</a:t>
            </a:r>
            <a:endParaRPr sz="2200"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total: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T</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n</a:t>
            </a:r>
            <a:r>
              <a:rPr lang="en" sz="2200" kern="0">
                <a:solidFill>
                  <a:srgbClr val="000000"/>
                </a:solidFill>
                <a:latin typeface="Arial"/>
                <a:cs typeface="Arial"/>
                <a:sym typeface="Arial"/>
              </a:rPr>
              <a:t> - 1, where </a:t>
            </a:r>
            <a:r>
              <a:rPr lang="en" sz="2200" i="1" kern="0">
                <a:solidFill>
                  <a:srgbClr val="000000"/>
                </a:solidFill>
                <a:latin typeface="Arial"/>
                <a:cs typeface="Arial"/>
                <a:sym typeface="Arial"/>
              </a:rPr>
              <a:t>n</a:t>
            </a:r>
            <a:r>
              <a:rPr lang="en" sz="2200" kern="0">
                <a:solidFill>
                  <a:srgbClr val="000000"/>
                </a:solidFill>
                <a:latin typeface="Arial"/>
                <a:cs typeface="Arial"/>
                <a:sym typeface="Arial"/>
              </a:rPr>
              <a:t> is the total sample size</a:t>
            </a:r>
            <a:endParaRPr sz="2200"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error: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E</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T</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G</a:t>
            </a:r>
            <a:endParaRPr sz="2200" i="1" kern="0">
              <a:solidFill>
                <a:srgbClr val="000000"/>
              </a:solidFill>
              <a:latin typeface="Arial"/>
              <a:cs typeface="Arial"/>
              <a:sym typeface="Arial"/>
            </a:endParaRPr>
          </a:p>
          <a:p>
            <a:pPr defTabSz="914400">
              <a:lnSpc>
                <a:spcPct val="115000"/>
              </a:lnSpc>
              <a:buClr>
                <a:srgbClr val="000000"/>
              </a:buClr>
            </a:pPr>
            <a:endParaRPr sz="2200" i="1"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G</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- 1 = 3 - 1 = 2</a:t>
            </a:r>
            <a:endParaRPr sz="2200"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T</a:t>
            </a:r>
            <a:r>
              <a:rPr lang="en" sz="2200" kern="0">
                <a:solidFill>
                  <a:srgbClr val="000000"/>
                </a:solidFill>
                <a:latin typeface="Arial"/>
                <a:cs typeface="Arial"/>
                <a:sym typeface="Arial"/>
              </a:rPr>
              <a:t> = </a:t>
            </a:r>
            <a:r>
              <a:rPr lang="en" sz="2200" i="1" kern="0">
                <a:solidFill>
                  <a:srgbClr val="000000"/>
                </a:solidFill>
                <a:latin typeface="Arial"/>
                <a:cs typeface="Arial"/>
                <a:sym typeface="Arial"/>
              </a:rPr>
              <a:t>n</a:t>
            </a:r>
            <a:r>
              <a:rPr lang="en" sz="2200" kern="0">
                <a:solidFill>
                  <a:srgbClr val="000000"/>
                </a:solidFill>
                <a:latin typeface="Arial"/>
                <a:cs typeface="Arial"/>
                <a:sym typeface="Arial"/>
              </a:rPr>
              <a:t> - 1 = 30 - 1 = 29</a:t>
            </a:r>
            <a:endParaRPr sz="2200"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E</a:t>
            </a:r>
            <a:r>
              <a:rPr lang="en" sz="2200" kern="0">
                <a:solidFill>
                  <a:srgbClr val="000000"/>
                </a:solidFill>
                <a:latin typeface="Arial"/>
                <a:cs typeface="Arial"/>
                <a:sym typeface="Arial"/>
              </a:rPr>
              <a:t> = 29 - 2 = 27</a:t>
            </a:r>
            <a:endParaRPr sz="2200" kern="0">
              <a:solidFill>
                <a:srgbClr val="000000"/>
              </a:solidFill>
              <a:latin typeface="Arial"/>
              <a:cs typeface="Arial"/>
              <a:sym typeface="Arial"/>
            </a:endParaRPr>
          </a:p>
        </p:txBody>
      </p:sp>
      <p:pic>
        <p:nvPicPr>
          <p:cNvPr id="211" name="Google Shape;211;p36"/>
          <p:cNvPicPr preferRelativeResize="0"/>
          <p:nvPr/>
        </p:nvPicPr>
        <p:blipFill>
          <a:blip r:embed="rId3">
            <a:alphaModFix/>
          </a:blip>
          <a:stretch>
            <a:fillRect/>
          </a:stretch>
        </p:blipFill>
        <p:spPr>
          <a:xfrm>
            <a:off x="2157276" y="189500"/>
            <a:ext cx="8193451" cy="172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pic>
        <p:nvPicPr>
          <p:cNvPr id="40" name="Google Shape;40;p10"/>
          <p:cNvPicPr preferRelativeResize="0"/>
          <p:nvPr/>
        </p:nvPicPr>
        <p:blipFill>
          <a:blip r:embed="rId3">
            <a:alphaModFix/>
          </a:blip>
          <a:stretch>
            <a:fillRect/>
          </a:stretch>
        </p:blipFill>
        <p:spPr>
          <a:xfrm>
            <a:off x="3634563" y="377401"/>
            <a:ext cx="4922874" cy="2441275"/>
          </a:xfrm>
          <a:prstGeom prst="rect">
            <a:avLst/>
          </a:prstGeom>
          <a:noFill/>
          <a:ln>
            <a:noFill/>
          </a:ln>
        </p:spPr>
      </p:pic>
      <p:sp>
        <p:nvSpPr>
          <p:cNvPr id="41" name="Google Shape;41;p10"/>
          <p:cNvSpPr txBox="1"/>
          <p:nvPr/>
        </p:nvSpPr>
        <p:spPr>
          <a:xfrm flipH="1">
            <a:off x="1946650" y="2986900"/>
            <a:ext cx="8545500" cy="18768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 Wolf River in Tennessee flows past an abandoned site once used by the pesticide industry for dumping wastes, including chlordane (pesticide), aldrin, and dieldrin (both insecticides)</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37"/>
          <p:cNvPicPr preferRelativeResize="0"/>
          <p:nvPr/>
        </p:nvPicPr>
        <p:blipFill>
          <a:blip r:embed="rId3">
            <a:alphaModFix/>
          </a:blip>
          <a:stretch>
            <a:fillRect/>
          </a:stretch>
        </p:blipFill>
        <p:spPr>
          <a:xfrm>
            <a:off x="2077350" y="204525"/>
            <a:ext cx="8112101" cy="1617250"/>
          </a:xfrm>
          <a:prstGeom prst="rect">
            <a:avLst/>
          </a:prstGeom>
          <a:noFill/>
          <a:ln>
            <a:noFill/>
          </a:ln>
        </p:spPr>
      </p:pic>
      <p:sp>
        <p:nvSpPr>
          <p:cNvPr id="217" name="Google Shape;217;p37"/>
          <p:cNvSpPr txBox="1"/>
          <p:nvPr/>
        </p:nvSpPr>
        <p:spPr>
          <a:xfrm flipH="1">
            <a:off x="1981250" y="18869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between groups, SSG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between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where  is each group size,      is the average for each group,      is the overall (grand) mean</a:t>
            </a:r>
            <a:endParaRPr sz="2200" kern="0">
              <a:solidFill>
                <a:srgbClr val="000000"/>
              </a:solidFill>
              <a:latin typeface="Arial"/>
              <a:cs typeface="Arial"/>
              <a:sym typeface="Arial"/>
            </a:endParaRPr>
          </a:p>
        </p:txBody>
      </p:sp>
      <p:pic>
        <p:nvPicPr>
          <p:cNvPr id="218" name="Google Shape;218;p37"/>
          <p:cNvPicPr preferRelativeResize="0"/>
          <p:nvPr/>
        </p:nvPicPr>
        <p:blipFill>
          <a:blip r:embed="rId4">
            <a:alphaModFix/>
          </a:blip>
          <a:stretch>
            <a:fillRect/>
          </a:stretch>
        </p:blipFill>
        <p:spPr>
          <a:xfrm>
            <a:off x="5028500" y="3201326"/>
            <a:ext cx="2209800" cy="693625"/>
          </a:xfrm>
          <a:prstGeom prst="rect">
            <a:avLst/>
          </a:prstGeom>
          <a:noFill/>
          <a:ln>
            <a:noFill/>
          </a:ln>
        </p:spPr>
      </p:pic>
      <p:pic>
        <p:nvPicPr>
          <p:cNvPr id="219" name="Google Shape;219;p37"/>
          <p:cNvPicPr preferRelativeResize="0"/>
          <p:nvPr/>
        </p:nvPicPr>
        <p:blipFill>
          <a:blip r:embed="rId5">
            <a:alphaModFix/>
          </a:blip>
          <a:stretch>
            <a:fillRect/>
          </a:stretch>
        </p:blipFill>
        <p:spPr>
          <a:xfrm>
            <a:off x="5304151" y="3947650"/>
            <a:ext cx="473125" cy="381000"/>
          </a:xfrm>
          <a:prstGeom prst="rect">
            <a:avLst/>
          </a:prstGeom>
          <a:noFill/>
          <a:ln>
            <a:noFill/>
          </a:ln>
        </p:spPr>
      </p:pic>
      <p:pic>
        <p:nvPicPr>
          <p:cNvPr id="220" name="Google Shape;220;p37"/>
          <p:cNvPicPr preferRelativeResize="0"/>
          <p:nvPr/>
        </p:nvPicPr>
        <p:blipFill>
          <a:blip r:embed="rId6">
            <a:alphaModFix/>
          </a:blip>
          <a:stretch>
            <a:fillRect/>
          </a:stretch>
        </p:blipFill>
        <p:spPr>
          <a:xfrm>
            <a:off x="9511275" y="3952414"/>
            <a:ext cx="438150" cy="371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38"/>
          <p:cNvPicPr preferRelativeResize="0"/>
          <p:nvPr/>
        </p:nvPicPr>
        <p:blipFill>
          <a:blip r:embed="rId3">
            <a:alphaModFix/>
          </a:blip>
          <a:stretch>
            <a:fillRect/>
          </a:stretch>
        </p:blipFill>
        <p:spPr>
          <a:xfrm>
            <a:off x="2077350" y="204525"/>
            <a:ext cx="8112101" cy="1617250"/>
          </a:xfrm>
          <a:prstGeom prst="rect">
            <a:avLst/>
          </a:prstGeom>
          <a:noFill/>
          <a:ln>
            <a:noFill/>
          </a:ln>
        </p:spPr>
      </p:pic>
      <p:sp>
        <p:nvSpPr>
          <p:cNvPr id="226" name="Google Shape;226;p38"/>
          <p:cNvSpPr txBox="1"/>
          <p:nvPr/>
        </p:nvSpPr>
        <p:spPr>
          <a:xfrm flipH="1">
            <a:off x="1981250" y="18869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between groups, SSG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between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where  is each group size,      is the average for each group,      is the overall (grand) mean</a:t>
            </a:r>
            <a:endParaRPr sz="2200" kern="0">
              <a:solidFill>
                <a:srgbClr val="000000"/>
              </a:solidFill>
              <a:latin typeface="Arial"/>
              <a:cs typeface="Arial"/>
              <a:sym typeface="Arial"/>
            </a:endParaRPr>
          </a:p>
        </p:txBody>
      </p:sp>
      <p:pic>
        <p:nvPicPr>
          <p:cNvPr id="227" name="Google Shape;227;p38"/>
          <p:cNvPicPr preferRelativeResize="0"/>
          <p:nvPr/>
        </p:nvPicPr>
        <p:blipFill>
          <a:blip r:embed="rId4">
            <a:alphaModFix/>
          </a:blip>
          <a:stretch>
            <a:fillRect/>
          </a:stretch>
        </p:blipFill>
        <p:spPr>
          <a:xfrm>
            <a:off x="5028500" y="3125126"/>
            <a:ext cx="2209800" cy="693625"/>
          </a:xfrm>
          <a:prstGeom prst="rect">
            <a:avLst/>
          </a:prstGeom>
          <a:noFill/>
          <a:ln>
            <a:noFill/>
          </a:ln>
        </p:spPr>
      </p:pic>
      <p:pic>
        <p:nvPicPr>
          <p:cNvPr id="228" name="Google Shape;228;p38"/>
          <p:cNvPicPr preferRelativeResize="0"/>
          <p:nvPr/>
        </p:nvPicPr>
        <p:blipFill>
          <a:blip r:embed="rId5">
            <a:alphaModFix/>
          </a:blip>
          <a:stretch>
            <a:fillRect/>
          </a:stretch>
        </p:blipFill>
        <p:spPr>
          <a:xfrm>
            <a:off x="5304151" y="3871450"/>
            <a:ext cx="473125" cy="381000"/>
          </a:xfrm>
          <a:prstGeom prst="rect">
            <a:avLst/>
          </a:prstGeom>
          <a:noFill/>
          <a:ln>
            <a:noFill/>
          </a:ln>
        </p:spPr>
      </p:pic>
      <p:pic>
        <p:nvPicPr>
          <p:cNvPr id="229" name="Google Shape;229;p38"/>
          <p:cNvPicPr preferRelativeResize="0"/>
          <p:nvPr/>
        </p:nvPicPr>
        <p:blipFill>
          <a:blip r:embed="rId6">
            <a:alphaModFix/>
          </a:blip>
          <a:stretch>
            <a:fillRect/>
          </a:stretch>
        </p:blipFill>
        <p:spPr>
          <a:xfrm>
            <a:off x="9511275" y="3876214"/>
            <a:ext cx="438150" cy="371475"/>
          </a:xfrm>
          <a:prstGeom prst="rect">
            <a:avLst/>
          </a:prstGeom>
          <a:noFill/>
          <a:ln>
            <a:noFill/>
          </a:ln>
        </p:spPr>
      </p:pic>
      <p:pic>
        <p:nvPicPr>
          <p:cNvPr id="230" name="Google Shape;230;p38"/>
          <p:cNvPicPr preferRelativeResize="0"/>
          <p:nvPr/>
        </p:nvPicPr>
        <p:blipFill>
          <a:blip r:embed="rId7">
            <a:alphaModFix/>
          </a:blip>
          <a:stretch>
            <a:fillRect/>
          </a:stretch>
        </p:blipFill>
        <p:spPr>
          <a:xfrm>
            <a:off x="2029200" y="4721386"/>
            <a:ext cx="2999300" cy="197404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39"/>
          <p:cNvPicPr preferRelativeResize="0"/>
          <p:nvPr/>
        </p:nvPicPr>
        <p:blipFill>
          <a:blip r:embed="rId3">
            <a:alphaModFix/>
          </a:blip>
          <a:stretch>
            <a:fillRect/>
          </a:stretch>
        </p:blipFill>
        <p:spPr>
          <a:xfrm>
            <a:off x="2077350" y="204525"/>
            <a:ext cx="8112101" cy="1617250"/>
          </a:xfrm>
          <a:prstGeom prst="rect">
            <a:avLst/>
          </a:prstGeom>
          <a:noFill/>
          <a:ln>
            <a:noFill/>
          </a:ln>
        </p:spPr>
      </p:pic>
      <p:sp>
        <p:nvSpPr>
          <p:cNvPr id="236" name="Google Shape;236;p39"/>
          <p:cNvSpPr txBox="1"/>
          <p:nvPr/>
        </p:nvSpPr>
        <p:spPr>
          <a:xfrm flipH="1">
            <a:off x="1981250" y="18869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between groups, SSG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between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where  is each group size,      is the average for each group,      is the overall (grand) mean</a:t>
            </a:r>
            <a:endParaRPr sz="2200" kern="0">
              <a:solidFill>
                <a:srgbClr val="000000"/>
              </a:solidFill>
              <a:latin typeface="Arial"/>
              <a:cs typeface="Arial"/>
              <a:sym typeface="Arial"/>
            </a:endParaRPr>
          </a:p>
        </p:txBody>
      </p:sp>
      <p:pic>
        <p:nvPicPr>
          <p:cNvPr id="237" name="Google Shape;237;p39"/>
          <p:cNvPicPr preferRelativeResize="0"/>
          <p:nvPr/>
        </p:nvPicPr>
        <p:blipFill>
          <a:blip r:embed="rId4">
            <a:alphaModFix/>
          </a:blip>
          <a:stretch>
            <a:fillRect/>
          </a:stretch>
        </p:blipFill>
        <p:spPr>
          <a:xfrm>
            <a:off x="5028500" y="3125126"/>
            <a:ext cx="2209800" cy="693625"/>
          </a:xfrm>
          <a:prstGeom prst="rect">
            <a:avLst/>
          </a:prstGeom>
          <a:noFill/>
          <a:ln>
            <a:noFill/>
          </a:ln>
        </p:spPr>
      </p:pic>
      <p:pic>
        <p:nvPicPr>
          <p:cNvPr id="238" name="Google Shape;238;p39"/>
          <p:cNvPicPr preferRelativeResize="0"/>
          <p:nvPr/>
        </p:nvPicPr>
        <p:blipFill>
          <a:blip r:embed="rId5">
            <a:alphaModFix/>
          </a:blip>
          <a:stretch>
            <a:fillRect/>
          </a:stretch>
        </p:blipFill>
        <p:spPr>
          <a:xfrm>
            <a:off x="2029200" y="4721386"/>
            <a:ext cx="2999300" cy="1974041"/>
          </a:xfrm>
          <a:prstGeom prst="rect">
            <a:avLst/>
          </a:prstGeom>
          <a:noFill/>
          <a:ln>
            <a:noFill/>
          </a:ln>
        </p:spPr>
      </p:pic>
      <p:pic>
        <p:nvPicPr>
          <p:cNvPr id="239" name="Google Shape;239;p39"/>
          <p:cNvPicPr preferRelativeResize="0"/>
          <p:nvPr/>
        </p:nvPicPr>
        <p:blipFill>
          <a:blip r:embed="rId6">
            <a:alphaModFix/>
          </a:blip>
          <a:stretch>
            <a:fillRect/>
          </a:stretch>
        </p:blipFill>
        <p:spPr>
          <a:xfrm>
            <a:off x="6853725" y="4501375"/>
            <a:ext cx="2819400" cy="304800"/>
          </a:xfrm>
          <a:prstGeom prst="rect">
            <a:avLst/>
          </a:prstGeom>
          <a:noFill/>
          <a:ln>
            <a:noFill/>
          </a:ln>
        </p:spPr>
      </p:pic>
      <p:pic>
        <p:nvPicPr>
          <p:cNvPr id="240" name="Google Shape;240;p39"/>
          <p:cNvPicPr preferRelativeResize="0"/>
          <p:nvPr/>
        </p:nvPicPr>
        <p:blipFill>
          <a:blip r:embed="rId7">
            <a:alphaModFix/>
          </a:blip>
          <a:stretch>
            <a:fillRect/>
          </a:stretch>
        </p:blipFill>
        <p:spPr>
          <a:xfrm>
            <a:off x="5304151" y="3871450"/>
            <a:ext cx="473125" cy="381000"/>
          </a:xfrm>
          <a:prstGeom prst="rect">
            <a:avLst/>
          </a:prstGeom>
          <a:noFill/>
          <a:ln>
            <a:noFill/>
          </a:ln>
        </p:spPr>
      </p:pic>
      <p:pic>
        <p:nvPicPr>
          <p:cNvPr id="241" name="Google Shape;241;p39"/>
          <p:cNvPicPr preferRelativeResize="0"/>
          <p:nvPr/>
        </p:nvPicPr>
        <p:blipFill>
          <a:blip r:embed="rId8">
            <a:alphaModFix/>
          </a:blip>
          <a:stretch>
            <a:fillRect/>
          </a:stretch>
        </p:blipFill>
        <p:spPr>
          <a:xfrm>
            <a:off x="9511275" y="3876214"/>
            <a:ext cx="438150" cy="371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40"/>
          <p:cNvPicPr preferRelativeResize="0"/>
          <p:nvPr/>
        </p:nvPicPr>
        <p:blipFill>
          <a:blip r:embed="rId3">
            <a:alphaModFix/>
          </a:blip>
          <a:stretch>
            <a:fillRect/>
          </a:stretch>
        </p:blipFill>
        <p:spPr>
          <a:xfrm>
            <a:off x="2077350" y="204525"/>
            <a:ext cx="8112101" cy="1617250"/>
          </a:xfrm>
          <a:prstGeom prst="rect">
            <a:avLst/>
          </a:prstGeom>
          <a:noFill/>
          <a:ln>
            <a:noFill/>
          </a:ln>
        </p:spPr>
      </p:pic>
      <p:sp>
        <p:nvSpPr>
          <p:cNvPr id="247" name="Google Shape;247;p40"/>
          <p:cNvSpPr txBox="1"/>
          <p:nvPr/>
        </p:nvSpPr>
        <p:spPr>
          <a:xfrm flipH="1">
            <a:off x="1981250" y="18869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between groups, SSG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between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where  is each group size,      is the average for each group,      is the overall (grand) mean</a:t>
            </a:r>
            <a:endParaRPr sz="2200" kern="0">
              <a:solidFill>
                <a:srgbClr val="000000"/>
              </a:solidFill>
              <a:latin typeface="Arial"/>
              <a:cs typeface="Arial"/>
              <a:sym typeface="Arial"/>
            </a:endParaRPr>
          </a:p>
        </p:txBody>
      </p:sp>
      <p:pic>
        <p:nvPicPr>
          <p:cNvPr id="248" name="Google Shape;248;p40"/>
          <p:cNvPicPr preferRelativeResize="0"/>
          <p:nvPr/>
        </p:nvPicPr>
        <p:blipFill>
          <a:blip r:embed="rId4">
            <a:alphaModFix/>
          </a:blip>
          <a:stretch>
            <a:fillRect/>
          </a:stretch>
        </p:blipFill>
        <p:spPr>
          <a:xfrm>
            <a:off x="5028500" y="3125126"/>
            <a:ext cx="2209800" cy="693625"/>
          </a:xfrm>
          <a:prstGeom prst="rect">
            <a:avLst/>
          </a:prstGeom>
          <a:noFill/>
          <a:ln>
            <a:noFill/>
          </a:ln>
        </p:spPr>
      </p:pic>
      <p:pic>
        <p:nvPicPr>
          <p:cNvPr id="249" name="Google Shape;249;p40"/>
          <p:cNvPicPr preferRelativeResize="0"/>
          <p:nvPr/>
        </p:nvPicPr>
        <p:blipFill>
          <a:blip r:embed="rId5">
            <a:alphaModFix/>
          </a:blip>
          <a:stretch>
            <a:fillRect/>
          </a:stretch>
        </p:blipFill>
        <p:spPr>
          <a:xfrm>
            <a:off x="2029200" y="4721386"/>
            <a:ext cx="2999300" cy="1974041"/>
          </a:xfrm>
          <a:prstGeom prst="rect">
            <a:avLst/>
          </a:prstGeom>
          <a:noFill/>
          <a:ln>
            <a:noFill/>
          </a:ln>
        </p:spPr>
      </p:pic>
      <p:pic>
        <p:nvPicPr>
          <p:cNvPr id="250" name="Google Shape;250;p40"/>
          <p:cNvPicPr preferRelativeResize="0"/>
          <p:nvPr/>
        </p:nvPicPr>
        <p:blipFill>
          <a:blip r:embed="rId6">
            <a:alphaModFix/>
          </a:blip>
          <a:stretch>
            <a:fillRect/>
          </a:stretch>
        </p:blipFill>
        <p:spPr>
          <a:xfrm>
            <a:off x="6853725" y="4501375"/>
            <a:ext cx="2819400" cy="304800"/>
          </a:xfrm>
          <a:prstGeom prst="rect">
            <a:avLst/>
          </a:prstGeom>
          <a:noFill/>
          <a:ln>
            <a:noFill/>
          </a:ln>
        </p:spPr>
      </p:pic>
      <p:pic>
        <p:nvPicPr>
          <p:cNvPr id="251" name="Google Shape;251;p40"/>
          <p:cNvPicPr preferRelativeResize="0"/>
          <p:nvPr/>
        </p:nvPicPr>
        <p:blipFill>
          <a:blip r:embed="rId7">
            <a:alphaModFix/>
          </a:blip>
          <a:stretch>
            <a:fillRect/>
          </a:stretch>
        </p:blipFill>
        <p:spPr>
          <a:xfrm>
            <a:off x="7329975" y="4935425"/>
            <a:ext cx="2343150" cy="304800"/>
          </a:xfrm>
          <a:prstGeom prst="rect">
            <a:avLst/>
          </a:prstGeom>
          <a:noFill/>
          <a:ln>
            <a:noFill/>
          </a:ln>
        </p:spPr>
      </p:pic>
      <p:pic>
        <p:nvPicPr>
          <p:cNvPr id="252" name="Google Shape;252;p40"/>
          <p:cNvPicPr preferRelativeResize="0"/>
          <p:nvPr/>
        </p:nvPicPr>
        <p:blipFill>
          <a:blip r:embed="rId8">
            <a:alphaModFix/>
          </a:blip>
          <a:stretch>
            <a:fillRect/>
          </a:stretch>
        </p:blipFill>
        <p:spPr>
          <a:xfrm>
            <a:off x="5304151" y="3871450"/>
            <a:ext cx="473125" cy="381000"/>
          </a:xfrm>
          <a:prstGeom prst="rect">
            <a:avLst/>
          </a:prstGeom>
          <a:noFill/>
          <a:ln>
            <a:noFill/>
          </a:ln>
        </p:spPr>
      </p:pic>
      <p:pic>
        <p:nvPicPr>
          <p:cNvPr id="253" name="Google Shape;253;p40"/>
          <p:cNvPicPr preferRelativeResize="0"/>
          <p:nvPr/>
        </p:nvPicPr>
        <p:blipFill>
          <a:blip r:embed="rId9">
            <a:alphaModFix/>
          </a:blip>
          <a:stretch>
            <a:fillRect/>
          </a:stretch>
        </p:blipFill>
        <p:spPr>
          <a:xfrm>
            <a:off x="9511275" y="3876214"/>
            <a:ext cx="438150" cy="371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41"/>
          <p:cNvPicPr preferRelativeResize="0"/>
          <p:nvPr/>
        </p:nvPicPr>
        <p:blipFill>
          <a:blip r:embed="rId3">
            <a:alphaModFix/>
          </a:blip>
          <a:stretch>
            <a:fillRect/>
          </a:stretch>
        </p:blipFill>
        <p:spPr>
          <a:xfrm>
            <a:off x="2077350" y="204525"/>
            <a:ext cx="8112101" cy="1617250"/>
          </a:xfrm>
          <a:prstGeom prst="rect">
            <a:avLst/>
          </a:prstGeom>
          <a:noFill/>
          <a:ln>
            <a:noFill/>
          </a:ln>
        </p:spPr>
      </p:pic>
      <p:sp>
        <p:nvSpPr>
          <p:cNvPr id="259" name="Google Shape;259;p41"/>
          <p:cNvSpPr txBox="1"/>
          <p:nvPr/>
        </p:nvSpPr>
        <p:spPr>
          <a:xfrm flipH="1">
            <a:off x="1981250" y="18869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between groups, SSG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between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where  is each group size,      is the average for each group,      is the overall (grand) mean</a:t>
            </a:r>
            <a:endParaRPr sz="2200" kern="0">
              <a:solidFill>
                <a:srgbClr val="000000"/>
              </a:solidFill>
              <a:latin typeface="Arial"/>
              <a:cs typeface="Arial"/>
              <a:sym typeface="Arial"/>
            </a:endParaRPr>
          </a:p>
        </p:txBody>
      </p:sp>
      <p:pic>
        <p:nvPicPr>
          <p:cNvPr id="260" name="Google Shape;260;p41"/>
          <p:cNvPicPr preferRelativeResize="0"/>
          <p:nvPr/>
        </p:nvPicPr>
        <p:blipFill>
          <a:blip r:embed="rId4">
            <a:alphaModFix/>
          </a:blip>
          <a:stretch>
            <a:fillRect/>
          </a:stretch>
        </p:blipFill>
        <p:spPr>
          <a:xfrm>
            <a:off x="5028500" y="3125126"/>
            <a:ext cx="2209800" cy="693625"/>
          </a:xfrm>
          <a:prstGeom prst="rect">
            <a:avLst/>
          </a:prstGeom>
          <a:noFill/>
          <a:ln>
            <a:noFill/>
          </a:ln>
        </p:spPr>
      </p:pic>
      <p:pic>
        <p:nvPicPr>
          <p:cNvPr id="261" name="Google Shape;261;p41"/>
          <p:cNvPicPr preferRelativeResize="0"/>
          <p:nvPr/>
        </p:nvPicPr>
        <p:blipFill>
          <a:blip r:embed="rId5">
            <a:alphaModFix/>
          </a:blip>
          <a:stretch>
            <a:fillRect/>
          </a:stretch>
        </p:blipFill>
        <p:spPr>
          <a:xfrm>
            <a:off x="2029200" y="4721386"/>
            <a:ext cx="2999300" cy="1974041"/>
          </a:xfrm>
          <a:prstGeom prst="rect">
            <a:avLst/>
          </a:prstGeom>
          <a:noFill/>
          <a:ln>
            <a:noFill/>
          </a:ln>
        </p:spPr>
      </p:pic>
      <p:pic>
        <p:nvPicPr>
          <p:cNvPr id="262" name="Google Shape;262;p41"/>
          <p:cNvPicPr preferRelativeResize="0"/>
          <p:nvPr/>
        </p:nvPicPr>
        <p:blipFill>
          <a:blip r:embed="rId6">
            <a:alphaModFix/>
          </a:blip>
          <a:stretch>
            <a:fillRect/>
          </a:stretch>
        </p:blipFill>
        <p:spPr>
          <a:xfrm>
            <a:off x="6853725" y="4501375"/>
            <a:ext cx="2819400" cy="304800"/>
          </a:xfrm>
          <a:prstGeom prst="rect">
            <a:avLst/>
          </a:prstGeom>
          <a:noFill/>
          <a:ln>
            <a:noFill/>
          </a:ln>
        </p:spPr>
      </p:pic>
      <p:pic>
        <p:nvPicPr>
          <p:cNvPr id="263" name="Google Shape;263;p41"/>
          <p:cNvPicPr preferRelativeResize="0"/>
          <p:nvPr/>
        </p:nvPicPr>
        <p:blipFill>
          <a:blip r:embed="rId7">
            <a:alphaModFix/>
          </a:blip>
          <a:stretch>
            <a:fillRect/>
          </a:stretch>
        </p:blipFill>
        <p:spPr>
          <a:xfrm>
            <a:off x="7329975" y="4935425"/>
            <a:ext cx="2343150" cy="304800"/>
          </a:xfrm>
          <a:prstGeom prst="rect">
            <a:avLst/>
          </a:prstGeom>
          <a:noFill/>
          <a:ln>
            <a:noFill/>
          </a:ln>
        </p:spPr>
      </p:pic>
      <p:pic>
        <p:nvPicPr>
          <p:cNvPr id="264" name="Google Shape;264;p41"/>
          <p:cNvPicPr preferRelativeResize="0"/>
          <p:nvPr/>
        </p:nvPicPr>
        <p:blipFill>
          <a:blip r:embed="rId8">
            <a:alphaModFix/>
          </a:blip>
          <a:stretch>
            <a:fillRect/>
          </a:stretch>
        </p:blipFill>
        <p:spPr>
          <a:xfrm>
            <a:off x="7329976" y="5333250"/>
            <a:ext cx="2219325" cy="304800"/>
          </a:xfrm>
          <a:prstGeom prst="rect">
            <a:avLst/>
          </a:prstGeom>
          <a:noFill/>
          <a:ln>
            <a:noFill/>
          </a:ln>
        </p:spPr>
      </p:pic>
      <p:pic>
        <p:nvPicPr>
          <p:cNvPr id="265" name="Google Shape;265;p41"/>
          <p:cNvPicPr preferRelativeResize="0"/>
          <p:nvPr/>
        </p:nvPicPr>
        <p:blipFill>
          <a:blip r:embed="rId9">
            <a:alphaModFix/>
          </a:blip>
          <a:stretch>
            <a:fillRect/>
          </a:stretch>
        </p:blipFill>
        <p:spPr>
          <a:xfrm>
            <a:off x="5304151" y="3871450"/>
            <a:ext cx="473125" cy="381000"/>
          </a:xfrm>
          <a:prstGeom prst="rect">
            <a:avLst/>
          </a:prstGeom>
          <a:noFill/>
          <a:ln>
            <a:noFill/>
          </a:ln>
        </p:spPr>
      </p:pic>
      <p:pic>
        <p:nvPicPr>
          <p:cNvPr id="266" name="Google Shape;266;p41"/>
          <p:cNvPicPr preferRelativeResize="0"/>
          <p:nvPr/>
        </p:nvPicPr>
        <p:blipFill>
          <a:blip r:embed="rId10">
            <a:alphaModFix/>
          </a:blip>
          <a:stretch>
            <a:fillRect/>
          </a:stretch>
        </p:blipFill>
        <p:spPr>
          <a:xfrm>
            <a:off x="9511275" y="3876214"/>
            <a:ext cx="438150" cy="371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42"/>
          <p:cNvPicPr preferRelativeResize="0"/>
          <p:nvPr/>
        </p:nvPicPr>
        <p:blipFill>
          <a:blip r:embed="rId3">
            <a:alphaModFix/>
          </a:blip>
          <a:stretch>
            <a:fillRect/>
          </a:stretch>
        </p:blipFill>
        <p:spPr>
          <a:xfrm>
            <a:off x="2077350" y="204525"/>
            <a:ext cx="8112101" cy="1617250"/>
          </a:xfrm>
          <a:prstGeom prst="rect">
            <a:avLst/>
          </a:prstGeom>
          <a:noFill/>
          <a:ln>
            <a:noFill/>
          </a:ln>
        </p:spPr>
      </p:pic>
      <p:sp>
        <p:nvSpPr>
          <p:cNvPr id="272" name="Google Shape;272;p42"/>
          <p:cNvSpPr txBox="1"/>
          <p:nvPr/>
        </p:nvSpPr>
        <p:spPr>
          <a:xfrm flipH="1">
            <a:off x="1981250" y="18869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between groups, SSG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between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where  is each group size,      is the average for each group,      is the overall (grand) mean</a:t>
            </a:r>
            <a:endParaRPr sz="2200" kern="0">
              <a:solidFill>
                <a:srgbClr val="000000"/>
              </a:solidFill>
              <a:latin typeface="Arial"/>
              <a:cs typeface="Arial"/>
              <a:sym typeface="Arial"/>
            </a:endParaRPr>
          </a:p>
        </p:txBody>
      </p:sp>
      <p:pic>
        <p:nvPicPr>
          <p:cNvPr id="273" name="Google Shape;273;p42"/>
          <p:cNvPicPr preferRelativeResize="0"/>
          <p:nvPr/>
        </p:nvPicPr>
        <p:blipFill>
          <a:blip r:embed="rId4">
            <a:alphaModFix/>
          </a:blip>
          <a:stretch>
            <a:fillRect/>
          </a:stretch>
        </p:blipFill>
        <p:spPr>
          <a:xfrm>
            <a:off x="5028500" y="3125126"/>
            <a:ext cx="2209800" cy="693625"/>
          </a:xfrm>
          <a:prstGeom prst="rect">
            <a:avLst/>
          </a:prstGeom>
          <a:noFill/>
          <a:ln>
            <a:noFill/>
          </a:ln>
        </p:spPr>
      </p:pic>
      <p:pic>
        <p:nvPicPr>
          <p:cNvPr id="274" name="Google Shape;274;p42"/>
          <p:cNvPicPr preferRelativeResize="0"/>
          <p:nvPr/>
        </p:nvPicPr>
        <p:blipFill>
          <a:blip r:embed="rId5">
            <a:alphaModFix/>
          </a:blip>
          <a:stretch>
            <a:fillRect/>
          </a:stretch>
        </p:blipFill>
        <p:spPr>
          <a:xfrm>
            <a:off x="2029200" y="4721386"/>
            <a:ext cx="2999300" cy="1974041"/>
          </a:xfrm>
          <a:prstGeom prst="rect">
            <a:avLst/>
          </a:prstGeom>
          <a:noFill/>
          <a:ln>
            <a:noFill/>
          </a:ln>
        </p:spPr>
      </p:pic>
      <p:pic>
        <p:nvPicPr>
          <p:cNvPr id="275" name="Google Shape;275;p42"/>
          <p:cNvPicPr preferRelativeResize="0"/>
          <p:nvPr/>
        </p:nvPicPr>
        <p:blipFill>
          <a:blip r:embed="rId6">
            <a:alphaModFix/>
          </a:blip>
          <a:stretch>
            <a:fillRect/>
          </a:stretch>
        </p:blipFill>
        <p:spPr>
          <a:xfrm>
            <a:off x="6853725" y="4501375"/>
            <a:ext cx="2819400" cy="304800"/>
          </a:xfrm>
          <a:prstGeom prst="rect">
            <a:avLst/>
          </a:prstGeom>
          <a:noFill/>
          <a:ln>
            <a:noFill/>
          </a:ln>
        </p:spPr>
      </p:pic>
      <p:pic>
        <p:nvPicPr>
          <p:cNvPr id="276" name="Google Shape;276;p42"/>
          <p:cNvPicPr preferRelativeResize="0"/>
          <p:nvPr/>
        </p:nvPicPr>
        <p:blipFill>
          <a:blip r:embed="rId7">
            <a:alphaModFix/>
          </a:blip>
          <a:stretch>
            <a:fillRect/>
          </a:stretch>
        </p:blipFill>
        <p:spPr>
          <a:xfrm>
            <a:off x="7329975" y="4935425"/>
            <a:ext cx="2343150" cy="304800"/>
          </a:xfrm>
          <a:prstGeom prst="rect">
            <a:avLst/>
          </a:prstGeom>
          <a:noFill/>
          <a:ln>
            <a:noFill/>
          </a:ln>
        </p:spPr>
      </p:pic>
      <p:pic>
        <p:nvPicPr>
          <p:cNvPr id="277" name="Google Shape;277;p42"/>
          <p:cNvPicPr preferRelativeResize="0"/>
          <p:nvPr/>
        </p:nvPicPr>
        <p:blipFill>
          <a:blip r:embed="rId8">
            <a:alphaModFix/>
          </a:blip>
          <a:stretch>
            <a:fillRect/>
          </a:stretch>
        </p:blipFill>
        <p:spPr>
          <a:xfrm>
            <a:off x="7329976" y="5333250"/>
            <a:ext cx="2219325" cy="304800"/>
          </a:xfrm>
          <a:prstGeom prst="rect">
            <a:avLst/>
          </a:prstGeom>
          <a:noFill/>
          <a:ln>
            <a:noFill/>
          </a:ln>
        </p:spPr>
      </p:pic>
      <p:pic>
        <p:nvPicPr>
          <p:cNvPr id="278" name="Google Shape;278;p42"/>
          <p:cNvPicPr preferRelativeResize="0"/>
          <p:nvPr/>
        </p:nvPicPr>
        <p:blipFill>
          <a:blip r:embed="rId9">
            <a:alphaModFix/>
          </a:blip>
          <a:stretch>
            <a:fillRect/>
          </a:stretch>
        </p:blipFill>
        <p:spPr>
          <a:xfrm>
            <a:off x="5304151" y="3871450"/>
            <a:ext cx="473125" cy="381000"/>
          </a:xfrm>
          <a:prstGeom prst="rect">
            <a:avLst/>
          </a:prstGeom>
          <a:noFill/>
          <a:ln>
            <a:noFill/>
          </a:ln>
        </p:spPr>
      </p:pic>
      <p:pic>
        <p:nvPicPr>
          <p:cNvPr id="279" name="Google Shape;279;p42"/>
          <p:cNvPicPr preferRelativeResize="0"/>
          <p:nvPr/>
        </p:nvPicPr>
        <p:blipFill>
          <a:blip r:embed="rId10">
            <a:alphaModFix/>
          </a:blip>
          <a:stretch>
            <a:fillRect/>
          </a:stretch>
        </p:blipFill>
        <p:spPr>
          <a:xfrm>
            <a:off x="9511275" y="3876214"/>
            <a:ext cx="438150" cy="371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3"/>
          <p:cNvPicPr preferRelativeResize="0"/>
          <p:nvPr/>
        </p:nvPicPr>
        <p:blipFill>
          <a:blip r:embed="rId3">
            <a:alphaModFix/>
          </a:blip>
          <a:stretch>
            <a:fillRect/>
          </a:stretch>
        </p:blipFill>
        <p:spPr>
          <a:xfrm>
            <a:off x="2077350" y="204525"/>
            <a:ext cx="8112101" cy="1617250"/>
          </a:xfrm>
          <a:prstGeom prst="rect">
            <a:avLst/>
          </a:prstGeom>
          <a:noFill/>
          <a:ln>
            <a:noFill/>
          </a:ln>
        </p:spPr>
      </p:pic>
      <p:sp>
        <p:nvSpPr>
          <p:cNvPr id="285" name="Google Shape;285;p43"/>
          <p:cNvSpPr txBox="1"/>
          <p:nvPr/>
        </p:nvSpPr>
        <p:spPr>
          <a:xfrm flipH="1">
            <a:off x="1981250" y="18869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between groups, SSG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between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where  is each group size,      is the average for each group,      is the overall (grand) mean</a:t>
            </a:r>
            <a:endParaRPr sz="2200" kern="0">
              <a:solidFill>
                <a:srgbClr val="000000"/>
              </a:solidFill>
              <a:latin typeface="Arial"/>
              <a:cs typeface="Arial"/>
              <a:sym typeface="Arial"/>
            </a:endParaRPr>
          </a:p>
        </p:txBody>
      </p:sp>
      <p:pic>
        <p:nvPicPr>
          <p:cNvPr id="286" name="Google Shape;286;p43"/>
          <p:cNvPicPr preferRelativeResize="0"/>
          <p:nvPr/>
        </p:nvPicPr>
        <p:blipFill>
          <a:blip r:embed="rId4">
            <a:alphaModFix/>
          </a:blip>
          <a:stretch>
            <a:fillRect/>
          </a:stretch>
        </p:blipFill>
        <p:spPr>
          <a:xfrm>
            <a:off x="5028500" y="3125126"/>
            <a:ext cx="2209800" cy="693625"/>
          </a:xfrm>
          <a:prstGeom prst="rect">
            <a:avLst/>
          </a:prstGeom>
          <a:noFill/>
          <a:ln>
            <a:noFill/>
          </a:ln>
        </p:spPr>
      </p:pic>
      <p:pic>
        <p:nvPicPr>
          <p:cNvPr id="287" name="Google Shape;287;p43"/>
          <p:cNvPicPr preferRelativeResize="0"/>
          <p:nvPr/>
        </p:nvPicPr>
        <p:blipFill>
          <a:blip r:embed="rId5">
            <a:alphaModFix/>
          </a:blip>
          <a:stretch>
            <a:fillRect/>
          </a:stretch>
        </p:blipFill>
        <p:spPr>
          <a:xfrm>
            <a:off x="2029200" y="4721386"/>
            <a:ext cx="2999300" cy="1974041"/>
          </a:xfrm>
          <a:prstGeom prst="rect">
            <a:avLst/>
          </a:prstGeom>
          <a:noFill/>
          <a:ln>
            <a:noFill/>
          </a:ln>
        </p:spPr>
      </p:pic>
      <p:pic>
        <p:nvPicPr>
          <p:cNvPr id="288" name="Google Shape;288;p43"/>
          <p:cNvPicPr preferRelativeResize="0"/>
          <p:nvPr/>
        </p:nvPicPr>
        <p:blipFill>
          <a:blip r:embed="rId6">
            <a:alphaModFix/>
          </a:blip>
          <a:stretch>
            <a:fillRect/>
          </a:stretch>
        </p:blipFill>
        <p:spPr>
          <a:xfrm>
            <a:off x="6853725" y="4501375"/>
            <a:ext cx="2819400" cy="304800"/>
          </a:xfrm>
          <a:prstGeom prst="rect">
            <a:avLst/>
          </a:prstGeom>
          <a:noFill/>
          <a:ln>
            <a:noFill/>
          </a:ln>
        </p:spPr>
      </p:pic>
      <p:pic>
        <p:nvPicPr>
          <p:cNvPr id="289" name="Google Shape;289;p43"/>
          <p:cNvPicPr preferRelativeResize="0"/>
          <p:nvPr/>
        </p:nvPicPr>
        <p:blipFill>
          <a:blip r:embed="rId7">
            <a:alphaModFix/>
          </a:blip>
          <a:stretch>
            <a:fillRect/>
          </a:stretch>
        </p:blipFill>
        <p:spPr>
          <a:xfrm>
            <a:off x="7329975" y="4935425"/>
            <a:ext cx="2343150" cy="304800"/>
          </a:xfrm>
          <a:prstGeom prst="rect">
            <a:avLst/>
          </a:prstGeom>
          <a:noFill/>
          <a:ln>
            <a:noFill/>
          </a:ln>
        </p:spPr>
      </p:pic>
      <p:pic>
        <p:nvPicPr>
          <p:cNvPr id="290" name="Google Shape;290;p43"/>
          <p:cNvPicPr preferRelativeResize="0"/>
          <p:nvPr/>
        </p:nvPicPr>
        <p:blipFill>
          <a:blip r:embed="rId8">
            <a:alphaModFix/>
          </a:blip>
          <a:stretch>
            <a:fillRect/>
          </a:stretch>
        </p:blipFill>
        <p:spPr>
          <a:xfrm>
            <a:off x="7329976" y="5333250"/>
            <a:ext cx="2219325" cy="304800"/>
          </a:xfrm>
          <a:prstGeom prst="rect">
            <a:avLst/>
          </a:prstGeom>
          <a:noFill/>
          <a:ln>
            <a:noFill/>
          </a:ln>
        </p:spPr>
      </p:pic>
      <p:pic>
        <p:nvPicPr>
          <p:cNvPr id="291" name="Google Shape;291;p43"/>
          <p:cNvPicPr preferRelativeResize="0"/>
          <p:nvPr/>
        </p:nvPicPr>
        <p:blipFill>
          <a:blip r:embed="rId9">
            <a:alphaModFix/>
          </a:blip>
          <a:stretch>
            <a:fillRect/>
          </a:stretch>
        </p:blipFill>
        <p:spPr>
          <a:xfrm>
            <a:off x="5304151" y="3871450"/>
            <a:ext cx="473125" cy="381000"/>
          </a:xfrm>
          <a:prstGeom prst="rect">
            <a:avLst/>
          </a:prstGeom>
          <a:noFill/>
          <a:ln>
            <a:noFill/>
          </a:ln>
        </p:spPr>
      </p:pic>
      <p:pic>
        <p:nvPicPr>
          <p:cNvPr id="292" name="Google Shape;292;p43"/>
          <p:cNvPicPr preferRelativeResize="0"/>
          <p:nvPr/>
        </p:nvPicPr>
        <p:blipFill>
          <a:blip r:embed="rId10">
            <a:alphaModFix/>
          </a:blip>
          <a:stretch>
            <a:fillRect/>
          </a:stretch>
        </p:blipFill>
        <p:spPr>
          <a:xfrm>
            <a:off x="9511275" y="3876214"/>
            <a:ext cx="438150" cy="371475"/>
          </a:xfrm>
          <a:prstGeom prst="rect">
            <a:avLst/>
          </a:prstGeom>
          <a:noFill/>
          <a:ln>
            <a:noFill/>
          </a:ln>
        </p:spPr>
      </p:pic>
      <p:pic>
        <p:nvPicPr>
          <p:cNvPr id="293" name="Google Shape;293;p43"/>
          <p:cNvPicPr preferRelativeResize="0"/>
          <p:nvPr/>
        </p:nvPicPr>
        <p:blipFill>
          <a:blip r:embed="rId11">
            <a:alphaModFix/>
          </a:blip>
          <a:stretch>
            <a:fillRect/>
          </a:stretch>
        </p:blipFill>
        <p:spPr>
          <a:xfrm>
            <a:off x="7329964" y="5781300"/>
            <a:ext cx="923925" cy="304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4"/>
          <p:cNvSpPr txBox="1"/>
          <p:nvPr/>
        </p:nvSpPr>
        <p:spPr>
          <a:xfrm flipH="1">
            <a:off x="1981250" y="1886925"/>
            <a:ext cx="8545500" cy="361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total, SST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between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where </a:t>
            </a:r>
            <a:r>
              <a:rPr lang="en" sz="2200" i="1" kern="0">
                <a:solidFill>
                  <a:srgbClr val="000000"/>
                </a:solidFill>
                <a:latin typeface="Arial"/>
                <a:cs typeface="Arial"/>
                <a:sym typeface="Arial"/>
              </a:rPr>
              <a:t>x</a:t>
            </a:r>
            <a:r>
              <a:rPr lang="en" sz="2200" i="1" kern="0" baseline="-25000">
                <a:solidFill>
                  <a:srgbClr val="000000"/>
                </a:solidFill>
                <a:latin typeface="Arial"/>
                <a:cs typeface="Arial"/>
                <a:sym typeface="Arial"/>
              </a:rPr>
              <a:t>i</a:t>
            </a:r>
            <a:r>
              <a:rPr lang="en" sz="2200" kern="0">
                <a:solidFill>
                  <a:srgbClr val="000000"/>
                </a:solidFill>
                <a:latin typeface="Arial"/>
                <a:cs typeface="Arial"/>
                <a:sym typeface="Arial"/>
              </a:rPr>
              <a:t> represent each observation in the dataset</a:t>
            </a:r>
            <a:endParaRPr sz="2200" kern="0">
              <a:solidFill>
                <a:srgbClr val="000000"/>
              </a:solidFill>
              <a:latin typeface="Arial"/>
              <a:cs typeface="Arial"/>
              <a:sym typeface="Arial"/>
            </a:endParaRPr>
          </a:p>
        </p:txBody>
      </p:sp>
      <p:pic>
        <p:nvPicPr>
          <p:cNvPr id="299" name="Google Shape;299;p44"/>
          <p:cNvPicPr preferRelativeResize="0"/>
          <p:nvPr/>
        </p:nvPicPr>
        <p:blipFill>
          <a:blip r:embed="rId3">
            <a:alphaModFix/>
          </a:blip>
          <a:stretch>
            <a:fillRect/>
          </a:stretch>
        </p:blipFill>
        <p:spPr>
          <a:xfrm>
            <a:off x="5275238" y="3204771"/>
            <a:ext cx="1641526" cy="658375"/>
          </a:xfrm>
          <a:prstGeom prst="rect">
            <a:avLst/>
          </a:prstGeom>
          <a:noFill/>
          <a:ln>
            <a:noFill/>
          </a:ln>
        </p:spPr>
      </p:pic>
      <p:pic>
        <p:nvPicPr>
          <p:cNvPr id="300" name="Google Shape;300;p44"/>
          <p:cNvPicPr preferRelativeResize="0"/>
          <p:nvPr/>
        </p:nvPicPr>
        <p:blipFill>
          <a:blip r:embed="rId4">
            <a:alphaModFix/>
          </a:blip>
          <a:stretch>
            <a:fillRect/>
          </a:stretch>
        </p:blipFill>
        <p:spPr>
          <a:xfrm>
            <a:off x="2072950" y="131700"/>
            <a:ext cx="8280824" cy="1719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5"/>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total, SST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between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where </a:t>
            </a:r>
            <a:r>
              <a:rPr lang="en" sz="2200" i="1" kern="0">
                <a:solidFill>
                  <a:srgbClr val="000000"/>
                </a:solidFill>
                <a:latin typeface="Arial"/>
                <a:cs typeface="Arial"/>
                <a:sym typeface="Arial"/>
              </a:rPr>
              <a:t>x</a:t>
            </a:r>
            <a:r>
              <a:rPr lang="en" sz="2200" i="1" kern="0" baseline="-25000">
                <a:solidFill>
                  <a:srgbClr val="000000"/>
                </a:solidFill>
                <a:latin typeface="Arial"/>
                <a:cs typeface="Arial"/>
                <a:sym typeface="Arial"/>
              </a:rPr>
              <a:t>i</a:t>
            </a:r>
            <a:r>
              <a:rPr lang="en" sz="2200" kern="0">
                <a:solidFill>
                  <a:srgbClr val="000000"/>
                </a:solidFill>
                <a:latin typeface="Arial"/>
                <a:cs typeface="Arial"/>
                <a:sym typeface="Arial"/>
              </a:rPr>
              <a:t> represent each observation in the dataset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i="1" kern="0">
                <a:solidFill>
                  <a:srgbClr val="000000"/>
                </a:solidFill>
                <a:latin typeface="Arial"/>
                <a:cs typeface="Arial"/>
                <a:sym typeface="Arial"/>
              </a:rPr>
              <a:t>SST</a:t>
            </a:r>
            <a:r>
              <a:rPr lang="en" sz="2200" kern="0">
                <a:solidFill>
                  <a:srgbClr val="000000"/>
                </a:solidFill>
                <a:latin typeface="Arial"/>
                <a:cs typeface="Arial"/>
                <a:sym typeface="Arial"/>
              </a:rPr>
              <a:t> = (3.8 - 5.1)</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(4.8 - 5.1)</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(4.9 - 5.1)</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 + (5.2 - 5.1)</a:t>
            </a:r>
            <a:r>
              <a:rPr lang="en" sz="2200" kern="0" baseline="30000">
                <a:solidFill>
                  <a:srgbClr val="000000"/>
                </a:solidFill>
                <a:latin typeface="Arial"/>
                <a:cs typeface="Arial"/>
                <a:sym typeface="Arial"/>
              </a:rPr>
              <a:t>2</a:t>
            </a:r>
            <a:endParaRPr sz="2200" kern="0" baseline="30000">
              <a:solidFill>
                <a:srgbClr val="000000"/>
              </a:solidFill>
              <a:latin typeface="Arial"/>
              <a:cs typeface="Arial"/>
              <a:sym typeface="Arial"/>
            </a:endParaRPr>
          </a:p>
        </p:txBody>
      </p:sp>
      <p:pic>
        <p:nvPicPr>
          <p:cNvPr id="306" name="Google Shape;306;p45"/>
          <p:cNvPicPr preferRelativeResize="0"/>
          <p:nvPr/>
        </p:nvPicPr>
        <p:blipFill>
          <a:blip r:embed="rId3">
            <a:alphaModFix/>
          </a:blip>
          <a:stretch>
            <a:fillRect/>
          </a:stretch>
        </p:blipFill>
        <p:spPr>
          <a:xfrm>
            <a:off x="2072950" y="131700"/>
            <a:ext cx="8280824" cy="1719000"/>
          </a:xfrm>
          <a:prstGeom prst="rect">
            <a:avLst/>
          </a:prstGeom>
          <a:noFill/>
          <a:ln>
            <a:noFill/>
          </a:ln>
        </p:spPr>
      </p:pic>
      <p:pic>
        <p:nvPicPr>
          <p:cNvPr id="307" name="Google Shape;307;p45"/>
          <p:cNvPicPr preferRelativeResize="0"/>
          <p:nvPr/>
        </p:nvPicPr>
        <p:blipFill>
          <a:blip r:embed="rId4">
            <a:alphaModFix/>
          </a:blip>
          <a:stretch>
            <a:fillRect/>
          </a:stretch>
        </p:blipFill>
        <p:spPr>
          <a:xfrm>
            <a:off x="5275238" y="3204771"/>
            <a:ext cx="1641526" cy="658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6"/>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total, SST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between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where </a:t>
            </a:r>
            <a:r>
              <a:rPr lang="en" sz="2200" i="1" kern="0">
                <a:solidFill>
                  <a:srgbClr val="000000"/>
                </a:solidFill>
                <a:latin typeface="Arial"/>
                <a:cs typeface="Arial"/>
                <a:sym typeface="Arial"/>
              </a:rPr>
              <a:t>x</a:t>
            </a:r>
            <a:r>
              <a:rPr lang="en" sz="2200" i="1" kern="0" baseline="-25000">
                <a:solidFill>
                  <a:srgbClr val="000000"/>
                </a:solidFill>
                <a:latin typeface="Arial"/>
                <a:cs typeface="Arial"/>
                <a:sym typeface="Arial"/>
              </a:rPr>
              <a:t>i</a:t>
            </a:r>
            <a:r>
              <a:rPr lang="en" sz="2200" kern="0">
                <a:solidFill>
                  <a:srgbClr val="000000"/>
                </a:solidFill>
                <a:latin typeface="Arial"/>
                <a:cs typeface="Arial"/>
                <a:sym typeface="Arial"/>
              </a:rPr>
              <a:t> represent each observation in the dataset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i="1" kern="0">
                <a:solidFill>
                  <a:srgbClr val="000000"/>
                </a:solidFill>
                <a:latin typeface="Arial"/>
                <a:cs typeface="Arial"/>
                <a:sym typeface="Arial"/>
              </a:rPr>
              <a:t>SST</a:t>
            </a:r>
            <a:r>
              <a:rPr lang="en" sz="2200" kern="0">
                <a:solidFill>
                  <a:srgbClr val="000000"/>
                </a:solidFill>
                <a:latin typeface="Arial"/>
                <a:cs typeface="Arial"/>
                <a:sym typeface="Arial"/>
              </a:rPr>
              <a:t> = (3.8 - 5.1)</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(4.8 - 5.1)</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(4.9 - 5.1)</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 + (5.2 - 5.1)</a:t>
            </a:r>
            <a:r>
              <a:rPr lang="en" sz="2200" kern="0" baseline="30000">
                <a:solidFill>
                  <a:srgbClr val="000000"/>
                </a:solidFill>
                <a:latin typeface="Arial"/>
                <a:cs typeface="Arial"/>
                <a:sym typeface="Arial"/>
              </a:rPr>
              <a:t>2</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 (-1.3)</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(-0.3)</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(-0.2)</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 + (0.1)</a:t>
            </a:r>
            <a:r>
              <a:rPr lang="en" sz="2200" kern="0" baseline="30000">
                <a:solidFill>
                  <a:srgbClr val="000000"/>
                </a:solidFill>
                <a:latin typeface="Arial"/>
                <a:cs typeface="Arial"/>
                <a:sym typeface="Arial"/>
              </a:rPr>
              <a:t>2</a:t>
            </a:r>
            <a:endParaRPr sz="2200" kern="0" baseline="30000">
              <a:solidFill>
                <a:srgbClr val="000000"/>
              </a:solidFill>
              <a:latin typeface="Arial"/>
              <a:cs typeface="Arial"/>
              <a:sym typeface="Arial"/>
            </a:endParaRPr>
          </a:p>
        </p:txBody>
      </p:sp>
      <p:pic>
        <p:nvPicPr>
          <p:cNvPr id="313" name="Google Shape;313;p46"/>
          <p:cNvPicPr preferRelativeResize="0"/>
          <p:nvPr/>
        </p:nvPicPr>
        <p:blipFill>
          <a:blip r:embed="rId3">
            <a:alphaModFix/>
          </a:blip>
          <a:stretch>
            <a:fillRect/>
          </a:stretch>
        </p:blipFill>
        <p:spPr>
          <a:xfrm>
            <a:off x="2072950" y="131700"/>
            <a:ext cx="8280824" cy="1719000"/>
          </a:xfrm>
          <a:prstGeom prst="rect">
            <a:avLst/>
          </a:prstGeom>
          <a:noFill/>
          <a:ln>
            <a:noFill/>
          </a:ln>
        </p:spPr>
      </p:pic>
      <p:pic>
        <p:nvPicPr>
          <p:cNvPr id="314" name="Google Shape;314;p46"/>
          <p:cNvPicPr preferRelativeResize="0"/>
          <p:nvPr/>
        </p:nvPicPr>
        <p:blipFill>
          <a:blip r:embed="rId4">
            <a:alphaModFix/>
          </a:blip>
          <a:stretch>
            <a:fillRect/>
          </a:stretch>
        </p:blipFill>
        <p:spPr>
          <a:xfrm>
            <a:off x="5275238" y="3204771"/>
            <a:ext cx="1641526" cy="658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46" name="Google Shape;46;p11"/>
          <p:cNvPicPr preferRelativeResize="0"/>
          <p:nvPr/>
        </p:nvPicPr>
        <p:blipFill>
          <a:blip r:embed="rId3">
            <a:alphaModFix/>
          </a:blip>
          <a:stretch>
            <a:fillRect/>
          </a:stretch>
        </p:blipFill>
        <p:spPr>
          <a:xfrm>
            <a:off x="3634563" y="377401"/>
            <a:ext cx="4922874" cy="2441275"/>
          </a:xfrm>
          <a:prstGeom prst="rect">
            <a:avLst/>
          </a:prstGeom>
          <a:noFill/>
          <a:ln>
            <a:noFill/>
          </a:ln>
        </p:spPr>
      </p:pic>
      <p:sp>
        <p:nvSpPr>
          <p:cNvPr id="47" name="Google Shape;47;p11"/>
          <p:cNvSpPr txBox="1"/>
          <p:nvPr/>
        </p:nvSpPr>
        <p:spPr>
          <a:xfrm flipH="1">
            <a:off x="1946650" y="2986900"/>
            <a:ext cx="8545500" cy="18768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 Wolf River in Tennessee flows past an abandoned site once used by the pesticide industry for dumping wastes, including chlordane (pesticide), aldrin, and dieldrin (both insecticides)</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These highly toxic organic compounds can cause various cancers and birth defects</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7"/>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total, SST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between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where </a:t>
            </a:r>
            <a:r>
              <a:rPr lang="en" sz="2200" i="1" kern="0">
                <a:solidFill>
                  <a:srgbClr val="000000"/>
                </a:solidFill>
                <a:latin typeface="Arial"/>
                <a:cs typeface="Arial"/>
                <a:sym typeface="Arial"/>
              </a:rPr>
              <a:t>x</a:t>
            </a:r>
            <a:r>
              <a:rPr lang="en" sz="2200" i="1" kern="0" baseline="-25000">
                <a:solidFill>
                  <a:srgbClr val="000000"/>
                </a:solidFill>
                <a:latin typeface="Arial"/>
                <a:cs typeface="Arial"/>
                <a:sym typeface="Arial"/>
              </a:rPr>
              <a:t>i</a:t>
            </a:r>
            <a:r>
              <a:rPr lang="en" sz="2200" kern="0">
                <a:solidFill>
                  <a:srgbClr val="000000"/>
                </a:solidFill>
                <a:latin typeface="Arial"/>
                <a:cs typeface="Arial"/>
                <a:sym typeface="Arial"/>
              </a:rPr>
              <a:t> represent each observation in the dataset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i="1" kern="0">
                <a:solidFill>
                  <a:srgbClr val="000000"/>
                </a:solidFill>
                <a:latin typeface="Arial"/>
                <a:cs typeface="Arial"/>
                <a:sym typeface="Arial"/>
              </a:rPr>
              <a:t>SST</a:t>
            </a:r>
            <a:r>
              <a:rPr lang="en" sz="2200" kern="0">
                <a:solidFill>
                  <a:srgbClr val="000000"/>
                </a:solidFill>
                <a:latin typeface="Arial"/>
                <a:cs typeface="Arial"/>
                <a:sym typeface="Arial"/>
              </a:rPr>
              <a:t> = (3.8 - 5.1)</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(4.8 - 5.1)</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(4.9 - 5.1)</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 + (5.2 - 5.1)</a:t>
            </a:r>
            <a:r>
              <a:rPr lang="en" sz="2200" kern="0" baseline="30000">
                <a:solidFill>
                  <a:srgbClr val="000000"/>
                </a:solidFill>
                <a:latin typeface="Arial"/>
                <a:cs typeface="Arial"/>
                <a:sym typeface="Arial"/>
              </a:rPr>
              <a:t>2</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 (-1.3)</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(-0.3)</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(-0.2)</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 + (0.1)</a:t>
            </a:r>
            <a:r>
              <a:rPr lang="en" sz="2200" kern="0" baseline="30000">
                <a:solidFill>
                  <a:srgbClr val="000000"/>
                </a:solidFill>
                <a:latin typeface="Arial"/>
                <a:cs typeface="Arial"/>
                <a:sym typeface="Arial"/>
              </a:rPr>
              <a:t>2</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 1.69 + 0.09 + 0.04 + … + 0.01</a:t>
            </a:r>
            <a:endParaRPr sz="2200" kern="0">
              <a:solidFill>
                <a:srgbClr val="000000"/>
              </a:solidFill>
              <a:latin typeface="Arial"/>
              <a:cs typeface="Arial"/>
              <a:sym typeface="Arial"/>
            </a:endParaRPr>
          </a:p>
        </p:txBody>
      </p:sp>
      <p:pic>
        <p:nvPicPr>
          <p:cNvPr id="320" name="Google Shape;320;p47"/>
          <p:cNvPicPr preferRelativeResize="0"/>
          <p:nvPr/>
        </p:nvPicPr>
        <p:blipFill>
          <a:blip r:embed="rId3">
            <a:alphaModFix/>
          </a:blip>
          <a:stretch>
            <a:fillRect/>
          </a:stretch>
        </p:blipFill>
        <p:spPr>
          <a:xfrm>
            <a:off x="2072950" y="131700"/>
            <a:ext cx="8280824" cy="1719000"/>
          </a:xfrm>
          <a:prstGeom prst="rect">
            <a:avLst/>
          </a:prstGeom>
          <a:noFill/>
          <a:ln>
            <a:noFill/>
          </a:ln>
        </p:spPr>
      </p:pic>
      <p:pic>
        <p:nvPicPr>
          <p:cNvPr id="321" name="Google Shape;321;p47"/>
          <p:cNvPicPr preferRelativeResize="0"/>
          <p:nvPr/>
        </p:nvPicPr>
        <p:blipFill>
          <a:blip r:embed="rId4">
            <a:alphaModFix/>
          </a:blip>
          <a:stretch>
            <a:fillRect/>
          </a:stretch>
        </p:blipFill>
        <p:spPr>
          <a:xfrm>
            <a:off x="5275238" y="3204771"/>
            <a:ext cx="1641526" cy="658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8"/>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total, SST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between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where </a:t>
            </a:r>
            <a:r>
              <a:rPr lang="en" sz="2200" i="1" kern="0">
                <a:solidFill>
                  <a:srgbClr val="000000"/>
                </a:solidFill>
                <a:latin typeface="Arial"/>
                <a:cs typeface="Arial"/>
                <a:sym typeface="Arial"/>
              </a:rPr>
              <a:t>x</a:t>
            </a:r>
            <a:r>
              <a:rPr lang="en" sz="2200" i="1" kern="0" baseline="-25000">
                <a:solidFill>
                  <a:srgbClr val="000000"/>
                </a:solidFill>
                <a:latin typeface="Arial"/>
                <a:cs typeface="Arial"/>
                <a:sym typeface="Arial"/>
              </a:rPr>
              <a:t>i</a:t>
            </a:r>
            <a:r>
              <a:rPr lang="en" sz="2200" kern="0">
                <a:solidFill>
                  <a:srgbClr val="000000"/>
                </a:solidFill>
                <a:latin typeface="Arial"/>
                <a:cs typeface="Arial"/>
                <a:sym typeface="Arial"/>
              </a:rPr>
              <a:t> represent each observation in the dataset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i="1" kern="0">
                <a:solidFill>
                  <a:srgbClr val="000000"/>
                </a:solidFill>
                <a:latin typeface="Arial"/>
                <a:cs typeface="Arial"/>
                <a:sym typeface="Arial"/>
              </a:rPr>
              <a:t>SST</a:t>
            </a:r>
            <a:r>
              <a:rPr lang="en" sz="2200" kern="0">
                <a:solidFill>
                  <a:srgbClr val="000000"/>
                </a:solidFill>
                <a:latin typeface="Arial"/>
                <a:cs typeface="Arial"/>
                <a:sym typeface="Arial"/>
              </a:rPr>
              <a:t> = (3.8 - 5.1)</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(4.8 - 5.1)</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(4.9 - 5.1)</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 + (5.2 - 5.1)</a:t>
            </a:r>
            <a:r>
              <a:rPr lang="en" sz="2200" kern="0" baseline="30000">
                <a:solidFill>
                  <a:srgbClr val="000000"/>
                </a:solidFill>
                <a:latin typeface="Arial"/>
                <a:cs typeface="Arial"/>
                <a:sym typeface="Arial"/>
              </a:rPr>
              <a:t>2</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 (-1.3)</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(-0.3)</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(-0.2)</a:t>
            </a:r>
            <a:r>
              <a:rPr lang="en" sz="2200" kern="0" baseline="30000">
                <a:solidFill>
                  <a:srgbClr val="000000"/>
                </a:solidFill>
                <a:latin typeface="Arial"/>
                <a:cs typeface="Arial"/>
                <a:sym typeface="Arial"/>
              </a:rPr>
              <a:t>2</a:t>
            </a:r>
            <a:r>
              <a:rPr lang="en" sz="2200" kern="0">
                <a:solidFill>
                  <a:srgbClr val="000000"/>
                </a:solidFill>
                <a:latin typeface="Arial"/>
                <a:cs typeface="Arial"/>
                <a:sym typeface="Arial"/>
              </a:rPr>
              <a:t> + … + (0.1)</a:t>
            </a:r>
            <a:r>
              <a:rPr lang="en" sz="2200" kern="0" baseline="30000">
                <a:solidFill>
                  <a:srgbClr val="000000"/>
                </a:solidFill>
                <a:latin typeface="Arial"/>
                <a:cs typeface="Arial"/>
                <a:sym typeface="Arial"/>
              </a:rPr>
              <a:t>2</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 1.69 + 0.09 + 0.04 + … + 0.01</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 54.29</a:t>
            </a:r>
            <a:endParaRPr sz="2200" kern="0">
              <a:solidFill>
                <a:srgbClr val="000000"/>
              </a:solidFill>
              <a:latin typeface="Arial"/>
              <a:cs typeface="Arial"/>
              <a:sym typeface="Arial"/>
            </a:endParaRPr>
          </a:p>
        </p:txBody>
      </p:sp>
      <p:pic>
        <p:nvPicPr>
          <p:cNvPr id="327" name="Google Shape;327;p48"/>
          <p:cNvPicPr preferRelativeResize="0"/>
          <p:nvPr/>
        </p:nvPicPr>
        <p:blipFill>
          <a:blip r:embed="rId3">
            <a:alphaModFix/>
          </a:blip>
          <a:stretch>
            <a:fillRect/>
          </a:stretch>
        </p:blipFill>
        <p:spPr>
          <a:xfrm>
            <a:off x="2072950" y="131700"/>
            <a:ext cx="8280824" cy="1719000"/>
          </a:xfrm>
          <a:prstGeom prst="rect">
            <a:avLst/>
          </a:prstGeom>
          <a:noFill/>
          <a:ln>
            <a:noFill/>
          </a:ln>
        </p:spPr>
      </p:pic>
      <p:pic>
        <p:nvPicPr>
          <p:cNvPr id="328" name="Google Shape;328;p48"/>
          <p:cNvPicPr preferRelativeResize="0"/>
          <p:nvPr/>
        </p:nvPicPr>
        <p:blipFill>
          <a:blip r:embed="rId4">
            <a:alphaModFix/>
          </a:blip>
          <a:stretch>
            <a:fillRect/>
          </a:stretch>
        </p:blipFill>
        <p:spPr>
          <a:xfrm>
            <a:off x="5275238" y="3204771"/>
            <a:ext cx="1641526" cy="6583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9"/>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error, SSE</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within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algn="ctr" defTabSz="914400">
              <a:lnSpc>
                <a:spcPct val="115000"/>
              </a:lnSpc>
              <a:buClr>
                <a:srgbClr val="000000"/>
              </a:buClr>
            </a:pPr>
            <a:r>
              <a:rPr lang="en" sz="2200" i="1" kern="0">
                <a:solidFill>
                  <a:srgbClr val="000000"/>
                </a:solidFill>
                <a:latin typeface="Arial"/>
                <a:cs typeface="Arial"/>
                <a:sym typeface="Arial"/>
              </a:rPr>
              <a:t>SSE </a:t>
            </a: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SST </a:t>
            </a: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SSG</a:t>
            </a:r>
            <a:endParaRPr sz="2200" kern="0">
              <a:solidFill>
                <a:srgbClr val="000000"/>
              </a:solidFill>
              <a:latin typeface="Arial"/>
              <a:cs typeface="Arial"/>
              <a:sym typeface="Arial"/>
            </a:endParaRPr>
          </a:p>
          <a:p>
            <a:pPr algn="ct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334" name="Google Shape;334;p49"/>
          <p:cNvPicPr preferRelativeResize="0"/>
          <p:nvPr/>
        </p:nvPicPr>
        <p:blipFill>
          <a:blip r:embed="rId3">
            <a:alphaModFix/>
          </a:blip>
          <a:stretch>
            <a:fillRect/>
          </a:stretch>
        </p:blipFill>
        <p:spPr>
          <a:xfrm>
            <a:off x="1914774" y="235600"/>
            <a:ext cx="8291976" cy="1651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0"/>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Sum of squares error, SSE</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Measures the variability within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algn="ctr" defTabSz="914400">
              <a:lnSpc>
                <a:spcPct val="115000"/>
              </a:lnSpc>
              <a:buClr>
                <a:srgbClr val="000000"/>
              </a:buClr>
            </a:pPr>
            <a:r>
              <a:rPr lang="en" sz="2200" i="1" kern="0">
                <a:solidFill>
                  <a:srgbClr val="000000"/>
                </a:solidFill>
                <a:latin typeface="Arial"/>
                <a:cs typeface="Arial"/>
                <a:sym typeface="Arial"/>
              </a:rPr>
              <a:t>SSE </a:t>
            </a: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SST </a:t>
            </a:r>
            <a:r>
              <a:rPr lang="en" sz="2200" kern="0">
                <a:solidFill>
                  <a:srgbClr val="000000"/>
                </a:solidFill>
                <a:latin typeface="Arial"/>
                <a:cs typeface="Arial"/>
                <a:sym typeface="Arial"/>
              </a:rPr>
              <a:t>- </a:t>
            </a:r>
            <a:r>
              <a:rPr lang="en" sz="2200" i="1" kern="0">
                <a:solidFill>
                  <a:srgbClr val="000000"/>
                </a:solidFill>
                <a:latin typeface="Arial"/>
                <a:cs typeface="Arial"/>
                <a:sym typeface="Arial"/>
              </a:rPr>
              <a:t>SSG</a:t>
            </a:r>
            <a:endParaRPr sz="2200" kern="0">
              <a:solidFill>
                <a:srgbClr val="000000"/>
              </a:solidFill>
              <a:latin typeface="Arial"/>
              <a:cs typeface="Arial"/>
              <a:sym typeface="Arial"/>
            </a:endParaRPr>
          </a:p>
          <a:p>
            <a:pPr algn="ctr" defTabSz="914400">
              <a:lnSpc>
                <a:spcPct val="115000"/>
              </a:lnSpc>
              <a:buClr>
                <a:srgbClr val="000000"/>
              </a:buClr>
            </a:pPr>
            <a:endParaRPr sz="2200" kern="0">
              <a:solidFill>
                <a:srgbClr val="000000"/>
              </a:solidFill>
              <a:latin typeface="Arial"/>
              <a:cs typeface="Arial"/>
              <a:sym typeface="Arial"/>
            </a:endParaRPr>
          </a:p>
          <a:p>
            <a:pPr algn="ctr" defTabSz="914400">
              <a:lnSpc>
                <a:spcPct val="115000"/>
              </a:lnSpc>
              <a:buClr>
                <a:srgbClr val="000000"/>
              </a:buClr>
            </a:pPr>
            <a:r>
              <a:rPr lang="en" sz="2200" i="1" kern="0">
                <a:solidFill>
                  <a:srgbClr val="000000"/>
                </a:solidFill>
                <a:latin typeface="Arial"/>
                <a:cs typeface="Arial"/>
                <a:sym typeface="Arial"/>
              </a:rPr>
              <a:t>SSE</a:t>
            </a:r>
            <a:r>
              <a:rPr lang="en" sz="2200" kern="0">
                <a:solidFill>
                  <a:srgbClr val="000000"/>
                </a:solidFill>
                <a:latin typeface="Arial"/>
                <a:cs typeface="Arial"/>
                <a:sym typeface="Arial"/>
              </a:rPr>
              <a:t> = 54.29 - 16.96 = 37.33</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340" name="Google Shape;340;p50"/>
          <p:cNvPicPr preferRelativeResize="0"/>
          <p:nvPr/>
        </p:nvPicPr>
        <p:blipFill>
          <a:blip r:embed="rId3">
            <a:alphaModFix/>
          </a:blip>
          <a:stretch>
            <a:fillRect/>
          </a:stretch>
        </p:blipFill>
        <p:spPr>
          <a:xfrm>
            <a:off x="1914774" y="235600"/>
            <a:ext cx="8291976" cy="1651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1"/>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Mean square error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Mean square error is calculated as sum of squares divided by the degrees of freedom</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346" name="Google Shape;346;p51"/>
          <p:cNvPicPr preferRelativeResize="0"/>
          <p:nvPr/>
        </p:nvPicPr>
        <p:blipFill>
          <a:blip r:embed="rId3">
            <a:alphaModFix/>
          </a:blip>
          <a:stretch>
            <a:fillRect/>
          </a:stretch>
        </p:blipFill>
        <p:spPr>
          <a:xfrm>
            <a:off x="2018325" y="238626"/>
            <a:ext cx="8076826" cy="1603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2"/>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Mean square error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Mean square error is calculated as sum of squares divided by the degrees of freedom</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algn="ctr" defTabSz="914400">
              <a:lnSpc>
                <a:spcPct val="115000"/>
              </a:lnSpc>
              <a:buClr>
                <a:srgbClr val="000000"/>
              </a:buClr>
            </a:pPr>
            <a:r>
              <a:rPr lang="en" sz="2200" i="1" kern="0">
                <a:solidFill>
                  <a:srgbClr val="000000"/>
                </a:solidFill>
                <a:latin typeface="Arial"/>
                <a:cs typeface="Arial"/>
                <a:sym typeface="Arial"/>
              </a:rPr>
              <a:t>MSG</a:t>
            </a:r>
            <a:r>
              <a:rPr lang="en" sz="2200" kern="0">
                <a:solidFill>
                  <a:srgbClr val="000000"/>
                </a:solidFill>
                <a:latin typeface="Arial"/>
                <a:cs typeface="Arial"/>
                <a:sym typeface="Arial"/>
              </a:rPr>
              <a:t> = 16.96/2 = 8.48</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352" name="Google Shape;352;p52"/>
          <p:cNvPicPr preferRelativeResize="0"/>
          <p:nvPr/>
        </p:nvPicPr>
        <p:blipFill>
          <a:blip r:embed="rId3">
            <a:alphaModFix/>
          </a:blip>
          <a:stretch>
            <a:fillRect/>
          </a:stretch>
        </p:blipFill>
        <p:spPr>
          <a:xfrm>
            <a:off x="2018325" y="238626"/>
            <a:ext cx="8076826" cy="1603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3"/>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Mean square error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Mean square error is calculated as sum of squares divided by the degrees of freedom</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algn="ctr" defTabSz="914400">
              <a:lnSpc>
                <a:spcPct val="115000"/>
              </a:lnSpc>
              <a:buClr>
                <a:srgbClr val="000000"/>
              </a:buClr>
            </a:pPr>
            <a:r>
              <a:rPr lang="en" sz="2200" i="1" kern="0">
                <a:solidFill>
                  <a:srgbClr val="000000"/>
                </a:solidFill>
                <a:latin typeface="Arial"/>
                <a:cs typeface="Arial"/>
                <a:sym typeface="Arial"/>
              </a:rPr>
              <a:t>MSG</a:t>
            </a:r>
            <a:r>
              <a:rPr lang="en" sz="2200" kern="0">
                <a:solidFill>
                  <a:srgbClr val="000000"/>
                </a:solidFill>
                <a:latin typeface="Arial"/>
                <a:cs typeface="Arial"/>
                <a:sym typeface="Arial"/>
              </a:rPr>
              <a:t> = 16.96/2 = 8.48</a:t>
            </a:r>
            <a:endParaRPr sz="2200" kern="0">
              <a:solidFill>
                <a:srgbClr val="000000"/>
              </a:solidFill>
              <a:latin typeface="Arial"/>
              <a:cs typeface="Arial"/>
              <a:sym typeface="Arial"/>
            </a:endParaRPr>
          </a:p>
          <a:p>
            <a:pPr algn="ctr" defTabSz="914400">
              <a:lnSpc>
                <a:spcPct val="115000"/>
              </a:lnSpc>
              <a:buClr>
                <a:srgbClr val="000000"/>
              </a:buClr>
            </a:pPr>
            <a:r>
              <a:rPr lang="en" sz="2200" i="1" kern="0">
                <a:solidFill>
                  <a:srgbClr val="000000"/>
                </a:solidFill>
                <a:latin typeface="Arial"/>
                <a:cs typeface="Arial"/>
                <a:sym typeface="Arial"/>
              </a:rPr>
              <a:t>MSE</a:t>
            </a:r>
            <a:r>
              <a:rPr lang="en" sz="2200" kern="0">
                <a:solidFill>
                  <a:srgbClr val="000000"/>
                </a:solidFill>
                <a:latin typeface="Arial"/>
                <a:cs typeface="Arial"/>
                <a:sym typeface="Arial"/>
              </a:rPr>
              <a:t> = 37.33/27 = 1.38</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358" name="Google Shape;358;p53"/>
          <p:cNvPicPr preferRelativeResize="0"/>
          <p:nvPr/>
        </p:nvPicPr>
        <p:blipFill>
          <a:blip r:embed="rId3">
            <a:alphaModFix/>
          </a:blip>
          <a:stretch>
            <a:fillRect/>
          </a:stretch>
        </p:blipFill>
        <p:spPr>
          <a:xfrm>
            <a:off x="2018325" y="238626"/>
            <a:ext cx="8076826" cy="16034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4"/>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Test statistic, </a:t>
            </a:r>
            <a:r>
              <a:rPr lang="en" sz="2200" i="1" kern="0">
                <a:solidFill>
                  <a:srgbClr val="3A81BA"/>
                </a:solidFill>
                <a:latin typeface="Arial"/>
                <a:cs typeface="Arial"/>
                <a:sym typeface="Arial"/>
              </a:rPr>
              <a:t>F</a:t>
            </a:r>
            <a:r>
              <a:rPr lang="en" sz="2200" kern="0">
                <a:solidFill>
                  <a:srgbClr val="3A81BA"/>
                </a:solidFill>
                <a:latin typeface="Arial"/>
                <a:cs typeface="Arial"/>
                <a:sym typeface="Arial"/>
              </a:rPr>
              <a:t> value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As we discussed before, the </a:t>
            </a:r>
            <a:r>
              <a:rPr lang="en" sz="2200" i="1" kern="0">
                <a:solidFill>
                  <a:srgbClr val="000000"/>
                </a:solidFill>
                <a:latin typeface="Arial"/>
                <a:cs typeface="Arial"/>
                <a:sym typeface="Arial"/>
              </a:rPr>
              <a:t>F</a:t>
            </a:r>
            <a:r>
              <a:rPr lang="en" sz="2200" kern="0">
                <a:solidFill>
                  <a:srgbClr val="000000"/>
                </a:solidFill>
                <a:latin typeface="Arial"/>
                <a:cs typeface="Arial"/>
                <a:sym typeface="Arial"/>
              </a:rPr>
              <a:t> statistic is the ratio of the between group and within group variability</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algn="ct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364" name="Google Shape;364;p54"/>
          <p:cNvPicPr preferRelativeResize="0"/>
          <p:nvPr/>
        </p:nvPicPr>
        <p:blipFill>
          <a:blip r:embed="rId3">
            <a:alphaModFix/>
          </a:blip>
          <a:stretch>
            <a:fillRect/>
          </a:stretch>
        </p:blipFill>
        <p:spPr>
          <a:xfrm>
            <a:off x="2097401" y="218326"/>
            <a:ext cx="8109351" cy="1598075"/>
          </a:xfrm>
          <a:prstGeom prst="rect">
            <a:avLst/>
          </a:prstGeom>
          <a:noFill/>
          <a:ln>
            <a:noFill/>
          </a:ln>
        </p:spPr>
      </p:pic>
      <p:pic>
        <p:nvPicPr>
          <p:cNvPr id="365" name="Google Shape;365;p54"/>
          <p:cNvPicPr preferRelativeResize="0"/>
          <p:nvPr/>
        </p:nvPicPr>
        <p:blipFill>
          <a:blip r:embed="rId4">
            <a:alphaModFix/>
          </a:blip>
          <a:stretch>
            <a:fillRect/>
          </a:stretch>
        </p:blipFill>
        <p:spPr>
          <a:xfrm>
            <a:off x="5725351" y="3627289"/>
            <a:ext cx="1057275" cy="6000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5"/>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Test statistic, </a:t>
            </a:r>
            <a:r>
              <a:rPr lang="en" sz="2200" i="1" kern="0">
                <a:solidFill>
                  <a:srgbClr val="3A81BA"/>
                </a:solidFill>
                <a:latin typeface="Arial"/>
                <a:cs typeface="Arial"/>
                <a:sym typeface="Arial"/>
              </a:rPr>
              <a:t>F</a:t>
            </a:r>
            <a:r>
              <a:rPr lang="en" sz="2200" kern="0">
                <a:solidFill>
                  <a:srgbClr val="3A81BA"/>
                </a:solidFill>
                <a:latin typeface="Arial"/>
                <a:cs typeface="Arial"/>
                <a:sym typeface="Arial"/>
              </a:rPr>
              <a:t> value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As we discussed before, the </a:t>
            </a:r>
            <a:r>
              <a:rPr lang="en" sz="2200" i="1" kern="0">
                <a:solidFill>
                  <a:srgbClr val="000000"/>
                </a:solidFill>
                <a:latin typeface="Arial"/>
                <a:cs typeface="Arial"/>
                <a:sym typeface="Arial"/>
              </a:rPr>
              <a:t>F</a:t>
            </a:r>
            <a:r>
              <a:rPr lang="en" sz="2200" kern="0">
                <a:solidFill>
                  <a:srgbClr val="000000"/>
                </a:solidFill>
                <a:latin typeface="Arial"/>
                <a:cs typeface="Arial"/>
                <a:sym typeface="Arial"/>
              </a:rPr>
              <a:t> statistic is the ratio of the between group and within group variability</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algn="ct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371" name="Google Shape;371;p55"/>
          <p:cNvPicPr preferRelativeResize="0"/>
          <p:nvPr/>
        </p:nvPicPr>
        <p:blipFill>
          <a:blip r:embed="rId3">
            <a:alphaModFix/>
          </a:blip>
          <a:stretch>
            <a:fillRect/>
          </a:stretch>
        </p:blipFill>
        <p:spPr>
          <a:xfrm>
            <a:off x="2097401" y="218326"/>
            <a:ext cx="8109351" cy="1598075"/>
          </a:xfrm>
          <a:prstGeom prst="rect">
            <a:avLst/>
          </a:prstGeom>
          <a:noFill/>
          <a:ln>
            <a:noFill/>
          </a:ln>
        </p:spPr>
      </p:pic>
      <p:pic>
        <p:nvPicPr>
          <p:cNvPr id="372" name="Google Shape;372;p55"/>
          <p:cNvPicPr preferRelativeResize="0"/>
          <p:nvPr/>
        </p:nvPicPr>
        <p:blipFill>
          <a:blip r:embed="rId4">
            <a:alphaModFix/>
          </a:blip>
          <a:stretch>
            <a:fillRect/>
          </a:stretch>
        </p:blipFill>
        <p:spPr>
          <a:xfrm>
            <a:off x="5725351" y="3627289"/>
            <a:ext cx="1057275" cy="600075"/>
          </a:xfrm>
          <a:prstGeom prst="rect">
            <a:avLst/>
          </a:prstGeom>
          <a:noFill/>
          <a:ln>
            <a:noFill/>
          </a:ln>
        </p:spPr>
      </p:pic>
      <p:pic>
        <p:nvPicPr>
          <p:cNvPr id="373" name="Google Shape;373;p55"/>
          <p:cNvPicPr preferRelativeResize="0"/>
          <p:nvPr/>
        </p:nvPicPr>
        <p:blipFill>
          <a:blip r:embed="rId5">
            <a:alphaModFix/>
          </a:blip>
          <a:stretch>
            <a:fillRect/>
          </a:stretch>
        </p:blipFill>
        <p:spPr>
          <a:xfrm>
            <a:off x="5382451" y="4578589"/>
            <a:ext cx="1743075" cy="600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6"/>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p-value</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p-value is the probability of at least as large a ratio between the “between group” and “within group” variability, if in fact the means of all groups are equal. It’s calculated as the area under the </a:t>
            </a:r>
            <a:r>
              <a:rPr lang="en" sz="2200" i="1" kern="0">
                <a:solidFill>
                  <a:srgbClr val="000000"/>
                </a:solidFill>
                <a:latin typeface="Arial"/>
                <a:cs typeface="Arial"/>
                <a:sym typeface="Arial"/>
              </a:rPr>
              <a:t>F</a:t>
            </a:r>
            <a:r>
              <a:rPr lang="en" sz="2200" kern="0">
                <a:solidFill>
                  <a:srgbClr val="000000"/>
                </a:solidFill>
                <a:latin typeface="Arial"/>
                <a:cs typeface="Arial"/>
                <a:sym typeface="Arial"/>
              </a:rPr>
              <a:t> curve, with degrees of freedom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G</a:t>
            </a:r>
            <a:r>
              <a:rPr lang="en" sz="2200" kern="0">
                <a:solidFill>
                  <a:srgbClr val="000000"/>
                </a:solidFill>
                <a:latin typeface="Arial"/>
                <a:cs typeface="Arial"/>
                <a:sym typeface="Arial"/>
              </a:rPr>
              <a:t> and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E</a:t>
            </a:r>
            <a:r>
              <a:rPr lang="en" sz="2200" kern="0">
                <a:solidFill>
                  <a:srgbClr val="000000"/>
                </a:solidFill>
                <a:latin typeface="Arial"/>
                <a:cs typeface="Arial"/>
                <a:sym typeface="Arial"/>
              </a:rPr>
              <a:t>, above the observed </a:t>
            </a:r>
            <a:r>
              <a:rPr lang="en" sz="2200" i="1" kern="0">
                <a:solidFill>
                  <a:srgbClr val="000000"/>
                </a:solidFill>
                <a:latin typeface="Arial"/>
                <a:cs typeface="Arial"/>
                <a:sym typeface="Arial"/>
              </a:rPr>
              <a:t>F</a:t>
            </a:r>
            <a:r>
              <a:rPr lang="en" sz="2200" kern="0">
                <a:solidFill>
                  <a:srgbClr val="000000"/>
                </a:solidFill>
                <a:latin typeface="Arial"/>
                <a:cs typeface="Arial"/>
                <a:sym typeface="Arial"/>
              </a:rPr>
              <a:t> statistic.</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algn="ct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379" name="Google Shape;379;p56"/>
          <p:cNvPicPr preferRelativeResize="0"/>
          <p:nvPr/>
        </p:nvPicPr>
        <p:blipFill>
          <a:blip r:embed="rId3">
            <a:alphaModFix/>
          </a:blip>
          <a:stretch>
            <a:fillRect/>
          </a:stretch>
        </p:blipFill>
        <p:spPr>
          <a:xfrm>
            <a:off x="1981250" y="269701"/>
            <a:ext cx="8349750" cy="161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12"/>
          <p:cNvPicPr preferRelativeResize="0"/>
          <p:nvPr/>
        </p:nvPicPr>
        <p:blipFill>
          <a:blip r:embed="rId3">
            <a:alphaModFix/>
          </a:blip>
          <a:stretch>
            <a:fillRect/>
          </a:stretch>
        </p:blipFill>
        <p:spPr>
          <a:xfrm>
            <a:off x="3634563" y="377401"/>
            <a:ext cx="4922874" cy="2441275"/>
          </a:xfrm>
          <a:prstGeom prst="rect">
            <a:avLst/>
          </a:prstGeom>
          <a:noFill/>
          <a:ln>
            <a:noFill/>
          </a:ln>
        </p:spPr>
      </p:pic>
      <p:sp>
        <p:nvSpPr>
          <p:cNvPr id="53" name="Google Shape;53;p12"/>
          <p:cNvSpPr txBox="1"/>
          <p:nvPr/>
        </p:nvSpPr>
        <p:spPr>
          <a:xfrm flipH="1">
            <a:off x="1946650" y="2986900"/>
            <a:ext cx="8545500" cy="36549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 Wolf River in Tennessee flows past an abandoned site once used by the pesticide industry for dumping wastes, including chlordane (pesticide), aldrin, and dieldrin (both insecticides)</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These highly toxic organic compounds can cause various cancers and birth defects</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 standard methods to test whether these substances are present in a river is to take samples at six-tenths depth</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7"/>
          <p:cNvSpPr txBox="1"/>
          <p:nvPr/>
        </p:nvSpPr>
        <p:spPr>
          <a:xfrm flipH="1">
            <a:off x="1981250" y="1886925"/>
            <a:ext cx="8545500" cy="465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p-value</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p-value is the probability of at least as large a ratio between the “between group” and “within group” variability, if in fact the means of all groups are equal. It’s calculated as the area under the </a:t>
            </a:r>
            <a:r>
              <a:rPr lang="en" sz="2200" i="1" kern="0">
                <a:solidFill>
                  <a:srgbClr val="000000"/>
                </a:solidFill>
                <a:latin typeface="Arial"/>
                <a:cs typeface="Arial"/>
                <a:sym typeface="Arial"/>
              </a:rPr>
              <a:t>F</a:t>
            </a:r>
            <a:r>
              <a:rPr lang="en" sz="2200" kern="0">
                <a:solidFill>
                  <a:srgbClr val="000000"/>
                </a:solidFill>
                <a:latin typeface="Arial"/>
                <a:cs typeface="Arial"/>
                <a:sym typeface="Arial"/>
              </a:rPr>
              <a:t> curve, with degrees of freedom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G</a:t>
            </a:r>
            <a:r>
              <a:rPr lang="en" sz="2200" kern="0">
                <a:solidFill>
                  <a:srgbClr val="000000"/>
                </a:solidFill>
                <a:latin typeface="Arial"/>
                <a:cs typeface="Arial"/>
                <a:sym typeface="Arial"/>
              </a:rPr>
              <a:t> and </a:t>
            </a:r>
            <a:r>
              <a:rPr lang="en" sz="2200" i="1" kern="0">
                <a:solidFill>
                  <a:srgbClr val="000000"/>
                </a:solidFill>
                <a:latin typeface="Arial"/>
                <a:cs typeface="Arial"/>
                <a:sym typeface="Arial"/>
              </a:rPr>
              <a:t>df</a:t>
            </a:r>
            <a:r>
              <a:rPr lang="en" sz="2200" i="1" kern="0" baseline="-25000">
                <a:solidFill>
                  <a:srgbClr val="000000"/>
                </a:solidFill>
                <a:latin typeface="Arial"/>
                <a:cs typeface="Arial"/>
                <a:sym typeface="Arial"/>
              </a:rPr>
              <a:t>E</a:t>
            </a:r>
            <a:r>
              <a:rPr lang="en" sz="2200" kern="0">
                <a:solidFill>
                  <a:srgbClr val="000000"/>
                </a:solidFill>
                <a:latin typeface="Arial"/>
                <a:cs typeface="Arial"/>
                <a:sym typeface="Arial"/>
              </a:rPr>
              <a:t>, above the observed </a:t>
            </a:r>
            <a:r>
              <a:rPr lang="en" sz="2200" i="1" kern="0">
                <a:solidFill>
                  <a:srgbClr val="000000"/>
                </a:solidFill>
                <a:latin typeface="Arial"/>
                <a:cs typeface="Arial"/>
                <a:sym typeface="Arial"/>
              </a:rPr>
              <a:t>F</a:t>
            </a:r>
            <a:r>
              <a:rPr lang="en" sz="2200" kern="0">
                <a:solidFill>
                  <a:srgbClr val="000000"/>
                </a:solidFill>
                <a:latin typeface="Arial"/>
                <a:cs typeface="Arial"/>
                <a:sym typeface="Arial"/>
              </a:rPr>
              <a:t> statistic.</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algn="ct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385" name="Google Shape;385;p57"/>
          <p:cNvPicPr preferRelativeResize="0"/>
          <p:nvPr/>
        </p:nvPicPr>
        <p:blipFill>
          <a:blip r:embed="rId3">
            <a:alphaModFix/>
          </a:blip>
          <a:stretch>
            <a:fillRect/>
          </a:stretch>
        </p:blipFill>
        <p:spPr>
          <a:xfrm>
            <a:off x="1981250" y="269701"/>
            <a:ext cx="8349750" cy="1617225"/>
          </a:xfrm>
          <a:prstGeom prst="rect">
            <a:avLst/>
          </a:prstGeom>
          <a:noFill/>
          <a:ln>
            <a:noFill/>
          </a:ln>
        </p:spPr>
      </p:pic>
      <p:pic>
        <p:nvPicPr>
          <p:cNvPr id="386" name="Google Shape;386;p57"/>
          <p:cNvPicPr preferRelativeResize="0"/>
          <p:nvPr/>
        </p:nvPicPr>
        <p:blipFill>
          <a:blip r:embed="rId4">
            <a:alphaModFix/>
          </a:blip>
          <a:stretch>
            <a:fillRect/>
          </a:stretch>
        </p:blipFill>
        <p:spPr>
          <a:xfrm>
            <a:off x="3325651" y="4619022"/>
            <a:ext cx="5540699" cy="1919100"/>
          </a:xfrm>
          <a:prstGeom prst="rect">
            <a:avLst/>
          </a:prstGeom>
          <a:noFill/>
          <a:ln>
            <a:noFill/>
          </a:ln>
        </p:spPr>
      </p:pic>
      <p:sp>
        <p:nvSpPr>
          <p:cNvPr id="387" name="Google Shape;387;p57"/>
          <p:cNvSpPr txBox="1"/>
          <p:nvPr/>
        </p:nvSpPr>
        <p:spPr>
          <a:xfrm>
            <a:off x="6090225" y="4972700"/>
            <a:ext cx="2334900" cy="501600"/>
          </a:xfrm>
          <a:prstGeom prst="rect">
            <a:avLst/>
          </a:prstGeom>
          <a:noFill/>
          <a:ln>
            <a:noFill/>
          </a:ln>
        </p:spPr>
        <p:txBody>
          <a:bodyPr spcFirstLastPara="1" wrap="square" lIns="91425" tIns="91425" rIns="91425" bIns="91425" anchor="t" anchorCtr="0">
            <a:noAutofit/>
          </a:bodyPr>
          <a:lstStyle/>
          <a:p>
            <a:pPr defTabSz="914400">
              <a:buClr>
                <a:srgbClr val="000000"/>
              </a:buClr>
            </a:pPr>
            <a:r>
              <a:rPr lang="en" i="1" kern="0">
                <a:solidFill>
                  <a:srgbClr val="000000"/>
                </a:solidFill>
                <a:latin typeface="Arial"/>
                <a:cs typeface="Arial"/>
                <a:sym typeface="Arial"/>
              </a:rPr>
              <a:t>df</a:t>
            </a:r>
            <a:r>
              <a:rPr lang="en" i="1" kern="0" baseline="-25000">
                <a:solidFill>
                  <a:srgbClr val="000000"/>
                </a:solidFill>
                <a:latin typeface="Arial"/>
                <a:cs typeface="Arial"/>
                <a:sym typeface="Arial"/>
              </a:rPr>
              <a:t>G</a:t>
            </a:r>
            <a:r>
              <a:rPr lang="en" kern="0">
                <a:solidFill>
                  <a:srgbClr val="000000"/>
                </a:solidFill>
                <a:latin typeface="Arial"/>
                <a:cs typeface="Arial"/>
                <a:sym typeface="Arial"/>
              </a:rPr>
              <a:t> = 2; </a:t>
            </a:r>
            <a:r>
              <a:rPr lang="en" i="1" kern="0">
                <a:solidFill>
                  <a:srgbClr val="000000"/>
                </a:solidFill>
                <a:latin typeface="Arial"/>
                <a:cs typeface="Arial"/>
                <a:sym typeface="Arial"/>
              </a:rPr>
              <a:t>df</a:t>
            </a:r>
            <a:r>
              <a:rPr lang="en" i="1" kern="0" baseline="-25000">
                <a:solidFill>
                  <a:srgbClr val="000000"/>
                </a:solidFill>
                <a:latin typeface="Arial"/>
                <a:cs typeface="Arial"/>
                <a:sym typeface="Arial"/>
              </a:rPr>
              <a:t>E</a:t>
            </a:r>
            <a:r>
              <a:rPr lang="en" kern="0">
                <a:solidFill>
                  <a:srgbClr val="000000"/>
                </a:solidFill>
                <a:latin typeface="Arial"/>
                <a:cs typeface="Arial"/>
                <a:sym typeface="Arial"/>
              </a:rPr>
              <a:t> = 27</a:t>
            </a:r>
            <a:endParaRPr kern="0">
              <a:solidFill>
                <a:srgbClr val="000000"/>
              </a:solidFill>
              <a:latin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8"/>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Conclusion - in context</a:t>
            </a:r>
            <a:endParaRPr sz="3600" b="1" kern="0">
              <a:solidFill>
                <a:srgbClr val="3A81BA"/>
              </a:solidFill>
              <a:latin typeface="Arial"/>
              <a:cs typeface="Arial"/>
              <a:sym typeface="Arial"/>
            </a:endParaRPr>
          </a:p>
        </p:txBody>
      </p:sp>
      <p:sp>
        <p:nvSpPr>
          <p:cNvPr id="393" name="Google Shape;393;p58"/>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What is the conclusion of the hypothesis test?</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The data provide convincing evidence that the average aldrin concentration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is different for all groups</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on the surface is lower than the other levels</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is different for at least one group</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is the same for all groups</a:t>
            </a:r>
            <a:endParaRPr sz="2200" kern="0">
              <a:solidFill>
                <a:srgbClr val="000000"/>
              </a:solidFill>
              <a:latin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9"/>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Conclusion - in context</a:t>
            </a:r>
            <a:endParaRPr sz="3600" b="1" kern="0">
              <a:solidFill>
                <a:srgbClr val="3A81BA"/>
              </a:solidFill>
              <a:latin typeface="Arial"/>
              <a:cs typeface="Arial"/>
              <a:sym typeface="Arial"/>
            </a:endParaRPr>
          </a:p>
        </p:txBody>
      </p:sp>
      <p:sp>
        <p:nvSpPr>
          <p:cNvPr id="399" name="Google Shape;399;p59"/>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What is the conclusion of the hypothesis test?</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The data provide convincing evidence that the average aldrin concentration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is different for all groups</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on the surface is lower than the other levels</a:t>
            </a:r>
            <a:endParaRPr sz="2200" kern="0">
              <a:solidFill>
                <a:srgbClr val="000000"/>
              </a:solidFill>
              <a:latin typeface="Arial"/>
              <a:cs typeface="Arial"/>
              <a:sym typeface="Arial"/>
            </a:endParaRPr>
          </a:p>
          <a:p>
            <a:pPr marL="457200" indent="-368300" defTabSz="914400">
              <a:lnSpc>
                <a:spcPct val="115000"/>
              </a:lnSpc>
              <a:buClr>
                <a:srgbClr val="E69138"/>
              </a:buClr>
              <a:buSzPts val="2200"/>
              <a:buFont typeface="Arial"/>
              <a:buAutoNum type="alphaUcPeriod"/>
            </a:pPr>
            <a:r>
              <a:rPr lang="en" sz="2200" i="1" kern="0">
                <a:solidFill>
                  <a:srgbClr val="E69138"/>
                </a:solidFill>
                <a:latin typeface="Arial"/>
                <a:cs typeface="Arial"/>
                <a:sym typeface="Arial"/>
              </a:rPr>
              <a:t>is different for at least one group</a:t>
            </a:r>
            <a:endParaRPr sz="2200" i="1" kern="0">
              <a:solidFill>
                <a:srgbClr val="E69138"/>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is the same for all groups</a:t>
            </a:r>
            <a:endParaRPr sz="2200" kern="0">
              <a:solidFill>
                <a:srgbClr val="000000"/>
              </a:solidFill>
              <a:latin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0"/>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Conclusion </a:t>
            </a:r>
            <a:endParaRPr sz="3600" b="1" kern="0">
              <a:solidFill>
                <a:srgbClr val="3A81BA"/>
              </a:solidFill>
              <a:latin typeface="Arial"/>
              <a:cs typeface="Arial"/>
              <a:sym typeface="Arial"/>
            </a:endParaRPr>
          </a:p>
        </p:txBody>
      </p:sp>
      <p:sp>
        <p:nvSpPr>
          <p:cNvPr id="405" name="Google Shape;405;p60"/>
          <p:cNvSpPr txBox="1"/>
          <p:nvPr/>
        </p:nvSpPr>
        <p:spPr>
          <a:xfrm flipH="1">
            <a:off x="1981350" y="1043175"/>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If p-value is small (less than α), reject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The data provide convincing evidence that at least one mean is different from (but we can’t tell which one)</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1"/>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Conclusion </a:t>
            </a:r>
            <a:endParaRPr sz="3600" b="1" kern="0">
              <a:solidFill>
                <a:srgbClr val="3A81BA"/>
              </a:solidFill>
              <a:latin typeface="Arial"/>
              <a:cs typeface="Arial"/>
              <a:sym typeface="Arial"/>
            </a:endParaRPr>
          </a:p>
        </p:txBody>
      </p:sp>
      <p:sp>
        <p:nvSpPr>
          <p:cNvPr id="411" name="Google Shape;411;p61"/>
          <p:cNvSpPr txBox="1"/>
          <p:nvPr/>
        </p:nvSpPr>
        <p:spPr>
          <a:xfrm flipH="1">
            <a:off x="1981350" y="1043175"/>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If p-value is small (less than α), reject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The data provide convincing evidence that at least one mean is different from (but we can’t tell which one)</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If p-value is large, fail to reject </a:t>
            </a:r>
            <a:r>
              <a:rPr lang="en" sz="2200" i="1" kern="0">
                <a:solidFill>
                  <a:srgbClr val="000000"/>
                </a:solidFill>
                <a:latin typeface="Arial"/>
                <a:cs typeface="Arial"/>
                <a:sym typeface="Arial"/>
              </a:rPr>
              <a:t>H</a:t>
            </a:r>
            <a:r>
              <a:rPr lang="en" sz="2200" i="1" kern="0" baseline="-25000">
                <a:solidFill>
                  <a:srgbClr val="000000"/>
                </a:solidFill>
                <a:latin typeface="Arial"/>
                <a:cs typeface="Arial"/>
                <a:sym typeface="Arial"/>
              </a:rPr>
              <a:t>0</a:t>
            </a:r>
            <a:r>
              <a:rPr lang="en" sz="2200" kern="0">
                <a:solidFill>
                  <a:srgbClr val="000000"/>
                </a:solidFill>
                <a:latin typeface="Arial"/>
                <a:cs typeface="Arial"/>
                <a:sym typeface="Arial"/>
              </a:rPr>
              <a:t>. The data do not provide convincing evidence that at least one pair of means are different from each other, the observed differences in sample means are attributable to sampling variability (or chance)</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marL="457200" indent="-457200" defTabSz="914400">
              <a:buClr>
                <a:srgbClr val="3A81BA"/>
              </a:buClr>
              <a:buSzPts val="3600"/>
              <a:buFont typeface="Arial"/>
              <a:buAutoNum type="arabicParenBoth"/>
            </a:pPr>
            <a:r>
              <a:rPr lang="en" sz="3600" b="1" kern="0">
                <a:solidFill>
                  <a:srgbClr val="3A81BA"/>
                </a:solidFill>
                <a:latin typeface="Arial"/>
                <a:cs typeface="Arial"/>
                <a:sym typeface="Arial"/>
              </a:rPr>
              <a:t>independence</a:t>
            </a:r>
            <a:endParaRPr sz="3600" b="1" kern="0">
              <a:solidFill>
                <a:srgbClr val="3A81BA"/>
              </a:solidFill>
              <a:latin typeface="Arial"/>
              <a:cs typeface="Arial"/>
              <a:sym typeface="Arial"/>
            </a:endParaRPr>
          </a:p>
        </p:txBody>
      </p:sp>
      <p:sp>
        <p:nvSpPr>
          <p:cNvPr id="417" name="Google Shape;417;p62"/>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Does this condition appear to be satisfied?</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3"/>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marL="457200" indent="-457200" defTabSz="914400">
              <a:buClr>
                <a:srgbClr val="3A81BA"/>
              </a:buClr>
              <a:buSzPts val="3600"/>
              <a:buFont typeface="Arial"/>
              <a:buAutoNum type="arabicParenBoth"/>
            </a:pPr>
            <a:r>
              <a:rPr lang="en" sz="3600" b="1" kern="0">
                <a:solidFill>
                  <a:srgbClr val="3A81BA"/>
                </a:solidFill>
                <a:latin typeface="Arial"/>
                <a:cs typeface="Arial"/>
                <a:sym typeface="Arial"/>
              </a:rPr>
              <a:t>independence</a:t>
            </a:r>
            <a:endParaRPr sz="3600" b="1" kern="0">
              <a:solidFill>
                <a:srgbClr val="3A81BA"/>
              </a:solidFill>
              <a:latin typeface="Arial"/>
              <a:cs typeface="Arial"/>
              <a:sym typeface="Arial"/>
            </a:endParaRPr>
          </a:p>
        </p:txBody>
      </p:sp>
      <p:sp>
        <p:nvSpPr>
          <p:cNvPr id="423" name="Google Shape;423;p63"/>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Does this condition appear to be satisfied?</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r>
              <a:rPr lang="en" sz="2200" i="1" kern="0">
                <a:solidFill>
                  <a:srgbClr val="000000"/>
                </a:solidFill>
                <a:latin typeface="Arial"/>
                <a:cs typeface="Arial"/>
                <a:sym typeface="Arial"/>
              </a:rPr>
              <a:t>In this study the we have no reason to believe that the aldrin concentration won’t be independent of each other</a:t>
            </a:r>
            <a:endParaRPr sz="2200" i="1" kern="0">
              <a:solidFill>
                <a:srgbClr val="000000"/>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4"/>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marL="457200" indent="-457200" defTabSz="914400">
              <a:buClr>
                <a:srgbClr val="3A81BA"/>
              </a:buClr>
              <a:buSzPts val="3600"/>
              <a:buFont typeface="Arial"/>
              <a:buAutoNum type="arabicParenBoth" startAt="2"/>
            </a:pPr>
            <a:r>
              <a:rPr lang="en" sz="3600" b="1" kern="0">
                <a:solidFill>
                  <a:srgbClr val="3A81BA"/>
                </a:solidFill>
                <a:latin typeface="Arial"/>
                <a:cs typeface="Arial"/>
                <a:sym typeface="Arial"/>
              </a:rPr>
              <a:t>approximately normal</a:t>
            </a:r>
            <a:endParaRPr sz="3600" b="1" kern="0">
              <a:solidFill>
                <a:srgbClr val="3A81BA"/>
              </a:solidFill>
              <a:latin typeface="Arial"/>
              <a:cs typeface="Arial"/>
              <a:sym typeface="Arial"/>
            </a:endParaRPr>
          </a:p>
        </p:txBody>
      </p:sp>
      <p:sp>
        <p:nvSpPr>
          <p:cNvPr id="429" name="Google Shape;429;p64"/>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Does this condition appear to be satisfied?</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i="1" kern="0">
              <a:solidFill>
                <a:srgbClr val="000000"/>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430" name="Google Shape;430;p64"/>
          <p:cNvPicPr preferRelativeResize="0"/>
          <p:nvPr/>
        </p:nvPicPr>
        <p:blipFill>
          <a:blip r:embed="rId3">
            <a:alphaModFix/>
          </a:blip>
          <a:stretch>
            <a:fillRect/>
          </a:stretch>
        </p:blipFill>
        <p:spPr>
          <a:xfrm>
            <a:off x="2046338" y="1945825"/>
            <a:ext cx="8099326" cy="4280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5"/>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marL="457200" indent="-457200" defTabSz="914400">
              <a:buClr>
                <a:srgbClr val="3A81BA"/>
              </a:buClr>
              <a:buSzPts val="3600"/>
              <a:buFont typeface="Arial"/>
              <a:buAutoNum type="arabicParenBoth" startAt="3"/>
            </a:pPr>
            <a:r>
              <a:rPr lang="en" sz="3600" b="1" kern="0">
                <a:solidFill>
                  <a:srgbClr val="3A81BA"/>
                </a:solidFill>
                <a:latin typeface="Arial"/>
                <a:cs typeface="Arial"/>
                <a:sym typeface="Arial"/>
              </a:rPr>
              <a:t>constant variance</a:t>
            </a:r>
            <a:endParaRPr sz="3600" b="1" kern="0">
              <a:solidFill>
                <a:srgbClr val="3A81BA"/>
              </a:solidFill>
              <a:latin typeface="Arial"/>
              <a:cs typeface="Arial"/>
              <a:sym typeface="Arial"/>
            </a:endParaRPr>
          </a:p>
        </p:txBody>
      </p:sp>
      <p:sp>
        <p:nvSpPr>
          <p:cNvPr id="436" name="Google Shape;436;p65"/>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Does this condition appear to be satisfied?</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i="1" kern="0">
              <a:solidFill>
                <a:srgbClr val="000000"/>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437" name="Google Shape;437;p65"/>
          <p:cNvPicPr preferRelativeResize="0"/>
          <p:nvPr/>
        </p:nvPicPr>
        <p:blipFill>
          <a:blip r:embed="rId3">
            <a:alphaModFix/>
          </a:blip>
          <a:stretch>
            <a:fillRect/>
          </a:stretch>
        </p:blipFill>
        <p:spPr>
          <a:xfrm>
            <a:off x="2633651" y="1692189"/>
            <a:ext cx="6924675" cy="41243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6"/>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Which means differ?  </a:t>
            </a:r>
            <a:endParaRPr sz="3600" b="1" kern="0">
              <a:solidFill>
                <a:srgbClr val="3A81BA"/>
              </a:solidFill>
              <a:latin typeface="Arial"/>
              <a:cs typeface="Arial"/>
              <a:sym typeface="Arial"/>
            </a:endParaRPr>
          </a:p>
        </p:txBody>
      </p:sp>
      <p:sp>
        <p:nvSpPr>
          <p:cNvPr id="443" name="Google Shape;443;p66"/>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Earlier we concluded that at least one pair of means differ. The natural question that follows is “which ones?”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3634563" y="377401"/>
            <a:ext cx="4922874" cy="2441275"/>
          </a:xfrm>
          <a:prstGeom prst="rect">
            <a:avLst/>
          </a:prstGeom>
          <a:noFill/>
          <a:ln>
            <a:noFill/>
          </a:ln>
        </p:spPr>
      </p:pic>
      <p:sp>
        <p:nvSpPr>
          <p:cNvPr id="59" name="Google Shape;59;p13"/>
          <p:cNvSpPr txBox="1"/>
          <p:nvPr/>
        </p:nvSpPr>
        <p:spPr>
          <a:xfrm flipH="1">
            <a:off x="1946650" y="2986900"/>
            <a:ext cx="8545500" cy="3654900"/>
          </a:xfrm>
          <a:prstGeom prst="rect">
            <a:avLst/>
          </a:prstGeom>
          <a:noFill/>
          <a:ln>
            <a:noFill/>
          </a:ln>
        </p:spPr>
        <p:txBody>
          <a:bodyPr spcFirstLastPara="1" wrap="square" lIns="91425" tIns="91425" rIns="91425" bIns="91425" anchor="t" anchorCtr="0">
            <a:noAutofit/>
          </a:bodyPr>
          <a:lstStyle/>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 Wolf River in Tennessee flows past an abandoned site once used by the pesticide industry for dumping wastes, including chlordane (pesticide), aldrin, and dieldrin (both insecticides)</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These highly toxic organic compounds can cause various cancers and birth defects</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The standard methods to test whether these substances are present in a river is to take samples at six-tenths depth</a:t>
            </a:r>
            <a:endParaRPr sz="2000" kern="0">
              <a:solidFill>
                <a:srgbClr val="000000"/>
              </a:solidFill>
              <a:latin typeface="Arial"/>
              <a:cs typeface="Arial"/>
              <a:sym typeface="Arial"/>
            </a:endParaRPr>
          </a:p>
          <a:p>
            <a:pPr marL="457200" indent="-355600" defTabSz="914400">
              <a:lnSpc>
                <a:spcPct val="115000"/>
              </a:lnSpc>
              <a:buClr>
                <a:srgbClr val="000000"/>
              </a:buClr>
              <a:buSzPts val="2000"/>
              <a:buFont typeface="Arial"/>
              <a:buChar char="●"/>
            </a:pPr>
            <a:r>
              <a:rPr lang="en" sz="2000" kern="0">
                <a:solidFill>
                  <a:srgbClr val="000000"/>
                </a:solidFill>
                <a:latin typeface="Arial"/>
                <a:cs typeface="Arial"/>
                <a:sym typeface="Arial"/>
              </a:rPr>
              <a:t>But since these compounds are denser than water and their molecules tend to stick to particles of sediment, they are more likely to be found in higher concentrations near the bottom</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7"/>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Which means differ?  </a:t>
            </a:r>
            <a:endParaRPr sz="3600" b="1" kern="0">
              <a:solidFill>
                <a:srgbClr val="3A81BA"/>
              </a:solidFill>
              <a:latin typeface="Arial"/>
              <a:cs typeface="Arial"/>
              <a:sym typeface="Arial"/>
            </a:endParaRPr>
          </a:p>
        </p:txBody>
      </p:sp>
      <p:sp>
        <p:nvSpPr>
          <p:cNvPr id="449" name="Google Shape;449;p67"/>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Earlier we concluded that at least one pair of means differ. The natural question that follows is “which ones?”</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We can do two sample 𝘵 tests for differences in each possible pair of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8"/>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Which means differ?  </a:t>
            </a:r>
            <a:endParaRPr sz="3600" b="1" kern="0">
              <a:solidFill>
                <a:srgbClr val="3A81BA"/>
              </a:solidFill>
              <a:latin typeface="Arial"/>
              <a:cs typeface="Arial"/>
              <a:sym typeface="Arial"/>
            </a:endParaRPr>
          </a:p>
        </p:txBody>
      </p:sp>
      <p:sp>
        <p:nvSpPr>
          <p:cNvPr id="455" name="Google Shape;455;p68"/>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Earlier we concluded that at least one pair of means differ. The natural question that follows is “which ones?”</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We can do two sample 𝘵 tests for differences in each possible pair of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3A81BA"/>
                </a:solidFill>
                <a:latin typeface="Arial"/>
                <a:cs typeface="Arial"/>
                <a:sym typeface="Arial"/>
              </a:rPr>
              <a:t>Can you see any pitfalls with this approach?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9"/>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Which means differ?  </a:t>
            </a:r>
            <a:endParaRPr sz="3600" b="1" kern="0">
              <a:solidFill>
                <a:srgbClr val="3A81BA"/>
              </a:solidFill>
              <a:latin typeface="Arial"/>
              <a:cs typeface="Arial"/>
              <a:sym typeface="Arial"/>
            </a:endParaRPr>
          </a:p>
        </p:txBody>
      </p:sp>
      <p:sp>
        <p:nvSpPr>
          <p:cNvPr id="461" name="Google Shape;461;p69"/>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Earlier we concluded that at least one pair of means differ. The natural question that follows is “which ones?”</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We can do two sample 𝘵 tests for differences in each possible pair of groups</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3A81BA"/>
                </a:solidFill>
                <a:latin typeface="Arial"/>
                <a:cs typeface="Arial"/>
                <a:sym typeface="Arial"/>
              </a:rPr>
              <a:t>Can you see any pitfalls with this approach?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3A81BA"/>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When we run too many tests, the Type 1 Error rate increases</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This issue is resolved by using a modified significance level</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70"/>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Multiple comparisons  </a:t>
            </a:r>
            <a:endParaRPr sz="3600" b="1" kern="0">
              <a:solidFill>
                <a:srgbClr val="3A81BA"/>
              </a:solidFill>
              <a:latin typeface="Arial"/>
              <a:cs typeface="Arial"/>
              <a:sym typeface="Arial"/>
            </a:endParaRPr>
          </a:p>
        </p:txBody>
      </p:sp>
      <p:sp>
        <p:nvSpPr>
          <p:cNvPr id="467" name="Google Shape;467;p70"/>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The scenario of testing many pairs of groups is called </a:t>
            </a:r>
            <a:r>
              <a:rPr lang="en" sz="2200" kern="0">
                <a:solidFill>
                  <a:srgbClr val="3A81BA"/>
                </a:solidFill>
                <a:latin typeface="Arial"/>
                <a:cs typeface="Arial"/>
                <a:sym typeface="Arial"/>
              </a:rPr>
              <a:t>multiple comparisons</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1"/>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Multiple comparisons  </a:t>
            </a:r>
            <a:endParaRPr sz="3600" b="1" kern="0">
              <a:solidFill>
                <a:srgbClr val="3A81BA"/>
              </a:solidFill>
              <a:latin typeface="Arial"/>
              <a:cs typeface="Arial"/>
              <a:sym typeface="Arial"/>
            </a:endParaRPr>
          </a:p>
        </p:txBody>
      </p:sp>
      <p:sp>
        <p:nvSpPr>
          <p:cNvPr id="473" name="Google Shape;473;p71"/>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The scenario of testing many pairs of groups is called </a:t>
            </a:r>
            <a:r>
              <a:rPr lang="en" sz="2200" kern="0">
                <a:solidFill>
                  <a:srgbClr val="3A81BA"/>
                </a:solidFill>
                <a:latin typeface="Arial"/>
                <a:cs typeface="Arial"/>
                <a:sym typeface="Arial"/>
              </a:rPr>
              <a:t>multiple comparisons</a:t>
            </a:r>
            <a:endParaRPr sz="2200" kern="0">
              <a:solidFill>
                <a:srgbClr val="3A81BA"/>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The </a:t>
            </a:r>
            <a:r>
              <a:rPr lang="en" sz="2200" kern="0">
                <a:solidFill>
                  <a:srgbClr val="3A81BA"/>
                </a:solidFill>
                <a:latin typeface="Arial"/>
                <a:cs typeface="Arial"/>
                <a:sym typeface="Arial"/>
              </a:rPr>
              <a:t>Bonferroni correction</a:t>
            </a:r>
            <a:r>
              <a:rPr lang="en" sz="2200" kern="0">
                <a:solidFill>
                  <a:srgbClr val="000000"/>
                </a:solidFill>
                <a:latin typeface="Arial"/>
                <a:cs typeface="Arial"/>
                <a:sym typeface="Arial"/>
              </a:rPr>
              <a:t> suggests that a more </a:t>
            </a:r>
            <a:r>
              <a:rPr lang="en" sz="2200" kern="0">
                <a:solidFill>
                  <a:srgbClr val="FF9900"/>
                </a:solidFill>
                <a:latin typeface="Arial"/>
                <a:cs typeface="Arial"/>
                <a:sym typeface="Arial"/>
              </a:rPr>
              <a:t>stringent </a:t>
            </a:r>
            <a:r>
              <a:rPr lang="en" sz="2200" kern="0">
                <a:solidFill>
                  <a:srgbClr val="000000"/>
                </a:solidFill>
                <a:latin typeface="Arial"/>
                <a:cs typeface="Arial"/>
                <a:sym typeface="Arial"/>
              </a:rPr>
              <a:t>significance level is more appropriate for these tests: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algn="ctr" defTabSz="914400">
              <a:lnSpc>
                <a:spcPct val="115000"/>
              </a:lnSpc>
              <a:buClr>
                <a:srgbClr val="000000"/>
              </a:buClr>
            </a:pPr>
            <a:r>
              <a:rPr lang="en" sz="2200" kern="0">
                <a:solidFill>
                  <a:srgbClr val="000000"/>
                </a:solidFill>
                <a:latin typeface="Arial"/>
                <a:cs typeface="Arial"/>
                <a:sym typeface="Arial"/>
              </a:rPr>
              <a:t>𝛼* = 𝛼/</a:t>
            </a:r>
            <a:r>
              <a:rPr lang="en" sz="2200" i="1" kern="0">
                <a:solidFill>
                  <a:srgbClr val="000000"/>
                </a:solidFill>
                <a:latin typeface="Arial"/>
                <a:cs typeface="Arial"/>
                <a:sym typeface="Arial"/>
              </a:rPr>
              <a:t>K</a:t>
            </a:r>
            <a:endParaRPr sz="2200" i="1" kern="0">
              <a:solidFill>
                <a:srgbClr val="000000"/>
              </a:solidFill>
              <a:latin typeface="Arial"/>
              <a:cs typeface="Arial"/>
              <a:sym typeface="Arial"/>
            </a:endParaRPr>
          </a:p>
          <a:p>
            <a:pPr algn="ctr" defTabSz="914400">
              <a:lnSpc>
                <a:spcPct val="115000"/>
              </a:lnSpc>
              <a:buClr>
                <a:srgbClr val="000000"/>
              </a:buClr>
            </a:pPr>
            <a:endParaRPr sz="2200" i="1"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where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is the number of comparisons being considered</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7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Multiple comparisons  </a:t>
            </a:r>
            <a:endParaRPr sz="3600" b="1" kern="0">
              <a:solidFill>
                <a:srgbClr val="3A81BA"/>
              </a:solidFill>
              <a:latin typeface="Arial"/>
              <a:cs typeface="Arial"/>
              <a:sym typeface="Arial"/>
            </a:endParaRPr>
          </a:p>
        </p:txBody>
      </p:sp>
      <p:sp>
        <p:nvSpPr>
          <p:cNvPr id="479" name="Google Shape;479;p72"/>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The scenario of testing many pairs of groups is called </a:t>
            </a:r>
            <a:r>
              <a:rPr lang="en" sz="2200" kern="0">
                <a:solidFill>
                  <a:srgbClr val="3A81BA"/>
                </a:solidFill>
                <a:latin typeface="Arial"/>
                <a:cs typeface="Arial"/>
                <a:sym typeface="Arial"/>
              </a:rPr>
              <a:t>multiple comparisons</a:t>
            </a:r>
            <a:endParaRPr sz="2200" kern="0">
              <a:solidFill>
                <a:srgbClr val="3A81BA"/>
              </a:solidFill>
              <a:latin typeface="Arial"/>
              <a:cs typeface="Arial"/>
              <a:sym typeface="Arial"/>
            </a:endParaRPr>
          </a:p>
          <a:p>
            <a:pPr marL="4572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The </a:t>
            </a:r>
            <a:r>
              <a:rPr lang="en" sz="2200" kern="0">
                <a:solidFill>
                  <a:srgbClr val="3A81BA"/>
                </a:solidFill>
                <a:latin typeface="Arial"/>
                <a:cs typeface="Arial"/>
                <a:sym typeface="Arial"/>
              </a:rPr>
              <a:t>Bonferroni correction</a:t>
            </a:r>
            <a:r>
              <a:rPr lang="en" sz="2200" kern="0">
                <a:solidFill>
                  <a:srgbClr val="000000"/>
                </a:solidFill>
                <a:latin typeface="Arial"/>
                <a:cs typeface="Arial"/>
                <a:sym typeface="Arial"/>
              </a:rPr>
              <a:t> suggests that a more </a:t>
            </a:r>
            <a:r>
              <a:rPr lang="en" sz="2200" kern="0">
                <a:solidFill>
                  <a:srgbClr val="FF9900"/>
                </a:solidFill>
                <a:latin typeface="Arial"/>
                <a:cs typeface="Arial"/>
                <a:sym typeface="Arial"/>
              </a:rPr>
              <a:t>stringent </a:t>
            </a:r>
            <a:r>
              <a:rPr lang="en" sz="2200" kern="0">
                <a:solidFill>
                  <a:srgbClr val="000000"/>
                </a:solidFill>
                <a:latin typeface="Arial"/>
                <a:cs typeface="Arial"/>
                <a:sym typeface="Arial"/>
              </a:rPr>
              <a:t>significance level is more appropriate for these tests: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algn="ctr" defTabSz="914400">
              <a:lnSpc>
                <a:spcPct val="115000"/>
              </a:lnSpc>
              <a:buClr>
                <a:srgbClr val="000000"/>
              </a:buClr>
            </a:pPr>
            <a:r>
              <a:rPr lang="en" sz="2200" kern="0">
                <a:solidFill>
                  <a:srgbClr val="000000"/>
                </a:solidFill>
                <a:latin typeface="Arial"/>
                <a:cs typeface="Arial"/>
                <a:sym typeface="Arial"/>
              </a:rPr>
              <a:t>𝛼* = 𝛼/</a:t>
            </a:r>
            <a:r>
              <a:rPr lang="en" sz="2200" i="1" kern="0">
                <a:solidFill>
                  <a:srgbClr val="000000"/>
                </a:solidFill>
                <a:latin typeface="Arial"/>
                <a:cs typeface="Arial"/>
                <a:sym typeface="Arial"/>
              </a:rPr>
              <a:t>K</a:t>
            </a:r>
            <a:endParaRPr sz="2200" i="1" kern="0">
              <a:solidFill>
                <a:srgbClr val="000000"/>
              </a:solidFill>
              <a:latin typeface="Arial"/>
              <a:cs typeface="Arial"/>
              <a:sym typeface="Arial"/>
            </a:endParaRPr>
          </a:p>
          <a:p>
            <a:pPr algn="ctr" defTabSz="914400">
              <a:lnSpc>
                <a:spcPct val="115000"/>
              </a:lnSpc>
              <a:buClr>
                <a:srgbClr val="000000"/>
              </a:buClr>
            </a:pPr>
            <a:endParaRPr sz="2200" i="1"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where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is the number of comparisons being considered</a:t>
            </a:r>
            <a:endParaRPr sz="2200" kern="0">
              <a:solidFill>
                <a:srgbClr val="000000"/>
              </a:solidFill>
              <a:latin typeface="Arial"/>
              <a:cs typeface="Arial"/>
              <a:sym typeface="Arial"/>
            </a:endParaRPr>
          </a:p>
          <a:p>
            <a:pPr marL="457200" indent="-368300" defTabSz="914400">
              <a:lnSpc>
                <a:spcPct val="150000"/>
              </a:lnSpc>
              <a:buClr>
                <a:srgbClr val="000000"/>
              </a:buClr>
              <a:buSzPts val="2200"/>
              <a:buFont typeface="Arial"/>
              <a:buChar char="●"/>
            </a:pPr>
            <a:r>
              <a:rPr lang="en" sz="2200" kern="0">
                <a:solidFill>
                  <a:srgbClr val="000000"/>
                </a:solidFill>
                <a:latin typeface="Arial"/>
                <a:cs typeface="Arial"/>
                <a:sym typeface="Arial"/>
              </a:rPr>
              <a:t>If there are </a:t>
            </a:r>
            <a:r>
              <a:rPr lang="en" sz="2200" i="1" kern="0">
                <a:solidFill>
                  <a:srgbClr val="000000"/>
                </a:solidFill>
                <a:latin typeface="Arial"/>
                <a:cs typeface="Arial"/>
                <a:sym typeface="Arial"/>
              </a:rPr>
              <a:t>k</a:t>
            </a:r>
            <a:r>
              <a:rPr lang="en" sz="2200" kern="0">
                <a:solidFill>
                  <a:srgbClr val="000000"/>
                </a:solidFill>
                <a:latin typeface="Arial"/>
                <a:cs typeface="Arial"/>
                <a:sym typeface="Arial"/>
              </a:rPr>
              <a:t> groups, then usually all possible pairs are compared and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480" name="Google Shape;480;p72"/>
          <p:cNvPicPr preferRelativeResize="0"/>
          <p:nvPr/>
        </p:nvPicPr>
        <p:blipFill>
          <a:blip r:embed="rId3">
            <a:alphaModFix/>
          </a:blip>
          <a:stretch>
            <a:fillRect/>
          </a:stretch>
        </p:blipFill>
        <p:spPr>
          <a:xfrm>
            <a:off x="4358026" y="4522999"/>
            <a:ext cx="1438275" cy="5733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73"/>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Determining the modified 𝛼</a:t>
            </a:r>
            <a:endParaRPr sz="3600" b="1" kern="0">
              <a:solidFill>
                <a:srgbClr val="3A81BA"/>
              </a:solidFill>
              <a:latin typeface="Arial"/>
              <a:cs typeface="Arial"/>
              <a:sym typeface="Arial"/>
            </a:endParaRPr>
          </a:p>
        </p:txBody>
      </p:sp>
      <p:sp>
        <p:nvSpPr>
          <p:cNvPr id="486" name="Google Shape;486;p73"/>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In the aldrin data set depth has 3 levels: bottom, mid-depth, and surface. If α = 0.05, what should be the modified significance level for two sample t tests for determining which pairs of groups have significantly different means?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𝛼* = 0.05</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𝛼* = 0.05/2 = 0.025</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𝛼* = 0.05/3 = 0.0167</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𝛼* = 0.05/6 = 0.0083</a:t>
            </a:r>
            <a:endParaRPr sz="2200" kern="0">
              <a:solidFill>
                <a:srgbClr val="000000"/>
              </a:solidFill>
              <a:latin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74"/>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Determining the modified 𝛼</a:t>
            </a:r>
            <a:endParaRPr sz="3600" b="1" kern="0">
              <a:solidFill>
                <a:srgbClr val="3A81BA"/>
              </a:solidFill>
              <a:latin typeface="Arial"/>
              <a:cs typeface="Arial"/>
              <a:sym typeface="Arial"/>
            </a:endParaRPr>
          </a:p>
        </p:txBody>
      </p:sp>
      <p:sp>
        <p:nvSpPr>
          <p:cNvPr id="492" name="Google Shape;492;p74"/>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In the aldrin data set depth has 3 levels: bottom, mid-depth, and surface. If α = 0.05, what should be the modified significance level for two sample t tests for determining which pairs of groups have significantly different means?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𝛼* = 0.05</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𝛼* = 0.05/2 = 0.025</a:t>
            </a:r>
            <a:endParaRPr sz="2200" kern="0">
              <a:solidFill>
                <a:srgbClr val="000000"/>
              </a:solidFill>
              <a:latin typeface="Arial"/>
              <a:cs typeface="Arial"/>
              <a:sym typeface="Arial"/>
            </a:endParaRPr>
          </a:p>
          <a:p>
            <a:pPr marL="457200" indent="-368300" defTabSz="914400">
              <a:lnSpc>
                <a:spcPct val="115000"/>
              </a:lnSpc>
              <a:buClr>
                <a:srgbClr val="FF9900"/>
              </a:buClr>
              <a:buSzPts val="2200"/>
              <a:buFont typeface="Arial"/>
              <a:buAutoNum type="alphaUcPeriod"/>
            </a:pPr>
            <a:r>
              <a:rPr lang="en" sz="2200" i="1" kern="0">
                <a:solidFill>
                  <a:srgbClr val="FF9900"/>
                </a:solidFill>
                <a:latin typeface="Arial"/>
                <a:cs typeface="Arial"/>
                <a:sym typeface="Arial"/>
              </a:rPr>
              <a:t>𝛼* = 0.05/3 = 0.0167</a:t>
            </a:r>
            <a:endParaRPr sz="2200" i="1" kern="0">
              <a:solidFill>
                <a:srgbClr val="FF99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𝛼* = 0.05/6 = 0.0083</a:t>
            </a:r>
            <a:endParaRPr sz="2200" kern="0">
              <a:solidFill>
                <a:srgbClr val="000000"/>
              </a:solidFill>
              <a:latin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5"/>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Which means differ?</a:t>
            </a:r>
            <a:endParaRPr sz="3600" b="1" kern="0">
              <a:solidFill>
                <a:srgbClr val="3A81BA"/>
              </a:solidFill>
              <a:latin typeface="Arial"/>
              <a:cs typeface="Arial"/>
              <a:sym typeface="Arial"/>
            </a:endParaRPr>
          </a:p>
        </p:txBody>
      </p:sp>
      <p:sp>
        <p:nvSpPr>
          <p:cNvPr id="498" name="Google Shape;498;p75"/>
          <p:cNvSpPr txBox="1"/>
          <p:nvPr/>
        </p:nvSpPr>
        <p:spPr>
          <a:xfrm flipH="1">
            <a:off x="1981250" y="1110225"/>
            <a:ext cx="8545500" cy="53970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Based on the box plots below, which means would you expect to be significantly different?</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499" name="Google Shape;499;p75"/>
          <p:cNvPicPr preferRelativeResize="0"/>
          <p:nvPr/>
        </p:nvPicPr>
        <p:blipFill>
          <a:blip r:embed="rId3">
            <a:alphaModFix/>
          </a:blip>
          <a:stretch>
            <a:fillRect/>
          </a:stretch>
        </p:blipFill>
        <p:spPr>
          <a:xfrm>
            <a:off x="1929400" y="2362526"/>
            <a:ext cx="4325150" cy="3367425"/>
          </a:xfrm>
          <a:prstGeom prst="rect">
            <a:avLst/>
          </a:prstGeom>
          <a:noFill/>
          <a:ln>
            <a:noFill/>
          </a:ln>
        </p:spPr>
      </p:pic>
      <p:sp>
        <p:nvSpPr>
          <p:cNvPr id="500" name="Google Shape;500;p75"/>
          <p:cNvSpPr txBox="1"/>
          <p:nvPr/>
        </p:nvSpPr>
        <p:spPr>
          <a:xfrm>
            <a:off x="6583175" y="2265800"/>
            <a:ext cx="3805200" cy="4159800"/>
          </a:xfrm>
          <a:prstGeom prst="rect">
            <a:avLst/>
          </a:prstGeom>
          <a:noFill/>
          <a:ln>
            <a:noFill/>
          </a:ln>
        </p:spPr>
        <p:txBody>
          <a:bodyPr spcFirstLastPara="1" wrap="square" lIns="91425" tIns="91425" rIns="91425" bIns="91425" anchor="t" anchorCtr="0">
            <a:noAutofit/>
          </a:bodyPr>
          <a:lstStyle/>
          <a:p>
            <a:pPr marL="457200" indent="-368300" defTabSz="914400">
              <a:lnSpc>
                <a:spcPct val="150000"/>
              </a:lnSpc>
              <a:buClr>
                <a:srgbClr val="000000"/>
              </a:buClr>
              <a:buSzPts val="2200"/>
              <a:buFont typeface="Arial"/>
              <a:buAutoNum type="alphaUcPeriod"/>
            </a:pPr>
            <a:r>
              <a:rPr lang="en" sz="2200" kern="0">
                <a:solidFill>
                  <a:srgbClr val="000000"/>
                </a:solidFill>
                <a:latin typeface="Arial"/>
                <a:cs typeface="Arial"/>
                <a:sym typeface="Arial"/>
              </a:rPr>
              <a:t>bottom &amp; surface</a:t>
            </a:r>
            <a:endParaRPr sz="2200" kern="0">
              <a:solidFill>
                <a:srgbClr val="000000"/>
              </a:solidFill>
              <a:latin typeface="Arial"/>
              <a:cs typeface="Arial"/>
              <a:sym typeface="Arial"/>
            </a:endParaRPr>
          </a:p>
          <a:p>
            <a:pPr marL="457200" indent="-368300" defTabSz="914400">
              <a:lnSpc>
                <a:spcPct val="150000"/>
              </a:lnSpc>
              <a:buClr>
                <a:srgbClr val="000000"/>
              </a:buClr>
              <a:buSzPts val="2200"/>
              <a:buFont typeface="Arial"/>
              <a:buAutoNum type="alphaUcPeriod"/>
            </a:pPr>
            <a:r>
              <a:rPr lang="en" sz="2200" kern="0">
                <a:solidFill>
                  <a:srgbClr val="000000"/>
                </a:solidFill>
                <a:latin typeface="Arial"/>
                <a:cs typeface="Arial"/>
                <a:sym typeface="Arial"/>
              </a:rPr>
              <a:t>bottom &amp; mid-depth</a:t>
            </a:r>
            <a:endParaRPr sz="2200" kern="0">
              <a:solidFill>
                <a:srgbClr val="000000"/>
              </a:solidFill>
              <a:latin typeface="Arial"/>
              <a:cs typeface="Arial"/>
              <a:sym typeface="Arial"/>
            </a:endParaRPr>
          </a:p>
          <a:p>
            <a:pPr marL="457200" indent="-368300" defTabSz="914400">
              <a:lnSpc>
                <a:spcPct val="150000"/>
              </a:lnSpc>
              <a:buClr>
                <a:srgbClr val="000000"/>
              </a:buClr>
              <a:buSzPts val="2200"/>
              <a:buFont typeface="Arial"/>
              <a:buAutoNum type="alphaUcPeriod"/>
            </a:pPr>
            <a:r>
              <a:rPr lang="en" sz="2200" kern="0">
                <a:solidFill>
                  <a:srgbClr val="000000"/>
                </a:solidFill>
                <a:latin typeface="Arial"/>
                <a:cs typeface="Arial"/>
                <a:sym typeface="Arial"/>
              </a:rPr>
              <a:t>mid-depth &amp; surface </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a:pPr>
            <a:r>
              <a:rPr lang="en" sz="2200" kern="0">
                <a:solidFill>
                  <a:srgbClr val="000000"/>
                </a:solidFill>
                <a:latin typeface="Arial"/>
                <a:cs typeface="Arial"/>
                <a:sym typeface="Arial"/>
              </a:rPr>
              <a:t>bottom &amp; mid-depth; </a:t>
            </a:r>
            <a:endParaRPr sz="2200" kern="0">
              <a:solidFill>
                <a:srgbClr val="000000"/>
              </a:solidFill>
              <a:latin typeface="Arial"/>
              <a:cs typeface="Arial"/>
              <a:sym typeface="Arial"/>
            </a:endParaRPr>
          </a:p>
          <a:p>
            <a:pPr defTabSz="914400">
              <a:lnSpc>
                <a:spcPct val="150000"/>
              </a:lnSpc>
              <a:buClr>
                <a:srgbClr val="000000"/>
              </a:buClr>
            </a:pPr>
            <a:r>
              <a:rPr lang="en" sz="2200" kern="0">
                <a:solidFill>
                  <a:srgbClr val="000000"/>
                </a:solidFill>
                <a:latin typeface="Arial"/>
                <a:cs typeface="Arial"/>
                <a:sym typeface="Arial"/>
              </a:rPr>
              <a:t>	mid-depth &amp; surface</a:t>
            </a:r>
            <a:endParaRPr sz="2200" kern="0">
              <a:solidFill>
                <a:srgbClr val="000000"/>
              </a:solidFill>
              <a:latin typeface="Arial"/>
              <a:cs typeface="Arial"/>
              <a:sym typeface="Arial"/>
            </a:endParaRPr>
          </a:p>
          <a:p>
            <a:pPr marL="457200" indent="-368300" defTabSz="914400">
              <a:lnSpc>
                <a:spcPct val="115000"/>
              </a:lnSpc>
              <a:buClr>
                <a:srgbClr val="000000"/>
              </a:buClr>
              <a:buSzPts val="2200"/>
              <a:buFont typeface="Arial"/>
              <a:buAutoNum type="alphaUcPeriod" startAt="5"/>
            </a:pPr>
            <a:r>
              <a:rPr lang="en" sz="2200" kern="0">
                <a:solidFill>
                  <a:srgbClr val="000000"/>
                </a:solidFill>
                <a:latin typeface="Arial"/>
                <a:cs typeface="Arial"/>
                <a:sym typeface="Arial"/>
              </a:rPr>
              <a:t>bottom &amp; mid-depth; </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bottom &amp; surface;</a:t>
            </a: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000000"/>
                </a:solidFill>
                <a:latin typeface="Arial"/>
                <a:cs typeface="Arial"/>
                <a:sym typeface="Arial"/>
              </a:rPr>
              <a:t>	mid-depth &amp; surface </a:t>
            </a:r>
            <a:endParaRPr sz="2200" kern="0">
              <a:solidFill>
                <a:srgbClr val="000000"/>
              </a:solidFill>
              <a:latin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6"/>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Which means differ? (cont.)</a:t>
            </a:r>
            <a:endParaRPr sz="3600" b="1" kern="0">
              <a:solidFill>
                <a:srgbClr val="3A81BA"/>
              </a:solidFill>
              <a:latin typeface="Arial"/>
              <a:cs typeface="Arial"/>
              <a:sym typeface="Arial"/>
            </a:endParaRPr>
          </a:p>
        </p:txBody>
      </p:sp>
      <p:sp>
        <p:nvSpPr>
          <p:cNvPr id="506" name="Google Shape;506;p76"/>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000000"/>
                </a:solidFill>
                <a:latin typeface="Arial"/>
                <a:cs typeface="Arial"/>
                <a:sym typeface="Arial"/>
              </a:rPr>
              <a:t>If the ANOVA assumption of equal variability across groups is satisfied, we can use the data from all groups to estimate variability: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Estimate any within-group standard deviation with          , which is </a:t>
            </a:r>
            <a:r>
              <a:rPr lang="en" sz="2200" i="1" kern="0">
                <a:solidFill>
                  <a:srgbClr val="000000"/>
                </a:solidFill>
                <a:latin typeface="Arial"/>
                <a:cs typeface="Arial"/>
                <a:sym typeface="Arial"/>
              </a:rPr>
              <a:t>s</a:t>
            </a:r>
            <a:r>
              <a:rPr lang="en" sz="2200" i="1" kern="0" baseline="-25000">
                <a:solidFill>
                  <a:srgbClr val="000000"/>
                </a:solidFill>
                <a:latin typeface="Arial"/>
                <a:cs typeface="Arial"/>
                <a:sym typeface="Arial"/>
              </a:rPr>
              <a:t>pooled</a:t>
            </a:r>
            <a:endParaRPr sz="2200" i="1" kern="0">
              <a:solidFill>
                <a:srgbClr val="000000"/>
              </a:solidFill>
              <a:latin typeface="Arial"/>
              <a:cs typeface="Arial"/>
              <a:sym typeface="Arial"/>
            </a:endParaRPr>
          </a:p>
          <a:p>
            <a:pPr marL="914400" indent="-368300" defTabSz="914400">
              <a:lnSpc>
                <a:spcPct val="115000"/>
              </a:lnSpc>
              <a:buClr>
                <a:srgbClr val="000000"/>
              </a:buClr>
              <a:buSzPts val="2200"/>
              <a:buFont typeface="Arial"/>
              <a:buChar char="●"/>
            </a:pPr>
            <a:r>
              <a:rPr lang="en" sz="2200" kern="0">
                <a:solidFill>
                  <a:srgbClr val="000000"/>
                </a:solidFill>
                <a:latin typeface="Arial"/>
                <a:cs typeface="Arial"/>
                <a:sym typeface="Arial"/>
              </a:rPr>
              <a:t>Use the error degrees of freedom, </a:t>
            </a:r>
            <a:r>
              <a:rPr lang="en" sz="2200" i="1" kern="0">
                <a:solidFill>
                  <a:srgbClr val="000000"/>
                </a:solidFill>
                <a:latin typeface="Arial"/>
                <a:cs typeface="Arial"/>
                <a:sym typeface="Arial"/>
              </a:rPr>
              <a:t>n − k</a:t>
            </a:r>
            <a:r>
              <a:rPr lang="en" sz="2200" kern="0">
                <a:solidFill>
                  <a:srgbClr val="000000"/>
                </a:solidFill>
                <a:latin typeface="Arial"/>
                <a:cs typeface="Arial"/>
                <a:sym typeface="Arial"/>
              </a:rPr>
              <a:t>, for </a:t>
            </a:r>
            <a:r>
              <a:rPr lang="en" sz="2200" i="1" kern="0">
                <a:solidFill>
                  <a:srgbClr val="000000"/>
                </a:solidFill>
                <a:latin typeface="Arial"/>
                <a:cs typeface="Arial"/>
                <a:sym typeface="Arial"/>
              </a:rPr>
              <a:t>t</a:t>
            </a:r>
            <a:r>
              <a:rPr lang="en" sz="2200" kern="0">
                <a:solidFill>
                  <a:srgbClr val="000000"/>
                </a:solidFill>
                <a:latin typeface="Arial"/>
                <a:cs typeface="Arial"/>
                <a:sym typeface="Arial"/>
              </a:rPr>
              <a:t>-distributions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r>
              <a:rPr lang="en" sz="2200" kern="0">
                <a:solidFill>
                  <a:srgbClr val="3A81BA"/>
                </a:solidFill>
                <a:latin typeface="Arial"/>
                <a:cs typeface="Arial"/>
                <a:sym typeface="Arial"/>
              </a:rPr>
              <a:t>Difference in two means: after ANOVA</a:t>
            </a:r>
            <a:endParaRPr sz="2200" kern="0">
              <a:solidFill>
                <a:srgbClr val="3A81BA"/>
              </a:solidFill>
              <a:latin typeface="Arial"/>
              <a:cs typeface="Arial"/>
              <a:sym typeface="Arial"/>
            </a:endParaRPr>
          </a:p>
        </p:txBody>
      </p:sp>
      <p:pic>
        <p:nvPicPr>
          <p:cNvPr id="507" name="Google Shape;507;p76"/>
          <p:cNvPicPr preferRelativeResize="0"/>
          <p:nvPr/>
        </p:nvPicPr>
        <p:blipFill>
          <a:blip r:embed="rId3">
            <a:alphaModFix/>
          </a:blip>
          <a:stretch>
            <a:fillRect/>
          </a:stretch>
        </p:blipFill>
        <p:spPr>
          <a:xfrm>
            <a:off x="9163489" y="2596414"/>
            <a:ext cx="714375" cy="333375"/>
          </a:xfrm>
          <a:prstGeom prst="rect">
            <a:avLst/>
          </a:prstGeom>
          <a:noFill/>
          <a:ln>
            <a:noFill/>
          </a:ln>
        </p:spPr>
      </p:pic>
      <p:pic>
        <p:nvPicPr>
          <p:cNvPr id="508" name="Google Shape;508;p76"/>
          <p:cNvPicPr preferRelativeResize="0"/>
          <p:nvPr/>
        </p:nvPicPr>
        <p:blipFill>
          <a:blip r:embed="rId4">
            <a:alphaModFix/>
          </a:blip>
          <a:stretch>
            <a:fillRect/>
          </a:stretch>
        </p:blipFill>
        <p:spPr>
          <a:xfrm>
            <a:off x="4452926" y="4847189"/>
            <a:ext cx="3286125" cy="84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Data</a:t>
            </a:r>
            <a:endParaRPr sz="3000" b="1" kern="0">
              <a:solidFill>
                <a:srgbClr val="3A81BA"/>
              </a:solidFill>
              <a:latin typeface="Arial"/>
              <a:cs typeface="Arial"/>
              <a:sym typeface="Arial"/>
            </a:endParaRPr>
          </a:p>
        </p:txBody>
      </p:sp>
      <p:sp>
        <p:nvSpPr>
          <p:cNvPr id="65" name="Google Shape;65;p14"/>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000" kern="0">
                <a:solidFill>
                  <a:srgbClr val="000000"/>
                </a:solidFill>
                <a:latin typeface="Arial"/>
                <a:cs typeface="Arial"/>
                <a:sym typeface="Arial"/>
              </a:rPr>
              <a:t>Aldrin concentration (nanograms per liter) at three levels of depth</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66" name="Google Shape;66;p14"/>
          <p:cNvPicPr preferRelativeResize="0"/>
          <p:nvPr/>
        </p:nvPicPr>
        <p:blipFill>
          <a:blip r:embed="rId3">
            <a:alphaModFix/>
          </a:blip>
          <a:stretch>
            <a:fillRect/>
          </a:stretch>
        </p:blipFill>
        <p:spPr>
          <a:xfrm>
            <a:off x="4593861" y="1470175"/>
            <a:ext cx="3004275" cy="51913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7"/>
          <p:cNvSpPr txBox="1"/>
          <p:nvPr/>
        </p:nvSpPr>
        <p:spPr>
          <a:xfrm flipH="1">
            <a:off x="1981250" y="176225"/>
            <a:ext cx="8545500" cy="109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average aldrin concentration at the bottom and at mid depth?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514" name="Google Shape;514;p77"/>
          <p:cNvPicPr preferRelativeResize="0"/>
          <p:nvPr/>
        </p:nvPicPr>
        <p:blipFill>
          <a:blip r:embed="rId3">
            <a:alphaModFix/>
          </a:blip>
          <a:stretch>
            <a:fillRect/>
          </a:stretch>
        </p:blipFill>
        <p:spPr>
          <a:xfrm>
            <a:off x="1696975" y="1091100"/>
            <a:ext cx="8739350" cy="1568800"/>
          </a:xfrm>
          <a:prstGeom prst="rect">
            <a:avLst/>
          </a:prstGeom>
          <a:noFill/>
          <a:ln>
            <a:noFill/>
          </a:ln>
        </p:spPr>
      </p:pic>
      <p:pic>
        <p:nvPicPr>
          <p:cNvPr id="515" name="Google Shape;515;p77"/>
          <p:cNvPicPr preferRelativeResize="0"/>
          <p:nvPr/>
        </p:nvPicPr>
        <p:blipFill>
          <a:blip r:embed="rId4">
            <a:alphaModFix/>
          </a:blip>
          <a:stretch>
            <a:fillRect/>
          </a:stretch>
        </p:blipFill>
        <p:spPr>
          <a:xfrm>
            <a:off x="4500425" y="2775664"/>
            <a:ext cx="3028950" cy="11715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8"/>
          <p:cNvSpPr txBox="1"/>
          <p:nvPr/>
        </p:nvSpPr>
        <p:spPr>
          <a:xfrm flipH="1">
            <a:off x="1981250" y="176225"/>
            <a:ext cx="8545500" cy="109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average aldrin concentration at the bottom and at mid depth?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521" name="Google Shape;521;p78"/>
          <p:cNvPicPr preferRelativeResize="0"/>
          <p:nvPr/>
        </p:nvPicPr>
        <p:blipFill>
          <a:blip r:embed="rId3">
            <a:alphaModFix/>
          </a:blip>
          <a:stretch>
            <a:fillRect/>
          </a:stretch>
        </p:blipFill>
        <p:spPr>
          <a:xfrm>
            <a:off x="1696975" y="1091100"/>
            <a:ext cx="8739350" cy="1568800"/>
          </a:xfrm>
          <a:prstGeom prst="rect">
            <a:avLst/>
          </a:prstGeom>
          <a:noFill/>
          <a:ln>
            <a:noFill/>
          </a:ln>
        </p:spPr>
      </p:pic>
      <p:pic>
        <p:nvPicPr>
          <p:cNvPr id="522" name="Google Shape;522;p78"/>
          <p:cNvPicPr preferRelativeResize="0"/>
          <p:nvPr/>
        </p:nvPicPr>
        <p:blipFill>
          <a:blip r:embed="rId4">
            <a:alphaModFix/>
          </a:blip>
          <a:stretch>
            <a:fillRect/>
          </a:stretch>
        </p:blipFill>
        <p:spPr>
          <a:xfrm>
            <a:off x="4500425" y="2775664"/>
            <a:ext cx="3028950" cy="1171575"/>
          </a:xfrm>
          <a:prstGeom prst="rect">
            <a:avLst/>
          </a:prstGeom>
          <a:noFill/>
          <a:ln>
            <a:noFill/>
          </a:ln>
        </p:spPr>
      </p:pic>
      <p:pic>
        <p:nvPicPr>
          <p:cNvPr id="523" name="Google Shape;523;p78"/>
          <p:cNvPicPr preferRelativeResize="0"/>
          <p:nvPr/>
        </p:nvPicPr>
        <p:blipFill>
          <a:blip r:embed="rId5">
            <a:alphaModFix/>
          </a:blip>
          <a:stretch>
            <a:fillRect/>
          </a:stretch>
        </p:blipFill>
        <p:spPr>
          <a:xfrm>
            <a:off x="4500425" y="4063014"/>
            <a:ext cx="3543300" cy="9239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9"/>
          <p:cNvSpPr txBox="1"/>
          <p:nvPr/>
        </p:nvSpPr>
        <p:spPr>
          <a:xfrm flipH="1">
            <a:off x="1981250" y="176225"/>
            <a:ext cx="8545500" cy="109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average aldrin concentration at the bottom and at mid depth?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529" name="Google Shape;529;p79"/>
          <p:cNvPicPr preferRelativeResize="0"/>
          <p:nvPr/>
        </p:nvPicPr>
        <p:blipFill>
          <a:blip r:embed="rId3">
            <a:alphaModFix/>
          </a:blip>
          <a:stretch>
            <a:fillRect/>
          </a:stretch>
        </p:blipFill>
        <p:spPr>
          <a:xfrm>
            <a:off x="1696975" y="1091100"/>
            <a:ext cx="8739350" cy="1568800"/>
          </a:xfrm>
          <a:prstGeom prst="rect">
            <a:avLst/>
          </a:prstGeom>
          <a:noFill/>
          <a:ln>
            <a:noFill/>
          </a:ln>
        </p:spPr>
      </p:pic>
      <p:pic>
        <p:nvPicPr>
          <p:cNvPr id="530" name="Google Shape;530;p79"/>
          <p:cNvPicPr preferRelativeResize="0"/>
          <p:nvPr/>
        </p:nvPicPr>
        <p:blipFill>
          <a:blip r:embed="rId4">
            <a:alphaModFix/>
          </a:blip>
          <a:stretch>
            <a:fillRect/>
          </a:stretch>
        </p:blipFill>
        <p:spPr>
          <a:xfrm>
            <a:off x="4500425" y="2775664"/>
            <a:ext cx="3028950" cy="1171575"/>
          </a:xfrm>
          <a:prstGeom prst="rect">
            <a:avLst/>
          </a:prstGeom>
          <a:noFill/>
          <a:ln>
            <a:noFill/>
          </a:ln>
        </p:spPr>
      </p:pic>
      <p:pic>
        <p:nvPicPr>
          <p:cNvPr id="531" name="Google Shape;531;p79"/>
          <p:cNvPicPr preferRelativeResize="0"/>
          <p:nvPr/>
        </p:nvPicPr>
        <p:blipFill>
          <a:blip r:embed="rId5">
            <a:alphaModFix/>
          </a:blip>
          <a:stretch>
            <a:fillRect/>
          </a:stretch>
        </p:blipFill>
        <p:spPr>
          <a:xfrm>
            <a:off x="4500425" y="4063014"/>
            <a:ext cx="3543300" cy="923925"/>
          </a:xfrm>
          <a:prstGeom prst="rect">
            <a:avLst/>
          </a:prstGeom>
          <a:noFill/>
          <a:ln>
            <a:noFill/>
          </a:ln>
        </p:spPr>
      </p:pic>
      <p:pic>
        <p:nvPicPr>
          <p:cNvPr id="532" name="Google Shape;532;p79"/>
          <p:cNvPicPr preferRelativeResize="0"/>
          <p:nvPr/>
        </p:nvPicPr>
        <p:blipFill>
          <a:blip r:embed="rId6">
            <a:alphaModFix/>
          </a:blip>
          <a:stretch>
            <a:fillRect/>
          </a:stretch>
        </p:blipFill>
        <p:spPr>
          <a:xfrm>
            <a:off x="4286875" y="5102714"/>
            <a:ext cx="4286250" cy="3714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0"/>
          <p:cNvSpPr txBox="1"/>
          <p:nvPr/>
        </p:nvSpPr>
        <p:spPr>
          <a:xfrm flipH="1">
            <a:off x="1981250" y="176225"/>
            <a:ext cx="8545500" cy="109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average aldrin concentration at the bottom and at mid depth?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538" name="Google Shape;538;p80"/>
          <p:cNvPicPr preferRelativeResize="0"/>
          <p:nvPr/>
        </p:nvPicPr>
        <p:blipFill>
          <a:blip r:embed="rId3">
            <a:alphaModFix/>
          </a:blip>
          <a:stretch>
            <a:fillRect/>
          </a:stretch>
        </p:blipFill>
        <p:spPr>
          <a:xfrm>
            <a:off x="1696975" y="1091100"/>
            <a:ext cx="8739350" cy="1568800"/>
          </a:xfrm>
          <a:prstGeom prst="rect">
            <a:avLst/>
          </a:prstGeom>
          <a:noFill/>
          <a:ln>
            <a:noFill/>
          </a:ln>
        </p:spPr>
      </p:pic>
      <p:pic>
        <p:nvPicPr>
          <p:cNvPr id="539" name="Google Shape;539;p80"/>
          <p:cNvPicPr preferRelativeResize="0"/>
          <p:nvPr/>
        </p:nvPicPr>
        <p:blipFill>
          <a:blip r:embed="rId4">
            <a:alphaModFix/>
          </a:blip>
          <a:stretch>
            <a:fillRect/>
          </a:stretch>
        </p:blipFill>
        <p:spPr>
          <a:xfrm>
            <a:off x="4500425" y="2775664"/>
            <a:ext cx="3028950" cy="1171575"/>
          </a:xfrm>
          <a:prstGeom prst="rect">
            <a:avLst/>
          </a:prstGeom>
          <a:noFill/>
          <a:ln>
            <a:noFill/>
          </a:ln>
        </p:spPr>
      </p:pic>
      <p:pic>
        <p:nvPicPr>
          <p:cNvPr id="540" name="Google Shape;540;p80"/>
          <p:cNvPicPr preferRelativeResize="0"/>
          <p:nvPr/>
        </p:nvPicPr>
        <p:blipFill>
          <a:blip r:embed="rId5">
            <a:alphaModFix/>
          </a:blip>
          <a:stretch>
            <a:fillRect/>
          </a:stretch>
        </p:blipFill>
        <p:spPr>
          <a:xfrm>
            <a:off x="4500425" y="4063014"/>
            <a:ext cx="3543300" cy="923925"/>
          </a:xfrm>
          <a:prstGeom prst="rect">
            <a:avLst/>
          </a:prstGeom>
          <a:noFill/>
          <a:ln>
            <a:noFill/>
          </a:ln>
        </p:spPr>
      </p:pic>
      <p:pic>
        <p:nvPicPr>
          <p:cNvPr id="541" name="Google Shape;541;p80"/>
          <p:cNvPicPr preferRelativeResize="0"/>
          <p:nvPr/>
        </p:nvPicPr>
        <p:blipFill>
          <a:blip r:embed="rId6">
            <a:alphaModFix/>
          </a:blip>
          <a:stretch>
            <a:fillRect/>
          </a:stretch>
        </p:blipFill>
        <p:spPr>
          <a:xfrm>
            <a:off x="4286875" y="5102714"/>
            <a:ext cx="4286250" cy="371475"/>
          </a:xfrm>
          <a:prstGeom prst="rect">
            <a:avLst/>
          </a:prstGeom>
          <a:noFill/>
          <a:ln>
            <a:noFill/>
          </a:ln>
        </p:spPr>
      </p:pic>
      <p:pic>
        <p:nvPicPr>
          <p:cNvPr id="542" name="Google Shape;542;p80"/>
          <p:cNvPicPr preferRelativeResize="0"/>
          <p:nvPr/>
        </p:nvPicPr>
        <p:blipFill>
          <a:blip r:embed="rId7">
            <a:alphaModFix/>
          </a:blip>
          <a:stretch>
            <a:fillRect/>
          </a:stretch>
        </p:blipFill>
        <p:spPr>
          <a:xfrm>
            <a:off x="5057775" y="5448400"/>
            <a:ext cx="2076450" cy="6096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81"/>
          <p:cNvSpPr txBox="1"/>
          <p:nvPr/>
        </p:nvSpPr>
        <p:spPr>
          <a:xfrm flipH="1">
            <a:off x="1981250" y="176225"/>
            <a:ext cx="8545500" cy="10983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average aldrin concentration at the bottom and at mid depth? </a:t>
            </a: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548" name="Google Shape;548;p81"/>
          <p:cNvPicPr preferRelativeResize="0"/>
          <p:nvPr/>
        </p:nvPicPr>
        <p:blipFill>
          <a:blip r:embed="rId3">
            <a:alphaModFix/>
          </a:blip>
          <a:stretch>
            <a:fillRect/>
          </a:stretch>
        </p:blipFill>
        <p:spPr>
          <a:xfrm>
            <a:off x="1696975" y="1091100"/>
            <a:ext cx="8739350" cy="1568800"/>
          </a:xfrm>
          <a:prstGeom prst="rect">
            <a:avLst/>
          </a:prstGeom>
          <a:noFill/>
          <a:ln>
            <a:noFill/>
          </a:ln>
        </p:spPr>
      </p:pic>
      <p:pic>
        <p:nvPicPr>
          <p:cNvPr id="549" name="Google Shape;549;p81"/>
          <p:cNvPicPr preferRelativeResize="0"/>
          <p:nvPr/>
        </p:nvPicPr>
        <p:blipFill>
          <a:blip r:embed="rId4">
            <a:alphaModFix/>
          </a:blip>
          <a:stretch>
            <a:fillRect/>
          </a:stretch>
        </p:blipFill>
        <p:spPr>
          <a:xfrm>
            <a:off x="4500425" y="2775664"/>
            <a:ext cx="3028950" cy="1171575"/>
          </a:xfrm>
          <a:prstGeom prst="rect">
            <a:avLst/>
          </a:prstGeom>
          <a:noFill/>
          <a:ln>
            <a:noFill/>
          </a:ln>
        </p:spPr>
      </p:pic>
      <p:pic>
        <p:nvPicPr>
          <p:cNvPr id="550" name="Google Shape;550;p81"/>
          <p:cNvPicPr preferRelativeResize="0"/>
          <p:nvPr/>
        </p:nvPicPr>
        <p:blipFill>
          <a:blip r:embed="rId5">
            <a:alphaModFix/>
          </a:blip>
          <a:stretch>
            <a:fillRect/>
          </a:stretch>
        </p:blipFill>
        <p:spPr>
          <a:xfrm>
            <a:off x="4500425" y="4063014"/>
            <a:ext cx="3543300" cy="923925"/>
          </a:xfrm>
          <a:prstGeom prst="rect">
            <a:avLst/>
          </a:prstGeom>
          <a:noFill/>
          <a:ln>
            <a:noFill/>
          </a:ln>
        </p:spPr>
      </p:pic>
      <p:pic>
        <p:nvPicPr>
          <p:cNvPr id="551" name="Google Shape;551;p81"/>
          <p:cNvPicPr preferRelativeResize="0"/>
          <p:nvPr/>
        </p:nvPicPr>
        <p:blipFill>
          <a:blip r:embed="rId6">
            <a:alphaModFix/>
          </a:blip>
          <a:stretch>
            <a:fillRect/>
          </a:stretch>
        </p:blipFill>
        <p:spPr>
          <a:xfrm>
            <a:off x="4286875" y="5102714"/>
            <a:ext cx="4286250" cy="371475"/>
          </a:xfrm>
          <a:prstGeom prst="rect">
            <a:avLst/>
          </a:prstGeom>
          <a:noFill/>
          <a:ln>
            <a:noFill/>
          </a:ln>
        </p:spPr>
      </p:pic>
      <p:pic>
        <p:nvPicPr>
          <p:cNvPr id="552" name="Google Shape;552;p81"/>
          <p:cNvPicPr preferRelativeResize="0"/>
          <p:nvPr/>
        </p:nvPicPr>
        <p:blipFill>
          <a:blip r:embed="rId7">
            <a:alphaModFix/>
          </a:blip>
          <a:stretch>
            <a:fillRect/>
          </a:stretch>
        </p:blipFill>
        <p:spPr>
          <a:xfrm>
            <a:off x="5057775" y="5448400"/>
            <a:ext cx="2076450" cy="609600"/>
          </a:xfrm>
          <a:prstGeom prst="rect">
            <a:avLst/>
          </a:prstGeom>
          <a:noFill/>
          <a:ln>
            <a:noFill/>
          </a:ln>
        </p:spPr>
      </p:pic>
      <p:sp>
        <p:nvSpPr>
          <p:cNvPr id="553" name="Google Shape;553;p81"/>
          <p:cNvSpPr txBox="1"/>
          <p:nvPr/>
        </p:nvSpPr>
        <p:spPr>
          <a:xfrm flipH="1">
            <a:off x="1981250" y="5958600"/>
            <a:ext cx="8545500" cy="752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kern="0">
                <a:solidFill>
                  <a:srgbClr val="000000"/>
                </a:solidFill>
                <a:latin typeface="Arial"/>
                <a:cs typeface="Arial"/>
                <a:sym typeface="Arial"/>
              </a:rPr>
              <a:t>Fail to reject </a:t>
            </a:r>
            <a:r>
              <a:rPr lang="en" i="1" kern="0">
                <a:solidFill>
                  <a:srgbClr val="000000"/>
                </a:solidFill>
                <a:latin typeface="Arial"/>
                <a:cs typeface="Arial"/>
                <a:sym typeface="Arial"/>
              </a:rPr>
              <a:t>H</a:t>
            </a:r>
            <a:r>
              <a:rPr lang="en" i="1" kern="0" baseline="-25000">
                <a:solidFill>
                  <a:srgbClr val="000000"/>
                </a:solidFill>
                <a:latin typeface="Arial"/>
                <a:cs typeface="Arial"/>
                <a:sym typeface="Arial"/>
              </a:rPr>
              <a:t>0</a:t>
            </a:r>
            <a:r>
              <a:rPr lang="en" kern="0">
                <a:solidFill>
                  <a:srgbClr val="000000"/>
                </a:solidFill>
                <a:latin typeface="Arial"/>
                <a:cs typeface="Arial"/>
                <a:sym typeface="Arial"/>
              </a:rPr>
              <a:t>, the data do not provide convincing evidence of a difference between the average aldrin concentrations at bottom and mid depth</a:t>
            </a:r>
            <a:endParaRPr kern="0">
              <a:solidFill>
                <a:srgbClr val="000000"/>
              </a:solidFill>
              <a:latin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2"/>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Pairwise comparisons</a:t>
            </a:r>
            <a:endParaRPr sz="3600" b="1" kern="0">
              <a:solidFill>
                <a:srgbClr val="3A81BA"/>
              </a:solidFill>
              <a:latin typeface="Arial"/>
              <a:cs typeface="Arial"/>
              <a:sym typeface="Arial"/>
            </a:endParaRPr>
          </a:p>
        </p:txBody>
      </p:sp>
      <p:sp>
        <p:nvSpPr>
          <p:cNvPr id="559" name="Google Shape;559;p82"/>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average aldrin concentration at the bottom and at surface?</a:t>
            </a:r>
            <a:endParaRPr sz="2200" kern="0">
              <a:solidFill>
                <a:srgbClr val="3A81BA"/>
              </a:solidFill>
              <a:latin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3"/>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Pairwise comparisons</a:t>
            </a:r>
            <a:endParaRPr sz="3600" b="1" kern="0">
              <a:solidFill>
                <a:srgbClr val="3A81BA"/>
              </a:solidFill>
              <a:latin typeface="Arial"/>
              <a:cs typeface="Arial"/>
              <a:sym typeface="Arial"/>
            </a:endParaRPr>
          </a:p>
        </p:txBody>
      </p:sp>
      <p:sp>
        <p:nvSpPr>
          <p:cNvPr id="565" name="Google Shape;565;p83"/>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average aldrin concentration at the bottom and at surface?</a:t>
            </a:r>
            <a:endParaRPr sz="2200" kern="0">
              <a:solidFill>
                <a:srgbClr val="3A81BA"/>
              </a:solidFill>
              <a:latin typeface="Arial"/>
              <a:cs typeface="Arial"/>
              <a:sym typeface="Arial"/>
            </a:endParaRPr>
          </a:p>
        </p:txBody>
      </p:sp>
      <p:pic>
        <p:nvPicPr>
          <p:cNvPr id="566" name="Google Shape;566;p83"/>
          <p:cNvPicPr preferRelativeResize="0"/>
          <p:nvPr/>
        </p:nvPicPr>
        <p:blipFill rotWithShape="1">
          <a:blip r:embed="rId3">
            <a:alphaModFix/>
          </a:blip>
          <a:srcRect b="48175"/>
          <a:stretch/>
        </p:blipFill>
        <p:spPr>
          <a:xfrm>
            <a:off x="4676801" y="1952375"/>
            <a:ext cx="4146425" cy="1052862"/>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84"/>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Pairwise comparisons</a:t>
            </a:r>
            <a:endParaRPr sz="3600" b="1" kern="0">
              <a:solidFill>
                <a:srgbClr val="3A81BA"/>
              </a:solidFill>
              <a:latin typeface="Arial"/>
              <a:cs typeface="Arial"/>
              <a:sym typeface="Arial"/>
            </a:endParaRPr>
          </a:p>
        </p:txBody>
      </p:sp>
      <p:sp>
        <p:nvSpPr>
          <p:cNvPr id="572" name="Google Shape;572;p84"/>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average aldrin concentration at the bottom and at surface?</a:t>
            </a:r>
            <a:endParaRPr sz="2200" kern="0">
              <a:solidFill>
                <a:srgbClr val="3A81BA"/>
              </a:solidFill>
              <a:latin typeface="Arial"/>
              <a:cs typeface="Arial"/>
              <a:sym typeface="Arial"/>
            </a:endParaRPr>
          </a:p>
        </p:txBody>
      </p:sp>
      <p:pic>
        <p:nvPicPr>
          <p:cNvPr id="573" name="Google Shape;573;p84"/>
          <p:cNvPicPr preferRelativeResize="0"/>
          <p:nvPr/>
        </p:nvPicPr>
        <p:blipFill rotWithShape="1">
          <a:blip r:embed="rId3">
            <a:alphaModFix/>
          </a:blip>
          <a:srcRect b="48175"/>
          <a:stretch/>
        </p:blipFill>
        <p:spPr>
          <a:xfrm>
            <a:off x="4676801" y="1952375"/>
            <a:ext cx="4146425" cy="1052862"/>
          </a:xfrm>
          <a:prstGeom prst="rect">
            <a:avLst/>
          </a:prstGeom>
          <a:noFill/>
          <a:ln>
            <a:noFill/>
          </a:ln>
        </p:spPr>
      </p:pic>
      <p:pic>
        <p:nvPicPr>
          <p:cNvPr id="574" name="Google Shape;574;p84"/>
          <p:cNvPicPr preferRelativeResize="0"/>
          <p:nvPr/>
        </p:nvPicPr>
        <p:blipFill rotWithShape="1">
          <a:blip r:embed="rId3">
            <a:alphaModFix/>
          </a:blip>
          <a:srcRect t="49500"/>
          <a:stretch/>
        </p:blipFill>
        <p:spPr>
          <a:xfrm>
            <a:off x="4676801" y="3005226"/>
            <a:ext cx="4146425" cy="10259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85"/>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Pairwise comparisons</a:t>
            </a:r>
            <a:endParaRPr sz="3600" b="1" kern="0">
              <a:solidFill>
                <a:srgbClr val="3A81BA"/>
              </a:solidFill>
              <a:latin typeface="Arial"/>
              <a:cs typeface="Arial"/>
              <a:sym typeface="Arial"/>
            </a:endParaRPr>
          </a:p>
        </p:txBody>
      </p:sp>
      <p:sp>
        <p:nvSpPr>
          <p:cNvPr id="580" name="Google Shape;580;p85"/>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average aldrin concentration at the bottom and at surface?</a:t>
            </a:r>
            <a:endParaRPr sz="2200" kern="0">
              <a:solidFill>
                <a:srgbClr val="3A81BA"/>
              </a:solidFill>
              <a:latin typeface="Arial"/>
              <a:cs typeface="Arial"/>
              <a:sym typeface="Arial"/>
            </a:endParaRPr>
          </a:p>
        </p:txBody>
      </p:sp>
      <p:pic>
        <p:nvPicPr>
          <p:cNvPr id="581" name="Google Shape;581;p85"/>
          <p:cNvPicPr preferRelativeResize="0"/>
          <p:nvPr/>
        </p:nvPicPr>
        <p:blipFill>
          <a:blip r:embed="rId3">
            <a:alphaModFix/>
          </a:blip>
          <a:stretch>
            <a:fillRect/>
          </a:stretch>
        </p:blipFill>
        <p:spPr>
          <a:xfrm>
            <a:off x="4086700" y="4060189"/>
            <a:ext cx="3562350" cy="371475"/>
          </a:xfrm>
          <a:prstGeom prst="rect">
            <a:avLst/>
          </a:prstGeom>
          <a:noFill/>
          <a:ln>
            <a:noFill/>
          </a:ln>
        </p:spPr>
      </p:pic>
      <p:pic>
        <p:nvPicPr>
          <p:cNvPr id="582" name="Google Shape;582;p85"/>
          <p:cNvPicPr preferRelativeResize="0"/>
          <p:nvPr/>
        </p:nvPicPr>
        <p:blipFill rotWithShape="1">
          <a:blip r:embed="rId4">
            <a:alphaModFix/>
          </a:blip>
          <a:srcRect b="48175"/>
          <a:stretch/>
        </p:blipFill>
        <p:spPr>
          <a:xfrm>
            <a:off x="4676801" y="1952375"/>
            <a:ext cx="4146425" cy="1052862"/>
          </a:xfrm>
          <a:prstGeom prst="rect">
            <a:avLst/>
          </a:prstGeom>
          <a:noFill/>
          <a:ln>
            <a:noFill/>
          </a:ln>
        </p:spPr>
      </p:pic>
      <p:pic>
        <p:nvPicPr>
          <p:cNvPr id="583" name="Google Shape;583;p85"/>
          <p:cNvPicPr preferRelativeResize="0"/>
          <p:nvPr/>
        </p:nvPicPr>
        <p:blipFill rotWithShape="1">
          <a:blip r:embed="rId4">
            <a:alphaModFix/>
          </a:blip>
          <a:srcRect t="49500"/>
          <a:stretch/>
        </p:blipFill>
        <p:spPr>
          <a:xfrm>
            <a:off x="4676801" y="3005226"/>
            <a:ext cx="4146425" cy="10259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6"/>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Pairwise comparisons</a:t>
            </a:r>
            <a:endParaRPr sz="3600" b="1" kern="0">
              <a:solidFill>
                <a:srgbClr val="3A81BA"/>
              </a:solidFill>
              <a:latin typeface="Arial"/>
              <a:cs typeface="Arial"/>
              <a:sym typeface="Arial"/>
            </a:endParaRPr>
          </a:p>
        </p:txBody>
      </p:sp>
      <p:sp>
        <p:nvSpPr>
          <p:cNvPr id="589" name="Google Shape;589;p86"/>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average aldrin concentration at the bottom and at surface?</a:t>
            </a:r>
            <a:endParaRPr sz="2200" kern="0">
              <a:solidFill>
                <a:srgbClr val="3A81BA"/>
              </a:solidFill>
              <a:latin typeface="Arial"/>
              <a:cs typeface="Arial"/>
              <a:sym typeface="Arial"/>
            </a:endParaRPr>
          </a:p>
        </p:txBody>
      </p:sp>
      <p:pic>
        <p:nvPicPr>
          <p:cNvPr id="590" name="Google Shape;590;p86"/>
          <p:cNvPicPr preferRelativeResize="0"/>
          <p:nvPr/>
        </p:nvPicPr>
        <p:blipFill>
          <a:blip r:embed="rId3">
            <a:alphaModFix/>
          </a:blip>
          <a:stretch>
            <a:fillRect/>
          </a:stretch>
        </p:blipFill>
        <p:spPr>
          <a:xfrm>
            <a:off x="4086700" y="4060189"/>
            <a:ext cx="3562350" cy="371475"/>
          </a:xfrm>
          <a:prstGeom prst="rect">
            <a:avLst/>
          </a:prstGeom>
          <a:noFill/>
          <a:ln>
            <a:noFill/>
          </a:ln>
        </p:spPr>
      </p:pic>
      <p:pic>
        <p:nvPicPr>
          <p:cNvPr id="591" name="Google Shape;591;p86"/>
          <p:cNvPicPr preferRelativeResize="0"/>
          <p:nvPr/>
        </p:nvPicPr>
        <p:blipFill>
          <a:blip r:embed="rId4">
            <a:alphaModFix/>
          </a:blip>
          <a:stretch>
            <a:fillRect/>
          </a:stretch>
        </p:blipFill>
        <p:spPr>
          <a:xfrm>
            <a:off x="4829650" y="4507876"/>
            <a:ext cx="2076450" cy="566975"/>
          </a:xfrm>
          <a:prstGeom prst="rect">
            <a:avLst/>
          </a:prstGeom>
          <a:noFill/>
          <a:ln>
            <a:noFill/>
          </a:ln>
        </p:spPr>
      </p:pic>
      <p:pic>
        <p:nvPicPr>
          <p:cNvPr id="592" name="Google Shape;592;p86"/>
          <p:cNvPicPr preferRelativeResize="0"/>
          <p:nvPr/>
        </p:nvPicPr>
        <p:blipFill rotWithShape="1">
          <a:blip r:embed="rId5">
            <a:alphaModFix/>
          </a:blip>
          <a:srcRect b="48175"/>
          <a:stretch/>
        </p:blipFill>
        <p:spPr>
          <a:xfrm>
            <a:off x="4676801" y="1952375"/>
            <a:ext cx="4146425" cy="1052862"/>
          </a:xfrm>
          <a:prstGeom prst="rect">
            <a:avLst/>
          </a:prstGeom>
          <a:noFill/>
          <a:ln>
            <a:noFill/>
          </a:ln>
        </p:spPr>
      </p:pic>
      <p:pic>
        <p:nvPicPr>
          <p:cNvPr id="593" name="Google Shape;593;p86"/>
          <p:cNvPicPr preferRelativeResize="0"/>
          <p:nvPr/>
        </p:nvPicPr>
        <p:blipFill rotWithShape="1">
          <a:blip r:embed="rId5">
            <a:alphaModFix/>
          </a:blip>
          <a:srcRect t="49500"/>
          <a:stretch/>
        </p:blipFill>
        <p:spPr>
          <a:xfrm>
            <a:off x="4676801" y="3005226"/>
            <a:ext cx="4146425" cy="102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Exploratory analysis</a:t>
            </a:r>
            <a:endParaRPr sz="3000" b="1" kern="0">
              <a:solidFill>
                <a:srgbClr val="3A81BA"/>
              </a:solidFill>
              <a:latin typeface="Arial"/>
              <a:cs typeface="Arial"/>
              <a:sym typeface="Arial"/>
            </a:endParaRPr>
          </a:p>
        </p:txBody>
      </p:sp>
      <p:sp>
        <p:nvSpPr>
          <p:cNvPr id="72" name="Google Shape;72;p15"/>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000" kern="0">
                <a:solidFill>
                  <a:srgbClr val="000000"/>
                </a:solidFill>
                <a:latin typeface="Arial"/>
                <a:cs typeface="Arial"/>
                <a:sym typeface="Arial"/>
              </a:rPr>
              <a:t>Aldrin concentration (nanograms per liter) at three levels of depth</a:t>
            </a:r>
            <a:endParaRPr sz="20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pic>
        <p:nvPicPr>
          <p:cNvPr id="73" name="Google Shape;73;p15"/>
          <p:cNvPicPr preferRelativeResize="0"/>
          <p:nvPr/>
        </p:nvPicPr>
        <p:blipFill>
          <a:blip r:embed="rId3">
            <a:alphaModFix/>
          </a:blip>
          <a:stretch>
            <a:fillRect/>
          </a:stretch>
        </p:blipFill>
        <p:spPr>
          <a:xfrm>
            <a:off x="2966714" y="1478850"/>
            <a:ext cx="6258575" cy="5117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87"/>
          <p:cNvSpPr txBox="1"/>
          <p:nvPr/>
        </p:nvSpPr>
        <p:spPr>
          <a:xfrm flipH="1">
            <a:off x="1981200" y="974000"/>
            <a:ext cx="8277300" cy="55812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average aldrin concentration at the bottom and at surface?</a:t>
            </a:r>
            <a:endParaRPr sz="2200" kern="0">
              <a:solidFill>
                <a:srgbClr val="3A81BA"/>
              </a:solidFill>
              <a:latin typeface="Arial"/>
              <a:cs typeface="Arial"/>
              <a:sym typeface="Arial"/>
            </a:endParaRPr>
          </a:p>
        </p:txBody>
      </p:sp>
      <p:sp>
        <p:nvSpPr>
          <p:cNvPr id="599" name="Google Shape;599;p87"/>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600" b="1" kern="0">
                <a:solidFill>
                  <a:srgbClr val="3A81BA"/>
                </a:solidFill>
                <a:latin typeface="Arial"/>
                <a:cs typeface="Arial"/>
                <a:sym typeface="Arial"/>
              </a:rPr>
            </a:br>
            <a:r>
              <a:rPr lang="en" sz="3600" b="1" kern="0">
                <a:solidFill>
                  <a:srgbClr val="3A81BA"/>
                </a:solidFill>
                <a:latin typeface="Arial"/>
                <a:cs typeface="Arial"/>
                <a:sym typeface="Arial"/>
              </a:rPr>
              <a:t>Pairwise comparisons</a:t>
            </a:r>
            <a:endParaRPr sz="3600" b="1" kern="0">
              <a:solidFill>
                <a:srgbClr val="3A81BA"/>
              </a:solidFill>
              <a:latin typeface="Arial"/>
              <a:cs typeface="Arial"/>
              <a:sym typeface="Arial"/>
            </a:endParaRPr>
          </a:p>
        </p:txBody>
      </p:sp>
      <p:pic>
        <p:nvPicPr>
          <p:cNvPr id="600" name="Google Shape;600;p87"/>
          <p:cNvPicPr preferRelativeResize="0"/>
          <p:nvPr/>
        </p:nvPicPr>
        <p:blipFill rotWithShape="1">
          <a:blip r:embed="rId3">
            <a:alphaModFix/>
          </a:blip>
          <a:srcRect b="48175"/>
          <a:stretch/>
        </p:blipFill>
        <p:spPr>
          <a:xfrm>
            <a:off x="4676801" y="1952375"/>
            <a:ext cx="4146425" cy="1052862"/>
          </a:xfrm>
          <a:prstGeom prst="rect">
            <a:avLst/>
          </a:prstGeom>
          <a:noFill/>
          <a:ln>
            <a:noFill/>
          </a:ln>
        </p:spPr>
      </p:pic>
      <p:pic>
        <p:nvPicPr>
          <p:cNvPr id="601" name="Google Shape;601;p87"/>
          <p:cNvPicPr preferRelativeResize="0"/>
          <p:nvPr/>
        </p:nvPicPr>
        <p:blipFill>
          <a:blip r:embed="rId4">
            <a:alphaModFix/>
          </a:blip>
          <a:stretch>
            <a:fillRect/>
          </a:stretch>
        </p:blipFill>
        <p:spPr>
          <a:xfrm>
            <a:off x="4086700" y="4060189"/>
            <a:ext cx="3562350" cy="371475"/>
          </a:xfrm>
          <a:prstGeom prst="rect">
            <a:avLst/>
          </a:prstGeom>
          <a:noFill/>
          <a:ln>
            <a:noFill/>
          </a:ln>
        </p:spPr>
      </p:pic>
      <p:pic>
        <p:nvPicPr>
          <p:cNvPr id="602" name="Google Shape;602;p87"/>
          <p:cNvPicPr preferRelativeResize="0"/>
          <p:nvPr/>
        </p:nvPicPr>
        <p:blipFill>
          <a:blip r:embed="rId5">
            <a:alphaModFix/>
          </a:blip>
          <a:stretch>
            <a:fillRect/>
          </a:stretch>
        </p:blipFill>
        <p:spPr>
          <a:xfrm>
            <a:off x="4829650" y="4507876"/>
            <a:ext cx="2076450" cy="566975"/>
          </a:xfrm>
          <a:prstGeom prst="rect">
            <a:avLst/>
          </a:prstGeom>
          <a:noFill/>
          <a:ln>
            <a:noFill/>
          </a:ln>
        </p:spPr>
      </p:pic>
      <p:sp>
        <p:nvSpPr>
          <p:cNvPr id="603" name="Google Shape;603;p87"/>
          <p:cNvSpPr txBox="1"/>
          <p:nvPr/>
        </p:nvSpPr>
        <p:spPr>
          <a:xfrm flipH="1">
            <a:off x="1981250" y="5653800"/>
            <a:ext cx="8545500" cy="752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kern="0">
                <a:solidFill>
                  <a:srgbClr val="000000"/>
                </a:solidFill>
                <a:latin typeface="Arial"/>
                <a:cs typeface="Arial"/>
                <a:sym typeface="Arial"/>
              </a:rPr>
              <a:t>Reject </a:t>
            </a:r>
            <a:r>
              <a:rPr lang="en" i="1" kern="0">
                <a:solidFill>
                  <a:srgbClr val="000000"/>
                </a:solidFill>
                <a:latin typeface="Arial"/>
                <a:cs typeface="Arial"/>
                <a:sym typeface="Arial"/>
              </a:rPr>
              <a:t>H</a:t>
            </a:r>
            <a:r>
              <a:rPr lang="en" i="1" kern="0" baseline="-25000">
                <a:solidFill>
                  <a:srgbClr val="000000"/>
                </a:solidFill>
                <a:latin typeface="Arial"/>
                <a:cs typeface="Arial"/>
                <a:sym typeface="Arial"/>
              </a:rPr>
              <a:t>0</a:t>
            </a:r>
            <a:r>
              <a:rPr lang="en" kern="0">
                <a:solidFill>
                  <a:srgbClr val="000000"/>
                </a:solidFill>
                <a:latin typeface="Arial"/>
                <a:cs typeface="Arial"/>
                <a:sym typeface="Arial"/>
              </a:rPr>
              <a:t>, the data provide convincing evidence of a difference between the average aldrin concentrations at bottom and surface</a:t>
            </a:r>
            <a:endParaRPr kern="0">
              <a:solidFill>
                <a:srgbClr val="000000"/>
              </a:solidFill>
              <a:latin typeface="Arial"/>
              <a:cs typeface="Arial"/>
              <a:sym typeface="Arial"/>
            </a:endParaRPr>
          </a:p>
        </p:txBody>
      </p:sp>
      <p:pic>
        <p:nvPicPr>
          <p:cNvPr id="604" name="Google Shape;604;p87"/>
          <p:cNvPicPr preferRelativeResize="0"/>
          <p:nvPr/>
        </p:nvPicPr>
        <p:blipFill rotWithShape="1">
          <a:blip r:embed="rId3">
            <a:alphaModFix/>
          </a:blip>
          <a:srcRect t="49500"/>
          <a:stretch/>
        </p:blipFill>
        <p:spPr>
          <a:xfrm>
            <a:off x="4676801" y="3005226"/>
            <a:ext cx="4146425" cy="102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1981200" y="212445"/>
            <a:ext cx="8229600" cy="702000"/>
          </a:xfrm>
          <a:prstGeom prst="rect">
            <a:avLst/>
          </a:prstGeom>
          <a:noFill/>
          <a:ln>
            <a:noFill/>
          </a:ln>
        </p:spPr>
        <p:txBody>
          <a:bodyPr spcFirstLastPara="1" wrap="square" lIns="91425" tIns="91425" rIns="91425" bIns="91425" anchor="b" anchorCtr="0">
            <a:noAutofit/>
          </a:bodyPr>
          <a:lstStyle/>
          <a:p>
            <a:pPr defTabSz="914400">
              <a:buClr>
                <a:srgbClr val="000000"/>
              </a:buClr>
            </a:pPr>
            <a:br>
              <a:rPr lang="en" sz="3000" b="1" kern="0">
                <a:solidFill>
                  <a:srgbClr val="3A81BA"/>
                </a:solidFill>
                <a:latin typeface="Arial"/>
                <a:cs typeface="Arial"/>
                <a:sym typeface="Arial"/>
              </a:rPr>
            </a:br>
            <a:r>
              <a:rPr lang="en" sz="3000" b="1" kern="0">
                <a:solidFill>
                  <a:srgbClr val="3A81BA"/>
                </a:solidFill>
                <a:latin typeface="Arial"/>
                <a:cs typeface="Arial"/>
                <a:sym typeface="Arial"/>
              </a:rPr>
              <a:t>Research question</a:t>
            </a:r>
            <a:endParaRPr sz="3000" b="1" kern="0">
              <a:solidFill>
                <a:srgbClr val="3A81BA"/>
              </a:solidFill>
              <a:latin typeface="Arial"/>
              <a:cs typeface="Arial"/>
              <a:sym typeface="Arial"/>
            </a:endParaRPr>
          </a:p>
        </p:txBody>
      </p:sp>
      <p:sp>
        <p:nvSpPr>
          <p:cNvPr id="79" name="Google Shape;79;p16"/>
          <p:cNvSpPr txBox="1"/>
          <p:nvPr/>
        </p:nvSpPr>
        <p:spPr>
          <a:xfrm flipH="1">
            <a:off x="1981250" y="878250"/>
            <a:ext cx="8545500" cy="5474400"/>
          </a:xfrm>
          <a:prstGeom prst="rect">
            <a:avLst/>
          </a:prstGeom>
          <a:noFill/>
          <a:ln>
            <a:noFill/>
          </a:ln>
        </p:spPr>
        <p:txBody>
          <a:bodyPr spcFirstLastPara="1" wrap="square" lIns="91425" tIns="91425" rIns="91425" bIns="91425" anchor="t" anchorCtr="0">
            <a:noAutofit/>
          </a:bodyPr>
          <a:lstStyle/>
          <a:p>
            <a:pPr defTabSz="914400">
              <a:lnSpc>
                <a:spcPct val="115000"/>
              </a:lnSpc>
              <a:buClr>
                <a:srgbClr val="000000"/>
              </a:buClr>
            </a:pPr>
            <a:r>
              <a:rPr lang="en" sz="2200" kern="0">
                <a:solidFill>
                  <a:srgbClr val="3A81BA"/>
                </a:solidFill>
                <a:latin typeface="Arial"/>
                <a:cs typeface="Arial"/>
                <a:sym typeface="Arial"/>
              </a:rPr>
              <a:t>Is there a difference between the mean aldrin concentrations among the three levels? </a:t>
            </a:r>
            <a:endParaRPr sz="2200" kern="0">
              <a:solidFill>
                <a:srgbClr val="3A81BA"/>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a:p>
            <a:pPr defTabSz="914400">
              <a:lnSpc>
                <a:spcPct val="115000"/>
              </a:lnSpc>
              <a:buClr>
                <a:srgbClr val="000000"/>
              </a:buClr>
            </a:pPr>
            <a:endParaRPr sz="2200" kern="0">
              <a:solidFill>
                <a:srgbClr val="000000"/>
              </a:solidFill>
              <a:latin typeface="Arial"/>
              <a:cs typeface="Arial"/>
              <a:sym typeface="Arial"/>
            </a:endParaRPr>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16</TotalTime>
  <Words>3425</Words>
  <Application>Microsoft Macintosh PowerPoint</Application>
  <PresentationFormat>Widescreen</PresentationFormat>
  <Paragraphs>441</Paragraphs>
  <Slides>80</Slides>
  <Notes>79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80</vt:i4>
      </vt:variant>
    </vt:vector>
  </HeadingPairs>
  <TitlesOfParts>
    <vt:vector size="86" baseType="lpstr">
      <vt:lpstr>Arial</vt:lpstr>
      <vt:lpstr>Calibri</vt:lpstr>
      <vt:lpstr>Corbel</vt:lpstr>
      <vt:lpstr>Wingdings 2</vt:lpstr>
      <vt:lpstr>Frame</vt:lpstr>
      <vt:lpstr>Simple Light</vt:lpstr>
      <vt:lpstr>Inference for Comparing Many Means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3</cp:revision>
  <dcterms:created xsi:type="dcterms:W3CDTF">2023-07-27T13:51:22Z</dcterms:created>
  <dcterms:modified xsi:type="dcterms:W3CDTF">2023-08-02T17:48:38Z</dcterms:modified>
</cp:coreProperties>
</file>