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8/2/23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9b066a1b_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8eb21b77d_0_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8eb21b77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8eb21b77d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8eb21b77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fff8405_0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8eb21b77d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8eb21b7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8eb21b77d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8eb21b77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fff8405_0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bfff8405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8eb21b77d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8eb21b77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8eb21b77d_0_1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8eb21b77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8eb21b77d_0_1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8eb21b77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8eb21b77d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8eb21b77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fff8405_0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fff8405_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8eb21b77d_0_2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8eb21b77d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8eb21b77d_0_1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8eb21b77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8eb21b77d_0_1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8eb21b77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8eb21b77d_0_1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8eb21b77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8eb21b77d_0_1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eb21b77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bfff8405_0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bfff8405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8eb21b77d_0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8eb21b77d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8eb21b77d_0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8eb21b77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dd659cad_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dd659cad_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ec3cab4_0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8eb21b77d_0_2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8eb21b77d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8eb21b77d_0_2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8eb21b77d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8eb21b77d_0_2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8eb21b77d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8eb21b77d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8eb21b77d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8eb21b77d_0_2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8eb21b77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bfff8405_01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bfff8405_0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bec3cab4_0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bec3cab4_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dd659cad_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dd659cad_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8eb21b77d_0_3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8eb21b77d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8eb21b77d_0_2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8eb21b77d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bfff8405_0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bfff8405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eb21b77d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8eb21b7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eb21b77d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8eb21b77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8eb21b77d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8eb21b77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8eb21b77d_0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8eb21b77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914400" y="3786738"/>
            <a:ext cx="103632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203024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448041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277966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90339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3444408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392985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8/2/23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8/2/23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05743605"/>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for A Single Proportion</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4"/>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solidFill>
                  <a:schemeClr val="accent1"/>
                </a:solidFill>
              </a:rPr>
              <a:t>What percent of all Americans have good intuition about experimental design, i.e. would answer "500 get the drug</a:t>
            </a:r>
            <a:br>
              <a:rPr lang="en" sz="2000">
                <a:solidFill>
                  <a:schemeClr val="accent1"/>
                </a:solidFill>
              </a:rPr>
            </a:br>
            <a:r>
              <a:rPr lang="en" sz="2000">
                <a:solidFill>
                  <a:schemeClr val="accent1"/>
                </a:solidFill>
              </a:rPr>
              <a:t>500 don't"?</a:t>
            </a:r>
            <a:endParaRPr sz="2000">
              <a:solidFill>
                <a:schemeClr val="accent1"/>
              </a:solidFill>
            </a:endParaRPr>
          </a:p>
        </p:txBody>
      </p:sp>
      <p:sp>
        <p:nvSpPr>
          <p:cNvPr id="104" name="Google Shape;104;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
        <p:nvSpPr>
          <p:cNvPr id="105" name="Google Shape;105;p24"/>
          <p:cNvSpPr txBox="1">
            <a:spLocks noGrp="1"/>
          </p:cNvSpPr>
          <p:nvPr>
            <p:ph type="body" idx="1"/>
          </p:nvPr>
        </p:nvSpPr>
        <p:spPr>
          <a:xfrm flipH="1">
            <a:off x="1981075" y="25366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t>We can answer this research question using a confidence interval, which we know is always of the form</a:t>
            </a:r>
            <a:endParaRPr sz="2000"/>
          </a:p>
          <a:p>
            <a:pPr marL="0" indent="0">
              <a:lnSpc>
                <a:spcPct val="115000"/>
              </a:lnSpc>
              <a:spcBef>
                <a:spcPts val="0"/>
              </a:spcBef>
              <a:buNone/>
            </a:pPr>
            <a:r>
              <a:rPr lang="en" sz="2000"/>
              <a:t>	                             </a:t>
            </a:r>
            <a:r>
              <a:rPr lang="en" sz="2000" i="1">
                <a:solidFill>
                  <a:srgbClr val="FF9900"/>
                </a:solidFill>
              </a:rPr>
              <a:t>point estimate ± ME</a:t>
            </a:r>
            <a:endParaRPr sz="2000" i="1">
              <a:solidFill>
                <a:srgbClr val="FF9900"/>
              </a:solidFill>
            </a:endParaRPr>
          </a:p>
          <a:p>
            <a:pPr marL="0" indent="0">
              <a:lnSpc>
                <a:spcPct val="115000"/>
              </a:lnSpc>
              <a:spcBef>
                <a:spcPts val="0"/>
              </a:spcBef>
              <a:buNone/>
            </a:pP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a:spLocks noGrp="1"/>
          </p:cNvSpPr>
          <p:nvPr>
            <p:ph type="body" idx="1"/>
          </p:nvPr>
        </p:nvSpPr>
        <p:spPr>
          <a:xfrm flipH="1">
            <a:off x="1981075" y="37675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a:t>And we also know that </a:t>
            </a:r>
            <a:r>
              <a:rPr lang="en" sz="2000" i="1">
                <a:solidFill>
                  <a:srgbClr val="FF9900"/>
                </a:solidFill>
              </a:rPr>
              <a:t>ME = critical value times the SE </a:t>
            </a:r>
            <a:r>
              <a:rPr lang="en" sz="2000"/>
              <a:t>of the point estimate.</a:t>
            </a:r>
            <a:endParaRPr sz="2000"/>
          </a:p>
          <a:p>
            <a:pPr marL="0" indent="457200">
              <a:lnSpc>
                <a:spcPct val="115000"/>
              </a:lnSpc>
              <a:spcBef>
                <a:spcPts val="0"/>
              </a:spcBef>
              <a:buNone/>
            </a:pPr>
            <a:r>
              <a:rPr lang="en" sz="2000" i="1">
                <a:solidFill>
                  <a:schemeClr val="accent1"/>
                </a:solidFill>
              </a:rPr>
              <a:t>                                       SE</a:t>
            </a:r>
            <a:r>
              <a:rPr lang="en" sz="2000" i="1" baseline="-25000">
                <a:solidFill>
                  <a:schemeClr val="accent1"/>
                </a:solidFill>
              </a:rPr>
              <a:t>p̂</a:t>
            </a:r>
            <a:r>
              <a:rPr lang="en" sz="2000" i="1">
                <a:solidFill>
                  <a:schemeClr val="accent1"/>
                </a:solidFill>
              </a:rPr>
              <a:t> = </a:t>
            </a:r>
            <a:r>
              <a:rPr lang="en" sz="2000">
                <a:solidFill>
                  <a:schemeClr val="accent1"/>
                </a:solidFill>
              </a:rPr>
              <a:t>?</a:t>
            </a:r>
            <a:endParaRPr sz="2000">
              <a:solidFill>
                <a:schemeClr val="accent1"/>
              </a:solidFill>
            </a:endParaRPr>
          </a:p>
        </p:txBody>
      </p:sp>
      <p:sp>
        <p:nvSpPr>
          <p:cNvPr id="111" name="Google Shape;111;p25"/>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solidFill>
                  <a:schemeClr val="accent1"/>
                </a:solidFill>
              </a:rPr>
              <a:t>What percent of all Americans have good intuition about experimental design, i.e. would answer "500 get the drug</a:t>
            </a:r>
            <a:br>
              <a:rPr lang="en" sz="2000">
                <a:solidFill>
                  <a:schemeClr val="accent1"/>
                </a:solidFill>
              </a:rPr>
            </a:br>
            <a:r>
              <a:rPr lang="en" sz="2000">
                <a:solidFill>
                  <a:schemeClr val="accent1"/>
                </a:solidFill>
              </a:rPr>
              <a:t>500 don't"?</a:t>
            </a:r>
            <a:endParaRPr sz="2000">
              <a:solidFill>
                <a:schemeClr val="accent1"/>
              </a:solidFill>
            </a:endParaRPr>
          </a:p>
        </p:txBody>
      </p:sp>
      <p:sp>
        <p:nvSpPr>
          <p:cNvPr id="112" name="Google Shape;112;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
        <p:nvSpPr>
          <p:cNvPr id="113" name="Google Shape;113;p25"/>
          <p:cNvSpPr txBox="1">
            <a:spLocks noGrp="1"/>
          </p:cNvSpPr>
          <p:nvPr>
            <p:ph type="body" idx="1"/>
          </p:nvPr>
        </p:nvSpPr>
        <p:spPr>
          <a:xfrm flipH="1">
            <a:off x="1981075" y="25366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t>We can answer this research question using a confidence interval, which we know is always of the form</a:t>
            </a:r>
            <a:endParaRPr sz="2000"/>
          </a:p>
          <a:p>
            <a:pPr marL="0" indent="0">
              <a:lnSpc>
                <a:spcPct val="115000"/>
              </a:lnSpc>
              <a:spcBef>
                <a:spcPts val="0"/>
              </a:spcBef>
              <a:buNone/>
            </a:pPr>
            <a:r>
              <a:rPr lang="en" sz="2000"/>
              <a:t>	                             </a:t>
            </a:r>
            <a:r>
              <a:rPr lang="en" sz="2000" i="1">
                <a:solidFill>
                  <a:srgbClr val="FF9900"/>
                </a:solidFill>
              </a:rPr>
              <a:t>point estimate ± ME</a:t>
            </a:r>
            <a:endParaRPr sz="2000" i="1">
              <a:solidFill>
                <a:srgbClr val="FF9900"/>
              </a:solidFill>
            </a:endParaRPr>
          </a:p>
          <a:p>
            <a:pPr marL="0" indent="0">
              <a:lnSpc>
                <a:spcPct val="115000"/>
              </a:lnSpc>
              <a:spcBef>
                <a:spcPts val="0"/>
              </a:spcBef>
              <a:buNone/>
            </a:pP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6"/>
          <p:cNvSpPr txBox="1">
            <a:spLocks noGrp="1"/>
          </p:cNvSpPr>
          <p:nvPr>
            <p:ph type="body" idx="1"/>
          </p:nvPr>
        </p:nvSpPr>
        <p:spPr>
          <a:xfrm flipH="1">
            <a:off x="1981075" y="49984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t>Standard error of a sample proportion</a:t>
            </a:r>
            <a:endParaRPr sz="2000"/>
          </a:p>
          <a:p>
            <a:pPr marL="0" indent="0">
              <a:lnSpc>
                <a:spcPct val="115000"/>
              </a:lnSpc>
              <a:spcBef>
                <a:spcPts val="0"/>
              </a:spcBef>
              <a:buNone/>
            </a:pPr>
            <a:endParaRPr sz="2000"/>
          </a:p>
        </p:txBody>
      </p:sp>
      <p:sp>
        <p:nvSpPr>
          <p:cNvPr id="119" name="Google Shape;119;p26"/>
          <p:cNvSpPr txBox="1">
            <a:spLocks noGrp="1"/>
          </p:cNvSpPr>
          <p:nvPr>
            <p:ph type="body" idx="1"/>
          </p:nvPr>
        </p:nvSpPr>
        <p:spPr>
          <a:xfrm flipH="1">
            <a:off x="1981075" y="37675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a:t>And we also know that </a:t>
            </a:r>
            <a:r>
              <a:rPr lang="en" sz="2000" i="1">
                <a:solidFill>
                  <a:srgbClr val="FF9900"/>
                </a:solidFill>
              </a:rPr>
              <a:t>ME = critical value times the SE </a:t>
            </a:r>
            <a:r>
              <a:rPr lang="en" sz="2000"/>
              <a:t>of the point estimate.</a:t>
            </a:r>
            <a:endParaRPr sz="2000"/>
          </a:p>
          <a:p>
            <a:pPr marL="0" indent="457200">
              <a:lnSpc>
                <a:spcPct val="115000"/>
              </a:lnSpc>
              <a:spcBef>
                <a:spcPts val="0"/>
              </a:spcBef>
              <a:buNone/>
            </a:pPr>
            <a:r>
              <a:rPr lang="en" sz="2000">
                <a:solidFill>
                  <a:schemeClr val="accent1"/>
                </a:solidFill>
              </a:rPr>
              <a:t>                                       </a:t>
            </a:r>
            <a:r>
              <a:rPr lang="en" sz="2000" i="1">
                <a:solidFill>
                  <a:schemeClr val="accent1"/>
                </a:solidFill>
              </a:rPr>
              <a:t>SE</a:t>
            </a:r>
            <a:r>
              <a:rPr lang="en" sz="2000" i="1" baseline="-25000">
                <a:solidFill>
                  <a:schemeClr val="accent1"/>
                </a:solidFill>
              </a:rPr>
              <a:t>p̂</a:t>
            </a:r>
            <a:r>
              <a:rPr lang="en" sz="2000">
                <a:solidFill>
                  <a:schemeClr val="accent1"/>
                </a:solidFill>
              </a:rPr>
              <a:t> = ?</a:t>
            </a:r>
            <a:endParaRPr sz="2000">
              <a:solidFill>
                <a:schemeClr val="accent1"/>
              </a:solidFill>
            </a:endParaRPr>
          </a:p>
        </p:txBody>
      </p:sp>
      <p:sp>
        <p:nvSpPr>
          <p:cNvPr id="120" name="Google Shape;120;p26"/>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solidFill>
                  <a:schemeClr val="accent1"/>
                </a:solidFill>
              </a:rPr>
              <a:t>What percent of all Americans have good intuition about experimental design, i.e. would answer "500 get the drug</a:t>
            </a:r>
            <a:br>
              <a:rPr lang="en" sz="2000">
                <a:solidFill>
                  <a:schemeClr val="accent1"/>
                </a:solidFill>
              </a:rPr>
            </a:br>
            <a:r>
              <a:rPr lang="en" sz="2000">
                <a:solidFill>
                  <a:schemeClr val="accent1"/>
                </a:solidFill>
              </a:rPr>
              <a:t>500 don't"?</a:t>
            </a:r>
            <a:endParaRPr sz="2000">
              <a:solidFill>
                <a:schemeClr val="accent1"/>
              </a:solidFill>
            </a:endParaRPr>
          </a:p>
        </p:txBody>
      </p:sp>
      <p:sp>
        <p:nvSpPr>
          <p:cNvPr id="121" name="Google Shape;121;p2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
        <p:nvSpPr>
          <p:cNvPr id="122" name="Google Shape;122;p26"/>
          <p:cNvSpPr txBox="1">
            <a:spLocks noGrp="1"/>
          </p:cNvSpPr>
          <p:nvPr>
            <p:ph type="body" idx="1"/>
          </p:nvPr>
        </p:nvSpPr>
        <p:spPr>
          <a:xfrm flipH="1">
            <a:off x="1981075" y="25366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t>We can answer this research question using a confidence interval, which we know is always of the form</a:t>
            </a:r>
            <a:endParaRPr sz="2000"/>
          </a:p>
          <a:p>
            <a:pPr marL="0" indent="0">
              <a:lnSpc>
                <a:spcPct val="115000"/>
              </a:lnSpc>
              <a:spcBef>
                <a:spcPts val="0"/>
              </a:spcBef>
              <a:buNone/>
            </a:pPr>
            <a:r>
              <a:rPr lang="en" sz="2000"/>
              <a:t>	                             </a:t>
            </a:r>
            <a:r>
              <a:rPr lang="en" sz="2000" i="1">
                <a:solidFill>
                  <a:srgbClr val="FF9900"/>
                </a:solidFill>
              </a:rPr>
              <a:t>point estimate ± ME</a:t>
            </a:r>
            <a:endParaRPr sz="2000" i="1">
              <a:solidFill>
                <a:srgbClr val="FF9900"/>
              </a:solidFill>
            </a:endParaRPr>
          </a:p>
          <a:p>
            <a:pPr marL="0" indent="0">
              <a:lnSpc>
                <a:spcPct val="115000"/>
              </a:lnSpc>
              <a:spcBef>
                <a:spcPts val="0"/>
              </a:spcBef>
              <a:buNone/>
            </a:pPr>
            <a:endParaRPr sz="2000"/>
          </a:p>
        </p:txBody>
      </p:sp>
      <p:pic>
        <p:nvPicPr>
          <p:cNvPr id="123" name="Google Shape;123;p26"/>
          <p:cNvPicPr preferRelativeResize="0"/>
          <p:nvPr/>
        </p:nvPicPr>
        <p:blipFill>
          <a:blip r:embed="rId3">
            <a:alphaModFix/>
          </a:blip>
          <a:stretch>
            <a:fillRect/>
          </a:stretch>
        </p:blipFill>
        <p:spPr>
          <a:xfrm>
            <a:off x="4592775" y="5558975"/>
            <a:ext cx="2457450" cy="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10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10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fade">
                                      <p:cBhvr>
                                        <p:cTn id="17" dur="1000"/>
                                        <p:tgtEl>
                                          <p:spTgt spid="1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fade">
                                      <p:cBhvr>
                                        <p:cTn id="22"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29" name="Google Shape;129;p27"/>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30" name="Google Shape;130;p27"/>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31" name="Google Shape;131;p27"/>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solidFill>
                  <a:schemeClr val="accent1"/>
                </a:solidFill>
              </a:rPr>
              <a:t>Central limit theorem for proportions</a:t>
            </a:r>
            <a:endParaRPr sz="1900">
              <a:solidFill>
                <a:schemeClr val="accent1"/>
              </a:solidFill>
            </a:endParaRPr>
          </a:p>
          <a:p>
            <a:pPr marL="0" indent="0">
              <a:lnSpc>
                <a:spcPct val="115000"/>
              </a:lnSpc>
              <a:spcBef>
                <a:spcPts val="1000"/>
              </a:spcBef>
              <a:buSzPts val="1100"/>
              <a:buNone/>
            </a:pPr>
            <a:r>
              <a:rPr lang="en" sz="1900"/>
              <a:t>Sample proportions will be nearly normally distributed with mean equal to the population mean, </a:t>
            </a:r>
            <a:r>
              <a:rPr lang="en" sz="1900" i="1"/>
              <a:t>p</a:t>
            </a:r>
            <a:r>
              <a:rPr lang="en" sz="1900"/>
              <a:t>, and standard error equal to</a:t>
            </a:r>
            <a:endParaRPr sz="1900"/>
          </a:p>
          <a:p>
            <a:pPr marL="0" indent="0">
              <a:lnSpc>
                <a:spcPct val="115000"/>
              </a:lnSpc>
              <a:spcBef>
                <a:spcPts val="0"/>
              </a:spcBef>
              <a:buSzPts val="1100"/>
              <a:buNone/>
            </a:pPr>
            <a:endParaRPr sz="1900"/>
          </a:p>
          <a:p>
            <a:pPr marL="0" indent="0">
              <a:lnSpc>
                <a:spcPct val="115000"/>
              </a:lnSpc>
              <a:spcBef>
                <a:spcPts val="0"/>
              </a:spcBef>
              <a:buSzPts val="1100"/>
              <a:buNone/>
            </a:pPr>
            <a:endParaRPr sz="1900"/>
          </a:p>
          <a:p>
            <a:pPr marL="0" indent="0">
              <a:lnSpc>
                <a:spcPct val="115000"/>
              </a:lnSpc>
              <a:spcBef>
                <a:spcPts val="0"/>
              </a:spcBef>
              <a:buSzPts val="1100"/>
              <a:buNone/>
            </a:pPr>
            <a:endParaRPr sz="1900"/>
          </a:p>
          <a:p>
            <a:pPr marL="0" indent="0">
              <a:lnSpc>
                <a:spcPct val="115000"/>
              </a:lnSpc>
              <a:spcBef>
                <a:spcPts val="0"/>
              </a:spcBef>
              <a:buSzPts val="1100"/>
              <a:buNone/>
            </a:pPr>
            <a:endParaRPr sz="1900"/>
          </a:p>
          <a:p>
            <a:pPr indent="-349250">
              <a:lnSpc>
                <a:spcPct val="115000"/>
              </a:lnSpc>
              <a:spcBef>
                <a:spcPts val="0"/>
              </a:spcBef>
              <a:buSzPts val="1900"/>
            </a:pPr>
            <a:r>
              <a:rPr lang="en" sz="1900"/>
              <a:t>But of course this is true only under certain conditions… </a:t>
            </a:r>
            <a:r>
              <a:rPr lang="en" sz="1900">
                <a:solidFill>
                  <a:schemeClr val="accent1"/>
                </a:solidFill>
              </a:rPr>
              <a:t>any guesses?</a:t>
            </a:r>
            <a:endParaRPr sz="1900">
              <a:solidFill>
                <a:schemeClr val="accent1"/>
              </a:solidFill>
            </a:endParaRPr>
          </a:p>
          <a:p>
            <a:pPr marL="0" indent="0">
              <a:lnSpc>
                <a:spcPct val="115000"/>
              </a:lnSpc>
              <a:spcBef>
                <a:spcPts val="0"/>
              </a:spcBef>
              <a:buNone/>
            </a:pPr>
            <a:endParaRPr sz="1900">
              <a:solidFill>
                <a:schemeClr val="accent1"/>
              </a:solidFill>
            </a:endParaRPr>
          </a:p>
          <a:p>
            <a:pPr marL="0" indent="0">
              <a:lnSpc>
                <a:spcPct val="115000"/>
              </a:lnSpc>
              <a:spcBef>
                <a:spcPts val="0"/>
              </a:spcBef>
              <a:buNone/>
            </a:pPr>
            <a:endParaRPr sz="1900">
              <a:solidFill>
                <a:schemeClr val="accent1"/>
              </a:solidFill>
            </a:endParaRPr>
          </a:p>
          <a:p>
            <a:pPr marL="0" indent="0">
              <a:lnSpc>
                <a:spcPct val="115000"/>
              </a:lnSpc>
              <a:spcBef>
                <a:spcPts val="0"/>
              </a:spcBef>
              <a:buSzPts val="1100"/>
              <a:buNone/>
            </a:pP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37" name="Google Shape;137;p28"/>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38" name="Google Shape;138;p28"/>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39" name="Google Shape;139;p28"/>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solidFill>
                  <a:schemeClr val="accent1"/>
                </a:solidFill>
              </a:rPr>
              <a:t>Central limit theorem for proportions</a:t>
            </a:r>
            <a:endParaRPr sz="1900">
              <a:solidFill>
                <a:schemeClr val="accent1"/>
              </a:solidFill>
            </a:endParaRPr>
          </a:p>
          <a:p>
            <a:pPr marL="0" indent="0">
              <a:lnSpc>
                <a:spcPct val="115000"/>
              </a:lnSpc>
              <a:spcBef>
                <a:spcPts val="1000"/>
              </a:spcBef>
              <a:buSzPts val="1100"/>
              <a:buNone/>
            </a:pPr>
            <a:r>
              <a:rPr lang="en" sz="1900"/>
              <a:t>Sample proportions will be nearly normally distributed with mean equal to the population mean, </a:t>
            </a:r>
            <a:r>
              <a:rPr lang="en" sz="1900" i="1"/>
              <a:t>p</a:t>
            </a:r>
            <a:r>
              <a:rPr lang="en" sz="1900"/>
              <a:t>, and standard error equal to</a:t>
            </a:r>
            <a:endParaRPr sz="1900"/>
          </a:p>
          <a:p>
            <a:pPr marL="0" indent="0">
              <a:lnSpc>
                <a:spcPct val="115000"/>
              </a:lnSpc>
              <a:spcBef>
                <a:spcPts val="0"/>
              </a:spcBef>
              <a:buSzPts val="1100"/>
              <a:buNone/>
            </a:pPr>
            <a:endParaRPr sz="1900"/>
          </a:p>
          <a:p>
            <a:pPr marL="0" indent="0">
              <a:lnSpc>
                <a:spcPct val="115000"/>
              </a:lnSpc>
              <a:spcBef>
                <a:spcPts val="0"/>
              </a:spcBef>
              <a:buSzPts val="1100"/>
              <a:buNone/>
            </a:pPr>
            <a:endParaRPr sz="1900"/>
          </a:p>
          <a:p>
            <a:pPr marL="0" indent="0">
              <a:lnSpc>
                <a:spcPct val="115000"/>
              </a:lnSpc>
              <a:spcBef>
                <a:spcPts val="0"/>
              </a:spcBef>
              <a:buSzPts val="1100"/>
              <a:buNone/>
            </a:pPr>
            <a:endParaRPr sz="1900"/>
          </a:p>
          <a:p>
            <a:pPr marL="0" indent="0">
              <a:lnSpc>
                <a:spcPct val="115000"/>
              </a:lnSpc>
              <a:spcBef>
                <a:spcPts val="0"/>
              </a:spcBef>
              <a:buSzPts val="1100"/>
              <a:buNone/>
            </a:pPr>
            <a:endParaRPr sz="1900"/>
          </a:p>
          <a:p>
            <a:pPr indent="-349250">
              <a:lnSpc>
                <a:spcPct val="115000"/>
              </a:lnSpc>
              <a:spcBef>
                <a:spcPts val="0"/>
              </a:spcBef>
              <a:buSzPts val="1900"/>
            </a:pPr>
            <a:r>
              <a:rPr lang="en" sz="1900"/>
              <a:t>But of course this is true only under certain conditions… </a:t>
            </a:r>
            <a:r>
              <a:rPr lang="en" sz="1900">
                <a:solidFill>
                  <a:schemeClr val="accent1"/>
                </a:solidFill>
              </a:rPr>
              <a:t>any guesses?</a:t>
            </a:r>
            <a:endParaRPr sz="1900">
              <a:solidFill>
                <a:schemeClr val="accent1"/>
              </a:solidFill>
            </a:endParaRPr>
          </a:p>
          <a:p>
            <a:pPr marL="0" indent="0">
              <a:lnSpc>
                <a:spcPct val="115000"/>
              </a:lnSpc>
              <a:spcBef>
                <a:spcPts val="0"/>
              </a:spcBef>
              <a:buNone/>
            </a:pPr>
            <a:endParaRPr sz="1900">
              <a:solidFill>
                <a:schemeClr val="accent1"/>
              </a:solidFill>
            </a:endParaRPr>
          </a:p>
          <a:p>
            <a:pPr marL="0" indent="0">
              <a:lnSpc>
                <a:spcPct val="115000"/>
              </a:lnSpc>
              <a:spcBef>
                <a:spcPts val="0"/>
              </a:spcBef>
              <a:buNone/>
            </a:pPr>
            <a:endParaRPr sz="1900">
              <a:solidFill>
                <a:schemeClr val="accent1"/>
              </a:solidFill>
            </a:endParaRPr>
          </a:p>
          <a:p>
            <a:pPr marL="0" indent="0">
              <a:lnSpc>
                <a:spcPct val="115000"/>
              </a:lnSpc>
              <a:spcBef>
                <a:spcPts val="0"/>
              </a:spcBef>
              <a:buSzPts val="1100"/>
              <a:buNone/>
            </a:pPr>
            <a:endParaRPr sz="1900"/>
          </a:p>
        </p:txBody>
      </p:sp>
      <p:sp>
        <p:nvSpPr>
          <p:cNvPr id="140" name="Google Shape;140;p28"/>
          <p:cNvSpPr txBox="1">
            <a:spLocks noGrp="1"/>
          </p:cNvSpPr>
          <p:nvPr>
            <p:ph type="body" idx="1"/>
          </p:nvPr>
        </p:nvSpPr>
        <p:spPr>
          <a:xfrm flipH="1">
            <a:off x="1981200" y="4572000"/>
            <a:ext cx="7822200" cy="1926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t>         </a:t>
            </a:r>
            <a:endParaRPr sz="1900"/>
          </a:p>
          <a:p>
            <a:pPr marL="0" indent="0">
              <a:lnSpc>
                <a:spcPct val="115000"/>
              </a:lnSpc>
              <a:spcBef>
                <a:spcPts val="0"/>
              </a:spcBef>
              <a:buSzPts val="1100"/>
              <a:buNone/>
            </a:pPr>
            <a:r>
              <a:rPr lang="en" sz="1900" i="1"/>
              <a:t>          independent observations, at least 10 successes and 10 failures</a:t>
            </a:r>
            <a:endParaRPr sz="1900" i="1"/>
          </a:p>
          <a:p>
            <a:pPr marL="0" indent="0">
              <a:lnSpc>
                <a:spcPct val="115000"/>
              </a:lnSpc>
              <a:spcBef>
                <a:spcPts val="0"/>
              </a:spcBef>
              <a:buSzPts val="1100"/>
              <a:buNone/>
            </a:pPr>
            <a:endParaRPr sz="1900"/>
          </a:p>
          <a:p>
            <a:pPr marL="0" indent="0">
              <a:lnSpc>
                <a:spcPct val="115000"/>
              </a:lnSpc>
              <a:spcBef>
                <a:spcPts val="0"/>
              </a:spcBef>
              <a:buSzPts val="1100"/>
              <a:buNone/>
            </a:pPr>
            <a:endParaRPr sz="1900"/>
          </a:p>
          <a:p>
            <a:pPr marL="0" indent="0">
              <a:lnSpc>
                <a:spcPct val="115000"/>
              </a:lnSpc>
              <a:spcBef>
                <a:spcPts val="0"/>
              </a:spcBef>
              <a:buSzPts val="1100"/>
              <a:buNone/>
            </a:pP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Effect transition="in" filter="fade">
                                      <p:cBhvr>
                                        <p:cTn id="12" dur="1000"/>
                                        <p:tgtEl>
                                          <p:spTgt spid="1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46" name="Google Shape;146;p29"/>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47" name="Google Shape;147;p29"/>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48" name="Google Shape;148;p29"/>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solidFill>
                  <a:schemeClr val="accent1"/>
                </a:solidFill>
              </a:rPr>
              <a:t>Central limit theorem for proportions</a:t>
            </a:r>
            <a:endParaRPr sz="1900">
              <a:solidFill>
                <a:schemeClr val="accent1"/>
              </a:solidFill>
            </a:endParaRPr>
          </a:p>
          <a:p>
            <a:pPr marL="0" indent="0">
              <a:lnSpc>
                <a:spcPct val="115000"/>
              </a:lnSpc>
              <a:spcBef>
                <a:spcPts val="1000"/>
              </a:spcBef>
              <a:buSzPts val="1100"/>
              <a:buNone/>
            </a:pPr>
            <a:r>
              <a:rPr lang="en" sz="1900"/>
              <a:t>Sample proportions will be nearly normally distributed with mean equal to the population mean, </a:t>
            </a:r>
            <a:r>
              <a:rPr lang="en" sz="1900" i="1"/>
              <a:t>p</a:t>
            </a:r>
            <a:r>
              <a:rPr lang="en" sz="1900"/>
              <a:t>, and standard error equal to</a:t>
            </a:r>
            <a:endParaRPr sz="1900"/>
          </a:p>
          <a:p>
            <a:pPr marL="0" indent="0">
              <a:lnSpc>
                <a:spcPct val="115000"/>
              </a:lnSpc>
              <a:spcBef>
                <a:spcPts val="0"/>
              </a:spcBef>
              <a:buSzPts val="1100"/>
              <a:buNone/>
            </a:pPr>
            <a:endParaRPr sz="1900"/>
          </a:p>
          <a:p>
            <a:pPr marL="0" indent="0">
              <a:lnSpc>
                <a:spcPct val="115000"/>
              </a:lnSpc>
              <a:spcBef>
                <a:spcPts val="0"/>
              </a:spcBef>
              <a:buSzPts val="1100"/>
              <a:buNone/>
            </a:pPr>
            <a:endParaRPr sz="1900"/>
          </a:p>
          <a:p>
            <a:pPr marL="0" indent="0">
              <a:lnSpc>
                <a:spcPct val="115000"/>
              </a:lnSpc>
              <a:spcBef>
                <a:spcPts val="0"/>
              </a:spcBef>
              <a:buSzPts val="1100"/>
              <a:buNone/>
            </a:pPr>
            <a:endParaRPr sz="1900"/>
          </a:p>
          <a:p>
            <a:pPr marL="0" indent="0">
              <a:lnSpc>
                <a:spcPct val="115000"/>
              </a:lnSpc>
              <a:spcBef>
                <a:spcPts val="0"/>
              </a:spcBef>
              <a:buSzPts val="1100"/>
              <a:buNone/>
            </a:pPr>
            <a:endParaRPr sz="1900"/>
          </a:p>
          <a:p>
            <a:pPr indent="-349250">
              <a:lnSpc>
                <a:spcPct val="115000"/>
              </a:lnSpc>
              <a:spcBef>
                <a:spcPts val="0"/>
              </a:spcBef>
              <a:buSzPts val="1900"/>
            </a:pPr>
            <a:r>
              <a:rPr lang="en" sz="1900"/>
              <a:t>But of course this is true only under certain conditions… </a:t>
            </a:r>
            <a:r>
              <a:rPr lang="en" sz="1900">
                <a:solidFill>
                  <a:schemeClr val="accent1"/>
                </a:solidFill>
              </a:rPr>
              <a:t>any guesses?</a:t>
            </a:r>
            <a:endParaRPr sz="1900">
              <a:solidFill>
                <a:schemeClr val="accent1"/>
              </a:solidFill>
            </a:endParaRPr>
          </a:p>
          <a:p>
            <a:pPr marL="0" indent="0">
              <a:lnSpc>
                <a:spcPct val="115000"/>
              </a:lnSpc>
              <a:spcBef>
                <a:spcPts val="0"/>
              </a:spcBef>
              <a:buNone/>
            </a:pPr>
            <a:endParaRPr sz="1900">
              <a:solidFill>
                <a:schemeClr val="accent1"/>
              </a:solidFill>
            </a:endParaRPr>
          </a:p>
          <a:p>
            <a:pPr marL="0" indent="0">
              <a:lnSpc>
                <a:spcPct val="115000"/>
              </a:lnSpc>
              <a:spcBef>
                <a:spcPts val="0"/>
              </a:spcBef>
              <a:buNone/>
            </a:pPr>
            <a:endParaRPr sz="1900">
              <a:solidFill>
                <a:schemeClr val="accent1"/>
              </a:solidFill>
            </a:endParaRPr>
          </a:p>
          <a:p>
            <a:pPr marL="0" indent="0">
              <a:lnSpc>
                <a:spcPct val="115000"/>
              </a:lnSpc>
              <a:spcBef>
                <a:spcPts val="0"/>
              </a:spcBef>
              <a:buSzPts val="1100"/>
              <a:buNone/>
            </a:pPr>
            <a:endParaRPr sz="1900"/>
          </a:p>
        </p:txBody>
      </p:sp>
      <p:sp>
        <p:nvSpPr>
          <p:cNvPr id="149" name="Google Shape;149;p29"/>
          <p:cNvSpPr txBox="1">
            <a:spLocks noGrp="1"/>
          </p:cNvSpPr>
          <p:nvPr>
            <p:ph type="body" idx="1"/>
          </p:nvPr>
        </p:nvSpPr>
        <p:spPr>
          <a:xfrm flipH="1">
            <a:off x="1981200" y="4572000"/>
            <a:ext cx="7822200" cy="1926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t>         </a:t>
            </a:r>
            <a:endParaRPr sz="1900"/>
          </a:p>
          <a:p>
            <a:pPr marL="0" indent="0">
              <a:lnSpc>
                <a:spcPct val="115000"/>
              </a:lnSpc>
              <a:spcBef>
                <a:spcPts val="0"/>
              </a:spcBef>
              <a:buSzPts val="1100"/>
              <a:buNone/>
            </a:pPr>
            <a:r>
              <a:rPr lang="en" sz="1900" i="1"/>
              <a:t>          independent observations, at least 10 successes and 10 failures</a:t>
            </a:r>
            <a:endParaRPr sz="1900" i="1"/>
          </a:p>
          <a:p>
            <a:pPr marL="0" indent="0">
              <a:lnSpc>
                <a:spcPct val="115000"/>
              </a:lnSpc>
              <a:spcBef>
                <a:spcPts val="0"/>
              </a:spcBef>
              <a:buSzPts val="1100"/>
              <a:buNone/>
            </a:pPr>
            <a:endParaRPr sz="1900"/>
          </a:p>
          <a:p>
            <a:pPr marL="0" indent="0">
              <a:lnSpc>
                <a:spcPct val="115000"/>
              </a:lnSpc>
              <a:spcBef>
                <a:spcPts val="0"/>
              </a:spcBef>
              <a:buSzPts val="1100"/>
              <a:buNone/>
            </a:pPr>
            <a:r>
              <a:rPr lang="en" sz="1900"/>
              <a:t>_________</a:t>
            </a:r>
            <a:endParaRPr sz="1900"/>
          </a:p>
          <a:p>
            <a:pPr marL="0" indent="0">
              <a:lnSpc>
                <a:spcPct val="115000"/>
              </a:lnSpc>
              <a:spcBef>
                <a:spcPts val="0"/>
              </a:spcBef>
              <a:buSzPts val="1100"/>
              <a:buNone/>
            </a:pPr>
            <a:r>
              <a:rPr lang="en" sz="1900">
                <a:solidFill>
                  <a:srgbClr val="FF0000"/>
                </a:solidFill>
              </a:rPr>
              <a:t>Note</a:t>
            </a:r>
            <a:r>
              <a:rPr lang="en" sz="1900"/>
              <a:t>: If </a:t>
            </a:r>
            <a:r>
              <a:rPr lang="en" sz="1900" i="1"/>
              <a:t>p</a:t>
            </a:r>
            <a:r>
              <a:rPr lang="en" sz="1900"/>
              <a:t> is unknown (most cases), we use p̂ in the calculation of the standard error.</a:t>
            </a:r>
            <a:endParaRPr sz="1900"/>
          </a:p>
          <a:p>
            <a:pPr marL="0" indent="0">
              <a:lnSpc>
                <a:spcPct val="115000"/>
              </a:lnSpc>
              <a:spcBef>
                <a:spcPts val="0"/>
              </a:spcBef>
              <a:buSzPts val="1100"/>
              <a:buNone/>
            </a:pP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Effect transition="in" filter="fade">
                                      <p:cBhvr>
                                        <p:cTn id="7" dur="1000"/>
                                        <p:tgtEl>
                                          <p:spTgt spid="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xEl>
                                              <p:pRg st="1" end="1"/>
                                            </p:txEl>
                                          </p:spTgt>
                                        </p:tgtEl>
                                        <p:attrNameLst>
                                          <p:attrName>style.visibility</p:attrName>
                                        </p:attrNameLst>
                                      </p:cBhvr>
                                      <p:to>
                                        <p:strVal val="visible"/>
                                      </p:to>
                                    </p:set>
                                    <p:animEffect transition="in" filter="fade">
                                      <p:cBhvr>
                                        <p:cTn id="12" dur="1000"/>
                                        <p:tgtEl>
                                          <p:spTgt spid="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9">
                                            <p:txEl>
                                              <p:pRg st="3" end="3"/>
                                            </p:txEl>
                                          </p:spTgt>
                                        </p:tgtEl>
                                        <p:attrNameLst>
                                          <p:attrName>style.visibility</p:attrName>
                                        </p:attrNameLst>
                                      </p:cBhvr>
                                      <p:to>
                                        <p:strVal val="visible"/>
                                      </p:to>
                                    </p:set>
                                    <p:animEffect transition="in" filter="fade">
                                      <p:cBhvr>
                                        <p:cTn id="17" dur="1000"/>
                                        <p:tgtEl>
                                          <p:spTgt spid="14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
                                            <p:txEl>
                                              <p:pRg st="4" end="4"/>
                                            </p:txEl>
                                          </p:spTgt>
                                        </p:tgtEl>
                                        <p:attrNameLst>
                                          <p:attrName>style.visibility</p:attrName>
                                        </p:attrNameLst>
                                      </p:cBhvr>
                                      <p:to>
                                        <p:strVal val="visible"/>
                                      </p:to>
                                    </p:set>
                                    <p:animEffect transition="in" filter="fade">
                                      <p:cBhvr>
                                        <p:cTn id="22" dur="1000"/>
                                        <p:tgtEl>
                                          <p:spTgt spid="1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a:solidFill>
                  <a:schemeClr val="accent1"/>
                </a:solidFill>
              </a:rPr>
              <a:t>The GSS found that 571 out of 670 (85%) of Americans answered the question on experimental design correctly. Estimate (using a 95% confidence interval) the proportion of all Americans who have good intuition about experimental design?</a:t>
            </a:r>
            <a:endParaRPr sz="2000">
              <a:solidFill>
                <a:schemeClr val="accent1"/>
              </a:solidFill>
            </a:endParaRPr>
          </a:p>
          <a:p>
            <a:pPr marL="0" indent="0">
              <a:lnSpc>
                <a:spcPct val="115000"/>
              </a:lnSpc>
              <a:spcBef>
                <a:spcPts val="1000"/>
              </a:spcBef>
              <a:buNone/>
            </a:pPr>
            <a:endParaRPr sz="2000"/>
          </a:p>
          <a:p>
            <a:pPr marL="0" indent="0">
              <a:lnSpc>
                <a:spcPct val="115000"/>
              </a:lnSpc>
              <a:spcBef>
                <a:spcPts val="1000"/>
              </a:spcBef>
              <a:spcAft>
                <a:spcPts val="1000"/>
              </a:spcAft>
              <a:buSzPts val="1100"/>
              <a:buNone/>
            </a:pPr>
            <a:endParaRPr sz="2000"/>
          </a:p>
        </p:txBody>
      </p:sp>
      <p:sp>
        <p:nvSpPr>
          <p:cNvPr id="155" name="Google Shape;155;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Back to experimental design...</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000"/>
                                        <p:tgtEl>
                                          <p:spTgt spid="1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a:solidFill>
                  <a:schemeClr val="accent1"/>
                </a:solidFill>
              </a:rPr>
              <a:t>The GSS found that 571 out of 670 (85%) of Americans answered the question on experimental design correctly. Estimate (using a 95% confidence interval) the proportion of all Americans who have good intuition about experimental design?</a:t>
            </a:r>
            <a:endParaRPr sz="2000">
              <a:solidFill>
                <a:schemeClr val="accent1"/>
              </a:solidFill>
            </a:endParaRPr>
          </a:p>
          <a:p>
            <a:pPr marL="0" indent="0">
              <a:lnSpc>
                <a:spcPct val="115000"/>
              </a:lnSpc>
              <a:spcBef>
                <a:spcPts val="1000"/>
              </a:spcBef>
              <a:buSzPts val="1100"/>
              <a:buNone/>
            </a:pPr>
            <a:r>
              <a:rPr lang="en" sz="2000"/>
              <a:t>Given: </a:t>
            </a:r>
            <a:r>
              <a:rPr lang="en" sz="2000" i="1"/>
              <a:t>n</a:t>
            </a:r>
            <a:r>
              <a:rPr lang="en" sz="2000"/>
              <a:t> = 670, </a:t>
            </a:r>
            <a:r>
              <a:rPr lang="en" sz="2000" i="1"/>
              <a:t>p̂</a:t>
            </a:r>
            <a:r>
              <a:rPr lang="en" sz="2000"/>
              <a:t> = 0.85. First check conditions.</a:t>
            </a:r>
            <a:endParaRPr sz="2000"/>
          </a:p>
          <a:p>
            <a:pPr marL="0" indent="0">
              <a:lnSpc>
                <a:spcPct val="115000"/>
              </a:lnSpc>
              <a:spcBef>
                <a:spcPts val="1000"/>
              </a:spcBef>
              <a:buNone/>
            </a:pPr>
            <a:endParaRPr sz="2000"/>
          </a:p>
          <a:p>
            <a:pPr marL="0" indent="0">
              <a:lnSpc>
                <a:spcPct val="115000"/>
              </a:lnSpc>
              <a:spcBef>
                <a:spcPts val="1000"/>
              </a:spcBef>
              <a:spcAft>
                <a:spcPts val="1000"/>
              </a:spcAft>
              <a:buSzPts val="1100"/>
              <a:buNone/>
            </a:pPr>
            <a:endParaRPr sz="2000"/>
          </a:p>
        </p:txBody>
      </p:sp>
      <p:sp>
        <p:nvSpPr>
          <p:cNvPr id="161" name="Google Shape;161;p3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Back to experimental design...</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Effect transition="in" filter="fade">
                                      <p:cBhvr>
                                        <p:cTn id="7" dur="1000"/>
                                        <p:tgtEl>
                                          <p:spTgt spid="1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xEl>
                                              <p:pRg st="1" end="1"/>
                                            </p:txEl>
                                          </p:spTgt>
                                        </p:tgtEl>
                                        <p:attrNameLst>
                                          <p:attrName>style.visibility</p:attrName>
                                        </p:attrNameLst>
                                      </p:cBhvr>
                                      <p:to>
                                        <p:strVal val="visible"/>
                                      </p:to>
                                    </p:set>
                                    <p:animEffect transition="in" filter="fade">
                                      <p:cBhvr>
                                        <p:cTn id="12" dur="1000"/>
                                        <p:tgtEl>
                                          <p:spTgt spid="1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a:solidFill>
                  <a:schemeClr val="accent1"/>
                </a:solidFill>
              </a:rPr>
              <a:t>The GSS found that 571 out of 670 (85%) of Americans answered the question on experimental design correctly. Estimate (using a 95% confidence interval) the proportion of all Americans who have good intuition about experimental design?</a:t>
            </a:r>
            <a:endParaRPr sz="2000">
              <a:solidFill>
                <a:schemeClr val="accent1"/>
              </a:solidFill>
            </a:endParaRPr>
          </a:p>
          <a:p>
            <a:pPr marL="0" indent="0">
              <a:lnSpc>
                <a:spcPct val="115000"/>
              </a:lnSpc>
              <a:spcBef>
                <a:spcPts val="1000"/>
              </a:spcBef>
              <a:buSzPts val="1100"/>
              <a:buNone/>
            </a:pPr>
            <a:r>
              <a:rPr lang="en" sz="2000"/>
              <a:t>Given: </a:t>
            </a:r>
            <a:r>
              <a:rPr lang="en" sz="2000" i="1"/>
              <a:t>n</a:t>
            </a:r>
            <a:r>
              <a:rPr lang="en" sz="2000"/>
              <a:t> = 670, </a:t>
            </a:r>
            <a:r>
              <a:rPr lang="en" sz="2000" i="1"/>
              <a:t>p̂</a:t>
            </a:r>
            <a:r>
              <a:rPr lang="en" sz="2000"/>
              <a:t> = 0.85. First check conditions.</a:t>
            </a:r>
            <a:endParaRPr sz="2000"/>
          </a:p>
          <a:p>
            <a:pPr indent="-355600">
              <a:lnSpc>
                <a:spcPct val="115000"/>
              </a:lnSpc>
              <a:spcBef>
                <a:spcPts val="1000"/>
              </a:spcBef>
              <a:buSzPts val="2000"/>
              <a:buAutoNum type="arabicPeriod"/>
            </a:pPr>
            <a:r>
              <a:rPr lang="en" sz="2000" i="1">
                <a:solidFill>
                  <a:schemeClr val="accent1"/>
                </a:solidFill>
              </a:rPr>
              <a:t>Independence</a:t>
            </a:r>
            <a:r>
              <a:rPr lang="en" sz="2000"/>
              <a:t>: The sample is random, and 670 &lt; 10% of all Americans, therefore we can assume that one respondent's response is independent of another.</a:t>
            </a:r>
            <a:endParaRPr sz="2000"/>
          </a:p>
          <a:p>
            <a:pPr marL="0" indent="0">
              <a:lnSpc>
                <a:spcPct val="115000"/>
              </a:lnSpc>
              <a:spcBef>
                <a:spcPts val="1000"/>
              </a:spcBef>
              <a:buNone/>
            </a:pPr>
            <a:endParaRPr sz="2000"/>
          </a:p>
          <a:p>
            <a:pPr marL="0" indent="0">
              <a:lnSpc>
                <a:spcPct val="115000"/>
              </a:lnSpc>
              <a:spcBef>
                <a:spcPts val="1000"/>
              </a:spcBef>
              <a:spcAft>
                <a:spcPts val="1000"/>
              </a:spcAft>
              <a:buSzPts val="1100"/>
              <a:buNone/>
            </a:pPr>
            <a:endParaRPr sz="2000"/>
          </a:p>
        </p:txBody>
      </p:sp>
      <p:sp>
        <p:nvSpPr>
          <p:cNvPr id="167" name="Google Shape;167;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Back to experimental design...</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animEffect transition="in" filter="fade">
                                      <p:cBhvr>
                                        <p:cTn id="7" dur="1000"/>
                                        <p:tgtEl>
                                          <p:spTgt spid="1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6">
                                            <p:txEl>
                                              <p:pRg st="1" end="1"/>
                                            </p:txEl>
                                          </p:spTgt>
                                        </p:tgtEl>
                                        <p:attrNameLst>
                                          <p:attrName>style.visibility</p:attrName>
                                        </p:attrNameLst>
                                      </p:cBhvr>
                                      <p:to>
                                        <p:strVal val="visible"/>
                                      </p:to>
                                    </p:set>
                                    <p:animEffect transition="in" filter="fade">
                                      <p:cBhvr>
                                        <p:cTn id="12" dur="1000"/>
                                        <p:tgtEl>
                                          <p:spTgt spid="1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6">
                                            <p:txEl>
                                              <p:pRg st="2" end="2"/>
                                            </p:txEl>
                                          </p:spTgt>
                                        </p:tgtEl>
                                        <p:attrNameLst>
                                          <p:attrName>style.visibility</p:attrName>
                                        </p:attrNameLst>
                                      </p:cBhvr>
                                      <p:to>
                                        <p:strVal val="visible"/>
                                      </p:to>
                                    </p:set>
                                    <p:animEffect transition="in" filter="fade">
                                      <p:cBhvr>
                                        <p:cTn id="17" dur="1000"/>
                                        <p:tgtEl>
                                          <p:spTgt spid="1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a:solidFill>
                  <a:schemeClr val="accent1"/>
                </a:solidFill>
              </a:rPr>
              <a:t>The GSS found that 571 out of 670 (85%) of Americans answered the question on experimental design correctly. Estimate (using a 95% confidence interval) the proportion of all Americans who have good intuition about experimental design?</a:t>
            </a:r>
            <a:endParaRPr sz="2000">
              <a:solidFill>
                <a:schemeClr val="accent1"/>
              </a:solidFill>
            </a:endParaRPr>
          </a:p>
          <a:p>
            <a:pPr marL="0" indent="0">
              <a:lnSpc>
                <a:spcPct val="115000"/>
              </a:lnSpc>
              <a:spcBef>
                <a:spcPts val="1000"/>
              </a:spcBef>
              <a:buSzPts val="1100"/>
              <a:buNone/>
            </a:pPr>
            <a:r>
              <a:rPr lang="en" sz="2000"/>
              <a:t>Given: </a:t>
            </a:r>
            <a:r>
              <a:rPr lang="en" sz="2000" i="1"/>
              <a:t>n</a:t>
            </a:r>
            <a:r>
              <a:rPr lang="en" sz="2000"/>
              <a:t> = 670, </a:t>
            </a:r>
            <a:r>
              <a:rPr lang="en" sz="2000" i="1"/>
              <a:t>p̂</a:t>
            </a:r>
            <a:r>
              <a:rPr lang="en" sz="2000"/>
              <a:t> = 0.85. First check conditions.</a:t>
            </a:r>
            <a:endParaRPr sz="2000"/>
          </a:p>
          <a:p>
            <a:pPr indent="-355600">
              <a:lnSpc>
                <a:spcPct val="115000"/>
              </a:lnSpc>
              <a:spcBef>
                <a:spcPts val="1000"/>
              </a:spcBef>
              <a:buSzPts val="2000"/>
              <a:buAutoNum type="arabicPeriod"/>
            </a:pPr>
            <a:r>
              <a:rPr lang="en" sz="2000" i="1">
                <a:solidFill>
                  <a:schemeClr val="accent1"/>
                </a:solidFill>
              </a:rPr>
              <a:t>Independence</a:t>
            </a:r>
            <a:r>
              <a:rPr lang="en" sz="2000"/>
              <a:t>: The sample is random, and 670 &lt; 10% of all Americans, therefore we can assume that one respondent's response is independent of another.</a:t>
            </a:r>
            <a:endParaRPr sz="2000"/>
          </a:p>
          <a:p>
            <a:pPr indent="-355600">
              <a:lnSpc>
                <a:spcPct val="115000"/>
              </a:lnSpc>
              <a:spcBef>
                <a:spcPts val="0"/>
              </a:spcBef>
              <a:buSzPts val="2000"/>
              <a:buAutoNum type="arabicPeriod"/>
            </a:pPr>
            <a:r>
              <a:rPr lang="en" sz="2000" i="1">
                <a:solidFill>
                  <a:schemeClr val="accent1"/>
                </a:solidFill>
              </a:rPr>
              <a:t>Success-failure</a:t>
            </a:r>
            <a:r>
              <a:rPr lang="en" sz="2000"/>
              <a:t>: 571 people answered correctly (successes) and 99 answered incorrectly (failures), both are greater than 10.</a:t>
            </a:r>
            <a:endParaRPr sz="2000"/>
          </a:p>
          <a:p>
            <a:pPr marL="0" indent="0">
              <a:lnSpc>
                <a:spcPct val="115000"/>
              </a:lnSpc>
              <a:spcBef>
                <a:spcPts val="1000"/>
              </a:spcBef>
              <a:spcAft>
                <a:spcPts val="1000"/>
              </a:spcAft>
              <a:buSzPts val="1100"/>
              <a:buNone/>
            </a:pPr>
            <a:endParaRPr sz="2000"/>
          </a:p>
        </p:txBody>
      </p:sp>
      <p:sp>
        <p:nvSpPr>
          <p:cNvPr id="173" name="Google Shape;173;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Back to experimental design...</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Effect transition="in" filter="fade">
                                      <p:cBhvr>
                                        <p:cTn id="7" dur="1000"/>
                                        <p:tgtEl>
                                          <p:spTgt spid="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xEl>
                                              <p:pRg st="1" end="1"/>
                                            </p:txEl>
                                          </p:spTgt>
                                        </p:tgtEl>
                                        <p:attrNameLst>
                                          <p:attrName>style.visibility</p:attrName>
                                        </p:attrNameLst>
                                      </p:cBhvr>
                                      <p:to>
                                        <p:strVal val="visible"/>
                                      </p:to>
                                    </p:set>
                                    <p:animEffect transition="in" filter="fade">
                                      <p:cBhvr>
                                        <p:cTn id="12" dur="1000"/>
                                        <p:tgtEl>
                                          <p:spTgt spid="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xEl>
                                              <p:pRg st="2" end="2"/>
                                            </p:txEl>
                                          </p:spTgt>
                                        </p:tgtEl>
                                        <p:attrNameLst>
                                          <p:attrName>style.visibility</p:attrName>
                                        </p:attrNameLst>
                                      </p:cBhvr>
                                      <p:to>
                                        <p:strVal val="visible"/>
                                      </p:to>
                                    </p:set>
                                    <p:animEffect transition="in" filter="fade">
                                      <p:cBhvr>
                                        <p:cTn id="17" dur="1000"/>
                                        <p:tgtEl>
                                          <p:spTgt spid="1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2">
                                            <p:txEl>
                                              <p:pRg st="3" end="3"/>
                                            </p:txEl>
                                          </p:spTgt>
                                        </p:tgtEl>
                                        <p:attrNameLst>
                                          <p:attrName>style.visibility</p:attrName>
                                        </p:attrNameLst>
                                      </p:cBhvr>
                                      <p:to>
                                        <p:strVal val="visible"/>
                                      </p:to>
                                    </p:set>
                                    <p:animEffect transition="in" filter="fade">
                                      <p:cBhvr>
                                        <p:cTn id="22" dur="1000"/>
                                        <p:tgtEl>
                                          <p:spTgt spid="1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2209800" y="2111126"/>
            <a:ext cx="7772400" cy="2281800"/>
          </a:xfrm>
          <a:prstGeom prst="rect">
            <a:avLst/>
          </a:prstGeom>
        </p:spPr>
        <p:txBody>
          <a:bodyPr spcFirstLastPara="1" wrap="square" lIns="91425" tIns="91425" rIns="91425" bIns="91425" anchor="b" anchorCtr="0">
            <a:noAutofit/>
          </a:bodyPr>
          <a:lstStyle/>
          <a:p>
            <a:pPr algn="l"/>
            <a:r>
              <a:rPr lang="en">
                <a:solidFill>
                  <a:schemeClr val="accent1"/>
                </a:solidFill>
              </a:rPr>
              <a:t>Inference for</a:t>
            </a:r>
            <a:endParaRPr>
              <a:solidFill>
                <a:schemeClr val="accent1"/>
              </a:solidFill>
            </a:endParaRPr>
          </a:p>
          <a:p>
            <a:pPr algn="l"/>
            <a:r>
              <a:rPr lang="en">
                <a:solidFill>
                  <a:schemeClr val="accent1"/>
                </a:solidFill>
              </a:rPr>
              <a:t>a Single Proportion</a:t>
            </a:r>
            <a:endParaRPr>
              <a:solidFill>
                <a:schemeClr val="accent1"/>
              </a:solidFill>
            </a:endParaRPr>
          </a:p>
          <a:p>
            <a:pPr algn="l"/>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solidFill>
                  <a:srgbClr val="4A86E8"/>
                </a:solidFill>
              </a:rPr>
              <a:t>We are given that </a:t>
            </a:r>
            <a:r>
              <a:rPr lang="en" sz="1800" i="1">
                <a:solidFill>
                  <a:srgbClr val="4A86E8"/>
                </a:solidFill>
              </a:rPr>
              <a:t>n</a:t>
            </a:r>
            <a:r>
              <a:rPr lang="en" sz="1800">
                <a:solidFill>
                  <a:srgbClr val="4A86E8"/>
                </a:solidFill>
              </a:rPr>
              <a:t> = 670, </a:t>
            </a:r>
            <a:r>
              <a:rPr lang="en" sz="1800" i="1">
                <a:solidFill>
                  <a:srgbClr val="4A86E8"/>
                </a:solidFill>
              </a:rPr>
              <a:t>p̂</a:t>
            </a:r>
            <a:r>
              <a:rPr lang="en" sz="1800">
                <a:solidFill>
                  <a:srgbClr val="4A86E8"/>
                </a:solidFill>
              </a:rPr>
              <a:t> = 0.85, we also just learned that the standard error of the sample proportion is</a:t>
            </a:r>
            <a:endParaRPr sz="1800">
              <a:solidFill>
                <a:srgbClr val="4A86E8"/>
              </a:solidFill>
            </a:endParaRPr>
          </a:p>
          <a:p>
            <a:pPr marL="0" indent="0">
              <a:lnSpc>
                <a:spcPct val="115000"/>
              </a:lnSpc>
              <a:spcBef>
                <a:spcPts val="0"/>
              </a:spcBef>
              <a:buSzPts val="1100"/>
              <a:buNone/>
            </a:pPr>
            <a:endParaRPr sz="1800">
              <a:solidFill>
                <a:srgbClr val="4A86E8"/>
              </a:solidFill>
            </a:endParaRPr>
          </a:p>
          <a:p>
            <a:pPr marL="0" indent="0">
              <a:lnSpc>
                <a:spcPct val="115000"/>
              </a:lnSpc>
              <a:spcBef>
                <a:spcPts val="0"/>
              </a:spcBef>
              <a:buSzPts val="1100"/>
              <a:buNone/>
            </a:pPr>
            <a:endParaRPr sz="1800">
              <a:solidFill>
                <a:srgbClr val="4A86E8"/>
              </a:solidFill>
            </a:endParaRPr>
          </a:p>
          <a:p>
            <a:pPr marL="0" indent="0">
              <a:lnSpc>
                <a:spcPct val="115000"/>
              </a:lnSpc>
              <a:spcBef>
                <a:spcPts val="1000"/>
              </a:spcBef>
              <a:spcAft>
                <a:spcPts val="1000"/>
              </a:spcAft>
              <a:buSzPts val="1100"/>
              <a:buNone/>
            </a:pPr>
            <a:r>
              <a:rPr lang="en" sz="1800">
                <a:solidFill>
                  <a:srgbClr val="4A86E8"/>
                </a:solidFill>
              </a:rPr>
              <a:t>Which of the below is the correct calculation of the 95\% confidence interval?</a:t>
            </a:r>
            <a:endParaRPr sz="1800">
              <a:solidFill>
                <a:srgbClr val="4A86E8"/>
              </a:solidFill>
            </a:endParaRPr>
          </a:p>
        </p:txBody>
      </p:sp>
      <p:pic>
        <p:nvPicPr>
          <p:cNvPr id="180" name="Google Shape;180;p34"/>
          <p:cNvPicPr preferRelativeResize="0"/>
          <p:nvPr/>
        </p:nvPicPr>
        <p:blipFill>
          <a:blip r:embed="rId3">
            <a:alphaModFix/>
          </a:blip>
          <a:stretch>
            <a:fillRect/>
          </a:stretch>
        </p:blipFill>
        <p:spPr>
          <a:xfrm>
            <a:off x="4875875" y="1998701"/>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8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87" name="Google Shape;187;p35"/>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solidFill>
                  <a:srgbClr val="4A86E8"/>
                </a:solidFill>
              </a:rPr>
              <a:t>We are given that </a:t>
            </a:r>
            <a:r>
              <a:rPr lang="en" sz="1800" i="1">
                <a:solidFill>
                  <a:srgbClr val="4A86E8"/>
                </a:solidFill>
              </a:rPr>
              <a:t>n</a:t>
            </a:r>
            <a:r>
              <a:rPr lang="en" sz="1800">
                <a:solidFill>
                  <a:srgbClr val="4A86E8"/>
                </a:solidFill>
              </a:rPr>
              <a:t> = 670, </a:t>
            </a:r>
            <a:r>
              <a:rPr lang="en" sz="1800" i="1">
                <a:solidFill>
                  <a:srgbClr val="4A86E8"/>
                </a:solidFill>
              </a:rPr>
              <a:t>p̂</a:t>
            </a:r>
            <a:r>
              <a:rPr lang="en" sz="1800">
                <a:solidFill>
                  <a:srgbClr val="4A86E8"/>
                </a:solidFill>
              </a:rPr>
              <a:t> = 0.85, we also just learned that the standard error of the sample proportion is</a:t>
            </a:r>
            <a:endParaRPr sz="1800">
              <a:solidFill>
                <a:srgbClr val="4A86E8"/>
              </a:solidFill>
            </a:endParaRPr>
          </a:p>
          <a:p>
            <a:pPr marL="0" indent="0">
              <a:lnSpc>
                <a:spcPct val="115000"/>
              </a:lnSpc>
              <a:spcBef>
                <a:spcPts val="0"/>
              </a:spcBef>
              <a:buSzPts val="1100"/>
              <a:buNone/>
            </a:pPr>
            <a:endParaRPr sz="1800">
              <a:solidFill>
                <a:srgbClr val="4A86E8"/>
              </a:solidFill>
            </a:endParaRPr>
          </a:p>
          <a:p>
            <a:pPr marL="0" indent="0">
              <a:lnSpc>
                <a:spcPct val="115000"/>
              </a:lnSpc>
              <a:spcBef>
                <a:spcPts val="0"/>
              </a:spcBef>
              <a:buSzPts val="1100"/>
              <a:buNone/>
            </a:pPr>
            <a:endParaRPr sz="1800">
              <a:solidFill>
                <a:srgbClr val="4A86E8"/>
              </a:solidFill>
            </a:endParaRPr>
          </a:p>
          <a:p>
            <a:pPr marL="0" indent="0">
              <a:lnSpc>
                <a:spcPct val="115000"/>
              </a:lnSpc>
              <a:spcBef>
                <a:spcPts val="1000"/>
              </a:spcBef>
              <a:spcAft>
                <a:spcPts val="1000"/>
              </a:spcAft>
              <a:buSzPts val="1100"/>
              <a:buNone/>
            </a:pPr>
            <a:r>
              <a:rPr lang="en" sz="1800">
                <a:solidFill>
                  <a:srgbClr val="4A86E8"/>
                </a:solidFill>
              </a:rPr>
              <a:t>Which of the below is the correct calculation of the 95\% confidence interval?</a:t>
            </a:r>
            <a:endParaRPr sz="1800">
              <a:solidFill>
                <a:srgbClr val="4A86E8"/>
              </a:solidFill>
            </a:endParaRPr>
          </a:p>
        </p:txBody>
      </p:sp>
      <p:pic>
        <p:nvPicPr>
          <p:cNvPr id="188" name="Google Shape;188;p35"/>
          <p:cNvPicPr preferRelativeResize="0"/>
          <p:nvPr/>
        </p:nvPicPr>
        <p:blipFill>
          <a:blip r:embed="rId3">
            <a:alphaModFix/>
          </a:blip>
          <a:stretch>
            <a:fillRect/>
          </a:stretch>
        </p:blipFill>
        <p:spPr>
          <a:xfrm>
            <a:off x="4875875" y="1998701"/>
            <a:ext cx="1980750" cy="737025"/>
          </a:xfrm>
          <a:prstGeom prst="rect">
            <a:avLst/>
          </a:prstGeom>
          <a:noFill/>
          <a:ln>
            <a:noFill/>
          </a:ln>
        </p:spPr>
      </p:pic>
      <p:pic>
        <p:nvPicPr>
          <p:cNvPr id="189" name="Google Shape;189;p35"/>
          <p:cNvPicPr preferRelativeResize="0"/>
          <p:nvPr/>
        </p:nvPicPr>
        <p:blipFill>
          <a:blip r:embed="rId4">
            <a:alphaModFix/>
          </a:blip>
          <a:stretch>
            <a:fillRect/>
          </a:stretch>
        </p:blipFill>
        <p:spPr>
          <a:xfrm>
            <a:off x="1981201" y="3491575"/>
            <a:ext cx="4622071" cy="224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195" name="Google Shape;195;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01" name="Google Shape;201;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02" name="Google Shape;202;p37"/>
          <p:cNvPicPr preferRelativeResize="0"/>
          <p:nvPr/>
        </p:nvPicPr>
        <p:blipFill>
          <a:blip r:embed="rId3">
            <a:alphaModFix/>
          </a:blip>
          <a:stretch>
            <a:fillRect/>
          </a:stretch>
        </p:blipFill>
        <p:spPr>
          <a:xfrm>
            <a:off x="5076225" y="2237374"/>
            <a:ext cx="1760325" cy="365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10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08" name="Google Shape;208;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09" name="Google Shape;209;p38"/>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10" name="Google Shape;210;p38"/>
          <p:cNvPicPr preferRelativeResize="0"/>
          <p:nvPr/>
        </p:nvPicPr>
        <p:blipFill>
          <a:blip r:embed="rId4">
            <a:alphaModFix/>
          </a:blip>
          <a:stretch>
            <a:fillRect/>
          </a:stretch>
        </p:blipFill>
        <p:spPr>
          <a:xfrm>
            <a:off x="2562113" y="2813352"/>
            <a:ext cx="7677374" cy="731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1000"/>
                                        <p:tgtEl>
                                          <p:spTgt spid="2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16" name="Google Shape;216;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17" name="Google Shape;217;p39"/>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18" name="Google Shape;218;p39"/>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19" name="Google Shape;219;p39"/>
          <p:cNvPicPr preferRelativeResize="0"/>
          <p:nvPr/>
        </p:nvPicPr>
        <p:blipFill>
          <a:blip r:embed="rId5">
            <a:alphaModFix/>
          </a:blip>
          <a:stretch>
            <a:fillRect/>
          </a:stretch>
        </p:blipFill>
        <p:spPr>
          <a:xfrm>
            <a:off x="2638326" y="3544525"/>
            <a:ext cx="3408425" cy="596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10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8"/>
                                        </p:tgtEl>
                                        <p:attrNameLst>
                                          <p:attrName>style.visibility</p:attrName>
                                        </p:attrNameLst>
                                      </p:cBhvr>
                                      <p:to>
                                        <p:strVal val="visible"/>
                                      </p:to>
                                    </p:set>
                                    <p:animEffect transition="in" filter="fade">
                                      <p:cBhvr>
                                        <p:cTn id="12" dur="1000"/>
                                        <p:tgtEl>
                                          <p:spTgt spid="2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9"/>
                                        </p:tgtEl>
                                        <p:attrNameLst>
                                          <p:attrName>style.visibility</p:attrName>
                                        </p:attrNameLst>
                                      </p:cBhvr>
                                      <p:to>
                                        <p:strVal val="visible"/>
                                      </p:to>
                                    </p:set>
                                    <p:animEffect transition="in" filter="fade">
                                      <p:cBhvr>
                                        <p:cTn id="17" dur="10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25" name="Google Shape;225;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26" name="Google Shape;226;p40"/>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27" name="Google Shape;227;p40"/>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28" name="Google Shape;228;p40"/>
          <p:cNvPicPr preferRelativeResize="0"/>
          <p:nvPr/>
        </p:nvPicPr>
        <p:blipFill>
          <a:blip r:embed="rId5">
            <a:alphaModFix/>
          </a:blip>
          <a:stretch>
            <a:fillRect/>
          </a:stretch>
        </p:blipFill>
        <p:spPr>
          <a:xfrm>
            <a:off x="2638326" y="3544525"/>
            <a:ext cx="3408425" cy="596100"/>
          </a:xfrm>
          <a:prstGeom prst="rect">
            <a:avLst/>
          </a:prstGeom>
          <a:noFill/>
          <a:ln>
            <a:noFill/>
          </a:ln>
        </p:spPr>
      </p:pic>
      <p:pic>
        <p:nvPicPr>
          <p:cNvPr id="229" name="Google Shape;229;p40"/>
          <p:cNvPicPr preferRelativeResize="0"/>
          <p:nvPr/>
        </p:nvPicPr>
        <p:blipFill>
          <a:blip r:embed="rId6">
            <a:alphaModFix/>
          </a:blip>
          <a:stretch>
            <a:fillRect/>
          </a:stretch>
        </p:blipFill>
        <p:spPr>
          <a:xfrm>
            <a:off x="2362201" y="4169201"/>
            <a:ext cx="3731738" cy="6131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000"/>
                                        <p:tgtEl>
                                          <p:spTgt spid="2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fade">
                                      <p:cBhvr>
                                        <p:cTn id="12" dur="10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8"/>
                                        </p:tgtEl>
                                        <p:attrNameLst>
                                          <p:attrName>style.visibility</p:attrName>
                                        </p:attrNameLst>
                                      </p:cBhvr>
                                      <p:to>
                                        <p:strVal val="visible"/>
                                      </p:to>
                                    </p:set>
                                    <p:animEffect transition="in" filter="fade">
                                      <p:cBhvr>
                                        <p:cTn id="17" dur="1000"/>
                                        <p:tgtEl>
                                          <p:spTgt spid="2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9"/>
                                        </p:tgtEl>
                                        <p:attrNameLst>
                                          <p:attrName>style.visibility</p:attrName>
                                        </p:attrNameLst>
                                      </p:cBhvr>
                                      <p:to>
                                        <p:strVal val="visible"/>
                                      </p:to>
                                    </p:set>
                                    <p:animEffect transition="in" filter="fade">
                                      <p:cBhvr>
                                        <p:cTn id="22"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35" name="Google Shape;235;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36" name="Google Shape;236;p41"/>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37" name="Google Shape;237;p41"/>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38" name="Google Shape;238;p41"/>
          <p:cNvPicPr preferRelativeResize="0"/>
          <p:nvPr/>
        </p:nvPicPr>
        <p:blipFill>
          <a:blip r:embed="rId5">
            <a:alphaModFix/>
          </a:blip>
          <a:stretch>
            <a:fillRect/>
          </a:stretch>
        </p:blipFill>
        <p:spPr>
          <a:xfrm>
            <a:off x="2638326" y="3544525"/>
            <a:ext cx="3408425" cy="596100"/>
          </a:xfrm>
          <a:prstGeom prst="rect">
            <a:avLst/>
          </a:prstGeom>
          <a:noFill/>
          <a:ln>
            <a:noFill/>
          </a:ln>
        </p:spPr>
      </p:pic>
      <p:pic>
        <p:nvPicPr>
          <p:cNvPr id="239" name="Google Shape;239;p41"/>
          <p:cNvPicPr preferRelativeResize="0"/>
          <p:nvPr/>
        </p:nvPicPr>
        <p:blipFill>
          <a:blip r:embed="rId6">
            <a:alphaModFix/>
          </a:blip>
          <a:stretch>
            <a:fillRect/>
          </a:stretch>
        </p:blipFill>
        <p:spPr>
          <a:xfrm>
            <a:off x="2362201" y="4169201"/>
            <a:ext cx="3731738" cy="613195"/>
          </a:xfrm>
          <a:prstGeom prst="rect">
            <a:avLst/>
          </a:prstGeom>
          <a:noFill/>
          <a:ln>
            <a:noFill/>
          </a:ln>
        </p:spPr>
      </p:pic>
      <p:pic>
        <p:nvPicPr>
          <p:cNvPr id="240" name="Google Shape;240;p41"/>
          <p:cNvPicPr preferRelativeResize="0"/>
          <p:nvPr/>
        </p:nvPicPr>
        <p:blipFill>
          <a:blip r:embed="rId7">
            <a:alphaModFix/>
          </a:blip>
          <a:stretch>
            <a:fillRect/>
          </a:stretch>
        </p:blipFill>
        <p:spPr>
          <a:xfrm>
            <a:off x="2362200" y="4905870"/>
            <a:ext cx="5722826" cy="34708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1000"/>
                                        <p:tgtEl>
                                          <p:spTgt spid="2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gtEl>
                                        <p:attrNameLst>
                                          <p:attrName>style.visibility</p:attrName>
                                        </p:attrNameLst>
                                      </p:cBhvr>
                                      <p:to>
                                        <p:strVal val="visible"/>
                                      </p:to>
                                    </p:set>
                                    <p:animEffect transition="in" filter="fade">
                                      <p:cBhvr>
                                        <p:cTn id="12" dur="1000"/>
                                        <p:tgtEl>
                                          <p:spTgt spid="2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
                                        </p:tgtEl>
                                        <p:attrNameLst>
                                          <p:attrName>style.visibility</p:attrName>
                                        </p:attrNameLst>
                                      </p:cBhvr>
                                      <p:to>
                                        <p:strVal val="visible"/>
                                      </p:to>
                                    </p:set>
                                    <p:animEffect transition="in" filter="fade">
                                      <p:cBhvr>
                                        <p:cTn id="17" dur="1000"/>
                                        <p:tgtEl>
                                          <p:spTgt spid="2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9"/>
                                        </p:tgtEl>
                                        <p:attrNameLst>
                                          <p:attrName>style.visibility</p:attrName>
                                        </p:attrNameLst>
                                      </p:cBhvr>
                                      <p:to>
                                        <p:strVal val="visible"/>
                                      </p:to>
                                    </p:set>
                                    <p:animEffect transition="in" filter="fade">
                                      <p:cBhvr>
                                        <p:cTn id="22" dur="1000"/>
                                        <p:tgtEl>
                                          <p:spTgt spid="2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fade">
                                      <p:cBhvr>
                                        <p:cTn id="27" dur="10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marL="0" indent="0">
              <a:lnSpc>
                <a:spcPct val="115000"/>
              </a:lnSpc>
              <a:spcBef>
                <a:spcPts val="1000"/>
              </a:spcBef>
              <a:spcAft>
                <a:spcPts val="1000"/>
              </a:spcAft>
              <a:buNone/>
            </a:pPr>
            <a:endParaRPr sz="2200"/>
          </a:p>
        </p:txBody>
      </p:sp>
      <p:sp>
        <p:nvSpPr>
          <p:cNvPr id="246" name="Google Shape;246;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animEffect transition="in" filter="fade">
                                      <p:cBhvr>
                                        <p:cTn id="7" dur="1000"/>
                                        <p:tgtEl>
                                          <p:spTgt spid="2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indent="-368300">
              <a:lnSpc>
                <a:spcPct val="115000"/>
              </a:lnSpc>
              <a:spcBef>
                <a:spcPts val="1000"/>
              </a:spcBef>
              <a:buSzPts val="2200"/>
            </a:pPr>
            <a:r>
              <a:rPr lang="en" sz="2200"/>
              <a:t>if you don't know any better, 50-50 is a good guess</a:t>
            </a:r>
            <a:endParaRPr sz="2200"/>
          </a:p>
          <a:p>
            <a:pPr marL="0" indent="0">
              <a:lnSpc>
                <a:spcPct val="115000"/>
              </a:lnSpc>
              <a:spcBef>
                <a:spcPts val="1000"/>
              </a:spcBef>
              <a:spcAft>
                <a:spcPts val="1000"/>
              </a:spcAft>
              <a:buNone/>
            </a:pPr>
            <a:endParaRPr sz="2200"/>
          </a:p>
        </p:txBody>
      </p:sp>
      <p:sp>
        <p:nvSpPr>
          <p:cNvPr id="252" name="Google Shape;252;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animEffect transition="in" filter="fade">
                                      <p:cBhvr>
                                        <p:cTn id="7" dur="1000"/>
                                        <p:tgtEl>
                                          <p:spTgt spid="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1">
                                            <p:txEl>
                                              <p:pRg st="2" end="2"/>
                                            </p:txEl>
                                          </p:spTgt>
                                        </p:tgtEl>
                                        <p:attrNameLst>
                                          <p:attrName>style.visibility</p:attrName>
                                        </p:attrNameLst>
                                      </p:cBhvr>
                                      <p:to>
                                        <p:strVal val="visible"/>
                                      </p:to>
                                    </p:set>
                                    <p:animEffect transition="in" filter="fade">
                                      <p:cBhvr>
                                        <p:cTn id="12" dur="1000"/>
                                        <p:tgtEl>
                                          <p:spTgt spid="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a:solidFill>
                <a:schemeClr val="accent1"/>
              </a:solidFill>
            </a:endParaRPr>
          </a:p>
          <a:p>
            <a:pPr marL="0" indent="0">
              <a:lnSpc>
                <a:spcPct val="115000"/>
              </a:lnSpc>
              <a:spcBef>
                <a:spcPts val="0"/>
              </a:spcBef>
              <a:buNone/>
            </a:pPr>
            <a:endParaRPr sz="2200">
              <a:solidFill>
                <a:schemeClr val="accent1"/>
              </a:solidFill>
            </a:endParaRPr>
          </a:p>
          <a:p>
            <a:pPr indent="-368300">
              <a:lnSpc>
                <a:spcPct val="115000"/>
              </a:lnSpc>
              <a:spcBef>
                <a:spcPts val="0"/>
              </a:spcBef>
              <a:buSzPts val="2200"/>
              <a:buAutoNum type="alphaLcParenBoth"/>
            </a:pPr>
            <a:r>
              <a:rPr lang="en" sz="2200"/>
              <a:t>All 1000 get the drug</a:t>
            </a:r>
            <a:endParaRPr sz="2200"/>
          </a:p>
          <a:p>
            <a:pPr indent="-368300">
              <a:lnSpc>
                <a:spcPct val="115000"/>
              </a:lnSpc>
              <a:spcBef>
                <a:spcPts val="0"/>
              </a:spcBef>
              <a:buSzPts val="2200"/>
              <a:buAutoNum type="alphaLcParenBoth"/>
            </a:pPr>
            <a:r>
              <a:rPr lang="en" sz="2200"/>
              <a:t>500 get the drug, 500 don’t</a:t>
            </a:r>
            <a:endParaRPr sz="2200"/>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4"/>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indent="-368300">
              <a:lnSpc>
                <a:spcPct val="115000"/>
              </a:lnSpc>
              <a:spcBef>
                <a:spcPts val="1000"/>
              </a:spcBef>
              <a:buSzPts val="2200"/>
            </a:pPr>
            <a:r>
              <a:rPr lang="en" sz="2200"/>
              <a:t>if you don't know any better, 50-50 is a good guess</a:t>
            </a:r>
            <a:endParaRPr sz="2200"/>
          </a:p>
          <a:p>
            <a:pPr indent="-368300">
              <a:lnSpc>
                <a:spcPct val="115000"/>
              </a:lnSpc>
              <a:spcBef>
                <a:spcPts val="0"/>
              </a:spcBef>
              <a:buSzPts val="2200"/>
            </a:pPr>
            <a:r>
              <a:rPr lang="en" sz="2200" i="1"/>
              <a:t>p̂</a:t>
            </a:r>
            <a:r>
              <a:rPr lang="en" sz="2200"/>
              <a:t> = 0.5 gives the most conservative estimate -- highest possible sample size</a:t>
            </a:r>
            <a:endParaRPr sz="2200"/>
          </a:p>
        </p:txBody>
      </p:sp>
      <p:sp>
        <p:nvSpPr>
          <p:cNvPr id="258" name="Google Shape;258;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animEffect transition="in" filter="fade">
                                      <p:cBhvr>
                                        <p:cTn id="7" dur="1000"/>
                                        <p:tgtEl>
                                          <p:spTgt spid="2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
                                            <p:txEl>
                                              <p:pRg st="2" end="2"/>
                                            </p:txEl>
                                          </p:spTgt>
                                        </p:tgtEl>
                                        <p:attrNameLst>
                                          <p:attrName>style.visibility</p:attrName>
                                        </p:attrNameLst>
                                      </p:cBhvr>
                                      <p:to>
                                        <p:strVal val="visible"/>
                                      </p:to>
                                    </p:set>
                                    <p:animEffect transition="in" filter="fade">
                                      <p:cBhvr>
                                        <p:cTn id="12" dur="1000"/>
                                        <p:tgtEl>
                                          <p:spTgt spid="25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xEl>
                                              <p:pRg st="3" end="3"/>
                                            </p:txEl>
                                          </p:spTgt>
                                        </p:tgtEl>
                                        <p:attrNameLst>
                                          <p:attrName>style.visibility</p:attrName>
                                        </p:attrNameLst>
                                      </p:cBhvr>
                                      <p:to>
                                        <p:strVal val="visible"/>
                                      </p:to>
                                    </p:set>
                                    <p:animEffect transition="in" filter="fade">
                                      <p:cBhvr>
                                        <p:cTn id="17" dur="1000"/>
                                        <p:tgtEl>
                                          <p:spTgt spid="2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body" idx="1"/>
          </p:nvPr>
        </p:nvSpPr>
        <p:spPr>
          <a:xfrm flipH="1">
            <a:off x="1981075" y="1305775"/>
            <a:ext cx="7822200" cy="95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Success-failure condition:</a:t>
            </a:r>
            <a:endParaRPr sz="2200"/>
          </a:p>
          <a:p>
            <a:pPr indent="-368300">
              <a:lnSpc>
                <a:spcPct val="115000"/>
              </a:lnSpc>
              <a:spcBef>
                <a:spcPts val="0"/>
              </a:spcBef>
              <a:buSzPts val="2200"/>
            </a:pPr>
            <a:r>
              <a:rPr lang="en" sz="2200"/>
              <a:t>CI: At least 10 </a:t>
            </a:r>
            <a:r>
              <a:rPr lang="en" sz="2200" i="1">
                <a:solidFill>
                  <a:srgbClr val="FF9900"/>
                </a:solidFill>
              </a:rPr>
              <a:t>observed </a:t>
            </a:r>
            <a:r>
              <a:rPr lang="en" sz="2200"/>
              <a:t>successes and failures</a:t>
            </a:r>
            <a:endParaRPr sz="2200"/>
          </a:p>
          <a:p>
            <a:pPr indent="-368300">
              <a:lnSpc>
                <a:spcPct val="115000"/>
              </a:lnSpc>
              <a:spcBef>
                <a:spcPts val="0"/>
              </a:spcBef>
              <a:buSzPts val="2200"/>
            </a:pPr>
            <a:r>
              <a:rPr lang="en" sz="2200"/>
              <a:t>HT: At least 10 </a:t>
            </a:r>
            <a:r>
              <a:rPr lang="en" sz="2200" i="1">
                <a:solidFill>
                  <a:srgbClr val="FF9900"/>
                </a:solidFill>
              </a:rPr>
              <a:t>expected </a:t>
            </a:r>
            <a:r>
              <a:rPr lang="en" sz="2200"/>
              <a:t>successes and failures, calculated using the null value</a:t>
            </a:r>
            <a:endParaRPr sz="2200"/>
          </a:p>
          <a:p>
            <a:pPr marL="0" indent="0">
              <a:lnSpc>
                <a:spcPct val="115000"/>
              </a:lnSpc>
              <a:spcBef>
                <a:spcPts val="0"/>
              </a:spcBef>
              <a:buSzPts val="1100"/>
              <a:buNone/>
            </a:pPr>
            <a:r>
              <a:rPr lang="en" sz="2200"/>
              <a:t>Standard error:</a:t>
            </a:r>
            <a:endParaRPr sz="2200"/>
          </a:p>
          <a:p>
            <a:pPr indent="-368300">
              <a:lnSpc>
                <a:spcPct val="115000"/>
              </a:lnSpc>
              <a:spcBef>
                <a:spcPts val="0"/>
              </a:spcBef>
              <a:buSzPts val="2200"/>
            </a:pPr>
            <a:r>
              <a:rPr lang="en" sz="2200"/>
              <a:t>CI: calculate using observed sample proportion:</a:t>
            </a:r>
            <a:endParaRPr sz="2200"/>
          </a:p>
          <a:p>
            <a:pPr marL="0" indent="0">
              <a:lnSpc>
                <a:spcPct val="115000"/>
              </a:lnSpc>
              <a:spcBef>
                <a:spcPts val="0"/>
              </a:spcBef>
              <a:buNone/>
            </a:pPr>
            <a:endParaRPr sz="2200"/>
          </a:p>
          <a:p>
            <a:pPr marL="0" indent="0">
              <a:lnSpc>
                <a:spcPct val="115000"/>
              </a:lnSpc>
              <a:spcBef>
                <a:spcPts val="0"/>
              </a:spcBef>
              <a:buNone/>
            </a:pPr>
            <a:endParaRPr sz="2200"/>
          </a:p>
          <a:p>
            <a:pPr indent="-368300">
              <a:lnSpc>
                <a:spcPct val="115000"/>
              </a:lnSpc>
              <a:spcBef>
                <a:spcPts val="0"/>
              </a:spcBef>
              <a:buSzPts val="2200"/>
            </a:pPr>
            <a:r>
              <a:rPr lang="en" sz="2200"/>
              <a:t>HT: calculate using the null value:</a:t>
            </a:r>
            <a:endParaRPr sz="2200"/>
          </a:p>
          <a:p>
            <a:pPr marL="0" indent="0">
              <a:lnSpc>
                <a:spcPct val="115000"/>
              </a:lnSpc>
              <a:spcBef>
                <a:spcPts val="0"/>
              </a:spcBef>
              <a:buNone/>
            </a:pPr>
            <a:endParaRPr sz="2200"/>
          </a:p>
        </p:txBody>
      </p:sp>
      <p:sp>
        <p:nvSpPr>
          <p:cNvPr id="264" name="Google Shape;264;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CI vs. HT for proportions</a:t>
            </a:r>
            <a:endParaRPr>
              <a:solidFill>
                <a:schemeClr val="accent1"/>
              </a:solidFill>
            </a:endParaRPr>
          </a:p>
        </p:txBody>
      </p:sp>
      <p:pic>
        <p:nvPicPr>
          <p:cNvPr id="265" name="Google Shape;265;p45"/>
          <p:cNvPicPr preferRelativeResize="0"/>
          <p:nvPr/>
        </p:nvPicPr>
        <p:blipFill>
          <a:blip r:embed="rId3">
            <a:alphaModFix/>
          </a:blip>
          <a:stretch>
            <a:fillRect/>
          </a:stretch>
        </p:blipFill>
        <p:spPr>
          <a:xfrm>
            <a:off x="4698839" y="4896789"/>
            <a:ext cx="1781175" cy="600075"/>
          </a:xfrm>
          <a:prstGeom prst="rect">
            <a:avLst/>
          </a:prstGeom>
          <a:noFill/>
          <a:ln>
            <a:noFill/>
          </a:ln>
        </p:spPr>
      </p:pic>
      <p:pic>
        <p:nvPicPr>
          <p:cNvPr id="266" name="Google Shape;266;p45"/>
          <p:cNvPicPr preferRelativeResize="0"/>
          <p:nvPr/>
        </p:nvPicPr>
        <p:blipFill>
          <a:blip r:embed="rId4">
            <a:alphaModFix/>
          </a:blip>
          <a:stretch>
            <a:fillRect/>
          </a:stretch>
        </p:blipFill>
        <p:spPr>
          <a:xfrm>
            <a:off x="4775039" y="3726400"/>
            <a:ext cx="1628775" cy="628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278" name="Google Shape;278;p47"/>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279" name="Google Shape;279;p47"/>
          <p:cNvPicPr preferRelativeResize="0"/>
          <p:nvPr/>
        </p:nvPicPr>
        <p:blipFill>
          <a:blip r:embed="rId3">
            <a:alphaModFix/>
          </a:blip>
          <a:stretch>
            <a:fillRect/>
          </a:stretch>
        </p:blipFill>
        <p:spPr>
          <a:xfrm>
            <a:off x="2819496" y="2811648"/>
            <a:ext cx="5154928" cy="8191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285" name="Google Shape;285;p48"/>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286" name="Google Shape;286;p48"/>
          <p:cNvPicPr preferRelativeResize="0"/>
          <p:nvPr/>
        </p:nvPicPr>
        <p:blipFill>
          <a:blip r:embed="rId3">
            <a:alphaModFix/>
          </a:blip>
          <a:stretch>
            <a:fillRect/>
          </a:stretch>
        </p:blipFill>
        <p:spPr>
          <a:xfrm>
            <a:off x="2819496" y="2811648"/>
            <a:ext cx="5154928" cy="819122"/>
          </a:xfrm>
          <a:prstGeom prst="rect">
            <a:avLst/>
          </a:prstGeom>
          <a:noFill/>
          <a:ln>
            <a:noFill/>
          </a:ln>
        </p:spPr>
      </p:pic>
      <p:pic>
        <p:nvPicPr>
          <p:cNvPr id="287" name="Google Shape;287;p48"/>
          <p:cNvPicPr preferRelativeResize="0"/>
          <p:nvPr/>
        </p:nvPicPr>
        <p:blipFill>
          <a:blip r:embed="rId4">
            <a:alphaModFix/>
          </a:blip>
          <a:stretch>
            <a:fillRect/>
          </a:stretch>
        </p:blipFill>
        <p:spPr>
          <a:xfrm>
            <a:off x="3352801" y="3464002"/>
            <a:ext cx="3734279" cy="73959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10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1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293" name="Google Shape;293;p49"/>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294" name="Google Shape;294;p49"/>
          <p:cNvPicPr preferRelativeResize="0"/>
          <p:nvPr/>
        </p:nvPicPr>
        <p:blipFill>
          <a:blip r:embed="rId3">
            <a:alphaModFix/>
          </a:blip>
          <a:stretch>
            <a:fillRect/>
          </a:stretch>
        </p:blipFill>
        <p:spPr>
          <a:xfrm>
            <a:off x="2819496" y="2811648"/>
            <a:ext cx="5154928" cy="819122"/>
          </a:xfrm>
          <a:prstGeom prst="rect">
            <a:avLst/>
          </a:prstGeom>
          <a:noFill/>
          <a:ln>
            <a:noFill/>
          </a:ln>
        </p:spPr>
      </p:pic>
      <p:pic>
        <p:nvPicPr>
          <p:cNvPr id="295" name="Google Shape;295;p49"/>
          <p:cNvPicPr preferRelativeResize="0"/>
          <p:nvPr/>
        </p:nvPicPr>
        <p:blipFill>
          <a:blip r:embed="rId4">
            <a:alphaModFix/>
          </a:blip>
          <a:stretch>
            <a:fillRect/>
          </a:stretch>
        </p:blipFill>
        <p:spPr>
          <a:xfrm>
            <a:off x="3352801" y="3464002"/>
            <a:ext cx="3734279" cy="739596"/>
          </a:xfrm>
          <a:prstGeom prst="rect">
            <a:avLst/>
          </a:prstGeom>
          <a:noFill/>
          <a:ln>
            <a:noFill/>
          </a:ln>
        </p:spPr>
      </p:pic>
      <p:pic>
        <p:nvPicPr>
          <p:cNvPr id="296" name="Google Shape;296;p49"/>
          <p:cNvPicPr preferRelativeResize="0"/>
          <p:nvPr/>
        </p:nvPicPr>
        <p:blipFill>
          <a:blip r:embed="rId5">
            <a:alphaModFix/>
          </a:blip>
          <a:stretch>
            <a:fillRect/>
          </a:stretch>
        </p:blipFill>
        <p:spPr>
          <a:xfrm>
            <a:off x="2716897" y="4279798"/>
            <a:ext cx="4343129" cy="6123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0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5"/>
                                        </p:tgtEl>
                                        <p:attrNameLst>
                                          <p:attrName>style.visibility</p:attrName>
                                        </p:attrNameLst>
                                      </p:cBhvr>
                                      <p:to>
                                        <p:strVal val="visible"/>
                                      </p:to>
                                    </p:set>
                                    <p:animEffect transition="in" filter="fade">
                                      <p:cBhvr>
                                        <p:cTn id="12" dur="1000"/>
                                        <p:tgtEl>
                                          <p:spTgt spid="2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6"/>
                                        </p:tgtEl>
                                        <p:attrNameLst>
                                          <p:attrName>style.visibility</p:attrName>
                                        </p:attrNameLst>
                                      </p:cBhvr>
                                      <p:to>
                                        <p:strVal val="visible"/>
                                      </p:to>
                                    </p:set>
                                    <p:animEffect transition="in" filter="fade">
                                      <p:cBhvr>
                                        <p:cTn id="1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02" name="Google Shape;302;p50"/>
          <p:cNvPicPr preferRelativeResize="0"/>
          <p:nvPr/>
        </p:nvPicPr>
        <p:blipFill>
          <a:blip r:embed="rId3">
            <a:alphaModFix/>
          </a:blip>
          <a:stretch>
            <a:fillRect/>
          </a:stretch>
        </p:blipFill>
        <p:spPr>
          <a:xfrm>
            <a:off x="6742839" y="3751501"/>
            <a:ext cx="3667125" cy="1781175"/>
          </a:xfrm>
          <a:prstGeom prst="rect">
            <a:avLst/>
          </a:prstGeom>
          <a:noFill/>
          <a:ln>
            <a:noFill/>
          </a:ln>
        </p:spPr>
      </p:pic>
      <p:sp>
        <p:nvSpPr>
          <p:cNvPr id="303" name="Google Shape;303;p50"/>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304" name="Google Shape;304;p50"/>
          <p:cNvPicPr preferRelativeResize="0"/>
          <p:nvPr/>
        </p:nvPicPr>
        <p:blipFill>
          <a:blip r:embed="rId4">
            <a:alphaModFix/>
          </a:blip>
          <a:stretch>
            <a:fillRect/>
          </a:stretch>
        </p:blipFill>
        <p:spPr>
          <a:xfrm>
            <a:off x="2819496" y="2811648"/>
            <a:ext cx="5154928" cy="819122"/>
          </a:xfrm>
          <a:prstGeom prst="rect">
            <a:avLst/>
          </a:prstGeom>
          <a:noFill/>
          <a:ln>
            <a:noFill/>
          </a:ln>
        </p:spPr>
      </p:pic>
      <p:pic>
        <p:nvPicPr>
          <p:cNvPr id="305" name="Google Shape;305;p50"/>
          <p:cNvPicPr preferRelativeResize="0"/>
          <p:nvPr/>
        </p:nvPicPr>
        <p:blipFill>
          <a:blip r:embed="rId5">
            <a:alphaModFix/>
          </a:blip>
          <a:stretch>
            <a:fillRect/>
          </a:stretch>
        </p:blipFill>
        <p:spPr>
          <a:xfrm>
            <a:off x="3352801" y="3464002"/>
            <a:ext cx="3734279" cy="739596"/>
          </a:xfrm>
          <a:prstGeom prst="rect">
            <a:avLst/>
          </a:prstGeom>
          <a:noFill/>
          <a:ln>
            <a:noFill/>
          </a:ln>
        </p:spPr>
      </p:pic>
      <p:pic>
        <p:nvPicPr>
          <p:cNvPr id="306" name="Google Shape;306;p50"/>
          <p:cNvPicPr preferRelativeResize="0"/>
          <p:nvPr/>
        </p:nvPicPr>
        <p:blipFill>
          <a:blip r:embed="rId6">
            <a:alphaModFix/>
          </a:blip>
          <a:stretch>
            <a:fillRect/>
          </a:stretch>
        </p:blipFill>
        <p:spPr>
          <a:xfrm>
            <a:off x="2716897" y="4279798"/>
            <a:ext cx="4343129" cy="612353"/>
          </a:xfrm>
          <a:prstGeom prst="rect">
            <a:avLst/>
          </a:prstGeom>
          <a:noFill/>
          <a:ln>
            <a:noFill/>
          </a:ln>
        </p:spPr>
      </p:pic>
      <p:pic>
        <p:nvPicPr>
          <p:cNvPr id="307" name="Google Shape;307;p50"/>
          <p:cNvPicPr preferRelativeResize="0"/>
          <p:nvPr/>
        </p:nvPicPr>
        <p:blipFill>
          <a:blip r:embed="rId7">
            <a:alphaModFix/>
          </a:blip>
          <a:stretch>
            <a:fillRect/>
          </a:stretch>
        </p:blipFill>
        <p:spPr>
          <a:xfrm>
            <a:off x="2716897" y="4968362"/>
            <a:ext cx="3985937" cy="4135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fade">
                                      <p:cBhvr>
                                        <p:cTn id="7" dur="10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5"/>
                                        </p:tgtEl>
                                        <p:attrNameLst>
                                          <p:attrName>style.visibility</p:attrName>
                                        </p:attrNameLst>
                                      </p:cBhvr>
                                      <p:to>
                                        <p:strVal val="visible"/>
                                      </p:to>
                                    </p:set>
                                    <p:animEffect transition="in" filter="fade">
                                      <p:cBhvr>
                                        <p:cTn id="12" dur="1000"/>
                                        <p:tgtEl>
                                          <p:spTgt spid="3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6"/>
                                        </p:tgtEl>
                                        <p:attrNameLst>
                                          <p:attrName>style.visibility</p:attrName>
                                        </p:attrNameLst>
                                      </p:cBhvr>
                                      <p:to>
                                        <p:strVal val="visible"/>
                                      </p:to>
                                    </p:set>
                                    <p:animEffect transition="in" filter="fade">
                                      <p:cBhvr>
                                        <p:cTn id="17" dur="1000"/>
                                        <p:tgtEl>
                                          <p:spTgt spid="30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
                                        </p:tgtEl>
                                        <p:attrNameLst>
                                          <p:attrName>style.visibility</p:attrName>
                                        </p:attrNameLst>
                                      </p:cBhvr>
                                      <p:to>
                                        <p:strVal val="visible"/>
                                      </p:to>
                                    </p:set>
                                    <p:animEffect transition="in" filter="fade">
                                      <p:cBhvr>
                                        <p:cTn id="22" dur="1000"/>
                                        <p:tgtEl>
                                          <p:spTgt spid="30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2"/>
                                        </p:tgtEl>
                                        <p:attrNameLst>
                                          <p:attrName>style.visibility</p:attrName>
                                        </p:attrNameLst>
                                      </p:cBhvr>
                                      <p:to>
                                        <p:strVal val="visible"/>
                                      </p:to>
                                    </p:set>
                                    <p:animEffect transition="in" filter="fade">
                                      <p:cBhvr>
                                        <p:cTn id="27" dur="10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13" name="Google Shape;313;p51"/>
          <p:cNvPicPr preferRelativeResize="0"/>
          <p:nvPr/>
        </p:nvPicPr>
        <p:blipFill>
          <a:blip r:embed="rId3">
            <a:alphaModFix/>
          </a:blip>
          <a:stretch>
            <a:fillRect/>
          </a:stretch>
        </p:blipFill>
        <p:spPr>
          <a:xfrm>
            <a:off x="6742839" y="3751501"/>
            <a:ext cx="3667125" cy="1781175"/>
          </a:xfrm>
          <a:prstGeom prst="rect">
            <a:avLst/>
          </a:prstGeom>
          <a:noFill/>
          <a:ln>
            <a:noFill/>
          </a:ln>
        </p:spPr>
      </p:pic>
      <p:sp>
        <p:nvSpPr>
          <p:cNvPr id="314" name="Google Shape;314;p51"/>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315" name="Google Shape;315;p51"/>
          <p:cNvPicPr preferRelativeResize="0"/>
          <p:nvPr/>
        </p:nvPicPr>
        <p:blipFill>
          <a:blip r:embed="rId4">
            <a:alphaModFix/>
          </a:blip>
          <a:stretch>
            <a:fillRect/>
          </a:stretch>
        </p:blipFill>
        <p:spPr>
          <a:xfrm>
            <a:off x="2819496" y="2811648"/>
            <a:ext cx="5154928" cy="819122"/>
          </a:xfrm>
          <a:prstGeom prst="rect">
            <a:avLst/>
          </a:prstGeom>
          <a:noFill/>
          <a:ln>
            <a:noFill/>
          </a:ln>
        </p:spPr>
      </p:pic>
      <p:pic>
        <p:nvPicPr>
          <p:cNvPr id="316" name="Google Shape;316;p51"/>
          <p:cNvPicPr preferRelativeResize="0"/>
          <p:nvPr/>
        </p:nvPicPr>
        <p:blipFill>
          <a:blip r:embed="rId5">
            <a:alphaModFix/>
          </a:blip>
          <a:stretch>
            <a:fillRect/>
          </a:stretch>
        </p:blipFill>
        <p:spPr>
          <a:xfrm>
            <a:off x="3352801" y="3464002"/>
            <a:ext cx="3734279" cy="739596"/>
          </a:xfrm>
          <a:prstGeom prst="rect">
            <a:avLst/>
          </a:prstGeom>
          <a:noFill/>
          <a:ln>
            <a:noFill/>
          </a:ln>
        </p:spPr>
      </p:pic>
      <p:pic>
        <p:nvPicPr>
          <p:cNvPr id="317" name="Google Shape;317;p51"/>
          <p:cNvPicPr preferRelativeResize="0"/>
          <p:nvPr/>
        </p:nvPicPr>
        <p:blipFill>
          <a:blip r:embed="rId6">
            <a:alphaModFix/>
          </a:blip>
          <a:stretch>
            <a:fillRect/>
          </a:stretch>
        </p:blipFill>
        <p:spPr>
          <a:xfrm>
            <a:off x="2716897" y="4279798"/>
            <a:ext cx="4343129" cy="612353"/>
          </a:xfrm>
          <a:prstGeom prst="rect">
            <a:avLst/>
          </a:prstGeom>
          <a:noFill/>
          <a:ln>
            <a:noFill/>
          </a:ln>
        </p:spPr>
      </p:pic>
      <p:pic>
        <p:nvPicPr>
          <p:cNvPr id="318" name="Google Shape;318;p51"/>
          <p:cNvPicPr preferRelativeResize="0"/>
          <p:nvPr/>
        </p:nvPicPr>
        <p:blipFill>
          <a:blip r:embed="rId7">
            <a:alphaModFix/>
          </a:blip>
          <a:stretch>
            <a:fillRect/>
          </a:stretch>
        </p:blipFill>
        <p:spPr>
          <a:xfrm>
            <a:off x="2716897" y="4968362"/>
            <a:ext cx="3985937" cy="413537"/>
          </a:xfrm>
          <a:prstGeom prst="rect">
            <a:avLst/>
          </a:prstGeom>
          <a:noFill/>
          <a:ln>
            <a:noFill/>
          </a:ln>
        </p:spPr>
      </p:pic>
      <p:sp>
        <p:nvSpPr>
          <p:cNvPr id="319" name="Google Shape;319;p51"/>
          <p:cNvSpPr txBox="1">
            <a:spLocks noGrp="1"/>
          </p:cNvSpPr>
          <p:nvPr>
            <p:ph type="body" idx="1"/>
          </p:nvPr>
        </p:nvSpPr>
        <p:spPr>
          <a:xfrm flipH="1">
            <a:off x="1981075" y="5508175"/>
            <a:ext cx="7822200" cy="10980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t>Since the p-value is low, we reject </a:t>
            </a:r>
            <a:r>
              <a:rPr lang="en" sz="1900" i="1"/>
              <a:t>H</a:t>
            </a:r>
            <a:r>
              <a:rPr lang="en" sz="1900" i="1" baseline="-25000"/>
              <a:t>0</a:t>
            </a:r>
            <a:r>
              <a:rPr lang="en" sz="1900"/>
              <a:t>. The data provide convincing evidence that more than 80% of Americans have a good intuition on experimental design.</a:t>
            </a: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1000"/>
                                        <p:tgtEl>
                                          <p:spTgt spid="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6"/>
                                        </p:tgtEl>
                                        <p:attrNameLst>
                                          <p:attrName>style.visibility</p:attrName>
                                        </p:attrNameLst>
                                      </p:cBhvr>
                                      <p:to>
                                        <p:strVal val="visible"/>
                                      </p:to>
                                    </p:set>
                                    <p:animEffect transition="in" filter="fade">
                                      <p:cBhvr>
                                        <p:cTn id="12" dur="1000"/>
                                        <p:tgtEl>
                                          <p:spTgt spid="3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7"/>
                                        </p:tgtEl>
                                        <p:attrNameLst>
                                          <p:attrName>style.visibility</p:attrName>
                                        </p:attrNameLst>
                                      </p:cBhvr>
                                      <p:to>
                                        <p:strVal val="visible"/>
                                      </p:to>
                                    </p:set>
                                    <p:animEffect transition="in" filter="fade">
                                      <p:cBhvr>
                                        <p:cTn id="17" dur="1000"/>
                                        <p:tgtEl>
                                          <p:spTgt spid="3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8"/>
                                        </p:tgtEl>
                                        <p:attrNameLst>
                                          <p:attrName>style.visibility</p:attrName>
                                        </p:attrNameLst>
                                      </p:cBhvr>
                                      <p:to>
                                        <p:strVal val="visible"/>
                                      </p:to>
                                    </p:set>
                                    <p:animEffect transition="in" filter="fade">
                                      <p:cBhvr>
                                        <p:cTn id="22" dur="1000"/>
                                        <p:tgtEl>
                                          <p:spTgt spid="3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3"/>
                                        </p:tgtEl>
                                        <p:attrNameLst>
                                          <p:attrName>style.visibility</p:attrName>
                                        </p:attrNameLst>
                                      </p:cBhvr>
                                      <p:to>
                                        <p:strVal val="visible"/>
                                      </p:to>
                                    </p:set>
                                    <p:animEffect transition="in" filter="fade">
                                      <p:cBhvr>
                                        <p:cTn id="27" dur="1000"/>
                                        <p:tgtEl>
                                          <p:spTgt spid="3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9"/>
                                        </p:tgtEl>
                                        <p:attrNameLst>
                                          <p:attrName>style.visibility</p:attrName>
                                        </p:attrNameLst>
                                      </p:cBhvr>
                                      <p:to>
                                        <p:strVal val="visible"/>
                                      </p:to>
                                    </p:set>
                                    <p:animEffect transition="in" filter="fade">
                                      <p:cBhvr>
                                        <p:cTn id="32" dur="10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body" idx="1"/>
          </p:nvPr>
        </p:nvSpPr>
        <p:spPr>
          <a:xfrm flipH="1">
            <a:off x="1981075" y="1305775"/>
            <a:ext cx="7822200" cy="4126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a:solidFill>
                <a:schemeClr val="accent1"/>
              </a:solidFill>
            </a:endParaRPr>
          </a:p>
          <a:p>
            <a:pPr indent="-368300">
              <a:lnSpc>
                <a:spcPct val="115000"/>
              </a:lnSpc>
              <a:spcBef>
                <a:spcPts val="1000"/>
              </a:spcBef>
              <a:buSzPts val="2200"/>
              <a:buAutoNum type="alphaLcParenBoth"/>
            </a:pPr>
            <a:r>
              <a:rPr lang="en" sz="2200"/>
              <a:t>Yes</a:t>
            </a:r>
            <a:endParaRPr sz="2200"/>
          </a:p>
          <a:p>
            <a:pPr indent="-368300">
              <a:lnSpc>
                <a:spcPct val="115000"/>
              </a:lnSpc>
              <a:spcBef>
                <a:spcPts val="0"/>
              </a:spcBef>
              <a:buSzPts val="2200"/>
              <a:buAutoNum type="alphaLcParenBoth"/>
            </a:pPr>
            <a:r>
              <a:rPr lang="en" sz="2200"/>
              <a:t>No</a:t>
            </a:r>
            <a:endParaRPr sz="2200"/>
          </a:p>
          <a:p>
            <a:pPr indent="-368300">
              <a:lnSpc>
                <a:spcPct val="115000"/>
              </a:lnSpc>
              <a:spcBef>
                <a:spcPts val="0"/>
              </a:spcBef>
              <a:buSzPts val="2200"/>
              <a:buAutoNum type="alphaLcParenBoth"/>
            </a:pPr>
            <a:r>
              <a:rPr lang="en" sz="2200"/>
              <a:t>Can’t tell</a:t>
            </a:r>
            <a:endParaRPr sz="2200"/>
          </a:p>
        </p:txBody>
      </p:sp>
      <p:sp>
        <p:nvSpPr>
          <p:cNvPr id="325" name="Google Shape;325;p5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Effect transition="in" filter="fade">
                                      <p:cBhvr>
                                        <p:cTn id="7" dur="1000"/>
                                        <p:tgtEl>
                                          <p:spTgt spid="3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4">
                                            <p:txEl>
                                              <p:pRg st="1" end="1"/>
                                            </p:txEl>
                                          </p:spTgt>
                                        </p:tgtEl>
                                        <p:attrNameLst>
                                          <p:attrName>style.visibility</p:attrName>
                                        </p:attrNameLst>
                                      </p:cBhvr>
                                      <p:to>
                                        <p:strVal val="visible"/>
                                      </p:to>
                                    </p:set>
                                    <p:animEffect transition="in" filter="fade">
                                      <p:cBhvr>
                                        <p:cTn id="12" dur="1000"/>
                                        <p:tgtEl>
                                          <p:spTgt spid="3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4">
                                            <p:txEl>
                                              <p:pRg st="2" end="2"/>
                                            </p:txEl>
                                          </p:spTgt>
                                        </p:tgtEl>
                                        <p:attrNameLst>
                                          <p:attrName>style.visibility</p:attrName>
                                        </p:attrNameLst>
                                      </p:cBhvr>
                                      <p:to>
                                        <p:strVal val="visible"/>
                                      </p:to>
                                    </p:set>
                                    <p:animEffect transition="in" filter="fade">
                                      <p:cBhvr>
                                        <p:cTn id="17" dur="1000"/>
                                        <p:tgtEl>
                                          <p:spTgt spid="3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4">
                                            <p:txEl>
                                              <p:pRg st="3" end="3"/>
                                            </p:txEl>
                                          </p:spTgt>
                                        </p:tgtEl>
                                        <p:attrNameLst>
                                          <p:attrName>style.visibility</p:attrName>
                                        </p:attrNameLst>
                                      </p:cBhvr>
                                      <p:to>
                                        <p:strVal val="visible"/>
                                      </p:to>
                                    </p:set>
                                    <p:animEffect transition="in" filter="fade">
                                      <p:cBhvr>
                                        <p:cTn id="22" dur="1000"/>
                                        <p:tgtEl>
                                          <p:spTgt spid="3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3"/>
          <p:cNvSpPr txBox="1">
            <a:spLocks noGrp="1"/>
          </p:cNvSpPr>
          <p:nvPr>
            <p:ph type="body" idx="1"/>
          </p:nvPr>
        </p:nvSpPr>
        <p:spPr>
          <a:xfrm flipH="1">
            <a:off x="1981075" y="1305775"/>
            <a:ext cx="7822200" cy="4126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a:solidFill>
                <a:schemeClr val="accent1"/>
              </a:solidFill>
            </a:endParaRPr>
          </a:p>
          <a:p>
            <a:pPr indent="-368300">
              <a:lnSpc>
                <a:spcPct val="115000"/>
              </a:lnSpc>
              <a:spcBef>
                <a:spcPts val="1000"/>
              </a:spcBef>
              <a:buSzPts val="2200"/>
              <a:buAutoNum type="alphaLcParenBoth"/>
            </a:pPr>
            <a:r>
              <a:rPr lang="en" sz="2200"/>
              <a:t>Yes</a:t>
            </a:r>
            <a:endParaRPr sz="2200"/>
          </a:p>
          <a:p>
            <a:pPr indent="-368300">
              <a:lnSpc>
                <a:spcPct val="115000"/>
              </a:lnSpc>
              <a:spcBef>
                <a:spcPts val="0"/>
              </a:spcBef>
              <a:buClr>
                <a:srgbClr val="FF9900"/>
              </a:buClr>
              <a:buSzPts val="2200"/>
              <a:buAutoNum type="alphaLcParenBoth"/>
            </a:pPr>
            <a:r>
              <a:rPr lang="en" sz="2200" i="1">
                <a:solidFill>
                  <a:srgbClr val="FF9900"/>
                </a:solidFill>
              </a:rPr>
              <a:t>No</a:t>
            </a:r>
            <a:endParaRPr sz="2200" i="1">
              <a:solidFill>
                <a:srgbClr val="FF9900"/>
              </a:solidFill>
            </a:endParaRPr>
          </a:p>
          <a:p>
            <a:pPr indent="-368300">
              <a:lnSpc>
                <a:spcPct val="115000"/>
              </a:lnSpc>
              <a:spcBef>
                <a:spcPts val="0"/>
              </a:spcBef>
              <a:buSzPts val="2200"/>
              <a:buAutoNum type="alphaLcParenBoth"/>
            </a:pPr>
            <a:r>
              <a:rPr lang="en" sz="2200"/>
              <a:t>Can’t tell</a:t>
            </a:r>
            <a:endParaRPr sz="2200"/>
          </a:p>
        </p:txBody>
      </p:sp>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animEffect transition="in" filter="fade">
                                      <p:cBhvr>
                                        <p:cTn id="7" dur="1000"/>
                                        <p:tgtEl>
                                          <p:spTgt spid="3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0">
                                            <p:txEl>
                                              <p:pRg st="1" end="1"/>
                                            </p:txEl>
                                          </p:spTgt>
                                        </p:tgtEl>
                                        <p:attrNameLst>
                                          <p:attrName>style.visibility</p:attrName>
                                        </p:attrNameLst>
                                      </p:cBhvr>
                                      <p:to>
                                        <p:strVal val="visible"/>
                                      </p:to>
                                    </p:set>
                                    <p:animEffect transition="in" filter="fade">
                                      <p:cBhvr>
                                        <p:cTn id="12" dur="1000"/>
                                        <p:tgtEl>
                                          <p:spTgt spid="3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0">
                                            <p:txEl>
                                              <p:pRg st="2" end="2"/>
                                            </p:txEl>
                                          </p:spTgt>
                                        </p:tgtEl>
                                        <p:attrNameLst>
                                          <p:attrName>style.visibility</p:attrName>
                                        </p:attrNameLst>
                                      </p:cBhvr>
                                      <p:to>
                                        <p:strVal val="visible"/>
                                      </p:to>
                                    </p:set>
                                    <p:animEffect transition="in" filter="fade">
                                      <p:cBhvr>
                                        <p:cTn id="17" dur="1000"/>
                                        <p:tgtEl>
                                          <p:spTgt spid="3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0">
                                            <p:txEl>
                                              <p:pRg st="3" end="3"/>
                                            </p:txEl>
                                          </p:spTgt>
                                        </p:tgtEl>
                                        <p:attrNameLst>
                                          <p:attrName>style.visibility</p:attrName>
                                        </p:attrNameLst>
                                      </p:cBhvr>
                                      <p:to>
                                        <p:strVal val="visible"/>
                                      </p:to>
                                    </p:set>
                                    <p:animEffect transition="in" filter="fade">
                                      <p:cBhvr>
                                        <p:cTn id="22" dur="1000"/>
                                        <p:tgtEl>
                                          <p:spTgt spid="3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8"/>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a:solidFill>
                <a:schemeClr val="accent1"/>
              </a:solidFill>
            </a:endParaRPr>
          </a:p>
          <a:p>
            <a:pPr marL="0" indent="0">
              <a:lnSpc>
                <a:spcPct val="115000"/>
              </a:lnSpc>
              <a:spcBef>
                <a:spcPts val="0"/>
              </a:spcBef>
              <a:buNone/>
            </a:pPr>
            <a:endParaRPr sz="2200">
              <a:solidFill>
                <a:schemeClr val="accent1"/>
              </a:solidFill>
            </a:endParaRPr>
          </a:p>
          <a:p>
            <a:pPr indent="-368300">
              <a:lnSpc>
                <a:spcPct val="115000"/>
              </a:lnSpc>
              <a:spcBef>
                <a:spcPts val="0"/>
              </a:spcBef>
              <a:buSzPts val="2200"/>
              <a:buAutoNum type="alphaLcParenBoth"/>
            </a:pPr>
            <a:r>
              <a:rPr lang="en" sz="2200"/>
              <a:t>All 1000 get the drug</a:t>
            </a:r>
            <a:endParaRPr sz="2200"/>
          </a:p>
          <a:p>
            <a:pPr indent="-368300">
              <a:lnSpc>
                <a:spcPct val="115000"/>
              </a:lnSpc>
              <a:spcBef>
                <a:spcPts val="0"/>
              </a:spcBef>
              <a:buClr>
                <a:srgbClr val="FF9900"/>
              </a:buClr>
              <a:buSzPts val="2200"/>
              <a:buAutoNum type="alphaLcParenBoth"/>
            </a:pPr>
            <a:r>
              <a:rPr lang="en" sz="2200" i="1">
                <a:solidFill>
                  <a:srgbClr val="FF9900"/>
                </a:solidFill>
              </a:rPr>
              <a:t>500 get the drug, 500 don’t</a:t>
            </a:r>
            <a:endParaRPr sz="2200" i="1">
              <a:solidFill>
                <a:srgbClr val="FF9900"/>
              </a:solidFill>
            </a:endParaRPr>
          </a:p>
        </p:txBody>
      </p:sp>
      <p:sp>
        <p:nvSpPr>
          <p:cNvPr id="64" name="Google Shape;64;p1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4"/>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37" name="Google Shape;337;p5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5"/>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43" name="Google Shape;343;p5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
        <p:nvSpPr>
          <p:cNvPr id="344" name="Google Shape;344;p55"/>
          <p:cNvSpPr txBox="1">
            <a:spLocks noGrp="1"/>
          </p:cNvSpPr>
          <p:nvPr>
            <p:ph type="body" idx="1"/>
          </p:nvPr>
        </p:nvSpPr>
        <p:spPr>
          <a:xfrm flipH="1">
            <a:off x="1981200" y="19417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Conditions</a:t>
            </a:r>
            <a:endParaRPr sz="2200"/>
          </a:p>
          <a:p>
            <a:pPr indent="-368300">
              <a:lnSpc>
                <a:spcPct val="115000"/>
              </a:lnSpc>
              <a:spcBef>
                <a:spcPts val="0"/>
              </a:spcBef>
              <a:buSzPts val="2200"/>
            </a:pPr>
            <a:r>
              <a:rPr lang="en" sz="2200"/>
              <a:t>independence</a:t>
            </a:r>
            <a:br>
              <a:rPr lang="en" sz="2200"/>
            </a:br>
            <a:r>
              <a:rPr lang="en" sz="2200"/>
              <a:t>- random sample and 10% condition</a:t>
            </a:r>
            <a:endParaRPr sz="2200"/>
          </a:p>
          <a:p>
            <a:pPr indent="-368300">
              <a:lnSpc>
                <a:spcPct val="115000"/>
              </a:lnSpc>
              <a:spcBef>
                <a:spcPts val="0"/>
              </a:spcBef>
              <a:buSzPts val="2200"/>
            </a:pPr>
            <a:r>
              <a:rPr lang="en" sz="2200"/>
              <a:t>at least 10 successes and failures</a:t>
            </a:r>
            <a:br>
              <a:rPr lang="en" sz="2200"/>
            </a:br>
            <a:r>
              <a:rPr lang="en" sz="2200"/>
              <a:t>- if not → randomization</a:t>
            </a:r>
            <a:endParaRPr sz="2200"/>
          </a:p>
          <a:p>
            <a:pPr marL="0" indent="0">
              <a:lnSpc>
                <a:spcPct val="115000"/>
              </a:lnSpc>
              <a:spcBef>
                <a:spcPts val="1000"/>
              </a:spcBef>
              <a:spcAft>
                <a:spcPts val="1000"/>
              </a:spcAft>
              <a:buNone/>
            </a:pP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4"/>
                                        </p:tgtEl>
                                        <p:attrNameLst>
                                          <p:attrName>style.visibility</p:attrName>
                                        </p:attrNameLst>
                                      </p:cBhvr>
                                      <p:to>
                                        <p:strVal val="visible"/>
                                      </p:to>
                                    </p:set>
                                    <p:animEffect transition="in" filter="fade">
                                      <p:cBhvr>
                                        <p:cTn id="7" dur="1000"/>
                                        <p:tgtEl>
                                          <p:spTgt spid="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6"/>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50" name="Google Shape;350;p56"/>
          <p:cNvSpPr txBox="1">
            <a:spLocks noGrp="1"/>
          </p:cNvSpPr>
          <p:nvPr>
            <p:ph type="body" idx="1"/>
          </p:nvPr>
        </p:nvSpPr>
        <p:spPr>
          <a:xfrm flipH="1">
            <a:off x="1981200" y="41866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a:t>Standard error: </a:t>
            </a:r>
            <a:endParaRPr sz="2200"/>
          </a:p>
          <a:p>
            <a:pPr indent="-368300">
              <a:lnSpc>
                <a:spcPct val="115000"/>
              </a:lnSpc>
              <a:spcBef>
                <a:spcPts val="1000"/>
              </a:spcBef>
              <a:buSzPts val="2200"/>
            </a:pPr>
            <a:r>
              <a:rPr lang="en" sz="2200"/>
              <a:t>for CI: use </a:t>
            </a:r>
            <a:r>
              <a:rPr lang="en" sz="2200" i="1"/>
              <a:t>p̂</a:t>
            </a:r>
            <a:endParaRPr sz="2200" i="1"/>
          </a:p>
          <a:p>
            <a:pPr indent="-368300">
              <a:lnSpc>
                <a:spcPct val="115000"/>
              </a:lnSpc>
              <a:spcBef>
                <a:spcPts val="0"/>
              </a:spcBef>
              <a:buSzPts val="2200"/>
            </a:pPr>
            <a:r>
              <a:rPr lang="en" sz="2200"/>
              <a:t>for HT: use </a:t>
            </a:r>
            <a:r>
              <a:rPr lang="en" sz="2200" i="1"/>
              <a:t>p</a:t>
            </a:r>
            <a:r>
              <a:rPr lang="en" sz="2200" i="1" baseline="-25000"/>
              <a:t>0</a:t>
            </a:r>
            <a:endParaRPr sz="2200" i="1" baseline="-25000"/>
          </a:p>
        </p:txBody>
      </p:sp>
      <p:sp>
        <p:nvSpPr>
          <p:cNvPr id="351" name="Google Shape;351;p5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
        <p:nvSpPr>
          <p:cNvPr id="352" name="Google Shape;352;p56"/>
          <p:cNvSpPr txBox="1">
            <a:spLocks noGrp="1"/>
          </p:cNvSpPr>
          <p:nvPr>
            <p:ph type="body" idx="1"/>
          </p:nvPr>
        </p:nvSpPr>
        <p:spPr>
          <a:xfrm flipH="1">
            <a:off x="1981200" y="19417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Conditions</a:t>
            </a:r>
            <a:endParaRPr sz="2200"/>
          </a:p>
          <a:p>
            <a:pPr indent="-368300">
              <a:lnSpc>
                <a:spcPct val="115000"/>
              </a:lnSpc>
              <a:spcBef>
                <a:spcPts val="0"/>
              </a:spcBef>
              <a:buSzPts val="2200"/>
            </a:pPr>
            <a:r>
              <a:rPr lang="en" sz="2200"/>
              <a:t>independence</a:t>
            </a:r>
            <a:br>
              <a:rPr lang="en" sz="2200"/>
            </a:br>
            <a:r>
              <a:rPr lang="en" sz="2200"/>
              <a:t>- random sample and 10% condition</a:t>
            </a:r>
            <a:endParaRPr sz="2200"/>
          </a:p>
          <a:p>
            <a:pPr indent="-368300">
              <a:lnSpc>
                <a:spcPct val="115000"/>
              </a:lnSpc>
              <a:spcBef>
                <a:spcPts val="0"/>
              </a:spcBef>
              <a:buSzPts val="2200"/>
            </a:pPr>
            <a:r>
              <a:rPr lang="en" sz="2200"/>
              <a:t>at least 10 successes and failures</a:t>
            </a:r>
            <a:br>
              <a:rPr lang="en" sz="2200"/>
            </a:br>
            <a:r>
              <a:rPr lang="en" sz="2200"/>
              <a:t>- if not → randomization</a:t>
            </a:r>
            <a:endParaRPr sz="2200"/>
          </a:p>
          <a:p>
            <a:pPr marL="0" indent="0">
              <a:lnSpc>
                <a:spcPct val="115000"/>
              </a:lnSpc>
              <a:spcBef>
                <a:spcPts val="1000"/>
              </a:spcBef>
              <a:spcAft>
                <a:spcPts val="1000"/>
              </a:spcAft>
              <a:buNone/>
            </a:pPr>
            <a:endParaRPr sz="2200"/>
          </a:p>
        </p:txBody>
      </p:sp>
      <p:pic>
        <p:nvPicPr>
          <p:cNvPr id="353" name="Google Shape;353;p56"/>
          <p:cNvPicPr preferRelativeResize="0"/>
          <p:nvPr/>
        </p:nvPicPr>
        <p:blipFill>
          <a:blip r:embed="rId3">
            <a:alphaModFix/>
          </a:blip>
          <a:stretch>
            <a:fillRect/>
          </a:stretch>
        </p:blipFill>
        <p:spPr>
          <a:xfrm>
            <a:off x="4020075" y="4096825"/>
            <a:ext cx="1809750" cy="666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1000"/>
                                        <p:tgtEl>
                                          <p:spTgt spid="3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0"/>
                                        </p:tgtEl>
                                        <p:attrNameLst>
                                          <p:attrName>style.visibility</p:attrName>
                                        </p:attrNameLst>
                                      </p:cBhvr>
                                      <p:to>
                                        <p:strVal val="visible"/>
                                      </p:to>
                                    </p:set>
                                    <p:animEffect transition="in" filter="fade">
                                      <p:cBhvr>
                                        <p:cTn id="12" dur="1000"/>
                                        <p:tgtEl>
                                          <p:spTgt spid="3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3"/>
                                        </p:tgtEl>
                                        <p:attrNameLst>
                                          <p:attrName>style.visibility</p:attrName>
                                        </p:attrNameLst>
                                      </p:cBhvr>
                                      <p:to>
                                        <p:strVal val="visible"/>
                                      </p:to>
                                    </p:set>
                                    <p:animEffect transition="in" filter="fade">
                                      <p:cBhvr>
                                        <p:cTn id="17" dur="1000"/>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Results from the GSS</a:t>
            </a:r>
            <a:endParaRPr baseline="30000">
              <a:solidFill>
                <a:schemeClr val="accent1"/>
              </a:solidFill>
            </a:endParaRPr>
          </a:p>
        </p:txBody>
      </p:sp>
      <p:sp>
        <p:nvSpPr>
          <p:cNvPr id="70" name="Google Shape;70;p19"/>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The GSS asks the same question, below is the distribution of responses from the 2010 survey:</a:t>
            </a:r>
            <a:endParaRPr sz="2200" i="1">
              <a:solidFill>
                <a:schemeClr val="accent1"/>
              </a:solidFill>
            </a:endParaRPr>
          </a:p>
        </p:txBody>
      </p:sp>
      <p:pic>
        <p:nvPicPr>
          <p:cNvPr id="71" name="Google Shape;71;p19"/>
          <p:cNvPicPr preferRelativeResize="0"/>
          <p:nvPr/>
        </p:nvPicPr>
        <p:blipFill>
          <a:blip r:embed="rId3">
            <a:alphaModFix/>
          </a:blip>
          <a:stretch>
            <a:fillRect/>
          </a:stretch>
        </p:blipFill>
        <p:spPr>
          <a:xfrm>
            <a:off x="3723014" y="2467326"/>
            <a:ext cx="4543425" cy="109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77" name="Google Shape;77;p20"/>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a:solidFill>
                  <a:schemeClr val="accent1"/>
                </a:solidFill>
              </a:rPr>
              <a:t>We would like to estimate the proportion of all Americans who have good intuition about experimental design, i.e. would answer “500 get the drug 500 don't”? What are the parameter of interest and the point estimate?</a:t>
            </a:r>
            <a:endParaRPr sz="2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83" name="Google Shape;83;p21"/>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a:solidFill>
                  <a:schemeClr val="accent1"/>
                </a:solidFill>
              </a:rPr>
              <a:t>We would like to estimate the proportion of all Americans who have good intuition about experimental design, i.e. would answer “500 get the drug 500 don't”? What are the parameter of interest and the point estimate?</a:t>
            </a:r>
            <a:endParaRPr sz="2200">
              <a:solidFill>
                <a:schemeClr val="accent1"/>
              </a:solidFill>
            </a:endParaRPr>
          </a:p>
        </p:txBody>
      </p:sp>
      <p:sp>
        <p:nvSpPr>
          <p:cNvPr id="84" name="Google Shape;84;p21"/>
          <p:cNvSpPr txBox="1">
            <a:spLocks noGrp="1"/>
          </p:cNvSpPr>
          <p:nvPr>
            <p:ph type="body" idx="1"/>
          </p:nvPr>
        </p:nvSpPr>
        <p:spPr>
          <a:xfrm flipH="1">
            <a:off x="1981075" y="31315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Parameter of interest:</a:t>
            </a:r>
            <a:r>
              <a:rPr lang="en" sz="2200"/>
              <a:t> proportion of </a:t>
            </a:r>
            <a:r>
              <a:rPr lang="en" sz="2200" i="1">
                <a:solidFill>
                  <a:srgbClr val="FF9900"/>
                </a:solidFill>
              </a:rPr>
              <a:t>all</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population proportion</a:t>
            </a:r>
            <a:endParaRPr sz="2200"/>
          </a:p>
          <a:p>
            <a:pPr marL="0" indent="0">
              <a:lnSpc>
                <a:spcPct val="115000"/>
              </a:lnSpc>
              <a:spcBef>
                <a:spcPts val="0"/>
              </a:spcBef>
              <a:buSzPts val="1100"/>
              <a:buNone/>
            </a:pP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90" name="Google Shape;90;p22"/>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a:solidFill>
                  <a:schemeClr val="accent1"/>
                </a:solidFill>
              </a:rPr>
              <a:t>We would like to estimate the proportion of all Americans who have good intuition about experimental design, i.e. would answer “500 get the drug 500 don't”? What are the parameter of interest and the point estimate?</a:t>
            </a:r>
            <a:endParaRPr sz="2200">
              <a:solidFill>
                <a:schemeClr val="accent1"/>
              </a:solidFill>
            </a:endParaRPr>
          </a:p>
        </p:txBody>
      </p:sp>
      <p:sp>
        <p:nvSpPr>
          <p:cNvPr id="91" name="Google Shape;91;p22"/>
          <p:cNvSpPr txBox="1">
            <a:spLocks noGrp="1"/>
          </p:cNvSpPr>
          <p:nvPr>
            <p:ph type="body" idx="1"/>
          </p:nvPr>
        </p:nvSpPr>
        <p:spPr>
          <a:xfrm flipH="1">
            <a:off x="1981075" y="31315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Parameter of interest:</a:t>
            </a:r>
            <a:r>
              <a:rPr lang="en" sz="2200"/>
              <a:t> proportion of </a:t>
            </a:r>
            <a:r>
              <a:rPr lang="en" sz="2200" i="1">
                <a:solidFill>
                  <a:srgbClr val="FF9900"/>
                </a:solidFill>
              </a:rPr>
              <a:t>all</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population proportion</a:t>
            </a:r>
            <a:endParaRPr sz="2200"/>
          </a:p>
          <a:p>
            <a:pPr marL="0" indent="0">
              <a:lnSpc>
                <a:spcPct val="115000"/>
              </a:lnSpc>
              <a:spcBef>
                <a:spcPts val="0"/>
              </a:spcBef>
              <a:buSzPts val="1100"/>
              <a:buNone/>
            </a:pPr>
            <a:endParaRPr sz="2200"/>
          </a:p>
        </p:txBody>
      </p:sp>
      <p:sp>
        <p:nvSpPr>
          <p:cNvPr id="92" name="Google Shape;92;p22"/>
          <p:cNvSpPr txBox="1">
            <a:spLocks noGrp="1"/>
          </p:cNvSpPr>
          <p:nvPr>
            <p:ph type="body" idx="1"/>
          </p:nvPr>
        </p:nvSpPr>
        <p:spPr>
          <a:xfrm flipH="1">
            <a:off x="1981075" y="46132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Point estimate:</a:t>
            </a:r>
            <a:r>
              <a:rPr lang="en" sz="2200"/>
              <a:t> proportion of </a:t>
            </a:r>
            <a:r>
              <a:rPr lang="en" sz="2200" i="1">
                <a:solidFill>
                  <a:srgbClr val="FF9900"/>
                </a:solidFill>
              </a:rPr>
              <a:t>sampled</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sample proportion</a:t>
            </a:r>
            <a:endParaRPr sz="2200"/>
          </a:p>
          <a:p>
            <a:pPr marL="0" indent="0">
              <a:lnSpc>
                <a:spcPct val="115000"/>
              </a:lnSpc>
              <a:spcBef>
                <a:spcPts val="0"/>
              </a:spcBef>
              <a:buSzPts val="1100"/>
              <a:buNone/>
            </a:pP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solidFill>
                  <a:schemeClr val="accent1"/>
                </a:solidFill>
              </a:rPr>
              <a:t>What percent of all Americans have good intuition about experimental design, i.e. would answer "500 get the drug</a:t>
            </a:r>
            <a:br>
              <a:rPr lang="en" sz="2000">
                <a:solidFill>
                  <a:schemeClr val="accent1"/>
                </a:solidFill>
              </a:rPr>
            </a:br>
            <a:r>
              <a:rPr lang="en" sz="2000">
                <a:solidFill>
                  <a:schemeClr val="accent1"/>
                </a:solidFill>
              </a:rPr>
              <a:t>500 don't"?</a:t>
            </a:r>
            <a:endParaRPr sz="2000">
              <a:solidFill>
                <a:schemeClr val="accent1"/>
              </a:solidFill>
            </a:endParaRPr>
          </a:p>
        </p:txBody>
      </p:sp>
      <p:sp>
        <p:nvSpPr>
          <p:cNvPr id="98" name="Google Shape;98;p2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12</TotalTime>
  <Words>2195</Words>
  <Application>Microsoft Macintosh PowerPoint</Application>
  <PresentationFormat>Widescreen</PresentationFormat>
  <Paragraphs>177</Paragraphs>
  <Slides>42</Slides>
  <Notes>41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Arial</vt:lpstr>
      <vt:lpstr>Calibri</vt:lpstr>
      <vt:lpstr>Corbel</vt:lpstr>
      <vt:lpstr>Wingdings 2</vt:lpstr>
      <vt:lpstr>Frame</vt:lpstr>
      <vt:lpstr>Custom</vt:lpstr>
      <vt:lpstr>Inference for A Single Proportion</vt:lpstr>
      <vt:lpstr>Inference for a Single Proportion </vt:lpstr>
      <vt:lpstr>Practice</vt:lpstr>
      <vt:lpstr>Practice</vt:lpstr>
      <vt:lpstr>Results from the GSS</vt:lpstr>
      <vt:lpstr>Parameter and point estimate</vt:lpstr>
      <vt:lpstr>Parameter and point estimate</vt:lpstr>
      <vt:lpstr>Parameter and point estimate</vt:lpstr>
      <vt:lpstr>Inference on a proportion</vt:lpstr>
      <vt:lpstr>Inference on a proportion</vt:lpstr>
      <vt:lpstr>Inference on a proportion</vt:lpstr>
      <vt:lpstr>Inference on a proportion</vt:lpstr>
      <vt:lpstr>Sample proportions are also nearly normally distributed</vt:lpstr>
      <vt:lpstr>Sample proportions are also nearly normally distributed</vt:lpstr>
      <vt:lpstr>Sample proportions are also nearly normally distributed</vt:lpstr>
      <vt:lpstr>Back to experimental design...</vt:lpstr>
      <vt:lpstr>Back to experimental design...</vt:lpstr>
      <vt:lpstr>Back to experimental design...</vt:lpstr>
      <vt:lpstr>Back to experimental design...</vt:lpstr>
      <vt:lpstr>Practice</vt:lpstr>
      <vt:lpstr>Practice</vt:lpstr>
      <vt:lpstr>Choosing a sample size</vt:lpstr>
      <vt:lpstr>Choosing a sample size</vt:lpstr>
      <vt:lpstr>Choosing a sample size</vt:lpstr>
      <vt:lpstr>Choosing a sample size</vt:lpstr>
      <vt:lpstr>Choosing a sample size</vt:lpstr>
      <vt:lpstr>Choosing a sample size</vt:lpstr>
      <vt:lpstr>What if there isn't a previous study?</vt:lpstr>
      <vt:lpstr>What if there isn't a previous study?</vt:lpstr>
      <vt:lpstr>What if there isn't a previous study?</vt:lpstr>
      <vt:lpstr>CI vs. HT for proportions</vt:lpstr>
      <vt:lpstr>Practice</vt:lpstr>
      <vt:lpstr>Practice</vt:lpstr>
      <vt:lpstr>Practice</vt:lpstr>
      <vt:lpstr>Practice</vt:lpstr>
      <vt:lpstr>Practice</vt:lpstr>
      <vt:lpstr>Practice</vt:lpstr>
      <vt:lpstr>Practice</vt:lpstr>
      <vt:lpstr>Practice</vt:lpstr>
      <vt:lpstr>Recap - inference for one proportion</vt:lpstr>
      <vt:lpstr>Recap - inference for one proportion</vt:lpstr>
      <vt:lpstr>Recap - inference for one proportion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3</cp:revision>
  <dcterms:created xsi:type="dcterms:W3CDTF">2023-07-27T13:51:22Z</dcterms:created>
  <dcterms:modified xsi:type="dcterms:W3CDTF">2023-08-02T17:59:35Z</dcterms:modified>
</cp:coreProperties>
</file>