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eb41d7d3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eb41d7d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fff8405_0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fff8405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eb41d7d3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eb41d7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eb41d7d3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8eb41d7d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eb41d7d3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eb41d7d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eb41d7d3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eb41d7d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eb41d7d3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eb41d7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8eb41d7d3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8eb41d7d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eb41d7d3_0_1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eb41d7d3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fa0c27579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fa0c275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fa0c27579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fa0c2757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41d7d3_0_1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41d7d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8eb41d7d3_0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8eb41d7d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fff8405_0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eb41d7d3_0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eb41d7d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fff8405_0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eb41d7d3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8eb41d7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fff8405_0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8eb41d7d3_0_2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8eb41d7d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d659cad_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659cad_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8eb41d7d3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eb41d7d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bfff8405_0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eb41d7d3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eb41d7d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8eb41d7d3_0_2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8eb41d7d3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eb41d7d3_0_2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eb41d7d3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eb41d7d3_0_2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8eb41d7d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eb41d7d3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eb41d7d3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eb41d7d3_0_3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eb41d7d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eb41d7d3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eb41d7d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dd659cad_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eb41d7d3_0_2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8eb41d7d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eb41d7d3_0_3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eb41d7d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dd659d4f_0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dd659d4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eb41d7d3_0_3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eb41d7d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8eb41d7d3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8eb41d7d3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8eb41d7d3_0_3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8eb41d7d3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fff8405_0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8eb41d7d3_0_3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8eb41d7d3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8eb41d7d3_0_3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8eb41d7d3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eb41d7d3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eb41d7d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fff8405_0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41d7d3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41d7d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8eb41d7d3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8eb41d7d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eb41d7d3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eb41d7d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927744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654079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52964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48666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32856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82517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20555923"/>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Difference of Two Proportions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4"/>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indent="-368300">
              <a:lnSpc>
                <a:spcPct val="115000"/>
              </a:lnSpc>
              <a:spcBef>
                <a:spcPts val="0"/>
              </a:spcBef>
              <a:buSzPts val="2200"/>
            </a:pPr>
            <a:r>
              <a:rPr lang="en" sz="2200"/>
              <a:t>HT: Use </a:t>
            </a:r>
            <a:r>
              <a:rPr lang="en" sz="2200" i="1">
                <a:solidFill>
                  <a:srgbClr val="FF9900"/>
                </a:solidFill>
              </a:rPr>
              <a:t>Z = (point estimate - null value) / SE</a:t>
            </a:r>
            <a:r>
              <a:rPr lang="en" sz="2200"/>
              <a:t> to find appropriate p-value.</a:t>
            </a:r>
            <a:endParaRPr sz="2200"/>
          </a:p>
          <a:p>
            <a:pPr indent="-368300">
              <a:lnSpc>
                <a:spcPct val="115000"/>
              </a:lnSpc>
              <a:spcBef>
                <a:spcPts val="0"/>
              </a:spcBef>
              <a:buSzPts val="2200"/>
            </a:pPr>
            <a:r>
              <a:rPr lang="en" sz="2200"/>
              <a:t>We just need the appropriate standard error of the point estimate                   , which is the only new concept.</a:t>
            </a:r>
            <a:endParaRPr sz="2200"/>
          </a:p>
          <a:p>
            <a:pPr marL="0" indent="0">
              <a:lnSpc>
                <a:spcPct val="115000"/>
              </a:lnSpc>
              <a:spcBef>
                <a:spcPts val="1000"/>
              </a:spcBef>
              <a:buNone/>
            </a:pPr>
            <a:endParaRPr sz="2200"/>
          </a:p>
          <a:p>
            <a:pPr marL="0" indent="0">
              <a:lnSpc>
                <a:spcPct val="115000"/>
              </a:lnSpc>
              <a:spcBef>
                <a:spcPts val="1000"/>
              </a:spcBef>
              <a:spcAft>
                <a:spcPts val="1000"/>
              </a:spcAft>
              <a:buSzPts val="1100"/>
              <a:buNone/>
            </a:pPr>
            <a:endParaRPr sz="2000">
              <a:solidFill>
                <a:schemeClr val="accent1"/>
              </a:solidFill>
            </a:endParaRPr>
          </a:p>
        </p:txBody>
      </p:sp>
      <p:sp>
        <p:nvSpPr>
          <p:cNvPr id="102" name="Google Shape;102;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pic>
        <p:nvPicPr>
          <p:cNvPr id="103" name="Google Shape;103;p24"/>
          <p:cNvPicPr preferRelativeResize="0"/>
          <p:nvPr/>
        </p:nvPicPr>
        <p:blipFill>
          <a:blip r:embed="rId3">
            <a:alphaModFix/>
          </a:blip>
          <a:stretch>
            <a:fillRect/>
          </a:stretch>
        </p:blipFill>
        <p:spPr>
          <a:xfrm>
            <a:off x="3655950" y="3320076"/>
            <a:ext cx="1310700" cy="36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3" end="3"/>
                                            </p:txEl>
                                          </p:spTgt>
                                        </p:tgtEl>
                                        <p:attrNameLst>
                                          <p:attrName>style.visibility</p:attrName>
                                        </p:attrNameLst>
                                      </p:cBhvr>
                                      <p:to>
                                        <p:strVal val="visible"/>
                                      </p:to>
                                    </p:set>
                                    <p:animEffect transition="in" filter="fade">
                                      <p:cBhvr>
                                        <p:cTn id="22" dur="1000"/>
                                        <p:tgtEl>
                                          <p:spTgt spid="1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indent="-368300">
              <a:lnSpc>
                <a:spcPct val="115000"/>
              </a:lnSpc>
              <a:spcBef>
                <a:spcPts val="0"/>
              </a:spcBef>
              <a:buSzPts val="2200"/>
            </a:pPr>
            <a:r>
              <a:rPr lang="en" sz="2200"/>
              <a:t>HT: Use </a:t>
            </a:r>
            <a:r>
              <a:rPr lang="en" sz="2200" i="1">
                <a:solidFill>
                  <a:srgbClr val="FF9900"/>
                </a:solidFill>
              </a:rPr>
              <a:t>Z = (point estimate - null value) / SE</a:t>
            </a:r>
            <a:r>
              <a:rPr lang="en" sz="2200"/>
              <a:t> to find appropriate p-value.</a:t>
            </a:r>
            <a:endParaRPr sz="2200"/>
          </a:p>
          <a:p>
            <a:pPr indent="-368300">
              <a:lnSpc>
                <a:spcPct val="115000"/>
              </a:lnSpc>
              <a:spcBef>
                <a:spcPts val="0"/>
              </a:spcBef>
              <a:buSzPts val="2200"/>
            </a:pPr>
            <a:r>
              <a:rPr lang="en" sz="2200"/>
              <a:t>We just need the appropriate standard error of the point estimate                   , which is the only new concept.</a:t>
            </a:r>
            <a:endParaRPr sz="2200"/>
          </a:p>
          <a:p>
            <a:pPr marL="0" indent="0">
              <a:lnSpc>
                <a:spcPct val="115000"/>
              </a:lnSpc>
              <a:spcBef>
                <a:spcPts val="1000"/>
              </a:spcBef>
              <a:buNone/>
            </a:pPr>
            <a:endParaRPr sz="2200"/>
          </a:p>
          <a:p>
            <a:pPr marL="0" indent="0">
              <a:lnSpc>
                <a:spcPct val="115000"/>
              </a:lnSpc>
              <a:spcBef>
                <a:spcPts val="1000"/>
              </a:spcBef>
              <a:spcAft>
                <a:spcPts val="1000"/>
              </a:spcAft>
              <a:buSzPts val="1100"/>
              <a:buNone/>
            </a:pPr>
            <a:r>
              <a:rPr lang="en" sz="2000">
                <a:solidFill>
                  <a:schemeClr val="accent1"/>
                </a:solidFill>
              </a:rPr>
              <a:t>Standard error of the difference between two sample proportions</a:t>
            </a:r>
            <a:endParaRPr sz="2000">
              <a:solidFill>
                <a:schemeClr val="accent1"/>
              </a:solidFill>
            </a:endParaRPr>
          </a:p>
        </p:txBody>
      </p:sp>
      <p:sp>
        <p:nvSpPr>
          <p:cNvPr id="109" name="Google Shape;109;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pic>
        <p:nvPicPr>
          <p:cNvPr id="110" name="Google Shape;110;p25"/>
          <p:cNvPicPr preferRelativeResize="0"/>
          <p:nvPr/>
        </p:nvPicPr>
        <p:blipFill>
          <a:blip r:embed="rId3">
            <a:alphaModFix/>
          </a:blip>
          <a:stretch>
            <a:fillRect/>
          </a:stretch>
        </p:blipFill>
        <p:spPr>
          <a:xfrm>
            <a:off x="3408700" y="5007939"/>
            <a:ext cx="4857750" cy="885825"/>
          </a:xfrm>
          <a:prstGeom prst="rect">
            <a:avLst/>
          </a:prstGeom>
          <a:noFill/>
          <a:ln>
            <a:noFill/>
          </a:ln>
        </p:spPr>
      </p:pic>
      <p:pic>
        <p:nvPicPr>
          <p:cNvPr id="111" name="Google Shape;111;p25"/>
          <p:cNvPicPr preferRelativeResize="0"/>
          <p:nvPr/>
        </p:nvPicPr>
        <p:blipFill>
          <a:blip r:embed="rId4">
            <a:alphaModFix/>
          </a:blip>
          <a:stretch>
            <a:fillRect/>
          </a:stretch>
        </p:blipFill>
        <p:spPr>
          <a:xfrm>
            <a:off x="3655950" y="3320076"/>
            <a:ext cx="1310700" cy="36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Effect transition="in" filter="fade">
                                      <p:cBhvr>
                                        <p:cTn id="17" dur="1000"/>
                                        <p:tgtEl>
                                          <p:spTgt spid="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xEl>
                                              <p:pRg st="3" end="3"/>
                                            </p:txEl>
                                          </p:spTgt>
                                        </p:tgtEl>
                                        <p:attrNameLst>
                                          <p:attrName>style.visibility</p:attrName>
                                        </p:attrNameLst>
                                      </p:cBhvr>
                                      <p:to>
                                        <p:strVal val="visible"/>
                                      </p:to>
                                    </p:set>
                                    <p:animEffect transition="in" filter="fade">
                                      <p:cBhvr>
                                        <p:cTn id="22" dur="1000"/>
                                        <p:tgtEl>
                                          <p:spTgt spid="1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
                                            <p:txEl>
                                              <p:pRg st="5" end="5"/>
                                            </p:txEl>
                                          </p:spTgt>
                                        </p:tgtEl>
                                        <p:attrNameLst>
                                          <p:attrName>style.visibility</p:attrName>
                                        </p:attrNameLst>
                                      </p:cBhvr>
                                      <p:to>
                                        <p:strVal val="visible"/>
                                      </p:to>
                                    </p:set>
                                    <p:animEffect transition="in" filter="fade">
                                      <p:cBhvr>
                                        <p:cTn id="27" dur="1000"/>
                                        <p:tgtEl>
                                          <p:spTgt spid="10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0" indent="0">
              <a:lnSpc>
                <a:spcPct val="115000"/>
              </a:lnSpc>
              <a:spcBef>
                <a:spcPts val="0"/>
              </a:spcBef>
              <a:buNone/>
            </a:pPr>
            <a:endParaRPr sz="2000"/>
          </a:p>
        </p:txBody>
      </p:sp>
      <p:sp>
        <p:nvSpPr>
          <p:cNvPr id="117" name="Google Shape;117;p26"/>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000"/>
                                        <p:tgtEl>
                                          <p:spTgt spid="1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marL="0" indent="0">
              <a:lnSpc>
                <a:spcPct val="115000"/>
              </a:lnSpc>
              <a:spcBef>
                <a:spcPts val="1000"/>
              </a:spcBef>
              <a:buNone/>
            </a:pPr>
            <a:endParaRPr sz="2000"/>
          </a:p>
        </p:txBody>
      </p:sp>
      <p:sp>
        <p:nvSpPr>
          <p:cNvPr id="123" name="Google Shape;123;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10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1000"/>
                                        <p:tgtEl>
                                          <p:spTgt spid="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indent="0">
              <a:lnSpc>
                <a:spcPct val="115000"/>
              </a:lnSpc>
              <a:spcBef>
                <a:spcPts val="1000"/>
              </a:spcBef>
              <a:buNone/>
            </a:pPr>
            <a:r>
              <a:rPr lang="en" sz="2000"/>
              <a:t>We can assume that the attitudes of Duke students in the sample are independent of each other, and attitudes of US residents in the sample are independent of each other as well.</a:t>
            </a:r>
            <a:endParaRPr sz="2000"/>
          </a:p>
          <a:p>
            <a:pPr marL="0" indent="0">
              <a:lnSpc>
                <a:spcPct val="115000"/>
              </a:lnSpc>
              <a:spcBef>
                <a:spcPts val="1000"/>
              </a:spcBef>
              <a:buNone/>
            </a:pPr>
            <a:endParaRPr sz="2000"/>
          </a:p>
        </p:txBody>
      </p:sp>
      <p:sp>
        <p:nvSpPr>
          <p:cNvPr id="129" name="Google Shape;129;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0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0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indent="0">
              <a:lnSpc>
                <a:spcPct val="115000"/>
              </a:lnSpc>
              <a:spcBef>
                <a:spcPts val="1000"/>
              </a:spcBef>
              <a:buNone/>
            </a:pPr>
            <a:r>
              <a:rPr lang="en" sz="2000"/>
              <a:t>We can assume that the attitudes of Duke students in the sample are independent of each other, and attitudes of US residents in the sample are independent of each other as well.</a:t>
            </a:r>
            <a:endParaRPr sz="2000"/>
          </a:p>
          <a:p>
            <a:pPr indent="-355600">
              <a:lnSpc>
                <a:spcPct val="115000"/>
              </a:lnSpc>
              <a:spcBef>
                <a:spcPts val="1000"/>
              </a:spcBef>
              <a:buSzPts val="2000"/>
              <a:buAutoNum type="arabicPeriod" startAt="2"/>
            </a:pPr>
            <a:r>
              <a:rPr lang="en" sz="2000" i="1">
                <a:solidFill>
                  <a:schemeClr val="accent1"/>
                </a:solidFill>
              </a:rPr>
              <a:t>Independence between groups:</a:t>
            </a:r>
            <a:br>
              <a:rPr lang="en" sz="2000" i="1">
                <a:solidFill>
                  <a:schemeClr val="accent1"/>
                </a:solidFill>
              </a:rPr>
            </a:br>
            <a:r>
              <a:rPr lang="en" sz="2000"/>
              <a:t>The sampled Duke students and the US residents are independent of each other.</a:t>
            </a:r>
            <a:endParaRPr sz="2000"/>
          </a:p>
          <a:p>
            <a:pPr marL="0" indent="0">
              <a:lnSpc>
                <a:spcPct val="115000"/>
              </a:lnSpc>
              <a:spcBef>
                <a:spcPts val="1000"/>
              </a:spcBef>
              <a:buNone/>
            </a:pPr>
            <a:endParaRPr sz="2000"/>
          </a:p>
        </p:txBody>
      </p:sp>
      <p:sp>
        <p:nvSpPr>
          <p:cNvPr id="135" name="Google Shape;13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1000"/>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Effect transition="in" filter="fade">
                                      <p:cBhvr>
                                        <p:cTn id="12" dur="1000"/>
                                        <p:tgtEl>
                                          <p:spTgt spid="1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Effect transition="in" filter="fade">
                                      <p:cBhvr>
                                        <p:cTn id="17" dur="1000"/>
                                        <p:tgtEl>
                                          <p:spTgt spid="1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Effect transition="in" filter="fade">
                                      <p:cBhvr>
                                        <p:cTn id="22" dur="1000"/>
                                        <p:tgtEl>
                                          <p:spTgt spid="1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
                                            <p:txEl>
                                              <p:pRg st="4" end="4"/>
                                            </p:txEl>
                                          </p:spTgt>
                                        </p:tgtEl>
                                        <p:attrNameLst>
                                          <p:attrName>style.visibility</p:attrName>
                                        </p:attrNameLst>
                                      </p:cBhvr>
                                      <p:to>
                                        <p:strVal val="visible"/>
                                      </p:to>
                                    </p:set>
                                    <p:animEffect transition="in" filter="fade">
                                      <p:cBhvr>
                                        <p:cTn id="27" dur="1000"/>
                                        <p:tgtEl>
                                          <p:spTgt spid="1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indent="0">
              <a:lnSpc>
                <a:spcPct val="115000"/>
              </a:lnSpc>
              <a:spcBef>
                <a:spcPts val="1000"/>
              </a:spcBef>
              <a:buNone/>
            </a:pPr>
            <a:r>
              <a:rPr lang="en" sz="2000"/>
              <a:t>We can assume that the attitudes of Duke students in the sample are independent of each other, and attitudes of US residents in the sample are independent of each other as well.</a:t>
            </a:r>
            <a:endParaRPr sz="2000"/>
          </a:p>
          <a:p>
            <a:pPr indent="-355600">
              <a:lnSpc>
                <a:spcPct val="115000"/>
              </a:lnSpc>
              <a:spcBef>
                <a:spcPts val="1000"/>
              </a:spcBef>
              <a:buSzPts val="2000"/>
              <a:buAutoNum type="arabicPeriod" startAt="2"/>
            </a:pPr>
            <a:r>
              <a:rPr lang="en" sz="2000" i="1">
                <a:solidFill>
                  <a:schemeClr val="accent1"/>
                </a:solidFill>
              </a:rPr>
              <a:t>Independence between groups:</a:t>
            </a:r>
            <a:br>
              <a:rPr lang="en" sz="2000" i="1">
                <a:solidFill>
                  <a:schemeClr val="accent1"/>
                </a:solidFill>
              </a:rPr>
            </a:br>
            <a:r>
              <a:rPr lang="en" sz="2000"/>
              <a:t>The sampled Duke students and the US residents are independent of each other.</a:t>
            </a:r>
            <a:endParaRPr sz="2000"/>
          </a:p>
          <a:p>
            <a:pPr indent="-355600">
              <a:lnSpc>
                <a:spcPct val="115000"/>
              </a:lnSpc>
              <a:spcBef>
                <a:spcPts val="0"/>
              </a:spcBef>
              <a:buSzPts val="2000"/>
              <a:buAutoNum type="arabicPeriod" startAt="2"/>
            </a:pPr>
            <a:r>
              <a:rPr lang="en" sz="2000" i="1">
                <a:solidFill>
                  <a:schemeClr val="accent1"/>
                </a:solidFill>
              </a:rPr>
              <a:t>Success-failure:</a:t>
            </a:r>
            <a:br>
              <a:rPr lang="en" sz="2000">
                <a:solidFill>
                  <a:schemeClr val="accent1"/>
                </a:solidFill>
              </a:rPr>
            </a:br>
            <a:r>
              <a:rPr lang="en" sz="2000"/>
              <a:t>At least 10 observed successes and 10 observed failures in the two groups.</a:t>
            </a:r>
            <a:endParaRPr sz="2000"/>
          </a:p>
        </p:txBody>
      </p:sp>
      <p:sp>
        <p:nvSpPr>
          <p:cNvPr id="141" name="Google Shape;141;p3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Effect transition="in" filter="fade">
                                      <p:cBhvr>
                                        <p:cTn id="27" dur="1000"/>
                                        <p:tgtEl>
                                          <p:spTgt spid="1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0">
                                            <p:txEl>
                                              <p:pRg st="5" end="5"/>
                                            </p:txEl>
                                          </p:spTgt>
                                        </p:tgtEl>
                                        <p:attrNameLst>
                                          <p:attrName>style.visibility</p:attrName>
                                        </p:attrNameLst>
                                      </p:cBhvr>
                                      <p:to>
                                        <p:strVal val="visible"/>
                                      </p:to>
                                    </p:set>
                                    <p:animEffect transition="in" filter="fade">
                                      <p:cBhvr>
                                        <p:cTn id="32" dur="1000"/>
                                        <p:tgtEl>
                                          <p:spTgt spid="1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154" name="Google Shape;154;p32"/>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55" name="Google Shape;155;p32"/>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156" name="Google Shape;156;p32"/>
          <p:cNvPicPr preferRelativeResize="0"/>
          <p:nvPr/>
        </p:nvPicPr>
        <p:blipFill>
          <a:blip r:embed="rId4">
            <a:alphaModFix/>
          </a:blip>
          <a:stretch>
            <a:fillRect/>
          </a:stretch>
        </p:blipFill>
        <p:spPr>
          <a:xfrm>
            <a:off x="3453324" y="3610893"/>
            <a:ext cx="4407024" cy="3007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162" name="Google Shape;162;p33"/>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63" name="Google Shape;163;p33"/>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164" name="Google Shape;164;p33"/>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165" name="Google Shape;165;p33"/>
          <p:cNvPicPr preferRelativeResize="0"/>
          <p:nvPr/>
        </p:nvPicPr>
        <p:blipFill>
          <a:blip r:embed="rId5">
            <a:alphaModFix/>
          </a:blip>
          <a:stretch>
            <a:fillRect/>
          </a:stretch>
        </p:blipFill>
        <p:spPr>
          <a:xfrm>
            <a:off x="2430272" y="3998176"/>
            <a:ext cx="6984603" cy="7915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2209800" y="2111126"/>
            <a:ext cx="7772400" cy="2281800"/>
          </a:xfrm>
          <a:prstGeom prst="rect">
            <a:avLst/>
          </a:prstGeom>
        </p:spPr>
        <p:txBody>
          <a:bodyPr spcFirstLastPara="1" wrap="square" lIns="91425" tIns="91425" rIns="91425" bIns="91425" anchor="b" anchorCtr="0">
            <a:noAutofit/>
          </a:bodyPr>
          <a:lstStyle/>
          <a:p>
            <a:pPr algn="l"/>
            <a:r>
              <a:rPr lang="en">
                <a:solidFill>
                  <a:schemeClr val="accent1"/>
                </a:solidFill>
              </a:rPr>
              <a:t>Difference of</a:t>
            </a:r>
            <a:endParaRPr>
              <a:solidFill>
                <a:schemeClr val="accent1"/>
              </a:solidFill>
            </a:endParaRPr>
          </a:p>
          <a:p>
            <a:pPr algn="l"/>
            <a:r>
              <a:rPr lang="en">
                <a:solidFill>
                  <a:schemeClr val="accent1"/>
                </a:solidFill>
              </a:rPr>
              <a:t>Two Proportions</a:t>
            </a:r>
            <a:endParaRPr>
              <a:solidFill>
                <a:schemeClr val="accent1"/>
              </a:solidFill>
            </a:endParaRPr>
          </a:p>
          <a:p>
            <a:pPr algn="l"/>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171" name="Google Shape;171;p34"/>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72" name="Google Shape;172;p34"/>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173" name="Google Shape;173;p34"/>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174" name="Google Shape;174;p34"/>
          <p:cNvPicPr preferRelativeResize="0"/>
          <p:nvPr/>
        </p:nvPicPr>
        <p:blipFill>
          <a:blip r:embed="rId5">
            <a:alphaModFix/>
          </a:blip>
          <a:stretch>
            <a:fillRect/>
          </a:stretch>
        </p:blipFill>
        <p:spPr>
          <a:xfrm>
            <a:off x="2430272" y="3998176"/>
            <a:ext cx="6984603" cy="791581"/>
          </a:xfrm>
          <a:prstGeom prst="rect">
            <a:avLst/>
          </a:prstGeom>
          <a:noFill/>
          <a:ln>
            <a:noFill/>
          </a:ln>
        </p:spPr>
      </p:pic>
      <p:pic>
        <p:nvPicPr>
          <p:cNvPr id="175" name="Google Shape;175;p34"/>
          <p:cNvPicPr preferRelativeResize="0"/>
          <p:nvPr/>
        </p:nvPicPr>
        <p:blipFill rotWithShape="1">
          <a:blip r:embed="rId6">
            <a:alphaModFix/>
          </a:blip>
          <a:srcRect r="67790"/>
          <a:stretch/>
        </p:blipFill>
        <p:spPr>
          <a:xfrm>
            <a:off x="2342098" y="4734126"/>
            <a:ext cx="2397574" cy="78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181" name="Google Shape;181;p35"/>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82" name="Google Shape;182;p35"/>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183" name="Google Shape;183;p35"/>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184" name="Google Shape;184;p35"/>
          <p:cNvPicPr preferRelativeResize="0"/>
          <p:nvPr/>
        </p:nvPicPr>
        <p:blipFill>
          <a:blip r:embed="rId5">
            <a:alphaModFix/>
          </a:blip>
          <a:stretch>
            <a:fillRect/>
          </a:stretch>
        </p:blipFill>
        <p:spPr>
          <a:xfrm>
            <a:off x="2430272" y="3998176"/>
            <a:ext cx="6984603" cy="791581"/>
          </a:xfrm>
          <a:prstGeom prst="rect">
            <a:avLst/>
          </a:prstGeom>
          <a:noFill/>
          <a:ln>
            <a:noFill/>
          </a:ln>
        </p:spPr>
      </p:pic>
      <p:pic>
        <p:nvPicPr>
          <p:cNvPr id="185" name="Google Shape;185;p35"/>
          <p:cNvPicPr preferRelativeResize="0"/>
          <p:nvPr/>
        </p:nvPicPr>
        <p:blipFill rotWithShape="1">
          <a:blip r:embed="rId6">
            <a:alphaModFix/>
          </a:blip>
          <a:srcRect r="57166"/>
          <a:stretch/>
        </p:blipFill>
        <p:spPr>
          <a:xfrm>
            <a:off x="2342101" y="4734126"/>
            <a:ext cx="3188475" cy="78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191" name="Google Shape;191;p36"/>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92" name="Google Shape;192;p36"/>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193" name="Google Shape;193;p36"/>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194" name="Google Shape;194;p36"/>
          <p:cNvPicPr preferRelativeResize="0"/>
          <p:nvPr/>
        </p:nvPicPr>
        <p:blipFill>
          <a:blip r:embed="rId5">
            <a:alphaModFix/>
          </a:blip>
          <a:stretch>
            <a:fillRect/>
          </a:stretch>
        </p:blipFill>
        <p:spPr>
          <a:xfrm>
            <a:off x="2430272" y="3998176"/>
            <a:ext cx="6984603" cy="791581"/>
          </a:xfrm>
          <a:prstGeom prst="rect">
            <a:avLst/>
          </a:prstGeom>
          <a:noFill/>
          <a:ln>
            <a:noFill/>
          </a:ln>
        </p:spPr>
      </p:pic>
      <p:pic>
        <p:nvPicPr>
          <p:cNvPr id="195" name="Google Shape;195;p36"/>
          <p:cNvPicPr preferRelativeResize="0"/>
          <p:nvPr/>
        </p:nvPicPr>
        <p:blipFill>
          <a:blip r:embed="rId6">
            <a:alphaModFix/>
          </a:blip>
          <a:stretch>
            <a:fillRect/>
          </a:stretch>
        </p:blipFill>
        <p:spPr>
          <a:xfrm>
            <a:off x="2342097" y="4734122"/>
            <a:ext cx="7443768" cy="7827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fade">
                                      <p:cBhvr>
                                        <p:cTn id="1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201" name="Google Shape;201;p37"/>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202" name="Google Shape;202;p37"/>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203" name="Google Shape;203;p37"/>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204" name="Google Shape;204;p37"/>
          <p:cNvPicPr preferRelativeResize="0"/>
          <p:nvPr/>
        </p:nvPicPr>
        <p:blipFill>
          <a:blip r:embed="rId5">
            <a:alphaModFix/>
          </a:blip>
          <a:stretch>
            <a:fillRect/>
          </a:stretch>
        </p:blipFill>
        <p:spPr>
          <a:xfrm>
            <a:off x="2430272" y="3998176"/>
            <a:ext cx="6984603" cy="791581"/>
          </a:xfrm>
          <a:prstGeom prst="rect">
            <a:avLst/>
          </a:prstGeom>
          <a:noFill/>
          <a:ln>
            <a:noFill/>
          </a:ln>
        </p:spPr>
      </p:pic>
      <p:pic>
        <p:nvPicPr>
          <p:cNvPr id="205" name="Google Shape;205;p37"/>
          <p:cNvPicPr preferRelativeResize="0"/>
          <p:nvPr/>
        </p:nvPicPr>
        <p:blipFill>
          <a:blip r:embed="rId6">
            <a:alphaModFix/>
          </a:blip>
          <a:stretch>
            <a:fillRect/>
          </a:stretch>
        </p:blipFill>
        <p:spPr>
          <a:xfrm>
            <a:off x="2342097" y="4734122"/>
            <a:ext cx="7443768" cy="782785"/>
          </a:xfrm>
          <a:prstGeom prst="rect">
            <a:avLst/>
          </a:prstGeom>
          <a:noFill/>
          <a:ln>
            <a:noFill/>
          </a:ln>
        </p:spPr>
      </p:pic>
      <p:pic>
        <p:nvPicPr>
          <p:cNvPr id="206" name="Google Shape;206;p37"/>
          <p:cNvPicPr preferRelativeResize="0"/>
          <p:nvPr/>
        </p:nvPicPr>
        <p:blipFill>
          <a:blip r:embed="rId7">
            <a:alphaModFix/>
          </a:blip>
          <a:stretch>
            <a:fillRect/>
          </a:stretch>
        </p:blipFill>
        <p:spPr>
          <a:xfrm>
            <a:off x="2430272" y="5557213"/>
            <a:ext cx="7373127" cy="422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1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sp>
        <p:nvSpPr>
          <p:cNvPr id="212" name="Google Shape;212;p38"/>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213" name="Google Shape;213;p38"/>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214" name="Google Shape;214;p38"/>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215" name="Google Shape;215;p38"/>
          <p:cNvPicPr preferRelativeResize="0"/>
          <p:nvPr/>
        </p:nvPicPr>
        <p:blipFill>
          <a:blip r:embed="rId5">
            <a:alphaModFix/>
          </a:blip>
          <a:stretch>
            <a:fillRect/>
          </a:stretch>
        </p:blipFill>
        <p:spPr>
          <a:xfrm>
            <a:off x="2430272" y="3998176"/>
            <a:ext cx="6984603" cy="791581"/>
          </a:xfrm>
          <a:prstGeom prst="rect">
            <a:avLst/>
          </a:prstGeom>
          <a:noFill/>
          <a:ln>
            <a:noFill/>
          </a:ln>
        </p:spPr>
      </p:pic>
      <p:pic>
        <p:nvPicPr>
          <p:cNvPr id="216" name="Google Shape;216;p38"/>
          <p:cNvPicPr preferRelativeResize="0"/>
          <p:nvPr/>
        </p:nvPicPr>
        <p:blipFill>
          <a:blip r:embed="rId6">
            <a:alphaModFix/>
          </a:blip>
          <a:stretch>
            <a:fillRect/>
          </a:stretch>
        </p:blipFill>
        <p:spPr>
          <a:xfrm>
            <a:off x="2342097" y="4734122"/>
            <a:ext cx="7443768" cy="782785"/>
          </a:xfrm>
          <a:prstGeom prst="rect">
            <a:avLst/>
          </a:prstGeom>
          <a:noFill/>
          <a:ln>
            <a:noFill/>
          </a:ln>
        </p:spPr>
      </p:pic>
      <p:pic>
        <p:nvPicPr>
          <p:cNvPr id="217" name="Google Shape;217;p38"/>
          <p:cNvPicPr preferRelativeResize="0"/>
          <p:nvPr/>
        </p:nvPicPr>
        <p:blipFill>
          <a:blip r:embed="rId7">
            <a:alphaModFix/>
          </a:blip>
          <a:stretch>
            <a:fillRect/>
          </a:stretch>
        </p:blipFill>
        <p:spPr>
          <a:xfrm>
            <a:off x="2430272" y="5557213"/>
            <a:ext cx="7373127" cy="422176"/>
          </a:xfrm>
          <a:prstGeom prst="rect">
            <a:avLst/>
          </a:prstGeom>
          <a:noFill/>
          <a:ln>
            <a:noFill/>
          </a:ln>
        </p:spPr>
      </p:pic>
      <p:pic>
        <p:nvPicPr>
          <p:cNvPr id="218" name="Google Shape;218;p38"/>
          <p:cNvPicPr preferRelativeResize="0"/>
          <p:nvPr/>
        </p:nvPicPr>
        <p:blipFill>
          <a:blip r:embed="rId8">
            <a:alphaModFix/>
          </a:blip>
          <a:stretch>
            <a:fillRect/>
          </a:stretch>
        </p:blipFill>
        <p:spPr>
          <a:xfrm>
            <a:off x="2430283" y="6040021"/>
            <a:ext cx="2331144" cy="395790"/>
          </a:xfrm>
          <a:prstGeom prst="rect">
            <a:avLst/>
          </a:prstGeom>
          <a:noFill/>
          <a:ln>
            <a:noFill/>
          </a:ln>
        </p:spPr>
      </p:pic>
      <p:pic>
        <p:nvPicPr>
          <p:cNvPr id="219" name="Google Shape;219;p38"/>
          <p:cNvPicPr preferRelativeResize="0"/>
          <p:nvPr/>
        </p:nvPicPr>
        <p:blipFill>
          <a:blip r:embed="rId9">
            <a:alphaModFix/>
          </a:blip>
          <a:stretch>
            <a:fillRect/>
          </a:stretch>
        </p:blipFill>
        <p:spPr>
          <a:xfrm>
            <a:off x="1785675" y="6435823"/>
            <a:ext cx="2975741" cy="422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10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7"/>
                                        </p:tgtEl>
                                        <p:attrNameLst>
                                          <p:attrName>style.visibility</p:attrName>
                                        </p:attrNameLst>
                                      </p:cBhvr>
                                      <p:to>
                                        <p:strVal val="visible"/>
                                      </p:to>
                                    </p:set>
                                    <p:animEffect transition="in" filter="fade">
                                      <p:cBhvr>
                                        <p:cTn id="22" dur="1000"/>
                                        <p:tgtEl>
                                          <p:spTgt spid="2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9"/>
                                        </p:tgtEl>
                                        <p:attrNameLst>
                                          <p:attrName>style.visibility</p:attrName>
                                        </p:attrNameLst>
                                      </p:cBhvr>
                                      <p:to>
                                        <p:strVal val="visible"/>
                                      </p:to>
                                    </p:set>
                                    <p:animEffect transition="in" filter="fade">
                                      <p:cBhvr>
                                        <p:cTn id="32"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body" idx="1"/>
          </p:nvPr>
        </p:nvSpPr>
        <p:spPr>
          <a:xfrm flipH="1">
            <a:off x="1981150" y="1305775"/>
            <a:ext cx="8050800" cy="15831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2000">
                <a:solidFill>
                  <a:schemeClr val="accent1"/>
                </a:solidFill>
              </a:rPr>
              <a:t>Which of the following is the correct set of hypotheses for testing if the proportion of all Duke students who would be bothered a great deal by the melting of the northern ice cap differs from the proportion of all Americans who do?</a:t>
            </a:r>
            <a:endParaRPr sz="2000">
              <a:solidFill>
                <a:schemeClr val="accent1"/>
              </a:solidFill>
            </a:endParaRPr>
          </a:p>
        </p:txBody>
      </p:sp>
      <p:sp>
        <p:nvSpPr>
          <p:cNvPr id="225" name="Google Shape;225;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26" name="Google Shape;226;p39"/>
          <p:cNvPicPr preferRelativeResize="0"/>
          <p:nvPr/>
        </p:nvPicPr>
        <p:blipFill>
          <a:blip r:embed="rId3">
            <a:alphaModFix/>
          </a:blip>
          <a:stretch>
            <a:fillRect/>
          </a:stretch>
        </p:blipFill>
        <p:spPr>
          <a:xfrm>
            <a:off x="2108726" y="3007223"/>
            <a:ext cx="2781401" cy="28368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body" idx="1"/>
          </p:nvPr>
        </p:nvSpPr>
        <p:spPr>
          <a:xfrm flipH="1">
            <a:off x="1981150" y="1305775"/>
            <a:ext cx="8050800" cy="15831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2000"/>
              <a:t>Which of the following is the correct set of hypotheses for testing if the proportion of all Duke students who would be bothered a great deal by the melting of the northern ice cap differs from the proportion of all Americans who do?</a:t>
            </a:r>
            <a:endParaRPr sz="2000"/>
          </a:p>
        </p:txBody>
      </p:sp>
      <p:sp>
        <p:nvSpPr>
          <p:cNvPr id="232" name="Google Shape;232;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33" name="Google Shape;233;p40"/>
          <p:cNvPicPr preferRelativeResize="0"/>
          <p:nvPr/>
        </p:nvPicPr>
        <p:blipFill>
          <a:blip r:embed="rId3">
            <a:alphaModFix/>
          </a:blip>
          <a:stretch>
            <a:fillRect/>
          </a:stretch>
        </p:blipFill>
        <p:spPr>
          <a:xfrm>
            <a:off x="2135973" y="2961709"/>
            <a:ext cx="3157050" cy="32283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Flashback to working with one proportion</a:t>
            </a:r>
            <a:endParaRPr baseline="30000">
              <a:solidFill>
                <a:schemeClr val="accent1"/>
              </a:solidFill>
            </a:endParaRPr>
          </a:p>
        </p:txBody>
      </p:sp>
      <p:sp>
        <p:nvSpPr>
          <p:cNvPr id="239" name="Google Shape;239;p41"/>
          <p:cNvSpPr txBox="1">
            <a:spLocks noGrp="1"/>
          </p:cNvSpPr>
          <p:nvPr>
            <p:ph type="body" idx="1"/>
          </p:nvPr>
        </p:nvSpPr>
        <p:spPr>
          <a:xfrm flipH="1">
            <a:off x="1981075" y="1305775"/>
            <a:ext cx="7822200" cy="48564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When constructing a confidence interval for a population proportion, we check if the </a:t>
            </a:r>
            <a:r>
              <a:rPr lang="en" sz="2200" i="1">
                <a:solidFill>
                  <a:srgbClr val="FF9900"/>
                </a:solidFill>
              </a:rPr>
              <a:t>observed </a:t>
            </a:r>
            <a:r>
              <a:rPr lang="en" sz="2200"/>
              <a:t>number of successes and failures are at least 10.</a:t>
            </a:r>
            <a:br>
              <a:rPr lang="en" sz="2200"/>
            </a:br>
            <a:br>
              <a:rPr lang="en" sz="2200"/>
            </a:br>
            <a:r>
              <a:rPr lang="en" sz="2200"/>
              <a:t>                        </a:t>
            </a:r>
            <a:r>
              <a:rPr lang="en" sz="2200" i="1"/>
              <a:t>np̂ ≥ 10		n * (1 - p̂) ≥10</a:t>
            </a:r>
            <a:endParaRPr sz="2200" i="1"/>
          </a:p>
          <a:p>
            <a:pPr marL="0" indent="0">
              <a:lnSpc>
                <a:spcPct val="115000"/>
              </a:lnSpc>
              <a:spcBef>
                <a:spcPts val="0"/>
              </a:spcBef>
              <a:buSzPts val="1100"/>
              <a:buNone/>
            </a:pPr>
            <a:endParaRPr sz="2200"/>
          </a:p>
          <a:p>
            <a:pPr marL="0" indent="0">
              <a:lnSpc>
                <a:spcPct val="115000"/>
              </a:lnSpc>
              <a:spcBef>
                <a:spcPts val="0"/>
              </a:spcBef>
              <a:buNone/>
            </a:pPr>
            <a:endParaRPr sz="2200" i="1"/>
          </a:p>
          <a:p>
            <a:pPr marL="0" indent="0">
              <a:lnSpc>
                <a:spcPct val="115000"/>
              </a:lnSpc>
              <a:spcBef>
                <a:spcPts val="0"/>
              </a:spcBef>
              <a:buSzPts val="1100"/>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fade">
                                      <p:cBhvr>
                                        <p:cTn id="7" dur="1000"/>
                                        <p:tgtEl>
                                          <p:spTgt spid="2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Flashback to working with one proportion</a:t>
            </a:r>
            <a:endParaRPr baseline="30000">
              <a:solidFill>
                <a:schemeClr val="accent1"/>
              </a:solidFill>
            </a:endParaRPr>
          </a:p>
        </p:txBody>
      </p:sp>
      <p:sp>
        <p:nvSpPr>
          <p:cNvPr id="245" name="Google Shape;245;p42"/>
          <p:cNvSpPr txBox="1">
            <a:spLocks noGrp="1"/>
          </p:cNvSpPr>
          <p:nvPr>
            <p:ph type="body" idx="1"/>
          </p:nvPr>
        </p:nvSpPr>
        <p:spPr>
          <a:xfrm flipH="1">
            <a:off x="1981075" y="1305775"/>
            <a:ext cx="7822200" cy="48564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When constructing a confidence interval for a population proportion, we check if the </a:t>
            </a:r>
            <a:r>
              <a:rPr lang="en" sz="2200" i="1">
                <a:solidFill>
                  <a:srgbClr val="FF9900"/>
                </a:solidFill>
              </a:rPr>
              <a:t>observed </a:t>
            </a:r>
            <a:r>
              <a:rPr lang="en" sz="2200"/>
              <a:t>number of successes and failures are at least 10.</a:t>
            </a:r>
            <a:br>
              <a:rPr lang="en" sz="2200"/>
            </a:br>
            <a:br>
              <a:rPr lang="en" sz="2200"/>
            </a:br>
            <a:r>
              <a:rPr lang="en" sz="2200"/>
              <a:t>                        </a:t>
            </a:r>
            <a:r>
              <a:rPr lang="en" sz="2200" i="1"/>
              <a:t>np̂ ≥ 10		n * (1 - p̂) ≥10</a:t>
            </a:r>
            <a:endParaRPr sz="2200" i="1"/>
          </a:p>
          <a:p>
            <a:pPr marL="0" indent="0">
              <a:lnSpc>
                <a:spcPct val="115000"/>
              </a:lnSpc>
              <a:spcBef>
                <a:spcPts val="0"/>
              </a:spcBef>
              <a:buSzPts val="1100"/>
              <a:buNone/>
            </a:pPr>
            <a:endParaRPr sz="2200"/>
          </a:p>
          <a:p>
            <a:pPr indent="-368300">
              <a:lnSpc>
                <a:spcPct val="115000"/>
              </a:lnSpc>
              <a:spcBef>
                <a:spcPts val="0"/>
              </a:spcBef>
              <a:buSzPts val="2200"/>
            </a:pPr>
            <a:r>
              <a:rPr lang="en" sz="2200"/>
              <a:t>When conducting a hypothesis test for a population proportion, we check if the </a:t>
            </a:r>
            <a:r>
              <a:rPr lang="en" sz="2200" i="1">
                <a:solidFill>
                  <a:srgbClr val="FF9900"/>
                </a:solidFill>
              </a:rPr>
              <a:t>expected</a:t>
            </a:r>
            <a:r>
              <a:rPr lang="en" sz="2200"/>
              <a:t> number of successes and failures are at least 10.</a:t>
            </a:r>
            <a:br>
              <a:rPr lang="en" sz="2200"/>
            </a:br>
            <a:br>
              <a:rPr lang="en" sz="2200"/>
            </a:br>
            <a:r>
              <a:rPr lang="en" sz="2200"/>
              <a:t>                       </a:t>
            </a:r>
            <a:r>
              <a:rPr lang="en" sz="2200" i="1"/>
              <a:t>np</a:t>
            </a:r>
            <a:r>
              <a:rPr lang="en" sz="2200" i="1" baseline="-25000"/>
              <a:t>0</a:t>
            </a:r>
            <a:r>
              <a:rPr lang="en" sz="2200" i="1"/>
              <a:t> ≥ 10	n * (1 - p</a:t>
            </a:r>
            <a:r>
              <a:rPr lang="en" sz="2200" i="1" baseline="-25000"/>
              <a:t>0</a:t>
            </a:r>
            <a:r>
              <a:rPr lang="en" sz="2200" i="1"/>
              <a:t>) ≥ 10</a:t>
            </a:r>
            <a:endParaRPr sz="2200" i="1"/>
          </a:p>
          <a:p>
            <a:pPr marL="0" indent="0">
              <a:lnSpc>
                <a:spcPct val="115000"/>
              </a:lnSpc>
              <a:spcBef>
                <a:spcPts val="0"/>
              </a:spcBef>
              <a:buSzPts val="1100"/>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1000"/>
                                        <p:tgtEl>
                                          <p:spTgt spid="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xEl>
                                              <p:pRg st="2" end="2"/>
                                            </p:txEl>
                                          </p:spTgt>
                                        </p:tgtEl>
                                        <p:attrNameLst>
                                          <p:attrName>style.visibility</p:attrName>
                                        </p:attrNameLst>
                                      </p:cBhvr>
                                      <p:to>
                                        <p:strVal val="visible"/>
                                      </p:to>
                                    </p:set>
                                    <p:animEffect transition="in" filter="fade">
                                      <p:cBhvr>
                                        <p:cTn id="12" dur="1000"/>
                                        <p:tgtEl>
                                          <p:spTgt spid="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body" idx="1"/>
          </p:nvPr>
        </p:nvSpPr>
        <p:spPr>
          <a:xfrm flipH="1">
            <a:off x="1981075" y="1305775"/>
            <a:ext cx="7822200" cy="47889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marL="0" indent="0">
              <a:lnSpc>
                <a:spcPct val="115000"/>
              </a:lnSpc>
              <a:spcBef>
                <a:spcPts val="1000"/>
              </a:spcBef>
              <a:spcAft>
                <a:spcPts val="1000"/>
              </a:spcAft>
              <a:buSzPts val="1100"/>
              <a:buNone/>
            </a:pPr>
            <a:endParaRPr sz="2000">
              <a:solidFill>
                <a:schemeClr val="accent1"/>
              </a:solidFill>
            </a:endParaRPr>
          </a:p>
        </p:txBody>
      </p:sp>
      <p:sp>
        <p:nvSpPr>
          <p:cNvPr id="251" name="Google Shape;251;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Pooled estimate of a proportion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Effect transition="in" filter="fade">
                                      <p:cBhvr>
                                        <p:cTn id="7" dur="1000"/>
                                        <p:tgtEl>
                                          <p:spTgt spid="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75" y="1305775"/>
            <a:ext cx="7822200" cy="4137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Scientists predict that global warming may have big effects on the polar regions within the next 100 years. One of the possible effects is that the northern ice cap may completely melt. Would this bother you a great deal, some, a little, or not at all if it actually happened?</a:t>
            </a:r>
            <a:endParaRPr sz="2200">
              <a:solidFill>
                <a:schemeClr val="accent1"/>
              </a:solidFill>
            </a:endParaRPr>
          </a:p>
          <a:p>
            <a:pPr marL="0" indent="0">
              <a:lnSpc>
                <a:spcPct val="115000"/>
              </a:lnSpc>
              <a:spcBef>
                <a:spcPts val="0"/>
              </a:spcBef>
              <a:buNone/>
            </a:pPr>
            <a:endParaRPr sz="2200"/>
          </a:p>
          <a:p>
            <a:pPr indent="-368300">
              <a:lnSpc>
                <a:spcPct val="115000"/>
              </a:lnSpc>
              <a:spcBef>
                <a:spcPts val="0"/>
              </a:spcBef>
              <a:buSzPts val="2200"/>
              <a:buAutoNum type="alphaLcParenBoth"/>
            </a:pPr>
            <a:r>
              <a:rPr lang="en" sz="2200"/>
              <a:t>A great deal</a:t>
            </a:r>
            <a:endParaRPr sz="2200"/>
          </a:p>
          <a:p>
            <a:pPr indent="-368300">
              <a:lnSpc>
                <a:spcPct val="115000"/>
              </a:lnSpc>
              <a:spcBef>
                <a:spcPts val="0"/>
              </a:spcBef>
              <a:buSzPts val="2200"/>
              <a:buAutoNum type="alphaLcParenBoth"/>
            </a:pPr>
            <a:r>
              <a:rPr lang="en" sz="2200"/>
              <a:t>Some</a:t>
            </a:r>
            <a:endParaRPr sz="2200"/>
          </a:p>
          <a:p>
            <a:pPr indent="-368300">
              <a:lnSpc>
                <a:spcPct val="115000"/>
              </a:lnSpc>
              <a:spcBef>
                <a:spcPts val="0"/>
              </a:spcBef>
              <a:buSzPts val="2200"/>
              <a:buAutoNum type="alphaLcParenBoth"/>
            </a:pPr>
            <a:r>
              <a:rPr lang="en" sz="2200"/>
              <a:t>A little</a:t>
            </a:r>
            <a:endParaRPr sz="2200"/>
          </a:p>
          <a:p>
            <a:pPr indent="-368300">
              <a:lnSpc>
                <a:spcPct val="115000"/>
              </a:lnSpc>
              <a:spcBef>
                <a:spcPts val="0"/>
              </a:spcBef>
              <a:buSzPts val="2200"/>
              <a:buAutoNum type="alphaLcParenBoth"/>
            </a:pPr>
            <a:r>
              <a:rPr lang="en" sz="2200"/>
              <a:t>Not at all</a:t>
            </a:r>
            <a:endParaRPr sz="220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Melting ice cap</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body" idx="1"/>
          </p:nvPr>
        </p:nvSpPr>
        <p:spPr>
          <a:xfrm flipH="1">
            <a:off x="1981075" y="1305775"/>
            <a:ext cx="7822200" cy="47889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indent="-355600">
              <a:lnSpc>
                <a:spcPct val="115000"/>
              </a:lnSpc>
              <a:spcBef>
                <a:spcPts val="0"/>
              </a:spcBef>
              <a:buSzPts val="2000"/>
            </a:pPr>
            <a:r>
              <a:rPr lang="en" sz="2000"/>
              <a:t>Therefore, we need to first find a common (</a:t>
            </a:r>
            <a:r>
              <a:rPr lang="en" sz="2000" i="1">
                <a:solidFill>
                  <a:srgbClr val="FF9900"/>
                </a:solidFill>
              </a:rPr>
              <a:t>pooled</a:t>
            </a:r>
            <a:r>
              <a:rPr lang="en" sz="2000"/>
              <a:t>) proportion for the two groups, and use that in our analysis.</a:t>
            </a:r>
            <a:endParaRPr sz="2000"/>
          </a:p>
          <a:p>
            <a:pPr marL="0" indent="0">
              <a:lnSpc>
                <a:spcPct val="115000"/>
              </a:lnSpc>
              <a:spcBef>
                <a:spcPts val="1000"/>
              </a:spcBef>
              <a:spcAft>
                <a:spcPts val="1000"/>
              </a:spcAft>
              <a:buSzPts val="1100"/>
              <a:buNone/>
            </a:pPr>
            <a:endParaRPr sz="2000">
              <a:solidFill>
                <a:schemeClr val="accent1"/>
              </a:solidFill>
            </a:endParaRPr>
          </a:p>
        </p:txBody>
      </p:sp>
      <p:sp>
        <p:nvSpPr>
          <p:cNvPr id="257" name="Google Shape;257;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Pooled estimate of a proportion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fade">
                                      <p:cBhvr>
                                        <p:cTn id="7" dur="10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fade">
                                      <p:cBhvr>
                                        <p:cTn id="12" dur="1000"/>
                                        <p:tgtEl>
                                          <p:spTgt spid="2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body" idx="1"/>
          </p:nvPr>
        </p:nvSpPr>
        <p:spPr>
          <a:xfrm flipH="1">
            <a:off x="1981075" y="1305775"/>
            <a:ext cx="7822200" cy="47889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indent="-355600">
              <a:lnSpc>
                <a:spcPct val="115000"/>
              </a:lnSpc>
              <a:spcBef>
                <a:spcPts val="0"/>
              </a:spcBef>
              <a:buSzPts val="2000"/>
            </a:pPr>
            <a:r>
              <a:rPr lang="en" sz="2000"/>
              <a:t>Therefore, we need to first find a common (</a:t>
            </a:r>
            <a:r>
              <a:rPr lang="en" sz="2000" i="1">
                <a:solidFill>
                  <a:srgbClr val="FF9900"/>
                </a:solidFill>
              </a:rPr>
              <a:t>pooled</a:t>
            </a:r>
            <a:r>
              <a:rPr lang="en" sz="2000"/>
              <a:t>) proportion for the two groups, and use that in our analysis.</a:t>
            </a:r>
            <a:endParaRPr sz="2000"/>
          </a:p>
          <a:p>
            <a:pPr indent="-355600">
              <a:lnSpc>
                <a:spcPct val="115000"/>
              </a:lnSpc>
              <a:spcBef>
                <a:spcPts val="0"/>
              </a:spcBef>
              <a:buSzPts val="2000"/>
            </a:pPr>
            <a:r>
              <a:rPr lang="en" sz="2000"/>
              <a:t>This simply means finding the proportion of total successes among the total number of observations.</a:t>
            </a:r>
            <a:endParaRPr sz="2000"/>
          </a:p>
          <a:p>
            <a:pPr marL="0" indent="0">
              <a:lnSpc>
                <a:spcPct val="115000"/>
              </a:lnSpc>
              <a:spcBef>
                <a:spcPts val="1000"/>
              </a:spcBef>
              <a:buSzPts val="1100"/>
              <a:buNone/>
            </a:pPr>
            <a:endParaRPr sz="2000"/>
          </a:p>
          <a:p>
            <a:pPr marL="0" indent="0">
              <a:lnSpc>
                <a:spcPct val="115000"/>
              </a:lnSpc>
              <a:spcBef>
                <a:spcPts val="1000"/>
              </a:spcBef>
              <a:spcAft>
                <a:spcPts val="1000"/>
              </a:spcAft>
              <a:buSzPts val="1100"/>
              <a:buNone/>
            </a:pPr>
            <a:r>
              <a:rPr lang="en" sz="2000">
                <a:solidFill>
                  <a:schemeClr val="accent1"/>
                </a:solidFill>
              </a:rPr>
              <a:t>Pooled estimate of a proportion</a:t>
            </a:r>
            <a:endParaRPr sz="2000">
              <a:solidFill>
                <a:schemeClr val="accent1"/>
              </a:solidFill>
            </a:endParaRPr>
          </a:p>
        </p:txBody>
      </p:sp>
      <p:sp>
        <p:nvSpPr>
          <p:cNvPr id="263" name="Google Shape;263;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Pooled estimate of a proportion</a:t>
            </a:r>
            <a:endParaRPr baseline="30000">
              <a:solidFill>
                <a:schemeClr val="accent1"/>
              </a:solidFill>
            </a:endParaRPr>
          </a:p>
        </p:txBody>
      </p:sp>
      <p:pic>
        <p:nvPicPr>
          <p:cNvPr id="264" name="Google Shape;264;p45"/>
          <p:cNvPicPr preferRelativeResize="0"/>
          <p:nvPr/>
        </p:nvPicPr>
        <p:blipFill>
          <a:blip r:embed="rId3">
            <a:alphaModFix/>
          </a:blip>
          <a:stretch>
            <a:fillRect/>
          </a:stretch>
        </p:blipFill>
        <p:spPr>
          <a:xfrm>
            <a:off x="4098225" y="5239376"/>
            <a:ext cx="4295500" cy="797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fade">
                                      <p:cBhvr>
                                        <p:cTn id="7" dur="10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1" end="1"/>
                                            </p:txEl>
                                          </p:spTgt>
                                        </p:tgtEl>
                                        <p:attrNameLst>
                                          <p:attrName>style.visibility</p:attrName>
                                        </p:attrNameLst>
                                      </p:cBhvr>
                                      <p:to>
                                        <p:strVal val="visible"/>
                                      </p:to>
                                    </p:set>
                                    <p:animEffect transition="in" filter="fade">
                                      <p:cBhvr>
                                        <p:cTn id="12" dur="1000"/>
                                        <p:tgtEl>
                                          <p:spTgt spid="2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2" end="2"/>
                                            </p:txEl>
                                          </p:spTgt>
                                        </p:tgtEl>
                                        <p:attrNameLst>
                                          <p:attrName>style.visibility</p:attrName>
                                        </p:attrNameLst>
                                      </p:cBhvr>
                                      <p:to>
                                        <p:strVal val="visible"/>
                                      </p:to>
                                    </p:set>
                                    <p:animEffect transition="in" filter="fade">
                                      <p:cBhvr>
                                        <p:cTn id="17" dur="1000"/>
                                        <p:tgtEl>
                                          <p:spTgt spid="2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xEl>
                                              <p:pRg st="4" end="4"/>
                                            </p:txEl>
                                          </p:spTgt>
                                        </p:tgtEl>
                                        <p:attrNameLst>
                                          <p:attrName>style.visibility</p:attrName>
                                        </p:attrNameLst>
                                      </p:cBhvr>
                                      <p:to>
                                        <p:strVal val="visible"/>
                                      </p:to>
                                    </p:set>
                                    <p:animEffect transition="in" filter="fade">
                                      <p:cBhvr>
                                        <p:cTn id="22" dur="1000"/>
                                        <p:tgtEl>
                                          <p:spTgt spid="2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4"/>
                                        </p:tgtEl>
                                        <p:attrNameLst>
                                          <p:attrName>style.visibility</p:attrName>
                                        </p:attrNameLst>
                                      </p:cBhvr>
                                      <p:to>
                                        <p:strVal val="visible"/>
                                      </p:to>
                                    </p:set>
                                    <p:animEffect transition="in" filter="fade">
                                      <p:cBhvr>
                                        <p:cTn id="27"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0" name="Google Shape;270;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71" name="Google Shape;271;p46"/>
          <p:cNvPicPr preferRelativeResize="0"/>
          <p:nvPr/>
        </p:nvPicPr>
        <p:blipFill>
          <a:blip r:embed="rId3">
            <a:alphaModFix/>
          </a:blip>
          <a:stretch>
            <a:fillRect/>
          </a:stretch>
        </p:blipFill>
        <p:spPr>
          <a:xfrm>
            <a:off x="4209800" y="3039175"/>
            <a:ext cx="4076700" cy="173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7" name="Google Shape;277;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78" name="Google Shape;278;p47"/>
          <p:cNvPicPr preferRelativeResize="0"/>
          <p:nvPr/>
        </p:nvPicPr>
        <p:blipFill>
          <a:blip r:embed="rId3">
            <a:alphaModFix/>
          </a:blip>
          <a:stretch>
            <a:fillRect/>
          </a:stretch>
        </p:blipFill>
        <p:spPr>
          <a:xfrm>
            <a:off x="4209800" y="3039175"/>
            <a:ext cx="4076700" cy="1733550"/>
          </a:xfrm>
          <a:prstGeom prst="rect">
            <a:avLst/>
          </a:prstGeom>
          <a:noFill/>
          <a:ln>
            <a:noFill/>
          </a:ln>
        </p:spPr>
      </p:pic>
      <p:pic>
        <p:nvPicPr>
          <p:cNvPr id="279" name="Google Shape;279;p47"/>
          <p:cNvPicPr preferRelativeResize="0"/>
          <p:nvPr/>
        </p:nvPicPr>
        <p:blipFill>
          <a:blip r:embed="rId4">
            <a:alphaModFix/>
          </a:blip>
          <a:stretch>
            <a:fillRect/>
          </a:stretch>
        </p:blipFill>
        <p:spPr>
          <a:xfrm>
            <a:off x="3672049" y="4848923"/>
            <a:ext cx="4905376" cy="7114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85" name="Google Shape;285;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86" name="Google Shape;286;p48"/>
          <p:cNvPicPr preferRelativeResize="0"/>
          <p:nvPr/>
        </p:nvPicPr>
        <p:blipFill>
          <a:blip r:embed="rId3">
            <a:alphaModFix/>
          </a:blip>
          <a:stretch>
            <a:fillRect/>
          </a:stretch>
        </p:blipFill>
        <p:spPr>
          <a:xfrm>
            <a:off x="4209800" y="3039175"/>
            <a:ext cx="4076700" cy="1733550"/>
          </a:xfrm>
          <a:prstGeom prst="rect">
            <a:avLst/>
          </a:prstGeom>
          <a:noFill/>
          <a:ln>
            <a:noFill/>
          </a:ln>
        </p:spPr>
      </p:pic>
      <p:pic>
        <p:nvPicPr>
          <p:cNvPr id="287" name="Google Shape;287;p48"/>
          <p:cNvPicPr preferRelativeResize="0"/>
          <p:nvPr/>
        </p:nvPicPr>
        <p:blipFill>
          <a:blip r:embed="rId4">
            <a:alphaModFix/>
          </a:blip>
          <a:stretch>
            <a:fillRect/>
          </a:stretch>
        </p:blipFill>
        <p:spPr>
          <a:xfrm>
            <a:off x="3672049" y="4848923"/>
            <a:ext cx="4905376" cy="711446"/>
          </a:xfrm>
          <a:prstGeom prst="rect">
            <a:avLst/>
          </a:prstGeom>
          <a:noFill/>
          <a:ln>
            <a:noFill/>
          </a:ln>
        </p:spPr>
      </p:pic>
      <p:pic>
        <p:nvPicPr>
          <p:cNvPr id="288" name="Google Shape;288;p48"/>
          <p:cNvPicPr preferRelativeResize="0"/>
          <p:nvPr/>
        </p:nvPicPr>
        <p:blipFill>
          <a:blip r:embed="rId5">
            <a:alphaModFix/>
          </a:blip>
          <a:stretch>
            <a:fillRect/>
          </a:stretch>
        </p:blipFill>
        <p:spPr>
          <a:xfrm>
            <a:off x="3672049" y="5562731"/>
            <a:ext cx="2229716" cy="11717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1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9"/>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94" name="Google Shape;294;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95" name="Google Shape;295;p49"/>
          <p:cNvPicPr preferRelativeResize="0"/>
          <p:nvPr/>
        </p:nvPicPr>
        <p:blipFill>
          <a:blip r:embed="rId3">
            <a:alphaModFix/>
          </a:blip>
          <a:stretch>
            <a:fillRect/>
          </a:stretch>
        </p:blipFill>
        <p:spPr>
          <a:xfrm>
            <a:off x="4209800" y="3039175"/>
            <a:ext cx="4076700" cy="1733550"/>
          </a:xfrm>
          <a:prstGeom prst="rect">
            <a:avLst/>
          </a:prstGeom>
          <a:noFill/>
          <a:ln>
            <a:noFill/>
          </a:ln>
        </p:spPr>
      </p:pic>
      <p:pic>
        <p:nvPicPr>
          <p:cNvPr id="296" name="Google Shape;296;p49"/>
          <p:cNvPicPr preferRelativeResize="0"/>
          <p:nvPr/>
        </p:nvPicPr>
        <p:blipFill>
          <a:blip r:embed="rId4">
            <a:alphaModFix/>
          </a:blip>
          <a:stretch>
            <a:fillRect/>
          </a:stretch>
        </p:blipFill>
        <p:spPr>
          <a:xfrm>
            <a:off x="3672049" y="4848923"/>
            <a:ext cx="4905376" cy="711446"/>
          </a:xfrm>
          <a:prstGeom prst="rect">
            <a:avLst/>
          </a:prstGeom>
          <a:noFill/>
          <a:ln>
            <a:noFill/>
          </a:ln>
        </p:spPr>
      </p:pic>
      <p:pic>
        <p:nvPicPr>
          <p:cNvPr id="297" name="Google Shape;297;p49"/>
          <p:cNvPicPr preferRelativeResize="0"/>
          <p:nvPr/>
        </p:nvPicPr>
        <p:blipFill>
          <a:blip r:embed="rId5">
            <a:alphaModFix/>
          </a:blip>
          <a:stretch>
            <a:fillRect/>
          </a:stretch>
        </p:blipFill>
        <p:spPr>
          <a:xfrm>
            <a:off x="3672049" y="5562731"/>
            <a:ext cx="2229716" cy="1171793"/>
          </a:xfrm>
          <a:prstGeom prst="rect">
            <a:avLst/>
          </a:prstGeom>
          <a:noFill/>
          <a:ln>
            <a:noFill/>
          </a:ln>
        </p:spPr>
      </p:pic>
      <p:pic>
        <p:nvPicPr>
          <p:cNvPr id="298" name="Google Shape;298;p49"/>
          <p:cNvPicPr preferRelativeResize="0"/>
          <p:nvPr/>
        </p:nvPicPr>
        <p:blipFill>
          <a:blip r:embed="rId6">
            <a:alphaModFix/>
          </a:blip>
          <a:stretch>
            <a:fillRect/>
          </a:stretch>
        </p:blipFill>
        <p:spPr>
          <a:xfrm>
            <a:off x="5901766" y="5549638"/>
            <a:ext cx="830679" cy="11634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p:cTn id="12" dur="10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fade">
                                      <p:cBhvr>
                                        <p:cTn id="17"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304" name="Google Shape;304;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305" name="Google Shape;305;p50"/>
          <p:cNvPicPr preferRelativeResize="0"/>
          <p:nvPr/>
        </p:nvPicPr>
        <p:blipFill>
          <a:blip r:embed="rId3">
            <a:alphaModFix/>
          </a:blip>
          <a:stretch>
            <a:fillRect/>
          </a:stretch>
        </p:blipFill>
        <p:spPr>
          <a:xfrm>
            <a:off x="4209800" y="3039175"/>
            <a:ext cx="4076700" cy="1733550"/>
          </a:xfrm>
          <a:prstGeom prst="rect">
            <a:avLst/>
          </a:prstGeom>
          <a:noFill/>
          <a:ln>
            <a:noFill/>
          </a:ln>
        </p:spPr>
      </p:pic>
      <p:pic>
        <p:nvPicPr>
          <p:cNvPr id="306" name="Google Shape;306;p50"/>
          <p:cNvPicPr preferRelativeResize="0"/>
          <p:nvPr/>
        </p:nvPicPr>
        <p:blipFill>
          <a:blip r:embed="rId4">
            <a:alphaModFix/>
          </a:blip>
          <a:stretch>
            <a:fillRect/>
          </a:stretch>
        </p:blipFill>
        <p:spPr>
          <a:xfrm>
            <a:off x="3672049" y="4848923"/>
            <a:ext cx="4905376" cy="711446"/>
          </a:xfrm>
          <a:prstGeom prst="rect">
            <a:avLst/>
          </a:prstGeom>
          <a:noFill/>
          <a:ln>
            <a:noFill/>
          </a:ln>
        </p:spPr>
      </p:pic>
      <p:pic>
        <p:nvPicPr>
          <p:cNvPr id="307" name="Google Shape;307;p50"/>
          <p:cNvPicPr preferRelativeResize="0"/>
          <p:nvPr/>
        </p:nvPicPr>
        <p:blipFill>
          <a:blip r:embed="rId5">
            <a:alphaModFix/>
          </a:blip>
          <a:stretch>
            <a:fillRect/>
          </a:stretch>
        </p:blipFill>
        <p:spPr>
          <a:xfrm>
            <a:off x="3672049" y="5562731"/>
            <a:ext cx="2229716" cy="1171793"/>
          </a:xfrm>
          <a:prstGeom prst="rect">
            <a:avLst/>
          </a:prstGeom>
          <a:noFill/>
          <a:ln>
            <a:noFill/>
          </a:ln>
        </p:spPr>
      </p:pic>
      <p:pic>
        <p:nvPicPr>
          <p:cNvPr id="308" name="Google Shape;308;p50"/>
          <p:cNvPicPr preferRelativeResize="0"/>
          <p:nvPr/>
        </p:nvPicPr>
        <p:blipFill>
          <a:blip r:embed="rId6">
            <a:alphaModFix/>
          </a:blip>
          <a:stretch>
            <a:fillRect/>
          </a:stretch>
        </p:blipFill>
        <p:spPr>
          <a:xfrm>
            <a:off x="5901766" y="5549638"/>
            <a:ext cx="830679" cy="1163423"/>
          </a:xfrm>
          <a:prstGeom prst="rect">
            <a:avLst/>
          </a:prstGeom>
          <a:noFill/>
          <a:ln>
            <a:noFill/>
          </a:ln>
        </p:spPr>
      </p:pic>
      <p:pic>
        <p:nvPicPr>
          <p:cNvPr id="309" name="Google Shape;309;p50"/>
          <p:cNvPicPr preferRelativeResize="0"/>
          <p:nvPr/>
        </p:nvPicPr>
        <p:blipFill>
          <a:blip r:embed="rId7">
            <a:alphaModFix/>
          </a:blip>
          <a:stretch>
            <a:fillRect/>
          </a:stretch>
        </p:blipFill>
        <p:spPr>
          <a:xfrm>
            <a:off x="6732455" y="5562731"/>
            <a:ext cx="961838" cy="5021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fade">
                                      <p:cBhvr>
                                        <p:cTn id="12" dur="100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gtEl>
                                        <p:attrNameLst>
                                          <p:attrName>style.visibility</p:attrName>
                                        </p:attrNameLst>
                                      </p:cBhvr>
                                      <p:to>
                                        <p:strVal val="visible"/>
                                      </p:to>
                                    </p:set>
                                    <p:animEffect transition="in" filter="fade">
                                      <p:cBhvr>
                                        <p:cTn id="17" dur="1000"/>
                                        <p:tgtEl>
                                          <p:spTgt spid="3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9"/>
                                        </p:tgtEl>
                                        <p:attrNameLst>
                                          <p:attrName>style.visibility</p:attrName>
                                        </p:attrNameLst>
                                      </p:cBhvr>
                                      <p:to>
                                        <p:strVal val="visible"/>
                                      </p:to>
                                    </p:set>
                                    <p:animEffect transition="in" filter="fade">
                                      <p:cBhvr>
                                        <p:cTn id="22"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22" name="Google Shape;322;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323" name="Google Shape;323;p52"/>
          <p:cNvPicPr preferRelativeResize="0"/>
          <p:nvPr/>
        </p:nvPicPr>
        <p:blipFill>
          <a:blip r:embed="rId3">
            <a:alphaModFix/>
          </a:blip>
          <a:stretch>
            <a:fillRect/>
          </a:stretch>
        </p:blipFill>
        <p:spPr>
          <a:xfrm>
            <a:off x="4412975" y="2718150"/>
            <a:ext cx="3587701" cy="1421700"/>
          </a:xfrm>
          <a:prstGeom prst="rect">
            <a:avLst/>
          </a:prstGeom>
          <a:noFill/>
          <a:ln>
            <a:noFill/>
          </a:ln>
        </p:spPr>
      </p:pic>
      <p:pic>
        <p:nvPicPr>
          <p:cNvPr id="324" name="Google Shape;324;p52"/>
          <p:cNvPicPr preferRelativeResize="0"/>
          <p:nvPr/>
        </p:nvPicPr>
        <p:blipFill>
          <a:blip r:embed="rId4">
            <a:alphaModFix/>
          </a:blip>
          <a:stretch>
            <a:fillRect/>
          </a:stretch>
        </p:blipFill>
        <p:spPr>
          <a:xfrm>
            <a:off x="3278748" y="4139849"/>
            <a:ext cx="2966168" cy="10635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30" name="Google Shape;330;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331" name="Google Shape;331;p53"/>
          <p:cNvPicPr preferRelativeResize="0"/>
          <p:nvPr/>
        </p:nvPicPr>
        <p:blipFill>
          <a:blip r:embed="rId3">
            <a:alphaModFix/>
          </a:blip>
          <a:stretch>
            <a:fillRect/>
          </a:stretch>
        </p:blipFill>
        <p:spPr>
          <a:xfrm>
            <a:off x="4412975" y="2718150"/>
            <a:ext cx="3587701" cy="1421700"/>
          </a:xfrm>
          <a:prstGeom prst="rect">
            <a:avLst/>
          </a:prstGeom>
          <a:noFill/>
          <a:ln>
            <a:noFill/>
          </a:ln>
        </p:spPr>
      </p:pic>
      <p:pic>
        <p:nvPicPr>
          <p:cNvPr id="332" name="Google Shape;332;p53"/>
          <p:cNvPicPr preferRelativeResize="0"/>
          <p:nvPr/>
        </p:nvPicPr>
        <p:blipFill>
          <a:blip r:embed="rId4">
            <a:alphaModFix/>
          </a:blip>
          <a:stretch>
            <a:fillRect/>
          </a:stretch>
        </p:blipFill>
        <p:spPr>
          <a:xfrm>
            <a:off x="3278748" y="4139849"/>
            <a:ext cx="2966168" cy="1063514"/>
          </a:xfrm>
          <a:prstGeom prst="rect">
            <a:avLst/>
          </a:prstGeom>
          <a:noFill/>
          <a:ln>
            <a:noFill/>
          </a:ln>
        </p:spPr>
      </p:pic>
      <p:pic>
        <p:nvPicPr>
          <p:cNvPr id="333" name="Google Shape;333;p53"/>
          <p:cNvPicPr preferRelativeResize="0"/>
          <p:nvPr/>
        </p:nvPicPr>
        <p:blipFill>
          <a:blip r:embed="rId5">
            <a:alphaModFix/>
          </a:blip>
          <a:stretch>
            <a:fillRect/>
          </a:stretch>
        </p:blipFill>
        <p:spPr>
          <a:xfrm>
            <a:off x="3278760" y="5203376"/>
            <a:ext cx="3919260" cy="100989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fade">
                                      <p:cBhvr>
                                        <p:cTn id="12"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64" name="Google Shape;64;p18"/>
          <p:cNvSpPr txBox="1">
            <a:spLocks noGrp="1"/>
          </p:cNvSpPr>
          <p:nvPr>
            <p:ph type="body" idx="1"/>
          </p:nvPr>
        </p:nvSpPr>
        <p:spPr>
          <a:xfrm flipH="1">
            <a:off x="1981075" y="1305775"/>
            <a:ext cx="7822200" cy="1527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 GSS asks the same question, below are the distributions of responses from the 2010 GSS as well as from a group of introductory statistics students at Duke University:</a:t>
            </a:r>
            <a:endParaRPr sz="2200" i="1">
              <a:solidFill>
                <a:schemeClr val="accent1"/>
              </a:solidFill>
            </a:endParaRPr>
          </a:p>
        </p:txBody>
      </p:sp>
      <p:pic>
        <p:nvPicPr>
          <p:cNvPr id="65" name="Google Shape;65;p18"/>
          <p:cNvPicPr preferRelativeResize="0"/>
          <p:nvPr/>
        </p:nvPicPr>
        <p:blipFill>
          <a:blip r:embed="rId3">
            <a:alphaModFix/>
          </a:blip>
          <a:stretch>
            <a:fillRect/>
          </a:stretch>
        </p:blipFill>
        <p:spPr>
          <a:xfrm>
            <a:off x="4035349" y="2833074"/>
            <a:ext cx="3680800" cy="2321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39" name="Google Shape;339;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340" name="Google Shape;340;p54"/>
          <p:cNvPicPr preferRelativeResize="0"/>
          <p:nvPr/>
        </p:nvPicPr>
        <p:blipFill>
          <a:blip r:embed="rId3">
            <a:alphaModFix/>
          </a:blip>
          <a:stretch>
            <a:fillRect/>
          </a:stretch>
        </p:blipFill>
        <p:spPr>
          <a:xfrm>
            <a:off x="4412975" y="2718150"/>
            <a:ext cx="3587701" cy="1421700"/>
          </a:xfrm>
          <a:prstGeom prst="rect">
            <a:avLst/>
          </a:prstGeom>
          <a:noFill/>
          <a:ln>
            <a:noFill/>
          </a:ln>
        </p:spPr>
      </p:pic>
      <p:pic>
        <p:nvPicPr>
          <p:cNvPr id="341" name="Google Shape;341;p54"/>
          <p:cNvPicPr preferRelativeResize="0"/>
          <p:nvPr/>
        </p:nvPicPr>
        <p:blipFill>
          <a:blip r:embed="rId4">
            <a:alphaModFix/>
          </a:blip>
          <a:stretch>
            <a:fillRect/>
          </a:stretch>
        </p:blipFill>
        <p:spPr>
          <a:xfrm>
            <a:off x="3278748" y="4139849"/>
            <a:ext cx="2966168" cy="1063514"/>
          </a:xfrm>
          <a:prstGeom prst="rect">
            <a:avLst/>
          </a:prstGeom>
          <a:noFill/>
          <a:ln>
            <a:noFill/>
          </a:ln>
        </p:spPr>
      </p:pic>
      <p:pic>
        <p:nvPicPr>
          <p:cNvPr id="342" name="Google Shape;342;p54"/>
          <p:cNvPicPr preferRelativeResize="0"/>
          <p:nvPr/>
        </p:nvPicPr>
        <p:blipFill>
          <a:blip r:embed="rId5">
            <a:alphaModFix/>
          </a:blip>
          <a:stretch>
            <a:fillRect/>
          </a:stretch>
        </p:blipFill>
        <p:spPr>
          <a:xfrm>
            <a:off x="3278760" y="5203376"/>
            <a:ext cx="3919260" cy="1009891"/>
          </a:xfrm>
          <a:prstGeom prst="rect">
            <a:avLst/>
          </a:prstGeom>
          <a:noFill/>
          <a:ln>
            <a:noFill/>
          </a:ln>
        </p:spPr>
      </p:pic>
      <p:pic>
        <p:nvPicPr>
          <p:cNvPr id="343" name="Google Shape;343;p54"/>
          <p:cNvPicPr preferRelativeResize="0"/>
          <p:nvPr/>
        </p:nvPicPr>
        <p:blipFill>
          <a:blip r:embed="rId6">
            <a:alphaModFix/>
          </a:blip>
          <a:stretch>
            <a:fillRect/>
          </a:stretch>
        </p:blipFill>
        <p:spPr>
          <a:xfrm>
            <a:off x="7198009" y="5221239"/>
            <a:ext cx="1238130" cy="9741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fade">
                                      <p:cBhvr>
                                        <p:cTn id="12" dur="100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fade">
                                      <p:cBhvr>
                                        <p:cTn id="17"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49" name="Google Shape;349;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350" name="Google Shape;350;p55"/>
          <p:cNvPicPr preferRelativeResize="0"/>
          <p:nvPr/>
        </p:nvPicPr>
        <p:blipFill>
          <a:blip r:embed="rId3">
            <a:alphaModFix/>
          </a:blip>
          <a:stretch>
            <a:fillRect/>
          </a:stretch>
        </p:blipFill>
        <p:spPr>
          <a:xfrm>
            <a:off x="4412975" y="2718150"/>
            <a:ext cx="3587701" cy="1421700"/>
          </a:xfrm>
          <a:prstGeom prst="rect">
            <a:avLst/>
          </a:prstGeom>
          <a:noFill/>
          <a:ln>
            <a:noFill/>
          </a:ln>
        </p:spPr>
      </p:pic>
      <p:pic>
        <p:nvPicPr>
          <p:cNvPr id="351" name="Google Shape;351;p55"/>
          <p:cNvPicPr preferRelativeResize="0"/>
          <p:nvPr/>
        </p:nvPicPr>
        <p:blipFill>
          <a:blip r:embed="rId4">
            <a:alphaModFix/>
          </a:blip>
          <a:stretch>
            <a:fillRect/>
          </a:stretch>
        </p:blipFill>
        <p:spPr>
          <a:xfrm>
            <a:off x="3278748" y="4139849"/>
            <a:ext cx="2966168" cy="1063514"/>
          </a:xfrm>
          <a:prstGeom prst="rect">
            <a:avLst/>
          </a:prstGeom>
          <a:noFill/>
          <a:ln>
            <a:noFill/>
          </a:ln>
        </p:spPr>
      </p:pic>
      <p:pic>
        <p:nvPicPr>
          <p:cNvPr id="352" name="Google Shape;352;p55"/>
          <p:cNvPicPr preferRelativeResize="0"/>
          <p:nvPr/>
        </p:nvPicPr>
        <p:blipFill>
          <a:blip r:embed="rId5">
            <a:alphaModFix/>
          </a:blip>
          <a:stretch>
            <a:fillRect/>
          </a:stretch>
        </p:blipFill>
        <p:spPr>
          <a:xfrm>
            <a:off x="3278760" y="5203376"/>
            <a:ext cx="3919260" cy="1009891"/>
          </a:xfrm>
          <a:prstGeom prst="rect">
            <a:avLst/>
          </a:prstGeom>
          <a:noFill/>
          <a:ln>
            <a:noFill/>
          </a:ln>
        </p:spPr>
      </p:pic>
      <p:pic>
        <p:nvPicPr>
          <p:cNvPr id="353" name="Google Shape;353;p55"/>
          <p:cNvPicPr preferRelativeResize="0"/>
          <p:nvPr/>
        </p:nvPicPr>
        <p:blipFill>
          <a:blip r:embed="rId6">
            <a:alphaModFix/>
          </a:blip>
          <a:stretch>
            <a:fillRect/>
          </a:stretch>
        </p:blipFill>
        <p:spPr>
          <a:xfrm>
            <a:off x="7198009" y="5221239"/>
            <a:ext cx="1238130" cy="974143"/>
          </a:xfrm>
          <a:prstGeom prst="rect">
            <a:avLst/>
          </a:prstGeom>
          <a:noFill/>
          <a:ln>
            <a:noFill/>
          </a:ln>
        </p:spPr>
      </p:pic>
      <p:pic>
        <p:nvPicPr>
          <p:cNvPr id="354" name="Google Shape;354;p55"/>
          <p:cNvPicPr preferRelativeResize="0"/>
          <p:nvPr/>
        </p:nvPicPr>
        <p:blipFill>
          <a:blip r:embed="rId7">
            <a:alphaModFix/>
          </a:blip>
          <a:stretch>
            <a:fillRect/>
          </a:stretch>
        </p:blipFill>
        <p:spPr>
          <a:xfrm>
            <a:off x="8436151" y="5221239"/>
            <a:ext cx="1051074" cy="9741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0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3"/>
                                        </p:tgtEl>
                                        <p:attrNameLst>
                                          <p:attrName>style.visibility</p:attrName>
                                        </p:attrNameLst>
                                      </p:cBhvr>
                                      <p:to>
                                        <p:strVal val="visible"/>
                                      </p:to>
                                    </p:set>
                                    <p:animEffect transition="in" filter="fade">
                                      <p:cBhvr>
                                        <p:cTn id="17" dur="1000"/>
                                        <p:tgtEl>
                                          <p:spTgt spid="3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4"/>
                                        </p:tgtEl>
                                        <p:attrNameLst>
                                          <p:attrName>style.visibility</p:attrName>
                                        </p:attrNameLst>
                                      </p:cBhvr>
                                      <p:to>
                                        <p:strVal val="visible"/>
                                      </p:to>
                                    </p:set>
                                    <p:animEffect transition="in" filter="fade">
                                      <p:cBhvr>
                                        <p:cTn id="22"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60" name="Google Shape;360;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361" name="Google Shape;361;p56"/>
          <p:cNvPicPr preferRelativeResize="0"/>
          <p:nvPr/>
        </p:nvPicPr>
        <p:blipFill>
          <a:blip r:embed="rId3">
            <a:alphaModFix/>
          </a:blip>
          <a:stretch>
            <a:fillRect/>
          </a:stretch>
        </p:blipFill>
        <p:spPr>
          <a:xfrm>
            <a:off x="4412975" y="2718150"/>
            <a:ext cx="3587701" cy="1421700"/>
          </a:xfrm>
          <a:prstGeom prst="rect">
            <a:avLst/>
          </a:prstGeom>
          <a:noFill/>
          <a:ln>
            <a:noFill/>
          </a:ln>
        </p:spPr>
      </p:pic>
      <p:pic>
        <p:nvPicPr>
          <p:cNvPr id="362" name="Google Shape;362;p56"/>
          <p:cNvPicPr preferRelativeResize="0"/>
          <p:nvPr/>
        </p:nvPicPr>
        <p:blipFill>
          <a:blip r:embed="rId4">
            <a:alphaModFix/>
          </a:blip>
          <a:stretch>
            <a:fillRect/>
          </a:stretch>
        </p:blipFill>
        <p:spPr>
          <a:xfrm>
            <a:off x="3278748" y="4139849"/>
            <a:ext cx="2966168" cy="1063514"/>
          </a:xfrm>
          <a:prstGeom prst="rect">
            <a:avLst/>
          </a:prstGeom>
          <a:noFill/>
          <a:ln>
            <a:noFill/>
          </a:ln>
        </p:spPr>
      </p:pic>
      <p:pic>
        <p:nvPicPr>
          <p:cNvPr id="363" name="Google Shape;363;p56"/>
          <p:cNvPicPr preferRelativeResize="0"/>
          <p:nvPr/>
        </p:nvPicPr>
        <p:blipFill>
          <a:blip r:embed="rId5">
            <a:alphaModFix/>
          </a:blip>
          <a:stretch>
            <a:fillRect/>
          </a:stretch>
        </p:blipFill>
        <p:spPr>
          <a:xfrm>
            <a:off x="3278760" y="5203376"/>
            <a:ext cx="3919260" cy="1009891"/>
          </a:xfrm>
          <a:prstGeom prst="rect">
            <a:avLst/>
          </a:prstGeom>
          <a:noFill/>
          <a:ln>
            <a:noFill/>
          </a:ln>
        </p:spPr>
      </p:pic>
      <p:pic>
        <p:nvPicPr>
          <p:cNvPr id="364" name="Google Shape;364;p56"/>
          <p:cNvPicPr preferRelativeResize="0"/>
          <p:nvPr/>
        </p:nvPicPr>
        <p:blipFill>
          <a:blip r:embed="rId6">
            <a:alphaModFix/>
          </a:blip>
          <a:stretch>
            <a:fillRect/>
          </a:stretch>
        </p:blipFill>
        <p:spPr>
          <a:xfrm>
            <a:off x="7198009" y="5221239"/>
            <a:ext cx="1238130" cy="974143"/>
          </a:xfrm>
          <a:prstGeom prst="rect">
            <a:avLst/>
          </a:prstGeom>
          <a:noFill/>
          <a:ln>
            <a:noFill/>
          </a:ln>
        </p:spPr>
      </p:pic>
      <p:pic>
        <p:nvPicPr>
          <p:cNvPr id="365" name="Google Shape;365;p56"/>
          <p:cNvPicPr preferRelativeResize="0"/>
          <p:nvPr/>
        </p:nvPicPr>
        <p:blipFill>
          <a:blip r:embed="rId7">
            <a:alphaModFix/>
          </a:blip>
          <a:stretch>
            <a:fillRect/>
          </a:stretch>
        </p:blipFill>
        <p:spPr>
          <a:xfrm>
            <a:off x="8436151" y="5221239"/>
            <a:ext cx="1051074" cy="974143"/>
          </a:xfrm>
          <a:prstGeom prst="rect">
            <a:avLst/>
          </a:prstGeom>
          <a:noFill/>
          <a:ln>
            <a:noFill/>
          </a:ln>
        </p:spPr>
      </p:pic>
      <p:pic>
        <p:nvPicPr>
          <p:cNvPr id="366" name="Google Shape;366;p56"/>
          <p:cNvPicPr preferRelativeResize="0"/>
          <p:nvPr/>
        </p:nvPicPr>
        <p:blipFill>
          <a:blip r:embed="rId8">
            <a:alphaModFix/>
          </a:blip>
          <a:stretch>
            <a:fillRect/>
          </a:stretch>
        </p:blipFill>
        <p:spPr>
          <a:xfrm>
            <a:off x="1524001" y="6213266"/>
            <a:ext cx="7963225" cy="3753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fade">
                                      <p:cBhvr>
                                        <p:cTn id="7" dur="1000"/>
                                        <p:tgtEl>
                                          <p:spTgt spid="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fade">
                                      <p:cBhvr>
                                        <p:cTn id="12" dur="10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4"/>
                                        </p:tgtEl>
                                        <p:attrNameLst>
                                          <p:attrName>style.visibility</p:attrName>
                                        </p:attrNameLst>
                                      </p:cBhvr>
                                      <p:to>
                                        <p:strVal val="visible"/>
                                      </p:to>
                                    </p:set>
                                    <p:animEffect transition="in" filter="fade">
                                      <p:cBhvr>
                                        <p:cTn id="17" dur="1000"/>
                                        <p:tgtEl>
                                          <p:spTgt spid="3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5"/>
                                        </p:tgtEl>
                                        <p:attrNameLst>
                                          <p:attrName>style.visibility</p:attrName>
                                        </p:attrNameLst>
                                      </p:cBhvr>
                                      <p:to>
                                        <p:strVal val="visible"/>
                                      </p:to>
                                    </p:set>
                                    <p:animEffect transition="in" filter="fade">
                                      <p:cBhvr>
                                        <p:cTn id="22" dur="1000"/>
                                        <p:tgtEl>
                                          <p:spTgt spid="3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6"/>
                                        </p:tgtEl>
                                        <p:attrNameLst>
                                          <p:attrName>style.visibility</p:attrName>
                                        </p:attrNameLst>
                                      </p:cBhvr>
                                      <p:to>
                                        <p:strVal val="visible"/>
                                      </p:to>
                                    </p:set>
                                    <p:animEffect transition="in" filter="fade">
                                      <p:cBhvr>
                                        <p:cTn id="27"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72" name="Google Shape;372;p5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8"/>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78" name="Google Shape;378;p5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sp>
        <p:nvSpPr>
          <p:cNvPr id="379" name="Google Shape;379;p58"/>
          <p:cNvSpPr txBox="1">
            <a:spLocks noGrp="1"/>
          </p:cNvSpPr>
          <p:nvPr>
            <p:ph type="body" idx="1"/>
          </p:nvPr>
        </p:nvSpPr>
        <p:spPr>
          <a:xfrm flipH="1">
            <a:off x="2032450" y="1873475"/>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Conditions:</a:t>
            </a:r>
            <a:endParaRPr sz="1800"/>
          </a:p>
          <a:p>
            <a:pPr marL="0" indent="0">
              <a:lnSpc>
                <a:spcPct val="115000"/>
              </a:lnSpc>
              <a:spcBef>
                <a:spcPts val="0"/>
              </a:spcBef>
              <a:buNone/>
            </a:pP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9"/>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85" name="Google Shape;385;p5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sp>
        <p:nvSpPr>
          <p:cNvPr id="386" name="Google Shape;386;p59"/>
          <p:cNvSpPr txBox="1">
            <a:spLocks noGrp="1"/>
          </p:cNvSpPr>
          <p:nvPr>
            <p:ph type="body" idx="1"/>
          </p:nvPr>
        </p:nvSpPr>
        <p:spPr>
          <a:xfrm flipH="1">
            <a:off x="2032450" y="1873475"/>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Conditions:</a:t>
            </a:r>
            <a:endParaRPr sz="1800"/>
          </a:p>
          <a:p>
            <a:pPr marL="914400" indent="-342900">
              <a:lnSpc>
                <a:spcPct val="115000"/>
              </a:lnSpc>
              <a:spcBef>
                <a:spcPts val="0"/>
              </a:spcBef>
              <a:buSzPts val="1800"/>
              <a:buChar char="○"/>
            </a:pPr>
            <a:r>
              <a:rPr lang="en" sz="1800"/>
              <a:t>independence within groups</a:t>
            </a:r>
            <a:br>
              <a:rPr lang="en" sz="1800"/>
            </a:br>
            <a:r>
              <a:rPr lang="en" sz="1800"/>
              <a:t>- random sample and 10% condition met for both groups</a:t>
            </a:r>
            <a:endParaRPr sz="1800"/>
          </a:p>
          <a:p>
            <a:pPr marL="914400" indent="-342900">
              <a:lnSpc>
                <a:spcPct val="115000"/>
              </a:lnSpc>
              <a:spcBef>
                <a:spcPts val="0"/>
              </a:spcBef>
              <a:buSzPts val="1800"/>
              <a:buChar char="○"/>
            </a:pPr>
            <a:r>
              <a:rPr lang="en" sz="1800"/>
              <a:t>independence between groups</a:t>
            </a:r>
            <a:endParaRPr sz="1800"/>
          </a:p>
          <a:p>
            <a:pPr marL="914400" indent="-342900">
              <a:lnSpc>
                <a:spcPct val="115000"/>
              </a:lnSpc>
              <a:spcBef>
                <a:spcPts val="0"/>
              </a:spcBef>
              <a:buSzPts val="1800"/>
              <a:buChar char="○"/>
            </a:pPr>
            <a:r>
              <a:rPr lang="en" sz="1800"/>
              <a:t>at least 10 successes and failures in each group</a:t>
            </a:r>
            <a:br>
              <a:rPr lang="en" sz="1800"/>
            </a:br>
            <a:r>
              <a:rPr lang="en" sz="1800"/>
              <a:t>- if not → randomization (Section 6.4)</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0"/>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92" name="Google Shape;392;p6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pic>
        <p:nvPicPr>
          <p:cNvPr id="393" name="Google Shape;393;p60"/>
          <p:cNvPicPr preferRelativeResize="0"/>
          <p:nvPr/>
        </p:nvPicPr>
        <p:blipFill>
          <a:blip r:embed="rId3">
            <a:alphaModFix/>
          </a:blip>
          <a:stretch>
            <a:fillRect/>
          </a:stretch>
        </p:blipFill>
        <p:spPr>
          <a:xfrm>
            <a:off x="2032450" y="4097149"/>
            <a:ext cx="3509825" cy="623400"/>
          </a:xfrm>
          <a:prstGeom prst="rect">
            <a:avLst/>
          </a:prstGeom>
          <a:noFill/>
          <a:ln>
            <a:noFill/>
          </a:ln>
        </p:spPr>
      </p:pic>
      <p:sp>
        <p:nvSpPr>
          <p:cNvPr id="394" name="Google Shape;394;p60"/>
          <p:cNvSpPr txBox="1">
            <a:spLocks noGrp="1"/>
          </p:cNvSpPr>
          <p:nvPr>
            <p:ph type="body" idx="1"/>
          </p:nvPr>
        </p:nvSpPr>
        <p:spPr>
          <a:xfrm flipH="1">
            <a:off x="2032450" y="1873475"/>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Conditions:</a:t>
            </a:r>
            <a:endParaRPr sz="1800"/>
          </a:p>
          <a:p>
            <a:pPr marL="914400" indent="-342900">
              <a:lnSpc>
                <a:spcPct val="115000"/>
              </a:lnSpc>
              <a:spcBef>
                <a:spcPts val="0"/>
              </a:spcBef>
              <a:buSzPts val="1800"/>
              <a:buChar char="○"/>
            </a:pPr>
            <a:r>
              <a:rPr lang="en" sz="1800"/>
              <a:t>independence within groups</a:t>
            </a:r>
            <a:br>
              <a:rPr lang="en" sz="1800"/>
            </a:br>
            <a:r>
              <a:rPr lang="en" sz="1800"/>
              <a:t>- random sample and 10% condition met for both groups</a:t>
            </a:r>
            <a:endParaRPr sz="1800"/>
          </a:p>
          <a:p>
            <a:pPr marL="914400" indent="-342900">
              <a:lnSpc>
                <a:spcPct val="115000"/>
              </a:lnSpc>
              <a:spcBef>
                <a:spcPts val="0"/>
              </a:spcBef>
              <a:buSzPts val="1800"/>
              <a:buChar char="○"/>
            </a:pPr>
            <a:r>
              <a:rPr lang="en" sz="1800"/>
              <a:t>independence between groups</a:t>
            </a:r>
            <a:endParaRPr sz="1800"/>
          </a:p>
          <a:p>
            <a:pPr marL="914400" indent="-342900">
              <a:lnSpc>
                <a:spcPct val="115000"/>
              </a:lnSpc>
              <a:spcBef>
                <a:spcPts val="0"/>
              </a:spcBef>
              <a:buSzPts val="1800"/>
              <a:buChar char="○"/>
            </a:pPr>
            <a:r>
              <a:rPr lang="en" sz="1800"/>
              <a:t>at least 10 successes and failures in each group</a:t>
            </a:r>
            <a:br>
              <a:rPr lang="en" sz="1800"/>
            </a:br>
            <a:r>
              <a:rPr lang="en" sz="1800"/>
              <a:t>- if not → randomization (Section 6.4)</a:t>
            </a:r>
            <a:endParaRPr sz="1800"/>
          </a:p>
        </p:txBody>
      </p:sp>
      <p:sp>
        <p:nvSpPr>
          <p:cNvPr id="395" name="Google Shape;395;p60"/>
          <p:cNvSpPr txBox="1">
            <a:spLocks noGrp="1"/>
          </p:cNvSpPr>
          <p:nvPr>
            <p:ph type="body" idx="1"/>
          </p:nvPr>
        </p:nvSpPr>
        <p:spPr>
          <a:xfrm flipH="1">
            <a:off x="1981075" y="4720550"/>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for CI: use </a:t>
            </a:r>
            <a:r>
              <a:rPr lang="en" sz="1800" i="1"/>
              <a:t>p̂</a:t>
            </a:r>
            <a:r>
              <a:rPr lang="en" sz="1800" i="1" baseline="-25000"/>
              <a:t>1</a:t>
            </a:r>
            <a:r>
              <a:rPr lang="en" sz="1800"/>
              <a:t> and </a:t>
            </a:r>
            <a:r>
              <a:rPr lang="en" sz="1800" i="1"/>
              <a:t>p̂</a:t>
            </a:r>
            <a:r>
              <a:rPr lang="en" sz="1800" i="1" baseline="-25000"/>
              <a:t>2</a:t>
            </a:r>
            <a:endParaRPr sz="1800" i="1" baseline="-25000"/>
          </a:p>
          <a:p>
            <a:pPr indent="-342900">
              <a:lnSpc>
                <a:spcPct val="115000"/>
              </a:lnSpc>
              <a:spcBef>
                <a:spcPts val="0"/>
              </a:spcBef>
              <a:buSzPts val="1800"/>
            </a:pPr>
            <a:r>
              <a:rPr lang="en" sz="1800"/>
              <a:t>for HT:</a:t>
            </a:r>
            <a:endParaRPr sz="1800"/>
          </a:p>
          <a:p>
            <a:pPr lvl="1" indent="-342900">
              <a:lnSpc>
                <a:spcPct val="115000"/>
              </a:lnSpc>
              <a:buSzPts val="1800"/>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use</a:t>
            </a:r>
            <a:br>
              <a:rPr lang="en" sz="1800"/>
            </a:br>
            <a:endParaRPr sz="600"/>
          </a:p>
          <a:p>
            <a:pPr lvl="1" indent="-342900">
              <a:lnSpc>
                <a:spcPct val="115000"/>
              </a:lnSpc>
              <a:buSzPts val="1800"/>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 (some value other than 0): use </a:t>
            </a:r>
            <a:r>
              <a:rPr lang="en" sz="1800" i="1"/>
              <a:t>p̂</a:t>
            </a:r>
            <a:r>
              <a:rPr lang="en" sz="1800" i="1" baseline="-25000"/>
              <a:t>1</a:t>
            </a:r>
            <a:r>
              <a:rPr lang="en" sz="1800"/>
              <a:t> and </a:t>
            </a:r>
            <a:r>
              <a:rPr lang="en" sz="1800" i="1"/>
              <a:t>p̂</a:t>
            </a:r>
            <a:r>
              <a:rPr lang="en" sz="1800" i="1" baseline="-25000"/>
              <a:t>2</a:t>
            </a:r>
            <a:br>
              <a:rPr lang="en" sz="1800" baseline="-25000"/>
            </a:br>
            <a:r>
              <a:rPr lang="en" sz="1800"/>
              <a:t>- this is pretty rare</a:t>
            </a:r>
            <a:endParaRPr sz="1800"/>
          </a:p>
        </p:txBody>
      </p:sp>
      <p:pic>
        <p:nvPicPr>
          <p:cNvPr id="396" name="Google Shape;396;p60"/>
          <p:cNvPicPr preferRelativeResize="0"/>
          <p:nvPr/>
        </p:nvPicPr>
        <p:blipFill>
          <a:blip r:embed="rId4">
            <a:alphaModFix/>
          </a:blip>
          <a:stretch>
            <a:fillRect/>
          </a:stretch>
        </p:blipFill>
        <p:spPr>
          <a:xfrm>
            <a:off x="5200650" y="5322151"/>
            <a:ext cx="1790700" cy="447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1"/>
          <p:cNvSpPr txBox="1">
            <a:spLocks noGrp="1"/>
          </p:cNvSpPr>
          <p:nvPr>
            <p:ph type="title"/>
          </p:nvPr>
        </p:nvSpPr>
        <p:spPr>
          <a:xfrm>
            <a:off x="1981200" y="190788"/>
            <a:ext cx="8229600" cy="1143000"/>
          </a:xfrm>
          <a:prstGeom prst="rect">
            <a:avLst/>
          </a:prstGeom>
        </p:spPr>
        <p:txBody>
          <a:bodyPr spcFirstLastPara="1" wrap="square" lIns="91425" tIns="91425" rIns="91425" bIns="91425" anchor="b" anchorCtr="0">
            <a:noAutofit/>
          </a:bodyPr>
          <a:lstStyle/>
          <a:p>
            <a:r>
              <a:rPr lang="en">
                <a:solidFill>
                  <a:schemeClr val="accent1"/>
                </a:solidFill>
              </a:rPr>
              <a:t>Reference - standard error calculations</a:t>
            </a:r>
            <a:endParaRPr>
              <a:solidFill>
                <a:schemeClr val="accent1"/>
              </a:solidFill>
            </a:endParaRPr>
          </a:p>
        </p:txBody>
      </p:sp>
      <p:pic>
        <p:nvPicPr>
          <p:cNvPr id="402" name="Google Shape;402;p61"/>
          <p:cNvPicPr preferRelativeResize="0"/>
          <p:nvPr/>
        </p:nvPicPr>
        <p:blipFill>
          <a:blip r:embed="rId3">
            <a:alphaModFix/>
          </a:blip>
          <a:stretch>
            <a:fillRect/>
          </a:stretch>
        </p:blipFill>
        <p:spPr>
          <a:xfrm>
            <a:off x="2949075" y="1333800"/>
            <a:ext cx="6335024" cy="2976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2"/>
          <p:cNvSpPr txBox="1">
            <a:spLocks noGrp="1"/>
          </p:cNvSpPr>
          <p:nvPr>
            <p:ph type="body" idx="1"/>
          </p:nvPr>
        </p:nvSpPr>
        <p:spPr>
          <a:xfrm flipH="1">
            <a:off x="1981200" y="4366225"/>
            <a:ext cx="7822200" cy="920400"/>
          </a:xfrm>
          <a:prstGeom prst="rect">
            <a:avLst/>
          </a:prstGeom>
        </p:spPr>
        <p:txBody>
          <a:bodyPr spcFirstLastPara="1" wrap="square" lIns="91425" tIns="91425" rIns="91425" bIns="91425" anchor="t" anchorCtr="0">
            <a:noAutofit/>
          </a:bodyPr>
          <a:lstStyle/>
          <a:p>
            <a:pPr indent="-361950">
              <a:lnSpc>
                <a:spcPct val="115000"/>
              </a:lnSpc>
              <a:spcBef>
                <a:spcPts val="0"/>
              </a:spcBef>
              <a:buSzPts val="2100"/>
            </a:pPr>
            <a:r>
              <a:rPr lang="en" sz="2100"/>
              <a:t>When working with means, it's very rare that σ is known, so we usually use </a:t>
            </a:r>
            <a:r>
              <a:rPr lang="en" sz="2100" i="1"/>
              <a:t>s</a:t>
            </a:r>
            <a:r>
              <a:rPr lang="en" sz="2100"/>
              <a:t>.</a:t>
            </a:r>
            <a:endParaRPr sz="2100"/>
          </a:p>
        </p:txBody>
      </p:sp>
      <p:sp>
        <p:nvSpPr>
          <p:cNvPr id="408" name="Google Shape;408;p62"/>
          <p:cNvSpPr txBox="1">
            <a:spLocks noGrp="1"/>
          </p:cNvSpPr>
          <p:nvPr>
            <p:ph type="title"/>
          </p:nvPr>
        </p:nvSpPr>
        <p:spPr>
          <a:xfrm>
            <a:off x="1981200" y="190788"/>
            <a:ext cx="8229600" cy="1143000"/>
          </a:xfrm>
          <a:prstGeom prst="rect">
            <a:avLst/>
          </a:prstGeom>
        </p:spPr>
        <p:txBody>
          <a:bodyPr spcFirstLastPara="1" wrap="square" lIns="91425" tIns="91425" rIns="91425" bIns="91425" anchor="b" anchorCtr="0">
            <a:noAutofit/>
          </a:bodyPr>
          <a:lstStyle/>
          <a:p>
            <a:r>
              <a:rPr lang="en">
                <a:solidFill>
                  <a:schemeClr val="accent1"/>
                </a:solidFill>
              </a:rPr>
              <a:t>Reference - standard error calculations</a:t>
            </a:r>
            <a:endParaRPr>
              <a:solidFill>
                <a:schemeClr val="accent1"/>
              </a:solidFill>
            </a:endParaRPr>
          </a:p>
        </p:txBody>
      </p:sp>
      <p:pic>
        <p:nvPicPr>
          <p:cNvPr id="409" name="Google Shape;409;p62"/>
          <p:cNvPicPr preferRelativeResize="0"/>
          <p:nvPr/>
        </p:nvPicPr>
        <p:blipFill>
          <a:blip r:embed="rId3">
            <a:alphaModFix/>
          </a:blip>
          <a:stretch>
            <a:fillRect/>
          </a:stretch>
        </p:blipFill>
        <p:spPr>
          <a:xfrm>
            <a:off x="2949075" y="1333800"/>
            <a:ext cx="6335024" cy="2976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animEffect transition="in" filter="fade">
                                      <p:cBhvr>
                                        <p:cTn id="7" dur="1000"/>
                                        <p:tgtEl>
                                          <p:spTgt spid="4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3"/>
          <p:cNvSpPr txBox="1">
            <a:spLocks noGrp="1"/>
          </p:cNvSpPr>
          <p:nvPr>
            <p:ph type="body" idx="1"/>
          </p:nvPr>
        </p:nvSpPr>
        <p:spPr>
          <a:xfrm flipH="1">
            <a:off x="1981200" y="4366225"/>
            <a:ext cx="7822200" cy="920400"/>
          </a:xfrm>
          <a:prstGeom prst="rect">
            <a:avLst/>
          </a:prstGeom>
        </p:spPr>
        <p:txBody>
          <a:bodyPr spcFirstLastPara="1" wrap="square" lIns="91425" tIns="91425" rIns="91425" bIns="91425" anchor="t" anchorCtr="0">
            <a:noAutofit/>
          </a:bodyPr>
          <a:lstStyle/>
          <a:p>
            <a:pPr indent="-361950">
              <a:lnSpc>
                <a:spcPct val="115000"/>
              </a:lnSpc>
              <a:spcBef>
                <a:spcPts val="0"/>
              </a:spcBef>
              <a:buSzPts val="2100"/>
            </a:pPr>
            <a:r>
              <a:rPr lang="en" sz="2100"/>
              <a:t>When working with means, it's very rare that σ is known, so we usually use </a:t>
            </a:r>
            <a:r>
              <a:rPr lang="en" sz="2100" i="1"/>
              <a:t>s</a:t>
            </a:r>
            <a:r>
              <a:rPr lang="en" sz="2100"/>
              <a:t>.</a:t>
            </a:r>
            <a:endParaRPr sz="2100"/>
          </a:p>
        </p:txBody>
      </p:sp>
      <p:sp>
        <p:nvSpPr>
          <p:cNvPr id="415" name="Google Shape;415;p63"/>
          <p:cNvSpPr txBox="1">
            <a:spLocks noGrp="1"/>
          </p:cNvSpPr>
          <p:nvPr>
            <p:ph type="title"/>
          </p:nvPr>
        </p:nvSpPr>
        <p:spPr>
          <a:xfrm>
            <a:off x="1981200" y="190788"/>
            <a:ext cx="8229600" cy="1143000"/>
          </a:xfrm>
          <a:prstGeom prst="rect">
            <a:avLst/>
          </a:prstGeom>
        </p:spPr>
        <p:txBody>
          <a:bodyPr spcFirstLastPara="1" wrap="square" lIns="91425" tIns="91425" rIns="91425" bIns="91425" anchor="b" anchorCtr="0">
            <a:noAutofit/>
          </a:bodyPr>
          <a:lstStyle/>
          <a:p>
            <a:r>
              <a:rPr lang="en">
                <a:solidFill>
                  <a:schemeClr val="accent1"/>
                </a:solidFill>
              </a:rPr>
              <a:t>Reference - standard error calculations</a:t>
            </a:r>
            <a:endParaRPr>
              <a:solidFill>
                <a:schemeClr val="accent1"/>
              </a:solidFill>
            </a:endParaRPr>
          </a:p>
        </p:txBody>
      </p:sp>
      <p:pic>
        <p:nvPicPr>
          <p:cNvPr id="416" name="Google Shape;416;p63"/>
          <p:cNvPicPr preferRelativeResize="0"/>
          <p:nvPr/>
        </p:nvPicPr>
        <p:blipFill>
          <a:blip r:embed="rId3">
            <a:alphaModFix/>
          </a:blip>
          <a:stretch>
            <a:fillRect/>
          </a:stretch>
        </p:blipFill>
        <p:spPr>
          <a:xfrm>
            <a:off x="2949075" y="1333800"/>
            <a:ext cx="6335024" cy="2976300"/>
          </a:xfrm>
          <a:prstGeom prst="rect">
            <a:avLst/>
          </a:prstGeom>
          <a:noFill/>
          <a:ln>
            <a:noFill/>
          </a:ln>
        </p:spPr>
      </p:pic>
      <p:sp>
        <p:nvSpPr>
          <p:cNvPr id="417" name="Google Shape;417;p63"/>
          <p:cNvSpPr txBox="1">
            <a:spLocks noGrp="1"/>
          </p:cNvSpPr>
          <p:nvPr>
            <p:ph type="body" idx="1"/>
          </p:nvPr>
        </p:nvSpPr>
        <p:spPr>
          <a:xfrm flipH="1">
            <a:off x="1981200" y="5286625"/>
            <a:ext cx="7822200" cy="920400"/>
          </a:xfrm>
          <a:prstGeom prst="rect">
            <a:avLst/>
          </a:prstGeom>
        </p:spPr>
        <p:txBody>
          <a:bodyPr spcFirstLastPara="1" wrap="square" lIns="91425" tIns="91425" rIns="91425" bIns="91425" anchor="t" anchorCtr="0">
            <a:noAutofit/>
          </a:bodyPr>
          <a:lstStyle/>
          <a:p>
            <a:pPr indent="-361950">
              <a:lnSpc>
                <a:spcPct val="115000"/>
              </a:lnSpc>
              <a:spcBef>
                <a:spcPts val="0"/>
              </a:spcBef>
              <a:buSzPts val="2100"/>
            </a:pPr>
            <a:r>
              <a:rPr lang="en" sz="2100"/>
              <a:t>When working with proportions, </a:t>
            </a:r>
            <a:endParaRPr sz="2100"/>
          </a:p>
          <a:p>
            <a:pPr marL="914400" indent="-361950">
              <a:lnSpc>
                <a:spcPct val="115000"/>
              </a:lnSpc>
              <a:spcBef>
                <a:spcPts val="0"/>
              </a:spcBef>
              <a:buSzPts val="2100"/>
              <a:buChar char="○"/>
            </a:pPr>
            <a:r>
              <a:rPr lang="en" sz="2100"/>
              <a:t>if doing a hypothesis test, </a:t>
            </a:r>
            <a:r>
              <a:rPr lang="en" sz="2100" i="1"/>
              <a:t>p</a:t>
            </a:r>
            <a:r>
              <a:rPr lang="en" sz="2100"/>
              <a:t> comes from the null hypothesis</a:t>
            </a:r>
            <a:endParaRPr sz="2100"/>
          </a:p>
          <a:p>
            <a:pPr marL="914400" indent="-361950">
              <a:lnSpc>
                <a:spcPct val="115000"/>
              </a:lnSpc>
              <a:spcBef>
                <a:spcPts val="0"/>
              </a:spcBef>
              <a:buSzPts val="2100"/>
              <a:buChar char="○"/>
            </a:pPr>
            <a:r>
              <a:rPr lang="en" sz="2100"/>
              <a:t>if constructing a confidence interval, use </a:t>
            </a:r>
            <a:r>
              <a:rPr lang="en" sz="2100" i="1"/>
              <a:t>p̂</a:t>
            </a:r>
            <a:r>
              <a:rPr lang="en" sz="2100"/>
              <a:t> instead</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animEffect transition="in" filter="fade">
                                      <p:cBhvr>
                                        <p:cTn id="7" dur="1000"/>
                                        <p:tgtEl>
                                          <p:spTgt spid="4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indent="457200">
              <a:lnSpc>
                <a:spcPct val="115000"/>
              </a:lnSpc>
              <a:spcBef>
                <a:spcPts val="0"/>
              </a:spcBef>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1" name="Google Shape;71;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indent="457200">
              <a:lnSpc>
                <a:spcPct val="115000"/>
              </a:lnSpc>
              <a:spcBef>
                <a:spcPts val="0"/>
              </a:spcBef>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7" name="Google Shape;77;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8" name="Google Shape;78;p20"/>
          <p:cNvSpPr txBox="1">
            <a:spLocks noGrp="1"/>
          </p:cNvSpPr>
          <p:nvPr>
            <p:ph type="body" idx="1"/>
          </p:nvPr>
        </p:nvSpPr>
        <p:spPr>
          <a:xfrm flipH="1">
            <a:off x="1981075" y="3321400"/>
            <a:ext cx="7822200" cy="34185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Point estimate</a:t>
            </a:r>
            <a:r>
              <a:rPr lang="en" sz="2200"/>
              <a:t>: Difference between the proportions of </a:t>
            </a:r>
            <a:r>
              <a:rPr lang="en" sz="2200" i="1">
                <a:solidFill>
                  <a:srgbClr val="FF9900"/>
                </a:solidFill>
              </a:rPr>
              <a:t>sampled</a:t>
            </a:r>
            <a:r>
              <a:rPr lang="en" sz="2200"/>
              <a:t> Duke students and </a:t>
            </a:r>
            <a:r>
              <a:rPr lang="en" sz="2200" i="1">
                <a:solidFill>
                  <a:srgbClr val="FF9900"/>
                </a:solidFill>
              </a:rPr>
              <a:t>sampled</a:t>
            </a:r>
            <a:r>
              <a:rPr lang="en" sz="2200"/>
              <a:t> Americans who would be bothered a great deal by the northern ice cap completely melting.</a:t>
            </a:r>
            <a:endParaRPr sz="2200"/>
          </a:p>
          <a:p>
            <a:pPr indent="457200">
              <a:lnSpc>
                <a:spcPct val="115000"/>
              </a:lnSpc>
              <a:spcBef>
                <a:spcPts val="0"/>
              </a:spcBef>
              <a:buNone/>
            </a:pPr>
            <a:r>
              <a:rPr lang="en" sz="2200"/>
              <a:t>                             </a:t>
            </a:r>
            <a:r>
              <a:rPr lang="en" sz="2200" i="1"/>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a:p>
            <a:pPr marL="0" indent="0">
              <a:lnSpc>
                <a:spcPct val="115000"/>
              </a:lnSpc>
              <a:spcBef>
                <a:spcPts val="0"/>
              </a:spcBef>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000">
              <a:solidFill>
                <a:schemeClr val="accent1"/>
              </a:solidFill>
            </a:endParaRPr>
          </a:p>
        </p:txBody>
      </p:sp>
      <p:sp>
        <p:nvSpPr>
          <p:cNvPr id="84" name="Google Shape;84;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1000"/>
                                        <p:tgtEl>
                                          <p:spTgt spid="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marL="0" indent="0">
              <a:lnSpc>
                <a:spcPct val="115000"/>
              </a:lnSpc>
              <a:spcBef>
                <a:spcPts val="1000"/>
              </a:spcBef>
              <a:spcAft>
                <a:spcPts val="1000"/>
              </a:spcAft>
              <a:buSzPts val="1100"/>
              <a:buNone/>
            </a:pPr>
            <a:endParaRPr sz="2000">
              <a:solidFill>
                <a:schemeClr val="accent1"/>
              </a:solidFill>
            </a:endParaRPr>
          </a:p>
        </p:txBody>
      </p:sp>
      <p:sp>
        <p:nvSpPr>
          <p:cNvPr id="90" name="Google Shape;90;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10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xEl>
                                              <p:pRg st="1" end="1"/>
                                            </p:txEl>
                                          </p:spTgt>
                                        </p:tgtEl>
                                        <p:attrNameLst>
                                          <p:attrName>style.visibility</p:attrName>
                                        </p:attrNameLst>
                                      </p:cBhvr>
                                      <p:to>
                                        <p:strVal val="visible"/>
                                      </p:to>
                                    </p:set>
                                    <p:animEffect transition="in" filter="fade">
                                      <p:cBhvr>
                                        <p:cTn id="12" dur="10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3"/>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indent="-368300">
              <a:lnSpc>
                <a:spcPct val="115000"/>
              </a:lnSpc>
              <a:spcBef>
                <a:spcPts val="0"/>
              </a:spcBef>
              <a:buSzPts val="2200"/>
            </a:pPr>
            <a:r>
              <a:rPr lang="en" sz="2200"/>
              <a:t>HT: Use </a:t>
            </a:r>
            <a:r>
              <a:rPr lang="en" sz="2200" i="1">
                <a:solidFill>
                  <a:srgbClr val="FF9900"/>
                </a:solidFill>
              </a:rPr>
              <a:t>Z = (point estimate - null value) / SE</a:t>
            </a:r>
            <a:r>
              <a:rPr lang="en" sz="2200"/>
              <a:t> to find appropriate p-value.</a:t>
            </a:r>
            <a:endParaRPr sz="2200"/>
          </a:p>
          <a:p>
            <a:pPr marL="0" indent="0">
              <a:lnSpc>
                <a:spcPct val="115000"/>
              </a:lnSpc>
              <a:spcBef>
                <a:spcPts val="1000"/>
              </a:spcBef>
              <a:spcAft>
                <a:spcPts val="1000"/>
              </a:spcAft>
              <a:buSzPts val="1100"/>
              <a:buNone/>
            </a:pPr>
            <a:endParaRPr sz="2000">
              <a:solidFill>
                <a:schemeClr val="accent1"/>
              </a:solidFill>
            </a:endParaRPr>
          </a:p>
        </p:txBody>
      </p:sp>
      <p:sp>
        <p:nvSpPr>
          <p:cNvPr id="96" name="Google Shape;96;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10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1" end="1"/>
                                            </p:txEl>
                                          </p:spTgt>
                                        </p:tgtEl>
                                        <p:attrNameLst>
                                          <p:attrName>style.visibility</p:attrName>
                                        </p:attrNameLst>
                                      </p:cBhvr>
                                      <p:to>
                                        <p:strVal val="visible"/>
                                      </p:to>
                                    </p:set>
                                    <p:animEffect transition="in" filter="fade">
                                      <p:cBhvr>
                                        <p:cTn id="12" dur="1000"/>
                                        <p:tgtEl>
                                          <p:spTgt spid="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xEl>
                                              <p:pRg st="2" end="2"/>
                                            </p:txEl>
                                          </p:spTgt>
                                        </p:tgtEl>
                                        <p:attrNameLst>
                                          <p:attrName>style.visibility</p:attrName>
                                        </p:attrNameLst>
                                      </p:cBhvr>
                                      <p:to>
                                        <p:strVal val="visible"/>
                                      </p:to>
                                    </p:set>
                                    <p:animEffect transition="in" filter="fade">
                                      <p:cBhvr>
                                        <p:cTn id="17" dur="1000"/>
                                        <p:tgtEl>
                                          <p:spTgt spid="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12</TotalTime>
  <Words>2524</Words>
  <Application>Microsoft Macintosh PowerPoint</Application>
  <PresentationFormat>Widescreen</PresentationFormat>
  <Paragraphs>157</Paragraphs>
  <Slides>49</Slides>
  <Notes>48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Calibri</vt:lpstr>
      <vt:lpstr>Corbel</vt:lpstr>
      <vt:lpstr>Wingdings 2</vt:lpstr>
      <vt:lpstr>Frame</vt:lpstr>
      <vt:lpstr>Custom</vt:lpstr>
      <vt:lpstr>Inference for a Difference of Two Proportions</vt:lpstr>
      <vt:lpstr>Difference of Two Proportions </vt:lpstr>
      <vt:lpstr>Melting ice cap</vt:lpstr>
      <vt:lpstr>Results from the GSS</vt:lpstr>
      <vt:lpstr>Parameter and point estimate</vt:lpstr>
      <vt:lpstr>Parameter and point estimate</vt:lpstr>
      <vt:lpstr>Inference for comparing proportions</vt:lpstr>
      <vt:lpstr>Inference for comparing proportions</vt:lpstr>
      <vt:lpstr>Inference for comparing proportions</vt:lpstr>
      <vt:lpstr>Inference for comparing proportions</vt:lpstr>
      <vt:lpstr>Inference for comparing proportions</vt:lpstr>
      <vt:lpstr>Conditions for CI for difference of proportions</vt:lpstr>
      <vt:lpstr>Conditions for CI for difference of proportions</vt:lpstr>
      <vt:lpstr>Conditions for CI for difference of proportions</vt:lpstr>
      <vt:lpstr>Conditions for CI for difference of proportions</vt:lpstr>
      <vt:lpstr>Conditions for CI for difference of proportions</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Practice</vt:lpstr>
      <vt:lpstr>Practice</vt:lpstr>
      <vt:lpstr>Flashback to working with one proportion</vt:lpstr>
      <vt:lpstr>Flashback to working with one proportion</vt:lpstr>
      <vt:lpstr>Pooled estimate of a proportion</vt:lpstr>
      <vt:lpstr>Pooled estimate of a proportion</vt:lpstr>
      <vt:lpstr>Pooled estimate of a proportion</vt:lpstr>
      <vt:lpstr>Practice</vt:lpstr>
      <vt:lpstr>Practice</vt:lpstr>
      <vt:lpstr>Practice</vt:lpstr>
      <vt:lpstr>Practice</vt:lpstr>
      <vt:lpstr>Practice</vt:lpstr>
      <vt:lpstr>CI vs. HT for proportions</vt:lpstr>
      <vt:lpstr>CI vs. HT for proportions</vt:lpstr>
      <vt:lpstr>CI vs. HT for proportions</vt:lpstr>
      <vt:lpstr>CI vs. HT for proportions</vt:lpstr>
      <vt:lpstr>CI vs. HT for proportions</vt:lpstr>
      <vt:lpstr>CI vs. HT for proportions</vt:lpstr>
      <vt:lpstr>Recap - comparing two proportions</vt:lpstr>
      <vt:lpstr>Recap - comparing two proportions</vt:lpstr>
      <vt:lpstr>Recap - comparing two proportions</vt:lpstr>
      <vt:lpstr>Recap - comparing two proportions</vt:lpstr>
      <vt:lpstr>Reference - standard error calculations</vt:lpstr>
      <vt:lpstr>Reference - standard error calculations</vt:lpstr>
      <vt:lpstr>Reference - standard error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2023-08-02T18:00:26Z</dcterms:modified>
</cp:coreProperties>
</file>