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41"/>
  </p:notesMasterIdLst>
  <p:sldIdLst>
    <p:sldId id="256" r:id="rId3"/>
    <p:sldId id="282" r:id="rId4"/>
    <p:sldId id="283" r:id="rId5"/>
    <p:sldId id="284" r:id="rId6"/>
    <p:sldId id="285" r:id="rId7"/>
    <p:sldId id="286" r:id="rId8"/>
    <p:sldId id="287" r:id="rId9"/>
    <p:sldId id="288" r:id="rId10"/>
    <p:sldId id="258" r:id="rId11"/>
    <p:sldId id="281"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90" r:id="rId35"/>
    <p:sldId id="289"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37"/>
    <p:restoredTop sz="96327"/>
  </p:normalViewPr>
  <p:slideViewPr>
    <p:cSldViewPr snapToGrid="0">
      <p:cViewPr varScale="1">
        <p:scale>
          <a:sx n="86" d="100"/>
          <a:sy n="86" d="100"/>
        </p:scale>
        <p:origin x="232"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10/24/23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15b2e35842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15b2e35842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5b2e35842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5b2e35842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5b2e35842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5b2e35842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5b2e35842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5b2e35842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fa089064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fa089064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5b2e35842_0_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5b2e35842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5b2e35842_0_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5b2e35842_0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5b2e35842_0_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5b2e35842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5b2e35842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5b2e35842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5b2e35842_0_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5b2e35842_0_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5b2e35842_0_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5b2e35842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15b2e35842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15b2e35842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76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b2e35842_0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b2e35842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b2e35842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5b2e35842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5b2e35842_0_7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5b2e35842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b2e35842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b2e35842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b2e35842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b2e35842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b2e35842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b2e35842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927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b2e35842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b2e35842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714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b2e35842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b2e35842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229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b2e35842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b2e35842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089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b2e35842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b2e35842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9933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15b2e35842_0_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15b2e35842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b2e35842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b2e35842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680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5b2e35842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5b2e35842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5b2e3584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5b2e3584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5b2e35842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5b2e35842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5b2e35842_0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5b2e35842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5b2e35842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5b2e35842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b2e35842_0_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b2e35842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10/24/23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10/24/23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4400" y="2111124"/>
            <a:ext cx="103632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914400" y="3786739"/>
            <a:ext cx="103632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419474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497492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609600"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6256365"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489056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38000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609600" y="5875079"/>
            <a:ext cx="109728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4053772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extLst>
      <p:ext uri="{BB962C8B-B14F-4D97-AF65-F5344CB8AC3E}">
        <p14:creationId xmlns:p14="http://schemas.microsoft.com/office/powerpoint/2010/main" val="388663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10/24/23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10/24/23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10/24/23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10/24/23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10/24/23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10/24/23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234236585"/>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1.png"/><Relationship Id="rId7"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8.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8.png"/><Relationship Id="rId9"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Inference for Paired Data</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0"/>
          <p:cNvSpPr txBox="1"/>
          <p:nvPr/>
        </p:nvSpPr>
        <p:spPr>
          <a:xfrm flipH="1">
            <a:off x="1981075" y="1305775"/>
            <a:ext cx="7822200" cy="34185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200 observations were randomly sampled from the High School and Beyond survey. The same students took a reading and writing test and their scores are shown below. At a first glance, does there appear to be a difference between the average reading and writing test score?</a:t>
            </a:r>
            <a:endParaRPr sz="2200" kern="0">
              <a:solidFill>
                <a:srgbClr val="000000"/>
              </a:solidFill>
              <a:latin typeface="Arial"/>
              <a:cs typeface="Arial"/>
              <a:sym typeface="Arial"/>
            </a:endParaRPr>
          </a:p>
        </p:txBody>
      </p:sp>
      <p:pic>
        <p:nvPicPr>
          <p:cNvPr id="41" name="Google Shape;41;p10"/>
          <p:cNvPicPr preferRelativeResize="0"/>
          <p:nvPr/>
        </p:nvPicPr>
        <p:blipFill>
          <a:blip r:embed="rId3">
            <a:alphaModFix/>
          </a:blip>
          <a:stretch>
            <a:fillRect/>
          </a:stretch>
        </p:blipFill>
        <p:spPr>
          <a:xfrm>
            <a:off x="3329171" y="3332970"/>
            <a:ext cx="5126025" cy="2980524"/>
          </a:xfrm>
          <a:prstGeom prst="rect">
            <a:avLst/>
          </a:prstGeom>
          <a:noFill/>
          <a:ln>
            <a:noFill/>
          </a:ln>
        </p:spPr>
      </p:pic>
      <p:sp>
        <p:nvSpPr>
          <p:cNvPr id="42" name="Google Shape;42;p10"/>
          <p:cNvSpPr txBox="1"/>
          <p:nvPr/>
        </p:nvSpPr>
        <p:spPr>
          <a:xfrm>
            <a:off x="1981200" y="357845"/>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Paired observations</a:t>
            </a:r>
            <a:endParaRPr sz="3000" b="1" kern="0" dirty="0">
              <a:solidFill>
                <a:schemeClr val="accent1"/>
              </a:solidFill>
              <a:latin typeface="Arial"/>
              <a:cs typeface="Arial"/>
              <a:sym typeface="Arial"/>
            </a:endParaRPr>
          </a:p>
        </p:txBody>
      </p:sp>
      <p:sp>
        <p:nvSpPr>
          <p:cNvPr id="2" name="TextBox 1">
            <a:extLst>
              <a:ext uri="{FF2B5EF4-FFF2-40B4-BE49-F238E27FC236}">
                <a16:creationId xmlns:a16="http://schemas.microsoft.com/office/drawing/2014/main" id="{4EED9791-D58F-D430-8D2C-A1A228BE2FDA}"/>
              </a:ext>
            </a:extLst>
          </p:cNvPr>
          <p:cNvSpPr txBox="1"/>
          <p:nvPr/>
        </p:nvSpPr>
        <p:spPr>
          <a:xfrm>
            <a:off x="9179169" y="3985846"/>
            <a:ext cx="2074985" cy="1323439"/>
          </a:xfrm>
          <a:prstGeom prst="rect">
            <a:avLst/>
          </a:prstGeom>
          <a:noFill/>
        </p:spPr>
        <p:txBody>
          <a:bodyPr wrap="square" rtlCol="0">
            <a:spAutoFit/>
          </a:bodyPr>
          <a:lstStyle/>
          <a:p>
            <a:r>
              <a:rPr lang="en-US" sz="2000" i="1" dirty="0">
                <a:solidFill>
                  <a:srgbClr val="FFC000"/>
                </a:solidFill>
              </a:rPr>
              <a:t>No, most of the scores are concentrated in the same range. </a:t>
            </a:r>
          </a:p>
        </p:txBody>
      </p:sp>
    </p:spTree>
    <p:extLst>
      <p:ext uri="{BB962C8B-B14F-4D97-AF65-F5344CB8AC3E}">
        <p14:creationId xmlns:p14="http://schemas.microsoft.com/office/powerpoint/2010/main" val="1256671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p:nvPr/>
        </p:nvSpPr>
        <p:spPr>
          <a:xfrm flipH="1">
            <a:off x="1981075" y="1305775"/>
            <a:ext cx="7822200" cy="40917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rgbClr val="000000"/>
                </a:solidFill>
                <a:latin typeface="Arial"/>
                <a:cs typeface="Arial"/>
                <a:sym typeface="Arial"/>
              </a:rPr>
              <a:t>Are the reading and writing scores of each student independent of each other?</a:t>
            </a:r>
            <a:endParaRPr sz="2200" kern="0" dirty="0">
              <a:solidFill>
                <a:srgbClr val="000000"/>
              </a:solidFill>
              <a:latin typeface="Arial"/>
              <a:cs typeface="Arial"/>
              <a:sym typeface="Arial"/>
            </a:endParaRPr>
          </a:p>
        </p:txBody>
      </p:sp>
      <p:sp>
        <p:nvSpPr>
          <p:cNvPr id="48" name="Google Shape;48;p11"/>
          <p:cNvSpPr txBox="1"/>
          <p:nvPr/>
        </p:nvSpPr>
        <p:spPr>
          <a:xfrm flipH="1">
            <a:off x="1981075" y="5397475"/>
            <a:ext cx="7822200" cy="1295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(a) Yes							(b) No</a:t>
            </a:r>
            <a:endParaRPr sz="2200" kern="0">
              <a:solidFill>
                <a:srgbClr val="000000"/>
              </a:solidFill>
              <a:latin typeface="Arial"/>
              <a:cs typeface="Arial"/>
              <a:sym typeface="Arial"/>
            </a:endParaRPr>
          </a:p>
        </p:txBody>
      </p:sp>
      <p:pic>
        <p:nvPicPr>
          <p:cNvPr id="49" name="Google Shape;49;p11"/>
          <p:cNvPicPr preferRelativeResize="0"/>
          <p:nvPr/>
        </p:nvPicPr>
        <p:blipFill>
          <a:blip r:embed="rId3">
            <a:alphaModFix/>
          </a:blip>
          <a:stretch>
            <a:fillRect/>
          </a:stretch>
        </p:blipFill>
        <p:spPr>
          <a:xfrm>
            <a:off x="3970348" y="2784448"/>
            <a:ext cx="2862250" cy="2227950"/>
          </a:xfrm>
          <a:prstGeom prst="rect">
            <a:avLst/>
          </a:prstGeom>
          <a:noFill/>
          <a:ln>
            <a:noFill/>
          </a:ln>
        </p:spPr>
      </p:pic>
      <p:sp>
        <p:nvSpPr>
          <p:cNvPr id="50" name="Google Shape;50;p11"/>
          <p:cNvSpPr txBox="1"/>
          <p:nvPr/>
        </p:nvSpPr>
        <p:spPr>
          <a:xfrm>
            <a:off x="1981200" y="357845"/>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Paired observations</a:t>
            </a:r>
            <a:endParaRPr sz="3000" b="1" kern="0" dirty="0">
              <a:solidFill>
                <a:schemeClr val="accent1"/>
              </a:solidFill>
              <a:latin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2"/>
          <p:cNvSpPr txBox="1"/>
          <p:nvPr/>
        </p:nvSpPr>
        <p:spPr>
          <a:xfrm flipH="1">
            <a:off x="1981075" y="1305775"/>
            <a:ext cx="7822200" cy="40917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US" sz="2200" kern="0" dirty="0">
                <a:solidFill>
                  <a:srgbClr val="000000"/>
                </a:solidFill>
                <a:latin typeface="Arial"/>
                <a:cs typeface="Arial"/>
                <a:sym typeface="Arial"/>
              </a:rPr>
              <a:t>Are the reading and writing scores of each student independent of each other?</a:t>
            </a:r>
          </a:p>
          <a:p>
            <a:pPr defTabSz="914400">
              <a:lnSpc>
                <a:spcPct val="115000"/>
              </a:lnSpc>
              <a:buClr>
                <a:srgbClr val="000000"/>
              </a:buClr>
            </a:pPr>
            <a:endParaRPr sz="2200" kern="0" dirty="0">
              <a:solidFill>
                <a:srgbClr val="000000"/>
              </a:solidFill>
              <a:latin typeface="Arial"/>
              <a:cs typeface="Arial"/>
              <a:sym typeface="Arial"/>
            </a:endParaRPr>
          </a:p>
        </p:txBody>
      </p:sp>
      <p:sp>
        <p:nvSpPr>
          <p:cNvPr id="56" name="Google Shape;56;p12"/>
          <p:cNvSpPr txBox="1"/>
          <p:nvPr/>
        </p:nvSpPr>
        <p:spPr>
          <a:xfrm>
            <a:off x="1981200" y="357845"/>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Paired observations</a:t>
            </a:r>
            <a:endParaRPr sz="3000" b="1" kern="0" dirty="0">
              <a:solidFill>
                <a:schemeClr val="accent1"/>
              </a:solidFill>
              <a:latin typeface="Arial"/>
              <a:cs typeface="Arial"/>
              <a:sym typeface="Arial"/>
            </a:endParaRPr>
          </a:p>
        </p:txBody>
      </p:sp>
      <p:sp>
        <p:nvSpPr>
          <p:cNvPr id="57" name="Google Shape;57;p12"/>
          <p:cNvSpPr txBox="1"/>
          <p:nvPr/>
        </p:nvSpPr>
        <p:spPr>
          <a:xfrm flipH="1">
            <a:off x="1981075" y="5397475"/>
            <a:ext cx="7822200" cy="1295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(a) Yes							</a:t>
            </a:r>
            <a:r>
              <a:rPr lang="en" sz="2200" i="1" kern="0">
                <a:solidFill>
                  <a:srgbClr val="FF9900"/>
                </a:solidFill>
                <a:latin typeface="Arial"/>
                <a:cs typeface="Arial"/>
                <a:sym typeface="Arial"/>
              </a:rPr>
              <a:t>(b) No</a:t>
            </a:r>
            <a:endParaRPr sz="2200" i="1" kern="0">
              <a:solidFill>
                <a:srgbClr val="FF9900"/>
              </a:solidFill>
              <a:latin typeface="Arial"/>
              <a:cs typeface="Arial"/>
              <a:sym typeface="Arial"/>
            </a:endParaRPr>
          </a:p>
        </p:txBody>
      </p:sp>
      <p:pic>
        <p:nvPicPr>
          <p:cNvPr id="58" name="Google Shape;58;p12"/>
          <p:cNvPicPr preferRelativeResize="0"/>
          <p:nvPr/>
        </p:nvPicPr>
        <p:blipFill>
          <a:blip r:embed="rId3">
            <a:alphaModFix/>
          </a:blip>
          <a:stretch>
            <a:fillRect/>
          </a:stretch>
        </p:blipFill>
        <p:spPr>
          <a:xfrm>
            <a:off x="3970348" y="2784448"/>
            <a:ext cx="2862250" cy="222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Analyzing paired data</a:t>
            </a:r>
            <a:endParaRPr sz="3000" b="1" kern="0" dirty="0">
              <a:solidFill>
                <a:schemeClr val="accent1"/>
              </a:solidFill>
              <a:latin typeface="Arial"/>
              <a:cs typeface="Arial"/>
              <a:sym typeface="Arial"/>
            </a:endParaRPr>
          </a:p>
        </p:txBody>
      </p:sp>
      <p:sp>
        <p:nvSpPr>
          <p:cNvPr id="64" name="Google Shape;64;p13"/>
          <p:cNvSpPr txBox="1">
            <a:spLocks noGrp="1"/>
          </p:cNvSpPr>
          <p:nvPr>
            <p:ph type="body" idx="1"/>
          </p:nvPr>
        </p:nvSpPr>
        <p:spPr>
          <a:xfrm>
            <a:off x="2119200" y="1082850"/>
            <a:ext cx="7953600" cy="4599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dirty="0">
                <a:solidFill>
                  <a:srgbClr val="000000"/>
                </a:solidFill>
              </a:rPr>
              <a:t>When two sets of observations have this special correspondence (</a:t>
            </a:r>
            <a:r>
              <a:rPr lang="en" sz="2000" b="1" dirty="0">
                <a:solidFill>
                  <a:srgbClr val="000000"/>
                </a:solidFill>
              </a:rPr>
              <a:t>not independent</a:t>
            </a:r>
            <a:r>
              <a:rPr lang="en" sz="2000" dirty="0">
                <a:solidFill>
                  <a:srgbClr val="000000"/>
                </a:solidFill>
              </a:rPr>
              <a:t>), they are said to be </a:t>
            </a:r>
            <a:r>
              <a:rPr lang="en" sz="2000" i="1" dirty="0">
                <a:solidFill>
                  <a:schemeClr val="accent1"/>
                </a:solidFill>
              </a:rPr>
              <a:t>paired</a:t>
            </a:r>
            <a:endParaRPr sz="2000" i="1" dirty="0">
              <a:solidFill>
                <a:schemeClr val="accent1"/>
              </a:solidFill>
            </a:endParaRPr>
          </a:p>
          <a:p>
            <a:pPr marL="0" indent="0">
              <a:lnSpc>
                <a:spcPct val="115000"/>
              </a:lnSpc>
              <a:buNone/>
            </a:pPr>
            <a:endParaRPr sz="2000"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Analyzing paired data</a:t>
            </a:r>
            <a:endParaRPr sz="3000" b="1" kern="0" dirty="0">
              <a:solidFill>
                <a:schemeClr val="accent1"/>
              </a:solidFill>
              <a:latin typeface="Arial"/>
              <a:cs typeface="Arial"/>
              <a:sym typeface="Arial"/>
            </a:endParaRPr>
          </a:p>
        </p:txBody>
      </p:sp>
      <p:sp>
        <p:nvSpPr>
          <p:cNvPr id="70" name="Google Shape;70;p14"/>
          <p:cNvSpPr txBox="1">
            <a:spLocks noGrp="1"/>
          </p:cNvSpPr>
          <p:nvPr>
            <p:ph type="body" idx="1"/>
          </p:nvPr>
        </p:nvSpPr>
        <p:spPr>
          <a:xfrm>
            <a:off x="2119200" y="1082850"/>
            <a:ext cx="7953600" cy="4599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dirty="0">
                <a:solidFill>
                  <a:srgbClr val="000000"/>
                </a:solidFill>
              </a:rPr>
              <a:t>When two sets of observations have this special correspondence (</a:t>
            </a:r>
            <a:r>
              <a:rPr lang="en" sz="2000" b="1" dirty="0">
                <a:solidFill>
                  <a:srgbClr val="000000"/>
                </a:solidFill>
              </a:rPr>
              <a:t>not independent</a:t>
            </a:r>
            <a:r>
              <a:rPr lang="en" sz="2000" dirty="0">
                <a:solidFill>
                  <a:srgbClr val="000000"/>
                </a:solidFill>
              </a:rPr>
              <a:t>), they are said to be </a:t>
            </a:r>
            <a:r>
              <a:rPr lang="en" sz="2000" i="1" dirty="0">
                <a:solidFill>
                  <a:schemeClr val="accent1"/>
                </a:solidFill>
              </a:rPr>
              <a:t>paired</a:t>
            </a:r>
            <a:endParaRPr sz="2000" i="1" dirty="0">
              <a:solidFill>
                <a:schemeClr val="accent1"/>
              </a:solidFill>
            </a:endParaRPr>
          </a:p>
          <a:p>
            <a:pPr indent="-355600">
              <a:lnSpc>
                <a:spcPct val="115000"/>
              </a:lnSpc>
              <a:spcBef>
                <a:spcPts val="0"/>
              </a:spcBef>
              <a:buClr>
                <a:srgbClr val="000000"/>
              </a:buClr>
              <a:buSzPts val="2000"/>
            </a:pPr>
            <a:r>
              <a:rPr lang="en" sz="2000" dirty="0">
                <a:solidFill>
                  <a:srgbClr val="000000"/>
                </a:solidFill>
              </a:rPr>
              <a:t>To analyze paired data, it is often useful to look at the difference in outcomes of each pair of observations</a:t>
            </a:r>
          </a:p>
          <a:p>
            <a:pPr indent="-355600">
              <a:lnSpc>
                <a:spcPct val="115000"/>
              </a:lnSpc>
              <a:spcBef>
                <a:spcPts val="0"/>
              </a:spcBef>
              <a:buClr>
                <a:srgbClr val="000000"/>
              </a:buClr>
              <a:buSzPts val="2000"/>
            </a:pPr>
            <a:endParaRPr lang="en" sz="2000" dirty="0">
              <a:solidFill>
                <a:srgbClr val="000000"/>
              </a:solidFill>
            </a:endParaRPr>
          </a:p>
          <a:p>
            <a:pPr lvl="4" indent="-355600">
              <a:lnSpc>
                <a:spcPct val="115000"/>
              </a:lnSpc>
              <a:buClr>
                <a:srgbClr val="000000"/>
              </a:buClr>
              <a:buSzPts val="2000"/>
            </a:pPr>
            <a:r>
              <a:rPr lang="en" sz="2000" dirty="0">
                <a:solidFill>
                  <a:srgbClr val="000000"/>
                </a:solidFill>
              </a:rPr>
              <a:t>For example, in the reading and writing test case: </a:t>
            </a:r>
            <a:endParaRPr lang="en-US" sz="2000" dirty="0">
              <a:solidFill>
                <a:srgbClr val="000000"/>
              </a:solidFill>
            </a:endParaRPr>
          </a:p>
          <a:p>
            <a:pPr marL="0" indent="0" algn="ctr">
              <a:lnSpc>
                <a:spcPct val="115000"/>
              </a:lnSpc>
              <a:buNone/>
            </a:pPr>
            <a:r>
              <a:rPr lang="en-US" sz="2000" dirty="0">
                <a:solidFill>
                  <a:srgbClr val="000000"/>
                </a:solidFill>
              </a:rPr>
              <a:t>diff = read - write</a:t>
            </a:r>
          </a:p>
          <a:p>
            <a:pPr marL="0" indent="0">
              <a:lnSpc>
                <a:spcPct val="115000"/>
              </a:lnSpc>
              <a:buNone/>
            </a:pPr>
            <a:endParaRPr sz="2000" dirty="0">
              <a:solidFill>
                <a:srgbClr val="000000"/>
              </a:solidFill>
            </a:endParaRPr>
          </a:p>
          <a:p>
            <a:pPr marL="0" indent="0">
              <a:lnSpc>
                <a:spcPct val="115000"/>
              </a:lnSpc>
              <a:buNone/>
            </a:pPr>
            <a:endParaRPr sz="2000"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Analyzing paired data</a:t>
            </a:r>
            <a:endParaRPr sz="3000" b="1" kern="0" dirty="0">
              <a:solidFill>
                <a:schemeClr val="accent1"/>
              </a:solidFill>
              <a:latin typeface="Arial"/>
              <a:cs typeface="Arial"/>
              <a:sym typeface="Arial"/>
            </a:endParaRPr>
          </a:p>
        </p:txBody>
      </p:sp>
      <p:sp>
        <p:nvSpPr>
          <p:cNvPr id="76" name="Google Shape;76;p15"/>
          <p:cNvSpPr txBox="1">
            <a:spLocks noGrp="1"/>
          </p:cNvSpPr>
          <p:nvPr>
            <p:ph type="body" idx="1"/>
          </p:nvPr>
        </p:nvSpPr>
        <p:spPr>
          <a:xfrm>
            <a:off x="2119200" y="1082850"/>
            <a:ext cx="7953600" cy="4599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When two sets of observations have this special correspondence (not independent), they are said to be </a:t>
            </a:r>
            <a:r>
              <a:rPr lang="en" sz="2000" i="1">
                <a:solidFill>
                  <a:schemeClr val="accent1"/>
                </a:solidFill>
              </a:rPr>
              <a:t>paired</a:t>
            </a:r>
            <a:endParaRPr sz="2000" i="1">
              <a:solidFill>
                <a:schemeClr val="accent1"/>
              </a:solidFill>
            </a:endParaRPr>
          </a:p>
          <a:p>
            <a:pPr indent="-355600">
              <a:lnSpc>
                <a:spcPct val="115000"/>
              </a:lnSpc>
              <a:spcBef>
                <a:spcPts val="0"/>
              </a:spcBef>
              <a:buClr>
                <a:srgbClr val="000000"/>
              </a:buClr>
              <a:buSzPts val="2000"/>
            </a:pPr>
            <a:r>
              <a:rPr lang="en" sz="2000">
                <a:solidFill>
                  <a:srgbClr val="000000"/>
                </a:solidFill>
              </a:rPr>
              <a:t>To analyze paired data, it is often useful to look at the difference in outcomes of each pair of observations</a:t>
            </a:r>
            <a:endParaRPr sz="2000">
              <a:solidFill>
                <a:srgbClr val="000000"/>
              </a:solidFill>
            </a:endParaRPr>
          </a:p>
          <a:p>
            <a:pPr marL="0" indent="0" algn="ctr">
              <a:lnSpc>
                <a:spcPct val="115000"/>
              </a:lnSpc>
              <a:buNone/>
            </a:pPr>
            <a:r>
              <a:rPr lang="en" sz="2000">
                <a:solidFill>
                  <a:srgbClr val="000000"/>
                </a:solidFill>
              </a:rPr>
              <a:t>diff = read - write</a:t>
            </a:r>
            <a:endParaRPr sz="2000">
              <a:solidFill>
                <a:srgbClr val="000000"/>
              </a:solidFill>
            </a:endParaRPr>
          </a:p>
          <a:p>
            <a:pPr indent="-355600">
              <a:lnSpc>
                <a:spcPct val="115000"/>
              </a:lnSpc>
              <a:buClr>
                <a:srgbClr val="000000"/>
              </a:buClr>
              <a:buSzPts val="2000"/>
            </a:pPr>
            <a:r>
              <a:rPr lang="en" sz="2000">
                <a:solidFill>
                  <a:srgbClr val="000000"/>
                </a:solidFill>
              </a:rPr>
              <a:t>It is important that we always subtract using a consistent order</a:t>
            </a:r>
            <a:endParaRPr sz="2000">
              <a:solidFill>
                <a:srgbClr val="000000"/>
              </a:solidFill>
            </a:endParaRPr>
          </a:p>
          <a:p>
            <a:pPr marL="0" indent="0">
              <a:lnSpc>
                <a:spcPct val="115000"/>
              </a:lnSpc>
              <a:buNone/>
            </a:pPr>
            <a:endParaRPr sz="2000">
              <a:solidFill>
                <a:srgbClr val="000000"/>
              </a:solidFill>
            </a:endParaRPr>
          </a:p>
        </p:txBody>
      </p:sp>
      <p:pic>
        <p:nvPicPr>
          <p:cNvPr id="77" name="Google Shape;77;p15"/>
          <p:cNvPicPr preferRelativeResize="0"/>
          <p:nvPr/>
        </p:nvPicPr>
        <p:blipFill>
          <a:blip r:embed="rId3">
            <a:alphaModFix/>
          </a:blip>
          <a:stretch>
            <a:fillRect/>
          </a:stretch>
        </p:blipFill>
        <p:spPr>
          <a:xfrm>
            <a:off x="1941475" y="3771864"/>
            <a:ext cx="4019550" cy="2790825"/>
          </a:xfrm>
          <a:prstGeom prst="rect">
            <a:avLst/>
          </a:prstGeom>
          <a:noFill/>
          <a:ln>
            <a:noFill/>
          </a:ln>
        </p:spPr>
      </p:pic>
      <p:pic>
        <p:nvPicPr>
          <p:cNvPr id="78" name="Google Shape;78;p15"/>
          <p:cNvPicPr preferRelativeResize="0"/>
          <p:nvPr/>
        </p:nvPicPr>
        <p:blipFill>
          <a:blip r:embed="rId4">
            <a:alphaModFix/>
          </a:blip>
          <a:stretch>
            <a:fillRect/>
          </a:stretch>
        </p:blipFill>
        <p:spPr>
          <a:xfrm>
            <a:off x="6402164" y="4236089"/>
            <a:ext cx="3705225" cy="2028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Parameter and point estimate</a:t>
            </a:r>
            <a:endParaRPr sz="3000" b="1" kern="0" dirty="0">
              <a:solidFill>
                <a:schemeClr val="accent1"/>
              </a:solidFill>
              <a:latin typeface="Arial"/>
              <a:cs typeface="Arial"/>
              <a:sym typeface="Arial"/>
            </a:endParaRPr>
          </a:p>
        </p:txBody>
      </p:sp>
      <p:sp>
        <p:nvSpPr>
          <p:cNvPr id="84" name="Google Shape;84;p16"/>
          <p:cNvSpPr txBox="1">
            <a:spLocks noGrp="1"/>
          </p:cNvSpPr>
          <p:nvPr>
            <p:ph type="body" idx="1"/>
          </p:nvPr>
        </p:nvSpPr>
        <p:spPr>
          <a:xfrm>
            <a:off x="2119200" y="1082850"/>
            <a:ext cx="7953600" cy="4599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i="1">
                <a:solidFill>
                  <a:schemeClr val="accent1"/>
                </a:solidFill>
              </a:rPr>
              <a:t>Parameter of interest</a:t>
            </a:r>
            <a:r>
              <a:rPr lang="en" sz="2000">
                <a:solidFill>
                  <a:srgbClr val="000000"/>
                </a:solidFill>
              </a:rPr>
              <a:t>: Average difference between the reading and writing scores of </a:t>
            </a:r>
            <a:r>
              <a:rPr lang="en" sz="2000">
                <a:solidFill>
                  <a:srgbClr val="FF9900"/>
                </a:solidFill>
              </a:rPr>
              <a:t>all </a:t>
            </a:r>
            <a:r>
              <a:rPr lang="en" sz="2000">
                <a:solidFill>
                  <a:srgbClr val="000000"/>
                </a:solidFill>
              </a:rPr>
              <a:t>high school students</a:t>
            </a:r>
            <a:endParaRPr sz="2000">
              <a:solidFill>
                <a:srgbClr val="000000"/>
              </a:solidFill>
            </a:endParaRPr>
          </a:p>
          <a:p>
            <a:pPr marL="0" indent="0">
              <a:lnSpc>
                <a:spcPct val="115000"/>
              </a:lnSpc>
              <a:buNone/>
            </a:pPr>
            <a:endParaRPr sz="2000">
              <a:solidFill>
                <a:srgbClr val="000000"/>
              </a:solidFill>
            </a:endParaRPr>
          </a:p>
        </p:txBody>
      </p:sp>
      <p:pic>
        <p:nvPicPr>
          <p:cNvPr id="85" name="Google Shape;85;p16"/>
          <p:cNvPicPr preferRelativeResize="0"/>
          <p:nvPr/>
        </p:nvPicPr>
        <p:blipFill>
          <a:blip r:embed="rId3">
            <a:alphaModFix/>
          </a:blip>
          <a:stretch>
            <a:fillRect/>
          </a:stretch>
        </p:blipFill>
        <p:spPr>
          <a:xfrm>
            <a:off x="5753100" y="2073626"/>
            <a:ext cx="685800" cy="278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Parameter and point estimate</a:t>
            </a:r>
            <a:endParaRPr sz="3000" b="1" kern="0" dirty="0">
              <a:solidFill>
                <a:schemeClr val="accent1"/>
              </a:solidFill>
              <a:latin typeface="Arial"/>
              <a:cs typeface="Arial"/>
              <a:sym typeface="Arial"/>
            </a:endParaRPr>
          </a:p>
        </p:txBody>
      </p:sp>
      <p:sp>
        <p:nvSpPr>
          <p:cNvPr id="91" name="Google Shape;91;p17"/>
          <p:cNvSpPr txBox="1">
            <a:spLocks noGrp="1"/>
          </p:cNvSpPr>
          <p:nvPr>
            <p:ph type="body" idx="1"/>
          </p:nvPr>
        </p:nvSpPr>
        <p:spPr>
          <a:xfrm>
            <a:off x="2119200" y="1082850"/>
            <a:ext cx="7953600" cy="4599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i="1">
                <a:solidFill>
                  <a:schemeClr val="accent1"/>
                </a:solidFill>
              </a:rPr>
              <a:t>Parameter of interest</a:t>
            </a:r>
            <a:r>
              <a:rPr lang="en" sz="2000">
                <a:solidFill>
                  <a:srgbClr val="000000"/>
                </a:solidFill>
              </a:rPr>
              <a:t>: Average difference between the reading and writing scores of </a:t>
            </a:r>
            <a:r>
              <a:rPr lang="en" sz="2000">
                <a:solidFill>
                  <a:srgbClr val="FF9900"/>
                </a:solidFill>
              </a:rPr>
              <a:t>all </a:t>
            </a:r>
            <a:r>
              <a:rPr lang="en" sz="2000">
                <a:solidFill>
                  <a:srgbClr val="000000"/>
                </a:solidFill>
              </a:rPr>
              <a:t>high school students</a:t>
            </a: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a:p>
            <a:pPr indent="-355600">
              <a:lnSpc>
                <a:spcPct val="115000"/>
              </a:lnSpc>
              <a:buClr>
                <a:srgbClr val="000000"/>
              </a:buClr>
              <a:buSzPts val="2000"/>
            </a:pPr>
            <a:r>
              <a:rPr lang="en" sz="2000" i="1">
                <a:solidFill>
                  <a:schemeClr val="accent1"/>
                </a:solidFill>
              </a:rPr>
              <a:t>Point estimate</a:t>
            </a:r>
            <a:r>
              <a:rPr lang="en" sz="2000">
                <a:solidFill>
                  <a:srgbClr val="000000"/>
                </a:solidFill>
              </a:rPr>
              <a:t>: Average difference between the reading and writing scores of </a:t>
            </a:r>
            <a:r>
              <a:rPr lang="en" sz="2000">
                <a:solidFill>
                  <a:srgbClr val="FF9900"/>
                </a:solidFill>
              </a:rPr>
              <a:t>sampled </a:t>
            </a:r>
            <a:r>
              <a:rPr lang="en" sz="2000">
                <a:solidFill>
                  <a:srgbClr val="000000"/>
                </a:solidFill>
              </a:rPr>
              <a:t>high school students</a:t>
            </a:r>
            <a:endParaRPr sz="2000">
              <a:solidFill>
                <a:srgbClr val="000000"/>
              </a:solidFill>
            </a:endParaRPr>
          </a:p>
          <a:p>
            <a:pPr marL="0" indent="0">
              <a:lnSpc>
                <a:spcPct val="115000"/>
              </a:lnSpc>
              <a:buNone/>
            </a:pPr>
            <a:endParaRPr sz="2000">
              <a:solidFill>
                <a:srgbClr val="000000"/>
              </a:solidFill>
            </a:endParaRPr>
          </a:p>
        </p:txBody>
      </p:sp>
      <p:pic>
        <p:nvPicPr>
          <p:cNvPr id="92" name="Google Shape;92;p17"/>
          <p:cNvPicPr preferRelativeResize="0"/>
          <p:nvPr/>
        </p:nvPicPr>
        <p:blipFill>
          <a:blip r:embed="rId3">
            <a:alphaModFix/>
          </a:blip>
          <a:stretch>
            <a:fillRect/>
          </a:stretch>
        </p:blipFill>
        <p:spPr>
          <a:xfrm>
            <a:off x="5753100" y="2134176"/>
            <a:ext cx="685800" cy="278675"/>
          </a:xfrm>
          <a:prstGeom prst="rect">
            <a:avLst/>
          </a:prstGeom>
          <a:noFill/>
          <a:ln>
            <a:noFill/>
          </a:ln>
        </p:spPr>
      </p:pic>
      <p:pic>
        <p:nvPicPr>
          <p:cNvPr id="93" name="Google Shape;93;p17"/>
          <p:cNvPicPr preferRelativeResize="0"/>
          <p:nvPr/>
        </p:nvPicPr>
        <p:blipFill>
          <a:blip r:embed="rId4">
            <a:alphaModFix/>
          </a:blip>
          <a:stretch>
            <a:fillRect/>
          </a:stretch>
        </p:blipFill>
        <p:spPr>
          <a:xfrm>
            <a:off x="5767389" y="3879351"/>
            <a:ext cx="657225" cy="332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Setting the hypotheses</a:t>
            </a:r>
            <a:endParaRPr sz="3000" b="1" kern="0" dirty="0">
              <a:solidFill>
                <a:schemeClr val="accent1"/>
              </a:solidFill>
              <a:latin typeface="Arial"/>
              <a:cs typeface="Arial"/>
              <a:sym typeface="Arial"/>
            </a:endParaRPr>
          </a:p>
        </p:txBody>
      </p:sp>
      <p:sp>
        <p:nvSpPr>
          <p:cNvPr id="99" name="Google Shape;99;p18"/>
          <p:cNvSpPr txBox="1"/>
          <p:nvPr/>
        </p:nvSpPr>
        <p:spPr>
          <a:xfrm flipH="1">
            <a:off x="1981075" y="1077175"/>
            <a:ext cx="7822200" cy="40917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If in fact there was no difference between the scores on the reading and writing exams, what would you expect the average difference to be? </a:t>
            </a:r>
            <a:endParaRPr sz="2200" kern="0" dirty="0">
              <a:solidFill>
                <a:schemeClr val="accent1"/>
              </a:solidFill>
              <a:latin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Setting the hypotheses</a:t>
            </a:r>
            <a:endParaRPr sz="3000" b="1" kern="0" dirty="0">
              <a:solidFill>
                <a:schemeClr val="accent1"/>
              </a:solidFill>
              <a:latin typeface="Arial"/>
              <a:cs typeface="Arial"/>
              <a:sym typeface="Arial"/>
            </a:endParaRPr>
          </a:p>
        </p:txBody>
      </p:sp>
      <p:sp>
        <p:nvSpPr>
          <p:cNvPr id="105" name="Google Shape;105;p19"/>
          <p:cNvSpPr txBox="1"/>
          <p:nvPr/>
        </p:nvSpPr>
        <p:spPr>
          <a:xfrm flipH="1">
            <a:off x="1981075" y="1077175"/>
            <a:ext cx="7822200" cy="40917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If in fact there was no difference between the scores on the reading and writing exams, what would you expect the average difference to be? </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chemeClr val="accent1"/>
              </a:solidFill>
              <a:latin typeface="Arial"/>
              <a:cs typeface="Arial"/>
              <a:sym typeface="Arial"/>
            </a:endParaRPr>
          </a:p>
          <a:p>
            <a:pPr defTabSz="914400">
              <a:lnSpc>
                <a:spcPct val="115000"/>
              </a:lnSpc>
              <a:buClr>
                <a:srgbClr val="000000"/>
              </a:buClr>
            </a:pPr>
            <a:r>
              <a:rPr lang="en" sz="2200" i="1" kern="0" dirty="0">
                <a:solidFill>
                  <a:srgbClr val="FFC000"/>
                </a:solidFill>
                <a:latin typeface="Arial"/>
                <a:cs typeface="Arial"/>
                <a:sym typeface="Arial"/>
              </a:rPr>
              <a:t>0</a:t>
            </a:r>
            <a:endParaRPr sz="2200" i="1" kern="0" dirty="0">
              <a:solidFill>
                <a:srgbClr val="FFC000"/>
              </a:solidFill>
              <a:latin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4EDE-D325-93A3-6C25-E2AC3E2B97F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21B7EC37-52C3-8EE8-7994-3FAD1ED48964}"/>
              </a:ext>
            </a:extLst>
          </p:cNvPr>
          <p:cNvSpPr>
            <a:spLocks noGrp="1"/>
          </p:cNvSpPr>
          <p:nvPr>
            <p:ph idx="1"/>
          </p:nvPr>
        </p:nvSpPr>
        <p:spPr/>
        <p:txBody>
          <a:bodyPr anchor="t">
            <a:normAutofit/>
          </a:bodyPr>
          <a:lstStyle/>
          <a:p>
            <a:r>
              <a:rPr lang="en-US" sz="2800" dirty="0"/>
              <a:t>Review small one sample means </a:t>
            </a:r>
          </a:p>
          <a:p>
            <a:r>
              <a:rPr lang="en-US" sz="2800" dirty="0"/>
              <a:t>Inference for paired data </a:t>
            </a:r>
          </a:p>
        </p:txBody>
      </p:sp>
    </p:spTree>
    <p:extLst>
      <p:ext uri="{BB962C8B-B14F-4D97-AF65-F5344CB8AC3E}">
        <p14:creationId xmlns:p14="http://schemas.microsoft.com/office/powerpoint/2010/main" val="12980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Setting the hypotheses</a:t>
            </a:r>
            <a:endParaRPr sz="3000" b="1" kern="0" dirty="0">
              <a:solidFill>
                <a:schemeClr val="accent1"/>
              </a:solidFill>
              <a:latin typeface="Arial"/>
              <a:cs typeface="Arial"/>
              <a:sym typeface="Arial"/>
            </a:endParaRPr>
          </a:p>
        </p:txBody>
      </p:sp>
      <p:sp>
        <p:nvSpPr>
          <p:cNvPr id="111" name="Google Shape;111;p20"/>
          <p:cNvSpPr txBox="1"/>
          <p:nvPr/>
        </p:nvSpPr>
        <p:spPr>
          <a:xfrm flipH="1">
            <a:off x="1981075" y="1077175"/>
            <a:ext cx="7822200" cy="35019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If in fact there was no difference between the scores on the reading and writing exams, what would you expect the average difference to be? </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r>
              <a:rPr lang="en" sz="2200" i="1" kern="0" dirty="0">
                <a:solidFill>
                  <a:srgbClr val="000000"/>
                </a:solidFill>
                <a:latin typeface="Arial"/>
                <a:cs typeface="Arial"/>
                <a:sym typeface="Arial"/>
              </a:rPr>
              <a:t>0</a:t>
            </a:r>
            <a:endParaRPr sz="2200" i="1" kern="0" dirty="0">
              <a:solidFill>
                <a:srgbClr val="000000"/>
              </a:solidFill>
              <a:latin typeface="Arial"/>
              <a:cs typeface="Arial"/>
              <a:sym typeface="Arial"/>
            </a:endParaRPr>
          </a:p>
          <a:p>
            <a:pPr defTabSz="914400">
              <a:lnSpc>
                <a:spcPct val="115000"/>
              </a:lnSpc>
              <a:buClr>
                <a:srgbClr val="000000"/>
              </a:buClr>
            </a:pPr>
            <a:endParaRPr sz="2200" i="1" kern="0" dirty="0">
              <a:solidFill>
                <a:srgbClr val="000000"/>
              </a:solidFill>
              <a:latin typeface="Arial"/>
              <a:cs typeface="Arial"/>
              <a:sym typeface="Arial"/>
            </a:endParaRPr>
          </a:p>
          <a:p>
            <a:pPr defTabSz="914400">
              <a:lnSpc>
                <a:spcPct val="115000"/>
              </a:lnSpc>
              <a:buClr>
                <a:srgbClr val="000000"/>
              </a:buClr>
            </a:pPr>
            <a:r>
              <a:rPr lang="en" sz="2200" kern="0" dirty="0">
                <a:solidFill>
                  <a:schemeClr val="accent1"/>
                </a:solidFill>
                <a:latin typeface="Arial"/>
                <a:cs typeface="Arial"/>
                <a:sym typeface="Arial"/>
              </a:rPr>
              <a:t>What are the hypotheses for testing if there is a difference between the average reading and writing scores?</a:t>
            </a:r>
            <a:endParaRPr sz="2200" kern="0" dirty="0">
              <a:solidFill>
                <a:schemeClr val="accent1"/>
              </a:solidFill>
              <a:latin typeface="Arial"/>
              <a:cs typeface="Arial"/>
              <a:sym typeface="Arial"/>
            </a:endParaRPr>
          </a:p>
          <a:p>
            <a:pPr defTabSz="914400">
              <a:lnSpc>
                <a:spcPct val="115000"/>
              </a:lnSpc>
              <a:spcBef>
                <a:spcPts val="600"/>
              </a:spcBef>
              <a:buClr>
                <a:srgbClr val="000000"/>
              </a:buClr>
              <a:buSzPts val="1100"/>
            </a:pPr>
            <a:endParaRPr sz="2200" kern="0" dirty="0">
              <a:solidFill>
                <a:srgbClr val="3A81BA"/>
              </a:solidFill>
              <a:latin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Setting the hypotheses</a:t>
            </a:r>
            <a:endParaRPr sz="3000" b="1" kern="0" dirty="0">
              <a:solidFill>
                <a:schemeClr val="accent1"/>
              </a:solidFill>
              <a:latin typeface="Arial"/>
              <a:cs typeface="Arial"/>
              <a:sym typeface="Arial"/>
            </a:endParaRPr>
          </a:p>
        </p:txBody>
      </p:sp>
      <p:sp>
        <p:nvSpPr>
          <p:cNvPr id="117" name="Google Shape;117;p21"/>
          <p:cNvSpPr txBox="1"/>
          <p:nvPr/>
        </p:nvSpPr>
        <p:spPr>
          <a:xfrm flipH="1">
            <a:off x="1981075" y="1077175"/>
            <a:ext cx="7822200" cy="55905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If in fact there was no difference between the scores on the reading and writing exams, what would you expect the average difference to be? </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r>
              <a:rPr lang="en" sz="2200" i="1" kern="0" dirty="0">
                <a:solidFill>
                  <a:srgbClr val="000000"/>
                </a:solidFill>
                <a:latin typeface="Arial"/>
                <a:cs typeface="Arial"/>
                <a:sym typeface="Arial"/>
              </a:rPr>
              <a:t>0</a:t>
            </a:r>
            <a:endParaRPr sz="2200" i="1" kern="0" dirty="0">
              <a:solidFill>
                <a:srgbClr val="000000"/>
              </a:solidFill>
              <a:latin typeface="Arial"/>
              <a:cs typeface="Arial"/>
              <a:sym typeface="Arial"/>
            </a:endParaRPr>
          </a:p>
          <a:p>
            <a:pPr defTabSz="914400">
              <a:lnSpc>
                <a:spcPct val="115000"/>
              </a:lnSpc>
              <a:buClr>
                <a:srgbClr val="000000"/>
              </a:buClr>
            </a:pPr>
            <a:endParaRPr sz="2200" i="1" kern="0" dirty="0">
              <a:solidFill>
                <a:srgbClr val="000000"/>
              </a:solidFill>
              <a:latin typeface="Arial"/>
              <a:cs typeface="Arial"/>
              <a:sym typeface="Arial"/>
            </a:endParaRPr>
          </a:p>
          <a:p>
            <a:pPr defTabSz="914400">
              <a:lnSpc>
                <a:spcPct val="115000"/>
              </a:lnSpc>
              <a:buClr>
                <a:srgbClr val="000000"/>
              </a:buClr>
            </a:pPr>
            <a:r>
              <a:rPr lang="en" sz="2200" kern="0" dirty="0">
                <a:solidFill>
                  <a:schemeClr val="accent1"/>
                </a:solidFill>
                <a:latin typeface="Arial"/>
                <a:cs typeface="Arial"/>
                <a:sym typeface="Arial"/>
              </a:rPr>
              <a:t>What are the hypotheses for testing if there is a difference between the average reading and writing scores?</a:t>
            </a:r>
            <a:endParaRPr sz="2200" kern="0" dirty="0">
              <a:solidFill>
                <a:schemeClr val="accent1"/>
              </a:solidFill>
              <a:latin typeface="Arial"/>
              <a:cs typeface="Arial"/>
              <a:sym typeface="Arial"/>
            </a:endParaRPr>
          </a:p>
          <a:p>
            <a:pPr defTabSz="914400">
              <a:lnSpc>
                <a:spcPct val="115000"/>
              </a:lnSpc>
              <a:spcBef>
                <a:spcPts val="600"/>
              </a:spcBef>
              <a:buClr>
                <a:srgbClr val="000000"/>
              </a:buClr>
            </a:pPr>
            <a:r>
              <a:rPr lang="en" sz="2000" i="1" kern="0" dirty="0">
                <a:solidFill>
                  <a:srgbClr val="FFC000"/>
                </a:solidFill>
                <a:latin typeface="Arial"/>
                <a:cs typeface="Arial"/>
                <a:sym typeface="Arial"/>
              </a:rPr>
              <a:t>H</a:t>
            </a:r>
            <a:r>
              <a:rPr lang="en" sz="2000" i="1" kern="0" baseline="-25000" dirty="0">
                <a:solidFill>
                  <a:srgbClr val="FFC000"/>
                </a:solidFill>
                <a:latin typeface="Arial"/>
                <a:cs typeface="Arial"/>
                <a:sym typeface="Arial"/>
              </a:rPr>
              <a:t>0 </a:t>
            </a:r>
            <a:r>
              <a:rPr lang="en" sz="2000" kern="0" dirty="0">
                <a:solidFill>
                  <a:srgbClr val="FFC000"/>
                </a:solidFill>
                <a:latin typeface="Arial"/>
                <a:cs typeface="Arial"/>
                <a:sym typeface="Arial"/>
              </a:rPr>
              <a:t>: Average reading and writing exam scores are not different. </a:t>
            </a:r>
            <a:endParaRPr sz="2000" kern="0" dirty="0">
              <a:solidFill>
                <a:srgbClr val="FFC000"/>
              </a:solidFill>
              <a:latin typeface="Arial"/>
              <a:cs typeface="Arial"/>
              <a:sym typeface="Arial"/>
            </a:endParaRPr>
          </a:p>
          <a:p>
            <a:pPr defTabSz="914400">
              <a:lnSpc>
                <a:spcPct val="115000"/>
              </a:lnSpc>
              <a:spcBef>
                <a:spcPts val="600"/>
              </a:spcBef>
              <a:buClr>
                <a:srgbClr val="000000"/>
              </a:buClr>
            </a:pPr>
            <a:endParaRPr sz="2000" kern="0" dirty="0">
              <a:solidFill>
                <a:srgbClr val="FFC000"/>
              </a:solidFill>
              <a:latin typeface="Arial"/>
              <a:cs typeface="Arial"/>
              <a:sym typeface="Arial"/>
            </a:endParaRPr>
          </a:p>
          <a:p>
            <a:pPr defTabSz="914400">
              <a:lnSpc>
                <a:spcPct val="115000"/>
              </a:lnSpc>
              <a:spcBef>
                <a:spcPts val="600"/>
              </a:spcBef>
              <a:buClr>
                <a:srgbClr val="000000"/>
              </a:buClr>
            </a:pPr>
            <a:endParaRPr sz="2000" kern="0" dirty="0">
              <a:solidFill>
                <a:srgbClr val="FFC000"/>
              </a:solidFill>
              <a:latin typeface="Arial"/>
              <a:cs typeface="Arial"/>
              <a:sym typeface="Arial"/>
            </a:endParaRPr>
          </a:p>
          <a:p>
            <a:pPr defTabSz="914400">
              <a:lnSpc>
                <a:spcPct val="115000"/>
              </a:lnSpc>
              <a:spcBef>
                <a:spcPts val="600"/>
              </a:spcBef>
              <a:buClr>
                <a:srgbClr val="000000"/>
              </a:buClr>
              <a:buSzPts val="1100"/>
            </a:pPr>
            <a:r>
              <a:rPr lang="en" sz="2000" i="1" kern="0" dirty="0">
                <a:solidFill>
                  <a:srgbClr val="FFC000"/>
                </a:solidFill>
                <a:latin typeface="Arial"/>
                <a:cs typeface="Arial"/>
                <a:sym typeface="Arial"/>
              </a:rPr>
              <a:t>H</a:t>
            </a:r>
            <a:r>
              <a:rPr lang="en" sz="2000" i="1" kern="0" baseline="-25000" dirty="0">
                <a:solidFill>
                  <a:srgbClr val="FFC000"/>
                </a:solidFill>
                <a:latin typeface="Arial"/>
                <a:cs typeface="Arial"/>
                <a:sym typeface="Arial"/>
              </a:rPr>
              <a:t>A</a:t>
            </a:r>
            <a:r>
              <a:rPr lang="en" sz="2000" kern="0" dirty="0">
                <a:solidFill>
                  <a:srgbClr val="FFC000"/>
                </a:solidFill>
                <a:latin typeface="Arial"/>
                <a:cs typeface="Arial"/>
                <a:sym typeface="Arial"/>
              </a:rPr>
              <a:t> : Average reading and writing exam scores are different. </a:t>
            </a:r>
            <a:endParaRPr sz="2200" kern="0" dirty="0">
              <a:solidFill>
                <a:srgbClr val="FFC000"/>
              </a:solidFill>
              <a:latin typeface="Arial"/>
              <a:cs typeface="Arial"/>
              <a:sym typeface="Arial"/>
            </a:endParaRPr>
          </a:p>
        </p:txBody>
      </p:sp>
      <p:pic>
        <p:nvPicPr>
          <p:cNvPr id="118" name="Google Shape;118;p21"/>
          <p:cNvPicPr preferRelativeResize="0"/>
          <p:nvPr/>
        </p:nvPicPr>
        <p:blipFill>
          <a:blip r:embed="rId3">
            <a:alphaModFix/>
          </a:blip>
          <a:stretch>
            <a:fillRect/>
          </a:stretch>
        </p:blipFill>
        <p:spPr>
          <a:xfrm>
            <a:off x="5296850" y="4858750"/>
            <a:ext cx="1139300" cy="384048"/>
          </a:xfrm>
          <a:prstGeom prst="rect">
            <a:avLst/>
          </a:prstGeom>
          <a:noFill/>
          <a:ln>
            <a:noFill/>
          </a:ln>
        </p:spPr>
      </p:pic>
      <p:pic>
        <p:nvPicPr>
          <p:cNvPr id="119" name="Google Shape;119;p21"/>
          <p:cNvPicPr preferRelativeResize="0"/>
          <p:nvPr/>
        </p:nvPicPr>
        <p:blipFill>
          <a:blip r:embed="rId4">
            <a:alphaModFix/>
          </a:blip>
          <a:stretch>
            <a:fillRect/>
          </a:stretch>
        </p:blipFill>
        <p:spPr>
          <a:xfrm>
            <a:off x="5296850" y="6092150"/>
            <a:ext cx="1251750" cy="342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Nothing new here</a:t>
            </a:r>
            <a:endParaRPr sz="3000" b="1" kern="0" dirty="0">
              <a:solidFill>
                <a:schemeClr val="accent1"/>
              </a:solidFill>
              <a:latin typeface="Arial"/>
              <a:cs typeface="Arial"/>
              <a:sym typeface="Arial"/>
            </a:endParaRPr>
          </a:p>
        </p:txBody>
      </p:sp>
      <p:sp>
        <p:nvSpPr>
          <p:cNvPr id="125" name="Google Shape;125;p22"/>
          <p:cNvSpPr txBox="1">
            <a:spLocks noGrp="1"/>
          </p:cNvSpPr>
          <p:nvPr>
            <p:ph type="body" idx="1"/>
          </p:nvPr>
        </p:nvSpPr>
        <p:spPr>
          <a:xfrm>
            <a:off x="2094775" y="1082850"/>
            <a:ext cx="9515334" cy="4599000"/>
          </a:xfrm>
          <a:prstGeom prst="rect">
            <a:avLst/>
          </a:prstGeom>
        </p:spPr>
        <p:txBody>
          <a:bodyPr spcFirstLastPara="1" wrap="square" lIns="91425" tIns="91425" rIns="91425" bIns="91425" anchor="t" anchorCtr="0">
            <a:noAutofit/>
          </a:bodyPr>
          <a:lstStyle/>
          <a:p>
            <a:pPr indent="-381000">
              <a:lnSpc>
                <a:spcPct val="115000"/>
              </a:lnSpc>
              <a:buClr>
                <a:srgbClr val="000000"/>
              </a:buClr>
              <a:buSzPts val="2400"/>
            </a:pPr>
            <a:r>
              <a:rPr lang="en" sz="2400" dirty="0">
                <a:solidFill>
                  <a:srgbClr val="000000"/>
                </a:solidFill>
              </a:rPr>
              <a:t>The analysis is no different than what we have done before</a:t>
            </a:r>
            <a:endParaRPr sz="2400" dirty="0">
              <a:solidFill>
                <a:srgbClr val="000000"/>
              </a:solidFill>
            </a:endParaRPr>
          </a:p>
          <a:p>
            <a:pPr indent="-381000">
              <a:lnSpc>
                <a:spcPct val="115000"/>
              </a:lnSpc>
              <a:spcBef>
                <a:spcPts val="0"/>
              </a:spcBef>
              <a:buClr>
                <a:srgbClr val="000000"/>
              </a:buClr>
              <a:buSzPts val="2400"/>
            </a:pPr>
            <a:r>
              <a:rPr lang="en" sz="2400" dirty="0">
                <a:solidFill>
                  <a:srgbClr val="000000"/>
                </a:solidFill>
              </a:rPr>
              <a:t>We have data from </a:t>
            </a:r>
            <a:r>
              <a:rPr lang="en" sz="2400" dirty="0">
                <a:solidFill>
                  <a:srgbClr val="FF9900"/>
                </a:solidFill>
              </a:rPr>
              <a:t>one </a:t>
            </a:r>
            <a:r>
              <a:rPr lang="en" sz="2400" dirty="0">
                <a:solidFill>
                  <a:srgbClr val="000000"/>
                </a:solidFill>
              </a:rPr>
              <a:t>sample: differences.</a:t>
            </a:r>
            <a:endParaRPr sz="2400" dirty="0">
              <a:solidFill>
                <a:srgbClr val="000000"/>
              </a:solidFill>
            </a:endParaRPr>
          </a:p>
          <a:p>
            <a:pPr indent="-381000">
              <a:lnSpc>
                <a:spcPct val="115000"/>
              </a:lnSpc>
              <a:spcBef>
                <a:spcPts val="0"/>
              </a:spcBef>
              <a:buClr>
                <a:srgbClr val="000000"/>
              </a:buClr>
              <a:buSzPts val="2400"/>
            </a:pPr>
            <a:r>
              <a:rPr lang="en" sz="2400" dirty="0">
                <a:solidFill>
                  <a:srgbClr val="000000"/>
                </a:solidFill>
              </a:rPr>
              <a:t>We are testing to see if the average difference is different than 0.</a:t>
            </a:r>
            <a:endParaRPr sz="2400" dirty="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Checking assumptions &amp; conditions</a:t>
            </a:r>
            <a:endParaRPr sz="3000" b="1" kern="0" dirty="0">
              <a:solidFill>
                <a:schemeClr val="accent1"/>
              </a:solidFill>
              <a:latin typeface="Arial"/>
              <a:cs typeface="Arial"/>
              <a:sym typeface="Arial"/>
            </a:endParaRPr>
          </a:p>
        </p:txBody>
      </p:sp>
      <p:sp>
        <p:nvSpPr>
          <p:cNvPr id="131" name="Google Shape;131;p23"/>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Which of the following is true?</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Since students are sampled randomly and are less than 10% of all high school students, we can assume that the difference between the reading and writing scores of one student in the sample is independent of another</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The distribution of differences is bimodal, therefore we cannot continue with the hypothesis test</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In order for differences to be random we should have sampled with replacement</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Since students are sampled randomly and are less than 10% all students, we can assume that the sampling distribution of the average difference will be nearly normal</a:t>
            </a:r>
            <a:endParaRPr sz="2200" kern="0" dirty="0">
              <a:solidFill>
                <a:srgbClr val="000000"/>
              </a:solidFill>
              <a:latin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Checking assumptions &amp; conditions</a:t>
            </a:r>
            <a:endParaRPr sz="3000" b="1" kern="0" dirty="0">
              <a:solidFill>
                <a:schemeClr val="accent1"/>
              </a:solidFill>
              <a:latin typeface="Arial"/>
              <a:cs typeface="Arial"/>
              <a:sym typeface="Arial"/>
            </a:endParaRPr>
          </a:p>
        </p:txBody>
      </p:sp>
      <p:sp>
        <p:nvSpPr>
          <p:cNvPr id="137" name="Google Shape;137;p24"/>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Which of the following is true?</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marL="457200" indent="-368300" defTabSz="914400">
              <a:lnSpc>
                <a:spcPct val="115000"/>
              </a:lnSpc>
              <a:buClr>
                <a:srgbClr val="FF9900"/>
              </a:buClr>
              <a:buSzPts val="2200"/>
              <a:buFont typeface="Arial"/>
              <a:buAutoNum type="alphaUcPeriod"/>
            </a:pPr>
            <a:r>
              <a:rPr lang="en" sz="2200" i="1" kern="0" dirty="0">
                <a:solidFill>
                  <a:srgbClr val="FF9900"/>
                </a:solidFill>
                <a:latin typeface="Arial"/>
                <a:cs typeface="Arial"/>
                <a:sym typeface="Arial"/>
              </a:rPr>
              <a:t>Since students are sampled randomly and are less than 10% of all high school students, we can assume that the difference between the reading and writing scores of one student in the sample is independent of another</a:t>
            </a:r>
            <a:endParaRPr sz="2200" i="1" kern="0" dirty="0">
              <a:solidFill>
                <a:srgbClr val="FF99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The distribution of differences is bimodal, therefore we cannot continue with the hypothesis test</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In order for differences to be random we should have sampled with replacement</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Since students are sampled randomly and are less than 10% all students, we can assume that the sampling distribution of the average difference will be nearly normal</a:t>
            </a:r>
            <a:endParaRPr sz="2200" kern="0" dirty="0">
              <a:solidFill>
                <a:srgbClr val="000000"/>
              </a:solidFill>
              <a:latin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p:nvPr/>
        </p:nvSpPr>
        <p:spPr>
          <a:xfrm>
            <a:off x="1757500" y="288650"/>
            <a:ext cx="86568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Calculating the test-statistics and the p-value</a:t>
            </a:r>
            <a:endParaRPr sz="3000" b="1" kern="0" dirty="0">
              <a:solidFill>
                <a:schemeClr val="accent1"/>
              </a:solidFill>
              <a:latin typeface="Arial"/>
              <a:cs typeface="Arial"/>
              <a:sym typeface="Arial"/>
            </a:endParaRPr>
          </a:p>
        </p:txBody>
      </p:sp>
      <p:sp>
        <p:nvSpPr>
          <p:cNvPr id="143" name="Google Shape;143;p25"/>
          <p:cNvSpPr txBox="1"/>
          <p:nvPr/>
        </p:nvSpPr>
        <p:spPr>
          <a:xfrm flipH="1">
            <a:off x="942108" y="1106850"/>
            <a:ext cx="9905999" cy="1989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The observed average difference between the two scores for the </a:t>
            </a:r>
            <a:r>
              <a:rPr lang="en" sz="2200" kern="0" dirty="0">
                <a:solidFill>
                  <a:srgbClr val="000000"/>
                </a:solidFill>
                <a:latin typeface="Arial"/>
                <a:cs typeface="Arial"/>
                <a:sym typeface="Arial"/>
              </a:rPr>
              <a:t>200 observations </a:t>
            </a:r>
            <a:r>
              <a:rPr lang="en" sz="2200" kern="0" dirty="0">
                <a:latin typeface="Arial"/>
                <a:cs typeface="Arial"/>
                <a:sym typeface="Arial"/>
              </a:rPr>
              <a:t>is -0.545 points and the standard deviation of the difference is 8.887 points. Do these data provide convincing evidence of a difference between the average scores on the two exams? Use α = 0.05</a:t>
            </a: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p:pic>
        <p:nvPicPr>
          <p:cNvPr id="144" name="Google Shape;144;p25"/>
          <p:cNvPicPr preferRelativeResize="0"/>
          <p:nvPr/>
        </p:nvPicPr>
        <p:blipFill>
          <a:blip r:embed="rId3">
            <a:alphaModFix/>
          </a:blip>
          <a:stretch>
            <a:fillRect/>
          </a:stretch>
        </p:blipFill>
        <p:spPr>
          <a:xfrm>
            <a:off x="2068900" y="3212353"/>
            <a:ext cx="3776572" cy="1902825"/>
          </a:xfrm>
          <a:prstGeom prst="rect">
            <a:avLst/>
          </a:prstGeom>
          <a:noFill/>
          <a:ln>
            <a:noFill/>
          </a:ln>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63ADEF4-F743-3697-57B6-C2E7E94F352D}"/>
                  </a:ext>
                </a:extLst>
              </p:cNvPr>
              <p:cNvSpPr txBox="1"/>
              <p:nvPr/>
            </p:nvSpPr>
            <p:spPr>
              <a:xfrm>
                <a:off x="6819372" y="2912090"/>
                <a:ext cx="1890967" cy="10707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l-GR" sz="2400" i="1" kern="0">
                          <a:latin typeface="Cambria Math" panose="02040503050406030204" pitchFamily="18" charset="0"/>
                          <a:cs typeface="Arial"/>
                          <a:sym typeface="Arial"/>
                        </a:rPr>
                        <m:t>𝑇</m:t>
                      </m:r>
                      <m:r>
                        <a:rPr lang="en-US" sz="2400" i="1" kern="0">
                          <a:latin typeface="Cambria Math" panose="02040503050406030204" pitchFamily="18" charset="0"/>
                          <a:cs typeface="Arial"/>
                          <a:sym typeface="Arial"/>
                        </a:rPr>
                        <m:t>=</m:t>
                      </m:r>
                      <m:f>
                        <m:fPr>
                          <m:ctrlPr>
                            <a:rPr lang="en-US" sz="2400" i="1" kern="0">
                              <a:latin typeface="Cambria Math" panose="02040503050406030204" pitchFamily="18" charset="0"/>
                              <a:cs typeface="Arial"/>
                              <a:sym typeface="Arial"/>
                            </a:rPr>
                          </m:ctrlPr>
                        </m:fPr>
                        <m:num>
                          <m:r>
                            <a:rPr lang="en-US" sz="2400" i="1" kern="0">
                              <a:latin typeface="Cambria Math" panose="02040503050406030204" pitchFamily="18" charset="0"/>
                              <a:cs typeface="Arial"/>
                              <a:sym typeface="Arial"/>
                            </a:rPr>
                            <m:t>𝑜𝑏𝑠</m:t>
                          </m:r>
                          <m:r>
                            <a:rPr lang="en-US" sz="2400" i="1" kern="0">
                              <a:latin typeface="Cambria Math" panose="02040503050406030204" pitchFamily="18" charset="0"/>
                              <a:cs typeface="Arial"/>
                              <a:sym typeface="Arial"/>
                            </a:rPr>
                            <m:t> − </m:t>
                          </m:r>
                          <m:r>
                            <a:rPr lang="en-US" sz="2400" i="1" kern="0">
                              <a:latin typeface="Cambria Math" panose="02040503050406030204" pitchFamily="18" charset="0"/>
                              <a:ea typeface="Cambria Math" panose="02040503050406030204" pitchFamily="18" charset="0"/>
                              <a:cs typeface="Arial"/>
                              <a:sym typeface="Arial"/>
                            </a:rPr>
                            <m:t>𝜇</m:t>
                          </m:r>
                        </m:num>
                        <m:den>
                          <m:r>
                            <a:rPr lang="en-US" sz="2400" i="1" kern="0">
                              <a:latin typeface="Cambria Math" panose="02040503050406030204" pitchFamily="18" charset="0"/>
                              <a:cs typeface="Arial"/>
                              <a:sym typeface="Arial"/>
                            </a:rPr>
                            <m:t>𝑆𝐸</m:t>
                          </m:r>
                        </m:den>
                      </m:f>
                    </m:oMath>
                  </m:oMathPara>
                </a14:m>
                <a:endParaRPr lang="el-GR" sz="2400" kern="0" dirty="0">
                  <a:cs typeface="Arial"/>
                  <a:sym typeface="Arial"/>
                </a:endParaRPr>
              </a:p>
              <a:p>
                <a:endParaRPr lang="en-US" sz="2400" dirty="0"/>
              </a:p>
            </p:txBody>
          </p:sp>
        </mc:Choice>
        <mc:Fallback xmlns="">
          <p:sp>
            <p:nvSpPr>
              <p:cNvPr id="2" name="TextBox 1">
                <a:extLst>
                  <a:ext uri="{FF2B5EF4-FFF2-40B4-BE49-F238E27FC236}">
                    <a16:creationId xmlns:a16="http://schemas.microsoft.com/office/drawing/2014/main" id="{B63ADEF4-F743-3697-57B6-C2E7E94F352D}"/>
                  </a:ext>
                </a:extLst>
              </p:cNvPr>
              <p:cNvSpPr txBox="1">
                <a:spLocks noRot="1" noChangeAspect="1" noMove="1" noResize="1" noEditPoints="1" noAdjustHandles="1" noChangeArrowheads="1" noChangeShapeType="1" noTextEdit="1"/>
              </p:cNvSpPr>
              <p:nvPr/>
            </p:nvSpPr>
            <p:spPr>
              <a:xfrm>
                <a:off x="6819372" y="2912090"/>
                <a:ext cx="1890967" cy="1070742"/>
              </a:xfrm>
              <a:prstGeom prst="rect">
                <a:avLst/>
              </a:prstGeom>
              <a:blipFill>
                <a:blip r:embed="rId4"/>
                <a:stretch>
                  <a:fillRect l="-1342" t="-5882" r="-6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9476F66-A171-3FBD-3914-B6DA882959F9}"/>
                  </a:ext>
                </a:extLst>
              </p:cNvPr>
              <p:cNvSpPr txBox="1"/>
              <p:nvPr/>
            </p:nvSpPr>
            <p:spPr>
              <a:xfrm>
                <a:off x="6819372" y="3814211"/>
                <a:ext cx="1395936" cy="7014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r>
                        <a:rPr lang="en-US" sz="2400" b="0" i="1" smtClean="0">
                          <a:latin typeface="Cambria Math" panose="02040503050406030204" pitchFamily="18" charset="0"/>
                        </a:rPr>
                        <m:t>= </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𝑠</m:t>
                          </m:r>
                        </m:num>
                        <m:den>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𝑛</m:t>
                              </m:r>
                            </m:e>
                          </m:rad>
                        </m:den>
                      </m:f>
                    </m:oMath>
                  </m:oMathPara>
                </a14:m>
                <a:endParaRPr lang="en-US" sz="2400" dirty="0"/>
              </a:p>
            </p:txBody>
          </p:sp>
        </mc:Choice>
        <mc:Fallback>
          <p:sp>
            <p:nvSpPr>
              <p:cNvPr id="3" name="TextBox 2">
                <a:extLst>
                  <a:ext uri="{FF2B5EF4-FFF2-40B4-BE49-F238E27FC236}">
                    <a16:creationId xmlns:a16="http://schemas.microsoft.com/office/drawing/2014/main" id="{09476F66-A171-3FBD-3914-B6DA882959F9}"/>
                  </a:ext>
                </a:extLst>
              </p:cNvPr>
              <p:cNvSpPr txBox="1">
                <a:spLocks noRot="1" noChangeAspect="1" noMove="1" noResize="1" noEditPoints="1" noAdjustHandles="1" noChangeArrowheads="1" noChangeShapeType="1" noTextEdit="1"/>
              </p:cNvSpPr>
              <p:nvPr/>
            </p:nvSpPr>
            <p:spPr>
              <a:xfrm>
                <a:off x="6819372" y="3814211"/>
                <a:ext cx="1395936" cy="701474"/>
              </a:xfrm>
              <a:prstGeom prst="rect">
                <a:avLst/>
              </a:prstGeom>
              <a:blipFill>
                <a:blip r:embed="rId5"/>
                <a:stretch>
                  <a:fillRect l="-901" b="-17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356E033-F5CB-7042-2BE9-FC46C7E821BF}"/>
                  </a:ext>
                </a:extLst>
              </p:cNvPr>
              <p:cNvSpPr txBox="1"/>
              <p:nvPr/>
            </p:nvSpPr>
            <p:spPr>
              <a:xfrm>
                <a:off x="6819372" y="4884107"/>
                <a:ext cx="16942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𝑑𝑓</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 −1 </m:t>
                      </m:r>
                    </m:oMath>
                  </m:oMathPara>
                </a14:m>
                <a:endParaRPr lang="en-US" sz="2400" dirty="0"/>
              </a:p>
            </p:txBody>
          </p:sp>
        </mc:Choice>
        <mc:Fallback xmlns="">
          <p:sp>
            <p:nvSpPr>
              <p:cNvPr id="4" name="TextBox 3">
                <a:extLst>
                  <a:ext uri="{FF2B5EF4-FFF2-40B4-BE49-F238E27FC236}">
                    <a16:creationId xmlns:a16="http://schemas.microsoft.com/office/drawing/2014/main" id="{5356E033-F5CB-7042-2BE9-FC46C7E821BF}"/>
                  </a:ext>
                </a:extLst>
              </p:cNvPr>
              <p:cNvSpPr txBox="1">
                <a:spLocks noRot="1" noChangeAspect="1" noMove="1" noResize="1" noEditPoints="1" noAdjustHandles="1" noChangeArrowheads="1" noChangeShapeType="1" noTextEdit="1"/>
              </p:cNvSpPr>
              <p:nvPr/>
            </p:nvSpPr>
            <p:spPr>
              <a:xfrm>
                <a:off x="6819372" y="4884107"/>
                <a:ext cx="1694246" cy="369332"/>
              </a:xfrm>
              <a:prstGeom prst="rect">
                <a:avLst/>
              </a:prstGeom>
              <a:blipFill>
                <a:blip r:embed="rId6"/>
                <a:stretch>
                  <a:fillRect l="-5970" t="-6667" r="-5970" b="-40000"/>
                </a:stretch>
              </a:blipFill>
            </p:spPr>
            <p:txBody>
              <a:bodyPr/>
              <a:lstStyle/>
              <a:p>
                <a:r>
                  <a:rPr 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p:nvPr/>
        </p:nvSpPr>
        <p:spPr>
          <a:xfrm>
            <a:off x="1757500" y="288650"/>
            <a:ext cx="86568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Calculating the test-statistics and the p-value</a:t>
            </a:r>
            <a:endParaRPr sz="3000" b="1" kern="0" dirty="0">
              <a:solidFill>
                <a:schemeClr val="accent1"/>
              </a:solidFill>
              <a:latin typeface="Arial"/>
              <a:cs typeface="Arial"/>
              <a:sym typeface="Arial"/>
            </a:endParaRPr>
          </a:p>
        </p:txBody>
      </p:sp>
      <p:pic>
        <p:nvPicPr>
          <p:cNvPr id="151" name="Google Shape;151;p26"/>
          <p:cNvPicPr preferRelativeResize="0"/>
          <p:nvPr/>
        </p:nvPicPr>
        <p:blipFill>
          <a:blip r:embed="rId3">
            <a:alphaModFix/>
          </a:blip>
          <a:stretch>
            <a:fillRect/>
          </a:stretch>
        </p:blipFill>
        <p:spPr>
          <a:xfrm>
            <a:off x="9189208" y="2893629"/>
            <a:ext cx="2060684" cy="1070742"/>
          </a:xfrm>
          <a:prstGeom prst="rect">
            <a:avLst/>
          </a:prstGeom>
          <a:noFill/>
          <a:ln>
            <a:noFill/>
          </a:ln>
        </p:spPr>
      </p:pic>
      <p:pic>
        <p:nvPicPr>
          <p:cNvPr id="152" name="Google Shape;152;p26"/>
          <p:cNvPicPr preferRelativeResize="0"/>
          <p:nvPr/>
        </p:nvPicPr>
        <p:blipFill>
          <a:blip r:embed="rId4">
            <a:alphaModFix/>
          </a:blip>
          <a:stretch>
            <a:fillRect/>
          </a:stretch>
        </p:blipFill>
        <p:spPr>
          <a:xfrm>
            <a:off x="9189207" y="4072388"/>
            <a:ext cx="2060685" cy="881850"/>
          </a:xfrm>
          <a:prstGeom prst="rect">
            <a:avLst/>
          </a:prstGeom>
          <a:noFill/>
          <a:ln>
            <a:noFill/>
          </a:ln>
        </p:spPr>
      </p:pic>
      <p:pic>
        <p:nvPicPr>
          <p:cNvPr id="153" name="Google Shape;153;p26"/>
          <p:cNvPicPr preferRelativeResize="0"/>
          <p:nvPr/>
        </p:nvPicPr>
        <p:blipFill>
          <a:blip r:embed="rId5">
            <a:alphaModFix/>
          </a:blip>
          <a:stretch>
            <a:fillRect/>
          </a:stretch>
        </p:blipFill>
        <p:spPr>
          <a:xfrm>
            <a:off x="9123774" y="5190371"/>
            <a:ext cx="2191550" cy="560779"/>
          </a:xfrm>
          <a:prstGeom prst="rect">
            <a:avLst/>
          </a:prstGeom>
          <a:noFill/>
          <a:ln>
            <a:noFill/>
          </a:ln>
        </p:spPr>
      </p:pic>
      <p:sp>
        <p:nvSpPr>
          <p:cNvPr id="5" name="Google Shape;143;p25">
            <a:extLst>
              <a:ext uri="{FF2B5EF4-FFF2-40B4-BE49-F238E27FC236}">
                <a16:creationId xmlns:a16="http://schemas.microsoft.com/office/drawing/2014/main" id="{C96D0764-C3D9-2333-235B-955808E0BF27}"/>
              </a:ext>
            </a:extLst>
          </p:cNvPr>
          <p:cNvSpPr txBox="1"/>
          <p:nvPr/>
        </p:nvSpPr>
        <p:spPr>
          <a:xfrm flipH="1">
            <a:off x="942108" y="1106850"/>
            <a:ext cx="9905999" cy="1989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The observed average difference between the two scores for the </a:t>
            </a:r>
            <a:r>
              <a:rPr lang="en" sz="2200" kern="0" dirty="0">
                <a:solidFill>
                  <a:srgbClr val="000000"/>
                </a:solidFill>
                <a:latin typeface="Arial"/>
                <a:cs typeface="Arial"/>
                <a:sym typeface="Arial"/>
              </a:rPr>
              <a:t>200 observations </a:t>
            </a:r>
            <a:r>
              <a:rPr lang="en" sz="2200" kern="0" dirty="0">
                <a:latin typeface="Arial"/>
                <a:cs typeface="Arial"/>
                <a:sym typeface="Arial"/>
              </a:rPr>
              <a:t>is -0.545 points and the standard deviation of the difference is 8.887 points. Do these data provide convincing evidence of a difference between the average scores on the two exams? Use α = 0.05</a:t>
            </a: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p:pic>
        <p:nvPicPr>
          <p:cNvPr id="10" name="Google Shape;144;p25">
            <a:extLst>
              <a:ext uri="{FF2B5EF4-FFF2-40B4-BE49-F238E27FC236}">
                <a16:creationId xmlns:a16="http://schemas.microsoft.com/office/drawing/2014/main" id="{8E8C44F7-A51E-14D9-A739-0FAAEAE3CD8C}"/>
              </a:ext>
            </a:extLst>
          </p:cNvPr>
          <p:cNvPicPr preferRelativeResize="0"/>
          <p:nvPr/>
        </p:nvPicPr>
        <p:blipFill>
          <a:blip r:embed="rId6">
            <a:alphaModFix/>
          </a:blip>
          <a:stretch>
            <a:fillRect/>
          </a:stretch>
        </p:blipFill>
        <p:spPr>
          <a:xfrm>
            <a:off x="2068900" y="3212353"/>
            <a:ext cx="3776572" cy="1902825"/>
          </a:xfrm>
          <a:prstGeom prst="rect">
            <a:avLst/>
          </a:prstGeom>
          <a:noFill/>
          <a:ln>
            <a:noFill/>
          </a:ln>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91F93F0-496E-20C8-C386-C10F57A4A195}"/>
                  </a:ext>
                </a:extLst>
              </p:cNvPr>
              <p:cNvSpPr txBox="1"/>
              <p:nvPr/>
            </p:nvSpPr>
            <p:spPr>
              <a:xfrm>
                <a:off x="6819372" y="2912090"/>
                <a:ext cx="1890967" cy="10707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l-GR" sz="2400" i="1" kern="0">
                          <a:latin typeface="Cambria Math" panose="02040503050406030204" pitchFamily="18" charset="0"/>
                          <a:cs typeface="Arial"/>
                          <a:sym typeface="Arial"/>
                        </a:rPr>
                        <m:t>𝑇</m:t>
                      </m:r>
                      <m:r>
                        <a:rPr lang="en-US" sz="2400" i="1" kern="0">
                          <a:latin typeface="Cambria Math" panose="02040503050406030204" pitchFamily="18" charset="0"/>
                          <a:cs typeface="Arial"/>
                          <a:sym typeface="Arial"/>
                        </a:rPr>
                        <m:t>=</m:t>
                      </m:r>
                      <m:f>
                        <m:fPr>
                          <m:ctrlPr>
                            <a:rPr lang="en-US" sz="2400" i="1" kern="0">
                              <a:latin typeface="Cambria Math" panose="02040503050406030204" pitchFamily="18" charset="0"/>
                              <a:cs typeface="Arial"/>
                              <a:sym typeface="Arial"/>
                            </a:rPr>
                          </m:ctrlPr>
                        </m:fPr>
                        <m:num>
                          <m:r>
                            <a:rPr lang="en-US" sz="2400" i="1" kern="0">
                              <a:latin typeface="Cambria Math" panose="02040503050406030204" pitchFamily="18" charset="0"/>
                              <a:cs typeface="Arial"/>
                              <a:sym typeface="Arial"/>
                            </a:rPr>
                            <m:t>𝑜𝑏𝑠</m:t>
                          </m:r>
                          <m:r>
                            <a:rPr lang="en-US" sz="2400" i="1" kern="0">
                              <a:latin typeface="Cambria Math" panose="02040503050406030204" pitchFamily="18" charset="0"/>
                              <a:cs typeface="Arial"/>
                              <a:sym typeface="Arial"/>
                            </a:rPr>
                            <m:t> − </m:t>
                          </m:r>
                          <m:r>
                            <a:rPr lang="en-US" sz="2400" i="1" kern="0">
                              <a:latin typeface="Cambria Math" panose="02040503050406030204" pitchFamily="18" charset="0"/>
                              <a:ea typeface="Cambria Math" panose="02040503050406030204" pitchFamily="18" charset="0"/>
                              <a:cs typeface="Arial"/>
                              <a:sym typeface="Arial"/>
                            </a:rPr>
                            <m:t>𝜇</m:t>
                          </m:r>
                        </m:num>
                        <m:den>
                          <m:r>
                            <a:rPr lang="en-US" sz="2400" i="1" kern="0">
                              <a:latin typeface="Cambria Math" panose="02040503050406030204" pitchFamily="18" charset="0"/>
                              <a:cs typeface="Arial"/>
                              <a:sym typeface="Arial"/>
                            </a:rPr>
                            <m:t>𝑆𝐸</m:t>
                          </m:r>
                        </m:den>
                      </m:f>
                    </m:oMath>
                  </m:oMathPara>
                </a14:m>
                <a:endParaRPr lang="el-GR" sz="2400" kern="0" dirty="0">
                  <a:cs typeface="Arial"/>
                  <a:sym typeface="Arial"/>
                </a:endParaRPr>
              </a:p>
              <a:p>
                <a:endParaRPr lang="en-US" sz="2400" dirty="0"/>
              </a:p>
            </p:txBody>
          </p:sp>
        </mc:Choice>
        <mc:Fallback xmlns="">
          <p:sp>
            <p:nvSpPr>
              <p:cNvPr id="11" name="TextBox 10">
                <a:extLst>
                  <a:ext uri="{FF2B5EF4-FFF2-40B4-BE49-F238E27FC236}">
                    <a16:creationId xmlns:a16="http://schemas.microsoft.com/office/drawing/2014/main" id="{E91F93F0-496E-20C8-C386-C10F57A4A195}"/>
                  </a:ext>
                </a:extLst>
              </p:cNvPr>
              <p:cNvSpPr txBox="1">
                <a:spLocks noRot="1" noChangeAspect="1" noMove="1" noResize="1" noEditPoints="1" noAdjustHandles="1" noChangeArrowheads="1" noChangeShapeType="1" noTextEdit="1"/>
              </p:cNvSpPr>
              <p:nvPr/>
            </p:nvSpPr>
            <p:spPr>
              <a:xfrm>
                <a:off x="6819372" y="2912090"/>
                <a:ext cx="1890967" cy="1070742"/>
              </a:xfrm>
              <a:prstGeom prst="rect">
                <a:avLst/>
              </a:prstGeom>
              <a:blipFill>
                <a:blip r:embed="rId7"/>
                <a:stretch>
                  <a:fillRect l="-1342" t="-5882" r="-6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4337B34-1C3C-7F3D-C270-10E72BC060DD}"/>
                  </a:ext>
                </a:extLst>
              </p:cNvPr>
              <p:cNvSpPr txBox="1"/>
              <p:nvPr/>
            </p:nvSpPr>
            <p:spPr>
              <a:xfrm>
                <a:off x="6819372" y="3814211"/>
                <a:ext cx="1395936" cy="7014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r>
                        <a:rPr lang="en-US" sz="2400" b="0" i="1" smtClean="0">
                          <a:latin typeface="Cambria Math" panose="02040503050406030204" pitchFamily="18" charset="0"/>
                        </a:rPr>
                        <m:t>= </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𝑠</m:t>
                          </m:r>
                        </m:num>
                        <m:den>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𝑛</m:t>
                              </m:r>
                            </m:e>
                          </m:rad>
                        </m:den>
                      </m:f>
                    </m:oMath>
                  </m:oMathPara>
                </a14:m>
                <a:endParaRPr lang="en-US" sz="2400" dirty="0"/>
              </a:p>
            </p:txBody>
          </p:sp>
        </mc:Choice>
        <mc:Fallback>
          <p:sp>
            <p:nvSpPr>
              <p:cNvPr id="12" name="TextBox 11">
                <a:extLst>
                  <a:ext uri="{FF2B5EF4-FFF2-40B4-BE49-F238E27FC236}">
                    <a16:creationId xmlns:a16="http://schemas.microsoft.com/office/drawing/2014/main" id="{B4337B34-1C3C-7F3D-C270-10E72BC060DD}"/>
                  </a:ext>
                </a:extLst>
              </p:cNvPr>
              <p:cNvSpPr txBox="1">
                <a:spLocks noRot="1" noChangeAspect="1" noMove="1" noResize="1" noEditPoints="1" noAdjustHandles="1" noChangeArrowheads="1" noChangeShapeType="1" noTextEdit="1"/>
              </p:cNvSpPr>
              <p:nvPr/>
            </p:nvSpPr>
            <p:spPr>
              <a:xfrm>
                <a:off x="6819372" y="3814211"/>
                <a:ext cx="1395936" cy="701474"/>
              </a:xfrm>
              <a:prstGeom prst="rect">
                <a:avLst/>
              </a:prstGeom>
              <a:blipFill>
                <a:blip r:embed="rId8"/>
                <a:stretch>
                  <a:fillRect l="-901" b="-17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5FF456E-8621-F261-9BEC-25821573D095}"/>
                  </a:ext>
                </a:extLst>
              </p:cNvPr>
              <p:cNvSpPr txBox="1"/>
              <p:nvPr/>
            </p:nvSpPr>
            <p:spPr>
              <a:xfrm>
                <a:off x="6819372" y="4884107"/>
                <a:ext cx="16942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𝑑𝑓</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 −1 </m:t>
                      </m:r>
                    </m:oMath>
                  </m:oMathPara>
                </a14:m>
                <a:endParaRPr lang="en-US" sz="2400" dirty="0"/>
              </a:p>
            </p:txBody>
          </p:sp>
        </mc:Choice>
        <mc:Fallback xmlns="">
          <p:sp>
            <p:nvSpPr>
              <p:cNvPr id="13" name="TextBox 12">
                <a:extLst>
                  <a:ext uri="{FF2B5EF4-FFF2-40B4-BE49-F238E27FC236}">
                    <a16:creationId xmlns:a16="http://schemas.microsoft.com/office/drawing/2014/main" id="{75FF456E-8621-F261-9BEC-25821573D095}"/>
                  </a:ext>
                </a:extLst>
              </p:cNvPr>
              <p:cNvSpPr txBox="1">
                <a:spLocks noRot="1" noChangeAspect="1" noMove="1" noResize="1" noEditPoints="1" noAdjustHandles="1" noChangeArrowheads="1" noChangeShapeType="1" noTextEdit="1"/>
              </p:cNvSpPr>
              <p:nvPr/>
            </p:nvSpPr>
            <p:spPr>
              <a:xfrm>
                <a:off x="6819372" y="4884107"/>
                <a:ext cx="1694246" cy="369332"/>
              </a:xfrm>
              <a:prstGeom prst="rect">
                <a:avLst/>
              </a:prstGeom>
              <a:blipFill>
                <a:blip r:embed="rId9"/>
                <a:stretch>
                  <a:fillRect l="-5970" t="-6667" r="-5970" b="-40000"/>
                </a:stretch>
              </a:blipFill>
            </p:spPr>
            <p:txBody>
              <a:bodyPr/>
              <a:lstStyle/>
              <a:p>
                <a:r>
                  <a:rPr 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p:nvPr/>
        </p:nvSpPr>
        <p:spPr>
          <a:xfrm>
            <a:off x="1757500" y="288650"/>
            <a:ext cx="86568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Calculating the test-statistics and the p-value</a:t>
            </a:r>
            <a:endParaRPr sz="3000" b="1" kern="0" dirty="0">
              <a:solidFill>
                <a:schemeClr val="accent1"/>
              </a:solidFill>
              <a:latin typeface="Arial"/>
              <a:cs typeface="Arial"/>
              <a:sym typeface="Arial"/>
            </a:endParaRPr>
          </a:p>
        </p:txBody>
      </p:sp>
      <p:pic>
        <p:nvPicPr>
          <p:cNvPr id="161" name="Google Shape;161;p27"/>
          <p:cNvPicPr preferRelativeResize="0"/>
          <p:nvPr/>
        </p:nvPicPr>
        <p:blipFill>
          <a:blip r:embed="rId3">
            <a:alphaModFix/>
          </a:blip>
          <a:stretch>
            <a:fillRect/>
          </a:stretch>
        </p:blipFill>
        <p:spPr>
          <a:xfrm>
            <a:off x="6986314" y="3096139"/>
            <a:ext cx="1724025" cy="885825"/>
          </a:xfrm>
          <a:prstGeom prst="rect">
            <a:avLst/>
          </a:prstGeom>
          <a:noFill/>
          <a:ln>
            <a:noFill/>
          </a:ln>
        </p:spPr>
      </p:pic>
      <p:pic>
        <p:nvPicPr>
          <p:cNvPr id="162" name="Google Shape;162;p27"/>
          <p:cNvPicPr preferRelativeResize="0"/>
          <p:nvPr/>
        </p:nvPicPr>
        <p:blipFill>
          <a:blip r:embed="rId4">
            <a:alphaModFix/>
          </a:blip>
          <a:stretch>
            <a:fillRect/>
          </a:stretch>
        </p:blipFill>
        <p:spPr>
          <a:xfrm>
            <a:off x="6942950" y="4059825"/>
            <a:ext cx="2182800" cy="566950"/>
          </a:xfrm>
          <a:prstGeom prst="rect">
            <a:avLst/>
          </a:prstGeom>
          <a:noFill/>
          <a:ln>
            <a:noFill/>
          </a:ln>
        </p:spPr>
      </p:pic>
      <p:pic>
        <p:nvPicPr>
          <p:cNvPr id="163" name="Google Shape;163;p27"/>
          <p:cNvPicPr preferRelativeResize="0"/>
          <p:nvPr/>
        </p:nvPicPr>
        <p:blipFill>
          <a:blip r:embed="rId5">
            <a:alphaModFix/>
          </a:blip>
          <a:stretch>
            <a:fillRect/>
          </a:stretch>
        </p:blipFill>
        <p:spPr>
          <a:xfrm>
            <a:off x="6756950" y="4704626"/>
            <a:ext cx="2182800" cy="352425"/>
          </a:xfrm>
          <a:prstGeom prst="rect">
            <a:avLst/>
          </a:prstGeom>
          <a:noFill/>
          <a:ln>
            <a:noFill/>
          </a:ln>
        </p:spPr>
      </p:pic>
      <p:pic>
        <p:nvPicPr>
          <p:cNvPr id="164" name="Google Shape;164;p27"/>
          <p:cNvPicPr preferRelativeResize="0"/>
          <p:nvPr/>
        </p:nvPicPr>
        <p:blipFill>
          <a:blip r:embed="rId6">
            <a:alphaModFix/>
          </a:blip>
          <a:stretch>
            <a:fillRect/>
          </a:stretch>
        </p:blipFill>
        <p:spPr>
          <a:xfrm>
            <a:off x="6086225" y="5076475"/>
            <a:ext cx="3524250" cy="311325"/>
          </a:xfrm>
          <a:prstGeom prst="rect">
            <a:avLst/>
          </a:prstGeom>
          <a:noFill/>
          <a:ln>
            <a:noFill/>
          </a:ln>
        </p:spPr>
      </p:pic>
      <p:pic>
        <p:nvPicPr>
          <p:cNvPr id="165" name="Google Shape;165;p27"/>
          <p:cNvPicPr preferRelativeResize="0"/>
          <p:nvPr/>
        </p:nvPicPr>
        <p:blipFill>
          <a:blip r:embed="rId7">
            <a:alphaModFix/>
          </a:blip>
          <a:stretch>
            <a:fillRect/>
          </a:stretch>
        </p:blipFill>
        <p:spPr>
          <a:xfrm>
            <a:off x="2068900" y="3212353"/>
            <a:ext cx="3776572" cy="1902825"/>
          </a:xfrm>
          <a:prstGeom prst="rect">
            <a:avLst/>
          </a:prstGeom>
          <a:noFill/>
          <a:ln>
            <a:noFill/>
          </a:ln>
        </p:spPr>
      </p:pic>
      <p:sp>
        <p:nvSpPr>
          <p:cNvPr id="2" name="Google Shape;143;p25">
            <a:extLst>
              <a:ext uri="{FF2B5EF4-FFF2-40B4-BE49-F238E27FC236}">
                <a16:creationId xmlns:a16="http://schemas.microsoft.com/office/drawing/2014/main" id="{94BCDF4E-58DD-F429-B65B-69006488DBF2}"/>
              </a:ext>
            </a:extLst>
          </p:cNvPr>
          <p:cNvSpPr txBox="1"/>
          <p:nvPr/>
        </p:nvSpPr>
        <p:spPr>
          <a:xfrm flipH="1">
            <a:off x="942108" y="1106850"/>
            <a:ext cx="9905999" cy="1989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The observed average difference between the two scores for the </a:t>
            </a:r>
            <a:r>
              <a:rPr lang="en" sz="2200" kern="0" dirty="0">
                <a:solidFill>
                  <a:srgbClr val="000000"/>
                </a:solidFill>
                <a:latin typeface="Arial"/>
                <a:cs typeface="Arial"/>
                <a:sym typeface="Arial"/>
              </a:rPr>
              <a:t>200 observations </a:t>
            </a:r>
            <a:r>
              <a:rPr lang="en" sz="2200" kern="0" dirty="0">
                <a:latin typeface="Arial"/>
                <a:cs typeface="Arial"/>
                <a:sym typeface="Arial"/>
              </a:rPr>
              <a:t>is -0.545 points and the standard deviation of the difference is 8.887 points. Do these data provide convincing evidence of a difference between the average scores on the two exams? Use α = 0.05</a:t>
            </a: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8"/>
          <p:cNvPicPr preferRelativeResize="0"/>
          <p:nvPr/>
        </p:nvPicPr>
        <p:blipFill>
          <a:blip r:embed="rId3">
            <a:alphaModFix/>
          </a:blip>
          <a:stretch>
            <a:fillRect/>
          </a:stretch>
        </p:blipFill>
        <p:spPr>
          <a:xfrm>
            <a:off x="2068900" y="3212353"/>
            <a:ext cx="3776572" cy="1902825"/>
          </a:xfrm>
          <a:prstGeom prst="rect">
            <a:avLst/>
          </a:prstGeom>
          <a:noFill/>
          <a:ln>
            <a:noFill/>
          </a:ln>
        </p:spPr>
      </p:pic>
      <p:sp>
        <p:nvSpPr>
          <p:cNvPr id="171" name="Google Shape;171;p28"/>
          <p:cNvSpPr txBox="1"/>
          <p:nvPr/>
        </p:nvSpPr>
        <p:spPr>
          <a:xfrm>
            <a:off x="1757500" y="288650"/>
            <a:ext cx="86568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Calculating the test-statistics and the p-value</a:t>
            </a:r>
            <a:endParaRPr sz="3000" b="1" kern="0" dirty="0">
              <a:solidFill>
                <a:schemeClr val="accent1"/>
              </a:solidFill>
              <a:latin typeface="Arial"/>
              <a:cs typeface="Arial"/>
              <a:sym typeface="Arial"/>
            </a:endParaRPr>
          </a:p>
        </p:txBody>
      </p:sp>
      <p:pic>
        <p:nvPicPr>
          <p:cNvPr id="173" name="Google Shape;173;p28"/>
          <p:cNvPicPr preferRelativeResize="0"/>
          <p:nvPr/>
        </p:nvPicPr>
        <p:blipFill>
          <a:blip r:embed="rId4">
            <a:alphaModFix/>
          </a:blip>
          <a:stretch>
            <a:fillRect/>
          </a:stretch>
        </p:blipFill>
        <p:spPr>
          <a:xfrm>
            <a:off x="6986314" y="3096139"/>
            <a:ext cx="1724025" cy="885825"/>
          </a:xfrm>
          <a:prstGeom prst="rect">
            <a:avLst/>
          </a:prstGeom>
          <a:noFill/>
          <a:ln>
            <a:noFill/>
          </a:ln>
        </p:spPr>
      </p:pic>
      <p:pic>
        <p:nvPicPr>
          <p:cNvPr id="174" name="Google Shape;174;p28"/>
          <p:cNvPicPr preferRelativeResize="0"/>
          <p:nvPr/>
        </p:nvPicPr>
        <p:blipFill>
          <a:blip r:embed="rId5">
            <a:alphaModFix/>
          </a:blip>
          <a:stretch>
            <a:fillRect/>
          </a:stretch>
        </p:blipFill>
        <p:spPr>
          <a:xfrm>
            <a:off x="6942950" y="4059825"/>
            <a:ext cx="2182800" cy="566950"/>
          </a:xfrm>
          <a:prstGeom prst="rect">
            <a:avLst/>
          </a:prstGeom>
          <a:noFill/>
          <a:ln>
            <a:noFill/>
          </a:ln>
        </p:spPr>
      </p:pic>
      <p:pic>
        <p:nvPicPr>
          <p:cNvPr id="175" name="Google Shape;175;p28"/>
          <p:cNvPicPr preferRelativeResize="0"/>
          <p:nvPr/>
        </p:nvPicPr>
        <p:blipFill>
          <a:blip r:embed="rId6">
            <a:alphaModFix/>
          </a:blip>
          <a:stretch>
            <a:fillRect/>
          </a:stretch>
        </p:blipFill>
        <p:spPr>
          <a:xfrm>
            <a:off x="6756950" y="4704626"/>
            <a:ext cx="2182800" cy="352425"/>
          </a:xfrm>
          <a:prstGeom prst="rect">
            <a:avLst/>
          </a:prstGeom>
          <a:noFill/>
          <a:ln>
            <a:noFill/>
          </a:ln>
        </p:spPr>
      </p:pic>
      <p:pic>
        <p:nvPicPr>
          <p:cNvPr id="176" name="Google Shape;176;p28"/>
          <p:cNvPicPr preferRelativeResize="0"/>
          <p:nvPr/>
        </p:nvPicPr>
        <p:blipFill>
          <a:blip r:embed="rId7">
            <a:alphaModFix/>
          </a:blip>
          <a:stretch>
            <a:fillRect/>
          </a:stretch>
        </p:blipFill>
        <p:spPr>
          <a:xfrm>
            <a:off x="6086225" y="5076475"/>
            <a:ext cx="3524250" cy="311325"/>
          </a:xfrm>
          <a:prstGeom prst="rect">
            <a:avLst/>
          </a:prstGeom>
          <a:noFill/>
          <a:ln>
            <a:noFill/>
          </a:ln>
        </p:spPr>
      </p:pic>
      <p:sp>
        <p:nvSpPr>
          <p:cNvPr id="177" name="Google Shape;177;p28"/>
          <p:cNvSpPr txBox="1"/>
          <p:nvPr/>
        </p:nvSpPr>
        <p:spPr>
          <a:xfrm flipH="1">
            <a:off x="942108" y="5526450"/>
            <a:ext cx="10210800" cy="12537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rgbClr val="FFC000"/>
                </a:solidFill>
                <a:latin typeface="Arial"/>
                <a:cs typeface="Arial"/>
                <a:sym typeface="Arial"/>
              </a:rPr>
              <a:t>Since p-value &gt; 0.05, fail to reject, the data do not provide convincing evidence of a difference between the average reading and writing scores</a:t>
            </a:r>
            <a:endParaRPr sz="2200" kern="0" dirty="0">
              <a:solidFill>
                <a:srgbClr val="FFC000"/>
              </a:solidFill>
              <a:latin typeface="Arial"/>
              <a:cs typeface="Arial"/>
              <a:sym typeface="Arial"/>
            </a:endParaRPr>
          </a:p>
          <a:p>
            <a:pPr defTabSz="914400">
              <a:lnSpc>
                <a:spcPct val="115000"/>
              </a:lnSpc>
              <a:buClr>
                <a:srgbClr val="000000"/>
              </a:buClr>
            </a:pPr>
            <a:endParaRPr sz="2200" kern="0" dirty="0">
              <a:solidFill>
                <a:srgbClr val="FFC000"/>
              </a:solidFill>
              <a:latin typeface="Arial"/>
              <a:cs typeface="Arial"/>
              <a:sym typeface="Arial"/>
            </a:endParaRPr>
          </a:p>
          <a:p>
            <a:pPr defTabSz="914400">
              <a:lnSpc>
                <a:spcPct val="115000"/>
              </a:lnSpc>
              <a:buClr>
                <a:srgbClr val="000000"/>
              </a:buClr>
            </a:pPr>
            <a:endParaRPr sz="2200" kern="0" dirty="0">
              <a:solidFill>
                <a:srgbClr val="FFC000"/>
              </a:solidFill>
              <a:latin typeface="Arial"/>
              <a:cs typeface="Arial"/>
              <a:sym typeface="Arial"/>
            </a:endParaRPr>
          </a:p>
        </p:txBody>
      </p:sp>
      <p:sp>
        <p:nvSpPr>
          <p:cNvPr id="2" name="Google Shape;143;p25">
            <a:extLst>
              <a:ext uri="{FF2B5EF4-FFF2-40B4-BE49-F238E27FC236}">
                <a16:creationId xmlns:a16="http://schemas.microsoft.com/office/drawing/2014/main" id="{6710A7FA-95AE-4A7E-715C-A29529E8AD65}"/>
              </a:ext>
            </a:extLst>
          </p:cNvPr>
          <p:cNvSpPr txBox="1"/>
          <p:nvPr/>
        </p:nvSpPr>
        <p:spPr>
          <a:xfrm flipH="1">
            <a:off x="942108" y="1106850"/>
            <a:ext cx="9905999" cy="1989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The observed average difference between the two scores for the </a:t>
            </a:r>
            <a:r>
              <a:rPr lang="en" sz="2200" kern="0" dirty="0">
                <a:solidFill>
                  <a:srgbClr val="000000"/>
                </a:solidFill>
                <a:latin typeface="Arial"/>
                <a:cs typeface="Arial"/>
                <a:sym typeface="Arial"/>
              </a:rPr>
              <a:t>200 observations </a:t>
            </a:r>
            <a:r>
              <a:rPr lang="en" sz="2200" kern="0" dirty="0">
                <a:latin typeface="Arial"/>
                <a:cs typeface="Arial"/>
                <a:sym typeface="Arial"/>
              </a:rPr>
              <a:t>is -0.545 points and the standard deviation of the difference is 8.887 points. Do these data provide convincing evidence of a difference between the average scores on the two exams? Use α = 0.05</a:t>
            </a: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Interpretation of p-value</a:t>
            </a:r>
            <a:endParaRPr sz="3000" b="1" kern="0" dirty="0">
              <a:solidFill>
                <a:schemeClr val="accent1"/>
              </a:solidFill>
              <a:latin typeface="Arial"/>
              <a:cs typeface="Arial"/>
              <a:sym typeface="Arial"/>
            </a:endParaRPr>
          </a:p>
        </p:txBody>
      </p:sp>
      <p:sp>
        <p:nvSpPr>
          <p:cNvPr id="183" name="Google Shape;183;p29"/>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Which of the following is the correct interpretation of the p-value?</a:t>
            </a:r>
            <a:endParaRPr sz="2200" kern="0" dirty="0">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Probability that the average scores on the reading and writing exams are equal</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Probability that the average scores on the reading and writing exams are different</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Probability of obtaining a random sample of 200 students where the average difference between the reading and writing scores is at least 0.545 (in either direction), if in fact the true average difference between the scores is 0</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Probability of incorrectly rejecting the null hypothesis if in fact the null hypothesis is true</a:t>
            </a:r>
            <a:endParaRPr sz="2200" kern="0" dirty="0">
              <a:solidFill>
                <a:srgbClr val="000000"/>
              </a:solidFill>
              <a:latin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2;p10">
            <a:extLst>
              <a:ext uri="{FF2B5EF4-FFF2-40B4-BE49-F238E27FC236}">
                <a16:creationId xmlns:a16="http://schemas.microsoft.com/office/drawing/2014/main" id="{BD60D70F-D591-C3E5-8455-A815DABDB38D}"/>
              </a:ext>
            </a:extLst>
          </p:cNvPr>
          <p:cNvSpPr txBox="1"/>
          <p:nvPr/>
        </p:nvSpPr>
        <p:spPr>
          <a:xfrm>
            <a:off x="1981200" y="357845"/>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Warm Up </a:t>
            </a:r>
            <a:endParaRPr sz="3000" b="1" kern="0" dirty="0">
              <a:solidFill>
                <a:schemeClr val="accent1"/>
              </a:solidFill>
              <a:latin typeface="Arial"/>
              <a:cs typeface="Arial"/>
              <a:sym typeface="Arial"/>
            </a:endParaRPr>
          </a:p>
        </p:txBody>
      </p:sp>
      <p:pic>
        <p:nvPicPr>
          <p:cNvPr id="4" name="Picture 3" descr="A close-up of a text&#10;&#10;Description automatically generated">
            <a:extLst>
              <a:ext uri="{FF2B5EF4-FFF2-40B4-BE49-F238E27FC236}">
                <a16:creationId xmlns:a16="http://schemas.microsoft.com/office/drawing/2014/main" id="{B5FD70A7-2A64-EDC3-83D6-F79450F1DBFB}"/>
              </a:ext>
            </a:extLst>
          </p:cNvPr>
          <p:cNvPicPr>
            <a:picLocks noChangeAspect="1"/>
          </p:cNvPicPr>
          <p:nvPr/>
        </p:nvPicPr>
        <p:blipFill>
          <a:blip r:embed="rId2"/>
          <a:stretch>
            <a:fillRect/>
          </a:stretch>
        </p:blipFill>
        <p:spPr>
          <a:xfrm>
            <a:off x="914399" y="944191"/>
            <a:ext cx="11029799" cy="2444012"/>
          </a:xfrm>
          <a:prstGeom prst="rect">
            <a:avLst/>
          </a:prstGeom>
        </p:spPr>
      </p:pic>
      <p:pic>
        <p:nvPicPr>
          <p:cNvPr id="6" name="Picture 5" descr="A diagram of a normal distribution&#10;&#10;Description automatically generated">
            <a:extLst>
              <a:ext uri="{FF2B5EF4-FFF2-40B4-BE49-F238E27FC236}">
                <a16:creationId xmlns:a16="http://schemas.microsoft.com/office/drawing/2014/main" id="{9506D528-8817-EA8C-3305-98A3970AFD0A}"/>
              </a:ext>
            </a:extLst>
          </p:cNvPr>
          <p:cNvPicPr>
            <a:picLocks noChangeAspect="1"/>
          </p:cNvPicPr>
          <p:nvPr/>
        </p:nvPicPr>
        <p:blipFill>
          <a:blip r:embed="rId3"/>
          <a:stretch>
            <a:fillRect/>
          </a:stretch>
        </p:blipFill>
        <p:spPr>
          <a:xfrm>
            <a:off x="914399" y="3415663"/>
            <a:ext cx="10875819" cy="3419875"/>
          </a:xfrm>
          <a:prstGeom prst="rect">
            <a:avLst/>
          </a:prstGeom>
        </p:spPr>
      </p:pic>
    </p:spTree>
    <p:extLst>
      <p:ext uri="{BB962C8B-B14F-4D97-AF65-F5344CB8AC3E}">
        <p14:creationId xmlns:p14="http://schemas.microsoft.com/office/powerpoint/2010/main" val="3089569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Interpretation of p-value</a:t>
            </a:r>
            <a:endParaRPr sz="3000" b="1" kern="0" dirty="0">
              <a:solidFill>
                <a:schemeClr val="accent1"/>
              </a:solidFill>
              <a:latin typeface="Arial"/>
              <a:cs typeface="Arial"/>
              <a:sym typeface="Arial"/>
            </a:endParaRPr>
          </a:p>
        </p:txBody>
      </p:sp>
      <p:sp>
        <p:nvSpPr>
          <p:cNvPr id="189" name="Google Shape;189;p30"/>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Which of the following is the correct interpretation of the p-value?</a:t>
            </a:r>
            <a:endParaRPr sz="2200" kern="0" dirty="0">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Probability that the average scores on the reading and writing exams are equal</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Probability that the average scores on the reading and writing exams are different</a:t>
            </a:r>
            <a:endParaRPr sz="2200" kern="0" dirty="0">
              <a:solidFill>
                <a:srgbClr val="000000"/>
              </a:solidFill>
              <a:latin typeface="Arial"/>
              <a:cs typeface="Arial"/>
              <a:sym typeface="Arial"/>
            </a:endParaRPr>
          </a:p>
          <a:p>
            <a:pPr marL="457200" indent="-368300" defTabSz="914400">
              <a:lnSpc>
                <a:spcPct val="115000"/>
              </a:lnSpc>
              <a:buClr>
                <a:srgbClr val="FF9900"/>
              </a:buClr>
              <a:buSzPts val="2200"/>
              <a:buFont typeface="Arial"/>
              <a:buAutoNum type="alphaUcPeriod"/>
            </a:pPr>
            <a:r>
              <a:rPr lang="en" sz="2200" i="1" kern="0" dirty="0">
                <a:solidFill>
                  <a:srgbClr val="FF9900"/>
                </a:solidFill>
                <a:latin typeface="Arial"/>
                <a:cs typeface="Arial"/>
                <a:sym typeface="Arial"/>
              </a:rPr>
              <a:t>Probability of obtaining a random sample of 200 students where the average difference between the reading and writing scores is at least 0.545 (in either direction), if in fact the true average difference between the scores is 0</a:t>
            </a:r>
            <a:endParaRPr sz="2200" i="1" kern="0" dirty="0">
              <a:solidFill>
                <a:srgbClr val="FF99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Probability of incorrectly rejecting the null hypothesis if in fact the null hypothesis is true</a:t>
            </a:r>
            <a:endParaRPr sz="2200" kern="0" dirty="0">
              <a:solidFill>
                <a:srgbClr val="000000"/>
              </a:solidFill>
              <a:latin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Suppose we were to construct a 95% confidence interval for the average difference between the reading and writing scores. Would you expect this interval to include 0?</a:t>
            </a:r>
            <a:endParaRPr sz="2200" kern="0" dirty="0">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yes</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no</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cannot tell from the information given</a:t>
            </a:r>
            <a:endParaRPr sz="2200" kern="0" dirty="0">
              <a:solidFill>
                <a:srgbClr val="000000"/>
              </a:solidFill>
              <a:latin typeface="Arial"/>
              <a:cs typeface="Arial"/>
              <a:sym typeface="Arial"/>
            </a:endParaRPr>
          </a:p>
        </p:txBody>
      </p:sp>
      <p:sp>
        <p:nvSpPr>
          <p:cNvPr id="195" name="Google Shape;195;p31"/>
          <p:cNvSpPr txBox="1"/>
          <p:nvPr/>
        </p:nvSpPr>
        <p:spPr>
          <a:xfrm>
            <a:off x="2042900" y="152400"/>
            <a:ext cx="8198400" cy="6951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sz="3000" b="1" kern="0">
                <a:solidFill>
                  <a:schemeClr val="accent1"/>
                </a:solidFill>
                <a:latin typeface="Arial"/>
                <a:cs typeface="Arial"/>
                <a:sym typeface="Arial"/>
              </a:rPr>
              <a:t>HT ↔ CI</a:t>
            </a:r>
            <a:endParaRPr sz="3000" b="1" kern="0">
              <a:solidFill>
                <a:schemeClr val="accent1"/>
              </a:solidFill>
              <a:latin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Suppose we were to construct a 95% confidence interval for the average difference between the reading and writing scores. Would you expect this interval to include 0?</a:t>
            </a:r>
            <a:endParaRPr sz="2200" kern="0" dirty="0">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marL="457200" indent="-368300" defTabSz="914400">
              <a:lnSpc>
                <a:spcPct val="115000"/>
              </a:lnSpc>
              <a:buClr>
                <a:srgbClr val="FF9900"/>
              </a:buClr>
              <a:buSzPts val="2200"/>
              <a:buFont typeface="Arial"/>
              <a:buAutoNum type="alphaUcPeriod"/>
            </a:pPr>
            <a:r>
              <a:rPr lang="en" sz="2200" i="1" kern="0" dirty="0">
                <a:solidFill>
                  <a:srgbClr val="FF9900"/>
                </a:solidFill>
                <a:latin typeface="Arial"/>
                <a:cs typeface="Arial"/>
                <a:sym typeface="Arial"/>
              </a:rPr>
              <a:t>yes</a:t>
            </a:r>
            <a:endParaRPr sz="2200" i="1" kern="0" dirty="0">
              <a:solidFill>
                <a:srgbClr val="FF99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no</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cannot tell from the information given</a:t>
            </a:r>
            <a:endParaRPr sz="2200" kern="0" dirty="0">
              <a:solidFill>
                <a:srgbClr val="000000"/>
              </a:solidFill>
              <a:latin typeface="Arial"/>
              <a:cs typeface="Arial"/>
              <a:sym typeface="Arial"/>
            </a:endParaRPr>
          </a:p>
        </p:txBody>
      </p:sp>
      <p:sp>
        <p:nvSpPr>
          <p:cNvPr id="201" name="Google Shape;201;p32"/>
          <p:cNvSpPr txBox="1"/>
          <p:nvPr/>
        </p:nvSpPr>
        <p:spPr>
          <a:xfrm>
            <a:off x="2042900" y="152400"/>
            <a:ext cx="8198400" cy="6951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sz="3000" b="1" kern="0" dirty="0">
                <a:solidFill>
                  <a:schemeClr val="accent1"/>
                </a:solidFill>
                <a:latin typeface="Arial"/>
                <a:cs typeface="Arial"/>
                <a:sym typeface="Arial"/>
              </a:rPr>
              <a:t>HT ↔ CI</a:t>
            </a:r>
            <a:endParaRPr sz="3000" b="1" kern="0" dirty="0">
              <a:solidFill>
                <a:schemeClr val="accent1"/>
              </a:solidFill>
              <a:latin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Suppose we were to construct a 95% confidence interval for the average difference between the reading and writing scores. Would you expect this interval to include 0?</a:t>
            </a:r>
            <a:endParaRPr sz="2200" kern="0" dirty="0">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marL="457200" indent="-368300" defTabSz="914400">
              <a:lnSpc>
                <a:spcPct val="115000"/>
              </a:lnSpc>
              <a:buClr>
                <a:srgbClr val="FF9900"/>
              </a:buClr>
              <a:buSzPts val="2200"/>
              <a:buFont typeface="Arial"/>
              <a:buAutoNum type="alphaUcPeriod"/>
            </a:pPr>
            <a:r>
              <a:rPr lang="en" sz="2200" i="1" kern="0" dirty="0">
                <a:solidFill>
                  <a:srgbClr val="FF9900"/>
                </a:solidFill>
                <a:latin typeface="Arial"/>
                <a:cs typeface="Arial"/>
                <a:sym typeface="Arial"/>
              </a:rPr>
              <a:t>yes</a:t>
            </a:r>
            <a:endParaRPr sz="2200" i="1" kern="0" dirty="0">
              <a:solidFill>
                <a:srgbClr val="FF99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no</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cannot tell from the information given</a:t>
            </a:r>
            <a:endParaRPr sz="2200" kern="0" dirty="0">
              <a:solidFill>
                <a:srgbClr val="000000"/>
              </a:solidFill>
              <a:latin typeface="Arial"/>
              <a:cs typeface="Arial"/>
              <a:sym typeface="Arial"/>
            </a:endParaRPr>
          </a:p>
        </p:txBody>
      </p:sp>
      <p:sp>
        <p:nvSpPr>
          <p:cNvPr id="201" name="Google Shape;201;p32"/>
          <p:cNvSpPr txBox="1"/>
          <p:nvPr/>
        </p:nvSpPr>
        <p:spPr>
          <a:xfrm>
            <a:off x="2042900" y="152400"/>
            <a:ext cx="8198400" cy="6951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sz="3000" b="1" kern="0" dirty="0">
                <a:solidFill>
                  <a:schemeClr val="accent1"/>
                </a:solidFill>
                <a:latin typeface="Arial"/>
                <a:cs typeface="Arial"/>
                <a:sym typeface="Arial"/>
              </a:rPr>
              <a:t>HT ↔ CI</a:t>
            </a:r>
            <a:endParaRPr sz="3000" b="1" kern="0" dirty="0">
              <a:solidFill>
                <a:schemeClr val="accent1"/>
              </a:solidFill>
              <a:latin typeface="Arial"/>
              <a:cs typeface="Arial"/>
              <a:sym typeface="Arial"/>
            </a:endParaRPr>
          </a:p>
        </p:txBody>
      </p:sp>
      <p:sp>
        <p:nvSpPr>
          <p:cNvPr id="2" name="Rectangle 1">
            <a:extLst>
              <a:ext uri="{FF2B5EF4-FFF2-40B4-BE49-F238E27FC236}">
                <a16:creationId xmlns:a16="http://schemas.microsoft.com/office/drawing/2014/main" id="{EA99F997-C7DA-7497-E676-C045655D77E1}"/>
              </a:ext>
            </a:extLst>
          </p:cNvPr>
          <p:cNvSpPr/>
          <p:nvPr/>
        </p:nvSpPr>
        <p:spPr>
          <a:xfrm>
            <a:off x="1981200" y="4477480"/>
            <a:ext cx="2743059"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Calculate the CI</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A0D341C-6437-12D7-3600-1E7E8A1213D8}"/>
                  </a:ext>
                </a:extLst>
              </p:cNvPr>
              <p:cNvSpPr txBox="1"/>
              <p:nvPr/>
            </p:nvSpPr>
            <p:spPr>
              <a:xfrm>
                <a:off x="1745672" y="5044606"/>
                <a:ext cx="347749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𝐶𝐼</m:t>
                      </m:r>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𝑡</m:t>
                          </m:r>
                        </m:e>
                        <m:sup>
                          <m:r>
                            <a:rPr lang="en-US" sz="2800" b="0" i="1" smtClean="0">
                              <a:latin typeface="Cambria Math" panose="02040503050406030204" pitchFamily="18" charset="0"/>
                              <a:ea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𝑆𝐸</m:t>
                      </m:r>
                    </m:oMath>
                  </m:oMathPara>
                </a14:m>
                <a:endParaRPr lang="en-US" sz="2800" dirty="0"/>
              </a:p>
            </p:txBody>
          </p:sp>
        </mc:Choice>
        <mc:Fallback xmlns="">
          <p:sp>
            <p:nvSpPr>
              <p:cNvPr id="3" name="TextBox 2">
                <a:extLst>
                  <a:ext uri="{FF2B5EF4-FFF2-40B4-BE49-F238E27FC236}">
                    <a16:creationId xmlns:a16="http://schemas.microsoft.com/office/drawing/2014/main" id="{4A0D341C-6437-12D7-3600-1E7E8A1213D8}"/>
                  </a:ext>
                </a:extLst>
              </p:cNvPr>
              <p:cNvSpPr txBox="1">
                <a:spLocks noRot="1" noChangeAspect="1" noMove="1" noResize="1" noEditPoints="1" noAdjustHandles="1" noChangeArrowheads="1" noChangeShapeType="1" noTextEdit="1"/>
              </p:cNvSpPr>
              <p:nvPr/>
            </p:nvSpPr>
            <p:spPr>
              <a:xfrm>
                <a:off x="1745672" y="5044606"/>
                <a:ext cx="3477492" cy="430887"/>
              </a:xfrm>
              <a:prstGeom prst="rect">
                <a:avLst/>
              </a:prstGeom>
              <a:blipFill>
                <a:blip r:embed="rId3"/>
                <a:stretch>
                  <a:fillRect t="-5714" b="-37143"/>
                </a:stretch>
              </a:blipFill>
            </p:spPr>
            <p:txBody>
              <a:bodyPr/>
              <a:lstStyle/>
              <a:p>
                <a:r>
                  <a:rPr lang="en-US">
                    <a:noFill/>
                  </a:rPr>
                  <a:t> </a:t>
                </a:r>
              </a:p>
            </p:txBody>
          </p:sp>
        </mc:Fallback>
      </mc:AlternateContent>
    </p:spTree>
    <p:extLst>
      <p:ext uri="{BB962C8B-B14F-4D97-AF65-F5344CB8AC3E}">
        <p14:creationId xmlns:p14="http://schemas.microsoft.com/office/powerpoint/2010/main" val="112285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Suppose we were to construct a 95% confidence interval for the average difference between the reading and writing scores. Would you expect this interval to include 0?</a:t>
            </a:r>
            <a:endParaRPr sz="2200" kern="0" dirty="0">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marL="457200" indent="-368300" defTabSz="914400">
              <a:lnSpc>
                <a:spcPct val="115000"/>
              </a:lnSpc>
              <a:buClr>
                <a:srgbClr val="FF9900"/>
              </a:buClr>
              <a:buSzPts val="2200"/>
              <a:buFont typeface="Arial"/>
              <a:buAutoNum type="alphaUcPeriod"/>
            </a:pPr>
            <a:r>
              <a:rPr lang="en" sz="2200" i="1" kern="0" dirty="0">
                <a:solidFill>
                  <a:srgbClr val="FF9900"/>
                </a:solidFill>
                <a:latin typeface="Arial"/>
                <a:cs typeface="Arial"/>
                <a:sym typeface="Arial"/>
              </a:rPr>
              <a:t>yes</a:t>
            </a:r>
            <a:endParaRPr sz="2200" i="1" kern="0" dirty="0">
              <a:solidFill>
                <a:srgbClr val="FF99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no</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cannot tell from the information given</a:t>
            </a:r>
            <a:endParaRPr sz="2200" kern="0" dirty="0">
              <a:solidFill>
                <a:srgbClr val="000000"/>
              </a:solidFill>
              <a:latin typeface="Arial"/>
              <a:cs typeface="Arial"/>
              <a:sym typeface="Arial"/>
            </a:endParaRPr>
          </a:p>
        </p:txBody>
      </p:sp>
      <p:sp>
        <p:nvSpPr>
          <p:cNvPr id="201" name="Google Shape;201;p32"/>
          <p:cNvSpPr txBox="1"/>
          <p:nvPr/>
        </p:nvSpPr>
        <p:spPr>
          <a:xfrm>
            <a:off x="2042900" y="152400"/>
            <a:ext cx="8198400" cy="6951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sz="3000" b="1" kern="0" dirty="0">
                <a:solidFill>
                  <a:schemeClr val="accent1"/>
                </a:solidFill>
                <a:latin typeface="Arial"/>
                <a:cs typeface="Arial"/>
                <a:sym typeface="Arial"/>
              </a:rPr>
              <a:t>HT ↔ CI</a:t>
            </a:r>
            <a:endParaRPr sz="3000" b="1" kern="0" dirty="0">
              <a:solidFill>
                <a:schemeClr val="accent1"/>
              </a:solidFill>
              <a:latin typeface="Arial"/>
              <a:cs typeface="Arial"/>
              <a:sym typeface="Arial"/>
            </a:endParaRPr>
          </a:p>
        </p:txBody>
      </p:sp>
      <p:pic>
        <p:nvPicPr>
          <p:cNvPr id="202" name="Google Shape;202;p32"/>
          <p:cNvPicPr preferRelativeResize="0"/>
          <p:nvPr/>
        </p:nvPicPr>
        <p:blipFill>
          <a:blip r:embed="rId3">
            <a:alphaModFix/>
          </a:blip>
          <a:stretch>
            <a:fillRect/>
          </a:stretch>
        </p:blipFill>
        <p:spPr>
          <a:xfrm>
            <a:off x="5223164" y="4293260"/>
            <a:ext cx="5619750" cy="1938528"/>
          </a:xfrm>
          <a:prstGeom prst="rect">
            <a:avLst/>
          </a:prstGeom>
          <a:noFill/>
          <a:ln>
            <a:noFill/>
          </a:ln>
        </p:spPr>
      </p:pic>
      <p:sp>
        <p:nvSpPr>
          <p:cNvPr id="2" name="Rectangle 1">
            <a:extLst>
              <a:ext uri="{FF2B5EF4-FFF2-40B4-BE49-F238E27FC236}">
                <a16:creationId xmlns:a16="http://schemas.microsoft.com/office/drawing/2014/main" id="{136C2415-36FC-29B4-2E8E-059DC7055E53}"/>
              </a:ext>
            </a:extLst>
          </p:cNvPr>
          <p:cNvSpPr/>
          <p:nvPr/>
        </p:nvSpPr>
        <p:spPr>
          <a:xfrm>
            <a:off x="1981200" y="4477480"/>
            <a:ext cx="2743059"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Calculate the CI</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2E5DF83-8FA6-833B-DC2A-D418B0234933}"/>
                  </a:ext>
                </a:extLst>
              </p:cNvPr>
              <p:cNvSpPr txBox="1"/>
              <p:nvPr/>
            </p:nvSpPr>
            <p:spPr>
              <a:xfrm>
                <a:off x="1745672" y="5044606"/>
                <a:ext cx="347749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𝐶𝐼</m:t>
                      </m:r>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𝑡</m:t>
                          </m:r>
                        </m:e>
                        <m:sup>
                          <m:r>
                            <a:rPr lang="en-US" sz="2800" b="0" i="1" smtClean="0">
                              <a:latin typeface="Cambria Math" panose="02040503050406030204" pitchFamily="18" charset="0"/>
                              <a:ea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𝑆𝐸</m:t>
                      </m:r>
                    </m:oMath>
                  </m:oMathPara>
                </a14:m>
                <a:endParaRPr lang="en-US" sz="2800" dirty="0"/>
              </a:p>
            </p:txBody>
          </p:sp>
        </mc:Choice>
        <mc:Fallback xmlns="">
          <p:sp>
            <p:nvSpPr>
              <p:cNvPr id="3" name="TextBox 2">
                <a:extLst>
                  <a:ext uri="{FF2B5EF4-FFF2-40B4-BE49-F238E27FC236}">
                    <a16:creationId xmlns:a16="http://schemas.microsoft.com/office/drawing/2014/main" id="{D2E5DF83-8FA6-833B-DC2A-D418B0234933}"/>
                  </a:ext>
                </a:extLst>
              </p:cNvPr>
              <p:cNvSpPr txBox="1">
                <a:spLocks noRot="1" noChangeAspect="1" noMove="1" noResize="1" noEditPoints="1" noAdjustHandles="1" noChangeArrowheads="1" noChangeShapeType="1" noTextEdit="1"/>
              </p:cNvSpPr>
              <p:nvPr/>
            </p:nvSpPr>
            <p:spPr>
              <a:xfrm>
                <a:off x="1745672" y="5044606"/>
                <a:ext cx="3477492" cy="430887"/>
              </a:xfrm>
              <a:prstGeom prst="rect">
                <a:avLst/>
              </a:prstGeom>
              <a:blipFill>
                <a:blip r:embed="rId4"/>
                <a:stretch>
                  <a:fillRect t="-5714" b="-3714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595E1DA-1E07-ADD9-97F2-6CEBFA9A2FD7}"/>
              </a:ext>
            </a:extLst>
          </p:cNvPr>
          <p:cNvSpPr txBox="1"/>
          <p:nvPr/>
        </p:nvSpPr>
        <p:spPr>
          <a:xfrm>
            <a:off x="9213111" y="4554424"/>
            <a:ext cx="620269" cy="338554"/>
          </a:xfrm>
          <a:prstGeom prst="rect">
            <a:avLst/>
          </a:prstGeom>
          <a:solidFill>
            <a:schemeClr val="bg1"/>
          </a:solidFill>
        </p:spPr>
        <p:txBody>
          <a:bodyPr wrap="square" rtlCol="0">
            <a:spAutoFit/>
          </a:bodyPr>
          <a:lstStyle/>
          <a:p>
            <a:r>
              <a:rPr lang="en-US" sz="1600" dirty="0"/>
              <a:t>1.97</a:t>
            </a:r>
          </a:p>
        </p:txBody>
      </p:sp>
    </p:spTree>
    <p:extLst>
      <p:ext uri="{BB962C8B-B14F-4D97-AF65-F5344CB8AC3E}">
        <p14:creationId xmlns:p14="http://schemas.microsoft.com/office/powerpoint/2010/main" val="3786765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32"/>
          <p:cNvSpPr txBox="1"/>
          <p:nvPr/>
        </p:nvSpPr>
        <p:spPr>
          <a:xfrm>
            <a:off x="2042900" y="152400"/>
            <a:ext cx="8198400" cy="6951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sz="3000" b="1" kern="0" dirty="0">
                <a:solidFill>
                  <a:schemeClr val="accent1"/>
                </a:solidFill>
                <a:latin typeface="Arial"/>
                <a:cs typeface="Arial"/>
                <a:sym typeface="Arial"/>
              </a:rPr>
              <a:t>More Practice</a:t>
            </a:r>
            <a:endParaRPr sz="3000" b="1" kern="0" dirty="0">
              <a:solidFill>
                <a:schemeClr val="accent1"/>
              </a:solidFill>
              <a:latin typeface="Arial"/>
              <a:cs typeface="Arial"/>
              <a:sym typeface="Arial"/>
            </a:endParaRPr>
          </a:p>
        </p:txBody>
      </p:sp>
      <p:pic>
        <p:nvPicPr>
          <p:cNvPr id="5" name="Picture 4" descr="A white paper with black text and numbers&#10;&#10;Description automatically generated">
            <a:extLst>
              <a:ext uri="{FF2B5EF4-FFF2-40B4-BE49-F238E27FC236}">
                <a16:creationId xmlns:a16="http://schemas.microsoft.com/office/drawing/2014/main" id="{9364A8BC-BD94-B668-CDD1-9310808B27A2}"/>
              </a:ext>
            </a:extLst>
          </p:cNvPr>
          <p:cNvPicPr>
            <a:picLocks noChangeAspect="1"/>
          </p:cNvPicPr>
          <p:nvPr/>
        </p:nvPicPr>
        <p:blipFill>
          <a:blip r:embed="rId3"/>
          <a:stretch>
            <a:fillRect/>
          </a:stretch>
        </p:blipFill>
        <p:spPr>
          <a:xfrm>
            <a:off x="476250" y="985982"/>
            <a:ext cx="7772400" cy="2063667"/>
          </a:xfrm>
          <a:prstGeom prst="rect">
            <a:avLst/>
          </a:prstGeom>
        </p:spPr>
      </p:pic>
      <p:pic>
        <p:nvPicPr>
          <p:cNvPr id="9" name="Picture 8" descr="A black text on a white background&#10;&#10;Description automatically generated">
            <a:extLst>
              <a:ext uri="{FF2B5EF4-FFF2-40B4-BE49-F238E27FC236}">
                <a16:creationId xmlns:a16="http://schemas.microsoft.com/office/drawing/2014/main" id="{B3F56E15-DAA7-A3CE-C71B-BE86AEED8539}"/>
              </a:ext>
            </a:extLst>
          </p:cNvPr>
          <p:cNvPicPr>
            <a:picLocks noChangeAspect="1"/>
          </p:cNvPicPr>
          <p:nvPr/>
        </p:nvPicPr>
        <p:blipFill>
          <a:blip r:embed="rId4"/>
          <a:stretch>
            <a:fillRect/>
          </a:stretch>
        </p:blipFill>
        <p:spPr>
          <a:xfrm>
            <a:off x="8657359" y="1442522"/>
            <a:ext cx="2667000" cy="838200"/>
          </a:xfrm>
          <a:prstGeom prst="rect">
            <a:avLst/>
          </a:prstGeom>
        </p:spPr>
      </p:pic>
      <p:sp>
        <p:nvSpPr>
          <p:cNvPr id="10" name="TextBox 9">
            <a:extLst>
              <a:ext uri="{FF2B5EF4-FFF2-40B4-BE49-F238E27FC236}">
                <a16:creationId xmlns:a16="http://schemas.microsoft.com/office/drawing/2014/main" id="{88DEAEA2-556E-AC69-32BE-0B2C8DE2F07C}"/>
              </a:ext>
            </a:extLst>
          </p:cNvPr>
          <p:cNvSpPr txBox="1"/>
          <p:nvPr/>
        </p:nvSpPr>
        <p:spPr>
          <a:xfrm>
            <a:off x="6096000" y="3188131"/>
            <a:ext cx="5727700" cy="1569660"/>
          </a:xfrm>
          <a:prstGeom prst="rect">
            <a:avLst/>
          </a:prstGeom>
          <a:noFill/>
        </p:spPr>
        <p:txBody>
          <a:bodyPr wrap="square" rtlCol="0">
            <a:spAutoFit/>
          </a:bodyPr>
          <a:lstStyle/>
          <a:p>
            <a:r>
              <a:rPr lang="en-US" sz="2400" dirty="0"/>
              <a:t>What are the null and alternative hypotheses for the research question: Are books on Amazon less expensive than books at the UCLA bookstore?</a:t>
            </a:r>
          </a:p>
        </p:txBody>
      </p:sp>
      <p:pic>
        <p:nvPicPr>
          <p:cNvPr id="12" name="Picture 11" descr="A graph of blue bars with black text&#10;&#10;Description automatically generated">
            <a:extLst>
              <a:ext uri="{FF2B5EF4-FFF2-40B4-BE49-F238E27FC236}">
                <a16:creationId xmlns:a16="http://schemas.microsoft.com/office/drawing/2014/main" id="{F3B1B8FC-0DBE-3579-36F2-ACE9D7ADC314}"/>
              </a:ext>
            </a:extLst>
          </p:cNvPr>
          <p:cNvPicPr>
            <a:picLocks noChangeAspect="1"/>
          </p:cNvPicPr>
          <p:nvPr/>
        </p:nvPicPr>
        <p:blipFill>
          <a:blip r:embed="rId5"/>
          <a:stretch>
            <a:fillRect/>
          </a:stretch>
        </p:blipFill>
        <p:spPr>
          <a:xfrm>
            <a:off x="-193963" y="3188131"/>
            <a:ext cx="5727700" cy="2946400"/>
          </a:xfrm>
          <a:prstGeom prst="rect">
            <a:avLst/>
          </a:prstGeom>
        </p:spPr>
      </p:pic>
    </p:spTree>
    <p:extLst>
      <p:ext uri="{BB962C8B-B14F-4D97-AF65-F5344CB8AC3E}">
        <p14:creationId xmlns:p14="http://schemas.microsoft.com/office/powerpoint/2010/main" val="2263967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32"/>
          <p:cNvSpPr txBox="1"/>
          <p:nvPr/>
        </p:nvSpPr>
        <p:spPr>
          <a:xfrm>
            <a:off x="2042900" y="152400"/>
            <a:ext cx="8198400" cy="6951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sz="3000" b="1" kern="0" dirty="0">
                <a:solidFill>
                  <a:schemeClr val="accent1"/>
                </a:solidFill>
                <a:latin typeface="Arial"/>
                <a:cs typeface="Arial"/>
                <a:sym typeface="Arial"/>
              </a:rPr>
              <a:t>More Practice</a:t>
            </a:r>
            <a:endParaRPr sz="3000" b="1" kern="0" dirty="0">
              <a:solidFill>
                <a:schemeClr val="accent1"/>
              </a:solidFill>
              <a:latin typeface="Arial"/>
              <a:cs typeface="Arial"/>
              <a:sym typeface="Arial"/>
            </a:endParaRPr>
          </a:p>
        </p:txBody>
      </p:sp>
      <p:pic>
        <p:nvPicPr>
          <p:cNvPr id="5" name="Picture 4" descr="A white paper with black text and numbers&#10;&#10;Description automatically generated">
            <a:extLst>
              <a:ext uri="{FF2B5EF4-FFF2-40B4-BE49-F238E27FC236}">
                <a16:creationId xmlns:a16="http://schemas.microsoft.com/office/drawing/2014/main" id="{9364A8BC-BD94-B668-CDD1-9310808B27A2}"/>
              </a:ext>
            </a:extLst>
          </p:cNvPr>
          <p:cNvPicPr>
            <a:picLocks noChangeAspect="1"/>
          </p:cNvPicPr>
          <p:nvPr/>
        </p:nvPicPr>
        <p:blipFill>
          <a:blip r:embed="rId3"/>
          <a:stretch>
            <a:fillRect/>
          </a:stretch>
        </p:blipFill>
        <p:spPr>
          <a:xfrm>
            <a:off x="476250" y="985982"/>
            <a:ext cx="7772400" cy="2063667"/>
          </a:xfrm>
          <a:prstGeom prst="rect">
            <a:avLst/>
          </a:prstGeom>
        </p:spPr>
      </p:pic>
      <p:pic>
        <p:nvPicPr>
          <p:cNvPr id="7" name="Picture 6" descr="A graph of blue bars with black text&#10;&#10;Description automatically generated">
            <a:extLst>
              <a:ext uri="{FF2B5EF4-FFF2-40B4-BE49-F238E27FC236}">
                <a16:creationId xmlns:a16="http://schemas.microsoft.com/office/drawing/2014/main" id="{38165764-C44D-7698-E473-358913557840}"/>
              </a:ext>
            </a:extLst>
          </p:cNvPr>
          <p:cNvPicPr>
            <a:picLocks noChangeAspect="1"/>
          </p:cNvPicPr>
          <p:nvPr/>
        </p:nvPicPr>
        <p:blipFill>
          <a:blip r:embed="rId4"/>
          <a:stretch>
            <a:fillRect/>
          </a:stretch>
        </p:blipFill>
        <p:spPr>
          <a:xfrm>
            <a:off x="-193963" y="3188131"/>
            <a:ext cx="5727700" cy="2946400"/>
          </a:xfrm>
          <a:prstGeom prst="rect">
            <a:avLst/>
          </a:prstGeom>
        </p:spPr>
      </p:pic>
      <p:pic>
        <p:nvPicPr>
          <p:cNvPr id="9" name="Picture 8" descr="A black text on a white background&#10;&#10;Description automatically generated">
            <a:extLst>
              <a:ext uri="{FF2B5EF4-FFF2-40B4-BE49-F238E27FC236}">
                <a16:creationId xmlns:a16="http://schemas.microsoft.com/office/drawing/2014/main" id="{B3F56E15-DAA7-A3CE-C71B-BE86AEED8539}"/>
              </a:ext>
            </a:extLst>
          </p:cNvPr>
          <p:cNvPicPr>
            <a:picLocks noChangeAspect="1"/>
          </p:cNvPicPr>
          <p:nvPr/>
        </p:nvPicPr>
        <p:blipFill>
          <a:blip r:embed="rId5"/>
          <a:stretch>
            <a:fillRect/>
          </a:stretch>
        </p:blipFill>
        <p:spPr>
          <a:xfrm>
            <a:off x="8657359" y="1442522"/>
            <a:ext cx="2667000" cy="838200"/>
          </a:xfrm>
          <a:prstGeom prst="rect">
            <a:avLst/>
          </a:prstGeom>
        </p:spPr>
      </p:pic>
      <p:sp>
        <p:nvSpPr>
          <p:cNvPr id="10" name="TextBox 9">
            <a:extLst>
              <a:ext uri="{FF2B5EF4-FFF2-40B4-BE49-F238E27FC236}">
                <a16:creationId xmlns:a16="http://schemas.microsoft.com/office/drawing/2014/main" id="{88DEAEA2-556E-AC69-32BE-0B2C8DE2F07C}"/>
              </a:ext>
            </a:extLst>
          </p:cNvPr>
          <p:cNvSpPr txBox="1"/>
          <p:nvPr/>
        </p:nvSpPr>
        <p:spPr>
          <a:xfrm>
            <a:off x="6096000" y="3188131"/>
            <a:ext cx="5727700" cy="1569660"/>
          </a:xfrm>
          <a:prstGeom prst="rect">
            <a:avLst/>
          </a:prstGeom>
          <a:noFill/>
        </p:spPr>
        <p:txBody>
          <a:bodyPr wrap="square" rtlCol="0">
            <a:spAutoFit/>
          </a:bodyPr>
          <a:lstStyle/>
          <a:p>
            <a:r>
              <a:rPr lang="en-US" sz="2400" dirty="0"/>
              <a:t>What are the null and alternative hypotheses for the research question: Are books on Amazon less expensive than books at the UCLA bookstore?</a:t>
            </a:r>
          </a:p>
        </p:txBody>
      </p:sp>
      <p:pic>
        <p:nvPicPr>
          <p:cNvPr id="3" name="Picture 2" descr="A close up of a text&#10;&#10;Description automatically generated">
            <a:extLst>
              <a:ext uri="{FF2B5EF4-FFF2-40B4-BE49-F238E27FC236}">
                <a16:creationId xmlns:a16="http://schemas.microsoft.com/office/drawing/2014/main" id="{94212752-0F57-0ECD-A6CB-BA9B52D3E2C1}"/>
              </a:ext>
            </a:extLst>
          </p:cNvPr>
          <p:cNvPicPr>
            <a:picLocks noChangeAspect="1"/>
          </p:cNvPicPr>
          <p:nvPr/>
        </p:nvPicPr>
        <p:blipFill>
          <a:blip r:embed="rId6"/>
          <a:stretch>
            <a:fillRect/>
          </a:stretch>
        </p:blipFill>
        <p:spPr>
          <a:xfrm>
            <a:off x="5414002" y="4896273"/>
            <a:ext cx="6947713" cy="984606"/>
          </a:xfrm>
          <a:prstGeom prst="rect">
            <a:avLst/>
          </a:prstGeom>
        </p:spPr>
      </p:pic>
    </p:spTree>
    <p:extLst>
      <p:ext uri="{BB962C8B-B14F-4D97-AF65-F5344CB8AC3E}">
        <p14:creationId xmlns:p14="http://schemas.microsoft.com/office/powerpoint/2010/main" val="2441645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32"/>
          <p:cNvSpPr txBox="1"/>
          <p:nvPr/>
        </p:nvSpPr>
        <p:spPr>
          <a:xfrm>
            <a:off x="2042900" y="152400"/>
            <a:ext cx="8198400" cy="6951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sz="3000" b="1" kern="0" dirty="0">
                <a:solidFill>
                  <a:schemeClr val="accent1"/>
                </a:solidFill>
                <a:latin typeface="Arial"/>
                <a:cs typeface="Arial"/>
                <a:sym typeface="Arial"/>
              </a:rPr>
              <a:t>More Practice</a:t>
            </a:r>
            <a:endParaRPr sz="3000" b="1" kern="0" dirty="0">
              <a:solidFill>
                <a:schemeClr val="accent1"/>
              </a:solidFill>
              <a:latin typeface="Arial"/>
              <a:cs typeface="Arial"/>
              <a:sym typeface="Arial"/>
            </a:endParaRPr>
          </a:p>
        </p:txBody>
      </p:sp>
      <p:pic>
        <p:nvPicPr>
          <p:cNvPr id="5" name="Picture 4" descr="A white paper with black text and numbers&#10;&#10;Description automatically generated">
            <a:extLst>
              <a:ext uri="{FF2B5EF4-FFF2-40B4-BE49-F238E27FC236}">
                <a16:creationId xmlns:a16="http://schemas.microsoft.com/office/drawing/2014/main" id="{9364A8BC-BD94-B668-CDD1-9310808B27A2}"/>
              </a:ext>
            </a:extLst>
          </p:cNvPr>
          <p:cNvPicPr>
            <a:picLocks noChangeAspect="1"/>
          </p:cNvPicPr>
          <p:nvPr/>
        </p:nvPicPr>
        <p:blipFill>
          <a:blip r:embed="rId3"/>
          <a:stretch>
            <a:fillRect/>
          </a:stretch>
        </p:blipFill>
        <p:spPr>
          <a:xfrm>
            <a:off x="476250" y="985982"/>
            <a:ext cx="7772400" cy="2063667"/>
          </a:xfrm>
          <a:prstGeom prst="rect">
            <a:avLst/>
          </a:prstGeom>
        </p:spPr>
      </p:pic>
      <p:pic>
        <p:nvPicPr>
          <p:cNvPr id="9" name="Picture 8" descr="A black text on a white background&#10;&#10;Description automatically generated">
            <a:extLst>
              <a:ext uri="{FF2B5EF4-FFF2-40B4-BE49-F238E27FC236}">
                <a16:creationId xmlns:a16="http://schemas.microsoft.com/office/drawing/2014/main" id="{B3F56E15-DAA7-A3CE-C71B-BE86AEED8539}"/>
              </a:ext>
            </a:extLst>
          </p:cNvPr>
          <p:cNvPicPr>
            <a:picLocks noChangeAspect="1"/>
          </p:cNvPicPr>
          <p:nvPr/>
        </p:nvPicPr>
        <p:blipFill>
          <a:blip r:embed="rId4"/>
          <a:stretch>
            <a:fillRect/>
          </a:stretch>
        </p:blipFill>
        <p:spPr>
          <a:xfrm>
            <a:off x="8657359" y="1442522"/>
            <a:ext cx="2667000" cy="838200"/>
          </a:xfrm>
          <a:prstGeom prst="rect">
            <a:avLst/>
          </a:prstGeom>
        </p:spPr>
      </p:pic>
      <p:pic>
        <p:nvPicPr>
          <p:cNvPr id="3" name="Picture 2" descr="A close up of a text&#10;&#10;Description automatically generated">
            <a:extLst>
              <a:ext uri="{FF2B5EF4-FFF2-40B4-BE49-F238E27FC236}">
                <a16:creationId xmlns:a16="http://schemas.microsoft.com/office/drawing/2014/main" id="{94212752-0F57-0ECD-A6CB-BA9B52D3E2C1}"/>
              </a:ext>
            </a:extLst>
          </p:cNvPr>
          <p:cNvPicPr>
            <a:picLocks noChangeAspect="1"/>
          </p:cNvPicPr>
          <p:nvPr/>
        </p:nvPicPr>
        <p:blipFill>
          <a:blip r:embed="rId5"/>
          <a:stretch>
            <a:fillRect/>
          </a:stretch>
        </p:blipFill>
        <p:spPr>
          <a:xfrm>
            <a:off x="476250" y="3316049"/>
            <a:ext cx="6947713" cy="984606"/>
          </a:xfrm>
          <a:prstGeom prst="rect">
            <a:avLst/>
          </a:prstGeom>
        </p:spPr>
      </p:pic>
      <p:sp>
        <p:nvSpPr>
          <p:cNvPr id="2" name="TextBox 1">
            <a:extLst>
              <a:ext uri="{FF2B5EF4-FFF2-40B4-BE49-F238E27FC236}">
                <a16:creationId xmlns:a16="http://schemas.microsoft.com/office/drawing/2014/main" id="{35118640-5D23-3D60-0BE9-4DCD7550E281}"/>
              </a:ext>
            </a:extLst>
          </p:cNvPr>
          <p:cNvSpPr txBox="1"/>
          <p:nvPr/>
        </p:nvSpPr>
        <p:spPr>
          <a:xfrm>
            <a:off x="595745" y="4567055"/>
            <a:ext cx="5727700" cy="461665"/>
          </a:xfrm>
          <a:prstGeom prst="rect">
            <a:avLst/>
          </a:prstGeom>
          <a:noFill/>
        </p:spPr>
        <p:txBody>
          <a:bodyPr wrap="square" rtlCol="0">
            <a:spAutoFit/>
          </a:bodyPr>
          <a:lstStyle/>
          <a:p>
            <a:r>
              <a:rPr lang="en-US" sz="2400" dirty="0"/>
              <a:t>Complete the hypothesis test</a:t>
            </a:r>
          </a:p>
        </p:txBody>
      </p:sp>
    </p:spTree>
    <p:extLst>
      <p:ext uri="{BB962C8B-B14F-4D97-AF65-F5344CB8AC3E}">
        <p14:creationId xmlns:p14="http://schemas.microsoft.com/office/powerpoint/2010/main" val="94910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32"/>
          <p:cNvSpPr txBox="1"/>
          <p:nvPr/>
        </p:nvSpPr>
        <p:spPr>
          <a:xfrm>
            <a:off x="2042900" y="152400"/>
            <a:ext cx="8198400" cy="6951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sz="3000" b="1" kern="0" dirty="0">
                <a:solidFill>
                  <a:schemeClr val="accent1"/>
                </a:solidFill>
                <a:latin typeface="Arial"/>
                <a:cs typeface="Arial"/>
                <a:sym typeface="Arial"/>
              </a:rPr>
              <a:t>More Practice</a:t>
            </a:r>
            <a:endParaRPr sz="3000" b="1" kern="0" dirty="0">
              <a:solidFill>
                <a:schemeClr val="accent1"/>
              </a:solidFill>
              <a:latin typeface="Arial"/>
              <a:cs typeface="Arial"/>
              <a:sym typeface="Arial"/>
            </a:endParaRPr>
          </a:p>
        </p:txBody>
      </p:sp>
      <p:pic>
        <p:nvPicPr>
          <p:cNvPr id="5" name="Picture 4" descr="A white paper with black text and numbers&#10;&#10;Description automatically generated">
            <a:extLst>
              <a:ext uri="{FF2B5EF4-FFF2-40B4-BE49-F238E27FC236}">
                <a16:creationId xmlns:a16="http://schemas.microsoft.com/office/drawing/2014/main" id="{9364A8BC-BD94-B668-CDD1-9310808B27A2}"/>
              </a:ext>
            </a:extLst>
          </p:cNvPr>
          <p:cNvPicPr>
            <a:picLocks noChangeAspect="1"/>
          </p:cNvPicPr>
          <p:nvPr/>
        </p:nvPicPr>
        <p:blipFill>
          <a:blip r:embed="rId3"/>
          <a:stretch>
            <a:fillRect/>
          </a:stretch>
        </p:blipFill>
        <p:spPr>
          <a:xfrm>
            <a:off x="476250" y="985982"/>
            <a:ext cx="7772400" cy="2063667"/>
          </a:xfrm>
          <a:prstGeom prst="rect">
            <a:avLst/>
          </a:prstGeom>
        </p:spPr>
      </p:pic>
      <p:pic>
        <p:nvPicPr>
          <p:cNvPr id="9" name="Picture 8" descr="A black text on a white background&#10;&#10;Description automatically generated">
            <a:extLst>
              <a:ext uri="{FF2B5EF4-FFF2-40B4-BE49-F238E27FC236}">
                <a16:creationId xmlns:a16="http://schemas.microsoft.com/office/drawing/2014/main" id="{B3F56E15-DAA7-A3CE-C71B-BE86AEED8539}"/>
              </a:ext>
            </a:extLst>
          </p:cNvPr>
          <p:cNvPicPr>
            <a:picLocks noChangeAspect="1"/>
          </p:cNvPicPr>
          <p:nvPr/>
        </p:nvPicPr>
        <p:blipFill>
          <a:blip r:embed="rId4"/>
          <a:stretch>
            <a:fillRect/>
          </a:stretch>
        </p:blipFill>
        <p:spPr>
          <a:xfrm>
            <a:off x="8657359" y="1442522"/>
            <a:ext cx="2667000" cy="838200"/>
          </a:xfrm>
          <a:prstGeom prst="rect">
            <a:avLst/>
          </a:prstGeom>
        </p:spPr>
      </p:pic>
      <p:pic>
        <p:nvPicPr>
          <p:cNvPr id="3" name="Picture 2" descr="A close up of a text&#10;&#10;Description automatically generated">
            <a:extLst>
              <a:ext uri="{FF2B5EF4-FFF2-40B4-BE49-F238E27FC236}">
                <a16:creationId xmlns:a16="http://schemas.microsoft.com/office/drawing/2014/main" id="{94212752-0F57-0ECD-A6CB-BA9B52D3E2C1}"/>
              </a:ext>
            </a:extLst>
          </p:cNvPr>
          <p:cNvPicPr>
            <a:picLocks noChangeAspect="1"/>
          </p:cNvPicPr>
          <p:nvPr/>
        </p:nvPicPr>
        <p:blipFill>
          <a:blip r:embed="rId5"/>
          <a:stretch>
            <a:fillRect/>
          </a:stretch>
        </p:blipFill>
        <p:spPr>
          <a:xfrm>
            <a:off x="476250" y="3316049"/>
            <a:ext cx="6947713" cy="984606"/>
          </a:xfrm>
          <a:prstGeom prst="rect">
            <a:avLst/>
          </a:prstGeom>
        </p:spPr>
      </p:pic>
      <p:sp>
        <p:nvSpPr>
          <p:cNvPr id="2" name="TextBox 1">
            <a:extLst>
              <a:ext uri="{FF2B5EF4-FFF2-40B4-BE49-F238E27FC236}">
                <a16:creationId xmlns:a16="http://schemas.microsoft.com/office/drawing/2014/main" id="{35118640-5D23-3D60-0BE9-4DCD7550E281}"/>
              </a:ext>
            </a:extLst>
          </p:cNvPr>
          <p:cNvSpPr txBox="1"/>
          <p:nvPr/>
        </p:nvSpPr>
        <p:spPr>
          <a:xfrm>
            <a:off x="595745" y="4567055"/>
            <a:ext cx="5727700" cy="461665"/>
          </a:xfrm>
          <a:prstGeom prst="rect">
            <a:avLst/>
          </a:prstGeom>
          <a:noFill/>
        </p:spPr>
        <p:txBody>
          <a:bodyPr wrap="square" rtlCol="0">
            <a:spAutoFit/>
          </a:bodyPr>
          <a:lstStyle/>
          <a:p>
            <a:r>
              <a:rPr lang="en-US" sz="2400" dirty="0"/>
              <a:t>Complete the hypothesis test</a:t>
            </a:r>
          </a:p>
        </p:txBody>
      </p:sp>
      <p:pic>
        <p:nvPicPr>
          <p:cNvPr id="6" name="Picture 5" descr="A math equation with black text&#10;&#10;Description automatically generated">
            <a:extLst>
              <a:ext uri="{FF2B5EF4-FFF2-40B4-BE49-F238E27FC236}">
                <a16:creationId xmlns:a16="http://schemas.microsoft.com/office/drawing/2014/main" id="{A7751CCD-AB51-8301-9112-1EDCF8DC52D6}"/>
              </a:ext>
            </a:extLst>
          </p:cNvPr>
          <p:cNvPicPr>
            <a:picLocks noChangeAspect="1"/>
          </p:cNvPicPr>
          <p:nvPr/>
        </p:nvPicPr>
        <p:blipFill>
          <a:blip r:embed="rId6"/>
          <a:stretch>
            <a:fillRect/>
          </a:stretch>
        </p:blipFill>
        <p:spPr>
          <a:xfrm>
            <a:off x="292506" y="5046518"/>
            <a:ext cx="3657600" cy="825500"/>
          </a:xfrm>
          <a:prstGeom prst="rect">
            <a:avLst/>
          </a:prstGeom>
        </p:spPr>
      </p:pic>
      <p:pic>
        <p:nvPicPr>
          <p:cNvPr id="8" name="Picture 7" descr="A mathematical equation with numbers and lines&#10;&#10;Description automatically generated">
            <a:extLst>
              <a:ext uri="{FF2B5EF4-FFF2-40B4-BE49-F238E27FC236}">
                <a16:creationId xmlns:a16="http://schemas.microsoft.com/office/drawing/2014/main" id="{9BE539A3-5ACB-506F-10CD-D68678C84EDB}"/>
              </a:ext>
            </a:extLst>
          </p:cNvPr>
          <p:cNvPicPr>
            <a:picLocks noChangeAspect="1"/>
          </p:cNvPicPr>
          <p:nvPr/>
        </p:nvPicPr>
        <p:blipFill>
          <a:blip r:embed="rId7"/>
          <a:stretch>
            <a:fillRect/>
          </a:stretch>
        </p:blipFill>
        <p:spPr>
          <a:xfrm>
            <a:off x="521106" y="5872018"/>
            <a:ext cx="3429000" cy="825500"/>
          </a:xfrm>
          <a:prstGeom prst="rect">
            <a:avLst/>
          </a:prstGeom>
        </p:spPr>
      </p:pic>
      <p:pic>
        <p:nvPicPr>
          <p:cNvPr id="11" name="Picture 10" descr="A diagram of a function&#10;&#10;Description automatically generated">
            <a:extLst>
              <a:ext uri="{FF2B5EF4-FFF2-40B4-BE49-F238E27FC236}">
                <a16:creationId xmlns:a16="http://schemas.microsoft.com/office/drawing/2014/main" id="{B88F6652-D880-EE78-CCEA-D281C20D4C9F}"/>
              </a:ext>
            </a:extLst>
          </p:cNvPr>
          <p:cNvPicPr>
            <a:picLocks noChangeAspect="1"/>
          </p:cNvPicPr>
          <p:nvPr/>
        </p:nvPicPr>
        <p:blipFill>
          <a:blip r:embed="rId8"/>
          <a:stretch>
            <a:fillRect/>
          </a:stretch>
        </p:blipFill>
        <p:spPr>
          <a:xfrm>
            <a:off x="6323445" y="3922011"/>
            <a:ext cx="5054600" cy="1955800"/>
          </a:xfrm>
          <a:prstGeom prst="rect">
            <a:avLst/>
          </a:prstGeom>
        </p:spPr>
      </p:pic>
      <p:pic>
        <p:nvPicPr>
          <p:cNvPr id="13" name="Picture 12" descr="A number with a black line&#10;&#10;Description automatically generated with medium confidence">
            <a:extLst>
              <a:ext uri="{FF2B5EF4-FFF2-40B4-BE49-F238E27FC236}">
                <a16:creationId xmlns:a16="http://schemas.microsoft.com/office/drawing/2014/main" id="{FC85045D-F4E1-ED2C-C5D9-A1D1339900EC}"/>
              </a:ext>
            </a:extLst>
          </p:cNvPr>
          <p:cNvPicPr>
            <a:picLocks noChangeAspect="1"/>
          </p:cNvPicPr>
          <p:nvPr/>
        </p:nvPicPr>
        <p:blipFill rotWithShape="1">
          <a:blip r:embed="rId9"/>
          <a:srcRect t="18299"/>
          <a:stretch/>
        </p:blipFill>
        <p:spPr>
          <a:xfrm>
            <a:off x="3950106" y="5295120"/>
            <a:ext cx="1995048" cy="377182"/>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EFE490B-AF75-399F-1E45-971034AEB846}"/>
                  </a:ext>
                </a:extLst>
              </p:cNvPr>
              <p:cNvSpPr txBox="1"/>
              <p:nvPr/>
            </p:nvSpPr>
            <p:spPr>
              <a:xfrm>
                <a:off x="6323445" y="5888111"/>
                <a:ext cx="51132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=0.0156,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𝑡𝑤𝑜</m:t>
                      </m:r>
                      <m:r>
                        <a:rPr lang="en-US" b="0" i="1" smtClean="0">
                          <a:latin typeface="Cambria Math" panose="02040503050406030204" pitchFamily="18" charset="0"/>
                        </a:rPr>
                        <m:t> </m:t>
                      </m:r>
                      <m:r>
                        <a:rPr lang="en-US" b="0" i="1" smtClean="0">
                          <a:latin typeface="Cambria Math" panose="02040503050406030204" pitchFamily="18" charset="0"/>
                        </a:rPr>
                        <m:t>𝑡𝑎𝑖𝑙𝑠</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=0.0156∗2=0.0312</m:t>
                      </m:r>
                    </m:oMath>
                  </m:oMathPara>
                </a14:m>
                <a:endParaRPr lang="en-US" dirty="0"/>
              </a:p>
            </p:txBody>
          </p:sp>
        </mc:Choice>
        <mc:Fallback xmlns="">
          <p:sp>
            <p:nvSpPr>
              <p:cNvPr id="14" name="TextBox 13">
                <a:extLst>
                  <a:ext uri="{FF2B5EF4-FFF2-40B4-BE49-F238E27FC236}">
                    <a16:creationId xmlns:a16="http://schemas.microsoft.com/office/drawing/2014/main" id="{0EFE490B-AF75-399F-1E45-971034AEB846}"/>
                  </a:ext>
                </a:extLst>
              </p:cNvPr>
              <p:cNvSpPr txBox="1">
                <a:spLocks noRot="1" noChangeAspect="1" noMove="1" noResize="1" noEditPoints="1" noAdjustHandles="1" noChangeArrowheads="1" noChangeShapeType="1" noTextEdit="1"/>
              </p:cNvSpPr>
              <p:nvPr/>
            </p:nvSpPr>
            <p:spPr>
              <a:xfrm>
                <a:off x="6323445" y="5888111"/>
                <a:ext cx="5113259" cy="276999"/>
              </a:xfrm>
              <a:prstGeom prst="rect">
                <a:avLst/>
              </a:prstGeom>
              <a:blipFill>
                <a:blip r:embed="rId10"/>
                <a:stretch>
                  <a:fillRect l="-495" t="-4348" r="-495" b="-39130"/>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D5F80706-96C9-9129-81EC-CD71581FB699}"/>
              </a:ext>
            </a:extLst>
          </p:cNvPr>
          <p:cNvSpPr txBox="1"/>
          <p:nvPr/>
        </p:nvSpPr>
        <p:spPr>
          <a:xfrm>
            <a:off x="6323445" y="6284768"/>
            <a:ext cx="5727700" cy="461665"/>
          </a:xfrm>
          <a:prstGeom prst="rect">
            <a:avLst/>
          </a:prstGeom>
          <a:noFill/>
        </p:spPr>
        <p:txBody>
          <a:bodyPr wrap="square" rtlCol="0">
            <a:spAutoFit/>
          </a:bodyPr>
          <a:lstStyle/>
          <a:p>
            <a:r>
              <a:rPr lang="en-US" sz="2400" dirty="0">
                <a:solidFill>
                  <a:srgbClr val="FFC000"/>
                </a:solidFill>
              </a:rPr>
              <a:t>Reject the null hypothesis.</a:t>
            </a:r>
          </a:p>
        </p:txBody>
      </p:sp>
    </p:spTree>
    <p:extLst>
      <p:ext uri="{BB962C8B-B14F-4D97-AF65-F5344CB8AC3E}">
        <p14:creationId xmlns:p14="http://schemas.microsoft.com/office/powerpoint/2010/main" val="2333397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2;p10">
            <a:extLst>
              <a:ext uri="{FF2B5EF4-FFF2-40B4-BE49-F238E27FC236}">
                <a16:creationId xmlns:a16="http://schemas.microsoft.com/office/drawing/2014/main" id="{BD60D70F-D591-C3E5-8455-A815DABDB38D}"/>
              </a:ext>
            </a:extLst>
          </p:cNvPr>
          <p:cNvSpPr txBox="1"/>
          <p:nvPr/>
        </p:nvSpPr>
        <p:spPr>
          <a:xfrm>
            <a:off x="1981200" y="357845"/>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Warm Up </a:t>
            </a:r>
            <a:endParaRPr sz="3000" b="1" kern="0" dirty="0">
              <a:solidFill>
                <a:schemeClr val="accent1"/>
              </a:solidFill>
              <a:latin typeface="Arial"/>
              <a:cs typeface="Arial"/>
              <a:sym typeface="Arial"/>
            </a:endParaRPr>
          </a:p>
        </p:txBody>
      </p:sp>
      <p:pic>
        <p:nvPicPr>
          <p:cNvPr id="5" name="Picture 4" descr="A number and number in a row&#10;&#10;Description automatically generated with medium confidence">
            <a:extLst>
              <a:ext uri="{FF2B5EF4-FFF2-40B4-BE49-F238E27FC236}">
                <a16:creationId xmlns:a16="http://schemas.microsoft.com/office/drawing/2014/main" id="{8B32A237-3979-C161-4FFF-D62650656FBD}"/>
              </a:ext>
            </a:extLst>
          </p:cNvPr>
          <p:cNvPicPr>
            <a:picLocks noChangeAspect="1"/>
          </p:cNvPicPr>
          <p:nvPr/>
        </p:nvPicPr>
        <p:blipFill>
          <a:blip r:embed="rId2"/>
          <a:stretch>
            <a:fillRect/>
          </a:stretch>
        </p:blipFill>
        <p:spPr>
          <a:xfrm>
            <a:off x="886691" y="1065761"/>
            <a:ext cx="10935221" cy="2695300"/>
          </a:xfrm>
          <a:prstGeom prst="rect">
            <a:avLst/>
          </a:prstGeom>
        </p:spPr>
      </p:pic>
      <p:pic>
        <p:nvPicPr>
          <p:cNvPr id="8" name="Picture 7" descr="A close-up of a text&#10;&#10;Description automatically generated">
            <a:extLst>
              <a:ext uri="{FF2B5EF4-FFF2-40B4-BE49-F238E27FC236}">
                <a16:creationId xmlns:a16="http://schemas.microsoft.com/office/drawing/2014/main" id="{DCC24C10-E974-D8E7-3147-0E749A7DEBA3}"/>
              </a:ext>
            </a:extLst>
          </p:cNvPr>
          <p:cNvPicPr>
            <a:picLocks noChangeAspect="1"/>
          </p:cNvPicPr>
          <p:nvPr/>
        </p:nvPicPr>
        <p:blipFill rotWithShape="1">
          <a:blip r:embed="rId3"/>
          <a:srcRect t="9578"/>
          <a:stretch/>
        </p:blipFill>
        <p:spPr>
          <a:xfrm>
            <a:off x="661034" y="3761061"/>
            <a:ext cx="11202274" cy="2362648"/>
          </a:xfrm>
          <a:prstGeom prst="rect">
            <a:avLst/>
          </a:prstGeom>
        </p:spPr>
      </p:pic>
    </p:spTree>
    <p:extLst>
      <p:ext uri="{BB962C8B-B14F-4D97-AF65-F5344CB8AC3E}">
        <p14:creationId xmlns:p14="http://schemas.microsoft.com/office/powerpoint/2010/main" val="1138432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2;p10">
            <a:extLst>
              <a:ext uri="{FF2B5EF4-FFF2-40B4-BE49-F238E27FC236}">
                <a16:creationId xmlns:a16="http://schemas.microsoft.com/office/drawing/2014/main" id="{BD60D70F-D591-C3E5-8455-A815DABDB38D}"/>
              </a:ext>
            </a:extLst>
          </p:cNvPr>
          <p:cNvSpPr txBox="1"/>
          <p:nvPr/>
        </p:nvSpPr>
        <p:spPr>
          <a:xfrm>
            <a:off x="1981200" y="357845"/>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Warm Up </a:t>
            </a:r>
            <a:endParaRPr sz="3000" b="1" kern="0" dirty="0">
              <a:solidFill>
                <a:schemeClr val="accent1"/>
              </a:solidFill>
              <a:latin typeface="Arial"/>
              <a:cs typeface="Arial"/>
              <a:sym typeface="Arial"/>
            </a:endParaRPr>
          </a:p>
        </p:txBody>
      </p:sp>
      <p:pic>
        <p:nvPicPr>
          <p:cNvPr id="5" name="Picture 4" descr="A white background with black text&#10;&#10;Description automatically generated">
            <a:extLst>
              <a:ext uri="{FF2B5EF4-FFF2-40B4-BE49-F238E27FC236}">
                <a16:creationId xmlns:a16="http://schemas.microsoft.com/office/drawing/2014/main" id="{9CE3E367-CB5D-C858-1E01-98C69CA92D7A}"/>
              </a:ext>
            </a:extLst>
          </p:cNvPr>
          <p:cNvPicPr>
            <a:picLocks noChangeAspect="1"/>
          </p:cNvPicPr>
          <p:nvPr/>
        </p:nvPicPr>
        <p:blipFill>
          <a:blip r:embed="rId2"/>
          <a:stretch>
            <a:fillRect/>
          </a:stretch>
        </p:blipFill>
        <p:spPr>
          <a:xfrm>
            <a:off x="802408" y="1152236"/>
            <a:ext cx="11168873" cy="2408382"/>
          </a:xfrm>
          <a:prstGeom prst="rect">
            <a:avLst/>
          </a:prstGeom>
        </p:spPr>
      </p:pic>
    </p:spTree>
    <p:extLst>
      <p:ext uri="{BB962C8B-B14F-4D97-AF65-F5344CB8AC3E}">
        <p14:creationId xmlns:p14="http://schemas.microsoft.com/office/powerpoint/2010/main" val="205923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2;p10">
            <a:extLst>
              <a:ext uri="{FF2B5EF4-FFF2-40B4-BE49-F238E27FC236}">
                <a16:creationId xmlns:a16="http://schemas.microsoft.com/office/drawing/2014/main" id="{BD60D70F-D591-C3E5-8455-A815DABDB38D}"/>
              </a:ext>
            </a:extLst>
          </p:cNvPr>
          <p:cNvSpPr txBox="1"/>
          <p:nvPr/>
        </p:nvSpPr>
        <p:spPr>
          <a:xfrm>
            <a:off x="1981200" y="357845"/>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Warm Up </a:t>
            </a:r>
            <a:endParaRPr sz="3000" b="1" kern="0" dirty="0">
              <a:solidFill>
                <a:schemeClr val="accent1"/>
              </a:solidFill>
              <a:latin typeface="Arial"/>
              <a:cs typeface="Arial"/>
              <a:sym typeface="Arial"/>
            </a:endParaRPr>
          </a:p>
        </p:txBody>
      </p:sp>
      <p:pic>
        <p:nvPicPr>
          <p:cNvPr id="4" name="Picture 3" descr="A math problem with numbers and equations&#10;&#10;Description automatically generated">
            <a:extLst>
              <a:ext uri="{FF2B5EF4-FFF2-40B4-BE49-F238E27FC236}">
                <a16:creationId xmlns:a16="http://schemas.microsoft.com/office/drawing/2014/main" id="{F51AEA84-AF5F-DE7B-08F5-DF5AF268EB2E}"/>
              </a:ext>
            </a:extLst>
          </p:cNvPr>
          <p:cNvPicPr>
            <a:picLocks noChangeAspect="1"/>
          </p:cNvPicPr>
          <p:nvPr/>
        </p:nvPicPr>
        <p:blipFill>
          <a:blip r:embed="rId2"/>
          <a:stretch>
            <a:fillRect/>
          </a:stretch>
        </p:blipFill>
        <p:spPr>
          <a:xfrm>
            <a:off x="651165" y="1796956"/>
            <a:ext cx="10922102" cy="3273808"/>
          </a:xfrm>
          <a:prstGeom prst="rect">
            <a:avLst/>
          </a:prstGeom>
        </p:spPr>
      </p:pic>
    </p:spTree>
    <p:extLst>
      <p:ext uri="{BB962C8B-B14F-4D97-AF65-F5344CB8AC3E}">
        <p14:creationId xmlns:p14="http://schemas.microsoft.com/office/powerpoint/2010/main" val="322943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2;p10">
            <a:extLst>
              <a:ext uri="{FF2B5EF4-FFF2-40B4-BE49-F238E27FC236}">
                <a16:creationId xmlns:a16="http://schemas.microsoft.com/office/drawing/2014/main" id="{BD60D70F-D591-C3E5-8455-A815DABDB38D}"/>
              </a:ext>
            </a:extLst>
          </p:cNvPr>
          <p:cNvSpPr txBox="1"/>
          <p:nvPr/>
        </p:nvSpPr>
        <p:spPr>
          <a:xfrm>
            <a:off x="484909" y="330136"/>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Warm Up </a:t>
            </a:r>
            <a:endParaRPr sz="3000" b="1" kern="0" dirty="0">
              <a:solidFill>
                <a:schemeClr val="accent1"/>
              </a:solidFill>
              <a:latin typeface="Arial"/>
              <a:cs typeface="Arial"/>
              <a:sym typeface="Arial"/>
            </a:endParaRPr>
          </a:p>
        </p:txBody>
      </p:sp>
      <p:pic>
        <p:nvPicPr>
          <p:cNvPr id="4" name="Picture 3" descr="A diagram of a height&#10;&#10;Description automatically generated with medium confidence">
            <a:extLst>
              <a:ext uri="{FF2B5EF4-FFF2-40B4-BE49-F238E27FC236}">
                <a16:creationId xmlns:a16="http://schemas.microsoft.com/office/drawing/2014/main" id="{4AD69071-DDE4-0DDE-BC0C-8B868BF04FE5}"/>
              </a:ext>
            </a:extLst>
          </p:cNvPr>
          <p:cNvPicPr>
            <a:picLocks noChangeAspect="1"/>
          </p:cNvPicPr>
          <p:nvPr/>
        </p:nvPicPr>
        <p:blipFill>
          <a:blip r:embed="rId2"/>
          <a:stretch>
            <a:fillRect/>
          </a:stretch>
        </p:blipFill>
        <p:spPr>
          <a:xfrm>
            <a:off x="2611882" y="151628"/>
            <a:ext cx="9095209" cy="6650951"/>
          </a:xfrm>
          <a:prstGeom prst="rect">
            <a:avLst/>
          </a:prstGeom>
        </p:spPr>
      </p:pic>
    </p:spTree>
    <p:extLst>
      <p:ext uri="{BB962C8B-B14F-4D97-AF65-F5344CB8AC3E}">
        <p14:creationId xmlns:p14="http://schemas.microsoft.com/office/powerpoint/2010/main" val="209592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2;p10">
            <a:extLst>
              <a:ext uri="{FF2B5EF4-FFF2-40B4-BE49-F238E27FC236}">
                <a16:creationId xmlns:a16="http://schemas.microsoft.com/office/drawing/2014/main" id="{BD60D70F-D591-C3E5-8455-A815DABDB38D}"/>
              </a:ext>
            </a:extLst>
          </p:cNvPr>
          <p:cNvSpPr txBox="1"/>
          <p:nvPr/>
        </p:nvSpPr>
        <p:spPr>
          <a:xfrm>
            <a:off x="484909" y="330136"/>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Warm Up </a:t>
            </a:r>
            <a:endParaRPr sz="3000" b="1" kern="0" dirty="0">
              <a:solidFill>
                <a:schemeClr val="accent1"/>
              </a:solidFill>
              <a:latin typeface="Arial"/>
              <a:cs typeface="Arial"/>
              <a:sym typeface="Arial"/>
            </a:endParaRPr>
          </a:p>
        </p:txBody>
      </p:sp>
      <p:pic>
        <p:nvPicPr>
          <p:cNvPr id="5" name="Picture 4" descr="A white paper with black text&#10;&#10;Description automatically generated">
            <a:extLst>
              <a:ext uri="{FF2B5EF4-FFF2-40B4-BE49-F238E27FC236}">
                <a16:creationId xmlns:a16="http://schemas.microsoft.com/office/drawing/2014/main" id="{420EB0D4-C4C8-AA9D-6AB8-9421A1DCC118}"/>
              </a:ext>
            </a:extLst>
          </p:cNvPr>
          <p:cNvPicPr>
            <a:picLocks noChangeAspect="1"/>
          </p:cNvPicPr>
          <p:nvPr/>
        </p:nvPicPr>
        <p:blipFill>
          <a:blip r:embed="rId2"/>
          <a:stretch>
            <a:fillRect/>
          </a:stretch>
        </p:blipFill>
        <p:spPr>
          <a:xfrm>
            <a:off x="800677" y="810490"/>
            <a:ext cx="11118868" cy="5853545"/>
          </a:xfrm>
          <a:prstGeom prst="rect">
            <a:avLst/>
          </a:prstGeom>
        </p:spPr>
      </p:pic>
    </p:spTree>
    <p:extLst>
      <p:ext uri="{BB962C8B-B14F-4D97-AF65-F5344CB8AC3E}">
        <p14:creationId xmlns:p14="http://schemas.microsoft.com/office/powerpoint/2010/main" val="2323994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0"/>
          <p:cNvSpPr txBox="1"/>
          <p:nvPr/>
        </p:nvSpPr>
        <p:spPr>
          <a:xfrm flipH="1">
            <a:off x="1981075" y="1305775"/>
            <a:ext cx="7822200" cy="34185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rgbClr val="000000"/>
                </a:solidFill>
                <a:latin typeface="Arial"/>
                <a:cs typeface="Arial"/>
                <a:sym typeface="Arial"/>
              </a:rPr>
              <a:t>200 observations were randomly sampled from the High School and Beyond survey. The same students took a reading and writing test and their scores are shown below. At a first glance, does there appear to be a difference between the average reading and writing test score?</a:t>
            </a:r>
            <a:endParaRPr sz="2200" kern="0" dirty="0">
              <a:solidFill>
                <a:srgbClr val="000000"/>
              </a:solidFill>
              <a:latin typeface="Arial"/>
              <a:cs typeface="Arial"/>
              <a:sym typeface="Arial"/>
            </a:endParaRPr>
          </a:p>
        </p:txBody>
      </p:sp>
      <p:pic>
        <p:nvPicPr>
          <p:cNvPr id="41" name="Google Shape;41;p10"/>
          <p:cNvPicPr preferRelativeResize="0"/>
          <p:nvPr/>
        </p:nvPicPr>
        <p:blipFill>
          <a:blip r:embed="rId3">
            <a:alphaModFix/>
          </a:blip>
          <a:stretch>
            <a:fillRect/>
          </a:stretch>
        </p:blipFill>
        <p:spPr>
          <a:xfrm>
            <a:off x="3329171" y="3332970"/>
            <a:ext cx="5126025" cy="2980524"/>
          </a:xfrm>
          <a:prstGeom prst="rect">
            <a:avLst/>
          </a:prstGeom>
          <a:noFill/>
          <a:ln>
            <a:noFill/>
          </a:ln>
        </p:spPr>
      </p:pic>
      <p:sp>
        <p:nvSpPr>
          <p:cNvPr id="42" name="Google Shape;42;p10"/>
          <p:cNvSpPr txBox="1"/>
          <p:nvPr/>
        </p:nvSpPr>
        <p:spPr>
          <a:xfrm>
            <a:off x="1981200" y="357845"/>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Paired observations</a:t>
            </a:r>
            <a:endParaRPr sz="3000" b="1" kern="0" dirty="0">
              <a:solidFill>
                <a:schemeClr val="accent1"/>
              </a:solidFill>
              <a:latin typeface="Arial"/>
              <a:cs typeface="Arial"/>
              <a:sym typeface="Arial"/>
            </a:endParaRPr>
          </a:p>
        </p:txBody>
      </p:sp>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Simple Light">
  <a:themeElements>
    <a:clrScheme name="Custom 1">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1591</Words>
  <Application>Microsoft Macintosh PowerPoint</Application>
  <PresentationFormat>Widescreen</PresentationFormat>
  <Paragraphs>151</Paragraphs>
  <Slides>38</Slides>
  <Notes>30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Arial</vt:lpstr>
      <vt:lpstr>Calibri</vt:lpstr>
      <vt:lpstr>Cambria Math</vt:lpstr>
      <vt:lpstr>Corbel</vt:lpstr>
      <vt:lpstr>Wingdings 2</vt:lpstr>
      <vt:lpstr>Frame</vt:lpstr>
      <vt:lpstr>Simple Light</vt:lpstr>
      <vt:lpstr>Inference for Paired Data</vt:lpstr>
      <vt:lpstr>Plan for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7</cp:revision>
  <dcterms:created xsi:type="dcterms:W3CDTF">2023-07-27T13:51:22Z</dcterms:created>
  <dcterms:modified xsi:type="dcterms:W3CDTF">2023-10-24T20:57:12Z</dcterms:modified>
</cp:coreProperties>
</file>