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07" r:id="rId2"/>
  </p:sldMasterIdLst>
  <p:notesMasterIdLst>
    <p:notesMasterId r:id="rId46"/>
  </p:notesMasterIdLst>
  <p:sldIdLst>
    <p:sldId id="256" r:id="rId3"/>
    <p:sldId id="297" r:id="rId4"/>
    <p:sldId id="298" r:id="rId5"/>
    <p:sldId id="305" r:id="rId6"/>
    <p:sldId id="304" r:id="rId7"/>
    <p:sldId id="299" r:id="rId8"/>
    <p:sldId id="300" r:id="rId9"/>
    <p:sldId id="301" r:id="rId10"/>
    <p:sldId id="302" r:id="rId11"/>
    <p:sldId id="306" r:id="rId12"/>
    <p:sldId id="307" r:id="rId13"/>
    <p:sldId id="258" r:id="rId14"/>
    <p:sldId id="259" r:id="rId15"/>
    <p:sldId id="260" r:id="rId16"/>
    <p:sldId id="261" r:id="rId17"/>
    <p:sldId id="262" r:id="rId18"/>
    <p:sldId id="308" r:id="rId19"/>
    <p:sldId id="264" r:id="rId20"/>
    <p:sldId id="265" r:id="rId21"/>
    <p:sldId id="266" r:id="rId22"/>
    <p:sldId id="268" r:id="rId23"/>
    <p:sldId id="309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310" r:id="rId36"/>
    <p:sldId id="311" r:id="rId37"/>
    <p:sldId id="312" r:id="rId38"/>
    <p:sldId id="287" r:id="rId39"/>
    <p:sldId id="288" r:id="rId40"/>
    <p:sldId id="289" r:id="rId41"/>
    <p:sldId id="290" r:id="rId42"/>
    <p:sldId id="313" r:id="rId43"/>
    <p:sldId id="315" r:id="rId44"/>
    <p:sldId id="314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9"/>
    <p:restoredTop sz="80048"/>
  </p:normalViewPr>
  <p:slideViewPr>
    <p:cSldViewPr snapToGrid="0">
      <p:cViewPr varScale="1">
        <p:scale>
          <a:sx n="85" d="100"/>
          <a:sy n="85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3ADC8-0AFD-F647-904F-5290280CD8F0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9D1A8-2CED-F648-86C0-653227D2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87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Independence. The sample observations must be independent, The most common way to satisfy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this condition is when the sample is a simple random sample from the population. If the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data come from a random process, analogous to rolling a die, this would also satisfy the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independence condition.</a:t>
            </a:r>
          </a:p>
          <a:p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Normality. When a sample is small, we also require that the sample observations come from a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normally distributed population. We can relax this condition more and more for larger and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larger sample sizes. This condition is obviously vague, making it di cult to evaluate, so next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we introduce a couple rules of thumb to make checking this condition easier.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D1A8-2CED-F648-86C0-653227D296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34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b2e35842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b2e35842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4954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b2e35842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b2e35842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b2e35842_0_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b2e35842_0_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b2e35842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b2e35842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fa2ec5b3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fa2ec5b3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fa2ec5b3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fa2ec5b3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834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b2e35842_0_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5b2e35842_0_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b2e35842_0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b2e35842_0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b2e35842_0_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5b2e35842_0_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fa2ec5b3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fa2ec5b3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D1A8-2CED-F648-86C0-653227D296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229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5b2e35842_0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5b2e35842_0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5b2e35842_0_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5b2e35842_0_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5b2e35842_0_9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5b2e35842_0_9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5b2e35842_0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5b2e35842_0_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5b2e35842_0_9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5b2e35842_0_9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fa2ec5b3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fa2ec5b3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b2e35842_0_9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5b2e35842_0_9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b2e35842_0_9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5b2e35842_0_9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6597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b2e35842_0_9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5b2e35842_0_9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1857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b2e35842_0_9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5b2e35842_0_9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423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Independence. The sample observations must be independent, The most common way to satisfy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this condition is when the sample is a simple random sample from the population. If the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data come from a random process, analogous to rolling a die, this would also satisfy the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independence condition.</a:t>
            </a:r>
          </a:p>
          <a:p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Normality. When a sample is small, we also require that the sample observations come from a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normally distributed population. We can relax this condition more and more for larger and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larger sample sizes. This condition is obviously vague, making it di cult to evaluate, so next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we introduce a couple rules of thumb to make checking this condition easier.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D1A8-2CED-F648-86C0-653227D296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341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5b2e35842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5b2e35842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fa2ec5b3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fa2ec5b3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5b2e35842_0_1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5b2e35842_0_1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5b2e35842_0_1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5b2e35842_0_1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Calculate Average price &amp; get vis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D1A8-2CED-F648-86C0-653227D296B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030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Calculate Average price &amp; get vis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D1A8-2CED-F648-86C0-653227D296B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310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Calculate Average price &amp; get vis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D1A8-2CED-F648-86C0-653227D296B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90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D1A8-2CED-F648-86C0-653227D296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12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5b2e35842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15b2e35842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5b2e35842_0_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15b2e35842_0_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5fa016f6a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5fa016f6a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b2e35842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5b2e35842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b2e35842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b2e35842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1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8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7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7306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9007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FA91-F01E-7A6C-3C7C-163AFBE71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154A2-A71F-8725-D78A-043A64881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55A2-705C-DD67-5B50-6E564A99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94583-8F3A-7BAF-B2FC-B109BE23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686E5-05DD-C8EB-A46C-6C460D2E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90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05A2-4EC5-449B-6BD8-0305FF2F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858CA-5451-3A97-65F6-B5620519E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AF808-0B63-7FC0-447B-99102B9C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8E26F-065E-5564-4B94-2E9690E36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DC1F-8AB4-DA09-F7DE-DB575B66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47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D5F92-FC34-75BB-140A-D180214D0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8FF9E-A28C-132E-1543-E6B3FD0C6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1DA66-7510-B502-11B9-76A8A101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7E188-2CDD-8999-7976-5751907D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6C555-3C66-01BE-7DA5-AF02E05C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2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235E-5FE6-266A-BBE5-35096A5C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8A493-38EB-8705-C7B3-B4F50784F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DAD8D-4A85-0A12-F8B8-0E4583716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0C8C9-940E-B6BB-690C-3D3EAF67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5204B-C542-6A58-BF53-AF0CB9B48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CF481-86E3-02C4-FAF4-446C904E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239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D0E7-0BB5-6FA7-9CF6-7CB02E2F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52F89-0D10-4125-76CF-99461C2A1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E50E5-DA14-88BB-DAC4-DD270DD48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1001C-04D2-4C88-5D24-A465A0C04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E77E4-0285-8BB8-52A5-B47EA02BE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BCDE7B-D23B-FDD8-525A-03DB2F61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EA289-34AD-BC6D-6BEB-238FCF92E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A1A3A3-85D3-A753-65F6-CA26983E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3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0391-23D6-8FFD-9A0D-2923B46D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47BA7D-7451-2DAD-3B23-29ABA474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92ABB-F6F4-0A4D-C448-2EB232B6B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300EC-E6A9-6D53-0022-87194F31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1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316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22048-AA4F-30AF-D78D-52C5E7762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6A790-07DE-48A9-3A68-7988BD7F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8A331-9FE0-EA0A-3695-3B365414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39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8F8B2-E4D6-79B3-9DC8-0161A738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81AE8-FEE8-5BB2-4CFB-471F46DD6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07D05-1C89-A719-F137-E0F7B5980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55163-52BB-B432-FC7B-D9232BBC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F6497-657B-3C36-E414-97211DD1B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C590A-AB1D-3C22-E14C-CA73C3C2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679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D3C3-717F-0042-6786-FDA7E36D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98EC89-67A3-92A9-2BC3-9F964A5A5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7C9B8-6AE0-FB11-8E67-7F83F32FE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70722-27C9-EE49-9710-E27310D4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7E19A-4E4F-13E2-8DCC-E4136D29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1CFDD-1572-47AC-5F72-23E958B3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986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DF3D-AFD8-D795-2A20-18A2F438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86368-679B-92DA-D757-BFC19A106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59259-3C93-9B02-D5AA-0550FAD0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244EC-FD57-E76A-DA7B-5662F472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DBF97-A9E6-3920-BCDF-1D809BA6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957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40F0D-3FCB-399F-2AE0-1B8B0717D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6DEEB-2536-DA5D-B6E2-6B63BB992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6B1A1-96BE-3BB9-E95B-EE0B6BAD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C2DA7-E5EC-ACC0-C1A2-702C1D02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2B39E-0467-9586-D720-F2510F3E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399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336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5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8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5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2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9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2BD1637-0D27-F54B-A3CE-C829B5942E2D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91" r:id="rId12"/>
    <p:sldLayoutId id="214748369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F5FE8B-F76E-51F7-63EE-5D23AF8F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00090-FBD7-2EEE-CC2B-E01BF5587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16F85-78A6-05FF-A4AA-27C9FA12D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D1637-0D27-F54B-A3CE-C829B5942E2D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42525-EBC9-33B4-8DD5-821674D38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EC917-2BD4-CA87-6275-4531B251A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2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neuromusic/avocado-prices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0F45-9978-8FDF-1ACE-97A8086F0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Inference for a Difference in Two Means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E18FD-81DF-1C19-AC53-06675BB59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/>
              <a:t>Dr. Ab Mosca (they/them)</a:t>
            </a:r>
          </a:p>
          <a:p>
            <a:r>
              <a:rPr lang="en-US" sz="1900" i="1" dirty="0"/>
              <a:t>Slides based off slides courtesy of </a:t>
            </a:r>
            <a:r>
              <a:rPr lang="en-US" sz="1900" i="1" dirty="0" err="1"/>
              <a:t>OpenIntro</a:t>
            </a:r>
            <a:r>
              <a:rPr lang="en-US" sz="1900" i="1" dirty="0"/>
              <a:t> and John </a:t>
            </a:r>
            <a:r>
              <a:rPr lang="en-US" sz="1900" i="1" dirty="0" err="1"/>
              <a:t>McGreedy</a:t>
            </a:r>
            <a:r>
              <a:rPr lang="en-US" sz="1900" i="1" dirty="0"/>
              <a:t> of Johns Hopkins University </a:t>
            </a:r>
          </a:p>
        </p:txBody>
      </p:sp>
    </p:spTree>
    <p:extLst>
      <p:ext uri="{BB962C8B-B14F-4D97-AF65-F5344CB8AC3E}">
        <p14:creationId xmlns:p14="http://schemas.microsoft.com/office/powerpoint/2010/main" val="138499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D5D1-B0EC-2FF3-88F5-E4F4F1A0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Type of 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26A0185-6847-C031-8990-A4CEAEC873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11415" y="556846"/>
                <a:ext cx="8295903" cy="5744308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Is there a significant mean difference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𝒅𝒊𝒇𝒇</m:t>
                        </m:r>
                      </m:sub>
                    </m:sSub>
                  </m:oMath>
                </a14:m>
                <a:r>
                  <a:rPr lang="en-US" sz="2400" b="1" dirty="0"/>
                  <a:t>) between two independent groups?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T-test</a:t>
                </a:r>
                <a:endParaRPr lang="en-US" sz="2400" dirty="0"/>
              </a:p>
              <a:p>
                <a:r>
                  <a:rPr lang="en-US" sz="2400" dirty="0"/>
                  <a:t>Assumptions:</a:t>
                </a:r>
              </a:p>
              <a:p>
                <a:pPr lvl="1"/>
                <a:r>
                  <a:rPr lang="en-US" sz="2400" u="sng" dirty="0"/>
                  <a:t>Independence</a:t>
                </a:r>
                <a:r>
                  <a:rPr lang="en-US" sz="2400" dirty="0"/>
                  <a:t>: observations are independent within and between groups  </a:t>
                </a:r>
              </a:p>
              <a:p>
                <a:pPr lvl="1"/>
                <a:r>
                  <a:rPr lang="en-US" sz="2400" u="sng" dirty="0"/>
                  <a:t>Normality</a:t>
                </a:r>
                <a:r>
                  <a:rPr lang="en-US" sz="2400" dirty="0"/>
                  <a:t>: sample data must be nearly normally distributed within each group  </a:t>
                </a:r>
              </a:p>
              <a:p>
                <a:pPr marL="960120" lvl="2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26A0185-6847-C031-8990-A4CEAEC873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11415" y="556846"/>
                <a:ext cx="8295903" cy="5744308"/>
              </a:xfrm>
              <a:blipFill>
                <a:blip r:embed="rId2"/>
                <a:stretch>
                  <a:fillRect l="-1070" t="-1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985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D5D1-B0EC-2FF3-88F5-E4F4F1A0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Type of 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26A0185-6847-C031-8990-A4CEAEC873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11415" y="556846"/>
                <a:ext cx="8295903" cy="5744308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Is there a significant mean difference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𝒅𝒊𝒇𝒇</m:t>
                        </m:r>
                      </m:sub>
                    </m:sSub>
                  </m:oMath>
                </a14:m>
                <a:r>
                  <a:rPr lang="en-US" sz="2400" b="1" dirty="0"/>
                  <a:t>) between two independent groups?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T-test</a:t>
                </a:r>
                <a:endParaRPr lang="en-US" sz="2400" dirty="0"/>
              </a:p>
              <a:p>
                <a:r>
                  <a:rPr lang="en-US" sz="2400" dirty="0"/>
                  <a:t>Assumptions:</a:t>
                </a:r>
              </a:p>
              <a:p>
                <a:pPr lvl="1"/>
                <a:r>
                  <a:rPr lang="en-US" sz="2400" u="sng" dirty="0"/>
                  <a:t>Independence</a:t>
                </a:r>
                <a:r>
                  <a:rPr lang="en-US" sz="2400" dirty="0"/>
                  <a:t>: observations are independent within and between groups  </a:t>
                </a:r>
              </a:p>
              <a:p>
                <a:pPr lvl="1"/>
                <a:r>
                  <a:rPr lang="en-US" sz="2400" u="sng" dirty="0"/>
                  <a:t>Normality</a:t>
                </a:r>
                <a:r>
                  <a:rPr lang="en-US" sz="2400" dirty="0"/>
                  <a:t>: sample data must be nearly normally distributed within each group  </a:t>
                </a:r>
              </a:p>
              <a:p>
                <a:pPr marL="960120" lvl="2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26A0185-6847-C031-8990-A4CEAEC873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11415" y="556846"/>
                <a:ext cx="8295903" cy="5744308"/>
              </a:xfrm>
              <a:blipFill>
                <a:blip r:embed="rId3"/>
                <a:stretch>
                  <a:fillRect l="-1070" t="-1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06D1447-99DC-50D0-C2CD-91DD5BFDEB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0583765"/>
                  </p:ext>
                </p:extLst>
              </p:nvPr>
            </p:nvGraphicFramePr>
            <p:xfrm>
              <a:off x="3550649" y="4032354"/>
              <a:ext cx="5387812" cy="20086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46953">
                      <a:extLst>
                        <a:ext uri="{9D8B030D-6E8A-4147-A177-3AD203B41FA5}">
                          <a16:colId xmlns:a16="http://schemas.microsoft.com/office/drawing/2014/main" val="1409773323"/>
                        </a:ext>
                      </a:extLst>
                    </a:gridCol>
                    <a:gridCol w="1346953">
                      <a:extLst>
                        <a:ext uri="{9D8B030D-6E8A-4147-A177-3AD203B41FA5}">
                          <a16:colId xmlns:a16="http://schemas.microsoft.com/office/drawing/2014/main" val="1819782003"/>
                        </a:ext>
                      </a:extLst>
                    </a:gridCol>
                    <a:gridCol w="1346953">
                      <a:extLst>
                        <a:ext uri="{9D8B030D-6E8A-4147-A177-3AD203B41FA5}">
                          <a16:colId xmlns:a16="http://schemas.microsoft.com/office/drawing/2014/main" val="2450113667"/>
                        </a:ext>
                      </a:extLst>
                    </a:gridCol>
                    <a:gridCol w="1346953">
                      <a:extLst>
                        <a:ext uri="{9D8B030D-6E8A-4147-A177-3AD203B41FA5}">
                          <a16:colId xmlns:a16="http://schemas.microsoft.com/office/drawing/2014/main" val="2352582781"/>
                        </a:ext>
                      </a:extLst>
                    </a:gridCol>
                  </a:tblGrid>
                  <a:tr h="1033285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Sample Size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Mean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Standard Deviation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84257535"/>
                      </a:ext>
                    </a:extLst>
                  </a:tr>
                  <a:tr h="487699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Group A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55415679"/>
                      </a:ext>
                    </a:extLst>
                  </a:tr>
                  <a:tr h="487699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Group B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953678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06D1447-99DC-50D0-C2CD-91DD5BFDEB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0583765"/>
                  </p:ext>
                </p:extLst>
              </p:nvPr>
            </p:nvGraphicFramePr>
            <p:xfrm>
              <a:off x="3550649" y="4032354"/>
              <a:ext cx="5387812" cy="20086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46953">
                      <a:extLst>
                        <a:ext uri="{9D8B030D-6E8A-4147-A177-3AD203B41FA5}">
                          <a16:colId xmlns:a16="http://schemas.microsoft.com/office/drawing/2014/main" val="1409773323"/>
                        </a:ext>
                      </a:extLst>
                    </a:gridCol>
                    <a:gridCol w="1346953">
                      <a:extLst>
                        <a:ext uri="{9D8B030D-6E8A-4147-A177-3AD203B41FA5}">
                          <a16:colId xmlns:a16="http://schemas.microsoft.com/office/drawing/2014/main" val="1819782003"/>
                        </a:ext>
                      </a:extLst>
                    </a:gridCol>
                    <a:gridCol w="1346953">
                      <a:extLst>
                        <a:ext uri="{9D8B030D-6E8A-4147-A177-3AD203B41FA5}">
                          <a16:colId xmlns:a16="http://schemas.microsoft.com/office/drawing/2014/main" val="2450113667"/>
                        </a:ext>
                      </a:extLst>
                    </a:gridCol>
                    <a:gridCol w="1346953">
                      <a:extLst>
                        <a:ext uri="{9D8B030D-6E8A-4147-A177-3AD203B41FA5}">
                          <a16:colId xmlns:a16="http://schemas.microsoft.com/office/drawing/2014/main" val="2352582781"/>
                        </a:ext>
                      </a:extLst>
                    </a:gridCol>
                  </a:tblGrid>
                  <a:tr h="1033285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Sample Size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Mean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Standard Deviation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84257535"/>
                      </a:ext>
                    </a:extLst>
                  </a:tr>
                  <a:tr h="487699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Group A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9065" t="-215789" r="-199065" b="-1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943" t="-215789" r="-100943" b="-1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0943" t="-215789" r="-943" b="-1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5415679"/>
                      </a:ext>
                    </a:extLst>
                  </a:tr>
                  <a:tr h="487699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Group B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9065" t="-307692" r="-199065" b="-128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943" t="-307692" r="-100943" b="-128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0943" t="-307692" r="-943" b="-128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536781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355762-FF8E-505C-E93C-E22F75B3D217}"/>
                  </a:ext>
                </a:extLst>
              </p:cNvPr>
              <p:cNvSpPr txBox="1"/>
              <p:nvPr/>
            </p:nvSpPr>
            <p:spPr>
              <a:xfrm>
                <a:off x="9394323" y="4017364"/>
                <a:ext cx="2163093" cy="1091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355762-FF8E-505C-E93C-E22F75B3D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4323" y="4017364"/>
                <a:ext cx="2163093" cy="1091196"/>
              </a:xfrm>
              <a:prstGeom prst="rect">
                <a:avLst/>
              </a:prstGeom>
              <a:blipFill>
                <a:blip r:embed="rId5"/>
                <a:stretch>
                  <a:fillRect l="-2907" r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D939A7-D390-7576-DBC4-C00B8DDA525B}"/>
                  </a:ext>
                </a:extLst>
              </p:cNvPr>
              <p:cNvSpPr txBox="1"/>
              <p:nvPr/>
            </p:nvSpPr>
            <p:spPr>
              <a:xfrm>
                <a:off x="9394323" y="5235701"/>
                <a:ext cx="210394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use the smaller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𝑑𝑓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D939A7-D390-7576-DBC4-C00B8DDA5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4323" y="5235701"/>
                <a:ext cx="2103948" cy="1200329"/>
              </a:xfrm>
              <a:prstGeom prst="rect">
                <a:avLst/>
              </a:prstGeom>
              <a:blipFill>
                <a:blip r:embed="rId6"/>
                <a:stretch>
                  <a:fillRect l="-4192" t="-4211" r="-598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407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/>
        </p:nvSpPr>
        <p:spPr>
          <a:xfrm>
            <a:off x="2042900" y="152400"/>
            <a:ext cx="8198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Ex. Diamonds</a:t>
            </a:r>
            <a:endParaRPr sz="3000" b="1" kern="0" dirty="0">
              <a:solidFill>
                <a:schemeClr val="accent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2094775" y="1082850"/>
            <a:ext cx="7921500" cy="45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buClr>
                <a:srgbClr val="000000"/>
              </a:buClr>
              <a:buSzPts val="2200"/>
            </a:pPr>
            <a:r>
              <a:rPr lang="en" sz="2200">
                <a:solidFill>
                  <a:srgbClr val="000000"/>
                </a:solidFill>
              </a:rPr>
              <a:t>Weights of diamonds are measured in carats</a:t>
            </a:r>
            <a:endParaRPr sz="2200">
              <a:solidFill>
                <a:srgbClr val="000000"/>
              </a:solidFill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200"/>
            </a:pPr>
            <a:r>
              <a:rPr lang="en" sz="2200">
                <a:solidFill>
                  <a:srgbClr val="000000"/>
                </a:solidFill>
              </a:rPr>
              <a:t>1 carat = 100 points, 0.99 carats = 99 points, etc.</a:t>
            </a:r>
            <a:endParaRPr sz="2200">
              <a:solidFill>
                <a:srgbClr val="000000"/>
              </a:solidFill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200"/>
            </a:pPr>
            <a:r>
              <a:rPr lang="en" sz="2200">
                <a:solidFill>
                  <a:srgbClr val="000000"/>
                </a:solidFill>
              </a:rPr>
              <a:t>The difference between the size of a 0.99 carat diamond and a 1 carat diamond is undetectable to the naked human eye, but does the price of a 1 carat diamond tend to be higher than the price of a 0.99 diamond?</a:t>
            </a:r>
            <a:endParaRPr sz="2200">
              <a:solidFill>
                <a:srgbClr val="000000"/>
              </a:solidFill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200"/>
            </a:pPr>
            <a:r>
              <a:rPr lang="en" sz="2200">
                <a:solidFill>
                  <a:srgbClr val="000000"/>
                </a:solidFill>
              </a:rPr>
              <a:t>We are going to test to see if there is a difference between the average prices of 0.99 and 1 carat diamonds</a:t>
            </a:r>
            <a:endParaRPr sz="2200">
              <a:solidFill>
                <a:srgbClr val="000000"/>
              </a:solidFill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200"/>
            </a:pPr>
            <a:r>
              <a:rPr lang="en" sz="2200">
                <a:solidFill>
                  <a:srgbClr val="000000"/>
                </a:solidFill>
              </a:rPr>
              <a:t>In order to be able to compare equivalent units, we divide the prices of 0.99 carat diamonds by 99 and 1 carat diamonds by 100, and compare the average point prices</a:t>
            </a:r>
            <a:endParaRPr sz="22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400">
              <a:solidFill>
                <a:srgbClr val="000000"/>
              </a:solidFill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5026" y="5718451"/>
            <a:ext cx="1265705" cy="6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/>
        </p:nvSpPr>
        <p:spPr>
          <a:xfrm>
            <a:off x="2042900" y="152400"/>
            <a:ext cx="8198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Data</a:t>
            </a:r>
            <a:endParaRPr sz="3000" b="1" kern="0" dirty="0">
              <a:solidFill>
                <a:schemeClr val="accent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48" name="Google Shape;48;p11"/>
          <p:cNvCxnSpPr/>
          <p:nvPr/>
        </p:nvCxnSpPr>
        <p:spPr>
          <a:xfrm>
            <a:off x="1792100" y="6283950"/>
            <a:ext cx="31134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11"/>
          <p:cNvSpPr txBox="1"/>
          <p:nvPr/>
        </p:nvSpPr>
        <p:spPr>
          <a:xfrm>
            <a:off x="1792100" y="6330450"/>
            <a:ext cx="7653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1400" kern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Note</a:t>
            </a:r>
            <a:r>
              <a:rPr lang="e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 These data are a random sample from the diamonds data set in ggplot2 R package.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50" name="Google Shape;5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425" y="839925"/>
            <a:ext cx="5251860" cy="51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/>
        </p:nvSpPr>
        <p:spPr>
          <a:xfrm>
            <a:off x="2042900" y="152400"/>
            <a:ext cx="8198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Parameter and point estimate</a:t>
            </a:r>
            <a:endParaRPr sz="3000" b="1" kern="0" dirty="0">
              <a:solidFill>
                <a:schemeClr val="accent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2094775" y="1082850"/>
            <a:ext cx="7921500" cy="45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buClr>
                <a:srgbClr val="000000"/>
              </a:buClr>
              <a:buSzPts val="2200"/>
            </a:pPr>
            <a:r>
              <a:rPr lang="en" sz="2200" i="1">
                <a:solidFill>
                  <a:schemeClr val="accent1"/>
                </a:solidFill>
              </a:rPr>
              <a:t>Parameter of interest</a:t>
            </a:r>
            <a:r>
              <a:rPr lang="en" sz="2200">
                <a:solidFill>
                  <a:srgbClr val="000000"/>
                </a:solidFill>
              </a:rPr>
              <a:t>: Average difference between the point prices of </a:t>
            </a:r>
            <a:r>
              <a:rPr lang="en" sz="2200" i="1">
                <a:solidFill>
                  <a:srgbClr val="FF9900"/>
                </a:solidFill>
              </a:rPr>
              <a:t>all </a:t>
            </a:r>
            <a:r>
              <a:rPr lang="en" sz="2200">
                <a:solidFill>
                  <a:srgbClr val="000000"/>
                </a:solidFill>
              </a:rPr>
              <a:t>0.99 carat and 1 carat diamonds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57" name="Google Shape;5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525" y="2369789"/>
            <a:ext cx="150495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2042900" y="152400"/>
            <a:ext cx="8198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Parameter and point estimate</a:t>
            </a:r>
            <a:endParaRPr sz="3000" b="1" kern="0" dirty="0">
              <a:solidFill>
                <a:schemeClr val="accent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2094775" y="1082850"/>
            <a:ext cx="7921500" cy="45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buClr>
                <a:srgbClr val="000000"/>
              </a:buClr>
              <a:buSzPts val="2200"/>
            </a:pPr>
            <a:r>
              <a:rPr lang="en" sz="2200" i="1">
                <a:solidFill>
                  <a:schemeClr val="accent1"/>
                </a:solidFill>
              </a:rPr>
              <a:t>Parameter of interest</a:t>
            </a:r>
            <a:r>
              <a:rPr lang="en" sz="2200">
                <a:solidFill>
                  <a:srgbClr val="000000"/>
                </a:solidFill>
              </a:rPr>
              <a:t>: Average difference between the point prices of </a:t>
            </a:r>
            <a:r>
              <a:rPr lang="en" sz="2200" i="1">
                <a:solidFill>
                  <a:srgbClr val="FF9900"/>
                </a:solidFill>
              </a:rPr>
              <a:t>all </a:t>
            </a:r>
            <a:r>
              <a:rPr lang="en" sz="2200">
                <a:solidFill>
                  <a:srgbClr val="000000"/>
                </a:solidFill>
              </a:rPr>
              <a:t>0.99 carat and 1 carat diamonds</a:t>
            </a:r>
            <a:endParaRPr sz="22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4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400">
              <a:solidFill>
                <a:srgbClr val="000000"/>
              </a:solidFill>
            </a:endParaRPr>
          </a:p>
          <a:p>
            <a:pPr indent="-368300">
              <a:lnSpc>
                <a:spcPct val="115000"/>
              </a:lnSpc>
              <a:buClr>
                <a:srgbClr val="000000"/>
              </a:buClr>
              <a:buSzPts val="2200"/>
            </a:pPr>
            <a:r>
              <a:rPr lang="en" sz="2200" i="1">
                <a:solidFill>
                  <a:schemeClr val="accent1"/>
                </a:solidFill>
              </a:rPr>
              <a:t>Point estimate</a:t>
            </a:r>
            <a:r>
              <a:rPr lang="en" sz="2200">
                <a:solidFill>
                  <a:srgbClr val="000000"/>
                </a:solidFill>
              </a:rPr>
              <a:t>: Average difference between the point prices of </a:t>
            </a:r>
            <a:r>
              <a:rPr lang="en" sz="2200" i="1">
                <a:solidFill>
                  <a:srgbClr val="FF9900"/>
                </a:solidFill>
              </a:rPr>
              <a:t>sampled </a:t>
            </a:r>
            <a:r>
              <a:rPr lang="en" sz="2200">
                <a:solidFill>
                  <a:srgbClr val="000000"/>
                </a:solidFill>
              </a:rPr>
              <a:t>0.99 carat and 1 carat diamonds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525" y="2369789"/>
            <a:ext cx="15049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3050" y="4151314"/>
            <a:ext cx="148590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2042900" y="152400"/>
            <a:ext cx="8198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Hypotheses</a:t>
            </a:r>
            <a:endParaRPr sz="3000" b="1" kern="0" dirty="0">
              <a:solidFill>
                <a:schemeClr val="accent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2058675" y="845625"/>
            <a:ext cx="79536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000" dirty="0"/>
              <a:t>Which of the following is the correct set of hypotheses for testing if the average point price of 1 carat diamonds (pt100) is higher than the average point price of 0.99 carat diamonds (pt99)? </a:t>
            </a:r>
            <a:endParaRPr sz="2000" dirty="0"/>
          </a:p>
          <a:p>
            <a:pPr marL="0" indent="0">
              <a:lnSpc>
                <a:spcPct val="115000"/>
              </a:lnSpc>
              <a:buNone/>
            </a:pPr>
            <a:br>
              <a:rPr lang="en" sz="2000" dirty="0"/>
            </a:br>
            <a:endParaRPr sz="20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4294967295"/>
          </p:nvPr>
        </p:nvSpPr>
        <p:spPr>
          <a:xfrm>
            <a:off x="2058675" y="2163763"/>
            <a:ext cx="7565010" cy="3889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  <a:buAutoNum type="alphaUcPeriod"/>
            </a:pPr>
            <a:r>
              <a:rPr lang="en" sz="2000" i="1" dirty="0"/>
              <a:t> H</a:t>
            </a:r>
            <a:r>
              <a:rPr lang="en" sz="2000" i="1" baseline="-25000" dirty="0"/>
              <a:t>0 </a:t>
            </a:r>
            <a:r>
              <a:rPr lang="en" sz="2000" dirty="0"/>
              <a:t>: 𝞵</a:t>
            </a:r>
            <a:r>
              <a:rPr lang="en" sz="2000" baseline="-25000" dirty="0"/>
              <a:t>pt99</a:t>
            </a:r>
            <a:r>
              <a:rPr lang="en" sz="2000" dirty="0"/>
              <a:t> = 𝞵</a:t>
            </a:r>
            <a:r>
              <a:rPr lang="en" sz="2000" baseline="-25000" dirty="0"/>
              <a:t>pt100</a:t>
            </a:r>
            <a:endParaRPr sz="2000" baseline="-25000" dirty="0"/>
          </a:p>
          <a:p>
            <a:pPr marL="0" indent="0">
              <a:lnSpc>
                <a:spcPct val="115000"/>
              </a:lnSpc>
              <a:buNone/>
            </a:pPr>
            <a:r>
              <a:rPr lang="en" sz="2000" i="1" dirty="0"/>
              <a:t>       H</a:t>
            </a:r>
            <a:r>
              <a:rPr lang="en" sz="2000" i="1" baseline="-25000" dirty="0"/>
              <a:t>A</a:t>
            </a:r>
            <a:r>
              <a:rPr lang="en" sz="2000" dirty="0"/>
              <a:t> : 𝞵</a:t>
            </a:r>
            <a:r>
              <a:rPr lang="en" sz="2000" baseline="-25000" dirty="0"/>
              <a:t>pt99</a:t>
            </a:r>
            <a:r>
              <a:rPr lang="en" sz="2000" dirty="0"/>
              <a:t> ≠ 𝞵</a:t>
            </a:r>
            <a:r>
              <a:rPr lang="en" sz="2000" baseline="-25000" dirty="0"/>
              <a:t>pt100</a:t>
            </a:r>
            <a:endParaRPr dirty="0"/>
          </a:p>
          <a:p>
            <a:pPr indent="-355600">
              <a:lnSpc>
                <a:spcPct val="115000"/>
              </a:lnSpc>
              <a:buSzPts val="2000"/>
              <a:buAutoNum type="alphaUcPeriod" startAt="2"/>
            </a:pPr>
            <a:r>
              <a:rPr lang="en" sz="2000" i="1" dirty="0"/>
              <a:t> H</a:t>
            </a:r>
            <a:r>
              <a:rPr lang="en" sz="2000" i="1" baseline="-25000" dirty="0"/>
              <a:t>0 </a:t>
            </a:r>
            <a:r>
              <a:rPr lang="en" sz="2000" dirty="0"/>
              <a:t>: 𝞵</a:t>
            </a:r>
            <a:r>
              <a:rPr lang="en" sz="2000" baseline="-25000" dirty="0"/>
              <a:t>pt99</a:t>
            </a:r>
            <a:r>
              <a:rPr lang="en" sz="2000" dirty="0"/>
              <a:t> = 𝞵</a:t>
            </a:r>
            <a:r>
              <a:rPr lang="en" sz="2000" baseline="-25000" dirty="0"/>
              <a:t>pt100</a:t>
            </a:r>
          </a:p>
          <a:p>
            <a:pPr marL="0" indent="0">
              <a:lnSpc>
                <a:spcPct val="115000"/>
              </a:lnSpc>
              <a:buSzPts val="2000"/>
              <a:buNone/>
            </a:pPr>
            <a:r>
              <a:rPr lang="en" sz="2000" i="1" baseline="-25000" dirty="0"/>
              <a:t>         </a:t>
            </a:r>
            <a:r>
              <a:rPr lang="en" sz="2000" i="1" dirty="0"/>
              <a:t>H</a:t>
            </a:r>
            <a:r>
              <a:rPr lang="en" sz="2000" i="1" baseline="-25000" dirty="0"/>
              <a:t>A</a:t>
            </a:r>
            <a:r>
              <a:rPr lang="en" sz="2000" dirty="0"/>
              <a:t> : 𝞵</a:t>
            </a:r>
            <a:r>
              <a:rPr lang="en" sz="2000" baseline="-25000" dirty="0"/>
              <a:t>pt99</a:t>
            </a:r>
            <a:r>
              <a:rPr lang="en" sz="2000" dirty="0"/>
              <a:t> &gt; 𝞵</a:t>
            </a:r>
            <a:r>
              <a:rPr lang="en" sz="2000" baseline="-25000" dirty="0"/>
              <a:t>pt100</a:t>
            </a:r>
            <a:endParaRPr dirty="0"/>
          </a:p>
          <a:p>
            <a:pPr indent="-355600">
              <a:lnSpc>
                <a:spcPct val="115000"/>
              </a:lnSpc>
              <a:buSzPts val="2000"/>
              <a:buAutoNum type="alphaUcPeriod" startAt="3"/>
            </a:pPr>
            <a:r>
              <a:rPr lang="en" sz="2000" i="1" dirty="0"/>
              <a:t>H</a:t>
            </a:r>
            <a:r>
              <a:rPr lang="en" sz="2000" i="1" baseline="-25000" dirty="0"/>
              <a:t>0 </a:t>
            </a:r>
            <a:r>
              <a:rPr lang="en" sz="2000" dirty="0"/>
              <a:t>: 𝞵</a:t>
            </a:r>
            <a:r>
              <a:rPr lang="en" sz="2000" baseline="-25000" dirty="0"/>
              <a:t>pt99</a:t>
            </a:r>
            <a:r>
              <a:rPr lang="en" sz="2000" dirty="0"/>
              <a:t> = 𝞵</a:t>
            </a:r>
            <a:r>
              <a:rPr lang="en" sz="2000" baseline="-25000" dirty="0"/>
              <a:t>pt100</a:t>
            </a:r>
            <a:endParaRPr sz="2000" baseline="-25000" dirty="0"/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2000" i="1" dirty="0"/>
              <a:t>      H</a:t>
            </a:r>
            <a:r>
              <a:rPr lang="en" sz="2000" i="1" baseline="-25000" dirty="0"/>
              <a:t>A</a:t>
            </a:r>
            <a:r>
              <a:rPr lang="en" sz="2000" dirty="0"/>
              <a:t> : 𝞵</a:t>
            </a:r>
            <a:r>
              <a:rPr lang="en" sz="2000" baseline="-25000" dirty="0"/>
              <a:t>pt99</a:t>
            </a:r>
            <a:r>
              <a:rPr lang="en" sz="2000" dirty="0"/>
              <a:t> &lt; 𝞵</a:t>
            </a:r>
            <a:r>
              <a:rPr lang="en" sz="2000" baseline="-25000" dirty="0"/>
              <a:t>pt100</a:t>
            </a:r>
            <a:endParaRPr sz="2000" dirty="0"/>
          </a:p>
          <a:p>
            <a:pPr indent="-355600">
              <a:lnSpc>
                <a:spcPct val="115000"/>
              </a:lnSpc>
              <a:buSzPts val="2000"/>
              <a:buAutoNum type="alphaUcPeriod" startAt="4"/>
            </a:pPr>
            <a:r>
              <a:rPr lang="en" sz="2000" i="1" dirty="0"/>
              <a:t>H</a:t>
            </a:r>
            <a:r>
              <a:rPr lang="en" sz="2000" i="1" baseline="-25000" dirty="0"/>
              <a:t>0 </a:t>
            </a:r>
            <a:r>
              <a:rPr lang="en" sz="2000" dirty="0"/>
              <a:t>:          </a:t>
            </a:r>
            <a:endParaRPr sz="2000" baseline="-25000" dirty="0"/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2000" i="1" dirty="0"/>
              <a:t>      H</a:t>
            </a:r>
            <a:r>
              <a:rPr lang="en" sz="2000" i="1" baseline="-25000" dirty="0"/>
              <a:t>A</a:t>
            </a:r>
            <a:r>
              <a:rPr lang="en" sz="2000" dirty="0"/>
              <a:t> :          </a:t>
            </a:r>
            <a:endParaRPr sz="2000" dirty="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9339" y="5310163"/>
            <a:ext cx="15049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4090" y="5756613"/>
            <a:ext cx="149542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2042900" y="152400"/>
            <a:ext cx="8198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Hypotheses</a:t>
            </a:r>
            <a:endParaRPr sz="3000" b="1" kern="0" dirty="0">
              <a:solidFill>
                <a:schemeClr val="accent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2058675" y="845625"/>
            <a:ext cx="79536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000" dirty="0"/>
              <a:t>Which of the following is the correct set of hypotheses for testing if the average point price of 1 carat diamonds (pt100) is higher than the average point price of 0.99 carat diamonds (pt99)? </a:t>
            </a:r>
            <a:endParaRPr sz="2000" dirty="0"/>
          </a:p>
          <a:p>
            <a:pPr marL="0" indent="0">
              <a:lnSpc>
                <a:spcPct val="115000"/>
              </a:lnSpc>
              <a:buNone/>
            </a:pPr>
            <a:br>
              <a:rPr lang="en" sz="2000" dirty="0"/>
            </a:br>
            <a:endParaRPr sz="20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4294967295"/>
          </p:nvPr>
        </p:nvSpPr>
        <p:spPr>
          <a:xfrm>
            <a:off x="2058675" y="2163763"/>
            <a:ext cx="7565010" cy="3889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  <a:buAutoNum type="alphaUcPeriod"/>
            </a:pPr>
            <a:r>
              <a:rPr lang="en" sz="2000" i="1" dirty="0"/>
              <a:t> H</a:t>
            </a:r>
            <a:r>
              <a:rPr lang="en" sz="2000" i="1" baseline="-25000" dirty="0"/>
              <a:t>0 </a:t>
            </a:r>
            <a:r>
              <a:rPr lang="en" sz="2000" dirty="0"/>
              <a:t>: 𝞵</a:t>
            </a:r>
            <a:r>
              <a:rPr lang="en" sz="2000" baseline="-25000" dirty="0"/>
              <a:t>pt99</a:t>
            </a:r>
            <a:r>
              <a:rPr lang="en" sz="2000" dirty="0"/>
              <a:t> = 𝞵</a:t>
            </a:r>
            <a:r>
              <a:rPr lang="en" sz="2000" baseline="-25000" dirty="0"/>
              <a:t>pt100</a:t>
            </a:r>
            <a:endParaRPr sz="2000" baseline="-25000" dirty="0"/>
          </a:p>
          <a:p>
            <a:pPr marL="0" indent="0">
              <a:lnSpc>
                <a:spcPct val="115000"/>
              </a:lnSpc>
              <a:buNone/>
            </a:pPr>
            <a:r>
              <a:rPr lang="en" sz="2000" i="1" dirty="0"/>
              <a:t>       H</a:t>
            </a:r>
            <a:r>
              <a:rPr lang="en" sz="2000" i="1" baseline="-25000" dirty="0"/>
              <a:t>A</a:t>
            </a:r>
            <a:r>
              <a:rPr lang="en" sz="2000" dirty="0"/>
              <a:t> : 𝞵</a:t>
            </a:r>
            <a:r>
              <a:rPr lang="en" sz="2000" baseline="-25000" dirty="0"/>
              <a:t>pt99</a:t>
            </a:r>
            <a:r>
              <a:rPr lang="en" sz="2000" dirty="0"/>
              <a:t> ≠ 𝞵</a:t>
            </a:r>
            <a:r>
              <a:rPr lang="en" sz="2000" baseline="-25000" dirty="0"/>
              <a:t>pt100</a:t>
            </a:r>
            <a:endParaRPr dirty="0"/>
          </a:p>
          <a:p>
            <a:pPr indent="-355600">
              <a:lnSpc>
                <a:spcPct val="115000"/>
              </a:lnSpc>
              <a:buSzPts val="2000"/>
              <a:buAutoNum type="alphaUcPeriod" startAt="2"/>
            </a:pPr>
            <a:r>
              <a:rPr lang="en" sz="2000" i="1" dirty="0"/>
              <a:t> H</a:t>
            </a:r>
            <a:r>
              <a:rPr lang="en" sz="2000" i="1" baseline="-25000" dirty="0"/>
              <a:t>0 </a:t>
            </a:r>
            <a:r>
              <a:rPr lang="en" sz="2000" dirty="0"/>
              <a:t>: 𝞵</a:t>
            </a:r>
            <a:r>
              <a:rPr lang="en" sz="2000" baseline="-25000" dirty="0"/>
              <a:t>pt99</a:t>
            </a:r>
            <a:r>
              <a:rPr lang="en" sz="2000" dirty="0"/>
              <a:t> = 𝞵</a:t>
            </a:r>
            <a:r>
              <a:rPr lang="en" sz="2000" baseline="-25000" dirty="0"/>
              <a:t>pt100</a:t>
            </a:r>
          </a:p>
          <a:p>
            <a:pPr marL="0" indent="0">
              <a:lnSpc>
                <a:spcPct val="115000"/>
              </a:lnSpc>
              <a:buSzPts val="2000"/>
              <a:buNone/>
            </a:pPr>
            <a:r>
              <a:rPr lang="en" sz="2000" i="1" baseline="-25000" dirty="0"/>
              <a:t>         </a:t>
            </a:r>
            <a:r>
              <a:rPr lang="en" sz="2000" i="1" dirty="0"/>
              <a:t>H</a:t>
            </a:r>
            <a:r>
              <a:rPr lang="en" sz="2000" i="1" baseline="-25000" dirty="0"/>
              <a:t>A</a:t>
            </a:r>
            <a:r>
              <a:rPr lang="en" sz="2000" dirty="0"/>
              <a:t> : 𝞵</a:t>
            </a:r>
            <a:r>
              <a:rPr lang="en" sz="2000" baseline="-25000" dirty="0"/>
              <a:t>pt99</a:t>
            </a:r>
            <a:r>
              <a:rPr lang="en" sz="2000" dirty="0"/>
              <a:t> &gt; 𝞵</a:t>
            </a:r>
            <a:r>
              <a:rPr lang="en" sz="2000" baseline="-25000" dirty="0"/>
              <a:t>pt100</a:t>
            </a:r>
            <a:endParaRPr dirty="0"/>
          </a:p>
          <a:p>
            <a:pPr indent="-355600">
              <a:lnSpc>
                <a:spcPct val="115000"/>
              </a:lnSpc>
              <a:buSzPts val="2000"/>
              <a:buAutoNum type="alphaUcPeriod" startAt="3"/>
            </a:pPr>
            <a:r>
              <a:rPr lang="en" sz="2000" i="1" dirty="0">
                <a:solidFill>
                  <a:srgbClr val="FFC000"/>
                </a:solidFill>
              </a:rPr>
              <a:t>H</a:t>
            </a:r>
            <a:r>
              <a:rPr lang="en" sz="2000" i="1" baseline="-25000" dirty="0">
                <a:solidFill>
                  <a:srgbClr val="FFC000"/>
                </a:solidFill>
              </a:rPr>
              <a:t>0 </a:t>
            </a:r>
            <a:r>
              <a:rPr lang="en" sz="2000" dirty="0">
                <a:solidFill>
                  <a:srgbClr val="FFC000"/>
                </a:solidFill>
              </a:rPr>
              <a:t>: 𝞵</a:t>
            </a:r>
            <a:r>
              <a:rPr lang="en" sz="2000" baseline="-25000" dirty="0">
                <a:solidFill>
                  <a:srgbClr val="FFC000"/>
                </a:solidFill>
              </a:rPr>
              <a:t>pt99</a:t>
            </a:r>
            <a:r>
              <a:rPr lang="en" sz="2000" dirty="0">
                <a:solidFill>
                  <a:srgbClr val="FFC000"/>
                </a:solidFill>
              </a:rPr>
              <a:t> = 𝞵</a:t>
            </a:r>
            <a:r>
              <a:rPr lang="en" sz="2000" baseline="-25000" dirty="0">
                <a:solidFill>
                  <a:srgbClr val="FFC000"/>
                </a:solidFill>
              </a:rPr>
              <a:t>pt100</a:t>
            </a:r>
            <a:endParaRPr sz="2000" baseline="-25000" dirty="0">
              <a:solidFill>
                <a:srgbClr val="FFC0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2000" i="1" dirty="0">
                <a:solidFill>
                  <a:srgbClr val="FFC000"/>
                </a:solidFill>
              </a:rPr>
              <a:t>      H</a:t>
            </a:r>
            <a:r>
              <a:rPr lang="en" sz="2000" i="1" baseline="-25000" dirty="0">
                <a:solidFill>
                  <a:srgbClr val="FFC000"/>
                </a:solidFill>
              </a:rPr>
              <a:t>A</a:t>
            </a:r>
            <a:r>
              <a:rPr lang="en" sz="2000" dirty="0">
                <a:solidFill>
                  <a:srgbClr val="FFC000"/>
                </a:solidFill>
              </a:rPr>
              <a:t> : 𝞵</a:t>
            </a:r>
            <a:r>
              <a:rPr lang="en" sz="2000" baseline="-25000" dirty="0">
                <a:solidFill>
                  <a:srgbClr val="FFC000"/>
                </a:solidFill>
              </a:rPr>
              <a:t>pt99</a:t>
            </a:r>
            <a:r>
              <a:rPr lang="en" sz="2000" dirty="0">
                <a:solidFill>
                  <a:srgbClr val="FFC000"/>
                </a:solidFill>
              </a:rPr>
              <a:t> &lt; 𝞵</a:t>
            </a:r>
            <a:r>
              <a:rPr lang="en" sz="2000" baseline="-25000" dirty="0">
                <a:solidFill>
                  <a:srgbClr val="FFC000"/>
                </a:solidFill>
              </a:rPr>
              <a:t>pt100</a:t>
            </a:r>
            <a:endParaRPr sz="2000" dirty="0">
              <a:solidFill>
                <a:srgbClr val="FFC000"/>
              </a:solidFill>
            </a:endParaRPr>
          </a:p>
          <a:p>
            <a:pPr indent="-355600">
              <a:lnSpc>
                <a:spcPct val="115000"/>
              </a:lnSpc>
              <a:buSzPts val="2000"/>
              <a:buAutoNum type="alphaUcPeriod" startAt="4"/>
            </a:pPr>
            <a:r>
              <a:rPr lang="en" sz="2000" i="1" dirty="0"/>
              <a:t>H</a:t>
            </a:r>
            <a:r>
              <a:rPr lang="en" sz="2000" i="1" baseline="-25000" dirty="0"/>
              <a:t>0 </a:t>
            </a:r>
            <a:r>
              <a:rPr lang="en" sz="2000" dirty="0"/>
              <a:t>:          </a:t>
            </a:r>
            <a:endParaRPr sz="2000" baseline="-25000" dirty="0"/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2000" i="1" dirty="0"/>
              <a:t>      H</a:t>
            </a:r>
            <a:r>
              <a:rPr lang="en" sz="2000" i="1" baseline="-25000" dirty="0"/>
              <a:t>A</a:t>
            </a:r>
            <a:r>
              <a:rPr lang="en" sz="2000" dirty="0"/>
              <a:t> :          </a:t>
            </a:r>
            <a:endParaRPr sz="2000" dirty="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9339" y="5310163"/>
            <a:ext cx="15049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4090" y="5756613"/>
            <a:ext cx="1495425" cy="371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7139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1981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Conditions</a:t>
            </a:r>
            <a:endParaRPr sz="3000" b="1" kern="0" dirty="0">
              <a:solidFill>
                <a:schemeClr val="accent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 txBox="1"/>
          <p:nvPr/>
        </p:nvSpPr>
        <p:spPr>
          <a:xfrm flipH="1">
            <a:off x="1981200" y="1106850"/>
            <a:ext cx="78222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" sz="2200" kern="0" dirty="0">
                <a:latin typeface="Arial"/>
                <a:cs typeface="Arial"/>
                <a:sym typeface="Arial"/>
              </a:rPr>
              <a:t>Which of the following does </a:t>
            </a:r>
            <a:r>
              <a:rPr lang="en" sz="2200" u="sng" kern="0" dirty="0">
                <a:latin typeface="Arial"/>
                <a:cs typeface="Arial"/>
                <a:sym typeface="Arial"/>
              </a:rPr>
              <a:t>not</a:t>
            </a:r>
            <a:r>
              <a:rPr lang="en" sz="2200" kern="0" dirty="0">
                <a:latin typeface="Arial"/>
                <a:cs typeface="Arial"/>
                <a:sym typeface="Arial"/>
              </a:rPr>
              <a:t> need to be satisfied in order to conduct this hypothesis test using theoretical methods? </a:t>
            </a:r>
            <a:endParaRPr sz="2200" kern="0" dirty="0"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 dirty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Point price of one 0.99 carat diamond in the sample should be independent of another, and the point price of one 1 carat diamond should independent of another as well</a:t>
            </a: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Point prices of 0.99 carat and 1 carat diamonds in the sample should be independent.</a:t>
            </a: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Distributions of point prices of 0.99 and 1 carat diamonds should not be extremely skewed</a:t>
            </a: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Both sample sizes should be at least 30</a:t>
            </a: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1981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Conditions</a:t>
            </a:r>
            <a:endParaRPr sz="3000" b="1" kern="0" dirty="0">
              <a:solidFill>
                <a:schemeClr val="accent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 txBox="1"/>
          <p:nvPr/>
        </p:nvSpPr>
        <p:spPr>
          <a:xfrm flipH="1">
            <a:off x="1981200" y="1106850"/>
            <a:ext cx="78222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" sz="2200" kern="0" dirty="0">
                <a:latin typeface="Arial"/>
                <a:cs typeface="Arial"/>
                <a:sym typeface="Arial"/>
              </a:rPr>
              <a:t>Which of the following does </a:t>
            </a:r>
            <a:r>
              <a:rPr lang="en" sz="2200" u="sng" kern="0" dirty="0">
                <a:latin typeface="Arial"/>
                <a:cs typeface="Arial"/>
                <a:sym typeface="Arial"/>
              </a:rPr>
              <a:t>not</a:t>
            </a:r>
            <a:r>
              <a:rPr lang="en" sz="2200" kern="0" dirty="0">
                <a:latin typeface="Arial"/>
                <a:cs typeface="Arial"/>
                <a:sym typeface="Arial"/>
              </a:rPr>
              <a:t> need to be satisfied in order to conduct this hypothesis test using theoretical methods? </a:t>
            </a:r>
            <a:endParaRPr sz="2200" kern="0" dirty="0"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 dirty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Point price of one 0.99 carat diamond in the sample should be independent of another, and the point price of one 1 carat diamond should independent of another as well</a:t>
            </a: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Point prices of 0.99 carat and 1 carat diamonds in the sample should be independent.</a:t>
            </a: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Distributions of point prices of 0.99 and 1 carat diamonds should not be extremely skewed</a:t>
            </a: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FF9900"/>
              </a:buClr>
              <a:buSzPts val="2200"/>
              <a:buFont typeface="Arial"/>
              <a:buAutoNum type="alphaUcPeriod"/>
            </a:pPr>
            <a:r>
              <a:rPr lang="en" sz="2200" i="1" kern="0" dirty="0">
                <a:solidFill>
                  <a:srgbClr val="FF9900"/>
                </a:solidFill>
                <a:latin typeface="Arial"/>
                <a:cs typeface="Arial"/>
                <a:sym typeface="Arial"/>
              </a:rPr>
              <a:t>Both sample sizes should be at least 30</a:t>
            </a:r>
            <a:endParaRPr sz="2200" i="1" kern="0" dirty="0">
              <a:solidFill>
                <a:srgbClr val="FF99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12344-9D6C-FECB-A1E0-1E5EDB46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BEC14-B3DA-F499-2147-A53968C37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/>
              <a:t>Recap tests we’ve look at so far</a:t>
            </a:r>
          </a:p>
          <a:p>
            <a:r>
              <a:rPr lang="en-US" sz="2800" dirty="0"/>
              <a:t>Introduce inference for a difference of means </a:t>
            </a:r>
          </a:p>
          <a:p>
            <a:r>
              <a:rPr lang="en-US" sz="2800" dirty="0"/>
              <a:t>Use some statistical tools </a:t>
            </a:r>
          </a:p>
        </p:txBody>
      </p:sp>
    </p:spTree>
    <p:extLst>
      <p:ext uri="{BB962C8B-B14F-4D97-AF65-F5344CB8AC3E}">
        <p14:creationId xmlns:p14="http://schemas.microsoft.com/office/powerpoint/2010/main" val="776707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1981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Test statistics</a:t>
            </a:r>
            <a:endParaRPr sz="3000" b="1" kern="0" dirty="0">
              <a:solidFill>
                <a:schemeClr val="accent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 flipH="1">
            <a:off x="1981200" y="1030650"/>
            <a:ext cx="7822200" cy="43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" sz="2200" kern="0" dirty="0">
                <a:latin typeface="Arial"/>
                <a:cs typeface="Arial"/>
                <a:sym typeface="Arial"/>
              </a:rPr>
              <a:t>Test statistic for inference on the difference of two small sample means </a:t>
            </a:r>
            <a:endParaRPr sz="2200" kern="0" dirty="0"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 dirty="0">
              <a:solidFill>
                <a:srgbClr val="FF9900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" sz="2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The test statistic for inference on the difference of two means where </a:t>
            </a:r>
            <a:r>
              <a:rPr lang="en" sz="2200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σ</a:t>
            </a:r>
            <a:r>
              <a:rPr lang="en" sz="2200" i="1" kern="0" baseline="-25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</a:t>
            </a:r>
            <a:r>
              <a:rPr lang="en" sz="2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and </a:t>
            </a:r>
            <a:r>
              <a:rPr lang="en" sz="2200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σ</a:t>
            </a:r>
            <a:r>
              <a:rPr lang="en" sz="2200" i="1" kern="0" baseline="-25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</a:t>
            </a:r>
            <a:r>
              <a:rPr lang="en" sz="2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are unknown is the </a:t>
            </a:r>
            <a:r>
              <a:rPr lang="en" sz="2200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r>
              <a:rPr lang="en" sz="2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statistic. </a:t>
            </a: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" sz="2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where</a:t>
            </a: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02" name="Google Shape;102;p18"/>
          <p:cNvCxnSpPr/>
          <p:nvPr/>
        </p:nvCxnSpPr>
        <p:spPr>
          <a:xfrm>
            <a:off x="1792100" y="5826750"/>
            <a:ext cx="31134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8"/>
          <p:cNvSpPr txBox="1"/>
          <p:nvPr/>
        </p:nvSpPr>
        <p:spPr>
          <a:xfrm>
            <a:off x="1826700" y="5923975"/>
            <a:ext cx="68493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1400" kern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Note</a:t>
            </a:r>
            <a:r>
              <a:rPr lang="e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 The calculation of the </a:t>
            </a:r>
            <a:r>
              <a:rPr lang="en" sz="1400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df</a:t>
            </a:r>
            <a:r>
              <a:rPr lang="e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is actually much more complicated. For simplicity we’ll use the above formula to </a:t>
            </a:r>
            <a:r>
              <a:rPr lang="en" sz="1400" u="sng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estimate</a:t>
            </a:r>
            <a:r>
              <a:rPr lang="e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the true df when conducting the analysis by hand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1326" y="3134878"/>
            <a:ext cx="3439339" cy="64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3226" y="4357823"/>
            <a:ext cx="6361947" cy="98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1981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Test statistics (cont.)</a:t>
            </a:r>
            <a:endParaRPr sz="3000" b="1" kern="0" dirty="0">
              <a:solidFill>
                <a:schemeClr val="accent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 flipH="1">
            <a:off x="2092658" y="3973668"/>
            <a:ext cx="75270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-US" sz="2200" kern="0" dirty="0">
                <a:latin typeface="Arial"/>
                <a:cs typeface="Arial"/>
                <a:sym typeface="Arial"/>
              </a:rPr>
              <a:t>Find T</a:t>
            </a:r>
            <a:endParaRPr sz="2200" kern="0" dirty="0">
              <a:latin typeface="Arial"/>
              <a:cs typeface="Arial"/>
              <a:sym typeface="Arial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1389076"/>
            <a:ext cx="2950520" cy="19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 rotWithShape="1">
          <a:blip r:embed="rId4">
            <a:alphaModFix/>
          </a:blip>
          <a:srcRect b="70573"/>
          <a:stretch/>
        </p:blipFill>
        <p:spPr>
          <a:xfrm>
            <a:off x="5617627" y="1269330"/>
            <a:ext cx="4241873" cy="8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05;p18">
            <a:extLst>
              <a:ext uri="{FF2B5EF4-FFF2-40B4-BE49-F238E27FC236}">
                <a16:creationId xmlns:a16="http://schemas.microsoft.com/office/drawing/2014/main" id="{2E755894-3BD1-8D38-0889-B21F7C5F4CC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7622" y="2405914"/>
            <a:ext cx="6361947" cy="98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1981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Test statistics (cont.)</a:t>
            </a:r>
            <a:endParaRPr sz="3000" b="1" kern="0" dirty="0">
              <a:solidFill>
                <a:schemeClr val="accent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 flipH="1">
            <a:off x="2092658" y="3973668"/>
            <a:ext cx="75270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-US" sz="2200" kern="0" dirty="0">
                <a:latin typeface="Arial"/>
                <a:cs typeface="Arial"/>
                <a:sym typeface="Arial"/>
              </a:rPr>
              <a:t>Find T</a:t>
            </a: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lang="en-US" sz="2200" kern="0" dirty="0"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-US" sz="2200" kern="0" dirty="0">
                <a:latin typeface="Arial"/>
                <a:cs typeface="Arial"/>
                <a:sym typeface="Arial"/>
              </a:rPr>
              <a:t>	T  </a:t>
            </a:r>
            <a:endParaRPr sz="2200" kern="0" dirty="0">
              <a:latin typeface="Arial"/>
              <a:cs typeface="Arial"/>
              <a:sym typeface="Arial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1389076"/>
            <a:ext cx="2950520" cy="19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 rotWithShape="1">
          <a:blip r:embed="rId4">
            <a:alphaModFix/>
          </a:blip>
          <a:srcRect b="70573"/>
          <a:stretch/>
        </p:blipFill>
        <p:spPr>
          <a:xfrm>
            <a:off x="5617627" y="1269330"/>
            <a:ext cx="4241873" cy="8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05;p18">
            <a:extLst>
              <a:ext uri="{FF2B5EF4-FFF2-40B4-BE49-F238E27FC236}">
                <a16:creationId xmlns:a16="http://schemas.microsoft.com/office/drawing/2014/main" id="{2E755894-3BD1-8D38-0889-B21F7C5F4CC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7622" y="2405914"/>
            <a:ext cx="6361947" cy="98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29;p21">
            <a:extLst>
              <a:ext uri="{FF2B5EF4-FFF2-40B4-BE49-F238E27FC236}">
                <a16:creationId xmlns:a16="http://schemas.microsoft.com/office/drawing/2014/main" id="{7449FC9B-5F22-F41C-5299-C4EC31FC16D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9427" b="38087"/>
          <a:stretch/>
        </p:blipFill>
        <p:spPr>
          <a:xfrm>
            <a:off x="2971651" y="4650198"/>
            <a:ext cx="4241873" cy="95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49;p23">
            <a:extLst>
              <a:ext uri="{FF2B5EF4-FFF2-40B4-BE49-F238E27FC236}">
                <a16:creationId xmlns:a16="http://schemas.microsoft.com/office/drawing/2014/main" id="{AEBFC99A-3C2B-B14C-2C5C-6B26E354A36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1909" b="13103"/>
          <a:stretch/>
        </p:blipFill>
        <p:spPr>
          <a:xfrm>
            <a:off x="2971651" y="5586149"/>
            <a:ext cx="4241873" cy="7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23">
            <a:extLst>
              <a:ext uri="{FF2B5EF4-FFF2-40B4-BE49-F238E27FC236}">
                <a16:creationId xmlns:a16="http://schemas.microsoft.com/office/drawing/2014/main" id="{8E4C0106-E9C8-9089-E3F4-399DEF3B19F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86897"/>
          <a:stretch/>
        </p:blipFill>
        <p:spPr>
          <a:xfrm>
            <a:off x="2971651" y="6314599"/>
            <a:ext cx="4241873" cy="38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0985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1981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Test statistics (cont.)</a:t>
            </a:r>
            <a:endParaRPr sz="3000" b="1" kern="0" dirty="0">
              <a:solidFill>
                <a:schemeClr val="accent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 flipH="1">
            <a:off x="1981200" y="1106850"/>
            <a:ext cx="78222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" sz="2200" kern="0" dirty="0">
                <a:latin typeface="Arial"/>
                <a:cs typeface="Arial"/>
                <a:sym typeface="Arial"/>
              </a:rPr>
              <a:t>Which of the following is the correct </a:t>
            </a:r>
            <a:r>
              <a:rPr lang="en" sz="2200" i="1" kern="0" dirty="0" err="1">
                <a:latin typeface="Arial"/>
                <a:cs typeface="Arial"/>
                <a:sym typeface="Arial"/>
              </a:rPr>
              <a:t>df</a:t>
            </a:r>
            <a:r>
              <a:rPr lang="en" sz="2200" kern="0" dirty="0">
                <a:latin typeface="Arial"/>
                <a:cs typeface="Arial"/>
                <a:sym typeface="Arial"/>
              </a:rPr>
              <a:t> for this hypothesis test? </a:t>
            </a:r>
            <a:endParaRPr sz="2200" kern="0" dirty="0"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 dirty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22</a:t>
            </a: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23</a:t>
            </a: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30</a:t>
            </a: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29</a:t>
            </a: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52</a:t>
            </a: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Google Shape;105;p18">
            <a:extLst>
              <a:ext uri="{FF2B5EF4-FFF2-40B4-BE49-F238E27FC236}">
                <a16:creationId xmlns:a16="http://schemas.microsoft.com/office/drawing/2014/main" id="{CA993C45-429F-4E04-7586-D0CCEC22D70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0718"/>
          <a:stretch/>
        </p:blipFill>
        <p:spPr>
          <a:xfrm>
            <a:off x="4330310" y="1455794"/>
            <a:ext cx="3135333" cy="98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/>
        </p:nvSpPr>
        <p:spPr>
          <a:xfrm>
            <a:off x="1981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Test statistics (cont.)</a:t>
            </a:r>
            <a:endParaRPr sz="3000" b="1" kern="0">
              <a:solidFill>
                <a:schemeClr val="accent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 flipH="1">
            <a:off x="1981200" y="1106850"/>
            <a:ext cx="78222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" sz="2200" kern="0" dirty="0">
                <a:latin typeface="Arial"/>
                <a:cs typeface="Arial"/>
                <a:sym typeface="Arial"/>
              </a:rPr>
              <a:t>Which of the following is the correct </a:t>
            </a:r>
            <a:r>
              <a:rPr lang="en" sz="2200" i="1" kern="0" dirty="0" err="1">
                <a:latin typeface="Arial"/>
                <a:cs typeface="Arial"/>
                <a:sym typeface="Arial"/>
              </a:rPr>
              <a:t>df</a:t>
            </a:r>
            <a:r>
              <a:rPr lang="en" sz="2200" kern="0" dirty="0">
                <a:latin typeface="Arial"/>
                <a:cs typeface="Arial"/>
                <a:sym typeface="Arial"/>
              </a:rPr>
              <a:t> for this hypothesis test? </a:t>
            </a:r>
            <a:endParaRPr sz="2200" kern="0" dirty="0"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 dirty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FF9900"/>
              </a:buClr>
              <a:buSzPts val="2200"/>
              <a:buFont typeface="Arial"/>
              <a:buAutoNum type="alphaUcPeriod"/>
            </a:pPr>
            <a:r>
              <a:rPr lang="en" sz="2200" i="1" kern="0" dirty="0">
                <a:solidFill>
                  <a:srgbClr val="FF9900"/>
                </a:solidFill>
                <a:latin typeface="Arial"/>
                <a:cs typeface="Arial"/>
                <a:sym typeface="Arial"/>
              </a:rPr>
              <a:t>22</a:t>
            </a:r>
            <a:endParaRPr sz="2200" i="1" kern="0" dirty="0">
              <a:solidFill>
                <a:srgbClr val="FF99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23</a:t>
            </a: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30</a:t>
            </a: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29</a:t>
            </a: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52</a:t>
            </a: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9300" y="2280039"/>
            <a:ext cx="33528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2751" y="2689264"/>
            <a:ext cx="24669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2750" y="3079926"/>
            <a:ext cx="168025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05;p18">
            <a:extLst>
              <a:ext uri="{FF2B5EF4-FFF2-40B4-BE49-F238E27FC236}">
                <a16:creationId xmlns:a16="http://schemas.microsoft.com/office/drawing/2014/main" id="{18F0D0E0-2340-A6CE-017C-A8A4262F54C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50718"/>
          <a:stretch/>
        </p:blipFill>
        <p:spPr>
          <a:xfrm>
            <a:off x="4330310" y="1455794"/>
            <a:ext cx="3135333" cy="98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/>
        </p:nvSpPr>
        <p:spPr>
          <a:xfrm flipH="1">
            <a:off x="1981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" sz="2200" kern="0" dirty="0">
                <a:latin typeface="Arial"/>
                <a:cs typeface="Arial"/>
                <a:sym typeface="Arial"/>
              </a:rPr>
              <a:t>Which of the following is the correct p-value for this hypothesis test?</a:t>
            </a:r>
            <a:endParaRPr sz="2200" kern="0" dirty="0"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 dirty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 dirty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 dirty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 dirty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between 0.005 and 0.01 </a:t>
            </a: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between 0.01 and 0.025 </a:t>
            </a: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between 0.02 and 0.05</a:t>
            </a: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between 0.01 and 0.02 </a:t>
            </a: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1981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p-value</a:t>
            </a:r>
            <a:endParaRPr sz="3000" b="1" kern="0" dirty="0">
              <a:solidFill>
                <a:schemeClr val="accent1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900" y="2244200"/>
            <a:ext cx="13335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5014" y="2206100"/>
            <a:ext cx="100012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310;p45">
            <a:extLst>
              <a:ext uri="{FF2B5EF4-FFF2-40B4-BE49-F238E27FC236}">
                <a16:creationId xmlns:a16="http://schemas.microsoft.com/office/drawing/2014/main" id="{31A1BBCA-A7AA-D85F-0787-7707A9E4EC6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3954" y="3005996"/>
            <a:ext cx="4960500" cy="23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/>
        </p:nvSpPr>
        <p:spPr>
          <a:xfrm>
            <a:off x="1981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p-value</a:t>
            </a:r>
            <a:endParaRPr sz="3000" b="1" kern="0" dirty="0">
              <a:solidFill>
                <a:schemeClr val="accent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9" name="Google Shape;179;p27"/>
          <p:cNvSpPr txBox="1"/>
          <p:nvPr/>
        </p:nvSpPr>
        <p:spPr>
          <a:xfrm flipH="1">
            <a:off x="1981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" sz="2200" kern="0" dirty="0">
                <a:latin typeface="Arial"/>
                <a:cs typeface="Arial"/>
                <a:sym typeface="Arial"/>
              </a:rPr>
              <a:t>Which of the following is the correct p-value for this hypothesis test?</a:t>
            </a:r>
            <a:endParaRPr sz="2200" kern="0" dirty="0"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 dirty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 dirty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 dirty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 dirty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between 0.005 and 0.01 </a:t>
            </a: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E69138"/>
              </a:buClr>
              <a:buSzPts val="2200"/>
              <a:buFont typeface="Arial"/>
              <a:buAutoNum type="alphaUcPeriod"/>
            </a:pPr>
            <a:r>
              <a:rPr lang="en" sz="2200" i="1" kern="0" dirty="0">
                <a:solidFill>
                  <a:srgbClr val="E69138"/>
                </a:solidFill>
                <a:latin typeface="Arial"/>
                <a:cs typeface="Arial"/>
                <a:sym typeface="Arial"/>
              </a:rPr>
              <a:t>between 0.01 and 0.025 </a:t>
            </a:r>
            <a:endParaRPr sz="2200" i="1" kern="0" dirty="0">
              <a:solidFill>
                <a:srgbClr val="E69138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between 0.02 and 0.05</a:t>
            </a: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between 0.01 and 0.02 </a:t>
            </a: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900" y="2244200"/>
            <a:ext cx="13335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5014" y="2206100"/>
            <a:ext cx="100012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21;p46">
            <a:extLst>
              <a:ext uri="{FF2B5EF4-FFF2-40B4-BE49-F238E27FC236}">
                <a16:creationId xmlns:a16="http://schemas.microsoft.com/office/drawing/2014/main" id="{931B15F8-F457-F1BD-653F-6A2E962E3F1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000" y="3016875"/>
            <a:ext cx="4822350" cy="2254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/>
        </p:nvSpPr>
        <p:spPr>
          <a:xfrm>
            <a:off x="1981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Synthesis</a:t>
            </a:r>
            <a:endParaRPr sz="3000" b="1" kern="0" dirty="0">
              <a:solidFill>
                <a:schemeClr val="accent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7" name="Google Shape;187;p28"/>
          <p:cNvSpPr txBox="1"/>
          <p:nvPr/>
        </p:nvSpPr>
        <p:spPr>
          <a:xfrm flipH="1">
            <a:off x="1981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" sz="2200" kern="0" dirty="0">
                <a:latin typeface="Arial"/>
                <a:cs typeface="Arial"/>
                <a:sym typeface="Arial"/>
              </a:rPr>
              <a:t>What is the conclusion of the hypothesis test? How (if at all) would this conclusion change your behavior if you went diamond shopping? </a:t>
            </a:r>
            <a:endParaRPr sz="2200" kern="0" dirty="0"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 dirty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 dirty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 dirty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/>
        </p:nvSpPr>
        <p:spPr>
          <a:xfrm>
            <a:off x="1981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Synthesis</a:t>
            </a:r>
            <a:endParaRPr sz="3000" b="1" kern="0" dirty="0">
              <a:solidFill>
                <a:schemeClr val="accent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 flipH="1">
            <a:off x="1981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" sz="2200" kern="0" dirty="0">
                <a:latin typeface="Arial"/>
                <a:cs typeface="Arial"/>
                <a:sym typeface="Arial"/>
              </a:rPr>
              <a:t>What is the conclusion of the hypothesis test? How (if at all) would this conclusion change your behavior if you went diamond shopping? </a:t>
            </a:r>
            <a:endParaRPr sz="2200" kern="0" dirty="0"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 dirty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p-value is smaller than 0.05 so we reject </a:t>
            </a:r>
            <a:r>
              <a:rPr lang="en" sz="2200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H</a:t>
            </a:r>
            <a:r>
              <a:rPr lang="en" sz="2200" i="1" kern="0" baseline="-25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0</a:t>
            </a:r>
            <a:r>
              <a:rPr lang="en" sz="2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 The data provide convincing evidence to suggest that the point price of 0.99 carat diamonds is lower than the point price of 1 carat diamonds</a:t>
            </a: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Maybe buy a 0.99 carat diamond? It looks like a 1 carat, but is significantly cheaper</a:t>
            </a: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 dirty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 dirty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 dirty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/>
        </p:nvSpPr>
        <p:spPr>
          <a:xfrm>
            <a:off x="1981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Equivalent confidence level</a:t>
            </a:r>
            <a:endParaRPr sz="3000" b="1" kern="0" dirty="0">
              <a:solidFill>
                <a:schemeClr val="accent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9" name="Google Shape;199;p30"/>
          <p:cNvSpPr txBox="1"/>
          <p:nvPr/>
        </p:nvSpPr>
        <p:spPr>
          <a:xfrm flipH="1">
            <a:off x="1981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" sz="2200" kern="0" dirty="0">
                <a:latin typeface="Arial"/>
                <a:cs typeface="Arial"/>
                <a:sym typeface="Arial"/>
              </a:rPr>
              <a:t>If our confidence level for the one-sided test was α = 0.05, what is the equivalent confidence level for a two-sided hypothesis test? </a:t>
            </a:r>
            <a:endParaRPr sz="2200" kern="0" dirty="0"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 dirty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90%</a:t>
            </a: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92.5%</a:t>
            </a: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95%</a:t>
            </a: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97.5%</a:t>
            </a: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D5D1-B0EC-2FF3-88F5-E4F4F1A0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so far…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C4C6F-71F2-CFD8-D232-D1007F97D6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11415" y="556846"/>
                <a:ext cx="8295903" cy="5744308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Is a sample mean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400" b="1" dirty="0"/>
                  <a:t>) significantly different from the population mean 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2400" b="1" dirty="0"/>
                  <a:t>)?</a:t>
                </a:r>
              </a:p>
              <a:p>
                <a:r>
                  <a:rPr lang="en-US" sz="2400" dirty="0"/>
                  <a:t>When population variance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) is known, or sample size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) is large (&gt;30)</a:t>
                </a:r>
              </a:p>
              <a:p>
                <a:pPr lvl="1"/>
                <a:r>
                  <a:rPr lang="en-US" sz="2400" dirty="0"/>
                  <a:t>Z-test</a:t>
                </a:r>
              </a:p>
              <a:p>
                <a:r>
                  <a:rPr lang="en-US" sz="2400" dirty="0"/>
                  <a:t>When population variance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) is unknown, or sample size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) is small (&lt;30)</a:t>
                </a:r>
              </a:p>
              <a:p>
                <a:pPr lvl="1"/>
                <a:r>
                  <a:rPr lang="en-US" sz="2400" dirty="0"/>
                  <a:t>T-test </a:t>
                </a:r>
              </a:p>
              <a:p>
                <a:pPr lvl="1"/>
                <a:endParaRPr lang="en-US" sz="2400" dirty="0"/>
              </a:p>
              <a:p>
                <a:r>
                  <a:rPr lang="en-US" sz="2400" dirty="0"/>
                  <a:t>Assumptions:</a:t>
                </a:r>
              </a:p>
              <a:p>
                <a:pPr lvl="1"/>
                <a:r>
                  <a:rPr lang="en-US" sz="2400" u="sng" dirty="0"/>
                  <a:t>Independence</a:t>
                </a:r>
                <a:r>
                  <a:rPr lang="en-US" sz="2400" dirty="0"/>
                  <a:t>: sample observations are independent </a:t>
                </a:r>
              </a:p>
              <a:p>
                <a:pPr lvl="1"/>
                <a:r>
                  <a:rPr lang="en-US" sz="2400" u="sng" dirty="0"/>
                  <a:t>Normality</a:t>
                </a:r>
                <a:r>
                  <a:rPr lang="en-US" sz="2400" dirty="0"/>
                  <a:t>: sample data must be nearly normally distributed </a:t>
                </a:r>
              </a:p>
              <a:p>
                <a:pPr marL="960120" lvl="2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C4C6F-71F2-CFD8-D232-D1007F97D6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11415" y="556846"/>
                <a:ext cx="8295903" cy="5744308"/>
              </a:xfrm>
              <a:blipFill>
                <a:blip r:embed="rId3"/>
                <a:stretch>
                  <a:fillRect l="-1070" t="-1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968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/>
        </p:nvSpPr>
        <p:spPr>
          <a:xfrm>
            <a:off x="1981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Equivalent confidence level</a:t>
            </a:r>
            <a:endParaRPr sz="3000" b="1" kern="0" dirty="0">
              <a:solidFill>
                <a:schemeClr val="accent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 flipH="1">
            <a:off x="1981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-US" sz="2200" kern="0" dirty="0">
                <a:latin typeface="Arial"/>
                <a:cs typeface="Arial"/>
                <a:sym typeface="Arial"/>
              </a:rPr>
              <a:t>If our confidence level for the one-sided test was </a:t>
            </a:r>
            <a:r>
              <a:rPr lang="el-GR" sz="2200" kern="0" dirty="0">
                <a:latin typeface="Arial"/>
                <a:cs typeface="Arial"/>
                <a:sym typeface="Arial"/>
              </a:rPr>
              <a:t>α = 0.05, </a:t>
            </a:r>
            <a:r>
              <a:rPr lang="en-US" sz="2200" kern="0" dirty="0">
                <a:latin typeface="Arial"/>
                <a:cs typeface="Arial"/>
                <a:sym typeface="Arial"/>
              </a:rPr>
              <a:t>what is the equivalent confidence level for a two-sided hypothesis test? </a:t>
            </a: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 dirty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FF9900"/>
              </a:buClr>
              <a:buSzPts val="2200"/>
              <a:buFont typeface="Arial"/>
              <a:buAutoNum type="alphaUcPeriod"/>
            </a:pPr>
            <a:r>
              <a:rPr lang="en" sz="2200" i="1" kern="0" dirty="0">
                <a:solidFill>
                  <a:srgbClr val="FF9900"/>
                </a:solidFill>
                <a:latin typeface="Arial"/>
                <a:cs typeface="Arial"/>
                <a:sym typeface="Arial"/>
              </a:rPr>
              <a:t>90%</a:t>
            </a:r>
            <a:endParaRPr sz="2200" i="1" kern="0" dirty="0">
              <a:solidFill>
                <a:srgbClr val="FF99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92.5%</a:t>
            </a: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95%</a:t>
            </a: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97.5%</a:t>
            </a: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924" y="1997723"/>
            <a:ext cx="5846701" cy="295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/>
        </p:nvSpPr>
        <p:spPr>
          <a:xfrm>
            <a:off x="1981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Critical value</a:t>
            </a:r>
            <a:endParaRPr sz="3000" b="1" kern="0" dirty="0">
              <a:solidFill>
                <a:schemeClr val="accent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2" name="Google Shape;212;p32"/>
          <p:cNvSpPr txBox="1"/>
          <p:nvPr/>
        </p:nvSpPr>
        <p:spPr>
          <a:xfrm flipH="1">
            <a:off x="1981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" sz="2200" kern="0" dirty="0">
                <a:latin typeface="Arial"/>
                <a:cs typeface="Arial"/>
                <a:sym typeface="Arial"/>
              </a:rPr>
              <a:t>What is the appropriate 𝙩* for a confidence interval for the average difference between the point prices of 0.99 and 1 carat diamonds?</a:t>
            </a:r>
            <a:endParaRPr sz="2200" kern="0" dirty="0"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 dirty="0">
              <a:solidFill>
                <a:srgbClr val="3A81BA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1.32</a:t>
            </a: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1.72</a:t>
            </a: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2.07</a:t>
            </a: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2.82</a:t>
            </a: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" name="Google Shape;328;p47">
            <a:extLst>
              <a:ext uri="{FF2B5EF4-FFF2-40B4-BE49-F238E27FC236}">
                <a16:creationId xmlns:a16="http://schemas.microsoft.com/office/drawing/2014/main" id="{6F657D24-81AC-C544-D3F0-1B99BE098F8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199" y="2721286"/>
            <a:ext cx="7611501" cy="26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/>
        </p:nvSpPr>
        <p:spPr>
          <a:xfrm>
            <a:off x="1981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Critical value</a:t>
            </a:r>
            <a:endParaRPr sz="3000" b="1" kern="0" dirty="0">
              <a:solidFill>
                <a:schemeClr val="accent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8" name="Google Shape;218;p33"/>
          <p:cNvSpPr txBox="1"/>
          <p:nvPr/>
        </p:nvSpPr>
        <p:spPr>
          <a:xfrm flipH="1">
            <a:off x="1981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" sz="2200" kern="0" dirty="0">
                <a:latin typeface="Arial"/>
                <a:cs typeface="Arial"/>
                <a:sym typeface="Arial"/>
              </a:rPr>
              <a:t>What is the appropriate 𝙩* for a confidence interval for the average difference between the point prices of 0.99 and 1 carat diamonds?</a:t>
            </a:r>
            <a:endParaRPr sz="2200" kern="0" dirty="0"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 dirty="0"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1.32</a:t>
            </a: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E69138"/>
              </a:buClr>
              <a:buSzPts val="2200"/>
              <a:buFont typeface="Arial"/>
              <a:buAutoNum type="alphaUcPeriod"/>
            </a:pPr>
            <a:r>
              <a:rPr lang="en" sz="2200" i="1" kern="0" dirty="0">
                <a:solidFill>
                  <a:srgbClr val="E69138"/>
                </a:solidFill>
                <a:latin typeface="Arial"/>
                <a:cs typeface="Arial"/>
                <a:sym typeface="Arial"/>
              </a:rPr>
              <a:t>1.72</a:t>
            </a:r>
            <a:endParaRPr sz="2200" i="1" kern="0" dirty="0">
              <a:solidFill>
                <a:srgbClr val="E69138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2.07</a:t>
            </a: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68300" defTabSz="914400">
              <a:lnSpc>
                <a:spcPct val="115000"/>
              </a:lnSpc>
              <a:buClr>
                <a:srgbClr val="000000"/>
              </a:buClr>
              <a:buSzPts val="2200"/>
              <a:buFont typeface="Arial"/>
              <a:buAutoNum type="alphaUcPeriod"/>
            </a:pPr>
            <a:r>
              <a:rPr lang="en" sz="2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2.82</a:t>
            </a: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" name="Google Shape;335;p48">
            <a:extLst>
              <a:ext uri="{FF2B5EF4-FFF2-40B4-BE49-F238E27FC236}">
                <a16:creationId xmlns:a16="http://schemas.microsoft.com/office/drawing/2014/main" id="{8C6FAFBA-14D1-F25D-A04C-8AF8901E60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746" y="2470012"/>
            <a:ext cx="7429924" cy="27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/>
        </p:nvSpPr>
        <p:spPr>
          <a:xfrm>
            <a:off x="1981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Confidence interval</a:t>
            </a:r>
            <a:endParaRPr sz="3000" b="1" kern="0" dirty="0">
              <a:solidFill>
                <a:schemeClr val="accent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24" name="Google Shape;224;p34"/>
          <p:cNvSpPr txBox="1"/>
          <p:nvPr/>
        </p:nvSpPr>
        <p:spPr>
          <a:xfrm flipH="1">
            <a:off x="1981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-US" sz="2200" kern="0" dirty="0">
                <a:latin typeface="Arial"/>
                <a:cs typeface="Arial"/>
                <a:sym typeface="Arial"/>
              </a:rPr>
              <a:t>Calculate the confidence interval for the difference in diamond prices. </a:t>
            </a:r>
            <a:endParaRPr sz="2200" kern="0" dirty="0"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9AE75A-85EF-62CE-9F62-49F993E6C42C}"/>
                  </a:ext>
                </a:extLst>
              </p:cNvPr>
              <p:cNvSpPr txBox="1"/>
              <p:nvPr/>
            </p:nvSpPr>
            <p:spPr>
              <a:xfrm>
                <a:off x="2091127" y="2390931"/>
                <a:ext cx="4447949" cy="410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𝑝𝑜𝑖𝑛𝑡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𝑒𝑠𝑡𝑖𝑚𝑎𝑡𝑒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± 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𝑑𝑓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𝑆𝐸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9AE75A-85EF-62CE-9F62-49F993E6C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127" y="2390931"/>
                <a:ext cx="4447949" cy="410433"/>
              </a:xfrm>
              <a:prstGeom prst="rect">
                <a:avLst/>
              </a:prstGeom>
              <a:blipFill>
                <a:blip r:embed="rId3"/>
                <a:stretch>
                  <a:fillRect l="-2273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oogle Shape;105;p18">
            <a:extLst>
              <a:ext uri="{FF2B5EF4-FFF2-40B4-BE49-F238E27FC236}">
                <a16:creationId xmlns:a16="http://schemas.microsoft.com/office/drawing/2014/main" id="{0ABD43DF-60A1-9BBD-7DD5-DE8545EFB90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1200" y="2934962"/>
            <a:ext cx="6361947" cy="98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/>
        </p:nvSpPr>
        <p:spPr>
          <a:xfrm>
            <a:off x="1981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Confidence interval</a:t>
            </a:r>
            <a:endParaRPr sz="3000" b="1" kern="0" dirty="0">
              <a:solidFill>
                <a:schemeClr val="accent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24" name="Google Shape;224;p34"/>
          <p:cNvSpPr txBox="1"/>
          <p:nvPr/>
        </p:nvSpPr>
        <p:spPr>
          <a:xfrm flipH="1">
            <a:off x="1981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-US" sz="2200" kern="0" dirty="0">
                <a:latin typeface="Arial"/>
                <a:cs typeface="Arial"/>
                <a:sym typeface="Arial"/>
              </a:rPr>
              <a:t>Calculate the confidence interval for the difference in diamond prices. </a:t>
            </a:r>
            <a:endParaRPr sz="2200" kern="0" dirty="0"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9AE75A-85EF-62CE-9F62-49F993E6C42C}"/>
                  </a:ext>
                </a:extLst>
              </p:cNvPr>
              <p:cNvSpPr txBox="1"/>
              <p:nvPr/>
            </p:nvSpPr>
            <p:spPr>
              <a:xfrm>
                <a:off x="2091127" y="2390931"/>
                <a:ext cx="4447949" cy="410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𝑝𝑜𝑖𝑛𝑡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𝑒𝑠𝑡𝑖𝑚𝑎𝑡𝑒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± 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𝑑𝑓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𝑆𝐸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9AE75A-85EF-62CE-9F62-49F993E6C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127" y="2390931"/>
                <a:ext cx="4447949" cy="410433"/>
              </a:xfrm>
              <a:prstGeom prst="rect">
                <a:avLst/>
              </a:prstGeom>
              <a:blipFill>
                <a:blip r:embed="rId3"/>
                <a:stretch>
                  <a:fillRect l="-2273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oogle Shape;105;p18">
            <a:extLst>
              <a:ext uri="{FF2B5EF4-FFF2-40B4-BE49-F238E27FC236}">
                <a16:creationId xmlns:a16="http://schemas.microsoft.com/office/drawing/2014/main" id="{0ABD43DF-60A1-9BBD-7DD5-DE8545EFB90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1200" y="2934962"/>
            <a:ext cx="6361947" cy="98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33;p35">
            <a:extLst>
              <a:ext uri="{FF2B5EF4-FFF2-40B4-BE49-F238E27FC236}">
                <a16:creationId xmlns:a16="http://schemas.microsoft.com/office/drawing/2014/main" id="{5E1BE8AC-65EB-F507-3D5D-DAC8BF041BCE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1126" y="4541981"/>
            <a:ext cx="8004164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42;p36">
            <a:extLst>
              <a:ext uri="{FF2B5EF4-FFF2-40B4-BE49-F238E27FC236}">
                <a16:creationId xmlns:a16="http://schemas.microsoft.com/office/drawing/2014/main" id="{9531411D-E0BE-AF9D-C944-8AEF562D30E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0499" y="5252364"/>
            <a:ext cx="22098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52;p37">
            <a:extLst>
              <a:ext uri="{FF2B5EF4-FFF2-40B4-BE49-F238E27FC236}">
                <a16:creationId xmlns:a16="http://schemas.microsoft.com/office/drawing/2014/main" id="{CF16B82B-99C7-D8D1-0C08-0AF2BE41569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45354" y="5954907"/>
            <a:ext cx="2400300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0930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/>
        </p:nvSpPr>
        <p:spPr>
          <a:xfrm>
            <a:off x="1981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Confidence interval</a:t>
            </a:r>
            <a:endParaRPr sz="3000" b="1" kern="0" dirty="0">
              <a:solidFill>
                <a:schemeClr val="accent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24" name="Google Shape;224;p34"/>
          <p:cNvSpPr txBox="1"/>
          <p:nvPr/>
        </p:nvSpPr>
        <p:spPr>
          <a:xfrm flipH="1">
            <a:off x="1981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-US" sz="2200" kern="0" dirty="0">
                <a:latin typeface="Arial"/>
                <a:cs typeface="Arial"/>
                <a:sym typeface="Arial"/>
              </a:rPr>
              <a:t>What does this 90% CI mean?</a:t>
            </a:r>
            <a:endParaRPr sz="2200" kern="0" dirty="0"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6" name="Google Shape;252;p37">
            <a:extLst>
              <a:ext uri="{FF2B5EF4-FFF2-40B4-BE49-F238E27FC236}">
                <a16:creationId xmlns:a16="http://schemas.microsoft.com/office/drawing/2014/main" id="{CF16B82B-99C7-D8D1-0C08-0AF2BE41569F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l="12948" t="9002" b="1"/>
          <a:stretch/>
        </p:blipFill>
        <p:spPr>
          <a:xfrm>
            <a:off x="1981200" y="1888761"/>
            <a:ext cx="2089497" cy="4160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6833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/>
        </p:nvSpPr>
        <p:spPr>
          <a:xfrm>
            <a:off x="1981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3000" b="1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Confidence interval</a:t>
            </a:r>
            <a:endParaRPr sz="3000" b="1" kern="0" dirty="0">
              <a:solidFill>
                <a:schemeClr val="accent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24" name="Google Shape;224;p34"/>
          <p:cNvSpPr txBox="1"/>
          <p:nvPr/>
        </p:nvSpPr>
        <p:spPr>
          <a:xfrm flipH="1">
            <a:off x="1981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-US" sz="2200" kern="0" dirty="0">
                <a:latin typeface="Arial"/>
                <a:cs typeface="Arial"/>
                <a:sym typeface="Arial"/>
              </a:rPr>
              <a:t>What does this 90% CI mean?</a:t>
            </a: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lang="en-US" sz="2200" kern="0" dirty="0"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lang="en-US" sz="2200" kern="0" dirty="0"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lang="en-US" sz="2200" kern="0" dirty="0"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r>
              <a:rPr lang="en-US" sz="2200" i="1" kern="0" dirty="0">
                <a:solidFill>
                  <a:srgbClr val="FFC000"/>
                </a:solidFill>
                <a:latin typeface="Arial"/>
                <a:cs typeface="Arial"/>
                <a:sym typeface="Arial"/>
              </a:rPr>
              <a:t>We are 90% confident that the average point price of a 0.99 carat diamond is $15.05 to $2.81 lower than the average point price of a 1 carat diamond</a:t>
            </a: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 dirty="0"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lnSpc>
                <a:spcPct val="115000"/>
              </a:lnSpc>
              <a:buClr>
                <a:srgbClr val="000000"/>
              </a:buClr>
            </a:pPr>
            <a:endParaRPr sz="2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6" name="Google Shape;252;p37">
            <a:extLst>
              <a:ext uri="{FF2B5EF4-FFF2-40B4-BE49-F238E27FC236}">
                <a16:creationId xmlns:a16="http://schemas.microsoft.com/office/drawing/2014/main" id="{CF16B82B-99C7-D8D1-0C08-0AF2BE41569F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l="12948" t="9002" b="1"/>
          <a:stretch/>
        </p:blipFill>
        <p:spPr>
          <a:xfrm>
            <a:off x="1981200" y="1888761"/>
            <a:ext cx="2089497" cy="4160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08706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Google Shape;267;p39"/>
              <p:cNvSpPr txBox="1"/>
              <p:nvPr/>
            </p:nvSpPr>
            <p:spPr>
              <a:xfrm flipH="1">
                <a:off x="1981250" y="1106850"/>
                <a:ext cx="8545500" cy="547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indent="-368300" defTabSz="914400">
                  <a:lnSpc>
                    <a:spcPct val="150000"/>
                  </a:lnSpc>
                  <a:buClr>
                    <a:srgbClr val="000000"/>
                  </a:buClr>
                  <a:buSzPts val="2200"/>
                  <a:buFont typeface="Arial"/>
                  <a:buChar char="●"/>
                </a:pPr>
                <a:r>
                  <a:rPr lang="en" sz="22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If </a:t>
                </a:r>
                <a:r>
                  <a:rPr lang="en" sz="2200" i="1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σ</a:t>
                </a:r>
                <a:r>
                  <a:rPr lang="en" sz="2200" i="1" kern="0" baseline="-2500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1</a:t>
                </a:r>
                <a:r>
                  <a:rPr lang="en" sz="22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 or </a:t>
                </a:r>
                <a:r>
                  <a:rPr lang="en" sz="2200" i="1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σ</a:t>
                </a:r>
                <a:r>
                  <a:rPr lang="en" sz="2200" i="1" kern="0" baseline="-2500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2</a:t>
                </a:r>
                <a:r>
                  <a:rPr lang="en" sz="22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 is unknown, difference between the sample means follow a 𝙩-distribution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sz="22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267" name="Google Shape;267;p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981250" y="1106850"/>
                <a:ext cx="8545500" cy="547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Google Shape;268;p39"/>
          <p:cNvSpPr txBox="1"/>
          <p:nvPr/>
        </p:nvSpPr>
        <p:spPr>
          <a:xfrm>
            <a:off x="1981200" y="184875"/>
            <a:ext cx="84159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2200" b="1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Recap: Inference using difference of two small sample means</a:t>
            </a:r>
            <a:endParaRPr sz="2200" b="1" kern="0" dirty="0">
              <a:solidFill>
                <a:schemeClr val="accent1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/>
        </p:nvSpPr>
        <p:spPr>
          <a:xfrm>
            <a:off x="1981200" y="184875"/>
            <a:ext cx="84159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2200" b="1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Recap: Inference using difference of two small sample means</a:t>
            </a:r>
            <a:endParaRPr sz="2200" b="1" kern="0" dirty="0">
              <a:solidFill>
                <a:schemeClr val="accent1"/>
              </a:solidFill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5" name="Google Shape;275;p40"/>
              <p:cNvSpPr txBox="1"/>
              <p:nvPr/>
            </p:nvSpPr>
            <p:spPr>
              <a:xfrm flipH="1">
                <a:off x="1981250" y="1106850"/>
                <a:ext cx="8545500" cy="547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indent="-368300" defTabSz="914400">
                  <a:lnSpc>
                    <a:spcPct val="115000"/>
                  </a:lnSpc>
                  <a:buClr>
                    <a:srgbClr val="000000"/>
                  </a:buClr>
                  <a:buSzPts val="2200"/>
                  <a:buFont typeface="Arial"/>
                  <a:buChar char="●"/>
                </a:pPr>
                <a:r>
                  <a:rPr lang="en-US" sz="22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If </a:t>
                </a:r>
                <a:r>
                  <a:rPr lang="el-GR" sz="2200" i="1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σ</a:t>
                </a:r>
                <a:r>
                  <a:rPr lang="el-GR" sz="2200" i="1" kern="0" baseline="-2500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1</a:t>
                </a:r>
                <a:r>
                  <a:rPr lang="el-GR" sz="22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 </a:t>
                </a:r>
                <a:r>
                  <a:rPr lang="en-US" sz="22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or </a:t>
                </a:r>
                <a:r>
                  <a:rPr lang="el-GR" sz="2200" i="1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σ</a:t>
                </a:r>
                <a:r>
                  <a:rPr lang="el-GR" sz="2200" i="1" kern="0" baseline="-2500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2</a:t>
                </a:r>
                <a:r>
                  <a:rPr lang="el-GR" sz="22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 </a:t>
                </a:r>
                <a:r>
                  <a:rPr lang="en-US" sz="22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is unknown, difference between the sample means follow a 𝙩-distribution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ar-AE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ar-AE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ar-A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ar-AE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ar-AE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ar-AE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ar-A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ar-AE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den>
                        </m:f>
                        <m:r>
                          <a:rPr lang="ar-AE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ar-AE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ar-AE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ar-AE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ar-AE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ar-AE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ar-AE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ar-AE" sz="22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457200" indent="-368300" defTabSz="914400">
                  <a:lnSpc>
                    <a:spcPct val="115000"/>
                  </a:lnSpc>
                  <a:buClr>
                    <a:srgbClr val="000000"/>
                  </a:buClr>
                  <a:buSzPts val="2200"/>
                  <a:buFont typeface="Arial"/>
                  <a:buChar char="●"/>
                </a:pPr>
                <a:r>
                  <a:rPr lang="en" sz="22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Conditions: </a:t>
                </a:r>
                <a:endParaRPr sz="22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914400" lvl="1" indent="-368300" defTabSz="914400">
                  <a:lnSpc>
                    <a:spcPct val="115000"/>
                  </a:lnSpc>
                  <a:buClr>
                    <a:srgbClr val="000000"/>
                  </a:buClr>
                  <a:buSzPts val="2200"/>
                  <a:buFont typeface="Arial"/>
                  <a:buChar char="●"/>
                </a:pPr>
                <a:r>
                  <a:rPr lang="en-US" sz="22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Independence</a:t>
                </a:r>
              </a:p>
              <a:p>
                <a:pPr marL="914400" lvl="1" indent="-368300" defTabSz="914400">
                  <a:lnSpc>
                    <a:spcPct val="115000"/>
                  </a:lnSpc>
                  <a:buClr>
                    <a:srgbClr val="000000"/>
                  </a:buClr>
                  <a:buSzPts val="2200"/>
                  <a:buFont typeface="Arial"/>
                  <a:buChar char="●"/>
                </a:pPr>
                <a:r>
                  <a:rPr lang="en-US" sz="22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Normality </a:t>
                </a:r>
                <a:endParaRPr sz="22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defTabSz="914400">
                  <a:lnSpc>
                    <a:spcPct val="115000"/>
                  </a:lnSpc>
                  <a:buClr>
                    <a:srgbClr val="000000"/>
                  </a:buClr>
                </a:pPr>
                <a:endParaRPr sz="2200" kern="0" dirty="0">
                  <a:solidFill>
                    <a:srgbClr val="3A81BA"/>
                  </a:solidFill>
                  <a:latin typeface="Arial"/>
                  <a:cs typeface="Arial"/>
                  <a:sym typeface="Arial"/>
                </a:endParaRPr>
              </a:p>
              <a:p>
                <a:pPr defTabSz="914400">
                  <a:lnSpc>
                    <a:spcPct val="115000"/>
                  </a:lnSpc>
                  <a:buClr>
                    <a:srgbClr val="000000"/>
                  </a:buClr>
                </a:pPr>
                <a:endParaRPr sz="2200" kern="0" dirty="0">
                  <a:solidFill>
                    <a:srgbClr val="3A81BA"/>
                  </a:solidFill>
                  <a:latin typeface="Arial"/>
                  <a:cs typeface="Arial"/>
                  <a:sym typeface="Arial"/>
                </a:endParaRPr>
              </a:p>
              <a:p>
                <a:pPr defTabSz="914400">
                  <a:lnSpc>
                    <a:spcPct val="115000"/>
                  </a:lnSpc>
                  <a:buClr>
                    <a:srgbClr val="000000"/>
                  </a:buClr>
                </a:pPr>
                <a:endParaRPr sz="22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defTabSz="914400">
                  <a:lnSpc>
                    <a:spcPct val="115000"/>
                  </a:lnSpc>
                  <a:buClr>
                    <a:srgbClr val="000000"/>
                  </a:buClr>
                </a:pPr>
                <a:endParaRPr sz="22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275" name="Google Shape;275;p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981250" y="1106850"/>
                <a:ext cx="8545500" cy="547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/>
          <p:nvPr/>
        </p:nvSpPr>
        <p:spPr>
          <a:xfrm>
            <a:off x="1981200" y="184875"/>
            <a:ext cx="84159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2200" b="1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Recap: Inference using difference of two small sample means</a:t>
            </a:r>
            <a:endParaRPr sz="2200" b="1" kern="0" dirty="0">
              <a:solidFill>
                <a:schemeClr val="accent1"/>
              </a:solidFill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2" name="Google Shape;282;p41"/>
              <p:cNvSpPr txBox="1"/>
              <p:nvPr/>
            </p:nvSpPr>
            <p:spPr>
              <a:xfrm flipH="1">
                <a:off x="1981250" y="1106850"/>
                <a:ext cx="8545500" cy="547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indent="-368300" defTabSz="914400">
                  <a:lnSpc>
                    <a:spcPct val="150000"/>
                  </a:lnSpc>
                  <a:buClr>
                    <a:srgbClr val="000000"/>
                  </a:buClr>
                  <a:buSzPts val="2200"/>
                  <a:buFont typeface="Arial"/>
                  <a:buChar char="●"/>
                </a:pPr>
                <a:r>
                  <a:rPr lang="en-US" sz="22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If </a:t>
                </a:r>
                <a:r>
                  <a:rPr lang="el-GR" sz="2200" i="1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σ</a:t>
                </a:r>
                <a:r>
                  <a:rPr lang="el-GR" sz="2200" i="1" kern="0" baseline="-2500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1</a:t>
                </a:r>
                <a:r>
                  <a:rPr lang="el-GR" sz="22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 </a:t>
                </a:r>
                <a:r>
                  <a:rPr lang="en-US" sz="22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or </a:t>
                </a:r>
                <a:r>
                  <a:rPr lang="el-GR" sz="2200" i="1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σ</a:t>
                </a:r>
                <a:r>
                  <a:rPr lang="el-GR" sz="2200" i="1" kern="0" baseline="-2500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2</a:t>
                </a:r>
                <a:r>
                  <a:rPr lang="el-GR" sz="22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 </a:t>
                </a:r>
                <a:r>
                  <a:rPr lang="en-US" sz="22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is unknown, difference between the sample means follow a 𝙩-distribution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ar-AE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ar-AE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ar-A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ar-AE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ar-AE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ar-AE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ar-A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ar-AE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den>
                        </m:f>
                        <m:r>
                          <a:rPr lang="ar-AE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ar-AE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ar-AE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ar-AE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ar-AE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ar-AE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ar-AE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ar-AE" sz="22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457200" indent="-368300" defTabSz="914400">
                  <a:lnSpc>
                    <a:spcPct val="115000"/>
                  </a:lnSpc>
                  <a:buClr>
                    <a:srgbClr val="000000"/>
                  </a:buClr>
                  <a:buSzPts val="2200"/>
                  <a:buFont typeface="Arial"/>
                  <a:buChar char="●"/>
                </a:pPr>
                <a:r>
                  <a:rPr lang="en" sz="22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Conditions: </a:t>
                </a:r>
                <a:endParaRPr sz="22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914400" lvl="1" indent="-368300" defTabSz="914400">
                  <a:lnSpc>
                    <a:spcPct val="115000"/>
                  </a:lnSpc>
                  <a:buClr>
                    <a:srgbClr val="000000"/>
                  </a:buClr>
                  <a:buSzPts val="2200"/>
                  <a:buFont typeface="Arial"/>
                  <a:buChar char="●"/>
                </a:pPr>
                <a:r>
                  <a:rPr lang="en-US" sz="22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Independence</a:t>
                </a:r>
              </a:p>
              <a:p>
                <a:pPr marL="914400" lvl="1" indent="-368300" defTabSz="914400">
                  <a:lnSpc>
                    <a:spcPct val="115000"/>
                  </a:lnSpc>
                  <a:buClr>
                    <a:srgbClr val="000000"/>
                  </a:buClr>
                  <a:buSzPts val="2200"/>
                  <a:buFont typeface="Arial"/>
                  <a:buChar char="●"/>
                </a:pPr>
                <a:r>
                  <a:rPr lang="en-US" sz="22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Normality </a:t>
                </a:r>
              </a:p>
              <a:p>
                <a:pPr marL="457200" indent="-368300" defTabSz="914400">
                  <a:lnSpc>
                    <a:spcPct val="115000"/>
                  </a:lnSpc>
                  <a:buClr>
                    <a:srgbClr val="000000"/>
                  </a:buClr>
                  <a:buSzPts val="2200"/>
                  <a:buFont typeface="Arial"/>
                  <a:buChar char="●"/>
                </a:pPr>
                <a:r>
                  <a:rPr lang="en" sz="22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Hypothesis testing:</a:t>
                </a:r>
                <a:endParaRPr sz="22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defTabSz="914400">
                  <a:lnSpc>
                    <a:spcPct val="115000"/>
                  </a:lnSpc>
                  <a:buClr>
                    <a:srgbClr val="000000"/>
                  </a:buClr>
                </a:pPr>
                <a:endParaRPr sz="2200" kern="0" dirty="0">
                  <a:solidFill>
                    <a:srgbClr val="3A81BA"/>
                  </a:solidFill>
                  <a:latin typeface="Arial"/>
                  <a:cs typeface="Arial"/>
                  <a:sym typeface="Arial"/>
                </a:endParaRPr>
              </a:p>
              <a:p>
                <a:pPr defTabSz="914400">
                  <a:lnSpc>
                    <a:spcPct val="115000"/>
                  </a:lnSpc>
                  <a:buClr>
                    <a:srgbClr val="000000"/>
                  </a:buClr>
                </a:pPr>
                <a:endParaRPr sz="22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defTabSz="914400">
                  <a:lnSpc>
                    <a:spcPct val="115000"/>
                  </a:lnSpc>
                  <a:buClr>
                    <a:srgbClr val="000000"/>
                  </a:buClr>
                </a:pPr>
                <a:endParaRPr sz="22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282" name="Google Shape;282;p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981250" y="1106850"/>
                <a:ext cx="8545500" cy="547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4" name="Google Shape;28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0325" y="4363962"/>
            <a:ext cx="699135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D5D1-B0EC-2FF3-88F5-E4F4F1A0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so far…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C4C6F-71F2-CFD8-D232-D1007F97D6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11415" y="556846"/>
                <a:ext cx="8295903" cy="5744308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Is a sample proportion 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400" b="1" dirty="0"/>
                  <a:t>) significantly different from the population proportion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</m:oMath>
                </a14:m>
                <a:r>
                  <a:rPr lang="en-US" sz="2400" b="1" dirty="0"/>
                  <a:t>)?</a:t>
                </a:r>
              </a:p>
              <a:p>
                <a:r>
                  <a:rPr lang="en-US" sz="2400" dirty="0"/>
                  <a:t>When population variance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) is known, or sample size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) is large (&gt;30)</a:t>
                </a:r>
              </a:p>
              <a:p>
                <a:pPr lvl="1"/>
                <a:r>
                  <a:rPr lang="en-US" sz="2400" dirty="0"/>
                  <a:t>Z-test</a:t>
                </a:r>
              </a:p>
              <a:p>
                <a:r>
                  <a:rPr lang="en-US" sz="2400" dirty="0"/>
                  <a:t>When population variance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) is unknown, or sample size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) is small (&lt;30)</a:t>
                </a:r>
              </a:p>
              <a:p>
                <a:pPr lvl="1"/>
                <a:r>
                  <a:rPr lang="en-US" sz="2400" dirty="0"/>
                  <a:t>T-test </a:t>
                </a:r>
              </a:p>
              <a:p>
                <a:pPr lvl="1"/>
                <a:endParaRPr lang="en-US" sz="2400" dirty="0"/>
              </a:p>
              <a:p>
                <a:r>
                  <a:rPr lang="en-US" sz="2400" dirty="0"/>
                  <a:t>Assumptions:</a:t>
                </a:r>
              </a:p>
              <a:p>
                <a:pPr lvl="1"/>
                <a:r>
                  <a:rPr lang="en-US" sz="2400" u="sng" dirty="0"/>
                  <a:t>Independence</a:t>
                </a:r>
                <a:r>
                  <a:rPr lang="en-US" sz="2400" dirty="0"/>
                  <a:t>: sample observations are independent </a:t>
                </a:r>
              </a:p>
              <a:p>
                <a:pPr lvl="1"/>
                <a:r>
                  <a:rPr lang="en-US" sz="2400" u="sng" dirty="0"/>
                  <a:t>Normality</a:t>
                </a:r>
                <a:r>
                  <a:rPr lang="en-US" sz="2400" dirty="0"/>
                  <a:t>: we expect at least 10 successes and 10 failures</a:t>
                </a:r>
              </a:p>
              <a:p>
                <a:pPr marL="960120" lvl="2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C4C6F-71F2-CFD8-D232-D1007F97D6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11415" y="556846"/>
                <a:ext cx="8295903" cy="5744308"/>
              </a:xfrm>
              <a:blipFill>
                <a:blip r:embed="rId3"/>
                <a:stretch>
                  <a:fillRect l="-1070" t="-1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2800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/>
        </p:nvSpPr>
        <p:spPr>
          <a:xfrm>
            <a:off x="1981200" y="184875"/>
            <a:ext cx="84159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2200" b="1" kern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Recap: Inference using difference of two small sample means</a:t>
            </a:r>
            <a:endParaRPr sz="2200" b="1" kern="0">
              <a:solidFill>
                <a:schemeClr val="accent1"/>
              </a:solidFill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0" name="Google Shape;290;p42"/>
              <p:cNvSpPr txBox="1"/>
              <p:nvPr/>
            </p:nvSpPr>
            <p:spPr>
              <a:xfrm flipH="1">
                <a:off x="1981250" y="1106850"/>
                <a:ext cx="8545500" cy="547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indent="-368300" defTabSz="914400">
                  <a:lnSpc>
                    <a:spcPct val="115000"/>
                  </a:lnSpc>
                  <a:buClr>
                    <a:srgbClr val="000000"/>
                  </a:buClr>
                  <a:buSzPts val="2200"/>
                  <a:buFont typeface="Arial"/>
                  <a:buChar char="●"/>
                </a:pPr>
                <a:r>
                  <a:rPr lang="en-US" sz="22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If </a:t>
                </a:r>
                <a:r>
                  <a:rPr lang="el-GR" sz="2200" i="1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σ</a:t>
                </a:r>
                <a:r>
                  <a:rPr lang="el-GR" sz="2200" i="1" kern="0" baseline="-2500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1</a:t>
                </a:r>
                <a:r>
                  <a:rPr lang="el-GR" sz="22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 </a:t>
                </a:r>
                <a:r>
                  <a:rPr lang="en-US" sz="22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or </a:t>
                </a:r>
                <a:r>
                  <a:rPr lang="el-GR" sz="2200" i="1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σ</a:t>
                </a:r>
                <a:r>
                  <a:rPr lang="el-GR" sz="2200" i="1" kern="0" baseline="-2500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2</a:t>
                </a:r>
                <a:r>
                  <a:rPr lang="el-GR" sz="22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 </a:t>
                </a:r>
                <a:r>
                  <a:rPr lang="en-US" sz="22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is unknown, difference between the sample means follow a 𝙩-distribution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ar-AE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ar-AE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ar-A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ar-AE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ar-AE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ar-AE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ar-A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ar-AE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den>
                        </m:f>
                        <m:r>
                          <a:rPr lang="ar-AE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ar-AE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ar-AE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ar-AE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ar-AE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ar-AE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ar-AE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ar-AE" sz="22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457200" indent="-368300" defTabSz="914400">
                  <a:lnSpc>
                    <a:spcPct val="115000"/>
                  </a:lnSpc>
                  <a:buClr>
                    <a:srgbClr val="000000"/>
                  </a:buClr>
                  <a:buSzPts val="2200"/>
                  <a:buFont typeface="Arial"/>
                  <a:buChar char="●"/>
                </a:pPr>
                <a:r>
                  <a:rPr lang="en" sz="22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Conditions: </a:t>
                </a:r>
                <a:endParaRPr sz="22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914400" lvl="1" indent="-368300" defTabSz="914400">
                  <a:lnSpc>
                    <a:spcPct val="115000"/>
                  </a:lnSpc>
                  <a:buClr>
                    <a:srgbClr val="000000"/>
                  </a:buClr>
                  <a:buSzPts val="2200"/>
                  <a:buFont typeface="Arial"/>
                  <a:buChar char="●"/>
                </a:pPr>
                <a:r>
                  <a:rPr lang="en-US" sz="22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Independence</a:t>
                </a:r>
              </a:p>
              <a:p>
                <a:pPr marL="914400" lvl="1" indent="-368300" defTabSz="914400">
                  <a:lnSpc>
                    <a:spcPct val="115000"/>
                  </a:lnSpc>
                  <a:buClr>
                    <a:srgbClr val="000000"/>
                  </a:buClr>
                  <a:buSzPts val="2200"/>
                  <a:buFont typeface="Arial"/>
                  <a:buChar char="●"/>
                </a:pPr>
                <a:r>
                  <a:rPr lang="en-US" sz="22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Normality </a:t>
                </a:r>
              </a:p>
              <a:p>
                <a:pPr marL="457200" indent="-368300" defTabSz="914400">
                  <a:lnSpc>
                    <a:spcPct val="115000"/>
                  </a:lnSpc>
                  <a:buClr>
                    <a:srgbClr val="000000"/>
                  </a:buClr>
                  <a:buSzPts val="2200"/>
                  <a:buFont typeface="Arial"/>
                  <a:buChar char="●"/>
                </a:pPr>
                <a:r>
                  <a:rPr lang="en" sz="22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Hypothesis testing:</a:t>
                </a:r>
                <a:endParaRPr sz="22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defTabSz="914400">
                  <a:lnSpc>
                    <a:spcPct val="115000"/>
                  </a:lnSpc>
                  <a:buClr>
                    <a:srgbClr val="000000"/>
                  </a:buClr>
                </a:pPr>
                <a:endParaRPr sz="2200" kern="0" dirty="0">
                  <a:solidFill>
                    <a:srgbClr val="3A81BA"/>
                  </a:solidFill>
                  <a:latin typeface="Arial"/>
                  <a:cs typeface="Arial"/>
                  <a:sym typeface="Arial"/>
                </a:endParaRPr>
              </a:p>
              <a:p>
                <a:pPr defTabSz="914400">
                  <a:lnSpc>
                    <a:spcPct val="115000"/>
                  </a:lnSpc>
                  <a:buClr>
                    <a:srgbClr val="000000"/>
                  </a:buClr>
                </a:pPr>
                <a:endParaRPr sz="22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457200" indent="-368300" defTabSz="914400">
                  <a:lnSpc>
                    <a:spcPct val="115000"/>
                  </a:lnSpc>
                  <a:buClr>
                    <a:srgbClr val="000000"/>
                  </a:buClr>
                  <a:buSzPts val="2200"/>
                  <a:buFont typeface="Arial"/>
                  <a:buChar char="●"/>
                </a:pPr>
                <a:r>
                  <a:rPr lang="en" sz="22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Confidence interval:</a:t>
                </a:r>
                <a:endParaRPr sz="22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290" name="Google Shape;290;p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981250" y="1106850"/>
                <a:ext cx="8545500" cy="547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2" name="Google Shape;29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0325" y="3959228"/>
            <a:ext cx="699135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0325" y="5184513"/>
            <a:ext cx="2905125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B90E-750A-292B-AACA-6E6165D9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703A4-C5BF-9AAE-56AC-8E6C5BE7F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How do we analyze data when there is too much to calculate by hand?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35028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B90E-750A-292B-AACA-6E6165D9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703A4-C5BF-9AAE-56AC-8E6C5BE7F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How do we analyze data when there is too much to calculate by hand?</a:t>
            </a:r>
          </a:p>
          <a:p>
            <a:endParaRPr lang="en-US" sz="2800" dirty="0"/>
          </a:p>
          <a:p>
            <a:pPr lvl="1"/>
            <a:r>
              <a:rPr lang="en-US" sz="2600" dirty="0"/>
              <a:t>Option 1: Use excel or some other coding-free software</a:t>
            </a:r>
          </a:p>
          <a:p>
            <a:pPr lvl="1"/>
            <a:r>
              <a:rPr lang="en-US" sz="2600" dirty="0"/>
              <a:t>Option 2: Learn to use a statistical software (like R, SAS, SPSS) </a:t>
            </a:r>
          </a:p>
        </p:txBody>
      </p:sp>
    </p:spTree>
    <p:extLst>
      <p:ext uri="{BB962C8B-B14F-4D97-AF65-F5344CB8AC3E}">
        <p14:creationId xmlns:p14="http://schemas.microsoft.com/office/powerpoint/2010/main" val="7093701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B90E-750A-292B-AACA-6E6165D9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703A4-C5BF-9AAE-56AC-8E6C5BE7F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How do we analyze data when there is too much to calculate by hand?</a:t>
            </a:r>
          </a:p>
          <a:p>
            <a:endParaRPr lang="en-US" sz="2800" dirty="0"/>
          </a:p>
          <a:p>
            <a:pPr lvl="1"/>
            <a:r>
              <a:rPr lang="en-US" sz="2800" dirty="0"/>
              <a:t>Option 1: Use excel or some other coding-free software</a:t>
            </a:r>
          </a:p>
          <a:p>
            <a:pPr lvl="1"/>
            <a:r>
              <a:rPr lang="en-US" sz="2800" dirty="0"/>
              <a:t>Option 2: Learn to use a statistical software (like R, SAS, SPSS) </a:t>
            </a:r>
          </a:p>
          <a:p>
            <a:endParaRPr lang="en-US" sz="2800" dirty="0"/>
          </a:p>
          <a:p>
            <a:r>
              <a:rPr lang="en-US" sz="2800" dirty="0"/>
              <a:t>Ex. </a:t>
            </a:r>
            <a:r>
              <a:rPr lang="en-US" sz="2800"/>
              <a:t>With R </a:t>
            </a:r>
            <a:r>
              <a:rPr lang="en-US" sz="2800" dirty="0">
                <a:hlinkClick r:id="rId3"/>
              </a:rPr>
              <a:t>https://www.kaggle.com/datasets/neuromusic/avocado-prices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095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D5D1-B0EC-2FF3-88F5-E4F4F1A0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so far…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C4C6F-71F2-CFD8-D232-D1007F97D6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11415" y="556846"/>
                <a:ext cx="8295903" cy="5744308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Is there a significant mean difference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𝒅𝒊𝒇𝒇</m:t>
                        </m:r>
                      </m:sub>
                    </m:sSub>
                  </m:oMath>
                </a14:m>
                <a:r>
                  <a:rPr lang="en-US" sz="2400" b="1" dirty="0"/>
                  <a:t>) between paired data?</a:t>
                </a:r>
              </a:p>
              <a:p>
                <a:r>
                  <a:rPr lang="en-US" sz="2400" dirty="0"/>
                  <a:t>When population variance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) is known, or sample size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) is large (&gt;30)</a:t>
                </a:r>
              </a:p>
              <a:p>
                <a:pPr lvl="1"/>
                <a:r>
                  <a:rPr lang="en-US" sz="2400" dirty="0"/>
                  <a:t>Z-test</a:t>
                </a:r>
              </a:p>
              <a:p>
                <a:r>
                  <a:rPr lang="en-US" sz="2400" dirty="0"/>
                  <a:t>When population variance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) is unknown, or sample size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) is small (&lt;30)</a:t>
                </a:r>
              </a:p>
              <a:p>
                <a:pPr lvl="1"/>
                <a:r>
                  <a:rPr lang="en-US" sz="2400" dirty="0"/>
                  <a:t>T-test </a:t>
                </a:r>
              </a:p>
              <a:p>
                <a:pPr lvl="1"/>
                <a:endParaRPr lang="en-US" sz="2400" dirty="0"/>
              </a:p>
              <a:p>
                <a:r>
                  <a:rPr lang="en-US" sz="2400" dirty="0"/>
                  <a:t>Assumptions:</a:t>
                </a:r>
              </a:p>
              <a:p>
                <a:pPr lvl="1"/>
                <a:r>
                  <a:rPr lang="en-US" sz="2400" u="sng" dirty="0"/>
                  <a:t>Independence</a:t>
                </a:r>
                <a:r>
                  <a:rPr lang="en-US" sz="2400" dirty="0"/>
                  <a:t>: sample observations are independent </a:t>
                </a:r>
              </a:p>
              <a:p>
                <a:pPr lvl="1"/>
                <a:r>
                  <a:rPr lang="en-US" sz="2400" u="sng" dirty="0"/>
                  <a:t>Normality</a:t>
                </a:r>
                <a:r>
                  <a:rPr lang="en-US" sz="2400" dirty="0"/>
                  <a:t>: sample data must be nearly normally distributed </a:t>
                </a:r>
              </a:p>
              <a:p>
                <a:pPr marL="960120" lvl="2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C4C6F-71F2-CFD8-D232-D1007F97D6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11415" y="556846"/>
                <a:ext cx="8295903" cy="5744308"/>
              </a:xfrm>
              <a:blipFill>
                <a:blip r:embed="rId3"/>
                <a:stretch>
                  <a:fillRect l="-1070" t="-1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25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D5D1-B0EC-2FF3-88F5-E4F4F1A0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so far…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C4C6F-71F2-CFD8-D232-D1007F97D6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11415" y="556846"/>
                <a:ext cx="8780585" cy="5744308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Is a sample mean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b="1" dirty="0"/>
                  <a:t>) or proportion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</m:oMath>
                </a14:m>
                <a:r>
                  <a:rPr lang="en-US" b="1" dirty="0"/>
                  <a:t>) significantly different from the population mean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) or proportion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/>
                  <a:t>)?</a:t>
                </a:r>
              </a:p>
              <a:p>
                <a:r>
                  <a:rPr lang="en-US" dirty="0"/>
                  <a:t>When population variance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is known, or sample size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 is large (&gt;30)</a:t>
                </a:r>
              </a:p>
              <a:p>
                <a:pPr lvl="1"/>
                <a:r>
                  <a:rPr lang="en-US" sz="2000" dirty="0"/>
                  <a:t>Z-test</a:t>
                </a:r>
              </a:p>
              <a:p>
                <a:r>
                  <a:rPr lang="en-US" dirty="0"/>
                  <a:t>When population variance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is unknown, or sample size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 is small (&lt;30)</a:t>
                </a:r>
              </a:p>
              <a:p>
                <a:pPr lvl="1"/>
                <a:r>
                  <a:rPr lang="en-US" sz="2000" dirty="0"/>
                  <a:t>T-test </a:t>
                </a:r>
              </a:p>
              <a:p>
                <a:pPr marL="960120" lvl="2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b="1" dirty="0"/>
                  <a:t>Is there a significant difference between paired data?</a:t>
                </a:r>
              </a:p>
              <a:p>
                <a:r>
                  <a:rPr lang="en-US" dirty="0"/>
                  <a:t>When population variance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is known, or sample size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 is large (&gt;30)</a:t>
                </a:r>
              </a:p>
              <a:p>
                <a:pPr lvl="1"/>
                <a:r>
                  <a:rPr lang="en-US" sz="2000" dirty="0"/>
                  <a:t>Z-test</a:t>
                </a:r>
              </a:p>
              <a:p>
                <a:r>
                  <a:rPr lang="en-US" dirty="0"/>
                  <a:t>When population variance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is unknown, or sample size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 is small (&lt;30)</a:t>
                </a:r>
              </a:p>
              <a:p>
                <a:pPr lvl="1"/>
                <a:r>
                  <a:rPr lang="en-US" sz="2000" dirty="0"/>
                  <a:t>T-test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C4C6F-71F2-CFD8-D232-D1007F97D6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11415" y="556846"/>
                <a:ext cx="8780585" cy="5744308"/>
              </a:xfrm>
              <a:blipFill>
                <a:blip r:embed="rId2"/>
                <a:stretch>
                  <a:fillRect l="-722" t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036CE15-5537-C6E5-71B4-9F49F9B90E05}"/>
              </a:ext>
            </a:extLst>
          </p:cNvPr>
          <p:cNvSpPr txBox="1"/>
          <p:nvPr/>
        </p:nvSpPr>
        <p:spPr>
          <a:xfrm>
            <a:off x="3587262" y="5134708"/>
            <a:ext cx="8053753" cy="13280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Come up with a research question and hypotheses for comparing a sample mean/proportion to the population mean/proportion, and for paired data. </a:t>
            </a:r>
          </a:p>
        </p:txBody>
      </p:sp>
    </p:spTree>
    <p:extLst>
      <p:ext uri="{BB962C8B-B14F-4D97-AF65-F5344CB8AC3E}">
        <p14:creationId xmlns:p14="http://schemas.microsoft.com/office/powerpoint/2010/main" val="334337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D5D1-B0EC-2FF3-88F5-E4F4F1A0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Type of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C4C6F-71F2-CFD8-D232-D1007F97D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415" y="750276"/>
            <a:ext cx="8299939" cy="55508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What if we wanted to answer a questions like these?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400" dirty="0"/>
              <a:t>Do juniors and seniors at WSU spend different amounts of time working?</a:t>
            </a:r>
          </a:p>
          <a:p>
            <a:pPr marL="502920" lvl="1" indent="0">
              <a:buNone/>
            </a:pPr>
            <a:endParaRPr lang="en-US" sz="2400" dirty="0"/>
          </a:p>
          <a:p>
            <a:pPr lvl="1"/>
            <a:r>
              <a:rPr lang="en-US" sz="2400" dirty="0"/>
              <a:t>Are pumpkins heavier than butternut squash on average? </a:t>
            </a:r>
          </a:p>
        </p:txBody>
      </p:sp>
    </p:spTree>
    <p:extLst>
      <p:ext uri="{BB962C8B-B14F-4D97-AF65-F5344CB8AC3E}">
        <p14:creationId xmlns:p14="http://schemas.microsoft.com/office/powerpoint/2010/main" val="3599691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D5D1-B0EC-2FF3-88F5-E4F4F1A0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Type of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C4C6F-71F2-CFD8-D232-D1007F97D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415" y="750276"/>
            <a:ext cx="8299939" cy="55508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What if we wanted to answer a questions like these?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400" dirty="0"/>
              <a:t>Do juniors and seniors at WSU spend different amounts of time working?</a:t>
            </a:r>
          </a:p>
          <a:p>
            <a:pPr marL="502920" lvl="1" indent="0">
              <a:buNone/>
            </a:pPr>
            <a:endParaRPr lang="en-US" sz="2400" dirty="0"/>
          </a:p>
          <a:p>
            <a:pPr lvl="1"/>
            <a:r>
              <a:rPr lang="en-US" sz="2400" dirty="0"/>
              <a:t>Are pumpkins heavier than butternut squash on average?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A214C-319B-702A-6C74-7D9BAA9BE7A0}"/>
              </a:ext>
            </a:extLst>
          </p:cNvPr>
          <p:cNvSpPr txBox="1"/>
          <p:nvPr/>
        </p:nvSpPr>
        <p:spPr>
          <a:xfrm>
            <a:off x="5562599" y="3525714"/>
            <a:ext cx="3997569" cy="51077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Do our current tools work?</a:t>
            </a:r>
          </a:p>
        </p:txBody>
      </p:sp>
    </p:spTree>
    <p:extLst>
      <p:ext uri="{BB962C8B-B14F-4D97-AF65-F5344CB8AC3E}">
        <p14:creationId xmlns:p14="http://schemas.microsoft.com/office/powerpoint/2010/main" val="2008790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D5D1-B0EC-2FF3-88F5-E4F4F1A0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Type of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C4C6F-71F2-CFD8-D232-D1007F97D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415" y="750276"/>
            <a:ext cx="8299939" cy="55508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What if we wanted to answer a questions like these?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400" dirty="0"/>
              <a:t>Do juniors and seniors at WSU spend different amounts of time working?</a:t>
            </a:r>
          </a:p>
          <a:p>
            <a:pPr marL="502920" lvl="1" indent="0">
              <a:buNone/>
            </a:pPr>
            <a:endParaRPr lang="en-US" sz="2400" dirty="0"/>
          </a:p>
          <a:p>
            <a:pPr lvl="1"/>
            <a:r>
              <a:rPr lang="en-US" sz="2400" dirty="0"/>
              <a:t>Are pumpkins heavier than butternut squash on average?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502920" lvl="1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600" dirty="0">
                <a:solidFill>
                  <a:srgbClr val="FFC000"/>
                </a:solidFill>
              </a:rPr>
              <a:t>No! In these cases we want to compare </a:t>
            </a:r>
            <a:r>
              <a:rPr lang="en-US" sz="2600" i="1" dirty="0">
                <a:solidFill>
                  <a:srgbClr val="FFC000"/>
                </a:solidFill>
              </a:rPr>
              <a:t>unpaired</a:t>
            </a:r>
            <a:r>
              <a:rPr lang="en-US" sz="2600" dirty="0">
                <a:solidFill>
                  <a:srgbClr val="FFC000"/>
                </a:solidFill>
              </a:rPr>
              <a:t> means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073377-33B7-3AA0-04C0-4D142C76B64E}"/>
              </a:ext>
            </a:extLst>
          </p:cNvPr>
          <p:cNvSpPr txBox="1"/>
          <p:nvPr/>
        </p:nvSpPr>
        <p:spPr>
          <a:xfrm>
            <a:off x="5562599" y="3525714"/>
            <a:ext cx="3997569" cy="51077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Do our current tools work?</a:t>
            </a:r>
          </a:p>
        </p:txBody>
      </p:sp>
    </p:spTree>
    <p:extLst>
      <p:ext uri="{BB962C8B-B14F-4D97-AF65-F5344CB8AC3E}">
        <p14:creationId xmlns:p14="http://schemas.microsoft.com/office/powerpoint/2010/main" val="92290977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2318</Words>
  <Application>Microsoft Macintosh PowerPoint</Application>
  <PresentationFormat>Widescreen</PresentationFormat>
  <Paragraphs>327</Paragraphs>
  <Slides>43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Corbel</vt:lpstr>
      <vt:lpstr>Courier New</vt:lpstr>
      <vt:lpstr>Helvetica</vt:lpstr>
      <vt:lpstr>Wingdings 2</vt:lpstr>
      <vt:lpstr>Frame</vt:lpstr>
      <vt:lpstr>Office Theme</vt:lpstr>
      <vt:lpstr>Inference for a Difference in Two Means </vt:lpstr>
      <vt:lpstr>Plan for Today</vt:lpstr>
      <vt:lpstr>Inference so far…</vt:lpstr>
      <vt:lpstr>Inference so far…</vt:lpstr>
      <vt:lpstr>Inference so far…</vt:lpstr>
      <vt:lpstr>Inference so far…</vt:lpstr>
      <vt:lpstr>Another Type of Question</vt:lpstr>
      <vt:lpstr>Another Type of Question</vt:lpstr>
      <vt:lpstr>Another Type of Question</vt:lpstr>
      <vt:lpstr>Another Type of Question</vt:lpstr>
      <vt:lpstr>Another Type of 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Statistical Tools</vt:lpstr>
      <vt:lpstr>Statistical Tools</vt:lpstr>
      <vt:lpstr>Statistical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Collecting Data</dc:title>
  <dc:creator>Mosca, Ab</dc:creator>
  <cp:lastModifiedBy>Mosca, Ab</cp:lastModifiedBy>
  <cp:revision>5</cp:revision>
  <dcterms:created xsi:type="dcterms:W3CDTF">2023-07-27T13:51:22Z</dcterms:created>
  <dcterms:modified xsi:type="dcterms:W3CDTF">2023-10-23T21:35:08Z</dcterms:modified>
</cp:coreProperties>
</file>