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65"/>
  </p:notesMasterIdLst>
  <p:sldIdLst>
    <p:sldId id="256" r:id="rId3"/>
    <p:sldId id="298" r:id="rId4"/>
    <p:sldId id="299" r:id="rId5"/>
    <p:sldId id="258" r:id="rId6"/>
    <p:sldId id="300" r:id="rId7"/>
    <p:sldId id="260" r:id="rId8"/>
    <p:sldId id="261" r:id="rId9"/>
    <p:sldId id="262" r:id="rId10"/>
    <p:sldId id="263" r:id="rId11"/>
    <p:sldId id="264" r:id="rId12"/>
    <p:sldId id="265" r:id="rId13"/>
    <p:sldId id="266" r:id="rId14"/>
    <p:sldId id="268" r:id="rId15"/>
    <p:sldId id="269" r:id="rId16"/>
    <p:sldId id="270" r:id="rId17"/>
    <p:sldId id="271" r:id="rId18"/>
    <p:sldId id="272" r:id="rId19"/>
    <p:sldId id="273" r:id="rId20"/>
    <p:sldId id="274" r:id="rId21"/>
    <p:sldId id="275" r:id="rId22"/>
    <p:sldId id="301" r:id="rId23"/>
    <p:sldId id="326" r:id="rId24"/>
    <p:sldId id="327" r:id="rId25"/>
    <p:sldId id="277" r:id="rId26"/>
    <p:sldId id="278" r:id="rId27"/>
    <p:sldId id="279" r:id="rId28"/>
    <p:sldId id="302" r:id="rId29"/>
    <p:sldId id="328" r:id="rId30"/>
    <p:sldId id="281" r:id="rId31"/>
    <p:sldId id="282" r:id="rId32"/>
    <p:sldId id="283" r:id="rId33"/>
    <p:sldId id="284" r:id="rId34"/>
    <p:sldId id="285" r:id="rId35"/>
    <p:sldId id="287" r:id="rId36"/>
    <p:sldId id="303" r:id="rId37"/>
    <p:sldId id="304" r:id="rId38"/>
    <p:sldId id="305" r:id="rId39"/>
    <p:sldId id="309" r:id="rId40"/>
    <p:sldId id="286" r:id="rId41"/>
    <p:sldId id="310" r:id="rId42"/>
    <p:sldId id="306" r:id="rId43"/>
    <p:sldId id="311" r:id="rId44"/>
    <p:sldId id="307" r:id="rId45"/>
    <p:sldId id="312" r:id="rId46"/>
    <p:sldId id="313" r:id="rId47"/>
    <p:sldId id="314" r:id="rId48"/>
    <p:sldId id="315" r:id="rId49"/>
    <p:sldId id="316" r:id="rId50"/>
    <p:sldId id="317" r:id="rId51"/>
    <p:sldId id="318" r:id="rId52"/>
    <p:sldId id="319" r:id="rId53"/>
    <p:sldId id="320" r:id="rId54"/>
    <p:sldId id="321" r:id="rId55"/>
    <p:sldId id="322" r:id="rId56"/>
    <p:sldId id="293" r:id="rId57"/>
    <p:sldId id="294" r:id="rId58"/>
    <p:sldId id="323" r:id="rId59"/>
    <p:sldId id="324" r:id="rId60"/>
    <p:sldId id="325" r:id="rId61"/>
    <p:sldId id="295" r:id="rId62"/>
    <p:sldId id="296" r:id="rId63"/>
    <p:sldId id="297"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fff8405_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8eb21b77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8eb21b7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8eb21b77d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8eb21b77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bfff8405_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bfff8405_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8eb21b77d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8eb21b77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8eb21b77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8eb21b77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8eb21b77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8eb21b77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414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89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804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243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fff8405_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bfff8405_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8eb21b77d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8eb21b77d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8eb21b77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8eb21b77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8eb21b77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8eb21b77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499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8eb21b77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8eb21b77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763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8eb21b77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8eb21b77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8eb21b77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eb21b77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bfff8405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bfff8405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8eb21b77d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8eb21b77d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dd659cad_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dd659cad_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8eb21b77d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8eb21b77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919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360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5540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275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819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968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912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bfff8405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bfff8405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ec3cab4_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ec3cab4_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476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820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9925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9757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2423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1606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4656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40821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4436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27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8eb21b77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8eb21b7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995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8128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bfff8405_0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bfff8405_0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0357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314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5370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bec3cab4_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bec3cab4_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8eb21b77d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8eb21b77d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8eb21b77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8eb21b77d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eb21b77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8eb21b77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8eb21b77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8eb21b77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8eb21b77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8eb21b77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8eb21b77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8eb21b77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11/14/23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448041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277966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90339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3444408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392985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11/14/23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11/14/23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11/14/23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11/14/23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11/14/23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11/14/23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11/14/23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11/14/23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05743605"/>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2.xml"/><Relationship Id="rId5" Type="http://schemas.openxmlformats.org/officeDocument/2006/relationships/image" Target="../media/image14.sv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6.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Inference for A Single Proportion</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tx1"/>
                </a:solidFill>
              </a:rPr>
              <a:t>What percent of all Americans have good intuition about experimental design, i.e. would answer "500 get the drug</a:t>
            </a:r>
            <a:br>
              <a:rPr lang="en" sz="2000" dirty="0">
                <a:solidFill>
                  <a:schemeClr val="tx1"/>
                </a:solidFill>
              </a:rPr>
            </a:br>
            <a:r>
              <a:rPr lang="en" sz="2000" dirty="0">
                <a:solidFill>
                  <a:schemeClr val="tx1"/>
                </a:solidFill>
              </a:rPr>
              <a:t>500 don't"?</a:t>
            </a:r>
            <a:endParaRPr sz="2000" dirty="0">
              <a:solidFill>
                <a:schemeClr val="tx1"/>
              </a:solidFill>
            </a:endParaRPr>
          </a:p>
        </p:txBody>
      </p:sp>
      <p:sp>
        <p:nvSpPr>
          <p:cNvPr id="98" name="Google Shape;98;p2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4"/>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dirty="0">
                <a:solidFill>
                  <a:schemeClr val="tx1"/>
                </a:solidFill>
              </a:rPr>
              <a:t>What percent of all Americans have good intuition about experimental design, i.e. would answer "500 get the drug</a:t>
            </a:r>
            <a:br>
              <a:rPr lang="en" sz="2000" dirty="0">
                <a:solidFill>
                  <a:schemeClr val="tx1"/>
                </a:solidFill>
              </a:rPr>
            </a:br>
            <a:r>
              <a:rPr lang="en" sz="2000" dirty="0">
                <a:solidFill>
                  <a:schemeClr val="tx1"/>
                </a:solidFill>
              </a:rPr>
              <a:t>500 don't"?</a:t>
            </a:r>
            <a:endParaRPr sz="2000" dirty="0">
              <a:solidFill>
                <a:schemeClr val="tx1"/>
              </a:solidFill>
            </a:endParaRPr>
          </a:p>
        </p:txBody>
      </p:sp>
      <p:sp>
        <p:nvSpPr>
          <p:cNvPr id="104" name="Google Shape;104;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
        <p:nvSpPr>
          <p:cNvPr id="105" name="Google Shape;105;p24"/>
          <p:cNvSpPr txBox="1">
            <a:spLocks noGrp="1"/>
          </p:cNvSpPr>
          <p:nvPr>
            <p:ph type="body" idx="1"/>
          </p:nvPr>
        </p:nvSpPr>
        <p:spPr>
          <a:xfrm flipH="1">
            <a:off x="1981075" y="25366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t>We can answer this research question using a confidence interval, which we know is always of the form</a:t>
            </a:r>
            <a:endParaRPr sz="2000" dirty="0"/>
          </a:p>
          <a:p>
            <a:pPr marL="0" indent="0">
              <a:lnSpc>
                <a:spcPct val="115000"/>
              </a:lnSpc>
              <a:spcBef>
                <a:spcPts val="0"/>
              </a:spcBef>
              <a:buNone/>
            </a:pPr>
            <a:r>
              <a:rPr lang="en" sz="2000" dirty="0"/>
              <a:t>	                             </a:t>
            </a:r>
            <a:r>
              <a:rPr lang="en" sz="2000" i="1" dirty="0">
                <a:solidFill>
                  <a:schemeClr val="tx1"/>
                </a:solidFill>
              </a:rPr>
              <a:t>point estimate ± ME</a:t>
            </a:r>
            <a:endParaRPr sz="2000" i="1" dirty="0">
              <a:solidFill>
                <a:schemeClr val="tx1"/>
              </a:solidFill>
            </a:endParaRPr>
          </a:p>
          <a:p>
            <a:pPr marL="0" indent="0">
              <a:lnSpc>
                <a:spcPct val="115000"/>
              </a:lnSpc>
              <a:spcBef>
                <a:spcPts val="0"/>
              </a:spcBef>
              <a:buNone/>
            </a:pP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a:spLocks noGrp="1"/>
          </p:cNvSpPr>
          <p:nvPr>
            <p:ph type="body" idx="1"/>
          </p:nvPr>
        </p:nvSpPr>
        <p:spPr>
          <a:xfrm flipH="1">
            <a:off x="1981075" y="37675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dirty="0"/>
              <a:t>And we also know that </a:t>
            </a:r>
            <a:r>
              <a:rPr lang="en" sz="2000" i="1" dirty="0">
                <a:solidFill>
                  <a:schemeClr val="accent1"/>
                </a:solidFill>
              </a:rPr>
              <a:t>ME = critical value times the SE </a:t>
            </a:r>
            <a:r>
              <a:rPr lang="en" sz="2000" dirty="0"/>
              <a:t>of the point estimate.</a:t>
            </a:r>
          </a:p>
          <a:p>
            <a:pPr marL="0" indent="0">
              <a:lnSpc>
                <a:spcPct val="115000"/>
              </a:lnSpc>
              <a:spcBef>
                <a:spcPts val="0"/>
              </a:spcBef>
              <a:buSzPts val="1100"/>
              <a:buNone/>
            </a:pPr>
            <a:endParaRPr lang="en" sz="2000" dirty="0"/>
          </a:p>
          <a:p>
            <a:pPr marL="0" indent="0">
              <a:lnSpc>
                <a:spcPct val="115000"/>
              </a:lnSpc>
              <a:spcBef>
                <a:spcPts val="0"/>
              </a:spcBef>
              <a:buSzPts val="1100"/>
              <a:buNone/>
            </a:pPr>
            <a:r>
              <a:rPr lang="en" sz="2000" dirty="0"/>
              <a:t>And: </a:t>
            </a:r>
            <a:endParaRPr sz="2000" dirty="0"/>
          </a:p>
          <a:p>
            <a:pPr marL="0" indent="457200">
              <a:lnSpc>
                <a:spcPct val="115000"/>
              </a:lnSpc>
              <a:spcBef>
                <a:spcPts val="0"/>
              </a:spcBef>
              <a:buNone/>
            </a:pPr>
            <a:r>
              <a:rPr lang="en" sz="2000" i="1" dirty="0">
                <a:solidFill>
                  <a:schemeClr val="accent1"/>
                </a:solidFill>
              </a:rPr>
              <a:t>                                      </a:t>
            </a:r>
            <a:endParaRPr sz="2000" dirty="0">
              <a:solidFill>
                <a:schemeClr val="accent1"/>
              </a:solidFill>
            </a:endParaRPr>
          </a:p>
        </p:txBody>
      </p:sp>
      <p:sp>
        <p:nvSpPr>
          <p:cNvPr id="111" name="Google Shape;111;p25"/>
          <p:cNvSpPr txBox="1">
            <a:spLocks noGrp="1"/>
          </p:cNvSpPr>
          <p:nvPr>
            <p:ph type="body" idx="1"/>
          </p:nvPr>
        </p:nvSpPr>
        <p:spPr>
          <a:xfrm flipH="1">
            <a:off x="1981075" y="13057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000">
                <a:solidFill>
                  <a:schemeClr val="accent1"/>
                </a:solidFill>
              </a:rPr>
              <a:t>What percent of all Americans have good intuition about experimental design, i.e. would answer "500 get the drug</a:t>
            </a:r>
            <a:br>
              <a:rPr lang="en" sz="2000">
                <a:solidFill>
                  <a:schemeClr val="accent1"/>
                </a:solidFill>
              </a:rPr>
            </a:br>
            <a:r>
              <a:rPr lang="en" sz="2000">
                <a:solidFill>
                  <a:schemeClr val="accent1"/>
                </a:solidFill>
              </a:rPr>
              <a:t>500 don't"?</a:t>
            </a:r>
            <a:endParaRPr sz="2000">
              <a:solidFill>
                <a:schemeClr val="accent1"/>
              </a:solidFill>
            </a:endParaRPr>
          </a:p>
        </p:txBody>
      </p:sp>
      <p:sp>
        <p:nvSpPr>
          <p:cNvPr id="112" name="Google Shape;112;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Inference on a proportion</a:t>
            </a:r>
            <a:endParaRPr baseline="30000">
              <a:solidFill>
                <a:schemeClr val="accent1"/>
              </a:solidFill>
            </a:endParaRPr>
          </a:p>
        </p:txBody>
      </p:sp>
      <p:sp>
        <p:nvSpPr>
          <p:cNvPr id="113" name="Google Shape;113;p25"/>
          <p:cNvSpPr txBox="1">
            <a:spLocks noGrp="1"/>
          </p:cNvSpPr>
          <p:nvPr>
            <p:ph type="body" idx="1"/>
          </p:nvPr>
        </p:nvSpPr>
        <p:spPr>
          <a:xfrm flipH="1">
            <a:off x="1981075" y="2536675"/>
            <a:ext cx="7822200" cy="1230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t>We can answer this research question using a confidence interval, which we know is always of the form</a:t>
            </a:r>
            <a:endParaRPr sz="2000" dirty="0"/>
          </a:p>
          <a:p>
            <a:pPr marL="0" indent="0">
              <a:lnSpc>
                <a:spcPct val="115000"/>
              </a:lnSpc>
              <a:spcBef>
                <a:spcPts val="0"/>
              </a:spcBef>
              <a:buNone/>
            </a:pPr>
            <a:r>
              <a:rPr lang="en" sz="2000" dirty="0"/>
              <a:t>	                             </a:t>
            </a:r>
            <a:r>
              <a:rPr lang="en" sz="2000" i="1" dirty="0">
                <a:solidFill>
                  <a:schemeClr val="tx1"/>
                </a:solidFill>
              </a:rPr>
              <a:t>point estimate ± ME</a:t>
            </a:r>
            <a:endParaRPr sz="2000" i="1" dirty="0">
              <a:solidFill>
                <a:schemeClr val="tx1"/>
              </a:solidFill>
            </a:endParaRPr>
          </a:p>
          <a:p>
            <a:pPr marL="0" indent="0">
              <a:lnSpc>
                <a:spcPct val="115000"/>
              </a:lnSpc>
              <a:spcBef>
                <a:spcPts val="0"/>
              </a:spcBef>
              <a:buNone/>
            </a:pPr>
            <a:endParaRPr sz="2000" dirty="0"/>
          </a:p>
        </p:txBody>
      </p:sp>
      <p:pic>
        <p:nvPicPr>
          <p:cNvPr id="2" name="Google Shape;123;p26">
            <a:extLst>
              <a:ext uri="{FF2B5EF4-FFF2-40B4-BE49-F238E27FC236}">
                <a16:creationId xmlns:a16="http://schemas.microsoft.com/office/drawing/2014/main" id="{16E954F3-42D9-396C-4D3C-0D6FF67F941F}"/>
              </a:ext>
            </a:extLst>
          </p:cNvPr>
          <p:cNvPicPr preferRelativeResize="0"/>
          <p:nvPr/>
        </p:nvPicPr>
        <p:blipFill>
          <a:blip r:embed="rId3">
            <a:alphaModFix/>
          </a:blip>
          <a:stretch>
            <a:fillRect/>
          </a:stretch>
        </p:blipFill>
        <p:spPr>
          <a:xfrm>
            <a:off x="4545882" y="4796975"/>
            <a:ext cx="2457450" cy="91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29" name="Google Shape;129;p27"/>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30" name="Google Shape;130;p27"/>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31" name="Google Shape;131;p27"/>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 </a:t>
            </a:r>
            <a:r>
              <a:rPr lang="en-US" sz="1900" dirty="0">
                <a:solidFill>
                  <a:schemeClr val="accent1"/>
                </a:solidFill>
              </a:rPr>
              <a:t>remember what they are?</a:t>
            </a: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37" name="Google Shape;137;p28"/>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38" name="Google Shape;138;p28"/>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39" name="Google Shape;139;p28"/>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a:t>
            </a:r>
            <a:r>
              <a:rPr lang="en-US" sz="1900" dirty="0"/>
              <a:t> </a:t>
            </a:r>
            <a:r>
              <a:rPr lang="en-US" sz="1900" dirty="0">
                <a:solidFill>
                  <a:schemeClr val="accent1"/>
                </a:solidFill>
              </a:rPr>
              <a:t>remember what they are?</a:t>
            </a:r>
          </a:p>
          <a:p>
            <a:pPr indent="-349250">
              <a:lnSpc>
                <a:spcPct val="115000"/>
              </a:lnSpc>
              <a:spcBef>
                <a:spcPts val="0"/>
              </a:spcBef>
              <a:buSzPts val="1900"/>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
        <p:nvSpPr>
          <p:cNvPr id="140" name="Google Shape;140;p28"/>
          <p:cNvSpPr txBox="1">
            <a:spLocks noGrp="1"/>
          </p:cNvSpPr>
          <p:nvPr>
            <p:ph type="body" idx="1"/>
          </p:nvPr>
        </p:nvSpPr>
        <p:spPr>
          <a:xfrm flipH="1">
            <a:off x="1981200" y="4572000"/>
            <a:ext cx="7822200" cy="1926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t>         </a:t>
            </a:r>
            <a:endParaRPr sz="1900" dirty="0"/>
          </a:p>
          <a:p>
            <a:pPr marL="0" indent="0">
              <a:lnSpc>
                <a:spcPct val="115000"/>
              </a:lnSpc>
              <a:spcBef>
                <a:spcPts val="0"/>
              </a:spcBef>
              <a:buSzPts val="1100"/>
              <a:buNone/>
            </a:pPr>
            <a:r>
              <a:rPr lang="en" sz="1900" i="1" dirty="0"/>
              <a:t>          </a:t>
            </a:r>
            <a:r>
              <a:rPr lang="en" sz="1900" i="1" dirty="0">
                <a:solidFill>
                  <a:srgbClr val="FFC000"/>
                </a:solidFill>
              </a:rPr>
              <a:t>independent observations, at least 10 successes and 10 failures</a:t>
            </a:r>
            <a:endParaRPr sz="1900" i="1" dirty="0">
              <a:solidFill>
                <a:srgbClr val="FFC000"/>
              </a:solidFill>
            </a:endParaRPr>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Sample proportions are also nearly normally distributed</a:t>
            </a:r>
            <a:endParaRPr baseline="30000">
              <a:solidFill>
                <a:schemeClr val="accent1"/>
              </a:solidFill>
            </a:endParaRPr>
          </a:p>
        </p:txBody>
      </p:sp>
      <p:pic>
        <p:nvPicPr>
          <p:cNvPr id="146" name="Google Shape;146;p29"/>
          <p:cNvPicPr preferRelativeResize="0"/>
          <p:nvPr/>
        </p:nvPicPr>
        <p:blipFill>
          <a:blip r:embed="rId3">
            <a:alphaModFix/>
          </a:blip>
          <a:stretch>
            <a:fillRect/>
          </a:stretch>
        </p:blipFill>
        <p:spPr>
          <a:xfrm>
            <a:off x="7912889" y="2342764"/>
            <a:ext cx="1095375" cy="657225"/>
          </a:xfrm>
          <a:prstGeom prst="rect">
            <a:avLst/>
          </a:prstGeom>
          <a:noFill/>
          <a:ln>
            <a:noFill/>
          </a:ln>
        </p:spPr>
      </p:pic>
      <p:pic>
        <p:nvPicPr>
          <p:cNvPr id="147" name="Google Shape;147;p29"/>
          <p:cNvPicPr preferRelativeResize="0"/>
          <p:nvPr/>
        </p:nvPicPr>
        <p:blipFill>
          <a:blip r:embed="rId4">
            <a:alphaModFix/>
          </a:blip>
          <a:stretch>
            <a:fillRect/>
          </a:stretch>
        </p:blipFill>
        <p:spPr>
          <a:xfrm>
            <a:off x="3664526" y="3052750"/>
            <a:ext cx="4474025" cy="1005300"/>
          </a:xfrm>
          <a:prstGeom prst="rect">
            <a:avLst/>
          </a:prstGeom>
          <a:noFill/>
          <a:ln>
            <a:noFill/>
          </a:ln>
        </p:spPr>
      </p:pic>
      <p:sp>
        <p:nvSpPr>
          <p:cNvPr id="148" name="Google Shape;148;p29"/>
          <p:cNvSpPr txBox="1">
            <a:spLocks noGrp="1"/>
          </p:cNvSpPr>
          <p:nvPr>
            <p:ph type="body" idx="1"/>
          </p:nvPr>
        </p:nvSpPr>
        <p:spPr>
          <a:xfrm flipH="1">
            <a:off x="1981175" y="1457325"/>
            <a:ext cx="7921800" cy="2719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dirty="0">
                <a:solidFill>
                  <a:schemeClr val="accent1"/>
                </a:solidFill>
              </a:rPr>
              <a:t>Central limit theorem for proportions</a:t>
            </a:r>
            <a:endParaRPr sz="1900" dirty="0">
              <a:solidFill>
                <a:schemeClr val="accent1"/>
              </a:solidFill>
            </a:endParaRPr>
          </a:p>
          <a:p>
            <a:pPr marL="0" indent="0">
              <a:lnSpc>
                <a:spcPct val="115000"/>
              </a:lnSpc>
              <a:spcBef>
                <a:spcPts val="1000"/>
              </a:spcBef>
              <a:buSzPts val="1100"/>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marL="0" indent="0">
              <a:lnSpc>
                <a:spcPct val="115000"/>
              </a:lnSpc>
              <a:spcBef>
                <a:spcPts val="0"/>
              </a:spcBef>
              <a:buSzPts val="1100"/>
              <a:buNone/>
            </a:pPr>
            <a:endParaRPr sz="1900" dirty="0"/>
          </a:p>
          <a:p>
            <a:pPr indent="-349250">
              <a:lnSpc>
                <a:spcPct val="115000"/>
              </a:lnSpc>
              <a:spcBef>
                <a:spcPts val="0"/>
              </a:spcBef>
              <a:buSzPts val="1900"/>
            </a:pPr>
            <a:r>
              <a:rPr lang="en" sz="1900" dirty="0"/>
              <a:t>But of course this is true only under certain conditions…</a:t>
            </a:r>
            <a:r>
              <a:rPr lang="en-US" sz="1900" dirty="0"/>
              <a:t> </a:t>
            </a:r>
            <a:r>
              <a:rPr lang="en-US" sz="1900" dirty="0">
                <a:solidFill>
                  <a:schemeClr val="accent1"/>
                </a:solidFill>
              </a:rPr>
              <a:t>remember what they are?</a:t>
            </a:r>
          </a:p>
          <a:p>
            <a:pPr marL="0" indent="0">
              <a:lnSpc>
                <a:spcPct val="115000"/>
              </a:lnSpc>
              <a:spcBef>
                <a:spcPts val="0"/>
              </a:spcBef>
              <a:buNone/>
            </a:pPr>
            <a:endParaRPr sz="1900" dirty="0">
              <a:solidFill>
                <a:schemeClr val="accent1"/>
              </a:solidFill>
            </a:endParaRPr>
          </a:p>
          <a:p>
            <a:pPr marL="0" indent="0">
              <a:lnSpc>
                <a:spcPct val="115000"/>
              </a:lnSpc>
              <a:spcBef>
                <a:spcPts val="0"/>
              </a:spcBef>
              <a:buNone/>
            </a:pPr>
            <a:endParaRPr sz="1900" dirty="0">
              <a:solidFill>
                <a:schemeClr val="accent1"/>
              </a:solidFill>
            </a:endParaRPr>
          </a:p>
          <a:p>
            <a:pPr marL="0" indent="0">
              <a:lnSpc>
                <a:spcPct val="115000"/>
              </a:lnSpc>
              <a:spcBef>
                <a:spcPts val="0"/>
              </a:spcBef>
              <a:buSzPts val="1100"/>
              <a:buNone/>
            </a:pPr>
            <a:endParaRPr sz="1900" dirty="0"/>
          </a:p>
        </p:txBody>
      </p:sp>
      <p:sp>
        <p:nvSpPr>
          <p:cNvPr id="149" name="Google Shape;149;p29"/>
          <p:cNvSpPr txBox="1">
            <a:spLocks noGrp="1"/>
          </p:cNvSpPr>
          <p:nvPr>
            <p:ph type="body" idx="1"/>
          </p:nvPr>
        </p:nvSpPr>
        <p:spPr>
          <a:xfrm flipH="1">
            <a:off x="1981200" y="4572000"/>
            <a:ext cx="7822200" cy="1926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900"/>
              <a:t>         </a:t>
            </a:r>
            <a:endParaRPr sz="1900"/>
          </a:p>
          <a:p>
            <a:pPr marL="0" indent="0">
              <a:lnSpc>
                <a:spcPct val="115000"/>
              </a:lnSpc>
              <a:spcBef>
                <a:spcPts val="0"/>
              </a:spcBef>
              <a:buSzPts val="1100"/>
              <a:buNone/>
            </a:pPr>
            <a:r>
              <a:rPr lang="en" sz="1900" i="1"/>
              <a:t>          independent observations, at least 10 successes and 10 failures</a:t>
            </a:r>
            <a:endParaRPr sz="1900" i="1"/>
          </a:p>
          <a:p>
            <a:pPr marL="0" indent="0">
              <a:lnSpc>
                <a:spcPct val="115000"/>
              </a:lnSpc>
              <a:spcBef>
                <a:spcPts val="0"/>
              </a:spcBef>
              <a:buSzPts val="1100"/>
              <a:buNone/>
            </a:pPr>
            <a:endParaRPr sz="1900"/>
          </a:p>
          <a:p>
            <a:pPr marL="0" indent="0">
              <a:lnSpc>
                <a:spcPct val="115000"/>
              </a:lnSpc>
              <a:spcBef>
                <a:spcPts val="0"/>
              </a:spcBef>
              <a:buSzPts val="1100"/>
              <a:buNone/>
            </a:pPr>
            <a:r>
              <a:rPr lang="en" sz="1900"/>
              <a:t>_________</a:t>
            </a:r>
            <a:endParaRPr sz="1900"/>
          </a:p>
          <a:p>
            <a:pPr marL="0" indent="0">
              <a:lnSpc>
                <a:spcPct val="115000"/>
              </a:lnSpc>
              <a:spcBef>
                <a:spcPts val="0"/>
              </a:spcBef>
              <a:buSzPts val="1100"/>
              <a:buNone/>
            </a:pPr>
            <a:r>
              <a:rPr lang="en" sz="1900">
                <a:solidFill>
                  <a:srgbClr val="FF0000"/>
                </a:solidFill>
              </a:rPr>
              <a:t>Note</a:t>
            </a:r>
            <a:r>
              <a:rPr lang="en" sz="1900"/>
              <a:t>: If </a:t>
            </a:r>
            <a:r>
              <a:rPr lang="en" sz="1900" i="1"/>
              <a:t>p</a:t>
            </a:r>
            <a:r>
              <a:rPr lang="en" sz="1900"/>
              <a:t> is unknown (most cases), we use p̂ in the calculation of the standard error.</a:t>
            </a:r>
            <a:endParaRPr sz="1900"/>
          </a:p>
          <a:p>
            <a:pPr marL="0" indent="0">
              <a:lnSpc>
                <a:spcPct val="115000"/>
              </a:lnSpc>
              <a:spcBef>
                <a:spcPts val="0"/>
              </a:spcBef>
              <a:buSzPts val="1100"/>
              <a:buNone/>
            </a:pP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 sz="2000" i="1" dirty="0">
                <a:solidFill>
                  <a:schemeClr val="tx1"/>
                </a:solidFill>
              </a:rPr>
              <a:t>Estimate (using a 95% confidence interval) the proportion of all Americans who have good intuition about experimental design.</a:t>
            </a:r>
          </a:p>
          <a:p>
            <a:pPr marL="0" indent="0">
              <a:lnSpc>
                <a:spcPct val="115000"/>
              </a:lnSpc>
              <a:spcBef>
                <a:spcPts val="0"/>
              </a:spcBef>
              <a:buSzPts val="1100"/>
              <a:buNone/>
            </a:pPr>
            <a:endParaRPr lang="en" sz="2000" i="1" dirty="0">
              <a:solidFill>
                <a:schemeClr val="tx1"/>
              </a:solidFill>
            </a:endParaRPr>
          </a:p>
          <a:p>
            <a:pPr marL="0" indent="0">
              <a:lnSpc>
                <a:spcPct val="115000"/>
              </a:lnSpc>
              <a:spcBef>
                <a:spcPts val="0"/>
              </a:spcBef>
              <a:buSzPts val="1100"/>
              <a:buNone/>
            </a:pPr>
            <a:r>
              <a:rPr lang="en" sz="2000" dirty="0"/>
              <a:t>Given: </a:t>
            </a:r>
            <a:r>
              <a:rPr lang="en" sz="2000" i="1" dirty="0"/>
              <a:t>n</a:t>
            </a:r>
            <a:r>
              <a:rPr lang="en" sz="2000" dirty="0"/>
              <a:t> = 670, </a:t>
            </a:r>
            <a:r>
              <a:rPr lang="en" sz="2000" i="1" dirty="0"/>
              <a:t>p̂</a:t>
            </a:r>
            <a:r>
              <a:rPr lang="en" sz="2000" dirty="0"/>
              <a:t> = 0.85.</a:t>
            </a:r>
            <a:endParaRPr sz="2000" i="1" dirty="0">
              <a:solidFill>
                <a:schemeClr val="tx1"/>
              </a:solidFill>
            </a:endParaRPr>
          </a:p>
          <a:p>
            <a:pPr marL="0" indent="0">
              <a:lnSpc>
                <a:spcPct val="115000"/>
              </a:lnSpc>
              <a:spcBef>
                <a:spcPts val="1000"/>
              </a:spcBef>
              <a:buNone/>
            </a:pPr>
            <a:endParaRPr sz="2000" dirty="0">
              <a:solidFill>
                <a:schemeClr val="tx1"/>
              </a:solidFill>
            </a:endParaRPr>
          </a:p>
          <a:p>
            <a:pPr marL="0" indent="0">
              <a:lnSpc>
                <a:spcPct val="115000"/>
              </a:lnSpc>
              <a:spcBef>
                <a:spcPts val="1000"/>
              </a:spcBef>
              <a:spcAft>
                <a:spcPts val="1000"/>
              </a:spcAft>
              <a:buSzPts val="1100"/>
              <a:buNone/>
            </a:pPr>
            <a:endParaRPr sz="2000" dirty="0">
              <a:solidFill>
                <a:schemeClr val="tx1"/>
              </a:solidFill>
            </a:endParaRPr>
          </a:p>
        </p:txBody>
      </p:sp>
      <p:sp>
        <p:nvSpPr>
          <p:cNvPr id="155" name="Google Shape;155;p3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p>
          <a:p>
            <a:pPr marL="0" indent="0">
              <a:lnSpc>
                <a:spcPct val="115000"/>
              </a:lnSpc>
              <a:spcBef>
                <a:spcPts val="1000"/>
              </a:spcBef>
              <a:buSzPts val="1100"/>
              <a:buNone/>
            </a:pP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p>
          <a:p>
            <a:pPr indent="-457200">
              <a:lnSpc>
                <a:spcPct val="115000"/>
              </a:lnSpc>
              <a:spcBef>
                <a:spcPts val="1000"/>
              </a:spcBef>
              <a:buSzPts val="1100"/>
              <a:buFont typeface="+mj-lt"/>
              <a:buAutoNum type="arabicPeriod"/>
            </a:pPr>
            <a:r>
              <a:rPr lang="en" sz="2000" dirty="0"/>
              <a:t>Independence</a:t>
            </a:r>
          </a:p>
          <a:p>
            <a:pPr indent="-457200">
              <a:lnSpc>
                <a:spcPct val="115000"/>
              </a:lnSpc>
              <a:spcBef>
                <a:spcPts val="1000"/>
              </a:spcBef>
              <a:buSzPts val="1100"/>
              <a:buFont typeface="+mj-lt"/>
              <a:buAutoNum type="arabicPeriod"/>
            </a:pPr>
            <a:r>
              <a:rPr lang="en" sz="2000" dirty="0"/>
              <a:t>Success-Failures</a:t>
            </a:r>
            <a:endParaRPr sz="2000" dirty="0"/>
          </a:p>
          <a:p>
            <a:pPr marL="0" indent="0">
              <a:lnSpc>
                <a:spcPct val="115000"/>
              </a:lnSpc>
              <a:spcBef>
                <a:spcPts val="1000"/>
              </a:spcBef>
              <a:buNone/>
            </a:pP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8139F79F-893E-21D2-8F4E-6BBF555F12DC}"/>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p>
          <a:p>
            <a:pPr marL="0" indent="0">
              <a:lnSpc>
                <a:spcPct val="115000"/>
              </a:lnSpc>
              <a:spcBef>
                <a:spcPts val="1000"/>
              </a:spcBef>
              <a:buSzPts val="1100"/>
              <a:buNone/>
            </a:pP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endParaRPr sz="2000" dirty="0"/>
          </a:p>
          <a:p>
            <a:pPr indent="-355600">
              <a:lnSpc>
                <a:spcPct val="115000"/>
              </a:lnSpc>
              <a:spcBef>
                <a:spcPts val="1000"/>
              </a:spcBef>
              <a:buSzPts val="2000"/>
              <a:buAutoNum type="arabicPeriod"/>
            </a:pPr>
            <a:r>
              <a:rPr lang="en" sz="2000" i="1" dirty="0">
                <a:solidFill>
                  <a:schemeClr val="accent1"/>
                </a:solidFill>
              </a:rPr>
              <a:t>Independence</a:t>
            </a:r>
            <a:r>
              <a:rPr lang="en" sz="2000" dirty="0"/>
              <a:t>: The sample is random, and 670 &lt; 10% of all Americans, therefore we can assume that one respondent's response is independent of another.</a:t>
            </a:r>
            <a:endParaRPr sz="2000" dirty="0"/>
          </a:p>
          <a:p>
            <a:pPr marL="0" indent="0">
              <a:lnSpc>
                <a:spcPct val="115000"/>
              </a:lnSpc>
              <a:spcBef>
                <a:spcPts val="1000"/>
              </a:spcBef>
              <a:buNone/>
            </a:pP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9DD6D28D-69BE-259B-9198-C44230AA6219}"/>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body" idx="1"/>
          </p:nvPr>
        </p:nvSpPr>
        <p:spPr>
          <a:xfrm flipH="1">
            <a:off x="1981150" y="1305775"/>
            <a:ext cx="80508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US" sz="2000" dirty="0">
                <a:solidFill>
                  <a:schemeClr val="tx1"/>
                </a:solidFill>
              </a:rPr>
              <a:t>The GSS found that 571 out of 670 (85%) of Americans answered the question on experimental design correctly. </a:t>
            </a:r>
          </a:p>
          <a:p>
            <a:pPr marL="0" indent="0">
              <a:lnSpc>
                <a:spcPct val="115000"/>
              </a:lnSpc>
              <a:spcBef>
                <a:spcPts val="0"/>
              </a:spcBef>
              <a:buSzPts val="1100"/>
              <a:buNone/>
            </a:pPr>
            <a:r>
              <a:rPr lang="en-US" sz="2000" i="1" dirty="0">
                <a:solidFill>
                  <a:schemeClr val="tx1"/>
                </a:solidFill>
              </a:rPr>
              <a:t>Estimate (using a 95% confidence interval) the proportion of all Americans who have good intuition about experimental design.</a:t>
            </a:r>
          </a:p>
          <a:p>
            <a:pPr marL="0" indent="0">
              <a:lnSpc>
                <a:spcPct val="115000"/>
              </a:lnSpc>
              <a:spcBef>
                <a:spcPts val="1000"/>
              </a:spcBef>
              <a:buSzPts val="1100"/>
              <a:buNone/>
            </a:pPr>
            <a:endParaRPr lang="en" sz="2000" dirty="0"/>
          </a:p>
          <a:p>
            <a:pPr marL="0" indent="0">
              <a:lnSpc>
                <a:spcPct val="115000"/>
              </a:lnSpc>
              <a:spcBef>
                <a:spcPts val="1000"/>
              </a:spcBef>
              <a:buSzPts val="1100"/>
              <a:buNone/>
            </a:pPr>
            <a:r>
              <a:rPr lang="en" sz="2000" dirty="0"/>
              <a:t>Given: </a:t>
            </a:r>
            <a:r>
              <a:rPr lang="en" sz="2000" i="1" dirty="0"/>
              <a:t>n</a:t>
            </a:r>
            <a:r>
              <a:rPr lang="en" sz="2000" dirty="0"/>
              <a:t> = 670, </a:t>
            </a:r>
            <a:r>
              <a:rPr lang="en" sz="2000" i="1" dirty="0"/>
              <a:t>p̂</a:t>
            </a:r>
            <a:r>
              <a:rPr lang="en" sz="2000" dirty="0"/>
              <a:t> = 0.85. </a:t>
            </a:r>
          </a:p>
          <a:p>
            <a:pPr marL="0" indent="0">
              <a:lnSpc>
                <a:spcPct val="115000"/>
              </a:lnSpc>
              <a:spcBef>
                <a:spcPts val="1000"/>
              </a:spcBef>
              <a:buSzPts val="1100"/>
              <a:buNone/>
            </a:pPr>
            <a:r>
              <a:rPr lang="en" sz="2000" dirty="0"/>
              <a:t>First check conditions.</a:t>
            </a:r>
            <a:endParaRPr sz="2000" dirty="0"/>
          </a:p>
          <a:p>
            <a:pPr indent="-355600">
              <a:lnSpc>
                <a:spcPct val="115000"/>
              </a:lnSpc>
              <a:spcBef>
                <a:spcPts val="1000"/>
              </a:spcBef>
              <a:buSzPts val="2000"/>
              <a:buAutoNum type="arabicPeriod"/>
            </a:pPr>
            <a:r>
              <a:rPr lang="en" sz="2000" i="1" dirty="0">
                <a:solidFill>
                  <a:schemeClr val="accent1"/>
                </a:solidFill>
              </a:rPr>
              <a:t>Independence</a:t>
            </a:r>
            <a:r>
              <a:rPr lang="en" sz="2000" dirty="0"/>
              <a:t>: The sample is random, and 670 &lt; 10% of all Americans, therefore we can assume that one respondent's response is independent of another.</a:t>
            </a:r>
            <a:endParaRPr sz="2000" dirty="0"/>
          </a:p>
          <a:p>
            <a:pPr indent="-355600">
              <a:lnSpc>
                <a:spcPct val="115000"/>
              </a:lnSpc>
              <a:spcBef>
                <a:spcPts val="0"/>
              </a:spcBef>
              <a:buSzPts val="2000"/>
              <a:buAutoNum type="arabicPeriod"/>
            </a:pPr>
            <a:r>
              <a:rPr lang="en" sz="2000" i="1" dirty="0">
                <a:solidFill>
                  <a:schemeClr val="accent1"/>
                </a:solidFill>
              </a:rPr>
              <a:t>Success-failure</a:t>
            </a:r>
            <a:r>
              <a:rPr lang="en" sz="2000" dirty="0"/>
              <a:t>: 571 people answered correctly (successes) and 99 answered incorrectly (failures), both are greater than 10.</a:t>
            </a:r>
            <a:endParaRPr sz="2000" dirty="0"/>
          </a:p>
          <a:p>
            <a:pPr marL="0" indent="0">
              <a:lnSpc>
                <a:spcPct val="115000"/>
              </a:lnSpc>
              <a:spcBef>
                <a:spcPts val="1000"/>
              </a:spcBef>
              <a:spcAft>
                <a:spcPts val="1000"/>
              </a:spcAft>
              <a:buSzPts val="1100"/>
              <a:buNone/>
            </a:pPr>
            <a:endParaRPr sz="2000" dirty="0"/>
          </a:p>
        </p:txBody>
      </p:sp>
      <p:sp>
        <p:nvSpPr>
          <p:cNvPr id="4" name="Google Shape;155;p30">
            <a:extLst>
              <a:ext uri="{FF2B5EF4-FFF2-40B4-BE49-F238E27FC236}">
                <a16:creationId xmlns:a16="http://schemas.microsoft.com/office/drawing/2014/main" id="{2458BE9F-2CE9-01B0-74D1-A399D447C4B9}"/>
              </a:ext>
            </a:extLst>
          </p:cNvPr>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Back to the example ...</a:t>
            </a:r>
            <a:endParaRPr baseline="300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E5BA-9D6D-DA69-3329-7155CBB2904F}"/>
              </a:ext>
            </a:extLst>
          </p:cNvPr>
          <p:cNvSpPr>
            <a:spLocks noGrp="1"/>
          </p:cNvSpPr>
          <p:nvPr>
            <p:ph type="title"/>
          </p:nvPr>
        </p:nvSpPr>
        <p:spPr/>
        <p:txBody>
          <a:bodyPr/>
          <a:lstStyle/>
          <a:p>
            <a:r>
              <a:rPr lang="en-US" dirty="0"/>
              <a:t>RECAP: Inference for </a:t>
            </a:r>
            <a:r>
              <a:rPr lang="en-US" b="1" dirty="0"/>
              <a:t>means</a:t>
            </a:r>
            <a:r>
              <a:rPr lang="en-US" dirty="0"/>
              <a:t>  </a:t>
            </a:r>
          </a:p>
        </p:txBody>
      </p:sp>
      <p:sp>
        <p:nvSpPr>
          <p:cNvPr id="3" name="Content Placeholder 2">
            <a:extLst>
              <a:ext uri="{FF2B5EF4-FFF2-40B4-BE49-F238E27FC236}">
                <a16:creationId xmlns:a16="http://schemas.microsoft.com/office/drawing/2014/main" id="{F0618A48-8A1F-2495-6A36-A57F7E6716B2}"/>
              </a:ext>
            </a:extLst>
          </p:cNvPr>
          <p:cNvSpPr>
            <a:spLocks noGrp="1"/>
          </p:cNvSpPr>
          <p:nvPr>
            <p:ph idx="1"/>
          </p:nvPr>
        </p:nvSpPr>
        <p:spPr>
          <a:xfrm>
            <a:off x="3481754" y="293077"/>
            <a:ext cx="8147538" cy="6435969"/>
          </a:xfrm>
        </p:spPr>
        <p:txBody>
          <a:bodyPr anchor="t">
            <a:normAutofit fontScale="77500" lnSpcReduction="20000"/>
          </a:bodyPr>
          <a:lstStyle/>
          <a:p>
            <a:pPr marL="0" indent="0">
              <a:buNone/>
            </a:pPr>
            <a:r>
              <a:rPr lang="en-US" sz="3600" dirty="0"/>
              <a:t>Match the following scenarios to the appropriate test (Z-test, T-test, ANOVA): </a:t>
            </a:r>
          </a:p>
          <a:p>
            <a:endParaRPr lang="en-US" sz="4400" dirty="0"/>
          </a:p>
          <a:p>
            <a:r>
              <a:rPr lang="en-US" sz="2900" dirty="0"/>
              <a:t>Comparing a sample mean to a population mean, N = 50 </a:t>
            </a:r>
          </a:p>
          <a:p>
            <a:endParaRPr lang="en-US" sz="2900" dirty="0"/>
          </a:p>
          <a:p>
            <a:r>
              <a:rPr lang="en-US" sz="2900" dirty="0"/>
              <a:t>Comparing a sample mean to a population mean, N = 20 </a:t>
            </a:r>
          </a:p>
          <a:p>
            <a:endParaRPr lang="en-US" sz="2900" dirty="0"/>
          </a:p>
          <a:p>
            <a:r>
              <a:rPr lang="en-US" sz="2900" dirty="0"/>
              <a:t>Comparing paired means, N = 100 </a:t>
            </a:r>
          </a:p>
          <a:p>
            <a:endParaRPr lang="en-US" sz="2900" dirty="0"/>
          </a:p>
          <a:p>
            <a:r>
              <a:rPr lang="en-US" sz="2900" dirty="0"/>
              <a:t>Comparing paired means, N = 25</a:t>
            </a:r>
          </a:p>
          <a:p>
            <a:endParaRPr lang="en-US" sz="2900" dirty="0"/>
          </a:p>
          <a:p>
            <a:r>
              <a:rPr lang="en-US" sz="2900" dirty="0"/>
              <a:t>Comparing un-paired means, N</a:t>
            </a:r>
            <a:r>
              <a:rPr lang="en-US" sz="2900" baseline="-25000" dirty="0"/>
              <a:t>a</a:t>
            </a:r>
            <a:r>
              <a:rPr lang="en-US" sz="2900" dirty="0"/>
              <a:t> = 15, N</a:t>
            </a:r>
            <a:r>
              <a:rPr lang="en-US" sz="2900" baseline="-25000" dirty="0"/>
              <a:t>b</a:t>
            </a:r>
            <a:r>
              <a:rPr lang="en-US" sz="2900" dirty="0"/>
              <a:t> = 17 </a:t>
            </a:r>
          </a:p>
          <a:p>
            <a:endParaRPr lang="en-US" sz="2900" dirty="0"/>
          </a:p>
          <a:p>
            <a:r>
              <a:rPr lang="en-US" sz="2900" dirty="0"/>
              <a:t>Comparing un-paired means, N</a:t>
            </a:r>
            <a:r>
              <a:rPr lang="en-US" sz="2900" baseline="-25000" dirty="0"/>
              <a:t>a</a:t>
            </a:r>
            <a:r>
              <a:rPr lang="en-US" sz="2900" dirty="0"/>
              <a:t> = 55, N</a:t>
            </a:r>
            <a:r>
              <a:rPr lang="en-US" sz="2900" baseline="-25000" dirty="0"/>
              <a:t>b</a:t>
            </a:r>
            <a:r>
              <a:rPr lang="en-US" sz="2900" dirty="0"/>
              <a:t> = 56 </a:t>
            </a:r>
          </a:p>
          <a:p>
            <a:endParaRPr lang="en-US" sz="2900" dirty="0"/>
          </a:p>
          <a:p>
            <a:r>
              <a:rPr lang="en-US" sz="2900" dirty="0"/>
              <a:t>Comparing more than 2 means, N</a:t>
            </a:r>
            <a:r>
              <a:rPr lang="en-US" sz="2900" baseline="-25000" dirty="0"/>
              <a:t>a</a:t>
            </a:r>
            <a:r>
              <a:rPr lang="en-US" sz="2900" dirty="0"/>
              <a:t> = 55, N</a:t>
            </a:r>
            <a:r>
              <a:rPr lang="en-US" sz="2900" baseline="-25000" dirty="0"/>
              <a:t>b</a:t>
            </a:r>
            <a:r>
              <a:rPr lang="en-US" sz="2900" dirty="0"/>
              <a:t> = 56, N</a:t>
            </a:r>
            <a:r>
              <a:rPr lang="en-US" sz="2900" baseline="-25000" dirty="0"/>
              <a:t>c</a:t>
            </a:r>
            <a:r>
              <a:rPr lang="en-US" sz="2900" dirty="0"/>
              <a:t> = 54, N</a:t>
            </a:r>
            <a:r>
              <a:rPr lang="en-US" sz="2900" baseline="-25000" dirty="0"/>
              <a:t>d</a:t>
            </a:r>
            <a:r>
              <a:rPr lang="en-US" sz="2900" dirty="0"/>
              <a:t> = 55 </a:t>
            </a:r>
          </a:p>
          <a:p>
            <a:endParaRPr lang="en-US" sz="2800" dirty="0"/>
          </a:p>
        </p:txBody>
      </p:sp>
    </p:spTree>
    <p:extLst>
      <p:ext uri="{BB962C8B-B14F-4D97-AF65-F5344CB8AC3E}">
        <p14:creationId xmlns:p14="http://schemas.microsoft.com/office/powerpoint/2010/main" val="456526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8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p>
          <a:p>
            <a:pPr marL="0" indent="0">
              <a:lnSpc>
                <a:spcPct val="115000"/>
              </a:lnSpc>
              <a:spcBef>
                <a:spcPts val="1000"/>
              </a:spcBef>
              <a:spcAft>
                <a:spcPts val="1000"/>
              </a:spcAft>
              <a:buSzPts val="1100"/>
              <a:buNone/>
            </a:pPr>
            <a:r>
              <a:rPr lang="en" sz="1800" dirty="0">
                <a:solidFill>
                  <a:schemeClr val="tx1"/>
                </a:solidFill>
              </a:rPr>
              <a:t>				</a:t>
            </a:r>
            <a:r>
              <a:rPr lang="en" sz="1800" dirty="0">
                <a:solidFill>
                  <a:schemeClr val="tx1"/>
                </a:solidFill>
                <a:sym typeface="Wingdings" pitchFamily="2" charset="2"/>
              </a:rPr>
              <a:t> (0.82, 0.88) </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9424"/>
          </a:xfrm>
          <a:prstGeom prst="rect">
            <a:avLst/>
          </a:prstGeom>
          <a:noFill/>
          <a:ln>
            <a:noFill/>
          </a:ln>
        </p:spPr>
      </p:pic>
      <p:sp>
        <p:nvSpPr>
          <p:cNvPr id="2" name="Frame 1">
            <a:extLst>
              <a:ext uri="{FF2B5EF4-FFF2-40B4-BE49-F238E27FC236}">
                <a16:creationId xmlns:a16="http://schemas.microsoft.com/office/drawing/2014/main" id="{B5218A25-0F7F-47E2-F0AE-38165EF6554A}"/>
              </a:ext>
            </a:extLst>
          </p:cNvPr>
          <p:cNvSpPr/>
          <p:nvPr/>
        </p:nvSpPr>
        <p:spPr>
          <a:xfrm>
            <a:off x="1793630" y="3587262"/>
            <a:ext cx="5697415" cy="464675"/>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9003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p>
          <a:p>
            <a:pPr marL="0" indent="0">
              <a:lnSpc>
                <a:spcPct val="115000"/>
              </a:lnSpc>
              <a:spcBef>
                <a:spcPts val="1000"/>
              </a:spcBef>
              <a:spcAft>
                <a:spcPts val="1000"/>
              </a:spcAft>
              <a:buSzPts val="1100"/>
              <a:buNone/>
            </a:pPr>
            <a:r>
              <a:rPr lang="en" sz="1800" dirty="0">
                <a:solidFill>
                  <a:schemeClr val="tx1"/>
                </a:solidFill>
              </a:rPr>
              <a:t>				</a:t>
            </a:r>
            <a:r>
              <a:rPr lang="en" sz="1800" dirty="0">
                <a:solidFill>
                  <a:schemeClr val="tx1"/>
                </a:solidFill>
                <a:sym typeface="Wingdings" pitchFamily="2" charset="2"/>
              </a:rPr>
              <a:t> (0.82, 0.88) </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9424"/>
          </a:xfrm>
          <a:prstGeom prst="rect">
            <a:avLst/>
          </a:prstGeom>
          <a:noFill/>
          <a:ln>
            <a:noFill/>
          </a:ln>
        </p:spPr>
      </p:pic>
      <p:sp>
        <p:nvSpPr>
          <p:cNvPr id="2" name="Frame 1">
            <a:extLst>
              <a:ext uri="{FF2B5EF4-FFF2-40B4-BE49-F238E27FC236}">
                <a16:creationId xmlns:a16="http://schemas.microsoft.com/office/drawing/2014/main" id="{B5218A25-0F7F-47E2-F0AE-38165EF6554A}"/>
              </a:ext>
            </a:extLst>
          </p:cNvPr>
          <p:cNvSpPr/>
          <p:nvPr/>
        </p:nvSpPr>
        <p:spPr>
          <a:xfrm>
            <a:off x="1793630" y="3587262"/>
            <a:ext cx="5697415" cy="464675"/>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E8A87E86-D07F-9A23-C139-0CA15CE65173}"/>
              </a:ext>
            </a:extLst>
          </p:cNvPr>
          <p:cNvSpPr txBox="1"/>
          <p:nvPr/>
        </p:nvSpPr>
        <p:spPr>
          <a:xfrm>
            <a:off x="7620626" y="3659159"/>
            <a:ext cx="4365298" cy="369332"/>
          </a:xfrm>
          <a:prstGeom prst="rect">
            <a:avLst/>
          </a:prstGeom>
          <a:noFill/>
        </p:spPr>
        <p:txBody>
          <a:bodyPr wrap="none" rtlCol="0">
            <a:spAutoFit/>
          </a:bodyPr>
          <a:lstStyle/>
          <a:p>
            <a:r>
              <a:rPr lang="en-US" dirty="0"/>
              <a:t>What is the interpretation of this interval?</a:t>
            </a:r>
          </a:p>
        </p:txBody>
      </p:sp>
    </p:spTree>
    <p:extLst>
      <p:ext uri="{BB962C8B-B14F-4D97-AF65-F5344CB8AC3E}">
        <p14:creationId xmlns:p14="http://schemas.microsoft.com/office/powerpoint/2010/main" val="2985263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1981075" y="1305775"/>
            <a:ext cx="7822200" cy="48450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1800" dirty="0">
                <a:solidFill>
                  <a:schemeClr val="tx1"/>
                </a:solidFill>
              </a:rPr>
              <a:t>We are given</a:t>
            </a:r>
          </a:p>
          <a:p>
            <a:pPr marL="0" indent="0">
              <a:lnSpc>
                <a:spcPct val="115000"/>
              </a:lnSpc>
              <a:spcBef>
                <a:spcPts val="0"/>
              </a:spcBef>
              <a:buSzPts val="1100"/>
              <a:buNone/>
            </a:pPr>
            <a:r>
              <a:rPr lang="en" sz="1800" dirty="0">
                <a:solidFill>
                  <a:schemeClr val="tx1"/>
                </a:solidFill>
              </a:rPr>
              <a:t> </a:t>
            </a:r>
            <a:r>
              <a:rPr lang="en" sz="1800" i="1" dirty="0">
                <a:solidFill>
                  <a:schemeClr val="tx1"/>
                </a:solidFill>
              </a:rPr>
              <a:t>n</a:t>
            </a:r>
            <a:r>
              <a:rPr lang="en" sz="1800" dirty="0">
                <a:solidFill>
                  <a:schemeClr val="tx1"/>
                </a:solidFill>
              </a:rPr>
              <a:t> = 670, </a:t>
            </a:r>
            <a:r>
              <a:rPr lang="en" sz="1800" i="1" dirty="0">
                <a:solidFill>
                  <a:schemeClr val="tx1"/>
                </a:solidFill>
              </a:rPr>
              <a:t>p̂</a:t>
            </a:r>
            <a:r>
              <a:rPr lang="en" sz="1800" dirty="0">
                <a:solidFill>
                  <a:schemeClr val="tx1"/>
                </a:solidFill>
              </a:rPr>
              <a:t> = 0.85</a:t>
            </a:r>
          </a:p>
          <a:p>
            <a:pPr marL="0" indent="0">
              <a:lnSpc>
                <a:spcPct val="115000"/>
              </a:lnSpc>
              <a:spcBef>
                <a:spcPts val="0"/>
              </a:spcBef>
              <a:buSzPts val="1100"/>
              <a:buNone/>
            </a:pPr>
            <a:r>
              <a:rPr lang="en" sz="1800" dirty="0">
                <a:solidFill>
                  <a:schemeClr val="tx1"/>
                </a:solidFill>
              </a:rPr>
              <a:t>We know: </a:t>
            </a:r>
          </a:p>
          <a:p>
            <a:pPr marL="0" indent="0">
              <a:lnSpc>
                <a:spcPct val="115000"/>
              </a:lnSpc>
              <a:spcBef>
                <a:spcPts val="0"/>
              </a:spcBef>
              <a:buSzPts val="1100"/>
              <a:buNone/>
            </a:pPr>
            <a:r>
              <a:rPr lang="en" sz="1800" i="1" dirty="0">
                <a:solidFill>
                  <a:schemeClr val="tx1"/>
                </a:solidFill>
              </a:rPr>
              <a:t>CI = point estimate ± critical value * SE,</a:t>
            </a:r>
            <a:endParaRPr sz="1800" dirty="0">
              <a:solidFill>
                <a:srgbClr val="4A86E8"/>
              </a:solidFill>
            </a:endParaRPr>
          </a:p>
          <a:p>
            <a:pPr marL="0" indent="0">
              <a:lnSpc>
                <a:spcPct val="115000"/>
              </a:lnSpc>
              <a:spcBef>
                <a:spcPts val="1000"/>
              </a:spcBef>
              <a:spcAft>
                <a:spcPts val="1000"/>
              </a:spcAft>
              <a:buSzPts val="1100"/>
              <a:buNone/>
            </a:pPr>
            <a:r>
              <a:rPr lang="en" sz="1800" dirty="0">
                <a:solidFill>
                  <a:schemeClr val="tx1"/>
                </a:solidFill>
              </a:rPr>
              <a:t>Which of the below is the correct calculation of the 95% confidence interval?</a:t>
            </a:r>
          </a:p>
          <a:p>
            <a:pPr marL="0" indent="0">
              <a:lnSpc>
                <a:spcPct val="115000"/>
              </a:lnSpc>
              <a:spcBef>
                <a:spcPts val="1000"/>
              </a:spcBef>
              <a:spcAft>
                <a:spcPts val="1000"/>
              </a:spcAft>
              <a:buSzPts val="1100"/>
              <a:buNone/>
            </a:pPr>
            <a:r>
              <a:rPr lang="en" sz="1800" dirty="0">
                <a:solidFill>
                  <a:schemeClr val="tx1"/>
                </a:solidFill>
              </a:rPr>
              <a:t>				</a:t>
            </a:r>
            <a:r>
              <a:rPr lang="en" sz="1800" dirty="0">
                <a:solidFill>
                  <a:schemeClr val="tx1"/>
                </a:solidFill>
                <a:sym typeface="Wingdings" pitchFamily="2" charset="2"/>
              </a:rPr>
              <a:t> (0.82, 0.88) </a:t>
            </a:r>
            <a:endParaRPr sz="1800" dirty="0">
              <a:solidFill>
                <a:schemeClr val="tx1"/>
              </a:solidFill>
            </a:endParaRPr>
          </a:p>
        </p:txBody>
      </p:sp>
      <p:pic>
        <p:nvPicPr>
          <p:cNvPr id="180" name="Google Shape;180;p34"/>
          <p:cNvPicPr preferRelativeResize="0"/>
          <p:nvPr/>
        </p:nvPicPr>
        <p:blipFill>
          <a:blip r:embed="rId3">
            <a:alphaModFix/>
          </a:blip>
          <a:stretch>
            <a:fillRect/>
          </a:stretch>
        </p:blipFill>
        <p:spPr>
          <a:xfrm>
            <a:off x="6294368" y="2069039"/>
            <a:ext cx="1980750" cy="737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1981076" y="3491575"/>
            <a:ext cx="3044875" cy="2249424"/>
          </a:xfrm>
          <a:prstGeom prst="rect">
            <a:avLst/>
          </a:prstGeom>
          <a:noFill/>
          <a:ln>
            <a:noFill/>
          </a:ln>
        </p:spPr>
      </p:pic>
      <p:sp>
        <p:nvSpPr>
          <p:cNvPr id="2" name="Frame 1">
            <a:extLst>
              <a:ext uri="{FF2B5EF4-FFF2-40B4-BE49-F238E27FC236}">
                <a16:creationId xmlns:a16="http://schemas.microsoft.com/office/drawing/2014/main" id="{B5218A25-0F7F-47E2-F0AE-38165EF6554A}"/>
              </a:ext>
            </a:extLst>
          </p:cNvPr>
          <p:cNvSpPr/>
          <p:nvPr/>
        </p:nvSpPr>
        <p:spPr>
          <a:xfrm>
            <a:off x="1793630" y="3587262"/>
            <a:ext cx="5697415" cy="464675"/>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E8A87E86-D07F-9A23-C139-0CA15CE65173}"/>
              </a:ext>
            </a:extLst>
          </p:cNvPr>
          <p:cNvSpPr txBox="1"/>
          <p:nvPr/>
        </p:nvSpPr>
        <p:spPr>
          <a:xfrm>
            <a:off x="7620627" y="3659159"/>
            <a:ext cx="4336912" cy="1200329"/>
          </a:xfrm>
          <a:prstGeom prst="rect">
            <a:avLst/>
          </a:prstGeom>
          <a:noFill/>
        </p:spPr>
        <p:txBody>
          <a:bodyPr wrap="square" rtlCol="0">
            <a:spAutoFit/>
          </a:bodyPr>
          <a:lstStyle/>
          <a:p>
            <a:r>
              <a:rPr lang="en-US" dirty="0"/>
              <a:t>What is the interpretation of this interval?</a:t>
            </a:r>
          </a:p>
          <a:p>
            <a:r>
              <a:rPr lang="en-US" b="1" dirty="0">
                <a:solidFill>
                  <a:srgbClr val="FFC000"/>
                </a:solidFill>
              </a:rPr>
              <a:t>We are 95% confident that 82 – 88% of all Americans have good intuition about experimental design. </a:t>
            </a:r>
          </a:p>
        </p:txBody>
      </p:sp>
    </p:spTree>
    <p:extLst>
      <p:ext uri="{BB962C8B-B14F-4D97-AF65-F5344CB8AC3E}">
        <p14:creationId xmlns:p14="http://schemas.microsoft.com/office/powerpoint/2010/main" val="1613753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195" name="Google Shape;195;p3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01" name="Google Shape;201;p3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02" name="Google Shape;202;p37"/>
          <p:cNvPicPr preferRelativeResize="0"/>
          <p:nvPr/>
        </p:nvPicPr>
        <p:blipFill>
          <a:blip r:embed="rId3">
            <a:alphaModFix/>
          </a:blip>
          <a:stretch>
            <a:fillRect/>
          </a:stretch>
        </p:blipFill>
        <p:spPr>
          <a:xfrm>
            <a:off x="5076225" y="2237374"/>
            <a:ext cx="1760325" cy="365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7" name="Google Shape;207;p38"/>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p>
              <a:p>
                <a:pPr marL="0" indent="0">
                  <a:lnSpc>
                    <a:spcPct val="115000"/>
                  </a:lnSpc>
                  <a:spcBef>
                    <a:spcPts val="0"/>
                  </a:spcBef>
                  <a:spcAft>
                    <a:spcPts val="1000"/>
                  </a:spcAft>
                  <a:buSzPts val="1100"/>
                  <a:buNone/>
                </a:pPr>
                <a:endParaRPr lang="en" sz="1800" dirty="0">
                  <a:solidFill>
                    <a:schemeClr val="tx1"/>
                  </a:solidFill>
                </a:endParaRPr>
              </a:p>
              <a:p>
                <a:pPr marL="0" indent="0">
                  <a:lnSpc>
                    <a:spcPct val="115000"/>
                  </a:lnSpc>
                  <a:spcBef>
                    <a:spcPts val="0"/>
                  </a:spcBef>
                  <a:spcAft>
                    <a:spcPts val="1000"/>
                  </a:spcAft>
                  <a:buSzPts val="1100"/>
                  <a:buNone/>
                </a:pPr>
                <a:endParaRPr lang="en" sz="1800" dirty="0">
                  <a:solidFill>
                    <a:schemeClr val="tx1"/>
                  </a:solidFill>
                </a:endParaRPr>
              </a:p>
              <a:p>
                <a:pPr marL="0" indent="0">
                  <a:lnSpc>
                    <a:spcPct val="115000"/>
                  </a:lnSpc>
                  <a:spcBef>
                    <a:spcPts val="0"/>
                  </a:spcBef>
                  <a:spcAft>
                    <a:spcPts val="1000"/>
                  </a:spcAft>
                  <a:buSzPts val="1100"/>
                  <a:buNone/>
                </a:pPr>
                <a:r>
                  <a:rPr lang="en" sz="1800" dirty="0">
                    <a:solidFill>
                      <a:schemeClr val="tx1"/>
                    </a:solidFill>
                  </a:rPr>
                  <a:t>We want: </a:t>
                </a:r>
                <a14:m>
                  <m:oMath xmlns:m="http://schemas.openxmlformats.org/officeDocument/2006/math">
                    <m:r>
                      <a:rPr lang="en-US" sz="1800" b="0" i="1" smtClean="0">
                        <a:solidFill>
                          <a:schemeClr val="tx1"/>
                        </a:solidFill>
                        <a:latin typeface="Cambria Math" panose="02040503050406030204" pitchFamily="18" charset="0"/>
                      </a:rPr>
                      <m:t>0.01 </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𝑀𝐸</m:t>
                    </m:r>
                  </m:oMath>
                </a14:m>
                <a:endParaRPr lang="en-US" sz="1800" b="0" dirty="0">
                  <a:solidFill>
                    <a:schemeClr val="tx1"/>
                  </a:solidFill>
                  <a:ea typeface="Cambria Math" panose="02040503050406030204" pitchFamily="18" charset="0"/>
                </a:endParaRPr>
              </a:p>
              <a:p>
                <a:pPr marL="0" indent="0">
                  <a:lnSpc>
                    <a:spcPct val="115000"/>
                  </a:lnSpc>
                  <a:spcBef>
                    <a:spcPts val="0"/>
                  </a:spcBef>
                  <a:spcAft>
                    <a:spcPts val="1000"/>
                  </a:spcAft>
                  <a:buSzPts val="1100"/>
                  <a:buNone/>
                </a:pPr>
                <a:r>
                  <a:rPr lang="en-US" sz="1800" dirty="0">
                    <a:solidFill>
                      <a:schemeClr val="tx1"/>
                    </a:solidFill>
                  </a:rPr>
                  <a:t>	</a:t>
                </a:r>
                <a14:m>
                  <m:oMath xmlns:m="http://schemas.openxmlformats.org/officeDocument/2006/math">
                    <m:r>
                      <a:rPr lang="en-US" sz="1800" b="0" i="1" smtClean="0">
                        <a:solidFill>
                          <a:schemeClr val="tx1"/>
                        </a:solidFill>
                        <a:latin typeface="Cambria Math" panose="02040503050406030204" pitchFamily="18" charset="0"/>
                      </a:rPr>
                      <m:t>0.01</m:t>
                    </m:r>
                    <m:r>
                      <a:rPr lang="en-US" sz="1800" b="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𝑧</m:t>
                    </m:r>
                    <m:r>
                      <a:rPr lang="en-US" sz="1800" b="0" i="1" smtClean="0">
                        <a:solidFill>
                          <a:schemeClr val="tx1"/>
                        </a:solidFill>
                        <a:latin typeface="Cambria Math" panose="02040503050406030204" pitchFamily="18" charset="0"/>
                        <a:ea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𝑆𝐸</m:t>
                    </m:r>
                  </m:oMath>
                </a14:m>
                <a:endParaRPr sz="1800" dirty="0">
                  <a:solidFill>
                    <a:schemeClr val="tx1"/>
                  </a:solidFill>
                </a:endParaRPr>
              </a:p>
            </p:txBody>
          </p:sp>
        </mc:Choice>
        <mc:Fallback>
          <p:sp>
            <p:nvSpPr>
              <p:cNvPr id="207" name="Google Shape;207;p38"/>
              <p:cNvSpPr txBox="1">
                <a:spLocks noGrp="1" noRot="1" noChangeAspect="1" noMove="1" noResize="1" noEditPoints="1" noAdjustHandles="1" noChangeArrowheads="1" noChangeShapeType="1" noTextEdit="1"/>
              </p:cNvSpPr>
              <p:nvPr>
                <p:ph type="body" idx="1"/>
              </p:nvPr>
            </p:nvSpPr>
            <p:spPr>
              <a:xfrm flipH="1">
                <a:off x="1981075" y="1305775"/>
                <a:ext cx="7822200" cy="882900"/>
              </a:xfrm>
              <a:prstGeom prst="rect">
                <a:avLst/>
              </a:prstGeom>
              <a:blipFill>
                <a:blip r:embed="rId3"/>
                <a:stretch>
                  <a:fillRect l="-649" b="-188732"/>
                </a:stretch>
              </a:blipFill>
            </p:spPr>
            <p:txBody>
              <a:bodyPr/>
              <a:lstStyle/>
              <a:p>
                <a:r>
                  <a:rPr lang="en-US">
                    <a:noFill/>
                  </a:rPr>
                  <a:t> </a:t>
                </a:r>
              </a:p>
            </p:txBody>
          </p:sp>
        </mc:Fallback>
      </mc:AlternateContent>
      <p:sp>
        <p:nvSpPr>
          <p:cNvPr id="208" name="Google Shape;208;p38"/>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09" name="Google Shape;209;p38"/>
          <p:cNvPicPr preferRelativeResize="0"/>
          <p:nvPr/>
        </p:nvPicPr>
        <p:blipFill>
          <a:blip r:embed="rId4">
            <a:alphaModFix/>
          </a:blip>
          <a:stretch>
            <a:fillRect/>
          </a:stretch>
        </p:blipFill>
        <p:spPr>
          <a:xfrm>
            <a:off x="5076225" y="2237374"/>
            <a:ext cx="1760325" cy="365650"/>
          </a:xfrm>
          <a:prstGeom prst="rect">
            <a:avLst/>
          </a:prstGeom>
          <a:noFill/>
          <a:ln>
            <a:noFill/>
          </a:ln>
        </p:spPr>
      </p:pic>
      <p:pic>
        <p:nvPicPr>
          <p:cNvPr id="210" name="Google Shape;210;p38"/>
          <p:cNvPicPr preferRelativeResize="0"/>
          <p:nvPr/>
        </p:nvPicPr>
        <p:blipFill>
          <a:blip r:embed="rId5">
            <a:alphaModFix/>
          </a:blip>
          <a:stretch>
            <a:fillRect/>
          </a:stretch>
        </p:blipFill>
        <p:spPr>
          <a:xfrm>
            <a:off x="2767888" y="3774643"/>
            <a:ext cx="7677374" cy="7315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16" name="Google Shape;216;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17" name="Google Shape;217;p39"/>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18" name="Google Shape;218;p39"/>
          <p:cNvPicPr preferRelativeResize="0"/>
          <p:nvPr/>
        </p:nvPicPr>
        <p:blipFill>
          <a:blip r:embed="rId4">
            <a:alphaModFix/>
          </a:blip>
          <a:stretch>
            <a:fillRect/>
          </a:stretch>
        </p:blipFill>
        <p:spPr>
          <a:xfrm>
            <a:off x="2562113" y="2813352"/>
            <a:ext cx="7677374" cy="731175"/>
          </a:xfrm>
          <a:prstGeom prst="rect">
            <a:avLst/>
          </a:prstGeom>
          <a:noFill/>
          <a:ln>
            <a:noFill/>
          </a:ln>
        </p:spPr>
      </p:pic>
      <p:sp>
        <p:nvSpPr>
          <p:cNvPr id="2" name="TextBox 1">
            <a:extLst>
              <a:ext uri="{FF2B5EF4-FFF2-40B4-BE49-F238E27FC236}">
                <a16:creationId xmlns:a16="http://schemas.microsoft.com/office/drawing/2014/main" id="{F8631F20-079F-BB0A-99D8-5FC2FE90FF26}"/>
              </a:ext>
            </a:extLst>
          </p:cNvPr>
          <p:cNvSpPr txBox="1"/>
          <p:nvPr/>
        </p:nvSpPr>
        <p:spPr>
          <a:xfrm>
            <a:off x="6046751" y="3593796"/>
            <a:ext cx="2543908" cy="369332"/>
          </a:xfrm>
          <a:prstGeom prst="rect">
            <a:avLst/>
          </a:prstGeom>
          <a:noFill/>
        </p:spPr>
        <p:txBody>
          <a:bodyPr wrap="square" rtlCol="0">
            <a:spAutoFit/>
          </a:bodyPr>
          <a:lstStyle/>
          <a:p>
            <a:r>
              <a:rPr lang="en-US" dirty="0"/>
              <a:t>solve for n </a:t>
            </a:r>
          </a:p>
        </p:txBody>
      </p:sp>
    </p:spTree>
    <p:extLst>
      <p:ext uri="{BB962C8B-B14F-4D97-AF65-F5344CB8AC3E}">
        <p14:creationId xmlns:p14="http://schemas.microsoft.com/office/powerpoint/2010/main" val="1482740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16" name="Google Shape;216;p3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17" name="Google Shape;217;p39"/>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18" name="Google Shape;218;p39"/>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19" name="Google Shape;219;p39"/>
          <p:cNvPicPr preferRelativeResize="0"/>
          <p:nvPr/>
        </p:nvPicPr>
        <p:blipFill>
          <a:blip r:embed="rId5">
            <a:alphaModFix/>
          </a:blip>
          <a:stretch>
            <a:fillRect/>
          </a:stretch>
        </p:blipFill>
        <p:spPr>
          <a:xfrm>
            <a:off x="2638326" y="3544525"/>
            <a:ext cx="3408425" cy="596100"/>
          </a:xfrm>
          <a:prstGeom prst="rect">
            <a:avLst/>
          </a:prstGeom>
          <a:noFill/>
          <a:ln>
            <a:noFill/>
          </a:ln>
        </p:spPr>
      </p:pic>
      <p:sp>
        <p:nvSpPr>
          <p:cNvPr id="2" name="TextBox 1">
            <a:extLst>
              <a:ext uri="{FF2B5EF4-FFF2-40B4-BE49-F238E27FC236}">
                <a16:creationId xmlns:a16="http://schemas.microsoft.com/office/drawing/2014/main" id="{F8631F20-079F-BB0A-99D8-5FC2FE90FF26}"/>
              </a:ext>
            </a:extLst>
          </p:cNvPr>
          <p:cNvSpPr txBox="1"/>
          <p:nvPr/>
        </p:nvSpPr>
        <p:spPr>
          <a:xfrm>
            <a:off x="6046751" y="3593796"/>
            <a:ext cx="2543908" cy="369332"/>
          </a:xfrm>
          <a:prstGeom prst="rect">
            <a:avLst/>
          </a:prstGeom>
          <a:noFill/>
        </p:spPr>
        <p:txBody>
          <a:bodyPr wrap="square" rtlCol="0">
            <a:spAutoFit/>
          </a:bodyPr>
          <a:lstStyle/>
          <a:p>
            <a:r>
              <a:rPr lang="en-US" dirty="0"/>
              <a:t>solve for n </a:t>
            </a:r>
          </a:p>
        </p:txBody>
      </p:sp>
    </p:spTree>
    <p:extLst>
      <p:ext uri="{BB962C8B-B14F-4D97-AF65-F5344CB8AC3E}">
        <p14:creationId xmlns:p14="http://schemas.microsoft.com/office/powerpoint/2010/main" val="1861428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25" name="Google Shape;225;p4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26" name="Google Shape;226;p40"/>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27" name="Google Shape;227;p40"/>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28" name="Google Shape;228;p40"/>
          <p:cNvPicPr preferRelativeResize="0"/>
          <p:nvPr/>
        </p:nvPicPr>
        <p:blipFill>
          <a:blip r:embed="rId5">
            <a:alphaModFix/>
          </a:blip>
          <a:stretch>
            <a:fillRect/>
          </a:stretch>
        </p:blipFill>
        <p:spPr>
          <a:xfrm>
            <a:off x="2638326" y="3544525"/>
            <a:ext cx="3408425" cy="596100"/>
          </a:xfrm>
          <a:prstGeom prst="rect">
            <a:avLst/>
          </a:prstGeom>
          <a:noFill/>
          <a:ln>
            <a:noFill/>
          </a:ln>
        </p:spPr>
      </p:pic>
      <p:pic>
        <p:nvPicPr>
          <p:cNvPr id="229" name="Google Shape;229;p40"/>
          <p:cNvPicPr preferRelativeResize="0"/>
          <p:nvPr/>
        </p:nvPicPr>
        <p:blipFill>
          <a:blip r:embed="rId6">
            <a:alphaModFix/>
          </a:blip>
          <a:stretch>
            <a:fillRect/>
          </a:stretch>
        </p:blipFill>
        <p:spPr>
          <a:xfrm>
            <a:off x="2362201" y="4169201"/>
            <a:ext cx="3731738" cy="6131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AD9A-A821-4CF1-AC23-D07DCC47B5C8}"/>
              </a:ext>
            </a:extLst>
          </p:cNvPr>
          <p:cNvSpPr>
            <a:spLocks noGrp="1"/>
          </p:cNvSpPr>
          <p:nvPr>
            <p:ph type="title"/>
          </p:nvPr>
        </p:nvSpPr>
        <p:spPr/>
        <p:txBody>
          <a:bodyPr/>
          <a:lstStyle/>
          <a:p>
            <a:r>
              <a:rPr lang="en-US" dirty="0"/>
              <a:t>Proportions </a:t>
            </a:r>
          </a:p>
        </p:txBody>
      </p:sp>
      <p:sp>
        <p:nvSpPr>
          <p:cNvPr id="3" name="Content Placeholder 2">
            <a:extLst>
              <a:ext uri="{FF2B5EF4-FFF2-40B4-BE49-F238E27FC236}">
                <a16:creationId xmlns:a16="http://schemas.microsoft.com/office/drawing/2014/main" id="{64BDE68D-BE25-8EB8-E9CF-4DB38935339F}"/>
              </a:ext>
            </a:extLst>
          </p:cNvPr>
          <p:cNvSpPr>
            <a:spLocks noGrp="1"/>
          </p:cNvSpPr>
          <p:nvPr>
            <p:ph idx="1"/>
          </p:nvPr>
        </p:nvSpPr>
        <p:spPr/>
        <p:txBody>
          <a:bodyPr anchor="t">
            <a:normAutofit/>
          </a:bodyPr>
          <a:lstStyle/>
          <a:p>
            <a:r>
              <a:rPr lang="en-US" sz="2400" dirty="0"/>
              <a:t>We can make similar inferences for proportions instead of means </a:t>
            </a:r>
          </a:p>
          <a:p>
            <a:r>
              <a:rPr lang="en-US" sz="2400" dirty="0"/>
              <a:t>Today we will start with one-sample proportions, compared to a population proportion </a:t>
            </a:r>
          </a:p>
          <a:p>
            <a:r>
              <a:rPr lang="en-US" sz="2400" dirty="0"/>
              <a:t>This an analogous to testing whether a one-sample mean differs from a population mean </a:t>
            </a:r>
          </a:p>
          <a:p>
            <a:pPr lvl="1"/>
            <a:endParaRPr lang="en-US" sz="2200" dirty="0"/>
          </a:p>
        </p:txBody>
      </p:sp>
    </p:spTree>
    <p:extLst>
      <p:ext uri="{BB962C8B-B14F-4D97-AF65-F5344CB8AC3E}">
        <p14:creationId xmlns:p14="http://schemas.microsoft.com/office/powerpoint/2010/main" val="1283905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flipH="1">
            <a:off x="1981075" y="1305775"/>
            <a:ext cx="7822200" cy="882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SzPts val="1100"/>
              <a:buNone/>
            </a:pPr>
            <a:r>
              <a:rPr lang="en" sz="1800" dirty="0">
                <a:solidFill>
                  <a:schemeClr val="tx1"/>
                </a:solidFill>
              </a:rPr>
              <a:t>How many people should you sample in order to cut the margin of error of a 95% confidence interval down to 1%?</a:t>
            </a:r>
            <a:endParaRPr sz="1800" dirty="0">
              <a:solidFill>
                <a:schemeClr val="tx1"/>
              </a:solidFill>
            </a:endParaRPr>
          </a:p>
        </p:txBody>
      </p:sp>
      <p:sp>
        <p:nvSpPr>
          <p:cNvPr id="235" name="Google Shape;235;p4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Choosing a sample size</a:t>
            </a:r>
            <a:endParaRPr baseline="30000">
              <a:solidFill>
                <a:schemeClr val="accent1"/>
              </a:solidFill>
            </a:endParaRPr>
          </a:p>
        </p:txBody>
      </p:sp>
      <p:pic>
        <p:nvPicPr>
          <p:cNvPr id="236" name="Google Shape;236;p41"/>
          <p:cNvPicPr preferRelativeResize="0"/>
          <p:nvPr/>
        </p:nvPicPr>
        <p:blipFill>
          <a:blip r:embed="rId3">
            <a:alphaModFix/>
          </a:blip>
          <a:stretch>
            <a:fillRect/>
          </a:stretch>
        </p:blipFill>
        <p:spPr>
          <a:xfrm>
            <a:off x="5076225" y="2237374"/>
            <a:ext cx="1760325" cy="365650"/>
          </a:xfrm>
          <a:prstGeom prst="rect">
            <a:avLst/>
          </a:prstGeom>
          <a:noFill/>
          <a:ln>
            <a:noFill/>
          </a:ln>
        </p:spPr>
      </p:pic>
      <p:pic>
        <p:nvPicPr>
          <p:cNvPr id="237" name="Google Shape;237;p41"/>
          <p:cNvPicPr preferRelativeResize="0"/>
          <p:nvPr/>
        </p:nvPicPr>
        <p:blipFill>
          <a:blip r:embed="rId4">
            <a:alphaModFix/>
          </a:blip>
          <a:stretch>
            <a:fillRect/>
          </a:stretch>
        </p:blipFill>
        <p:spPr>
          <a:xfrm>
            <a:off x="2562113" y="2813352"/>
            <a:ext cx="7677374" cy="731175"/>
          </a:xfrm>
          <a:prstGeom prst="rect">
            <a:avLst/>
          </a:prstGeom>
          <a:noFill/>
          <a:ln>
            <a:noFill/>
          </a:ln>
        </p:spPr>
      </p:pic>
      <p:pic>
        <p:nvPicPr>
          <p:cNvPr id="238" name="Google Shape;238;p41"/>
          <p:cNvPicPr preferRelativeResize="0"/>
          <p:nvPr/>
        </p:nvPicPr>
        <p:blipFill>
          <a:blip r:embed="rId5">
            <a:alphaModFix/>
          </a:blip>
          <a:stretch>
            <a:fillRect/>
          </a:stretch>
        </p:blipFill>
        <p:spPr>
          <a:xfrm>
            <a:off x="2638326" y="3544525"/>
            <a:ext cx="3408425" cy="596100"/>
          </a:xfrm>
          <a:prstGeom prst="rect">
            <a:avLst/>
          </a:prstGeom>
          <a:noFill/>
          <a:ln>
            <a:noFill/>
          </a:ln>
        </p:spPr>
      </p:pic>
      <p:pic>
        <p:nvPicPr>
          <p:cNvPr id="239" name="Google Shape;239;p41"/>
          <p:cNvPicPr preferRelativeResize="0"/>
          <p:nvPr/>
        </p:nvPicPr>
        <p:blipFill>
          <a:blip r:embed="rId6">
            <a:alphaModFix/>
          </a:blip>
          <a:stretch>
            <a:fillRect/>
          </a:stretch>
        </p:blipFill>
        <p:spPr>
          <a:xfrm>
            <a:off x="2362201" y="4169201"/>
            <a:ext cx="3731738" cy="613195"/>
          </a:xfrm>
          <a:prstGeom prst="rect">
            <a:avLst/>
          </a:prstGeom>
          <a:noFill/>
          <a:ln>
            <a:noFill/>
          </a:ln>
        </p:spPr>
      </p:pic>
      <p:pic>
        <p:nvPicPr>
          <p:cNvPr id="240" name="Google Shape;240;p41"/>
          <p:cNvPicPr preferRelativeResize="0"/>
          <p:nvPr/>
        </p:nvPicPr>
        <p:blipFill>
          <a:blip r:embed="rId7">
            <a:alphaModFix/>
          </a:blip>
          <a:stretch>
            <a:fillRect/>
          </a:stretch>
        </p:blipFill>
        <p:spPr>
          <a:xfrm>
            <a:off x="2362200" y="4905870"/>
            <a:ext cx="5722826" cy="34708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marL="0" indent="0">
              <a:lnSpc>
                <a:spcPct val="115000"/>
              </a:lnSpc>
              <a:spcBef>
                <a:spcPts val="1000"/>
              </a:spcBef>
              <a:spcAft>
                <a:spcPts val="1000"/>
              </a:spcAft>
              <a:buNone/>
            </a:pPr>
            <a:endParaRPr sz="2200"/>
          </a:p>
        </p:txBody>
      </p:sp>
      <p:sp>
        <p:nvSpPr>
          <p:cNvPr id="246" name="Google Shape;246;p4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indent="-368300">
              <a:lnSpc>
                <a:spcPct val="115000"/>
              </a:lnSpc>
              <a:spcBef>
                <a:spcPts val="1000"/>
              </a:spcBef>
              <a:buSzPts val="2200"/>
            </a:pPr>
            <a:r>
              <a:rPr lang="en" sz="2200"/>
              <a:t>if you don't know any better, 50-50 is a good guess</a:t>
            </a:r>
            <a:endParaRPr sz="2200"/>
          </a:p>
          <a:p>
            <a:pPr marL="0" indent="0">
              <a:lnSpc>
                <a:spcPct val="115000"/>
              </a:lnSpc>
              <a:spcBef>
                <a:spcPts val="1000"/>
              </a:spcBef>
              <a:spcAft>
                <a:spcPts val="1000"/>
              </a:spcAft>
              <a:buNone/>
            </a:pPr>
            <a:endParaRPr sz="2200"/>
          </a:p>
        </p:txBody>
      </p:sp>
      <p:sp>
        <p:nvSpPr>
          <p:cNvPr id="252" name="Google Shape;252;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4"/>
          <p:cNvSpPr txBox="1">
            <a:spLocks noGrp="1"/>
          </p:cNvSpPr>
          <p:nvPr>
            <p:ph type="body" idx="1"/>
          </p:nvPr>
        </p:nvSpPr>
        <p:spPr>
          <a:xfrm flipH="1">
            <a:off x="1981075" y="1305775"/>
            <a:ext cx="7822200" cy="4946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 use </a:t>
            </a:r>
            <a:r>
              <a:rPr lang="en" sz="2200" i="1"/>
              <a:t>p̂ </a:t>
            </a:r>
            <a:r>
              <a:rPr lang="en" sz="2200"/>
              <a:t>= 0.5</a:t>
            </a:r>
            <a:br>
              <a:rPr lang="en" sz="2200"/>
            </a:br>
            <a:br>
              <a:rPr lang="en" sz="2200"/>
            </a:br>
            <a:r>
              <a:rPr lang="en" sz="2200">
                <a:solidFill>
                  <a:schemeClr val="accent1"/>
                </a:solidFill>
              </a:rPr>
              <a:t>why?</a:t>
            </a:r>
            <a:endParaRPr sz="2200">
              <a:solidFill>
                <a:schemeClr val="accent1"/>
              </a:solidFill>
            </a:endParaRPr>
          </a:p>
          <a:p>
            <a:pPr marL="0" indent="0">
              <a:lnSpc>
                <a:spcPct val="115000"/>
              </a:lnSpc>
              <a:spcBef>
                <a:spcPts val="1000"/>
              </a:spcBef>
              <a:buNone/>
            </a:pPr>
            <a:endParaRPr sz="2200"/>
          </a:p>
          <a:p>
            <a:pPr indent="-368300">
              <a:lnSpc>
                <a:spcPct val="115000"/>
              </a:lnSpc>
              <a:spcBef>
                <a:spcPts val="1000"/>
              </a:spcBef>
              <a:buSzPts val="2200"/>
            </a:pPr>
            <a:r>
              <a:rPr lang="en" sz="2200"/>
              <a:t>if you don't know any better, 50-50 is a good guess</a:t>
            </a:r>
            <a:endParaRPr sz="2200"/>
          </a:p>
          <a:p>
            <a:pPr indent="-368300">
              <a:lnSpc>
                <a:spcPct val="115000"/>
              </a:lnSpc>
              <a:spcBef>
                <a:spcPts val="0"/>
              </a:spcBef>
              <a:buSzPts val="2200"/>
            </a:pPr>
            <a:r>
              <a:rPr lang="en" sz="2200" i="1"/>
              <a:t>p̂</a:t>
            </a:r>
            <a:r>
              <a:rPr lang="en" sz="2200"/>
              <a:t> = 0.5 gives the most conservative estimate -- highest possible sample size</a:t>
            </a:r>
            <a:endParaRPr sz="2200"/>
          </a:p>
        </p:txBody>
      </p:sp>
      <p:sp>
        <p:nvSpPr>
          <p:cNvPr id="258" name="Google Shape;258;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What if there isn't a previous study?</a:t>
            </a:r>
            <a:endParaRPr baseline="30000">
              <a:solidFill>
                <a:schemeClr val="accen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endParaRPr sz="1900" i="1"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hypotheses?</a:t>
            </a:r>
            <a:endParaRPr sz="1900" dirty="0">
              <a:solidFill>
                <a:schemeClr val="tx1"/>
              </a:solidFill>
            </a:endParaRPr>
          </a:p>
        </p:txBody>
      </p:sp>
    </p:spTree>
    <p:extLst>
      <p:ext uri="{BB962C8B-B14F-4D97-AF65-F5344CB8AC3E}">
        <p14:creationId xmlns:p14="http://schemas.microsoft.com/office/powerpoint/2010/main" val="4261185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2203184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3624248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a:p>
            <a:pPr marL="0" indent="0">
              <a:lnSpc>
                <a:spcPct val="115000"/>
              </a:lnSpc>
              <a:spcBef>
                <a:spcPts val="0"/>
              </a:spcBef>
              <a:buNone/>
            </a:pPr>
            <a:r>
              <a:rPr lang="en" sz="1900" dirty="0">
                <a:solidFill>
                  <a:schemeClr val="tx1"/>
                </a:solidFill>
              </a:rPr>
              <a:t>Do we meet the conditions to use it?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510883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body" idx="1"/>
          </p:nvPr>
        </p:nvSpPr>
        <p:spPr>
          <a:xfrm flipH="1">
            <a:off x="1981075" y="1305775"/>
            <a:ext cx="7822200" cy="95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t>Success-failure condition:</a:t>
            </a:r>
            <a:endParaRPr sz="2200" dirty="0"/>
          </a:p>
          <a:p>
            <a:pPr indent="-368300">
              <a:lnSpc>
                <a:spcPct val="115000"/>
              </a:lnSpc>
              <a:spcBef>
                <a:spcPts val="0"/>
              </a:spcBef>
              <a:buSzPts val="2200"/>
            </a:pPr>
            <a:r>
              <a:rPr lang="en" sz="2200" dirty="0"/>
              <a:t>CI: At least 10 </a:t>
            </a:r>
            <a:r>
              <a:rPr lang="en" sz="2200" i="1" dirty="0">
                <a:solidFill>
                  <a:srgbClr val="FF9900"/>
                </a:solidFill>
              </a:rPr>
              <a:t>observed </a:t>
            </a:r>
            <a:r>
              <a:rPr lang="en" sz="2200" dirty="0"/>
              <a:t>successes and failures</a:t>
            </a:r>
            <a:endParaRPr sz="2200" dirty="0"/>
          </a:p>
          <a:p>
            <a:pPr indent="-368300">
              <a:lnSpc>
                <a:spcPct val="115000"/>
              </a:lnSpc>
              <a:spcBef>
                <a:spcPts val="0"/>
              </a:spcBef>
              <a:buSzPts val="2200"/>
            </a:pPr>
            <a:r>
              <a:rPr lang="en" sz="2200" dirty="0"/>
              <a:t>HT: At least 10 </a:t>
            </a:r>
            <a:r>
              <a:rPr lang="en" sz="2200" i="1" dirty="0">
                <a:solidFill>
                  <a:srgbClr val="FF9900"/>
                </a:solidFill>
              </a:rPr>
              <a:t>expected </a:t>
            </a:r>
            <a:r>
              <a:rPr lang="en" sz="2200" dirty="0"/>
              <a:t>successes and failures, calculated using the null value</a:t>
            </a:r>
            <a:endParaRPr sz="2200" dirty="0"/>
          </a:p>
          <a:p>
            <a:pPr marL="0" indent="0">
              <a:lnSpc>
                <a:spcPct val="115000"/>
              </a:lnSpc>
              <a:spcBef>
                <a:spcPts val="0"/>
              </a:spcBef>
              <a:buNone/>
            </a:pPr>
            <a:endParaRPr sz="2200" dirty="0"/>
          </a:p>
        </p:txBody>
      </p:sp>
      <p:sp>
        <p:nvSpPr>
          <p:cNvPr id="264" name="Google Shape;264;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CI vs. HT for proportions</a:t>
            </a:r>
            <a:endParaRPr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246184" y="1305775"/>
            <a:ext cx="11465169"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dirty="0">
                <a:solidFill>
                  <a:schemeClr val="tx1"/>
                </a:solidFill>
              </a:rPr>
              <a:t>The following survey was used to determine if American’s have a good understanding of experimental design. </a:t>
            </a:r>
          </a:p>
          <a:p>
            <a:pPr marL="0" indent="0">
              <a:lnSpc>
                <a:spcPct val="115000"/>
              </a:lnSpc>
              <a:spcBef>
                <a:spcPts val="0"/>
              </a:spcBef>
              <a:buNone/>
            </a:pPr>
            <a:endParaRPr lang="en" sz="2200" dirty="0">
              <a:solidFill>
                <a:schemeClr val="accent1"/>
              </a:solidFill>
            </a:endParaRPr>
          </a:p>
          <a:p>
            <a:pPr marL="0" indent="0">
              <a:lnSpc>
                <a:spcPct val="115000"/>
              </a:lnSpc>
              <a:spcBef>
                <a:spcPts val="0"/>
              </a:spcBef>
              <a:buNone/>
            </a:pPr>
            <a:r>
              <a:rPr lang="en" sz="2200" dirty="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dirty="0">
              <a:solidFill>
                <a:schemeClr val="accent1"/>
              </a:solidFill>
            </a:endParaRPr>
          </a:p>
          <a:p>
            <a:pPr marL="0" indent="0">
              <a:lnSpc>
                <a:spcPct val="115000"/>
              </a:lnSpc>
              <a:spcBef>
                <a:spcPts val="0"/>
              </a:spcBef>
              <a:buNone/>
            </a:pPr>
            <a:endParaRPr sz="2200" dirty="0">
              <a:solidFill>
                <a:schemeClr val="accent1"/>
              </a:solidFill>
            </a:endParaRPr>
          </a:p>
          <a:p>
            <a:pPr indent="-368300">
              <a:lnSpc>
                <a:spcPct val="115000"/>
              </a:lnSpc>
              <a:spcBef>
                <a:spcPts val="0"/>
              </a:spcBef>
              <a:buSzPts val="2200"/>
              <a:buAutoNum type="alphaLcParenBoth"/>
            </a:pPr>
            <a:r>
              <a:rPr lang="en" sz="2200" dirty="0"/>
              <a:t>All 1000 get the drug</a:t>
            </a:r>
            <a:endParaRPr sz="2200" dirty="0"/>
          </a:p>
          <a:p>
            <a:pPr indent="-368300">
              <a:lnSpc>
                <a:spcPct val="115000"/>
              </a:lnSpc>
              <a:spcBef>
                <a:spcPts val="0"/>
              </a:spcBef>
              <a:buSzPts val="2200"/>
              <a:buAutoNum type="alphaLcParenBoth"/>
            </a:pPr>
            <a:r>
              <a:rPr lang="en" sz="2200" dirty="0"/>
              <a:t>500 get the drug, 500 don’t</a:t>
            </a:r>
            <a:endParaRPr sz="2200" dirty="0"/>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Motivating Example</a:t>
            </a:r>
            <a:endParaRPr baseline="30000" dirty="0">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test should we use? </a:t>
            </a:r>
          </a:p>
          <a:p>
            <a:pPr marL="0" indent="0">
              <a:lnSpc>
                <a:spcPct val="115000"/>
              </a:lnSpc>
              <a:spcBef>
                <a:spcPts val="0"/>
              </a:spcBef>
              <a:buNone/>
            </a:pPr>
            <a:r>
              <a:rPr lang="en" sz="1900" dirty="0">
                <a:solidFill>
                  <a:schemeClr val="tx1"/>
                </a:solidFill>
              </a:rPr>
              <a:t>	- Z-test, N &gt; 50 </a:t>
            </a:r>
          </a:p>
          <a:p>
            <a:pPr marL="0" indent="0">
              <a:lnSpc>
                <a:spcPct val="115000"/>
              </a:lnSpc>
              <a:spcBef>
                <a:spcPts val="0"/>
              </a:spcBef>
              <a:buNone/>
            </a:pPr>
            <a:r>
              <a:rPr lang="en" sz="1900" dirty="0">
                <a:solidFill>
                  <a:schemeClr val="tx1"/>
                </a:solidFill>
              </a:rPr>
              <a:t>Do we meet the conditions to use it? (</a:t>
            </a:r>
            <a:r>
              <a:rPr lang="en-US" sz="2000" dirty="0"/>
              <a:t>At least 10 </a:t>
            </a:r>
            <a:r>
              <a:rPr lang="en-US" sz="2000" i="1" dirty="0">
                <a:solidFill>
                  <a:srgbClr val="FF9900"/>
                </a:solidFill>
              </a:rPr>
              <a:t>expected </a:t>
            </a:r>
            <a:r>
              <a:rPr lang="en-US" sz="2000" dirty="0"/>
              <a:t>successes and failures, calculated using the null value)</a:t>
            </a:r>
            <a:endParaRPr lang="en" sz="1900" dirty="0">
              <a:solidFill>
                <a:schemeClr val="tx1"/>
              </a:solidFill>
            </a:endParaRPr>
          </a:p>
          <a:p>
            <a:pPr marL="0" indent="0">
              <a:lnSpc>
                <a:spcPct val="115000"/>
              </a:lnSpc>
              <a:spcBef>
                <a:spcPts val="0"/>
              </a:spcBef>
              <a:buNone/>
            </a:pPr>
            <a:r>
              <a:rPr lang="en" sz="1900" dirty="0">
                <a:solidFill>
                  <a:schemeClr val="tx1"/>
                </a:solidFill>
              </a:rPr>
              <a:t>	- 0.8 * 670 = 536, 0.2 * 670 = 134 </a:t>
            </a:r>
            <a:r>
              <a:rPr lang="en" sz="1900" dirty="0">
                <a:solidFill>
                  <a:schemeClr val="tx1"/>
                </a:solidFill>
                <a:sym typeface="Wingdings" pitchFamily="2" charset="2"/>
              </a:rPr>
              <a:t> Success-failure condition </a:t>
            </a:r>
          </a:p>
          <a:p>
            <a:pPr marL="0" indent="0">
              <a:lnSpc>
                <a:spcPct val="115000"/>
              </a:lnSpc>
              <a:spcBef>
                <a:spcPts val="0"/>
              </a:spcBef>
              <a:buNone/>
            </a:pPr>
            <a:r>
              <a:rPr lang="en" sz="1900" dirty="0">
                <a:solidFill>
                  <a:schemeClr val="tx1"/>
                </a:solidFill>
                <a:sym typeface="Wingdings" pitchFamily="2" charset="2"/>
              </a:rPr>
              <a:t>	- Independent observations  </a:t>
            </a:r>
            <a:endParaRPr lang="en" sz="1900" dirty="0">
              <a:solidFill>
                <a:schemeClr val="tx1"/>
              </a:solidFill>
            </a:endParaRP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pic>
        <p:nvPicPr>
          <p:cNvPr id="4" name="Graphic 3" descr="Checkbox Checked outline">
            <a:extLst>
              <a:ext uri="{FF2B5EF4-FFF2-40B4-BE49-F238E27FC236}">
                <a16:creationId xmlns:a16="http://schemas.microsoft.com/office/drawing/2014/main" id="{ADD434CD-59AA-8466-69D5-D62ACEFEE2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4114" y="4829629"/>
            <a:ext cx="914400" cy="914400"/>
          </a:xfrm>
          <a:prstGeom prst="rect">
            <a:avLst/>
          </a:prstGeom>
        </p:spPr>
      </p:pic>
      <p:pic>
        <p:nvPicPr>
          <p:cNvPr id="5" name="Graphic 4" descr="Checkbox Checked outline">
            <a:extLst>
              <a:ext uri="{FF2B5EF4-FFF2-40B4-BE49-F238E27FC236}">
                <a16:creationId xmlns:a16="http://schemas.microsoft.com/office/drawing/2014/main" id="{D2752182-D7F4-CC3B-3F23-761B85DDE7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0228" y="5243287"/>
            <a:ext cx="914400" cy="914400"/>
          </a:xfrm>
          <a:prstGeom prst="rect">
            <a:avLst/>
          </a:prstGeom>
        </p:spPr>
      </p:pic>
    </p:spTree>
    <p:extLst>
      <p:ext uri="{BB962C8B-B14F-4D97-AF65-F5344CB8AC3E}">
        <p14:creationId xmlns:p14="http://schemas.microsoft.com/office/powerpoint/2010/main" val="3313721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spTree>
    <p:extLst>
      <p:ext uri="{BB962C8B-B14F-4D97-AF65-F5344CB8AC3E}">
        <p14:creationId xmlns:p14="http://schemas.microsoft.com/office/powerpoint/2010/main" val="761003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spTree>
    <p:extLst>
      <p:ext uri="{BB962C8B-B14F-4D97-AF65-F5344CB8AC3E}">
        <p14:creationId xmlns:p14="http://schemas.microsoft.com/office/powerpoint/2010/main" val="4023418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5"/>
          <p:cNvSpPr txBox="1">
            <a:spLocks noGrp="1"/>
          </p:cNvSpPr>
          <p:nvPr>
            <p:ph type="body" idx="1"/>
          </p:nvPr>
        </p:nvSpPr>
        <p:spPr>
          <a:xfrm flipH="1">
            <a:off x="1981075" y="1305775"/>
            <a:ext cx="7822200" cy="954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t>Standard error:</a:t>
            </a:r>
            <a:endParaRPr sz="2200" dirty="0"/>
          </a:p>
          <a:p>
            <a:pPr indent="-368300">
              <a:lnSpc>
                <a:spcPct val="115000"/>
              </a:lnSpc>
              <a:spcBef>
                <a:spcPts val="0"/>
              </a:spcBef>
              <a:buSzPts val="2200"/>
            </a:pPr>
            <a:r>
              <a:rPr lang="en" sz="2200" dirty="0"/>
              <a:t>CI: calculate using observed sample proportion:</a:t>
            </a:r>
            <a:endParaRPr sz="2200" dirty="0"/>
          </a:p>
          <a:p>
            <a:pPr marL="0" indent="0">
              <a:lnSpc>
                <a:spcPct val="115000"/>
              </a:lnSpc>
              <a:spcBef>
                <a:spcPts val="0"/>
              </a:spcBef>
              <a:buNone/>
            </a:pPr>
            <a:endParaRPr sz="2200" dirty="0"/>
          </a:p>
          <a:p>
            <a:pPr marL="0" indent="0">
              <a:lnSpc>
                <a:spcPct val="115000"/>
              </a:lnSpc>
              <a:spcBef>
                <a:spcPts val="0"/>
              </a:spcBef>
              <a:buNone/>
            </a:pPr>
            <a:endParaRPr sz="2200" dirty="0"/>
          </a:p>
          <a:p>
            <a:pPr indent="-368300">
              <a:lnSpc>
                <a:spcPct val="115000"/>
              </a:lnSpc>
              <a:spcBef>
                <a:spcPts val="0"/>
              </a:spcBef>
              <a:buSzPts val="2200"/>
            </a:pPr>
            <a:r>
              <a:rPr lang="en" sz="2200" dirty="0"/>
              <a:t>HT: calculate using the null value:</a:t>
            </a:r>
            <a:endParaRPr sz="2200" dirty="0"/>
          </a:p>
          <a:p>
            <a:pPr marL="0" indent="0">
              <a:lnSpc>
                <a:spcPct val="115000"/>
              </a:lnSpc>
              <a:spcBef>
                <a:spcPts val="0"/>
              </a:spcBef>
              <a:buNone/>
            </a:pPr>
            <a:endParaRPr sz="2200" dirty="0"/>
          </a:p>
        </p:txBody>
      </p:sp>
      <p:sp>
        <p:nvSpPr>
          <p:cNvPr id="264" name="Google Shape;264;p4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CI vs. HT for proportions</a:t>
            </a:r>
            <a:endParaRPr dirty="0">
              <a:solidFill>
                <a:schemeClr val="accent1"/>
              </a:solidFill>
            </a:endParaRPr>
          </a:p>
        </p:txBody>
      </p:sp>
      <p:pic>
        <p:nvPicPr>
          <p:cNvPr id="265" name="Google Shape;265;p45"/>
          <p:cNvPicPr preferRelativeResize="0"/>
          <p:nvPr/>
        </p:nvPicPr>
        <p:blipFill>
          <a:blip r:embed="rId3">
            <a:alphaModFix/>
          </a:blip>
          <a:stretch>
            <a:fillRect/>
          </a:stretch>
        </p:blipFill>
        <p:spPr>
          <a:xfrm>
            <a:off x="4587470" y="3482556"/>
            <a:ext cx="1781175" cy="600075"/>
          </a:xfrm>
          <a:prstGeom prst="rect">
            <a:avLst/>
          </a:prstGeom>
          <a:noFill/>
          <a:ln>
            <a:noFill/>
          </a:ln>
        </p:spPr>
      </p:pic>
      <p:pic>
        <p:nvPicPr>
          <p:cNvPr id="266" name="Google Shape;266;p45"/>
          <p:cNvPicPr preferRelativeResize="0"/>
          <p:nvPr/>
        </p:nvPicPr>
        <p:blipFill>
          <a:blip r:embed="rId4">
            <a:alphaModFix/>
          </a:blip>
          <a:stretch>
            <a:fillRect/>
          </a:stretch>
        </p:blipFill>
        <p:spPr>
          <a:xfrm>
            <a:off x="4587470" y="2146720"/>
            <a:ext cx="1628775" cy="628650"/>
          </a:xfrm>
          <a:prstGeom prst="rect">
            <a:avLst/>
          </a:prstGeom>
          <a:noFill/>
          <a:ln>
            <a:noFill/>
          </a:ln>
        </p:spPr>
      </p:pic>
    </p:spTree>
    <p:extLst>
      <p:ext uri="{BB962C8B-B14F-4D97-AF65-F5344CB8AC3E}">
        <p14:creationId xmlns:p14="http://schemas.microsoft.com/office/powerpoint/2010/main" val="992534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p:spTree>
    <p:extLst>
      <p:ext uri="{BB962C8B-B14F-4D97-AF65-F5344CB8AC3E}">
        <p14:creationId xmlns:p14="http://schemas.microsoft.com/office/powerpoint/2010/main" val="2562395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xmlns="">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xmlns="">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0.85 −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r="-7042" b="-18750"/>
                </a:stretch>
              </a:blipFill>
            </p:spPr>
            <p:txBody>
              <a:bodyPr/>
              <a:lstStyle/>
              <a:p>
                <a:r>
                  <a:rPr lang="en-US">
                    <a:noFill/>
                  </a:rPr>
                  <a:t> </a:t>
                </a:r>
              </a:p>
            </p:txBody>
          </p:sp>
        </mc:Fallback>
      </mc:AlternateContent>
    </p:spTree>
    <p:extLst>
      <p:ext uri="{BB962C8B-B14F-4D97-AF65-F5344CB8AC3E}">
        <p14:creationId xmlns:p14="http://schemas.microsoft.com/office/powerpoint/2010/main" val="4077290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xmlns="">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r="-4813"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xmlns="">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0.85 −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b="-1250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4057990" y="5636174"/>
            <a:ext cx="4376519"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What does this z-score tell us?</a:t>
            </a:r>
          </a:p>
        </p:txBody>
      </p:sp>
    </p:spTree>
    <p:extLst>
      <p:ext uri="{BB962C8B-B14F-4D97-AF65-F5344CB8AC3E}">
        <p14:creationId xmlns:p14="http://schemas.microsoft.com/office/powerpoint/2010/main" val="18692195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F32E4-596D-DE98-074C-6FFF7CCEE12B}"/>
                  </a:ext>
                </a:extLst>
              </p:cNvPr>
              <p:cNvSpPr txBox="1"/>
              <p:nvPr/>
            </p:nvSpPr>
            <p:spPr>
              <a:xfrm>
                <a:off x="6787661" y="3947067"/>
                <a:ext cx="166398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m:oMathPara>
                </a14:m>
                <a:endParaRPr lang="en-US" dirty="0"/>
              </a:p>
            </p:txBody>
          </p:sp>
        </mc:Choice>
        <mc:Fallback xmlns="">
          <p:sp>
            <p:nvSpPr>
              <p:cNvPr id="3" name="TextBox 2">
                <a:extLst>
                  <a:ext uri="{FF2B5EF4-FFF2-40B4-BE49-F238E27FC236}">
                    <a16:creationId xmlns:a16="http://schemas.microsoft.com/office/drawing/2014/main" id="{71FF32E4-596D-DE98-074C-6FFF7CCEE12B}"/>
                  </a:ext>
                </a:extLst>
              </p:cNvPr>
              <p:cNvSpPr txBox="1">
                <a:spLocks noRot="1" noChangeAspect="1" noMove="1" noResize="1" noEditPoints="1" noAdjustHandles="1" noChangeArrowheads="1" noChangeShapeType="1" noTextEdit="1"/>
              </p:cNvSpPr>
              <p:nvPr/>
            </p:nvSpPr>
            <p:spPr>
              <a:xfrm>
                <a:off x="6787661" y="3947067"/>
                <a:ext cx="1663981" cy="524118"/>
              </a:xfrm>
              <a:prstGeom prst="rect">
                <a:avLst/>
              </a:prstGeom>
              <a:blipFill>
                <a:blip r:embed="rId4"/>
                <a:stretch>
                  <a:fillRect l="-2273" t="-7143" r="-2273" b="-16667"/>
                </a:stretch>
              </a:blipFill>
            </p:spPr>
            <p:txBody>
              <a:bodyPr/>
              <a:lstStyle/>
              <a:p>
                <a:r>
                  <a:rPr lang="en-US">
                    <a:noFill/>
                  </a:rPr>
                  <a:t> </a:t>
                </a:r>
              </a:p>
            </p:txBody>
          </p:sp>
        </mc:Fallback>
      </mc:AlternateContent>
      <p:pic>
        <p:nvPicPr>
          <p:cNvPr id="4" name="Google Shape;265;p45">
            <a:extLst>
              <a:ext uri="{FF2B5EF4-FFF2-40B4-BE49-F238E27FC236}">
                <a16:creationId xmlns:a16="http://schemas.microsoft.com/office/drawing/2014/main" id="{1879E33B-6952-5121-5AB3-59A2AD7E6A92}"/>
              </a:ext>
            </a:extLst>
          </p:cNvPr>
          <p:cNvPicPr preferRelativeResize="0"/>
          <p:nvPr/>
        </p:nvPicPr>
        <p:blipFill>
          <a:blip r:embed="rId5">
            <a:alphaModFix/>
          </a:blip>
          <a:stretch>
            <a:fillRect/>
          </a:stretch>
        </p:blipFill>
        <p:spPr>
          <a:xfrm>
            <a:off x="8713993" y="3909088"/>
            <a:ext cx="1781175" cy="600075"/>
          </a:xfrm>
          <a:prstGeom prst="rect">
            <a:avLst/>
          </a:prstGeom>
          <a:noFill/>
          <a:ln>
            <a:no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C3555E-2CBF-2AC1-0CC5-FB4E0697581A}"/>
                  </a:ext>
                </a:extLst>
              </p:cNvPr>
              <p:cNvSpPr txBox="1"/>
              <p:nvPr/>
            </p:nvSpPr>
            <p:spPr>
              <a:xfrm>
                <a:off x="1981075" y="5059510"/>
                <a:ext cx="2363276" cy="399276"/>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𝑜𝑏𝑠</m:t>
                        </m:r>
                        <m:r>
                          <a:rPr lang="en-US" b="0" i="1" smtClean="0">
                            <a:latin typeface="Cambria Math" panose="02040503050406030204" pitchFamily="18" charset="0"/>
                          </a:rPr>
                          <m:t> −</m:t>
                        </m:r>
                        <m:r>
                          <a:rPr lang="en-US" b="0" i="1" smtClean="0">
                            <a:latin typeface="Cambria Math" panose="02040503050406030204" pitchFamily="18" charset="0"/>
                          </a:rPr>
                          <m:t>𝑛𝑢𝑙𝑙</m:t>
                        </m:r>
                      </m:num>
                      <m:den>
                        <m:r>
                          <a:rPr lang="en-US" b="0" i="1" smtClean="0">
                            <a:latin typeface="Cambria Math" panose="02040503050406030204" pitchFamily="18" charset="0"/>
                          </a:rPr>
                          <m:t>𝑆𝐸</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0.85</m:t>
                        </m:r>
                        <m:r>
                          <a:rPr lang="en-US" i="1">
                            <a:latin typeface="Cambria Math" panose="02040503050406030204" pitchFamily="18" charset="0"/>
                          </a:rPr>
                          <m:t> −</m:t>
                        </m:r>
                        <m:r>
                          <a:rPr lang="en-US" b="0" i="1" smtClean="0">
                            <a:latin typeface="Cambria Math" panose="02040503050406030204" pitchFamily="18" charset="0"/>
                          </a:rPr>
                          <m:t> .80</m:t>
                        </m:r>
                      </m:num>
                      <m:den>
                        <m:r>
                          <a:rPr lang="en-US" i="1">
                            <a:latin typeface="Cambria Math" panose="02040503050406030204" pitchFamily="18" charset="0"/>
                          </a:rPr>
                          <m:t>𝑆𝐸</m:t>
                        </m:r>
                      </m:den>
                    </m:f>
                  </m:oMath>
                </a14:m>
                <a:r>
                  <a:rPr lang="en-US" dirty="0"/>
                  <a:t> </a:t>
                </a:r>
              </a:p>
            </p:txBody>
          </p:sp>
        </mc:Choice>
        <mc:Fallback xmlns="">
          <p:sp>
            <p:nvSpPr>
              <p:cNvPr id="5" name="TextBox 4">
                <a:extLst>
                  <a:ext uri="{FF2B5EF4-FFF2-40B4-BE49-F238E27FC236}">
                    <a16:creationId xmlns:a16="http://schemas.microsoft.com/office/drawing/2014/main" id="{8CC3555E-2CBF-2AC1-0CC5-FB4E0697581A}"/>
                  </a:ext>
                </a:extLst>
              </p:cNvPr>
              <p:cNvSpPr txBox="1">
                <a:spLocks noRot="1" noChangeAspect="1" noMove="1" noResize="1" noEditPoints="1" noAdjustHandles="1" noChangeArrowheads="1" noChangeShapeType="1" noTextEdit="1"/>
              </p:cNvSpPr>
              <p:nvPr/>
            </p:nvSpPr>
            <p:spPr>
              <a:xfrm>
                <a:off x="1981075" y="5059510"/>
                <a:ext cx="2363276" cy="399276"/>
              </a:xfrm>
              <a:prstGeom prst="rect">
                <a:avLst/>
              </a:prstGeom>
              <a:blipFill>
                <a:blip r:embed="rId6"/>
                <a:stretch>
                  <a:fillRect l="-3743" t="-6250"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A1C0E8-6910-BAB6-7749-73116A2BD99F}"/>
                  </a:ext>
                </a:extLst>
              </p:cNvPr>
              <p:cNvSpPr txBox="1"/>
              <p:nvPr/>
            </p:nvSpPr>
            <p:spPr>
              <a:xfrm>
                <a:off x="5002794" y="4849965"/>
                <a:ext cx="48004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𝑆𝐸</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(1 −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num>
                            <m:den>
                              <m:r>
                                <a:rPr lang="en-US" b="0" i="1" smtClean="0">
                                  <a:latin typeface="Cambria Math" panose="02040503050406030204" pitchFamily="18" charset="0"/>
                                </a:rPr>
                                <m:t>𝑛</m:t>
                              </m:r>
                            </m:den>
                          </m:f>
                        </m:e>
                      </m:ra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0.8</m:t>
                              </m:r>
                              <m:r>
                                <a:rPr lang="en-US" i="1" smtClean="0">
                                  <a:latin typeface="Cambria Math" panose="02040503050406030204" pitchFamily="18" charset="0"/>
                                </a:rPr>
                                <m:t> </m:t>
                              </m:r>
                              <m:r>
                                <a:rPr lang="en-US" i="1">
                                  <a:latin typeface="Cambria Math" panose="02040503050406030204" pitchFamily="18" charset="0"/>
                                </a:rPr>
                                <m:t>(1 −</m:t>
                              </m:r>
                              <m:r>
                                <a:rPr lang="en-US" b="0" i="1" smtClean="0">
                                  <a:latin typeface="Cambria Math" panose="02040503050406030204" pitchFamily="18" charset="0"/>
                                </a:rPr>
                                <m:t>0.8</m:t>
                              </m:r>
                              <m:r>
                                <a:rPr lang="en-US" i="1">
                                  <a:latin typeface="Cambria Math" panose="02040503050406030204" pitchFamily="18" charset="0"/>
                                </a:rPr>
                                <m:t>)</m:t>
                              </m:r>
                            </m:num>
                            <m:den>
                              <m:r>
                                <a:rPr lang="en-US" b="0" i="1" smtClean="0">
                                  <a:latin typeface="Cambria Math" panose="02040503050406030204" pitchFamily="18" charset="0"/>
                                </a:rPr>
                                <m:t>670</m:t>
                              </m:r>
                            </m:den>
                          </m:f>
                        </m:e>
                      </m:rad>
                      <m:r>
                        <a:rPr lang="en-US" b="0" i="1" smtClean="0">
                          <a:latin typeface="Cambria Math" panose="02040503050406030204" pitchFamily="18" charset="0"/>
                        </a:rPr>
                        <m:t>=0.0155</m:t>
                      </m:r>
                    </m:oMath>
                  </m:oMathPara>
                </a14:m>
                <a:endParaRPr lang="en-US" dirty="0"/>
              </a:p>
            </p:txBody>
          </p:sp>
        </mc:Choice>
        <mc:Fallback xmlns="">
          <p:sp>
            <p:nvSpPr>
              <p:cNvPr id="6" name="TextBox 5">
                <a:extLst>
                  <a:ext uri="{FF2B5EF4-FFF2-40B4-BE49-F238E27FC236}">
                    <a16:creationId xmlns:a16="http://schemas.microsoft.com/office/drawing/2014/main" id="{39A1C0E8-6910-BAB6-7749-73116A2BD99F}"/>
                  </a:ext>
                </a:extLst>
              </p:cNvPr>
              <p:cNvSpPr txBox="1">
                <a:spLocks noRot="1" noChangeAspect="1" noMove="1" noResize="1" noEditPoints="1" noAdjustHandles="1" noChangeArrowheads="1" noChangeShapeType="1" noTextEdit="1"/>
              </p:cNvSpPr>
              <p:nvPr/>
            </p:nvSpPr>
            <p:spPr>
              <a:xfrm>
                <a:off x="5002794" y="4849965"/>
                <a:ext cx="4800481" cy="818366"/>
              </a:xfrm>
              <a:prstGeom prst="rect">
                <a:avLst/>
              </a:prstGeom>
              <a:blipFill>
                <a:blip r:embed="rId7"/>
                <a:stretch>
                  <a:fillRect l="-529" r="-7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267435" y="5668331"/>
                <a:ext cx="1790555" cy="397353"/>
              </a:xfrm>
              <a:prstGeom prst="rect">
                <a:avLst/>
              </a:prstGeom>
              <a:noFill/>
            </p:spPr>
            <p:txBody>
              <a:bodyPr wrap="none" lIns="0" tIns="0" rIns="0" bIns="0" rtlCol="0">
                <a:spAutoFit/>
              </a:bodyPr>
              <a:lstStyle/>
              <a:p>
                <a14:m>
                  <m:oMath xmlns:m="http://schemas.openxmlformats.org/officeDocument/2006/math">
                    <m:r>
                      <m:rPr>
                        <m:nor/>
                      </m:rPr>
                      <a:rPr lang="en-US" dirty="0" smtClean="0"/>
                      <m:t>= </m:t>
                    </m:r>
                    <m:f>
                      <m:fPr>
                        <m:ctrlPr>
                          <a:rPr lang="en-US" i="1">
                            <a:latin typeface="Cambria Math" panose="02040503050406030204" pitchFamily="18" charset="0"/>
                          </a:rPr>
                        </m:ctrlPr>
                      </m:fPr>
                      <m:num>
                        <m:r>
                          <a:rPr lang="en-US" i="1">
                            <a:latin typeface="Cambria Math" panose="02040503050406030204" pitchFamily="18" charset="0"/>
                          </a:rPr>
                          <m:t>0.85 − .8</m:t>
                        </m:r>
                        <m:r>
                          <a:rPr lang="en-US" b="0" i="1" smtClean="0">
                            <a:latin typeface="Cambria Math" panose="02040503050406030204" pitchFamily="18" charset="0"/>
                          </a:rPr>
                          <m:t>0</m:t>
                        </m:r>
                      </m:num>
                      <m:den>
                        <m:r>
                          <a:rPr lang="en-US" b="0" i="1" smtClean="0">
                            <a:latin typeface="Cambria Math" panose="02040503050406030204" pitchFamily="18" charset="0"/>
                          </a:rPr>
                          <m:t>0.0155</m:t>
                        </m:r>
                      </m:den>
                    </m:f>
                    <m:r>
                      <a:rPr lang="en-US" b="0" i="1" smtClean="0">
                        <a:latin typeface="Cambria Math" panose="02040503050406030204" pitchFamily="18" charset="0"/>
                      </a:rPr>
                      <m:t>=3.22</m:t>
                    </m:r>
                  </m:oMath>
                </a14:m>
                <a:r>
                  <a:rPr lang="en-US"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267435" y="5668331"/>
                <a:ext cx="1790555" cy="397353"/>
              </a:xfrm>
              <a:prstGeom prst="rect">
                <a:avLst/>
              </a:prstGeom>
              <a:blipFill>
                <a:blip r:embed="rId8"/>
                <a:stretch>
                  <a:fillRect l="-3521" t="-6250" r="-7042" b="-1875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4057990" y="5636174"/>
            <a:ext cx="7196164" cy="830997"/>
          </a:xfrm>
          <a:prstGeom prst="rect">
            <a:avLst/>
          </a:prstGeom>
          <a:noFill/>
        </p:spPr>
        <p:txBody>
          <a:bodyPr wrap="square" lIns="91440" tIns="45720" rIns="91440" bIns="45720">
            <a:spAutoFit/>
          </a:bodyPr>
          <a:lstStyle/>
          <a:p>
            <a:r>
              <a:rPr lang="en-US" sz="2400" b="0" cap="none" spc="0" dirty="0">
                <a:ln w="0"/>
                <a:solidFill>
                  <a:schemeClr val="accent1"/>
                </a:solidFill>
                <a:effectLst>
                  <a:outerShdw blurRad="38100" dist="25400" dir="5400000" algn="ctr" rotWithShape="0">
                    <a:srgbClr val="6E747A">
                      <a:alpha val="43000"/>
                    </a:srgbClr>
                  </a:outerShdw>
                </a:effectLst>
              </a:rPr>
              <a:t>What does this z-score tell us?</a:t>
            </a:r>
          </a:p>
          <a:p>
            <a:r>
              <a:rPr lang="en-US" sz="24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400" b="0" cap="none" spc="0" dirty="0">
              <a:ln w="0"/>
              <a:solidFill>
                <a:srgbClr val="FFC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16119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Tree>
    <p:extLst>
      <p:ext uri="{BB962C8B-B14F-4D97-AF65-F5344CB8AC3E}">
        <p14:creationId xmlns:p14="http://schemas.microsoft.com/office/powerpoint/2010/main" val="927561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993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246184" y="1305775"/>
            <a:ext cx="11465169"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400" dirty="0">
                <a:solidFill>
                  <a:schemeClr val="tx1"/>
                </a:solidFill>
              </a:rPr>
              <a:t>The following survey was used to determine if American’s have a good understanding of experimental design. </a:t>
            </a:r>
          </a:p>
          <a:p>
            <a:pPr marL="0" indent="0">
              <a:lnSpc>
                <a:spcPct val="115000"/>
              </a:lnSpc>
              <a:spcBef>
                <a:spcPts val="0"/>
              </a:spcBef>
              <a:buNone/>
            </a:pPr>
            <a:endParaRPr lang="en" sz="2200" dirty="0">
              <a:solidFill>
                <a:schemeClr val="accent1"/>
              </a:solidFill>
            </a:endParaRPr>
          </a:p>
          <a:p>
            <a:pPr marL="0" indent="0">
              <a:lnSpc>
                <a:spcPct val="115000"/>
              </a:lnSpc>
              <a:spcBef>
                <a:spcPts val="0"/>
              </a:spcBef>
              <a:buNone/>
            </a:pPr>
            <a:r>
              <a:rPr lang="en" sz="2200" dirty="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dirty="0">
              <a:solidFill>
                <a:schemeClr val="accent1"/>
              </a:solidFill>
            </a:endParaRPr>
          </a:p>
          <a:p>
            <a:pPr marL="0" indent="0">
              <a:lnSpc>
                <a:spcPct val="115000"/>
              </a:lnSpc>
              <a:spcBef>
                <a:spcPts val="0"/>
              </a:spcBef>
              <a:buNone/>
            </a:pPr>
            <a:endParaRPr sz="2200" dirty="0">
              <a:solidFill>
                <a:schemeClr val="accent1"/>
              </a:solidFill>
            </a:endParaRPr>
          </a:p>
          <a:p>
            <a:pPr indent="-368300">
              <a:lnSpc>
                <a:spcPct val="115000"/>
              </a:lnSpc>
              <a:spcBef>
                <a:spcPts val="0"/>
              </a:spcBef>
              <a:buSzPts val="2200"/>
              <a:buAutoNum type="alphaLcParenBoth"/>
            </a:pPr>
            <a:r>
              <a:rPr lang="en" sz="2200" dirty="0"/>
              <a:t>All 1000 get the drug</a:t>
            </a:r>
            <a:endParaRPr sz="2200" dirty="0"/>
          </a:p>
          <a:p>
            <a:pPr indent="-368300">
              <a:lnSpc>
                <a:spcPct val="115000"/>
              </a:lnSpc>
              <a:spcBef>
                <a:spcPts val="0"/>
              </a:spcBef>
              <a:buSzPts val="2200"/>
              <a:buAutoNum type="alphaLcParenBoth"/>
            </a:pPr>
            <a:r>
              <a:rPr lang="en" sz="2200" dirty="0">
                <a:solidFill>
                  <a:srgbClr val="FFC000"/>
                </a:solidFill>
              </a:rPr>
              <a:t>500 get the drug, 500 don’t</a:t>
            </a:r>
            <a:endParaRPr sz="2200" dirty="0">
              <a:solidFill>
                <a:srgbClr val="FFC000"/>
              </a:solidFill>
            </a:endParaRPr>
          </a:p>
        </p:txBody>
      </p:sp>
      <p:sp>
        <p:nvSpPr>
          <p:cNvPr id="58" name="Google Shape;58;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Motivating Example</a:t>
            </a:r>
            <a:endParaRPr baseline="30000" dirty="0">
              <a:solidFill>
                <a:schemeClr val="accent1"/>
              </a:solidFill>
            </a:endParaRPr>
          </a:p>
        </p:txBody>
      </p:sp>
    </p:spTree>
    <p:extLst>
      <p:ext uri="{BB962C8B-B14F-4D97-AF65-F5344CB8AC3E}">
        <p14:creationId xmlns:p14="http://schemas.microsoft.com/office/powerpoint/2010/main" val="568848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able of numbers with numbers&#10;&#10;Description automatically generated">
            <a:extLst>
              <a:ext uri="{FF2B5EF4-FFF2-40B4-BE49-F238E27FC236}">
                <a16:creationId xmlns:a16="http://schemas.microsoft.com/office/drawing/2014/main" id="{23403BFB-06B7-557F-E1FF-54FA3383AF08}"/>
              </a:ext>
            </a:extLst>
          </p:cNvPr>
          <p:cNvPicPr>
            <a:picLocks noChangeAspect="1"/>
          </p:cNvPicPr>
          <p:nvPr/>
        </p:nvPicPr>
        <p:blipFill>
          <a:blip r:embed="rId6"/>
          <a:stretch>
            <a:fillRect/>
          </a:stretch>
        </p:blipFill>
        <p:spPr>
          <a:xfrm>
            <a:off x="4189141" y="0"/>
            <a:ext cx="6021659" cy="6858000"/>
          </a:xfrm>
          <a:prstGeom prst="rect">
            <a:avLst/>
          </a:prstGeom>
        </p:spPr>
      </p:pic>
      <p:sp>
        <p:nvSpPr>
          <p:cNvPr id="10" name="Frame 9">
            <a:extLst>
              <a:ext uri="{FF2B5EF4-FFF2-40B4-BE49-F238E27FC236}">
                <a16:creationId xmlns:a16="http://schemas.microsoft.com/office/drawing/2014/main" id="{00E2EA59-0244-54C6-A142-9EC9FC719B1C}"/>
              </a:ext>
            </a:extLst>
          </p:cNvPr>
          <p:cNvSpPr/>
          <p:nvPr/>
        </p:nvSpPr>
        <p:spPr>
          <a:xfrm>
            <a:off x="4321631" y="6026299"/>
            <a:ext cx="5678154" cy="225851"/>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F3CA3654-171B-47C5-ED7E-3CE293C0FBF2}"/>
              </a:ext>
            </a:extLst>
          </p:cNvPr>
          <p:cNvSpPr/>
          <p:nvPr/>
        </p:nvSpPr>
        <p:spPr>
          <a:xfrm rot="5400000">
            <a:off x="2915457" y="3290600"/>
            <a:ext cx="6208455" cy="480874"/>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265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6667" r="-6186" b="-3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table of numbers with numbers&#10;&#10;Description automatically generated">
            <a:extLst>
              <a:ext uri="{FF2B5EF4-FFF2-40B4-BE49-F238E27FC236}">
                <a16:creationId xmlns:a16="http://schemas.microsoft.com/office/drawing/2014/main" id="{23403BFB-06B7-557F-E1FF-54FA3383AF08}"/>
              </a:ext>
            </a:extLst>
          </p:cNvPr>
          <p:cNvPicPr>
            <a:picLocks noChangeAspect="1"/>
          </p:cNvPicPr>
          <p:nvPr/>
        </p:nvPicPr>
        <p:blipFill>
          <a:blip r:embed="rId6"/>
          <a:stretch>
            <a:fillRect/>
          </a:stretch>
        </p:blipFill>
        <p:spPr>
          <a:xfrm>
            <a:off x="4189141" y="0"/>
            <a:ext cx="6021659" cy="6858000"/>
          </a:xfrm>
          <a:prstGeom prst="rect">
            <a:avLst/>
          </a:prstGeom>
        </p:spPr>
      </p:pic>
      <p:sp>
        <p:nvSpPr>
          <p:cNvPr id="10" name="Frame 9">
            <a:extLst>
              <a:ext uri="{FF2B5EF4-FFF2-40B4-BE49-F238E27FC236}">
                <a16:creationId xmlns:a16="http://schemas.microsoft.com/office/drawing/2014/main" id="{00E2EA59-0244-54C6-A142-9EC9FC719B1C}"/>
              </a:ext>
            </a:extLst>
          </p:cNvPr>
          <p:cNvSpPr/>
          <p:nvPr/>
        </p:nvSpPr>
        <p:spPr>
          <a:xfrm>
            <a:off x="4321631" y="6026299"/>
            <a:ext cx="5678154" cy="225851"/>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F3CA3654-171B-47C5-ED7E-3CE293C0FBF2}"/>
              </a:ext>
            </a:extLst>
          </p:cNvPr>
          <p:cNvSpPr/>
          <p:nvPr/>
        </p:nvSpPr>
        <p:spPr>
          <a:xfrm rot="5400000">
            <a:off x="2915457" y="3290600"/>
            <a:ext cx="6208455" cy="480874"/>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051591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F2AE93C-9847-7698-D7D5-B5ABD0F771DA}"/>
                  </a:ext>
                </a:extLst>
              </p:cNvPr>
              <p:cNvSpPr txBox="1"/>
              <p:nvPr/>
            </p:nvSpPr>
            <p:spPr>
              <a:xfrm>
                <a:off x="5076458" y="6178451"/>
                <a:ext cx="26317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m:oMathPara>
                </a14:m>
                <a:endParaRPr lang="en-US" dirty="0"/>
              </a:p>
            </p:txBody>
          </p:sp>
        </mc:Choice>
        <mc:Fallback xmlns="">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76458" y="6178451"/>
                <a:ext cx="2631746" cy="276999"/>
              </a:xfrm>
              <a:prstGeom prst="rect">
                <a:avLst/>
              </a:prstGeom>
              <a:blipFill>
                <a:blip r:embed="rId6"/>
                <a:stretch>
                  <a:fillRect l="-1442" t="-4348" r="-1442" b="-39130"/>
                </a:stretch>
              </a:blipFill>
            </p:spPr>
            <p:txBody>
              <a:bodyPr/>
              <a:lstStyle/>
              <a:p>
                <a:r>
                  <a:rPr lang="en-US">
                    <a:noFill/>
                  </a:rPr>
                  <a:t> </a:t>
                </a:r>
              </a:p>
            </p:txBody>
          </p:sp>
        </mc:Fallback>
      </mc:AlternateContent>
    </p:spTree>
    <p:extLst>
      <p:ext uri="{BB962C8B-B14F-4D97-AF65-F5344CB8AC3E}">
        <p14:creationId xmlns:p14="http://schemas.microsoft.com/office/powerpoint/2010/main" val="36550254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r>
              <a:rPr lang="en" sz="1900" dirty="0">
                <a:solidFill>
                  <a:schemeClr val="tx1"/>
                </a:solidFill>
              </a:rPr>
              <a:t>What are the steps for a Z-test? </a:t>
            </a:r>
          </a:p>
          <a:p>
            <a:pPr marL="0" indent="0">
              <a:lnSpc>
                <a:spcPct val="115000"/>
              </a:lnSpc>
              <a:spcBef>
                <a:spcPts val="0"/>
              </a:spcBef>
              <a:buNone/>
            </a:pPr>
            <a:r>
              <a:rPr lang="en" sz="1900" dirty="0">
                <a:solidFill>
                  <a:schemeClr val="tx1"/>
                </a:solidFill>
              </a:rPr>
              <a:t>	- Calculate test statistic (z-score)</a:t>
            </a:r>
          </a:p>
          <a:p>
            <a:pPr marL="0" indent="0">
              <a:lnSpc>
                <a:spcPct val="115000"/>
              </a:lnSpc>
              <a:spcBef>
                <a:spcPts val="0"/>
              </a:spcBef>
              <a:buNone/>
            </a:pPr>
            <a:r>
              <a:rPr lang="en" sz="1900" dirty="0">
                <a:solidFill>
                  <a:schemeClr val="tx1"/>
                </a:solidFill>
              </a:rPr>
              <a:t>	- Find p-value for that test statistic </a:t>
            </a: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A768BE-1B81-EFA7-B958-7858DDB51FA6}"/>
                  </a:ext>
                </a:extLst>
              </p:cNvPr>
              <p:cNvSpPr txBox="1"/>
              <p:nvPr/>
            </p:nvSpPr>
            <p:spPr>
              <a:xfrm>
                <a:off x="2103312" y="4765654"/>
                <a:ext cx="1214319" cy="369332"/>
              </a:xfrm>
              <a:prstGeom prst="rect">
                <a:avLst/>
              </a:prstGeom>
              <a:noFill/>
            </p:spPr>
            <p:txBody>
              <a:bodyPr wrap="square" lIns="0" tIns="0" rIns="0" bIns="0" rtlCol="0">
                <a:spAutoFit/>
              </a:bodyPr>
              <a:lstStyle/>
              <a:p>
                <a14:m>
                  <m:oMath xmlns:m="http://schemas.openxmlformats.org/officeDocument/2006/math">
                    <m:r>
                      <m:rPr>
                        <m:nor/>
                      </m:rPr>
                      <a:rPr lang="en-US" sz="2400" dirty="0">
                        <a:latin typeface="Cambria Math" panose="02040503050406030204" pitchFamily="18" charset="0"/>
                      </a:rPr>
                      <m:t>Z</m:t>
                    </m:r>
                    <m:r>
                      <m:rPr>
                        <m:nor/>
                      </m:rPr>
                      <a:rPr lang="en-US" sz="2400" b="0" i="0" dirty="0" smtClean="0">
                        <a:latin typeface="Cambria Math" panose="02040503050406030204" pitchFamily="18" charset="0"/>
                      </a:rPr>
                      <m:t> </m:t>
                    </m:r>
                    <m:r>
                      <a:rPr lang="en-US" sz="2400" b="0" i="1" smtClean="0">
                        <a:latin typeface="Cambria Math" panose="02040503050406030204" pitchFamily="18" charset="0"/>
                      </a:rPr>
                      <m:t>=3.22</m:t>
                    </m:r>
                  </m:oMath>
                </a14:m>
                <a:r>
                  <a:rPr lang="en-US" sz="2400" dirty="0"/>
                  <a:t> </a:t>
                </a:r>
              </a:p>
            </p:txBody>
          </p:sp>
        </mc:Choice>
        <mc:Fallback xmlns="">
          <p:sp>
            <p:nvSpPr>
              <p:cNvPr id="7" name="TextBox 6">
                <a:extLst>
                  <a:ext uri="{FF2B5EF4-FFF2-40B4-BE49-F238E27FC236}">
                    <a16:creationId xmlns:a16="http://schemas.microsoft.com/office/drawing/2014/main" id="{A1A768BE-1B81-EFA7-B958-7858DDB51FA6}"/>
                  </a:ext>
                </a:extLst>
              </p:cNvPr>
              <p:cNvSpPr txBox="1">
                <a:spLocks noRot="1" noChangeAspect="1" noMove="1" noResize="1" noEditPoints="1" noAdjustHandles="1" noChangeArrowheads="1" noChangeShapeType="1" noTextEdit="1"/>
              </p:cNvSpPr>
              <p:nvPr/>
            </p:nvSpPr>
            <p:spPr>
              <a:xfrm>
                <a:off x="2103312" y="4765654"/>
                <a:ext cx="1214319" cy="369332"/>
              </a:xfrm>
              <a:prstGeom prst="rect">
                <a:avLst/>
              </a:prstGeom>
              <a:blipFill>
                <a:blip r:embed="rId4"/>
                <a:stretch>
                  <a:fillRect l="-8247" t="-26667" r="-19588" b="-46667"/>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585889-F726-AE1F-687D-EA0B4BF946D4}"/>
              </a:ext>
            </a:extLst>
          </p:cNvPr>
          <p:cNvSpPr/>
          <p:nvPr/>
        </p:nvSpPr>
        <p:spPr>
          <a:xfrm>
            <a:off x="3317631" y="4781043"/>
            <a:ext cx="7196164" cy="400110"/>
          </a:xfrm>
          <a:prstGeom prst="rect">
            <a:avLst/>
          </a:prstGeom>
          <a:noFill/>
        </p:spPr>
        <p:txBody>
          <a:bodyPr wrap="square" lIns="91440" tIns="45720" rIns="91440" bIns="45720">
            <a:spAutoFit/>
          </a:bodyPr>
          <a:lstStyle/>
          <a:p>
            <a:r>
              <a:rPr lang="en-US" sz="2000" dirty="0">
                <a:ln w="0"/>
                <a:solidFill>
                  <a:srgbClr val="FFC000"/>
                </a:solidFill>
                <a:effectLst>
                  <a:outerShdw blurRad="38100" dist="25400" dir="5400000" algn="ctr" rotWithShape="0">
                    <a:srgbClr val="6E747A">
                      <a:alpha val="43000"/>
                    </a:srgbClr>
                  </a:outerShdw>
                </a:effectLst>
              </a:rPr>
              <a:t>Our observation is over 3 SE’s away from the null </a:t>
            </a:r>
            <a:endParaRPr lang="en-US" sz="2000" b="0" cap="none" spc="0" dirty="0">
              <a:ln w="0"/>
              <a:solidFill>
                <a:srgbClr val="FFC000"/>
              </a:solidFill>
              <a:effectLst>
                <a:outerShdw blurRad="38100" dist="25400" dir="5400000" algn="ctr" rotWithShape="0">
                  <a:srgbClr val="6E747A">
                    <a:alpha val="43000"/>
                  </a:srgbClr>
                </a:outerShdw>
              </a:effectLst>
            </a:endParaRPr>
          </a:p>
        </p:txBody>
      </p:sp>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5">
            <a:alphaModFix/>
          </a:blip>
          <a:stretch>
            <a:fillRect/>
          </a:stretch>
        </p:blipFill>
        <p:spPr>
          <a:xfrm>
            <a:off x="876909" y="5196542"/>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15508" y="5762952"/>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62047" y="6205258"/>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70693" y="5254432"/>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90052" y="5839897"/>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F2AE93C-9847-7698-D7D5-B5ABD0F771DA}"/>
                  </a:ext>
                </a:extLst>
              </p:cNvPr>
              <p:cNvSpPr txBox="1"/>
              <p:nvPr/>
            </p:nvSpPr>
            <p:spPr>
              <a:xfrm>
                <a:off x="5076458" y="6178451"/>
                <a:ext cx="679371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a14:m>
                <a:r>
                  <a:rPr lang="en-US" dirty="0"/>
                  <a:t>, if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=0.05</m:t>
                    </m:r>
                  </m:oMath>
                </a14:m>
                <a:r>
                  <a:rPr lang="en-US" dirty="0"/>
                  <a:t> what is the result of this test?</a:t>
                </a:r>
              </a:p>
            </p:txBody>
          </p:sp>
        </mc:Choice>
        <mc:Fallback xmlns="">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76458" y="6178451"/>
                <a:ext cx="6793719" cy="276999"/>
              </a:xfrm>
              <a:prstGeom prst="rect">
                <a:avLst/>
              </a:prstGeom>
              <a:blipFill>
                <a:blip r:embed="rId6"/>
                <a:stretch>
                  <a:fillRect l="-1119" t="-26087" r="-1119" b="-47826"/>
                </a:stretch>
              </a:blipFill>
            </p:spPr>
            <p:txBody>
              <a:bodyPr/>
              <a:lstStyle/>
              <a:p>
                <a:r>
                  <a:rPr lang="en-US">
                    <a:noFill/>
                  </a:rPr>
                  <a:t> </a:t>
                </a:r>
              </a:p>
            </p:txBody>
          </p:sp>
        </mc:Fallback>
      </mc:AlternateContent>
    </p:spTree>
    <p:extLst>
      <p:ext uri="{BB962C8B-B14F-4D97-AF65-F5344CB8AC3E}">
        <p14:creationId xmlns:p14="http://schemas.microsoft.com/office/powerpoint/2010/main" val="22874191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Hypothesis Testing </a:t>
            </a:r>
            <a:endParaRPr dirty="0">
              <a:solidFill>
                <a:schemeClr val="accent1"/>
              </a:solidFill>
            </a:endParaRPr>
          </a:p>
        </p:txBody>
      </p:sp>
      <p:sp>
        <p:nvSpPr>
          <p:cNvPr id="272" name="Google Shape;272;p46"/>
          <p:cNvSpPr txBox="1">
            <a:spLocks noGrp="1"/>
          </p:cNvSpPr>
          <p:nvPr>
            <p:ph type="body" idx="1"/>
          </p:nvPr>
        </p:nvSpPr>
        <p:spPr>
          <a:xfrm flipH="1">
            <a:off x="1981075" y="1305775"/>
            <a:ext cx="7822200" cy="13431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solidFill>
                  <a:schemeClr val="tx1"/>
                </a:solidFill>
              </a:rPr>
              <a:t>The GSS found that 571 out of 670 (85%) of Americans answered the question on experimental design correctly. </a:t>
            </a:r>
          </a:p>
          <a:p>
            <a:pPr marL="0" indent="0">
              <a:lnSpc>
                <a:spcPct val="115000"/>
              </a:lnSpc>
              <a:spcBef>
                <a:spcPts val="0"/>
              </a:spcBef>
              <a:buNone/>
            </a:pPr>
            <a:r>
              <a:rPr lang="en" sz="1900" i="1" dirty="0">
                <a:solidFill>
                  <a:schemeClr val="tx1"/>
                </a:solidFill>
              </a:rPr>
              <a:t>Do these data provide convincing evidence that more than 80% of Americans have a good intuition about experimental design?</a:t>
            </a: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a:p>
            <a:pPr marL="0" indent="0">
              <a:lnSpc>
                <a:spcPct val="115000"/>
              </a:lnSpc>
              <a:spcBef>
                <a:spcPts val="0"/>
              </a:spcBef>
              <a:buNone/>
            </a:pPr>
            <a:endParaRPr lang="en" sz="1900" i="1" dirty="0">
              <a:solidFill>
                <a:schemeClr val="tx1"/>
              </a:solidFill>
            </a:endParaRPr>
          </a:p>
        </p:txBody>
      </p:sp>
      <p:pic>
        <p:nvPicPr>
          <p:cNvPr id="2" name="Google Shape;279;p47">
            <a:extLst>
              <a:ext uri="{FF2B5EF4-FFF2-40B4-BE49-F238E27FC236}">
                <a16:creationId xmlns:a16="http://schemas.microsoft.com/office/drawing/2014/main" id="{9C64D319-7E42-3521-97C3-944FB5105914}"/>
              </a:ext>
            </a:extLst>
          </p:cNvPr>
          <p:cNvPicPr preferRelativeResize="0"/>
          <p:nvPr/>
        </p:nvPicPr>
        <p:blipFill>
          <a:blip r:embed="rId3">
            <a:alphaModFix/>
          </a:blip>
          <a:stretch>
            <a:fillRect/>
          </a:stretch>
        </p:blipFill>
        <p:spPr>
          <a:xfrm>
            <a:off x="2831219" y="2811662"/>
            <a:ext cx="5154928" cy="819122"/>
          </a:xfrm>
          <a:prstGeom prst="rect">
            <a:avLst/>
          </a:prstGeom>
          <a:noFill/>
          <a:ln>
            <a:noFill/>
          </a:ln>
        </p:spPr>
      </p:pic>
      <p:pic>
        <p:nvPicPr>
          <p:cNvPr id="9" name="Google Shape;302;p50">
            <a:extLst>
              <a:ext uri="{FF2B5EF4-FFF2-40B4-BE49-F238E27FC236}">
                <a16:creationId xmlns:a16="http://schemas.microsoft.com/office/drawing/2014/main" id="{D7DA9C45-F68C-4AFF-B020-50A2E6C42354}"/>
              </a:ext>
            </a:extLst>
          </p:cNvPr>
          <p:cNvPicPr preferRelativeResize="0"/>
          <p:nvPr/>
        </p:nvPicPr>
        <p:blipFill>
          <a:blip r:embed="rId4">
            <a:alphaModFix/>
          </a:blip>
          <a:stretch>
            <a:fillRect/>
          </a:stretch>
        </p:blipFill>
        <p:spPr>
          <a:xfrm>
            <a:off x="865186" y="3429000"/>
            <a:ext cx="3472354" cy="1565731"/>
          </a:xfrm>
          <a:prstGeom prst="rect">
            <a:avLst/>
          </a:prstGeom>
          <a:noFill/>
          <a:ln>
            <a:noFill/>
          </a:ln>
        </p:spPr>
      </p:pic>
      <p:sp>
        <p:nvSpPr>
          <p:cNvPr id="3" name="TextBox 2">
            <a:extLst>
              <a:ext uri="{FF2B5EF4-FFF2-40B4-BE49-F238E27FC236}">
                <a16:creationId xmlns:a16="http://schemas.microsoft.com/office/drawing/2014/main" id="{802CF8A5-42B4-3143-C42F-D6FE0F00EE3E}"/>
              </a:ext>
            </a:extLst>
          </p:cNvPr>
          <p:cNvSpPr txBox="1"/>
          <p:nvPr/>
        </p:nvSpPr>
        <p:spPr>
          <a:xfrm>
            <a:off x="3903785" y="3995410"/>
            <a:ext cx="6400150" cy="369332"/>
          </a:xfrm>
          <a:prstGeom prst="rect">
            <a:avLst/>
          </a:prstGeom>
          <a:noFill/>
        </p:spPr>
        <p:txBody>
          <a:bodyPr wrap="none" rtlCol="0">
            <a:spAutoFit/>
          </a:bodyPr>
          <a:lstStyle/>
          <a:p>
            <a:r>
              <a:rPr lang="en-US" dirty="0"/>
              <a:t>We need to find the proportion of more extreme observations</a:t>
            </a:r>
          </a:p>
        </p:txBody>
      </p:sp>
      <p:sp>
        <p:nvSpPr>
          <p:cNvPr id="4" name="Right Arrow 3">
            <a:extLst>
              <a:ext uri="{FF2B5EF4-FFF2-40B4-BE49-F238E27FC236}">
                <a16:creationId xmlns:a16="http://schemas.microsoft.com/office/drawing/2014/main" id="{0CDBA63A-56F3-EFF9-B9DE-24B34601D6BC}"/>
              </a:ext>
            </a:extLst>
          </p:cNvPr>
          <p:cNvSpPr/>
          <p:nvPr/>
        </p:nvSpPr>
        <p:spPr>
          <a:xfrm>
            <a:off x="4050324" y="4437716"/>
            <a:ext cx="574431" cy="1084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D556DD-F620-5778-FADB-C577BB4BCDCE}"/>
              </a:ext>
            </a:extLst>
          </p:cNvPr>
          <p:cNvSpPr/>
          <p:nvPr/>
        </p:nvSpPr>
        <p:spPr>
          <a:xfrm>
            <a:off x="958970" y="3486890"/>
            <a:ext cx="3067909" cy="1158095"/>
          </a:xfrm>
          <a:custGeom>
            <a:avLst/>
            <a:gdLst>
              <a:gd name="connsiteX0" fmla="*/ 0 w 2974123"/>
              <a:gd name="connsiteY0" fmla="*/ 0 h 1392556"/>
              <a:gd name="connsiteX1" fmla="*/ 2974123 w 2974123"/>
              <a:gd name="connsiteY1" fmla="*/ 0 h 1392556"/>
              <a:gd name="connsiteX2" fmla="*/ 2974123 w 2974123"/>
              <a:gd name="connsiteY2" fmla="*/ 1392556 h 1392556"/>
              <a:gd name="connsiteX3" fmla="*/ 0 w 2974123"/>
              <a:gd name="connsiteY3" fmla="*/ 1392556 h 1392556"/>
              <a:gd name="connsiteX4" fmla="*/ 0 w 2974123"/>
              <a:gd name="connsiteY4" fmla="*/ 0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11723 h 1392556"/>
              <a:gd name="connsiteX1" fmla="*/ 2974123 w 2974123"/>
              <a:gd name="connsiteY1" fmla="*/ 0 h 1392556"/>
              <a:gd name="connsiteX2" fmla="*/ 2974123 w 2974123"/>
              <a:gd name="connsiteY2" fmla="*/ 1392556 h 1392556"/>
              <a:gd name="connsiteX3" fmla="*/ 0 w 2974123"/>
              <a:gd name="connsiteY3" fmla="*/ 1392556 h 1392556"/>
              <a:gd name="connsiteX4" fmla="*/ 1664677 w 2974123"/>
              <a:gd name="connsiteY4" fmla="*/ 11723 h 1392556"/>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2974123"/>
              <a:gd name="connsiteY0" fmla="*/ 0 h 1380833"/>
              <a:gd name="connsiteX1" fmla="*/ 2739662 w 2974123"/>
              <a:gd name="connsiteY1" fmla="*/ 574431 h 1380833"/>
              <a:gd name="connsiteX2" fmla="*/ 2974123 w 2974123"/>
              <a:gd name="connsiteY2" fmla="*/ 1380833 h 1380833"/>
              <a:gd name="connsiteX3" fmla="*/ 0 w 2974123"/>
              <a:gd name="connsiteY3" fmla="*/ 1380833 h 1380833"/>
              <a:gd name="connsiteX4" fmla="*/ 1664677 w 2974123"/>
              <a:gd name="connsiteY4" fmla="*/ 0 h 1380833"/>
              <a:gd name="connsiteX0" fmla="*/ 1664677 w 3161693"/>
              <a:gd name="connsiteY0" fmla="*/ 0 h 1380833"/>
              <a:gd name="connsiteX1" fmla="*/ 2739662 w 3161693"/>
              <a:gd name="connsiteY1" fmla="*/ 574431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664677 w 3161693"/>
              <a:gd name="connsiteY0" fmla="*/ 0 h 1380833"/>
              <a:gd name="connsiteX1" fmla="*/ 2423139 w 3161693"/>
              <a:gd name="connsiteY1" fmla="*/ 679939 h 1380833"/>
              <a:gd name="connsiteX2" fmla="*/ 3161693 w 3161693"/>
              <a:gd name="connsiteY2" fmla="*/ 1146371 h 1380833"/>
              <a:gd name="connsiteX3" fmla="*/ 0 w 3161693"/>
              <a:gd name="connsiteY3" fmla="*/ 1380833 h 1380833"/>
              <a:gd name="connsiteX4" fmla="*/ 1664677 w 3161693"/>
              <a:gd name="connsiteY4" fmla="*/ 0 h 1380833"/>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329355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 name="connsiteX0" fmla="*/ 1570893 w 3067909"/>
              <a:gd name="connsiteY0" fmla="*/ 0 h 1158095"/>
              <a:gd name="connsiteX1" fmla="*/ 2270739 w 3067909"/>
              <a:gd name="connsiteY1" fmla="*/ 679939 h 1158095"/>
              <a:gd name="connsiteX2" fmla="*/ 3067909 w 3067909"/>
              <a:gd name="connsiteY2" fmla="*/ 1146371 h 1158095"/>
              <a:gd name="connsiteX3" fmla="*/ 0 w 3067909"/>
              <a:gd name="connsiteY3" fmla="*/ 1158095 h 1158095"/>
              <a:gd name="connsiteX4" fmla="*/ 1570893 w 3067909"/>
              <a:gd name="connsiteY4" fmla="*/ 0 h 1158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7909" h="1158095">
                <a:moveTo>
                  <a:pt x="1570893" y="0"/>
                </a:moveTo>
                <a:cubicBezTo>
                  <a:pt x="1796359" y="54708"/>
                  <a:pt x="1939765" y="168032"/>
                  <a:pt x="2270739" y="679939"/>
                </a:cubicBezTo>
                <a:cubicBezTo>
                  <a:pt x="2747478" y="1312156"/>
                  <a:pt x="2989755" y="877570"/>
                  <a:pt x="3067909" y="1146371"/>
                </a:cubicBezTo>
                <a:lnTo>
                  <a:pt x="0" y="1158095"/>
                </a:lnTo>
                <a:cubicBezTo>
                  <a:pt x="601784" y="1072955"/>
                  <a:pt x="1086340" y="612678"/>
                  <a:pt x="1570893" y="0"/>
                </a:cubicBezTo>
                <a:close/>
              </a:path>
            </a:pathLst>
          </a:custGeom>
          <a:solidFill>
            <a:srgbClr val="FFBF00">
              <a:alpha val="3254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EA3700-2606-EC47-25B2-DBD6C7949A97}"/>
              </a:ext>
            </a:extLst>
          </p:cNvPr>
          <p:cNvSpPr/>
          <p:nvPr/>
        </p:nvSpPr>
        <p:spPr>
          <a:xfrm>
            <a:off x="2078329" y="4072355"/>
            <a:ext cx="946752" cy="338554"/>
          </a:xfrm>
          <a:prstGeom prst="rect">
            <a:avLst/>
          </a:prstGeom>
          <a:noFill/>
        </p:spPr>
        <p:txBody>
          <a:bodyPr wrap="square" lIns="91440" tIns="45720" rIns="91440" bIns="45720">
            <a:spAutoFit/>
          </a:bodyPr>
          <a:lstStyle/>
          <a:p>
            <a:pPr algn="ctr"/>
            <a:r>
              <a:rPr lang="en-US" sz="1600" dirty="0">
                <a:ln w="0"/>
                <a:effectLst>
                  <a:outerShdw blurRad="38100" dist="19050" dir="2700000" algn="tl" rotWithShape="0">
                    <a:schemeClr val="dk1">
                      <a:alpha val="40000"/>
                    </a:schemeClr>
                  </a:outerShdw>
                </a:effectLst>
              </a:rPr>
              <a:t>99.94%</a:t>
            </a:r>
            <a:endParaRPr lang="en-US" sz="16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F2AE93C-9847-7698-D7D5-B5ABD0F771DA}"/>
                  </a:ext>
                </a:extLst>
              </p:cNvPr>
              <p:cNvSpPr txBox="1"/>
              <p:nvPr/>
            </p:nvSpPr>
            <p:spPr>
              <a:xfrm>
                <a:off x="5064735" y="4410909"/>
                <a:ext cx="679371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=1 −0.9994=0.0006</m:t>
                    </m:r>
                  </m:oMath>
                </a14:m>
                <a:r>
                  <a:rPr lang="en-US" dirty="0"/>
                  <a:t>, if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=0.05</m:t>
                    </m:r>
                  </m:oMath>
                </a14:m>
                <a:r>
                  <a:rPr lang="en-US" dirty="0"/>
                  <a:t> what is the result of this test?</a:t>
                </a:r>
              </a:p>
            </p:txBody>
          </p:sp>
        </mc:Choice>
        <mc:Fallback xmlns="">
          <p:sp>
            <p:nvSpPr>
              <p:cNvPr id="13" name="TextBox 12">
                <a:extLst>
                  <a:ext uri="{FF2B5EF4-FFF2-40B4-BE49-F238E27FC236}">
                    <a16:creationId xmlns:a16="http://schemas.microsoft.com/office/drawing/2014/main" id="{6F2AE93C-9847-7698-D7D5-B5ABD0F771DA}"/>
                  </a:ext>
                </a:extLst>
              </p:cNvPr>
              <p:cNvSpPr txBox="1">
                <a:spLocks noRot="1" noChangeAspect="1" noMove="1" noResize="1" noEditPoints="1" noAdjustHandles="1" noChangeArrowheads="1" noChangeShapeType="1" noTextEdit="1"/>
              </p:cNvSpPr>
              <p:nvPr/>
            </p:nvSpPr>
            <p:spPr>
              <a:xfrm>
                <a:off x="5064735" y="4410909"/>
                <a:ext cx="6793719" cy="276999"/>
              </a:xfrm>
              <a:prstGeom prst="rect">
                <a:avLst/>
              </a:prstGeom>
              <a:blipFill>
                <a:blip r:embed="rId5"/>
                <a:stretch>
                  <a:fillRect l="-1119" t="-26087" r="-1119" b="-478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09A793-DE4A-46F6-46E5-A9ACEB758C9C}"/>
              </a:ext>
            </a:extLst>
          </p:cNvPr>
          <p:cNvSpPr txBox="1"/>
          <p:nvPr/>
        </p:nvSpPr>
        <p:spPr>
          <a:xfrm>
            <a:off x="958971" y="5359357"/>
            <a:ext cx="10899484" cy="923330"/>
          </a:xfrm>
          <a:prstGeom prst="rect">
            <a:avLst/>
          </a:prstGeom>
          <a:noFill/>
        </p:spPr>
        <p:txBody>
          <a:bodyPr wrap="square" rtlCol="0">
            <a:spAutoFit/>
          </a:bodyPr>
          <a:lstStyle/>
          <a:p>
            <a:r>
              <a:rPr lang="en-US" sz="1800" dirty="0"/>
              <a:t>Since the p-value is low, we </a:t>
            </a:r>
            <a:r>
              <a:rPr lang="en-US" sz="1800" b="1" dirty="0">
                <a:solidFill>
                  <a:srgbClr val="FFC000"/>
                </a:solidFill>
              </a:rPr>
              <a:t>reject </a:t>
            </a:r>
            <a:r>
              <a:rPr lang="en-US" sz="1800" b="1" i="1" dirty="0">
                <a:solidFill>
                  <a:srgbClr val="FFC000"/>
                </a:solidFill>
              </a:rPr>
              <a:t>H</a:t>
            </a:r>
            <a:r>
              <a:rPr lang="en-US" sz="1800" b="1" i="1" baseline="-25000" dirty="0">
                <a:solidFill>
                  <a:srgbClr val="FFC000"/>
                </a:solidFill>
              </a:rPr>
              <a:t>0</a:t>
            </a:r>
            <a:r>
              <a:rPr lang="en-US" sz="1800" dirty="0"/>
              <a:t>. The data provide convincing evidence that more than 80% of Americans have a good intuition on experimental design.</a:t>
            </a:r>
          </a:p>
          <a:p>
            <a:endParaRPr lang="en-US" dirty="0"/>
          </a:p>
        </p:txBody>
      </p:sp>
    </p:spTree>
    <p:extLst>
      <p:ext uri="{BB962C8B-B14F-4D97-AF65-F5344CB8AC3E}">
        <p14:creationId xmlns:p14="http://schemas.microsoft.com/office/powerpoint/2010/main" val="2620389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body" idx="1"/>
          </p:nvPr>
        </p:nvSpPr>
        <p:spPr>
          <a:xfrm flipH="1">
            <a:off x="1981075" y="1305775"/>
            <a:ext cx="7822200" cy="4126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dirty="0">
              <a:solidFill>
                <a:schemeClr val="accent1"/>
              </a:solidFill>
            </a:endParaRPr>
          </a:p>
          <a:p>
            <a:pPr indent="-368300">
              <a:lnSpc>
                <a:spcPct val="115000"/>
              </a:lnSpc>
              <a:spcBef>
                <a:spcPts val="1000"/>
              </a:spcBef>
              <a:buSzPts val="2200"/>
              <a:buAutoNum type="alphaLcParenBoth"/>
            </a:pPr>
            <a:r>
              <a:rPr lang="en" sz="2200" dirty="0"/>
              <a:t>Yes</a:t>
            </a:r>
            <a:endParaRPr sz="2200" dirty="0"/>
          </a:p>
          <a:p>
            <a:pPr indent="-368300">
              <a:lnSpc>
                <a:spcPct val="115000"/>
              </a:lnSpc>
              <a:spcBef>
                <a:spcPts val="0"/>
              </a:spcBef>
              <a:buSzPts val="2200"/>
              <a:buAutoNum type="alphaLcParenBoth"/>
            </a:pPr>
            <a:r>
              <a:rPr lang="en" sz="2200" dirty="0"/>
              <a:t>No</a:t>
            </a:r>
            <a:endParaRPr sz="2200" dirty="0"/>
          </a:p>
          <a:p>
            <a:pPr indent="-368300">
              <a:lnSpc>
                <a:spcPct val="115000"/>
              </a:lnSpc>
              <a:spcBef>
                <a:spcPts val="0"/>
              </a:spcBef>
              <a:buSzPts val="2200"/>
              <a:buAutoNum type="alphaLcParenBoth"/>
            </a:pPr>
            <a:r>
              <a:rPr lang="en" sz="2200" dirty="0"/>
              <a:t>Can’t tell</a:t>
            </a:r>
            <a:endParaRPr sz="2200" dirty="0"/>
          </a:p>
        </p:txBody>
      </p:sp>
      <p:sp>
        <p:nvSpPr>
          <p:cNvPr id="325" name="Google Shape;325;p5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3"/>
          <p:cNvSpPr txBox="1">
            <a:spLocks noGrp="1"/>
          </p:cNvSpPr>
          <p:nvPr>
            <p:ph type="body" idx="1"/>
          </p:nvPr>
        </p:nvSpPr>
        <p:spPr>
          <a:xfrm flipH="1">
            <a:off x="1981075" y="1305775"/>
            <a:ext cx="7822200" cy="4126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dirty="0">
              <a:solidFill>
                <a:schemeClr val="accent1"/>
              </a:solidFill>
            </a:endParaRPr>
          </a:p>
          <a:p>
            <a:pPr indent="-368300">
              <a:lnSpc>
                <a:spcPct val="115000"/>
              </a:lnSpc>
              <a:spcBef>
                <a:spcPts val="1000"/>
              </a:spcBef>
              <a:buSzPts val="2200"/>
              <a:buAutoNum type="alphaLcParenBoth"/>
            </a:pPr>
            <a:r>
              <a:rPr lang="en" sz="2200" dirty="0"/>
              <a:t>Yes</a:t>
            </a:r>
            <a:endParaRPr sz="2200" dirty="0"/>
          </a:p>
          <a:p>
            <a:pPr indent="-368300">
              <a:lnSpc>
                <a:spcPct val="115000"/>
              </a:lnSpc>
              <a:spcBef>
                <a:spcPts val="0"/>
              </a:spcBef>
              <a:buClr>
                <a:srgbClr val="FF9900"/>
              </a:buClr>
              <a:buSzPts val="2200"/>
              <a:buAutoNum type="alphaLcParenBoth"/>
            </a:pPr>
            <a:r>
              <a:rPr lang="en" sz="2200" i="1" dirty="0">
                <a:solidFill>
                  <a:srgbClr val="FF9900"/>
                </a:solidFill>
              </a:rPr>
              <a:t>No </a:t>
            </a:r>
            <a:r>
              <a:rPr lang="en" sz="2200" i="1" dirty="0">
                <a:solidFill>
                  <a:srgbClr val="FF9900"/>
                </a:solidFill>
                <a:sym typeface="Wingdings" pitchFamily="2" charset="2"/>
              </a:rPr>
              <a:t> (8%, 14%) includes 8%, 9%, 10% </a:t>
            </a:r>
            <a:endParaRPr sz="2200" i="1" dirty="0">
              <a:solidFill>
                <a:srgbClr val="FF9900"/>
              </a:solidFill>
            </a:endParaRPr>
          </a:p>
          <a:p>
            <a:pPr indent="-368300">
              <a:lnSpc>
                <a:spcPct val="115000"/>
              </a:lnSpc>
              <a:spcBef>
                <a:spcPts val="0"/>
              </a:spcBef>
              <a:buSzPts val="2200"/>
              <a:buAutoNum type="alphaLcParenBoth"/>
            </a:pPr>
            <a:r>
              <a:rPr lang="en" sz="2200" dirty="0"/>
              <a:t>Can’t tell</a:t>
            </a:r>
            <a:endParaRPr sz="2200" dirty="0"/>
          </a:p>
        </p:txBody>
      </p:sp>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5" name="Picture 4" descr="A close-up of a text&#10;&#10;Description automatically generated">
            <a:extLst>
              <a:ext uri="{FF2B5EF4-FFF2-40B4-BE49-F238E27FC236}">
                <a16:creationId xmlns:a16="http://schemas.microsoft.com/office/drawing/2014/main" id="{AB626374-4986-F701-3C96-5CA06B612792}"/>
              </a:ext>
            </a:extLst>
          </p:cNvPr>
          <p:cNvPicPr>
            <a:picLocks noChangeAspect="1"/>
          </p:cNvPicPr>
          <p:nvPr/>
        </p:nvPicPr>
        <p:blipFill>
          <a:blip r:embed="rId3"/>
          <a:stretch>
            <a:fillRect/>
          </a:stretch>
        </p:blipFill>
        <p:spPr>
          <a:xfrm>
            <a:off x="641349" y="1264138"/>
            <a:ext cx="10697519" cy="2545862"/>
          </a:xfrm>
          <a:prstGeom prst="rect">
            <a:avLst/>
          </a:prstGeom>
        </p:spPr>
      </p:pic>
      <p:pic>
        <p:nvPicPr>
          <p:cNvPr id="7" name="Picture 6" descr="A close-up of a text&#10;&#10;Description automatically generated">
            <a:extLst>
              <a:ext uri="{FF2B5EF4-FFF2-40B4-BE49-F238E27FC236}">
                <a16:creationId xmlns:a16="http://schemas.microsoft.com/office/drawing/2014/main" id="{F44A0A60-16F2-0C5C-D80E-E78AD79906CC}"/>
              </a:ext>
            </a:extLst>
          </p:cNvPr>
          <p:cNvPicPr>
            <a:picLocks noChangeAspect="1"/>
          </p:cNvPicPr>
          <p:nvPr/>
        </p:nvPicPr>
        <p:blipFill>
          <a:blip r:embed="rId4"/>
          <a:stretch>
            <a:fillRect/>
          </a:stretch>
        </p:blipFill>
        <p:spPr>
          <a:xfrm>
            <a:off x="641349" y="3810000"/>
            <a:ext cx="10697518" cy="2532028"/>
          </a:xfrm>
          <a:prstGeom prst="rect">
            <a:avLst/>
          </a:prstGeom>
        </p:spPr>
      </p:pic>
    </p:spTree>
    <p:extLst>
      <p:ext uri="{BB962C8B-B14F-4D97-AF65-F5344CB8AC3E}">
        <p14:creationId xmlns:p14="http://schemas.microsoft.com/office/powerpoint/2010/main" val="7773527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3" name="Picture 2" descr="A math problem with numbers and equations&#10;&#10;Description automatically generated with medium confidence">
            <a:extLst>
              <a:ext uri="{FF2B5EF4-FFF2-40B4-BE49-F238E27FC236}">
                <a16:creationId xmlns:a16="http://schemas.microsoft.com/office/drawing/2014/main" id="{7D502E57-ECA9-FD85-35AB-3727646D08A3}"/>
              </a:ext>
            </a:extLst>
          </p:cNvPr>
          <p:cNvPicPr>
            <a:picLocks noChangeAspect="1"/>
          </p:cNvPicPr>
          <p:nvPr/>
        </p:nvPicPr>
        <p:blipFill>
          <a:blip r:embed="rId3"/>
          <a:stretch>
            <a:fillRect/>
          </a:stretch>
        </p:blipFill>
        <p:spPr>
          <a:xfrm>
            <a:off x="1324707" y="1274041"/>
            <a:ext cx="10120218" cy="4309918"/>
          </a:xfrm>
          <a:prstGeom prst="rect">
            <a:avLst/>
          </a:prstGeom>
        </p:spPr>
      </p:pic>
      <p:sp>
        <p:nvSpPr>
          <p:cNvPr id="4" name="TextBox 3">
            <a:extLst>
              <a:ext uri="{FF2B5EF4-FFF2-40B4-BE49-F238E27FC236}">
                <a16:creationId xmlns:a16="http://schemas.microsoft.com/office/drawing/2014/main" id="{6B1284E4-0CD2-1191-522B-90FC4D9D6CF3}"/>
              </a:ext>
            </a:extLst>
          </p:cNvPr>
          <p:cNvSpPr txBox="1"/>
          <p:nvPr/>
        </p:nvSpPr>
        <p:spPr>
          <a:xfrm>
            <a:off x="1899138" y="4297324"/>
            <a:ext cx="8698523" cy="923330"/>
          </a:xfrm>
          <a:prstGeom prst="rect">
            <a:avLst/>
          </a:prstGeom>
          <a:solidFill>
            <a:schemeClr val="bg1"/>
          </a:solidFill>
        </p:spPr>
        <p:txBody>
          <a:bodyPr wrap="square" rtlCol="0">
            <a:spAutoFit/>
          </a:bodyPr>
          <a:lstStyle/>
          <a:p>
            <a:r>
              <a:rPr lang="en-US" dirty="0"/>
              <a:t>No, our confidence interval is below 70%, it suggests less than 70% of Americans think drivers should be required to re-take the road test. </a:t>
            </a:r>
          </a:p>
          <a:p>
            <a:endParaRPr lang="en-US" dirty="0"/>
          </a:p>
        </p:txBody>
      </p:sp>
    </p:spTree>
    <p:extLst>
      <p:ext uri="{BB962C8B-B14F-4D97-AF65-F5344CB8AC3E}">
        <p14:creationId xmlns:p14="http://schemas.microsoft.com/office/powerpoint/2010/main" val="13997652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5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pic>
        <p:nvPicPr>
          <p:cNvPr id="3" name="Picture 2" descr="A math equations and numbers on a page&#10;&#10;Description automatically generated with medium confidence">
            <a:extLst>
              <a:ext uri="{FF2B5EF4-FFF2-40B4-BE49-F238E27FC236}">
                <a16:creationId xmlns:a16="http://schemas.microsoft.com/office/drawing/2014/main" id="{678E33D7-14B1-4ACC-0490-C99608F5C185}"/>
              </a:ext>
            </a:extLst>
          </p:cNvPr>
          <p:cNvPicPr>
            <a:picLocks noChangeAspect="1"/>
          </p:cNvPicPr>
          <p:nvPr/>
        </p:nvPicPr>
        <p:blipFill>
          <a:blip r:embed="rId3"/>
          <a:stretch>
            <a:fillRect/>
          </a:stretch>
        </p:blipFill>
        <p:spPr>
          <a:xfrm>
            <a:off x="1740041" y="1043354"/>
            <a:ext cx="7697036" cy="6075438"/>
          </a:xfrm>
          <a:prstGeom prst="rect">
            <a:avLst/>
          </a:prstGeom>
        </p:spPr>
      </p:pic>
    </p:spTree>
    <p:extLst>
      <p:ext uri="{BB962C8B-B14F-4D97-AF65-F5344CB8AC3E}">
        <p14:creationId xmlns:p14="http://schemas.microsoft.com/office/powerpoint/2010/main" val="350689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Results from the GSS</a:t>
            </a:r>
            <a:endParaRPr baseline="30000">
              <a:solidFill>
                <a:schemeClr val="accent1"/>
              </a:solidFill>
            </a:endParaRPr>
          </a:p>
        </p:txBody>
      </p:sp>
      <p:sp>
        <p:nvSpPr>
          <p:cNvPr id="70" name="Google Shape;70;p19"/>
          <p:cNvSpPr txBox="1">
            <a:spLocks noGrp="1"/>
          </p:cNvSpPr>
          <p:nvPr>
            <p:ph type="body" idx="1"/>
          </p:nvPr>
        </p:nvSpPr>
        <p:spPr>
          <a:xfrm flipH="1">
            <a:off x="1981075" y="1305775"/>
            <a:ext cx="7822200" cy="34185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dirty="0"/>
              <a:t>Below is the distribution of responses from the 2010 survey:</a:t>
            </a:r>
            <a:endParaRPr sz="2200" i="1" dirty="0">
              <a:solidFill>
                <a:schemeClr val="accent1"/>
              </a:solidFill>
            </a:endParaRPr>
          </a:p>
        </p:txBody>
      </p:sp>
      <p:pic>
        <p:nvPicPr>
          <p:cNvPr id="71" name="Google Shape;71;p19"/>
          <p:cNvPicPr preferRelativeResize="0"/>
          <p:nvPr/>
        </p:nvPicPr>
        <p:blipFill>
          <a:blip r:embed="rId3">
            <a:alphaModFix/>
          </a:blip>
          <a:stretch>
            <a:fillRect/>
          </a:stretch>
        </p:blipFill>
        <p:spPr>
          <a:xfrm>
            <a:off x="3723014" y="2467326"/>
            <a:ext cx="4543425" cy="10953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4"/>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37" name="Google Shape;337;p5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5"/>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43" name="Google Shape;343;p5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
        <p:nvSpPr>
          <p:cNvPr id="344" name="Google Shape;344;p55"/>
          <p:cNvSpPr txBox="1">
            <a:spLocks noGrp="1"/>
          </p:cNvSpPr>
          <p:nvPr>
            <p:ph type="body" idx="1"/>
          </p:nvPr>
        </p:nvSpPr>
        <p:spPr>
          <a:xfrm flipH="1">
            <a:off x="1981200" y="19417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Conditions</a:t>
            </a:r>
            <a:endParaRPr sz="2200"/>
          </a:p>
          <a:p>
            <a:pPr indent="-368300">
              <a:lnSpc>
                <a:spcPct val="115000"/>
              </a:lnSpc>
              <a:spcBef>
                <a:spcPts val="0"/>
              </a:spcBef>
              <a:buSzPts val="2200"/>
            </a:pPr>
            <a:r>
              <a:rPr lang="en" sz="2200"/>
              <a:t>independence</a:t>
            </a:r>
            <a:br>
              <a:rPr lang="en" sz="2200"/>
            </a:br>
            <a:r>
              <a:rPr lang="en" sz="2200"/>
              <a:t>- random sample and 10% condition</a:t>
            </a:r>
            <a:endParaRPr sz="2200"/>
          </a:p>
          <a:p>
            <a:pPr indent="-368300">
              <a:lnSpc>
                <a:spcPct val="115000"/>
              </a:lnSpc>
              <a:spcBef>
                <a:spcPts val="0"/>
              </a:spcBef>
              <a:buSzPts val="2200"/>
            </a:pPr>
            <a:r>
              <a:rPr lang="en" sz="2200"/>
              <a:t>at least 10 successes and failures</a:t>
            </a:r>
            <a:br>
              <a:rPr lang="en" sz="2200"/>
            </a:br>
            <a:r>
              <a:rPr lang="en" sz="2200"/>
              <a:t>- if not → randomization</a:t>
            </a:r>
            <a:endParaRPr sz="2200"/>
          </a:p>
          <a:p>
            <a:pPr marL="0" indent="0">
              <a:lnSpc>
                <a:spcPct val="115000"/>
              </a:lnSpc>
              <a:spcBef>
                <a:spcPts val="1000"/>
              </a:spcBef>
              <a:spcAft>
                <a:spcPts val="1000"/>
              </a:spcAft>
              <a:buNone/>
            </a:pPr>
            <a:endParaRPr sz="2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6"/>
          <p:cNvSpPr txBox="1">
            <a:spLocks noGrp="1"/>
          </p:cNvSpPr>
          <p:nvPr>
            <p:ph type="body" idx="1"/>
          </p:nvPr>
        </p:nvSpPr>
        <p:spPr>
          <a:xfrm flipH="1">
            <a:off x="1981200" y="1319800"/>
            <a:ext cx="7822200" cy="621900"/>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50" name="Google Shape;350;p56"/>
          <p:cNvSpPr txBox="1">
            <a:spLocks noGrp="1"/>
          </p:cNvSpPr>
          <p:nvPr>
            <p:ph type="body" idx="1"/>
          </p:nvPr>
        </p:nvSpPr>
        <p:spPr>
          <a:xfrm flipH="1">
            <a:off x="1981200" y="41866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a:t>Standard error: </a:t>
            </a:r>
            <a:endParaRPr sz="2200"/>
          </a:p>
          <a:p>
            <a:pPr indent="-368300">
              <a:lnSpc>
                <a:spcPct val="115000"/>
              </a:lnSpc>
              <a:spcBef>
                <a:spcPts val="1000"/>
              </a:spcBef>
              <a:buSzPts val="2200"/>
            </a:pPr>
            <a:r>
              <a:rPr lang="en" sz="2200"/>
              <a:t>for CI: use </a:t>
            </a:r>
            <a:r>
              <a:rPr lang="en" sz="2200" i="1"/>
              <a:t>p̂</a:t>
            </a:r>
            <a:endParaRPr sz="2200" i="1"/>
          </a:p>
          <a:p>
            <a:pPr indent="-368300">
              <a:lnSpc>
                <a:spcPct val="115000"/>
              </a:lnSpc>
              <a:spcBef>
                <a:spcPts val="0"/>
              </a:spcBef>
              <a:buSzPts val="2200"/>
            </a:pPr>
            <a:r>
              <a:rPr lang="en" sz="2200"/>
              <a:t>for HT: use </a:t>
            </a:r>
            <a:r>
              <a:rPr lang="en" sz="2200" i="1"/>
              <a:t>p</a:t>
            </a:r>
            <a:r>
              <a:rPr lang="en" sz="2200" i="1" baseline="-25000"/>
              <a:t>0</a:t>
            </a:r>
            <a:endParaRPr sz="2200" i="1" baseline="-25000"/>
          </a:p>
        </p:txBody>
      </p:sp>
      <p:sp>
        <p:nvSpPr>
          <p:cNvPr id="351" name="Google Shape;351;p5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Recap - inference for one proportion</a:t>
            </a:r>
            <a:endParaRPr>
              <a:solidFill>
                <a:schemeClr val="accent1"/>
              </a:solidFill>
            </a:endParaRPr>
          </a:p>
        </p:txBody>
      </p:sp>
      <p:sp>
        <p:nvSpPr>
          <p:cNvPr id="352" name="Google Shape;352;p56"/>
          <p:cNvSpPr txBox="1">
            <a:spLocks noGrp="1"/>
          </p:cNvSpPr>
          <p:nvPr>
            <p:ph type="body" idx="1"/>
          </p:nvPr>
        </p:nvSpPr>
        <p:spPr>
          <a:xfrm flipH="1">
            <a:off x="1981200" y="1941700"/>
            <a:ext cx="7822200" cy="22449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t>Conditions</a:t>
            </a:r>
            <a:endParaRPr sz="2200"/>
          </a:p>
          <a:p>
            <a:pPr indent="-368300">
              <a:lnSpc>
                <a:spcPct val="115000"/>
              </a:lnSpc>
              <a:spcBef>
                <a:spcPts val="0"/>
              </a:spcBef>
              <a:buSzPts val="2200"/>
            </a:pPr>
            <a:r>
              <a:rPr lang="en" sz="2200"/>
              <a:t>independence</a:t>
            </a:r>
            <a:br>
              <a:rPr lang="en" sz="2200"/>
            </a:br>
            <a:r>
              <a:rPr lang="en" sz="2200"/>
              <a:t>- random sample and 10% condition</a:t>
            </a:r>
            <a:endParaRPr sz="2200"/>
          </a:p>
          <a:p>
            <a:pPr indent="-368300">
              <a:lnSpc>
                <a:spcPct val="115000"/>
              </a:lnSpc>
              <a:spcBef>
                <a:spcPts val="0"/>
              </a:spcBef>
              <a:buSzPts val="2200"/>
            </a:pPr>
            <a:r>
              <a:rPr lang="en" sz="2200"/>
              <a:t>at least 10 successes and failures</a:t>
            </a:r>
            <a:br>
              <a:rPr lang="en" sz="2200"/>
            </a:br>
            <a:r>
              <a:rPr lang="en" sz="2200"/>
              <a:t>- if not → randomization</a:t>
            </a:r>
            <a:endParaRPr sz="2200"/>
          </a:p>
          <a:p>
            <a:pPr marL="0" indent="0">
              <a:lnSpc>
                <a:spcPct val="115000"/>
              </a:lnSpc>
              <a:spcBef>
                <a:spcPts val="1000"/>
              </a:spcBef>
              <a:spcAft>
                <a:spcPts val="1000"/>
              </a:spcAft>
              <a:buNone/>
            </a:pPr>
            <a:endParaRPr sz="2200"/>
          </a:p>
        </p:txBody>
      </p:sp>
      <p:pic>
        <p:nvPicPr>
          <p:cNvPr id="353" name="Google Shape;353;p56"/>
          <p:cNvPicPr preferRelativeResize="0"/>
          <p:nvPr/>
        </p:nvPicPr>
        <p:blipFill>
          <a:blip r:embed="rId3">
            <a:alphaModFix/>
          </a:blip>
          <a:stretch>
            <a:fillRect/>
          </a:stretch>
        </p:blipFill>
        <p:spPr>
          <a:xfrm>
            <a:off x="4020075" y="4096825"/>
            <a:ext cx="1809750" cy="66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77" name="Google Shape;77;p20"/>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solidFill>
                  <a:schemeClr val="tx1"/>
                </a:solidFill>
              </a:rPr>
              <a:t>We would like to estimate the proportion of all Americans who have good intuition about experimental design, i.e. would answer “500 get the drug 500 don't”? What are the parameter of interest and the point estimate?</a:t>
            </a:r>
            <a:endParaRPr sz="22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83" name="Google Shape;83;p21"/>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dirty="0">
                <a:solidFill>
                  <a:schemeClr val="tx1"/>
                </a:solidFill>
              </a:rPr>
              <a:t>We would like to estimate the proportion of all Americans who have good intuition about experimental design, i.e. would answer “500 get the drug 500 don't”? What are the parameter of interest and the point estimate?</a:t>
            </a:r>
            <a:endParaRPr sz="2200" dirty="0">
              <a:solidFill>
                <a:schemeClr val="tx1"/>
              </a:solidFill>
            </a:endParaRPr>
          </a:p>
        </p:txBody>
      </p:sp>
      <p:sp>
        <p:nvSpPr>
          <p:cNvPr id="84" name="Google Shape;84;p21"/>
          <p:cNvSpPr txBox="1">
            <a:spLocks noGrp="1"/>
          </p:cNvSpPr>
          <p:nvPr>
            <p:ph type="body" idx="1"/>
          </p:nvPr>
        </p:nvSpPr>
        <p:spPr>
          <a:xfrm flipH="1">
            <a:off x="1981075" y="31315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Parameter of interest:</a:t>
            </a:r>
            <a:r>
              <a:rPr lang="en" sz="2200"/>
              <a:t> proportion of </a:t>
            </a:r>
            <a:r>
              <a:rPr lang="en" sz="2200" i="1">
                <a:solidFill>
                  <a:srgbClr val="FF9900"/>
                </a:solidFill>
              </a:rPr>
              <a:t>all</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population proportion</a:t>
            </a:r>
            <a:endParaRPr sz="2200"/>
          </a:p>
          <a:p>
            <a:pPr marL="0" indent="0">
              <a:lnSpc>
                <a:spcPct val="115000"/>
              </a:lnSpc>
              <a:spcBef>
                <a:spcPts val="0"/>
              </a:spcBef>
              <a:buSzPts val="1100"/>
              <a:buNone/>
            </a:pP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Parameter and point estimate</a:t>
            </a:r>
            <a:endParaRPr baseline="30000">
              <a:solidFill>
                <a:schemeClr val="accent1"/>
              </a:solidFill>
            </a:endParaRPr>
          </a:p>
        </p:txBody>
      </p:sp>
      <p:sp>
        <p:nvSpPr>
          <p:cNvPr id="90" name="Google Shape;90;p22"/>
          <p:cNvSpPr txBox="1">
            <a:spLocks noGrp="1"/>
          </p:cNvSpPr>
          <p:nvPr>
            <p:ph type="body" idx="1"/>
          </p:nvPr>
        </p:nvSpPr>
        <p:spPr>
          <a:xfrm flipH="1">
            <a:off x="1981075" y="1305775"/>
            <a:ext cx="7822200" cy="17361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a:solidFill>
                  <a:schemeClr val="accent1"/>
                </a:solidFill>
              </a:rPr>
              <a:t>We would like to estimate the proportion of all Americans who have good intuition about experimental design, i.e. would answer “500 get the drug 500 don't”? What are the parameter of interest and the point estimate?</a:t>
            </a:r>
            <a:endParaRPr sz="2200">
              <a:solidFill>
                <a:schemeClr val="accent1"/>
              </a:solidFill>
            </a:endParaRPr>
          </a:p>
        </p:txBody>
      </p:sp>
      <p:sp>
        <p:nvSpPr>
          <p:cNvPr id="91" name="Google Shape;91;p22"/>
          <p:cNvSpPr txBox="1">
            <a:spLocks noGrp="1"/>
          </p:cNvSpPr>
          <p:nvPr>
            <p:ph type="body" idx="1"/>
          </p:nvPr>
        </p:nvSpPr>
        <p:spPr>
          <a:xfrm flipH="1">
            <a:off x="1981075" y="31315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Parameter of interest:</a:t>
            </a:r>
            <a:r>
              <a:rPr lang="en" sz="2200"/>
              <a:t> proportion of </a:t>
            </a:r>
            <a:r>
              <a:rPr lang="en" sz="2200" i="1">
                <a:solidFill>
                  <a:srgbClr val="FF9900"/>
                </a:solidFill>
              </a:rPr>
              <a:t>all</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population proportion</a:t>
            </a:r>
            <a:endParaRPr sz="2200"/>
          </a:p>
          <a:p>
            <a:pPr marL="0" indent="0">
              <a:lnSpc>
                <a:spcPct val="115000"/>
              </a:lnSpc>
              <a:spcBef>
                <a:spcPts val="0"/>
              </a:spcBef>
              <a:buSzPts val="1100"/>
              <a:buNone/>
            </a:pPr>
            <a:endParaRPr sz="2200"/>
          </a:p>
        </p:txBody>
      </p:sp>
      <p:sp>
        <p:nvSpPr>
          <p:cNvPr id="92" name="Google Shape;92;p22"/>
          <p:cNvSpPr txBox="1">
            <a:spLocks noGrp="1"/>
          </p:cNvSpPr>
          <p:nvPr>
            <p:ph type="body" idx="1"/>
          </p:nvPr>
        </p:nvSpPr>
        <p:spPr>
          <a:xfrm flipH="1">
            <a:off x="1981075" y="4613250"/>
            <a:ext cx="7822200" cy="14817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200" i="1">
                <a:solidFill>
                  <a:schemeClr val="accent1"/>
                </a:solidFill>
              </a:rPr>
              <a:t>Point estimate:</a:t>
            </a:r>
            <a:r>
              <a:rPr lang="en" sz="2200"/>
              <a:t> proportion of </a:t>
            </a:r>
            <a:r>
              <a:rPr lang="en" sz="2200" i="1">
                <a:solidFill>
                  <a:srgbClr val="FF9900"/>
                </a:solidFill>
              </a:rPr>
              <a:t>sampled</a:t>
            </a:r>
            <a:r>
              <a:rPr lang="en" sz="2200"/>
              <a:t> Americans who have good intuition about experimental design.</a:t>
            </a:r>
            <a:endParaRPr sz="2200"/>
          </a:p>
          <a:p>
            <a:pPr marL="0" indent="457200">
              <a:lnSpc>
                <a:spcPct val="115000"/>
              </a:lnSpc>
              <a:spcBef>
                <a:spcPts val="0"/>
              </a:spcBef>
              <a:buSzPts val="1100"/>
              <a:buNone/>
            </a:pPr>
            <a:r>
              <a:rPr lang="en" sz="2200" i="1">
                <a:solidFill>
                  <a:schemeClr val="accent1"/>
                </a:solidFill>
              </a:rPr>
              <a:t>                         p̂</a:t>
            </a:r>
            <a:r>
              <a:rPr lang="en" sz="2200"/>
              <a:t>	a sample proportion</a:t>
            </a:r>
            <a:endParaRPr sz="2200"/>
          </a:p>
          <a:p>
            <a:pPr marL="0" indent="0">
              <a:lnSpc>
                <a:spcPct val="115000"/>
              </a:lnSpc>
              <a:spcBef>
                <a:spcPts val="0"/>
              </a:spcBef>
              <a:buSzPts val="1100"/>
              <a:buNone/>
            </a:pPr>
            <a:endParaRPr sz="2200"/>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131</TotalTime>
  <Words>3761</Words>
  <Application>Microsoft Macintosh PowerPoint</Application>
  <PresentationFormat>Widescreen</PresentationFormat>
  <Paragraphs>424</Paragraphs>
  <Slides>62</Slides>
  <Notes>59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62</vt:i4>
      </vt:variant>
    </vt:vector>
  </HeadingPairs>
  <TitlesOfParts>
    <vt:vector size="69" baseType="lpstr">
      <vt:lpstr>Arial</vt:lpstr>
      <vt:lpstr>Calibri</vt:lpstr>
      <vt:lpstr>Cambria Math</vt:lpstr>
      <vt:lpstr>Corbel</vt:lpstr>
      <vt:lpstr>Wingdings 2</vt:lpstr>
      <vt:lpstr>Frame</vt:lpstr>
      <vt:lpstr>Custom</vt:lpstr>
      <vt:lpstr>Inference for A Single Proportion</vt:lpstr>
      <vt:lpstr>RECAP: Inference for means  </vt:lpstr>
      <vt:lpstr>Proportions </vt:lpstr>
      <vt:lpstr>Motivating Example</vt:lpstr>
      <vt:lpstr>Motivating Example</vt:lpstr>
      <vt:lpstr>Results from the GSS</vt:lpstr>
      <vt:lpstr>Parameter and point estimate</vt:lpstr>
      <vt:lpstr>Parameter and point estimate</vt:lpstr>
      <vt:lpstr>Parameter and point estimate</vt:lpstr>
      <vt:lpstr>Inference on a proportion</vt:lpstr>
      <vt:lpstr>Inference on a proportion</vt:lpstr>
      <vt:lpstr>Inference on a proportion</vt:lpstr>
      <vt:lpstr>Sample proportions are also nearly normally distributed</vt:lpstr>
      <vt:lpstr>Sample proportions are also nearly normally distributed</vt:lpstr>
      <vt:lpstr>Sample proportions are also nearly normally distributed</vt:lpstr>
      <vt:lpstr>Back to the example ...</vt:lpstr>
      <vt:lpstr>Back to the example ...</vt:lpstr>
      <vt:lpstr>Back to the example ...</vt:lpstr>
      <vt:lpstr>Back to the example ...</vt:lpstr>
      <vt:lpstr>Practice</vt:lpstr>
      <vt:lpstr>Practice</vt:lpstr>
      <vt:lpstr>Practice</vt:lpstr>
      <vt:lpstr>Practice</vt:lpstr>
      <vt:lpstr>Choosing a sample size</vt:lpstr>
      <vt:lpstr>Choosing a sample size</vt:lpstr>
      <vt:lpstr>Choosing a sample size</vt:lpstr>
      <vt:lpstr>Choosing a sample size</vt:lpstr>
      <vt:lpstr>Choosing a sample size</vt:lpstr>
      <vt:lpstr>Choosing a sample size</vt:lpstr>
      <vt:lpstr>Choosing a sample size</vt:lpstr>
      <vt:lpstr>What if there isn't a previous study?</vt:lpstr>
      <vt:lpstr>What if there isn't a previous study?</vt:lpstr>
      <vt:lpstr>What if there isn't a previous study?</vt:lpstr>
      <vt:lpstr>Hypothesis Testing </vt:lpstr>
      <vt:lpstr>Hypothesis Testing </vt:lpstr>
      <vt:lpstr>Hypothesis Testing </vt:lpstr>
      <vt:lpstr>Hypothesis Testing </vt:lpstr>
      <vt:lpstr>Hypothesis Testing </vt:lpstr>
      <vt:lpstr>CI vs. HT for proportions</vt:lpstr>
      <vt:lpstr>Hypothesis Testing </vt:lpstr>
      <vt:lpstr>Hypothesis Testing </vt:lpstr>
      <vt:lpstr>Hypothesis Testing </vt:lpstr>
      <vt:lpstr>CI vs. HT for proportions</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Hypothesis Testing </vt:lpstr>
      <vt:lpstr>Practice</vt:lpstr>
      <vt:lpstr>Practice</vt:lpstr>
      <vt:lpstr>Practice</vt:lpstr>
      <vt:lpstr>Practice</vt:lpstr>
      <vt:lpstr>Practice</vt:lpstr>
      <vt:lpstr>Recap - inference for one proportion</vt:lpstr>
      <vt:lpstr>Recap - inference for one proportion</vt:lpstr>
      <vt:lpstr>Recap - inference for one proportion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 E.</cp:lastModifiedBy>
  <cp:revision>6</cp:revision>
  <dcterms:created xsi:type="dcterms:W3CDTF">2023-07-27T13:51:22Z</dcterms:created>
  <dcterms:modified xsi:type="dcterms:W3CDTF">2023-11-14T12:31:27Z</dcterms:modified>
</cp:coreProperties>
</file>