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 id="2147483691" r:id="rId3"/>
  </p:sldMasterIdLst>
  <p:notesMasterIdLst>
    <p:notesMasterId r:id="rId71"/>
  </p:notesMasterIdLst>
  <p:sldIdLst>
    <p:sldId id="256" r:id="rId4"/>
    <p:sldId id="329" r:id="rId5"/>
    <p:sldId id="332" r:id="rId6"/>
    <p:sldId id="331" r:id="rId7"/>
    <p:sldId id="334" r:id="rId8"/>
    <p:sldId id="336" r:id="rId9"/>
    <p:sldId id="335" r:id="rId10"/>
    <p:sldId id="338" r:id="rId11"/>
    <p:sldId id="337" r:id="rId12"/>
    <p:sldId id="340" r:id="rId13"/>
    <p:sldId id="339" r:id="rId14"/>
    <p:sldId id="341" r:id="rId15"/>
    <p:sldId id="342" r:id="rId16"/>
    <p:sldId id="343" r:id="rId17"/>
    <p:sldId id="344" r:id="rId18"/>
    <p:sldId id="345" r:id="rId19"/>
    <p:sldId id="346" r:id="rId20"/>
    <p:sldId id="349" r:id="rId21"/>
    <p:sldId id="265" r:id="rId22"/>
    <p:sldId id="348" r:id="rId23"/>
    <p:sldId id="347" r:id="rId24"/>
    <p:sldId id="267" r:id="rId25"/>
    <p:sldId id="350" r:id="rId26"/>
    <p:sldId id="273" r:id="rId27"/>
    <p:sldId id="351" r:id="rId28"/>
    <p:sldId id="352" r:id="rId29"/>
    <p:sldId id="353" r:id="rId30"/>
    <p:sldId id="354" r:id="rId31"/>
    <p:sldId id="355" r:id="rId32"/>
    <p:sldId id="356" r:id="rId33"/>
    <p:sldId id="358" r:id="rId34"/>
    <p:sldId id="357" r:id="rId35"/>
    <p:sldId id="359" r:id="rId36"/>
    <p:sldId id="276" r:id="rId37"/>
    <p:sldId id="277" r:id="rId38"/>
    <p:sldId id="278" r:id="rId39"/>
    <p:sldId id="360" r:id="rId40"/>
    <p:sldId id="361" r:id="rId41"/>
    <p:sldId id="362" r:id="rId42"/>
    <p:sldId id="364" r:id="rId43"/>
    <p:sldId id="363" r:id="rId44"/>
    <p:sldId id="365" r:id="rId45"/>
    <p:sldId id="279" r:id="rId46"/>
    <p:sldId id="280" r:id="rId47"/>
    <p:sldId id="300" r:id="rId48"/>
    <p:sldId id="301" r:id="rId49"/>
    <p:sldId id="302" r:id="rId50"/>
    <p:sldId id="303" r:id="rId51"/>
    <p:sldId id="304" r:id="rId52"/>
    <p:sldId id="305" r:id="rId53"/>
    <p:sldId id="306" r:id="rId54"/>
    <p:sldId id="307" r:id="rId55"/>
    <p:sldId id="309"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p:restoredTop sz="96327"/>
  </p:normalViewPr>
  <p:slideViewPr>
    <p:cSldViewPr snapToGrid="0">
      <p:cViewPr varScale="1">
        <p:scale>
          <a:sx n="88" d="100"/>
          <a:sy n="88"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9/25/23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0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177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60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267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482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653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467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733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b45755c_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b45755c_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b45755c_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b45755c_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11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394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b45755c_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b45755c_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511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2d4ffc8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2d4ffc8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2d4ffc8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2d4ffc8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788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600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95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241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902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566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b1e59f5_0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b1e59f5_0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63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058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b45755c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b45755c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00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b45755c_0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b45755c_0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b45755c_0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b45755c_0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45755c_0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45755c_0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45755c_0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45755c_0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904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45755c_0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45755c_0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1325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45755c_0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45755c_0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203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45755c_0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45755c_0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55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306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45755c_0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45755c_0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939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45755c_0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45755c_0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249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b45755c_0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b45755c_0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b45755c_0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b45755c_0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9b45755c_0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9b45755c_0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72d4ffc84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72d4ffc8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72d4ffc84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72d4ffc84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b45755c_0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9b45755c_0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9b45755c_0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9b45755c_0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9b45755c_0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9b45755c_0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0063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72d4ffc84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72d4ffc84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2d4ffc84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2d4ffc84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9b45755c_0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9b45755c_0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72d4ffc84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72d4ffc84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9b45755c_0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9b45755c_0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72d4ffc84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72d4ffc84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9b45755c_0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9b45755c_0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72d4ffc84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72d4ffc84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9b45755c_0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9b45755c_0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72d4ffc84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72d4ffc84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35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72d4ffc84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72d4ffc84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9b45755c_0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9b45755c_0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9b45755c_0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9b45755c_0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72d4ffc84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72d4ffc84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72d4ffc8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72d4ffc8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72d4ffc84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72d4ffc84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5f0dd64b1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5f0dd64b1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325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42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1e59f5_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1e59f5_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8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677033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719393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90131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2859797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203839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928962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030091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197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2867990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41972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9/25/23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9/25/23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9/25/23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9/25/23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9/25/23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9/25/23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08227915"/>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10527488"/>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Assessing Discrete Data: Binomial Distribution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correct answer == success, wrong answer == failure</a:t>
            </a:r>
          </a:p>
          <a:p>
            <a:pPr indent="-457200">
              <a:buFont typeface="+mj-lt"/>
              <a:buAutoNum type="alphaLcParenR"/>
            </a:pPr>
            <a:r>
              <a:rPr lang="en-US" sz="2000" dirty="0">
                <a:solidFill>
                  <a:srgbClr val="000000"/>
                </a:solidFill>
              </a:rPr>
              <a:t>What is the probability of success (p)?</a:t>
            </a:r>
          </a:p>
          <a:p>
            <a:pPr lvl="1" indent="-457200"/>
            <a:r>
              <a:rPr lang="en-US" sz="2000" b="1" dirty="0">
                <a:solidFill>
                  <a:srgbClr val="FF9700"/>
                </a:solidFill>
              </a:rPr>
              <a:t>1 / 4 = 0.25</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276822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correct answer == success, wrong answer == failure</a:t>
            </a:r>
          </a:p>
          <a:p>
            <a:pPr indent="-457200">
              <a:buFont typeface="+mj-lt"/>
              <a:buAutoNum type="alphaLcParenR"/>
            </a:pPr>
            <a:r>
              <a:rPr lang="en-US" sz="2000" dirty="0">
                <a:solidFill>
                  <a:srgbClr val="000000"/>
                </a:solidFill>
              </a:rPr>
              <a:t>What is the probability of success (p)?</a:t>
            </a:r>
          </a:p>
          <a:p>
            <a:pPr lvl="1" indent="-457200"/>
            <a:r>
              <a:rPr lang="en-US" sz="2000" b="1" dirty="0">
                <a:solidFill>
                  <a:srgbClr val="FF9700"/>
                </a:solidFill>
              </a:rPr>
              <a:t>1 / 4 = 0.25</a:t>
            </a:r>
          </a:p>
          <a:p>
            <a:pPr indent="-457200">
              <a:buFont typeface="+mj-lt"/>
              <a:buAutoNum type="alphaLcParenR"/>
            </a:pPr>
            <a:r>
              <a:rPr lang="en-US" sz="2000" dirty="0">
                <a:solidFill>
                  <a:srgbClr val="000000"/>
                </a:solidFill>
              </a:rPr>
              <a:t>What is the probability of failure (q)? </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281087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correct answer == success, wrong answer == failure</a:t>
            </a:r>
          </a:p>
          <a:p>
            <a:pPr indent="-457200">
              <a:buFont typeface="+mj-lt"/>
              <a:buAutoNum type="alphaLcParenR"/>
            </a:pPr>
            <a:r>
              <a:rPr lang="en-US" sz="2000" dirty="0">
                <a:solidFill>
                  <a:srgbClr val="000000"/>
                </a:solidFill>
              </a:rPr>
              <a:t>What is the probability of success (p)?</a:t>
            </a:r>
          </a:p>
          <a:p>
            <a:pPr lvl="1" indent="-457200"/>
            <a:r>
              <a:rPr lang="en-US" sz="2000" b="1" dirty="0">
                <a:solidFill>
                  <a:srgbClr val="FF9700"/>
                </a:solidFill>
              </a:rPr>
              <a:t>1 / 4 = 0.25</a:t>
            </a:r>
          </a:p>
          <a:p>
            <a:pPr indent="-457200">
              <a:buFont typeface="+mj-lt"/>
              <a:buAutoNum type="alphaLcParenR"/>
            </a:pPr>
            <a:r>
              <a:rPr lang="en-US" sz="2000" dirty="0">
                <a:solidFill>
                  <a:srgbClr val="000000"/>
                </a:solidFill>
              </a:rPr>
              <a:t>What is the probability of failure (q)? </a:t>
            </a:r>
          </a:p>
          <a:p>
            <a:pPr lvl="1" indent="-457200"/>
            <a:r>
              <a:rPr lang="en-US" sz="2000" b="1" dirty="0">
                <a:solidFill>
                  <a:srgbClr val="FF9700"/>
                </a:solidFill>
              </a:rPr>
              <a:t>1 – p = 1 – 0.25 = 0.75</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348229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correct answer == success, wrong answer == failure</a:t>
            </a:r>
          </a:p>
          <a:p>
            <a:pPr indent="-457200">
              <a:buFont typeface="+mj-lt"/>
              <a:buAutoNum type="alphaLcParenR"/>
            </a:pPr>
            <a:r>
              <a:rPr lang="en-US" sz="2000" dirty="0">
                <a:solidFill>
                  <a:srgbClr val="000000"/>
                </a:solidFill>
              </a:rPr>
              <a:t>What is the probability of success (p)?</a:t>
            </a:r>
          </a:p>
          <a:p>
            <a:pPr lvl="1" indent="-457200"/>
            <a:r>
              <a:rPr lang="en-US" sz="2000" b="1" dirty="0">
                <a:solidFill>
                  <a:srgbClr val="FF9700"/>
                </a:solidFill>
              </a:rPr>
              <a:t>1 / 4 = 0.25</a:t>
            </a:r>
          </a:p>
          <a:p>
            <a:pPr indent="-457200">
              <a:buFont typeface="+mj-lt"/>
              <a:buAutoNum type="alphaLcParenR"/>
            </a:pPr>
            <a:r>
              <a:rPr lang="en-US" sz="2000" dirty="0">
                <a:solidFill>
                  <a:srgbClr val="000000"/>
                </a:solidFill>
              </a:rPr>
              <a:t>What is the probability of failure (q)? </a:t>
            </a:r>
          </a:p>
          <a:p>
            <a:pPr lvl="1" indent="-457200"/>
            <a:r>
              <a:rPr lang="en-US" sz="2000" b="1" dirty="0">
                <a:solidFill>
                  <a:srgbClr val="FF9700"/>
                </a:solidFill>
              </a:rPr>
              <a:t>1 – p = 1 – 0.25 = 0.75</a:t>
            </a:r>
          </a:p>
          <a:p>
            <a:pPr indent="-457200">
              <a:buFont typeface="+mj-lt"/>
              <a:buAutoNum type="alphaLcParenR"/>
            </a:pPr>
            <a:r>
              <a:rPr lang="en-US" sz="2000" dirty="0">
                <a:solidFill>
                  <a:srgbClr val="000000"/>
                </a:solidFill>
              </a:rPr>
              <a:t>What values can X take? </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259649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correct answer == success, wrong answer == failure</a:t>
            </a:r>
          </a:p>
          <a:p>
            <a:pPr indent="-457200">
              <a:buFont typeface="+mj-lt"/>
              <a:buAutoNum type="alphaLcParenR"/>
            </a:pPr>
            <a:r>
              <a:rPr lang="en-US" sz="2000" dirty="0">
                <a:solidFill>
                  <a:srgbClr val="000000"/>
                </a:solidFill>
              </a:rPr>
              <a:t>What is the probability of success (p)?</a:t>
            </a:r>
          </a:p>
          <a:p>
            <a:pPr lvl="1" indent="-457200"/>
            <a:r>
              <a:rPr lang="en-US" sz="2000" b="1" dirty="0">
                <a:solidFill>
                  <a:srgbClr val="FF9700"/>
                </a:solidFill>
              </a:rPr>
              <a:t>1 / 4 = 0.25</a:t>
            </a:r>
          </a:p>
          <a:p>
            <a:pPr indent="-457200">
              <a:buFont typeface="+mj-lt"/>
              <a:buAutoNum type="alphaLcParenR"/>
            </a:pPr>
            <a:r>
              <a:rPr lang="en-US" sz="2000" dirty="0">
                <a:solidFill>
                  <a:srgbClr val="000000"/>
                </a:solidFill>
              </a:rPr>
              <a:t>What is the probability of failure (q)? </a:t>
            </a:r>
          </a:p>
          <a:p>
            <a:pPr lvl="1" indent="-457200"/>
            <a:r>
              <a:rPr lang="en-US" sz="2000" b="1" dirty="0">
                <a:solidFill>
                  <a:srgbClr val="FF9700"/>
                </a:solidFill>
              </a:rPr>
              <a:t>1 – p = 1 – 0.25 = 0.75</a:t>
            </a:r>
          </a:p>
          <a:p>
            <a:pPr indent="-457200">
              <a:buFont typeface="+mj-lt"/>
              <a:buAutoNum type="alphaLcParenR"/>
            </a:pPr>
            <a:r>
              <a:rPr lang="en-US" sz="2000" dirty="0">
                <a:solidFill>
                  <a:srgbClr val="000000"/>
                </a:solidFill>
              </a:rPr>
              <a:t>What values can X take? </a:t>
            </a:r>
          </a:p>
          <a:p>
            <a:pPr lvl="1" indent="-457200"/>
            <a:r>
              <a:rPr lang="en-US" sz="2000" b="1" dirty="0">
                <a:solidFill>
                  <a:srgbClr val="FF9700"/>
                </a:solidFill>
              </a:rPr>
              <a:t>0, 1, 2, . . . , 10 </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105554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flips a coin 12 times. We record the number of heads, and ask what is the probability of getting 3 heads?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 </a:t>
            </a:r>
          </a:p>
          <a:p>
            <a:pPr indent="-457200">
              <a:buFont typeface="+mj-lt"/>
              <a:buAutoNum type="alphaLcParenR"/>
            </a:pPr>
            <a:r>
              <a:rPr lang="en-US" sz="2000" dirty="0">
                <a:solidFill>
                  <a:srgbClr val="000000"/>
                </a:solidFill>
              </a:rPr>
              <a:t>What is success and what is failure? </a:t>
            </a:r>
          </a:p>
          <a:p>
            <a:pPr lvl="1" indent="-457200"/>
            <a:endParaRPr lang="en-US" sz="2000" b="1" dirty="0">
              <a:solidFill>
                <a:srgbClr val="FF9700"/>
              </a:solidFill>
            </a:endParaRPr>
          </a:p>
          <a:p>
            <a:pPr indent="-457200">
              <a:buFont typeface="+mj-lt"/>
              <a:buAutoNum type="alphaLcParenR"/>
            </a:pPr>
            <a:r>
              <a:rPr lang="en-US" sz="2000" dirty="0">
                <a:solidFill>
                  <a:srgbClr val="000000"/>
                </a:solidFill>
              </a:rPr>
              <a:t>What is the probability of success (p)?</a:t>
            </a:r>
          </a:p>
          <a:p>
            <a:pPr lvl="1" indent="-457200"/>
            <a:endParaRPr lang="en-US" sz="2000" b="1" dirty="0">
              <a:solidFill>
                <a:srgbClr val="FF9700"/>
              </a:solidFill>
            </a:endParaRPr>
          </a:p>
          <a:p>
            <a:pPr indent="-457200">
              <a:buFont typeface="+mj-lt"/>
              <a:buAutoNum type="alphaLcParenR"/>
            </a:pPr>
            <a:r>
              <a:rPr lang="en-US" sz="2000" dirty="0">
                <a:solidFill>
                  <a:srgbClr val="000000"/>
                </a:solidFill>
              </a:rPr>
              <a:t>What is the probability of failure (q)? </a:t>
            </a:r>
          </a:p>
          <a:p>
            <a:pPr lvl="1" indent="-457200"/>
            <a:endParaRPr lang="en-US" sz="2000" b="1" dirty="0">
              <a:solidFill>
                <a:srgbClr val="FF9700"/>
              </a:solidFill>
            </a:endParaRPr>
          </a:p>
          <a:p>
            <a:pPr indent="-457200">
              <a:buFont typeface="+mj-lt"/>
              <a:buAutoNum type="alphaLcParenR"/>
            </a:pPr>
            <a:r>
              <a:rPr lang="en-US" sz="2000" dirty="0">
                <a:solidFill>
                  <a:srgbClr val="000000"/>
                </a:solidFill>
              </a:rPr>
              <a:t>What values can X take? </a:t>
            </a:r>
          </a:p>
          <a:p>
            <a:pPr lvl="1" indent="-457200"/>
            <a:r>
              <a:rPr lang="en-US" sz="2000" b="1" dirty="0">
                <a:solidFill>
                  <a:srgbClr val="FF9700"/>
                </a:solidFill>
              </a:rPr>
              <a:t> </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Another Experiment</a:t>
            </a:r>
            <a:endParaRPr dirty="0">
              <a:solidFill>
                <a:schemeClr val="accent1"/>
              </a:solidFill>
            </a:endParaRPr>
          </a:p>
        </p:txBody>
      </p:sp>
    </p:spTree>
    <p:extLst>
      <p:ext uri="{BB962C8B-B14F-4D97-AF65-F5344CB8AC3E}">
        <p14:creationId xmlns:p14="http://schemas.microsoft.com/office/powerpoint/2010/main" val="394674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flips a coin 12 times. We record the number of heads, and ask what is the probability of getting 3 heads?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coin flip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heads == success, tails == failure</a:t>
            </a:r>
          </a:p>
          <a:p>
            <a:pPr indent="-457200">
              <a:buFont typeface="+mj-lt"/>
              <a:buAutoNum type="alphaLcParenR"/>
            </a:pPr>
            <a:r>
              <a:rPr lang="en-US" sz="2000" dirty="0">
                <a:solidFill>
                  <a:srgbClr val="000000"/>
                </a:solidFill>
              </a:rPr>
              <a:t>What is the probability of success (p)?</a:t>
            </a:r>
          </a:p>
          <a:p>
            <a:pPr lvl="1" indent="-457200"/>
            <a:r>
              <a:rPr lang="en-US" sz="2000" b="1" dirty="0">
                <a:solidFill>
                  <a:srgbClr val="FF9700"/>
                </a:solidFill>
              </a:rPr>
              <a:t>1 / 2 = 0.5</a:t>
            </a:r>
          </a:p>
          <a:p>
            <a:pPr indent="-457200">
              <a:buFont typeface="+mj-lt"/>
              <a:buAutoNum type="alphaLcParenR"/>
            </a:pPr>
            <a:r>
              <a:rPr lang="en-US" sz="2000" dirty="0">
                <a:solidFill>
                  <a:srgbClr val="000000"/>
                </a:solidFill>
              </a:rPr>
              <a:t>What is the probability of failure (q)? </a:t>
            </a:r>
          </a:p>
          <a:p>
            <a:pPr lvl="1" indent="-457200"/>
            <a:r>
              <a:rPr lang="en-US" sz="2000" b="1" dirty="0">
                <a:solidFill>
                  <a:srgbClr val="FF9700"/>
                </a:solidFill>
              </a:rPr>
              <a:t>1 – p = 1 – 0.5 = 0.5</a:t>
            </a:r>
          </a:p>
          <a:p>
            <a:pPr indent="-457200">
              <a:buFont typeface="+mj-lt"/>
              <a:buAutoNum type="alphaLcParenR"/>
            </a:pPr>
            <a:r>
              <a:rPr lang="en-US" sz="2000" dirty="0">
                <a:solidFill>
                  <a:srgbClr val="000000"/>
                </a:solidFill>
              </a:rPr>
              <a:t>What values can X take? </a:t>
            </a:r>
          </a:p>
          <a:p>
            <a:pPr lvl="1" indent="-457200"/>
            <a:r>
              <a:rPr lang="en-US" sz="2000" b="1" dirty="0">
                <a:solidFill>
                  <a:srgbClr val="FF9700"/>
                </a:solidFill>
              </a:rPr>
              <a:t>0, 1, 2, . . . , 12 </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Another Experiment</a:t>
            </a:r>
            <a:endParaRPr dirty="0">
              <a:solidFill>
                <a:schemeClr val="accent1"/>
              </a:solidFill>
            </a:endParaRPr>
          </a:p>
        </p:txBody>
      </p:sp>
    </p:spTree>
    <p:extLst>
      <p:ext uri="{BB962C8B-B14F-4D97-AF65-F5344CB8AC3E}">
        <p14:creationId xmlns:p14="http://schemas.microsoft.com/office/powerpoint/2010/main" val="44070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rolls a die 5 times. We record the number of times 1 is rolled, and ask what is the probability of rolling 1 three times?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endParaRPr lang="en-US" sz="2000" b="1" dirty="0">
              <a:solidFill>
                <a:srgbClr val="FF9700"/>
              </a:solidFill>
            </a:endParaRPr>
          </a:p>
          <a:p>
            <a:pPr indent="-457200">
              <a:buFont typeface="+mj-lt"/>
              <a:buAutoNum type="alphaLcParenR"/>
            </a:pPr>
            <a:r>
              <a:rPr lang="en-US" sz="2000" dirty="0">
                <a:solidFill>
                  <a:srgbClr val="000000"/>
                </a:solidFill>
              </a:rPr>
              <a:t>What is success and what is failure? </a:t>
            </a:r>
          </a:p>
          <a:p>
            <a:pPr lvl="1" indent="-457200"/>
            <a:endParaRPr lang="en-US" sz="2000" b="1" dirty="0">
              <a:solidFill>
                <a:srgbClr val="FF9700"/>
              </a:solidFill>
            </a:endParaRPr>
          </a:p>
          <a:p>
            <a:pPr indent="-457200">
              <a:buFont typeface="+mj-lt"/>
              <a:buAutoNum type="alphaLcParenR"/>
            </a:pPr>
            <a:r>
              <a:rPr lang="en-US" sz="2000" dirty="0">
                <a:solidFill>
                  <a:srgbClr val="000000"/>
                </a:solidFill>
              </a:rPr>
              <a:t>What is the probability of success (p)?</a:t>
            </a:r>
          </a:p>
          <a:p>
            <a:pPr lvl="1" indent="-457200"/>
            <a:endParaRPr lang="en-US" sz="2000" b="1" dirty="0">
              <a:solidFill>
                <a:srgbClr val="FF9700"/>
              </a:solidFill>
            </a:endParaRPr>
          </a:p>
          <a:p>
            <a:pPr indent="-457200">
              <a:buFont typeface="+mj-lt"/>
              <a:buAutoNum type="alphaLcParenR"/>
            </a:pPr>
            <a:r>
              <a:rPr lang="en-US" sz="2000" dirty="0">
                <a:solidFill>
                  <a:srgbClr val="000000"/>
                </a:solidFill>
              </a:rPr>
              <a:t>What is the probability of failure (q)? </a:t>
            </a:r>
          </a:p>
          <a:p>
            <a:pPr lvl="1" indent="-457200"/>
            <a:endParaRPr lang="en-US" sz="2000" b="1" dirty="0">
              <a:solidFill>
                <a:srgbClr val="FF9700"/>
              </a:solidFill>
            </a:endParaRPr>
          </a:p>
          <a:p>
            <a:pPr indent="-457200">
              <a:buFont typeface="+mj-lt"/>
              <a:buAutoNum type="alphaLcParenR"/>
            </a:pPr>
            <a:r>
              <a:rPr lang="en-US" sz="2000" dirty="0">
                <a:solidFill>
                  <a:srgbClr val="000000"/>
                </a:solidFill>
              </a:rPr>
              <a:t>What values can X take? </a:t>
            </a:r>
          </a:p>
          <a:p>
            <a:pPr lvl="1" indent="-457200"/>
            <a:endParaRPr lang="en-US" sz="2000" b="1" dirty="0">
              <a:solidFill>
                <a:srgbClr val="FF9700"/>
              </a:solidFill>
            </a:endParaRP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Another Experiment</a:t>
            </a:r>
            <a:endParaRPr dirty="0">
              <a:solidFill>
                <a:schemeClr val="accent1"/>
              </a:solidFill>
            </a:endParaRPr>
          </a:p>
        </p:txBody>
      </p:sp>
    </p:spTree>
    <p:extLst>
      <p:ext uri="{BB962C8B-B14F-4D97-AF65-F5344CB8AC3E}">
        <p14:creationId xmlns:p14="http://schemas.microsoft.com/office/powerpoint/2010/main" val="417176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rolls a die 5 times. We record the number of times 1 is rolled, and ask what is the probability of rolling 1 three times?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roll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1 == success, all other numbers == failure</a:t>
            </a:r>
          </a:p>
          <a:p>
            <a:pPr indent="-457200">
              <a:buFont typeface="+mj-lt"/>
              <a:buAutoNum type="alphaLcParenR"/>
            </a:pPr>
            <a:r>
              <a:rPr lang="en-US" sz="2000" dirty="0">
                <a:solidFill>
                  <a:srgbClr val="000000"/>
                </a:solidFill>
              </a:rPr>
              <a:t>What is the probability of success (p)?</a:t>
            </a:r>
          </a:p>
          <a:p>
            <a:pPr lvl="1" indent="-457200"/>
            <a:r>
              <a:rPr lang="en-US" sz="2000" b="1" dirty="0">
                <a:solidFill>
                  <a:srgbClr val="FF9700"/>
                </a:solidFill>
              </a:rPr>
              <a:t>1 / 6 = 0.17</a:t>
            </a:r>
          </a:p>
          <a:p>
            <a:pPr indent="-457200">
              <a:buFont typeface="+mj-lt"/>
              <a:buAutoNum type="alphaLcParenR"/>
            </a:pPr>
            <a:r>
              <a:rPr lang="en-US" sz="2000" dirty="0">
                <a:solidFill>
                  <a:srgbClr val="000000"/>
                </a:solidFill>
              </a:rPr>
              <a:t>What is the probability of failure (q)? </a:t>
            </a:r>
          </a:p>
          <a:p>
            <a:pPr lvl="1" indent="-457200"/>
            <a:r>
              <a:rPr lang="en-US" sz="2000" b="1" dirty="0">
                <a:solidFill>
                  <a:srgbClr val="FF9700"/>
                </a:solidFill>
              </a:rPr>
              <a:t>1 – p = 1 – 0.17 = 0.83</a:t>
            </a:r>
          </a:p>
          <a:p>
            <a:pPr indent="-457200">
              <a:buFont typeface="+mj-lt"/>
              <a:buAutoNum type="alphaLcParenR"/>
            </a:pPr>
            <a:r>
              <a:rPr lang="en-US" sz="2000" dirty="0">
                <a:solidFill>
                  <a:srgbClr val="000000"/>
                </a:solidFill>
              </a:rPr>
              <a:t>What values can X take? </a:t>
            </a:r>
          </a:p>
          <a:p>
            <a:pPr lvl="1" indent="-457200"/>
            <a:r>
              <a:rPr lang="en-US" sz="2000" b="1" dirty="0">
                <a:solidFill>
                  <a:srgbClr val="FF9700"/>
                </a:solidFill>
              </a:rPr>
              <a:t>0, 1, 2, 3, 4, 5 </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Another Experiment</a:t>
            </a:r>
            <a:endParaRPr dirty="0">
              <a:solidFill>
                <a:schemeClr val="accent1"/>
              </a:solidFill>
            </a:endParaRPr>
          </a:p>
        </p:txBody>
      </p:sp>
    </p:spTree>
    <p:extLst>
      <p:ext uri="{BB962C8B-B14F-4D97-AF65-F5344CB8AC3E}">
        <p14:creationId xmlns:p14="http://schemas.microsoft.com/office/powerpoint/2010/main" val="2103439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 sz="2300" dirty="0">
                <a:solidFill>
                  <a:srgbClr val="000000"/>
                </a:solidFill>
              </a:rPr>
              <a:t>Typically we are interested in the number of successes among all of our trials. </a:t>
            </a:r>
          </a:p>
          <a:p>
            <a:pPr marL="0" indent="0">
              <a:spcBef>
                <a:spcPts val="0"/>
              </a:spcBef>
              <a:buNone/>
            </a:pPr>
            <a:endParaRPr lang="en" sz="2300" dirty="0">
              <a:solidFill>
                <a:srgbClr val="000000"/>
              </a:solidFill>
            </a:endParaRPr>
          </a:p>
          <a:p>
            <a:pPr marL="0" indent="0">
              <a:spcBef>
                <a:spcPts val="0"/>
              </a:spcBef>
              <a:buNone/>
            </a:pPr>
            <a:r>
              <a:rPr lang="en" sz="2300" dirty="0">
                <a:solidFill>
                  <a:srgbClr val="000000"/>
                </a:solidFill>
              </a:rPr>
              <a:t>We call the number of successes </a:t>
            </a:r>
            <a:r>
              <a:rPr lang="en" sz="2300" i="1" dirty="0">
                <a:solidFill>
                  <a:schemeClr val="accent1"/>
                </a:solidFill>
              </a:rPr>
              <a:t>k</a:t>
            </a:r>
            <a:r>
              <a:rPr lang="en" sz="2300" dirty="0">
                <a:solidFill>
                  <a:srgbClr val="000000"/>
                </a:solidFill>
              </a:rPr>
              <a:t> . </a:t>
            </a:r>
            <a:endParaRPr sz="1000" dirty="0">
              <a:solidFill>
                <a:srgbClr val="000000"/>
              </a:solidFill>
            </a:endParaRPr>
          </a:p>
          <a:p>
            <a:pPr marL="0" indent="0">
              <a:buNone/>
            </a:pPr>
            <a:endParaRPr sz="2300" dirty="0">
              <a:solidFill>
                <a:srgbClr val="000000"/>
              </a:solidFill>
            </a:endParaRPr>
          </a:p>
        </p:txBody>
      </p:sp>
      <p:sp>
        <p:nvSpPr>
          <p:cNvPr id="109" name="Google Shape;109;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Bernoulli Experiments</a:t>
            </a:r>
            <a:endParaRPr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9" y="1305775"/>
            <a:ext cx="8897965" cy="506880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If a person randomly guesses the answers to 10 multiple</a:t>
            </a:r>
          </a:p>
          <a:p>
            <a:pPr marL="0" indent="0">
              <a:buNone/>
            </a:pPr>
            <a:r>
              <a:rPr lang="en-US" sz="2400" dirty="0">
                <a:solidFill>
                  <a:srgbClr val="000000"/>
                </a:solidFill>
              </a:rPr>
              <a:t>choice questions, we can ask questions like:</a:t>
            </a:r>
          </a:p>
          <a:p>
            <a:pPr marL="0" indent="0">
              <a:buNone/>
            </a:pPr>
            <a:endParaRPr lang="en-US" sz="2400" dirty="0">
              <a:solidFill>
                <a:srgbClr val="000000"/>
              </a:solidFill>
            </a:endParaRPr>
          </a:p>
          <a:p>
            <a:pPr marL="800100" lvl="1" indent="-342900"/>
            <a:r>
              <a:rPr lang="en-US" dirty="0">
                <a:solidFill>
                  <a:srgbClr val="000000"/>
                </a:solidFill>
              </a:rPr>
              <a:t>What is the probability that they get none right?</a:t>
            </a:r>
          </a:p>
          <a:p>
            <a:pPr marL="800100" lvl="1" indent="-342900"/>
            <a:r>
              <a:rPr lang="en-US" dirty="0">
                <a:solidFill>
                  <a:srgbClr val="000000"/>
                </a:solidFill>
              </a:rPr>
              <a:t>What is the probability that they get all ten right?</a:t>
            </a:r>
          </a:p>
          <a:p>
            <a:pPr marL="800100" lvl="1" indent="-342900"/>
            <a:r>
              <a:rPr lang="en-US" dirty="0">
                <a:solidFill>
                  <a:srgbClr val="000000"/>
                </a:solidFill>
              </a:rPr>
              <a:t>What is the probability that they get at least three right? </a:t>
            </a:r>
          </a:p>
          <a:p>
            <a:pPr marL="800100" lvl="1" indent="-342900"/>
            <a:r>
              <a:rPr lang="en-US" dirty="0">
                <a:solidFill>
                  <a:srgbClr val="000000"/>
                </a:solidFill>
              </a:rPr>
              <a:t>How many do they get right on average?</a:t>
            </a:r>
          </a:p>
          <a:p>
            <a:pPr marL="0" indent="0">
              <a:buNone/>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Scenario</a:t>
            </a:r>
            <a:endParaRPr dirty="0">
              <a:solidFill>
                <a:schemeClr val="accent1"/>
              </a:solidFill>
            </a:endParaRPr>
          </a:p>
        </p:txBody>
      </p:sp>
      <p:sp>
        <p:nvSpPr>
          <p:cNvPr id="60" name="Google Shape;60;p17"/>
          <p:cNvSpPr txBox="1">
            <a:spLocks noGrp="1"/>
          </p:cNvSpPr>
          <p:nvPr>
            <p:ph type="body" idx="1"/>
          </p:nvPr>
        </p:nvSpPr>
        <p:spPr>
          <a:xfrm flipH="1">
            <a:off x="398582" y="6166338"/>
            <a:ext cx="11547231" cy="525937"/>
          </a:xfrm>
          <a:prstGeom prst="rect">
            <a:avLst/>
          </a:prstGeom>
        </p:spPr>
        <p:txBody>
          <a:bodyPr spcFirstLastPara="1" wrap="square" lIns="91425" tIns="91425" rIns="91425" bIns="91425" anchor="t" anchorCtr="0">
            <a:noAutofit/>
          </a:bodyPr>
          <a:lstStyle/>
          <a:p>
            <a:pPr marL="0" indent="0">
              <a:buNone/>
            </a:pPr>
            <a:r>
              <a:rPr lang="en-US" sz="1400" dirty="0">
                <a:solidFill>
                  <a:srgbClr val="000000"/>
                </a:solidFill>
              </a:rPr>
              <a:t>https://www3.nd.edu/~dgalvin1/10120/10120_S16/Topic19_8p6_Galvin.pdf </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 sz="2300" dirty="0">
                <a:solidFill>
                  <a:srgbClr val="000000"/>
                </a:solidFill>
              </a:rPr>
              <a:t>Typically we are interested in the number of successes among all of our trials. </a:t>
            </a:r>
          </a:p>
          <a:p>
            <a:pPr marL="0" indent="0">
              <a:spcBef>
                <a:spcPts val="0"/>
              </a:spcBef>
              <a:buNone/>
            </a:pPr>
            <a:endParaRPr lang="en" sz="2300" dirty="0">
              <a:solidFill>
                <a:srgbClr val="000000"/>
              </a:solidFill>
            </a:endParaRPr>
          </a:p>
          <a:p>
            <a:pPr marL="0" indent="0">
              <a:spcBef>
                <a:spcPts val="0"/>
              </a:spcBef>
              <a:buNone/>
            </a:pPr>
            <a:r>
              <a:rPr lang="en" sz="2300" dirty="0">
                <a:solidFill>
                  <a:srgbClr val="000000"/>
                </a:solidFill>
              </a:rPr>
              <a:t>We call the number of successes </a:t>
            </a:r>
            <a:r>
              <a:rPr lang="en" sz="2300" i="1" dirty="0">
                <a:solidFill>
                  <a:schemeClr val="accent1"/>
                </a:solidFill>
              </a:rPr>
              <a:t>k</a:t>
            </a:r>
            <a:r>
              <a:rPr lang="en" sz="2300" dirty="0">
                <a:solidFill>
                  <a:srgbClr val="000000"/>
                </a:solidFill>
              </a:rPr>
              <a:t> . </a:t>
            </a:r>
          </a:p>
          <a:p>
            <a:pPr marL="0" indent="0">
              <a:spcBef>
                <a:spcPts val="0"/>
              </a:spcBef>
              <a:buNone/>
            </a:pPr>
            <a:endParaRPr lang="en" sz="2300" dirty="0">
              <a:solidFill>
                <a:srgbClr val="000000"/>
              </a:solidFill>
            </a:endParaRPr>
          </a:p>
          <a:p>
            <a:pPr marL="0" indent="0">
              <a:spcBef>
                <a:spcPts val="0"/>
              </a:spcBef>
              <a:buNone/>
            </a:pPr>
            <a:r>
              <a:rPr lang="en" sz="2300" dirty="0">
                <a:solidFill>
                  <a:srgbClr val="000000"/>
                </a:solidFill>
              </a:rPr>
              <a:t>Ex. </a:t>
            </a:r>
          </a:p>
          <a:p>
            <a:pPr marL="0" indent="0">
              <a:spcBef>
                <a:spcPts val="0"/>
              </a:spcBef>
              <a:buNone/>
            </a:pPr>
            <a:endParaRPr lang="en" sz="2300" dirty="0">
              <a:solidFill>
                <a:srgbClr val="000000"/>
              </a:solidFill>
            </a:endParaRPr>
          </a:p>
          <a:p>
            <a:pPr marL="0" indent="0">
              <a:spcBef>
                <a:spcPts val="0"/>
              </a:spcBef>
              <a:buNone/>
            </a:pPr>
            <a:endParaRPr lang="en" sz="2300" dirty="0">
              <a:solidFill>
                <a:srgbClr val="000000"/>
              </a:solidFill>
            </a:endParaRPr>
          </a:p>
          <a:p>
            <a:pPr marL="0" indent="0">
              <a:spcBef>
                <a:spcPts val="0"/>
              </a:spcBef>
              <a:buNone/>
            </a:pPr>
            <a:endParaRPr lang="en" sz="2300" dirty="0">
              <a:solidFill>
                <a:srgbClr val="000000"/>
              </a:solidFill>
            </a:endParaRPr>
          </a:p>
          <a:p>
            <a:pPr marL="0" indent="0">
              <a:spcBef>
                <a:spcPts val="0"/>
              </a:spcBef>
              <a:buNone/>
            </a:pPr>
            <a:endParaRPr lang="en" sz="2300" dirty="0">
              <a:solidFill>
                <a:srgbClr val="000000"/>
              </a:solidFill>
            </a:endParaRPr>
          </a:p>
          <a:p>
            <a:pPr marL="0" indent="0">
              <a:spcBef>
                <a:spcPts val="0"/>
              </a:spcBef>
              <a:buNone/>
            </a:pPr>
            <a:r>
              <a:rPr lang="en" sz="2300" dirty="0">
                <a:solidFill>
                  <a:srgbClr val="000000"/>
                </a:solidFill>
              </a:rPr>
              <a:t>Ex. </a:t>
            </a:r>
          </a:p>
          <a:p>
            <a:pPr marL="0" indent="0">
              <a:spcBef>
                <a:spcPts val="0"/>
              </a:spcBef>
              <a:buNone/>
            </a:pPr>
            <a:endParaRPr lang="en" sz="2300" dirty="0">
              <a:solidFill>
                <a:srgbClr val="000000"/>
              </a:solidFill>
            </a:endParaRPr>
          </a:p>
          <a:p>
            <a:pPr marL="0" indent="0">
              <a:spcBef>
                <a:spcPts val="0"/>
              </a:spcBef>
              <a:buNone/>
            </a:pPr>
            <a:endParaRPr lang="en" sz="2300" dirty="0">
              <a:solidFill>
                <a:srgbClr val="000000"/>
              </a:solidFill>
            </a:endParaRPr>
          </a:p>
          <a:p>
            <a:pPr marL="0" indent="0">
              <a:spcBef>
                <a:spcPts val="0"/>
              </a:spcBef>
              <a:buNone/>
            </a:pPr>
            <a:r>
              <a:rPr lang="en" sz="2300" dirty="0">
                <a:solidFill>
                  <a:srgbClr val="000000"/>
                </a:solidFill>
              </a:rPr>
              <a:t>Ex. </a:t>
            </a:r>
            <a:endParaRPr sz="1000" dirty="0">
              <a:solidFill>
                <a:srgbClr val="000000"/>
              </a:solidFill>
            </a:endParaRPr>
          </a:p>
          <a:p>
            <a:pPr marL="0" indent="0">
              <a:buNone/>
            </a:pPr>
            <a:endParaRPr sz="2300" dirty="0">
              <a:solidFill>
                <a:srgbClr val="000000"/>
              </a:solidFill>
            </a:endParaRPr>
          </a:p>
        </p:txBody>
      </p:sp>
      <p:sp>
        <p:nvSpPr>
          <p:cNvPr id="109" name="Google Shape;109;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Bernoulli Experiments</a:t>
            </a:r>
            <a:endParaRPr dirty="0">
              <a:solidFill>
                <a:schemeClr val="accent1"/>
              </a:solidFill>
            </a:endParaRPr>
          </a:p>
        </p:txBody>
      </p:sp>
      <p:sp>
        <p:nvSpPr>
          <p:cNvPr id="5" name="TextBox 4">
            <a:extLst>
              <a:ext uri="{FF2B5EF4-FFF2-40B4-BE49-F238E27FC236}">
                <a16:creationId xmlns:a16="http://schemas.microsoft.com/office/drawing/2014/main" id="{01BEDA5A-F783-2E15-D051-CB1E350C370B}"/>
              </a:ext>
            </a:extLst>
          </p:cNvPr>
          <p:cNvSpPr txBox="1"/>
          <p:nvPr/>
        </p:nvSpPr>
        <p:spPr>
          <a:xfrm>
            <a:off x="2554513" y="2978461"/>
            <a:ext cx="8432801" cy="1323439"/>
          </a:xfrm>
          <a:prstGeom prst="rect">
            <a:avLst/>
          </a:prstGeom>
          <a:noFill/>
        </p:spPr>
        <p:txBody>
          <a:bodyPr wrap="square">
            <a:spAutoFit/>
          </a:bodyPr>
          <a:lstStyle/>
          <a:p>
            <a:pPr marL="0" indent="0">
              <a:buNone/>
            </a:pPr>
            <a:r>
              <a:rPr lang="en-US" sz="2000" dirty="0">
                <a:solidFill>
                  <a:srgbClr val="000000"/>
                </a:solidFill>
              </a:rPr>
              <a:t>A person randomly guesses the answers to 10 multiple</a:t>
            </a:r>
          </a:p>
          <a:p>
            <a:pPr marL="0" indent="0">
              <a:buNone/>
            </a:pPr>
            <a:r>
              <a:rPr lang="en-US" sz="2000" dirty="0">
                <a:solidFill>
                  <a:srgbClr val="000000"/>
                </a:solidFill>
              </a:rPr>
              <a:t>choice questions (each questions has 4 answers to chose from). We record the number of correct answers, and ask what is the probability of getting 8 answers correct? </a:t>
            </a:r>
          </a:p>
        </p:txBody>
      </p:sp>
      <p:sp>
        <p:nvSpPr>
          <p:cNvPr id="7" name="TextBox 6">
            <a:extLst>
              <a:ext uri="{FF2B5EF4-FFF2-40B4-BE49-F238E27FC236}">
                <a16:creationId xmlns:a16="http://schemas.microsoft.com/office/drawing/2014/main" id="{41228742-8458-D5F7-38E7-9D482174041C}"/>
              </a:ext>
            </a:extLst>
          </p:cNvPr>
          <p:cNvSpPr txBox="1"/>
          <p:nvPr/>
        </p:nvSpPr>
        <p:spPr>
          <a:xfrm>
            <a:off x="2554514" y="4706033"/>
            <a:ext cx="8229600" cy="707886"/>
          </a:xfrm>
          <a:prstGeom prst="rect">
            <a:avLst/>
          </a:prstGeom>
          <a:noFill/>
        </p:spPr>
        <p:txBody>
          <a:bodyPr wrap="square">
            <a:spAutoFit/>
          </a:bodyPr>
          <a:lstStyle/>
          <a:p>
            <a:pPr marL="0" indent="0">
              <a:buNone/>
            </a:pPr>
            <a:r>
              <a:rPr lang="en-US" sz="2000" dirty="0">
                <a:solidFill>
                  <a:srgbClr val="000000"/>
                </a:solidFill>
              </a:rPr>
              <a:t>A person flips a coin 12 times. We record the number of heads, and ask what is the probability of getting 3 heads?  </a:t>
            </a:r>
          </a:p>
        </p:txBody>
      </p:sp>
      <p:sp>
        <p:nvSpPr>
          <p:cNvPr id="9" name="TextBox 8">
            <a:extLst>
              <a:ext uri="{FF2B5EF4-FFF2-40B4-BE49-F238E27FC236}">
                <a16:creationId xmlns:a16="http://schemas.microsoft.com/office/drawing/2014/main" id="{163A7E70-CC9A-13C1-ADA5-342D8A644521}"/>
              </a:ext>
            </a:extLst>
          </p:cNvPr>
          <p:cNvSpPr txBox="1"/>
          <p:nvPr/>
        </p:nvSpPr>
        <p:spPr>
          <a:xfrm>
            <a:off x="2554513" y="5770283"/>
            <a:ext cx="8432801" cy="707886"/>
          </a:xfrm>
          <a:prstGeom prst="rect">
            <a:avLst/>
          </a:prstGeom>
          <a:noFill/>
        </p:spPr>
        <p:txBody>
          <a:bodyPr wrap="square">
            <a:spAutoFit/>
          </a:bodyPr>
          <a:lstStyle/>
          <a:p>
            <a:pPr marL="0" indent="0">
              <a:buNone/>
            </a:pPr>
            <a:r>
              <a:rPr lang="en-US" sz="2000" dirty="0">
                <a:solidFill>
                  <a:srgbClr val="000000"/>
                </a:solidFill>
              </a:rPr>
              <a:t>A person rolls a die 5 times. We record the number of times 1 is rolled, and ask what is the probability of rolling 1 three times? </a:t>
            </a:r>
          </a:p>
        </p:txBody>
      </p:sp>
      <p:sp>
        <p:nvSpPr>
          <p:cNvPr id="10" name="Donut 9">
            <a:extLst>
              <a:ext uri="{FF2B5EF4-FFF2-40B4-BE49-F238E27FC236}">
                <a16:creationId xmlns:a16="http://schemas.microsoft.com/office/drawing/2014/main" id="{BECC9E24-9DDD-5B03-105B-71E9E9CB5617}"/>
              </a:ext>
            </a:extLst>
          </p:cNvPr>
          <p:cNvSpPr/>
          <p:nvPr/>
        </p:nvSpPr>
        <p:spPr>
          <a:xfrm>
            <a:off x="3323772" y="3904343"/>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nut 10">
            <a:extLst>
              <a:ext uri="{FF2B5EF4-FFF2-40B4-BE49-F238E27FC236}">
                <a16:creationId xmlns:a16="http://schemas.microsoft.com/office/drawing/2014/main" id="{B9C6DB92-6AD7-20E3-265A-3E899A4B228D}"/>
              </a:ext>
            </a:extLst>
          </p:cNvPr>
          <p:cNvSpPr/>
          <p:nvPr/>
        </p:nvSpPr>
        <p:spPr>
          <a:xfrm>
            <a:off x="6125028" y="5016362"/>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a:extLst>
              <a:ext uri="{FF2B5EF4-FFF2-40B4-BE49-F238E27FC236}">
                <a16:creationId xmlns:a16="http://schemas.microsoft.com/office/drawing/2014/main" id="{FCD076D4-74DF-0A22-169B-98131E9A4F4C}"/>
              </a:ext>
            </a:extLst>
          </p:cNvPr>
          <p:cNvSpPr/>
          <p:nvPr/>
        </p:nvSpPr>
        <p:spPr>
          <a:xfrm>
            <a:off x="7278915" y="6080612"/>
            <a:ext cx="761999"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00421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 sz="2300" dirty="0">
                <a:solidFill>
                  <a:srgbClr val="000000"/>
                </a:solidFill>
              </a:rPr>
              <a:t>The questions from the prior slides asked for the probability of a given number of successes, </a:t>
            </a:r>
            <a:r>
              <a:rPr lang="en" sz="2300" i="1" dirty="0">
                <a:solidFill>
                  <a:schemeClr val="accent1"/>
                </a:solidFill>
              </a:rPr>
              <a:t>k</a:t>
            </a:r>
            <a:r>
              <a:rPr lang="en" sz="2300" dirty="0">
                <a:solidFill>
                  <a:srgbClr val="000000"/>
                </a:solidFill>
              </a:rPr>
              <a:t>, in a given number of trials, </a:t>
            </a:r>
            <a:r>
              <a:rPr lang="en" sz="2300" i="1" dirty="0">
                <a:solidFill>
                  <a:schemeClr val="accent1"/>
                </a:solidFill>
              </a:rPr>
              <a:t>n</a:t>
            </a:r>
            <a:r>
              <a:rPr lang="en" sz="2300" dirty="0">
                <a:solidFill>
                  <a:srgbClr val="000000"/>
                </a:solidFill>
              </a:rPr>
              <a:t>, we calculated this probability as</a:t>
            </a:r>
            <a:endParaRPr sz="2300" dirty="0">
              <a:solidFill>
                <a:srgbClr val="000000"/>
              </a:solidFill>
            </a:endParaRPr>
          </a:p>
          <a:p>
            <a:pPr marL="0" indent="0">
              <a:spcBef>
                <a:spcPts val="0"/>
              </a:spcBef>
              <a:buNone/>
            </a:pPr>
            <a:endParaRPr sz="1000" dirty="0">
              <a:solidFill>
                <a:srgbClr val="000000"/>
              </a:solidFill>
            </a:endParaRPr>
          </a:p>
          <a:p>
            <a:pPr marL="0" indent="457200">
              <a:spcBef>
                <a:spcPts val="0"/>
              </a:spcBef>
              <a:buNone/>
            </a:pPr>
            <a:r>
              <a:rPr lang="en" sz="2300" i="1" dirty="0">
                <a:solidFill>
                  <a:srgbClr val="000000"/>
                </a:solidFill>
              </a:rPr>
              <a:t>                # of scenarios x P(single scenario)</a:t>
            </a:r>
            <a:endParaRPr sz="2300" i="1" dirty="0">
              <a:solidFill>
                <a:srgbClr val="000000"/>
              </a:solidFill>
            </a:endParaRPr>
          </a:p>
          <a:p>
            <a:pPr marL="0" indent="0">
              <a:spcBef>
                <a:spcPts val="0"/>
              </a:spcBef>
              <a:buNone/>
            </a:pPr>
            <a:endParaRPr sz="1000" dirty="0">
              <a:solidFill>
                <a:srgbClr val="000000"/>
              </a:solidFill>
            </a:endParaRPr>
          </a:p>
          <a:p>
            <a:pPr marL="0" indent="0">
              <a:buNone/>
            </a:pPr>
            <a:endParaRPr sz="2300" dirty="0">
              <a:solidFill>
                <a:srgbClr val="000000"/>
              </a:solidFill>
            </a:endParaRPr>
          </a:p>
        </p:txBody>
      </p:sp>
      <p:sp>
        <p:nvSpPr>
          <p:cNvPr id="109" name="Google Shape;109;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a:t>
            </a:r>
            <a:endParaRPr>
              <a:solidFill>
                <a:schemeClr val="accent1"/>
              </a:solidFill>
            </a:endParaRPr>
          </a:p>
        </p:txBody>
      </p:sp>
    </p:spTree>
    <p:extLst>
      <p:ext uri="{BB962C8B-B14F-4D97-AF65-F5344CB8AC3E}">
        <p14:creationId xmlns:p14="http://schemas.microsoft.com/office/powerpoint/2010/main" val="2928151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US" sz="2300" dirty="0">
                <a:solidFill>
                  <a:srgbClr val="000000"/>
                </a:solidFill>
              </a:rPr>
              <a:t>The questions from the prior slides asked for the probability of a given number of successes, </a:t>
            </a:r>
            <a:r>
              <a:rPr lang="en-US" sz="2300" i="1" dirty="0">
                <a:solidFill>
                  <a:schemeClr val="accent1"/>
                </a:solidFill>
              </a:rPr>
              <a:t>k</a:t>
            </a:r>
            <a:r>
              <a:rPr lang="en-US" sz="2300" dirty="0">
                <a:solidFill>
                  <a:srgbClr val="000000"/>
                </a:solidFill>
              </a:rPr>
              <a:t>, in a given number of trials, </a:t>
            </a:r>
            <a:r>
              <a:rPr lang="en-US" sz="2300" i="1" dirty="0">
                <a:solidFill>
                  <a:schemeClr val="accent1"/>
                </a:solidFill>
              </a:rPr>
              <a:t>n</a:t>
            </a:r>
            <a:r>
              <a:rPr lang="en-US" sz="2300" dirty="0">
                <a:solidFill>
                  <a:srgbClr val="000000"/>
                </a:solidFill>
              </a:rPr>
              <a:t>, we calculated this probability as</a:t>
            </a:r>
          </a:p>
          <a:p>
            <a:pPr marL="0" indent="0">
              <a:spcBef>
                <a:spcPts val="0"/>
              </a:spcBef>
              <a:buNone/>
            </a:pPr>
            <a:endParaRPr sz="1000" dirty="0">
              <a:solidFill>
                <a:srgbClr val="000000"/>
              </a:solidFill>
            </a:endParaRPr>
          </a:p>
          <a:p>
            <a:pPr marL="0" indent="457200">
              <a:spcBef>
                <a:spcPts val="0"/>
              </a:spcBef>
              <a:buNone/>
            </a:pPr>
            <a:r>
              <a:rPr lang="en" sz="2300" i="1" dirty="0">
                <a:solidFill>
                  <a:srgbClr val="000000"/>
                </a:solidFill>
              </a:rPr>
              <a:t>                # of scenarios x P(single scenario)</a:t>
            </a:r>
            <a:endParaRPr sz="2300" i="1" dirty="0">
              <a:solidFill>
                <a:srgbClr val="000000"/>
              </a:solidFill>
            </a:endParaRPr>
          </a:p>
          <a:p>
            <a:pPr marL="0" indent="0">
              <a:spcBef>
                <a:spcPts val="0"/>
              </a:spcBef>
              <a:buNone/>
            </a:pPr>
            <a:endParaRPr sz="1000" dirty="0">
              <a:solidFill>
                <a:srgbClr val="000000"/>
              </a:solidFill>
            </a:endParaRPr>
          </a:p>
          <a:p>
            <a:pPr indent="-374650">
              <a:spcBef>
                <a:spcPts val="0"/>
              </a:spcBef>
              <a:buClr>
                <a:srgbClr val="000000"/>
              </a:buClr>
              <a:buSzPts val="2300"/>
            </a:pPr>
            <a:r>
              <a:rPr lang="en" sz="2300" dirty="0">
                <a:solidFill>
                  <a:srgbClr val="000000"/>
                </a:solidFill>
              </a:rPr>
              <a:t># of scenarios – next slide </a:t>
            </a:r>
          </a:p>
          <a:p>
            <a:pPr indent="-374650">
              <a:spcBef>
                <a:spcPts val="0"/>
              </a:spcBef>
              <a:buClr>
                <a:srgbClr val="000000"/>
              </a:buClr>
              <a:buSzPts val="2300"/>
            </a:pPr>
            <a:endParaRPr lang="en" sz="2300" dirty="0">
              <a:solidFill>
                <a:srgbClr val="000000"/>
              </a:solidFill>
            </a:endParaRPr>
          </a:p>
          <a:p>
            <a:pPr indent="-374650">
              <a:spcBef>
                <a:spcPts val="0"/>
              </a:spcBef>
              <a:buClr>
                <a:srgbClr val="000000"/>
              </a:buClr>
              <a:buSzPts val="2300"/>
            </a:pPr>
            <a:r>
              <a:rPr lang="en" sz="2300" dirty="0">
                <a:solidFill>
                  <a:srgbClr val="000000"/>
                </a:solidFill>
              </a:rPr>
              <a:t>P(single scenario) = p</a:t>
            </a:r>
            <a:r>
              <a:rPr lang="en" sz="2300" baseline="30000" dirty="0">
                <a:solidFill>
                  <a:srgbClr val="000000"/>
                </a:solidFill>
              </a:rPr>
              <a:t>k</a:t>
            </a:r>
            <a:r>
              <a:rPr lang="en" sz="2300" dirty="0">
                <a:solidFill>
                  <a:srgbClr val="000000"/>
                </a:solidFill>
              </a:rPr>
              <a:t>(1-p)</a:t>
            </a:r>
            <a:r>
              <a:rPr lang="en" sz="2300" baseline="30000" dirty="0">
                <a:solidFill>
                  <a:srgbClr val="000000"/>
                </a:solidFill>
              </a:rPr>
              <a:t>n-k</a:t>
            </a:r>
            <a:br>
              <a:rPr lang="en" sz="2300" dirty="0">
                <a:solidFill>
                  <a:srgbClr val="000000"/>
                </a:solidFill>
              </a:rPr>
            </a:br>
            <a:r>
              <a:rPr lang="en" sz="2000" i="1" dirty="0">
                <a:solidFill>
                  <a:srgbClr val="000000"/>
                </a:solidFill>
              </a:rPr>
              <a:t>where p is the probability of success to the power of number of successes</a:t>
            </a:r>
            <a:endParaRPr sz="2000" i="1" dirty="0">
              <a:solidFill>
                <a:srgbClr val="000000"/>
              </a:solidFill>
            </a:endParaRPr>
          </a:p>
          <a:p>
            <a:pPr marL="0" indent="0">
              <a:buNone/>
            </a:pPr>
            <a:endParaRPr sz="2300" dirty="0">
              <a:solidFill>
                <a:srgbClr val="000000"/>
              </a:solidFill>
            </a:endParaRPr>
          </a:p>
        </p:txBody>
      </p:sp>
      <p:sp>
        <p:nvSpPr>
          <p:cNvPr id="121" name="Google Shape;121;p2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body" idx="1"/>
          </p:nvPr>
        </p:nvSpPr>
        <p:spPr>
          <a:xfrm flipH="1">
            <a:off x="1981200" y="1143000"/>
            <a:ext cx="8229600" cy="5129700"/>
          </a:xfrm>
          <a:prstGeom prst="rect">
            <a:avLst/>
          </a:prstGeom>
        </p:spPr>
        <p:txBody>
          <a:bodyPr spcFirstLastPara="1" wrap="square" lIns="91425" tIns="91425" rIns="91425" bIns="91425" anchor="t" anchorCtr="0">
            <a:noAutofit/>
          </a:bodyPr>
          <a:lstStyle/>
          <a:p>
            <a:pPr marL="0" indent="0">
              <a:spcBef>
                <a:spcPts val="0"/>
              </a:spcBef>
              <a:buNone/>
            </a:pPr>
            <a:r>
              <a:rPr lang="en-US" sz="2300" dirty="0">
                <a:solidFill>
                  <a:srgbClr val="000000"/>
                </a:solidFill>
              </a:rPr>
              <a:t>The questions from the prior slides asked for the probability of a given number of successes, </a:t>
            </a:r>
            <a:r>
              <a:rPr lang="en-US" sz="2300" i="1" dirty="0">
                <a:solidFill>
                  <a:schemeClr val="accent1"/>
                </a:solidFill>
              </a:rPr>
              <a:t>k</a:t>
            </a:r>
            <a:r>
              <a:rPr lang="en-US" sz="2300" dirty="0">
                <a:solidFill>
                  <a:srgbClr val="000000"/>
                </a:solidFill>
              </a:rPr>
              <a:t>, in a given number of trials, </a:t>
            </a:r>
            <a:r>
              <a:rPr lang="en-US" sz="2300" i="1" dirty="0">
                <a:solidFill>
                  <a:schemeClr val="accent1"/>
                </a:solidFill>
              </a:rPr>
              <a:t>n</a:t>
            </a:r>
            <a:r>
              <a:rPr lang="en-US" sz="2300" dirty="0">
                <a:solidFill>
                  <a:srgbClr val="000000"/>
                </a:solidFill>
              </a:rPr>
              <a:t>, we calculated this probability as</a:t>
            </a:r>
          </a:p>
          <a:p>
            <a:pPr marL="0" indent="0">
              <a:spcBef>
                <a:spcPts val="0"/>
              </a:spcBef>
              <a:buNone/>
            </a:pPr>
            <a:endParaRPr sz="1000" dirty="0">
              <a:solidFill>
                <a:srgbClr val="000000"/>
              </a:solidFill>
            </a:endParaRPr>
          </a:p>
          <a:p>
            <a:pPr marL="0" indent="457200">
              <a:spcBef>
                <a:spcPts val="0"/>
              </a:spcBef>
              <a:buNone/>
            </a:pPr>
            <a:r>
              <a:rPr lang="en" sz="2300" i="1" dirty="0">
                <a:solidFill>
                  <a:srgbClr val="000000"/>
                </a:solidFill>
              </a:rPr>
              <a:t>                # of scenarios x P(single scenario)</a:t>
            </a:r>
            <a:endParaRPr sz="2300" i="1" dirty="0">
              <a:solidFill>
                <a:srgbClr val="000000"/>
              </a:solidFill>
            </a:endParaRPr>
          </a:p>
          <a:p>
            <a:pPr marL="0" indent="0">
              <a:spcBef>
                <a:spcPts val="0"/>
              </a:spcBef>
              <a:buNone/>
            </a:pPr>
            <a:endParaRPr sz="1000" dirty="0">
              <a:solidFill>
                <a:srgbClr val="000000"/>
              </a:solidFill>
            </a:endParaRPr>
          </a:p>
          <a:p>
            <a:pPr indent="-374650">
              <a:spcBef>
                <a:spcPts val="0"/>
              </a:spcBef>
              <a:buClr>
                <a:srgbClr val="000000"/>
              </a:buClr>
              <a:buSzPts val="2300"/>
            </a:pPr>
            <a:r>
              <a:rPr lang="en" sz="2300" dirty="0">
                <a:solidFill>
                  <a:srgbClr val="000000"/>
                </a:solidFill>
              </a:rPr>
              <a:t># of scenarios – next slide </a:t>
            </a:r>
          </a:p>
          <a:p>
            <a:pPr indent="-374650">
              <a:spcBef>
                <a:spcPts val="0"/>
              </a:spcBef>
              <a:buClr>
                <a:srgbClr val="000000"/>
              </a:buClr>
              <a:buSzPts val="2300"/>
            </a:pPr>
            <a:endParaRPr lang="en" sz="2300" dirty="0">
              <a:solidFill>
                <a:srgbClr val="000000"/>
              </a:solidFill>
            </a:endParaRPr>
          </a:p>
          <a:p>
            <a:pPr indent="-374650">
              <a:spcBef>
                <a:spcPts val="0"/>
              </a:spcBef>
              <a:buClr>
                <a:srgbClr val="000000"/>
              </a:buClr>
              <a:buSzPts val="2300"/>
            </a:pPr>
            <a:r>
              <a:rPr lang="en" sz="2300" dirty="0">
                <a:solidFill>
                  <a:srgbClr val="000000"/>
                </a:solidFill>
              </a:rPr>
              <a:t>P(single scenario) = p</a:t>
            </a:r>
            <a:r>
              <a:rPr lang="en" sz="2300" baseline="30000" dirty="0">
                <a:solidFill>
                  <a:srgbClr val="000000"/>
                </a:solidFill>
              </a:rPr>
              <a:t>k</a:t>
            </a:r>
            <a:r>
              <a:rPr lang="en" sz="2300" dirty="0">
                <a:solidFill>
                  <a:srgbClr val="000000"/>
                </a:solidFill>
              </a:rPr>
              <a:t>(1-p)</a:t>
            </a:r>
            <a:r>
              <a:rPr lang="en" sz="2300" baseline="30000" dirty="0">
                <a:solidFill>
                  <a:srgbClr val="000000"/>
                </a:solidFill>
              </a:rPr>
              <a:t>n-k</a:t>
            </a:r>
            <a:br>
              <a:rPr lang="en" sz="2300" dirty="0">
                <a:solidFill>
                  <a:srgbClr val="000000"/>
                </a:solidFill>
              </a:rPr>
            </a:br>
            <a:r>
              <a:rPr lang="en" sz="2000" i="1" dirty="0">
                <a:solidFill>
                  <a:srgbClr val="000000"/>
                </a:solidFill>
              </a:rPr>
              <a:t>where p is the probability of success to the power of number of successes</a:t>
            </a:r>
          </a:p>
          <a:p>
            <a:pPr indent="-374650">
              <a:spcBef>
                <a:spcPts val="0"/>
              </a:spcBef>
              <a:buClr>
                <a:srgbClr val="000000"/>
              </a:buClr>
              <a:buSzPts val="2300"/>
            </a:pPr>
            <a:endParaRPr lang="en" sz="2000" i="1" dirty="0">
              <a:solidFill>
                <a:srgbClr val="000000"/>
              </a:solidFill>
            </a:endParaRPr>
          </a:p>
          <a:p>
            <a:pPr marL="82550" indent="0">
              <a:spcBef>
                <a:spcPts val="0"/>
              </a:spcBef>
              <a:buClr>
                <a:srgbClr val="000000"/>
              </a:buClr>
              <a:buSzPts val="2300"/>
              <a:buNone/>
            </a:pPr>
            <a:r>
              <a:rPr lang="en-US" sz="2400" dirty="0">
                <a:solidFill>
                  <a:srgbClr val="000000"/>
                </a:solidFill>
              </a:rPr>
              <a:t>The </a:t>
            </a:r>
            <a:r>
              <a:rPr lang="en-US" sz="2400" i="1" dirty="0">
                <a:solidFill>
                  <a:schemeClr val="accent1"/>
                </a:solidFill>
              </a:rPr>
              <a:t>Binomial distribution</a:t>
            </a:r>
            <a:r>
              <a:rPr lang="en-US" sz="2400" dirty="0">
                <a:solidFill>
                  <a:srgbClr val="000000"/>
                </a:solidFill>
              </a:rPr>
              <a:t> describes the probability of having exactly </a:t>
            </a:r>
            <a:r>
              <a:rPr lang="en-US" sz="2400" i="1" dirty="0">
                <a:solidFill>
                  <a:srgbClr val="000000"/>
                </a:solidFill>
              </a:rPr>
              <a:t>k</a:t>
            </a:r>
            <a:r>
              <a:rPr lang="en-US" sz="2400" dirty="0">
                <a:solidFill>
                  <a:srgbClr val="000000"/>
                </a:solidFill>
              </a:rPr>
              <a:t> successes in </a:t>
            </a:r>
            <a:r>
              <a:rPr lang="en-US" sz="2400" i="1" dirty="0">
                <a:solidFill>
                  <a:srgbClr val="000000"/>
                </a:solidFill>
              </a:rPr>
              <a:t>n</a:t>
            </a:r>
            <a:r>
              <a:rPr lang="en-US" sz="2400" dirty="0">
                <a:solidFill>
                  <a:srgbClr val="000000"/>
                </a:solidFill>
              </a:rPr>
              <a:t> independent Bernoulli trials with probability of success </a:t>
            </a:r>
            <a:r>
              <a:rPr lang="en-US" sz="2400" i="1" dirty="0">
                <a:solidFill>
                  <a:srgbClr val="000000"/>
                </a:solidFill>
              </a:rPr>
              <a:t>p</a:t>
            </a:r>
            <a:r>
              <a:rPr lang="en-US" sz="2400" dirty="0">
                <a:solidFill>
                  <a:srgbClr val="000000"/>
                </a:solidFill>
              </a:rPr>
              <a:t>.</a:t>
            </a:r>
          </a:p>
          <a:p>
            <a:pPr marL="82550" indent="0">
              <a:spcBef>
                <a:spcPts val="0"/>
              </a:spcBef>
              <a:buClr>
                <a:srgbClr val="000000"/>
              </a:buClr>
              <a:buSzPts val="2300"/>
              <a:buNone/>
            </a:pPr>
            <a:endParaRPr sz="2000" i="1" dirty="0">
              <a:solidFill>
                <a:srgbClr val="000000"/>
              </a:solidFill>
            </a:endParaRPr>
          </a:p>
          <a:p>
            <a:pPr marL="0" indent="0">
              <a:buNone/>
            </a:pPr>
            <a:endParaRPr sz="2300" dirty="0">
              <a:solidFill>
                <a:srgbClr val="000000"/>
              </a:solidFill>
            </a:endParaRPr>
          </a:p>
        </p:txBody>
      </p:sp>
      <p:sp>
        <p:nvSpPr>
          <p:cNvPr id="121" name="Google Shape;121;p2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a:t>
            </a:r>
            <a:endParaRPr>
              <a:solidFill>
                <a:schemeClr val="accent1"/>
              </a:solidFill>
            </a:endParaRPr>
          </a:p>
        </p:txBody>
      </p:sp>
    </p:spTree>
    <p:extLst>
      <p:ext uri="{BB962C8B-B14F-4D97-AF65-F5344CB8AC3E}">
        <p14:creationId xmlns:p14="http://schemas.microsoft.com/office/powerpoint/2010/main" val="409138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Tree>
    <p:extLst>
      <p:ext uri="{BB962C8B-B14F-4D97-AF65-F5344CB8AC3E}">
        <p14:creationId xmlns:p14="http://schemas.microsoft.com/office/powerpoint/2010/main" val="416083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
        <p:nvSpPr>
          <p:cNvPr id="2" name="TextBox 1">
            <a:extLst>
              <a:ext uri="{FF2B5EF4-FFF2-40B4-BE49-F238E27FC236}">
                <a16:creationId xmlns:a16="http://schemas.microsoft.com/office/drawing/2014/main" id="{6DC15F4F-A2C4-D099-55B7-69D0C6A04C6A}"/>
              </a:ext>
            </a:extLst>
          </p:cNvPr>
          <p:cNvSpPr txBox="1"/>
          <p:nvPr/>
        </p:nvSpPr>
        <p:spPr>
          <a:xfrm>
            <a:off x="2554513" y="3892859"/>
            <a:ext cx="8432801" cy="1323439"/>
          </a:xfrm>
          <a:prstGeom prst="rect">
            <a:avLst/>
          </a:prstGeom>
          <a:noFill/>
        </p:spPr>
        <p:txBody>
          <a:bodyPr wrap="square">
            <a:spAutoFit/>
          </a:bodyPr>
          <a:lstStyle/>
          <a:p>
            <a:pPr marL="0" indent="0">
              <a:buNone/>
            </a:pPr>
            <a:r>
              <a:rPr lang="en-US" sz="2000" dirty="0">
                <a:solidFill>
                  <a:srgbClr val="000000"/>
                </a:solidFill>
              </a:rPr>
              <a:t>A person randomly guesses the answers to 10 multiple</a:t>
            </a:r>
          </a:p>
          <a:p>
            <a:pPr marL="0" indent="0">
              <a:buNone/>
            </a:pPr>
            <a:r>
              <a:rPr lang="en-US" sz="2000" dirty="0">
                <a:solidFill>
                  <a:srgbClr val="000000"/>
                </a:solidFill>
              </a:rPr>
              <a:t>choice questions (each questions has 4 answers to chose from). We record the number of correct answers, and ask what is the probability of getting 8 answers correct? </a:t>
            </a:r>
          </a:p>
        </p:txBody>
      </p:sp>
    </p:spTree>
    <p:extLst>
      <p:ext uri="{BB962C8B-B14F-4D97-AF65-F5344CB8AC3E}">
        <p14:creationId xmlns:p14="http://schemas.microsoft.com/office/powerpoint/2010/main" val="3752120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
        <p:nvSpPr>
          <p:cNvPr id="2" name="TextBox 1">
            <a:extLst>
              <a:ext uri="{FF2B5EF4-FFF2-40B4-BE49-F238E27FC236}">
                <a16:creationId xmlns:a16="http://schemas.microsoft.com/office/drawing/2014/main" id="{6DC15F4F-A2C4-D099-55B7-69D0C6A04C6A}"/>
              </a:ext>
            </a:extLst>
          </p:cNvPr>
          <p:cNvSpPr txBox="1"/>
          <p:nvPr/>
        </p:nvSpPr>
        <p:spPr>
          <a:xfrm>
            <a:off x="2554513" y="3892859"/>
            <a:ext cx="8432801" cy="1323439"/>
          </a:xfrm>
          <a:prstGeom prst="rect">
            <a:avLst/>
          </a:prstGeom>
          <a:noFill/>
        </p:spPr>
        <p:txBody>
          <a:bodyPr wrap="square">
            <a:spAutoFit/>
          </a:bodyPr>
          <a:lstStyle/>
          <a:p>
            <a:pPr marL="0" indent="0">
              <a:buNone/>
            </a:pPr>
            <a:r>
              <a:rPr lang="en-US" sz="2000" dirty="0">
                <a:solidFill>
                  <a:srgbClr val="000000"/>
                </a:solidFill>
              </a:rPr>
              <a:t>A person randomly guesses the answers to 10 multiple</a:t>
            </a:r>
          </a:p>
          <a:p>
            <a:pPr marL="0" indent="0">
              <a:buNone/>
            </a:pPr>
            <a:r>
              <a:rPr lang="en-US" sz="2000" dirty="0">
                <a:solidFill>
                  <a:srgbClr val="000000"/>
                </a:solidFill>
              </a:rPr>
              <a:t>choice questions (each questions has 4 answers to chose from). We record the number of correct answers, and ask what is the probability of getting 8 answers correct? </a:t>
            </a:r>
          </a:p>
        </p:txBody>
      </p:sp>
      <p:sp>
        <p:nvSpPr>
          <p:cNvPr id="5" name="Donut 4">
            <a:extLst>
              <a:ext uri="{FF2B5EF4-FFF2-40B4-BE49-F238E27FC236}">
                <a16:creationId xmlns:a16="http://schemas.microsoft.com/office/drawing/2014/main" id="{F13017BE-5E2A-1799-0D2D-377A4FB1CE23}"/>
              </a:ext>
            </a:extLst>
          </p:cNvPr>
          <p:cNvSpPr/>
          <p:nvPr/>
        </p:nvSpPr>
        <p:spPr>
          <a:xfrm>
            <a:off x="3323772" y="4818741"/>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a:extLst>
              <a:ext uri="{FF2B5EF4-FFF2-40B4-BE49-F238E27FC236}">
                <a16:creationId xmlns:a16="http://schemas.microsoft.com/office/drawing/2014/main" id="{5613752C-8212-4970-8D3E-DD8FF7EC79FF}"/>
              </a:ext>
            </a:extLst>
          </p:cNvPr>
          <p:cNvSpPr/>
          <p:nvPr/>
        </p:nvSpPr>
        <p:spPr>
          <a:xfrm>
            <a:off x="7511144" y="3892859"/>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ular Callout 2">
            <a:extLst>
              <a:ext uri="{FF2B5EF4-FFF2-40B4-BE49-F238E27FC236}">
                <a16:creationId xmlns:a16="http://schemas.microsoft.com/office/drawing/2014/main" id="{ACD52A5F-D047-747B-DA21-D8AD12848F9B}"/>
              </a:ext>
            </a:extLst>
          </p:cNvPr>
          <p:cNvSpPr/>
          <p:nvPr/>
        </p:nvSpPr>
        <p:spPr>
          <a:xfrm>
            <a:off x="7961087" y="3500339"/>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4" name="Rounded Rectangular Callout 3">
            <a:extLst>
              <a:ext uri="{FF2B5EF4-FFF2-40B4-BE49-F238E27FC236}">
                <a16:creationId xmlns:a16="http://schemas.microsoft.com/office/drawing/2014/main" id="{2E41EE88-6FE3-764D-1D01-BAE44DA48371}"/>
              </a:ext>
            </a:extLst>
          </p:cNvPr>
          <p:cNvSpPr/>
          <p:nvPr/>
        </p:nvSpPr>
        <p:spPr>
          <a:xfrm>
            <a:off x="3939035" y="5288875"/>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p:spTree>
    <p:extLst>
      <p:ext uri="{BB962C8B-B14F-4D97-AF65-F5344CB8AC3E}">
        <p14:creationId xmlns:p14="http://schemas.microsoft.com/office/powerpoint/2010/main" val="961167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
        <p:nvSpPr>
          <p:cNvPr id="2" name="TextBox 1">
            <a:extLst>
              <a:ext uri="{FF2B5EF4-FFF2-40B4-BE49-F238E27FC236}">
                <a16:creationId xmlns:a16="http://schemas.microsoft.com/office/drawing/2014/main" id="{6DC15F4F-A2C4-D099-55B7-69D0C6A04C6A}"/>
              </a:ext>
            </a:extLst>
          </p:cNvPr>
          <p:cNvSpPr txBox="1"/>
          <p:nvPr/>
        </p:nvSpPr>
        <p:spPr>
          <a:xfrm>
            <a:off x="2554513" y="3892859"/>
            <a:ext cx="8432801" cy="1323439"/>
          </a:xfrm>
          <a:prstGeom prst="rect">
            <a:avLst/>
          </a:prstGeom>
          <a:noFill/>
        </p:spPr>
        <p:txBody>
          <a:bodyPr wrap="square">
            <a:spAutoFit/>
          </a:bodyPr>
          <a:lstStyle/>
          <a:p>
            <a:pPr marL="0" indent="0">
              <a:buNone/>
            </a:pPr>
            <a:r>
              <a:rPr lang="en-US" sz="2000" dirty="0">
                <a:solidFill>
                  <a:srgbClr val="000000"/>
                </a:solidFill>
              </a:rPr>
              <a:t>A person randomly guesses the answers to 10 multiple</a:t>
            </a:r>
          </a:p>
          <a:p>
            <a:pPr marL="0" indent="0">
              <a:buNone/>
            </a:pPr>
            <a:r>
              <a:rPr lang="en-US" sz="2000" dirty="0">
                <a:solidFill>
                  <a:srgbClr val="000000"/>
                </a:solidFill>
              </a:rPr>
              <a:t>choice questions (each questions has 4 answers to chose from). We record the number of correct answers, and ask what is the probability of getting 8 answers correct? </a:t>
            </a:r>
          </a:p>
        </p:txBody>
      </p:sp>
      <p:sp>
        <p:nvSpPr>
          <p:cNvPr id="5" name="Donut 4">
            <a:extLst>
              <a:ext uri="{FF2B5EF4-FFF2-40B4-BE49-F238E27FC236}">
                <a16:creationId xmlns:a16="http://schemas.microsoft.com/office/drawing/2014/main" id="{F13017BE-5E2A-1799-0D2D-377A4FB1CE23}"/>
              </a:ext>
            </a:extLst>
          </p:cNvPr>
          <p:cNvSpPr/>
          <p:nvPr/>
        </p:nvSpPr>
        <p:spPr>
          <a:xfrm>
            <a:off x="3323772" y="4818741"/>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a:extLst>
              <a:ext uri="{FF2B5EF4-FFF2-40B4-BE49-F238E27FC236}">
                <a16:creationId xmlns:a16="http://schemas.microsoft.com/office/drawing/2014/main" id="{5613752C-8212-4970-8D3E-DD8FF7EC79FF}"/>
              </a:ext>
            </a:extLst>
          </p:cNvPr>
          <p:cNvSpPr/>
          <p:nvPr/>
        </p:nvSpPr>
        <p:spPr>
          <a:xfrm>
            <a:off x="7511144" y="3892859"/>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ular Callout 2">
            <a:extLst>
              <a:ext uri="{FF2B5EF4-FFF2-40B4-BE49-F238E27FC236}">
                <a16:creationId xmlns:a16="http://schemas.microsoft.com/office/drawing/2014/main" id="{ACD52A5F-D047-747B-DA21-D8AD12848F9B}"/>
              </a:ext>
            </a:extLst>
          </p:cNvPr>
          <p:cNvSpPr/>
          <p:nvPr/>
        </p:nvSpPr>
        <p:spPr>
          <a:xfrm>
            <a:off x="7961087" y="3500339"/>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4" name="Rounded Rectangular Callout 3">
            <a:extLst>
              <a:ext uri="{FF2B5EF4-FFF2-40B4-BE49-F238E27FC236}">
                <a16:creationId xmlns:a16="http://schemas.microsoft.com/office/drawing/2014/main" id="{2E41EE88-6FE3-764D-1D01-BAE44DA48371}"/>
              </a:ext>
            </a:extLst>
          </p:cNvPr>
          <p:cNvSpPr/>
          <p:nvPr/>
        </p:nvSpPr>
        <p:spPr>
          <a:xfrm>
            <a:off x="3939035" y="5288875"/>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ADE7DF6-EDCE-116C-09B7-03C8E9365D92}"/>
                  </a:ext>
                </a:extLst>
              </p:cNvPr>
              <p:cNvSpPr txBox="1"/>
              <p:nvPr/>
            </p:nvSpPr>
            <p:spPr>
              <a:xfrm>
                <a:off x="1728626" y="5818171"/>
                <a:ext cx="9258688" cy="772840"/>
              </a:xfrm>
              <a:prstGeom prst="rect">
                <a:avLst/>
              </a:prstGeom>
              <a:noFill/>
            </p:spPr>
            <p:txBody>
              <a:bodyPr wrap="none" lIns="0" tIns="0" rIns="0" bIns="0" rtlCol="0">
                <a:spAutoFit/>
              </a:bodyPr>
              <a:lstStyle/>
              <a:p>
                <a14:m>
                  <m:oMath xmlns:m="http://schemas.openxmlformats.org/officeDocument/2006/math">
                    <m:d>
                      <m:dPr>
                        <m:ctrlPr>
                          <a:rPr lang="en-US" sz="3200" i="1" smtClean="0">
                            <a:latin typeface="Cambria Math" panose="02040503050406030204" pitchFamily="18" charset="0"/>
                          </a:rPr>
                        </m:ctrlPr>
                      </m:dPr>
                      <m:e>
                        <m:f>
                          <m:fPr>
                            <m:type m:val="noBar"/>
                            <m:ctrlPr>
                              <a:rPr lang="en-US" sz="3200" i="1" smtClean="0">
                                <a:latin typeface="Cambria Math" panose="02040503050406030204" pitchFamily="18" charset="0"/>
                              </a:rPr>
                            </m:ctrlPr>
                          </m:fPr>
                          <m:num>
                            <m:r>
                              <a:rPr lang="en-US" sz="3200" b="0" i="1" smtClean="0">
                                <a:latin typeface="Cambria Math" panose="02040503050406030204" pitchFamily="18" charset="0"/>
                              </a:rPr>
                              <m:t>10</m:t>
                            </m:r>
                          </m:num>
                          <m:den>
                            <m:r>
                              <a:rPr lang="en-US" sz="3200" b="0" i="1" smtClean="0">
                                <a:latin typeface="Cambria Math" panose="02040503050406030204" pitchFamily="18" charset="0"/>
                              </a:rPr>
                              <m:t>8</m:t>
                            </m:r>
                          </m:den>
                        </m:f>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10!</m:t>
                        </m:r>
                      </m:num>
                      <m:den>
                        <m:r>
                          <a:rPr lang="en-US" sz="3200" b="0" i="1" smtClean="0">
                            <a:latin typeface="Cambria Math" panose="02040503050406030204" pitchFamily="18" charset="0"/>
                          </a:rPr>
                          <m:t>8!</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10 −8</m:t>
                            </m:r>
                          </m:e>
                        </m:d>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10∗9∗8∗…∗2∗1</m:t>
                        </m:r>
                      </m:num>
                      <m:den>
                        <m:r>
                          <a:rPr lang="en-US" sz="3200" b="0" i="1" smtClean="0">
                            <a:latin typeface="Cambria Math" panose="02040503050406030204" pitchFamily="18" charset="0"/>
                          </a:rPr>
                          <m:t>8∗7∗…∗2∗1(2∗1)</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10∗9∗</m:t>
                        </m:r>
                        <m:r>
                          <a:rPr lang="en-US" sz="3200" i="1" strike="sngStrike">
                            <a:latin typeface="Cambria Math" panose="02040503050406030204" pitchFamily="18" charset="0"/>
                          </a:rPr>
                          <m:t>8∗…∗2∗1</m:t>
                        </m:r>
                      </m:num>
                      <m:den>
                        <m:r>
                          <a:rPr lang="en-US" sz="3200" i="1" strike="sngStrike">
                            <a:latin typeface="Cambria Math" panose="02040503050406030204" pitchFamily="18" charset="0"/>
                          </a:rPr>
                          <m:t>8∗7∗…∗2∗1</m:t>
                        </m:r>
                        <m:r>
                          <a:rPr lang="en-US" sz="3200" i="1">
                            <a:latin typeface="Cambria Math" panose="02040503050406030204" pitchFamily="18" charset="0"/>
                          </a:rPr>
                          <m:t>(2∗1)</m:t>
                        </m:r>
                      </m:den>
                    </m:f>
                  </m:oMath>
                </a14:m>
                <a:r>
                  <a:rPr lang="en-US" sz="3200" dirty="0"/>
                  <a:t> = 45</a:t>
                </a:r>
                <a:endParaRPr lang="en-US" sz="2400" dirty="0"/>
              </a:p>
            </p:txBody>
          </p:sp>
        </mc:Choice>
        <mc:Fallback>
          <p:sp>
            <p:nvSpPr>
              <p:cNvPr id="9" name="TextBox 8">
                <a:extLst>
                  <a:ext uri="{FF2B5EF4-FFF2-40B4-BE49-F238E27FC236}">
                    <a16:creationId xmlns:a16="http://schemas.microsoft.com/office/drawing/2014/main" id="{3ADE7DF6-EDCE-116C-09B7-03C8E9365D92}"/>
                  </a:ext>
                </a:extLst>
              </p:cNvPr>
              <p:cNvSpPr txBox="1">
                <a:spLocks noRot="1" noChangeAspect="1" noMove="1" noResize="1" noEditPoints="1" noAdjustHandles="1" noChangeArrowheads="1" noChangeShapeType="1" noTextEdit="1"/>
              </p:cNvSpPr>
              <p:nvPr/>
            </p:nvSpPr>
            <p:spPr>
              <a:xfrm>
                <a:off x="1728626" y="5818171"/>
                <a:ext cx="9258688" cy="772840"/>
              </a:xfrm>
              <a:prstGeom prst="rect">
                <a:avLst/>
              </a:prstGeom>
              <a:blipFill>
                <a:blip r:embed="rId4"/>
                <a:stretch>
                  <a:fillRect t="-1613" r="-1783" b="-17742"/>
                </a:stretch>
              </a:blipFill>
            </p:spPr>
            <p:txBody>
              <a:bodyPr/>
              <a:lstStyle/>
              <a:p>
                <a:r>
                  <a:rPr lang="en-US">
                    <a:noFill/>
                  </a:rPr>
                  <a:t> </a:t>
                </a:r>
              </a:p>
            </p:txBody>
          </p:sp>
        </mc:Fallback>
      </mc:AlternateContent>
    </p:spTree>
    <p:extLst>
      <p:ext uri="{BB962C8B-B14F-4D97-AF65-F5344CB8AC3E}">
        <p14:creationId xmlns:p14="http://schemas.microsoft.com/office/powerpoint/2010/main" val="704813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
        <p:nvSpPr>
          <p:cNvPr id="2" name="TextBox 1">
            <a:extLst>
              <a:ext uri="{FF2B5EF4-FFF2-40B4-BE49-F238E27FC236}">
                <a16:creationId xmlns:a16="http://schemas.microsoft.com/office/drawing/2014/main" id="{6DC15F4F-A2C4-D099-55B7-69D0C6A04C6A}"/>
              </a:ext>
            </a:extLst>
          </p:cNvPr>
          <p:cNvSpPr txBox="1"/>
          <p:nvPr/>
        </p:nvSpPr>
        <p:spPr>
          <a:xfrm>
            <a:off x="2554513" y="3892859"/>
            <a:ext cx="8432801" cy="1323439"/>
          </a:xfrm>
          <a:prstGeom prst="rect">
            <a:avLst/>
          </a:prstGeom>
          <a:noFill/>
        </p:spPr>
        <p:txBody>
          <a:bodyPr wrap="square">
            <a:spAutoFit/>
          </a:bodyPr>
          <a:lstStyle/>
          <a:p>
            <a:pPr marL="0" indent="0">
              <a:buNone/>
            </a:pPr>
            <a:r>
              <a:rPr lang="en-US" sz="2000" dirty="0">
                <a:solidFill>
                  <a:srgbClr val="000000"/>
                </a:solidFill>
              </a:rPr>
              <a:t>A person randomly guesses the answers to 10 multiple</a:t>
            </a:r>
          </a:p>
          <a:p>
            <a:pPr marL="0" indent="0">
              <a:buNone/>
            </a:pPr>
            <a:r>
              <a:rPr lang="en-US" sz="2000" dirty="0">
                <a:solidFill>
                  <a:srgbClr val="000000"/>
                </a:solidFill>
              </a:rPr>
              <a:t>choice questions (each questions has 4 answers to chose from). We record the number of correct answers, and ask what is the probability of getting 8 answers correct? </a:t>
            </a:r>
          </a:p>
        </p:txBody>
      </p:sp>
      <p:sp>
        <p:nvSpPr>
          <p:cNvPr id="5" name="Donut 4">
            <a:extLst>
              <a:ext uri="{FF2B5EF4-FFF2-40B4-BE49-F238E27FC236}">
                <a16:creationId xmlns:a16="http://schemas.microsoft.com/office/drawing/2014/main" id="{F13017BE-5E2A-1799-0D2D-377A4FB1CE23}"/>
              </a:ext>
            </a:extLst>
          </p:cNvPr>
          <p:cNvSpPr/>
          <p:nvPr/>
        </p:nvSpPr>
        <p:spPr>
          <a:xfrm>
            <a:off x="3323772" y="4818741"/>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a:extLst>
              <a:ext uri="{FF2B5EF4-FFF2-40B4-BE49-F238E27FC236}">
                <a16:creationId xmlns:a16="http://schemas.microsoft.com/office/drawing/2014/main" id="{5613752C-8212-4970-8D3E-DD8FF7EC79FF}"/>
              </a:ext>
            </a:extLst>
          </p:cNvPr>
          <p:cNvSpPr/>
          <p:nvPr/>
        </p:nvSpPr>
        <p:spPr>
          <a:xfrm>
            <a:off x="7511144" y="3892859"/>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ular Callout 2">
            <a:extLst>
              <a:ext uri="{FF2B5EF4-FFF2-40B4-BE49-F238E27FC236}">
                <a16:creationId xmlns:a16="http://schemas.microsoft.com/office/drawing/2014/main" id="{ACD52A5F-D047-747B-DA21-D8AD12848F9B}"/>
              </a:ext>
            </a:extLst>
          </p:cNvPr>
          <p:cNvSpPr/>
          <p:nvPr/>
        </p:nvSpPr>
        <p:spPr>
          <a:xfrm>
            <a:off x="7961087" y="3500339"/>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4" name="Rounded Rectangular Callout 3">
            <a:extLst>
              <a:ext uri="{FF2B5EF4-FFF2-40B4-BE49-F238E27FC236}">
                <a16:creationId xmlns:a16="http://schemas.microsoft.com/office/drawing/2014/main" id="{2E41EE88-6FE3-764D-1D01-BAE44DA48371}"/>
              </a:ext>
            </a:extLst>
          </p:cNvPr>
          <p:cNvSpPr/>
          <p:nvPr/>
        </p:nvSpPr>
        <p:spPr>
          <a:xfrm>
            <a:off x="3939035" y="5288875"/>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ADE7DF6-EDCE-116C-09B7-03C8E9365D92}"/>
                  </a:ext>
                </a:extLst>
              </p:cNvPr>
              <p:cNvSpPr txBox="1"/>
              <p:nvPr/>
            </p:nvSpPr>
            <p:spPr>
              <a:xfrm>
                <a:off x="1728626" y="5818171"/>
                <a:ext cx="9258688" cy="772840"/>
              </a:xfrm>
              <a:prstGeom prst="rect">
                <a:avLst/>
              </a:prstGeom>
              <a:noFill/>
            </p:spPr>
            <p:txBody>
              <a:bodyPr wrap="none" lIns="0" tIns="0" rIns="0" bIns="0" rtlCol="0">
                <a:spAutoFit/>
              </a:bodyPr>
              <a:lstStyle/>
              <a:p>
                <a14:m>
                  <m:oMath xmlns:m="http://schemas.openxmlformats.org/officeDocument/2006/math">
                    <m:d>
                      <m:dPr>
                        <m:ctrlPr>
                          <a:rPr lang="en-US" sz="3200" i="1" smtClean="0">
                            <a:latin typeface="Cambria Math" panose="02040503050406030204" pitchFamily="18" charset="0"/>
                          </a:rPr>
                        </m:ctrlPr>
                      </m:dPr>
                      <m:e>
                        <m:f>
                          <m:fPr>
                            <m:type m:val="noBar"/>
                            <m:ctrlPr>
                              <a:rPr lang="en-US" sz="3200" i="1" smtClean="0">
                                <a:latin typeface="Cambria Math" panose="02040503050406030204" pitchFamily="18" charset="0"/>
                              </a:rPr>
                            </m:ctrlPr>
                          </m:fPr>
                          <m:num>
                            <m:r>
                              <a:rPr lang="en-US" sz="3200" b="0" i="1" smtClean="0">
                                <a:latin typeface="Cambria Math" panose="02040503050406030204" pitchFamily="18" charset="0"/>
                              </a:rPr>
                              <m:t>10</m:t>
                            </m:r>
                          </m:num>
                          <m:den>
                            <m:r>
                              <a:rPr lang="en-US" sz="3200" b="0" i="1" smtClean="0">
                                <a:latin typeface="Cambria Math" panose="02040503050406030204" pitchFamily="18" charset="0"/>
                              </a:rPr>
                              <m:t>8</m:t>
                            </m:r>
                          </m:den>
                        </m:f>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10!</m:t>
                        </m:r>
                      </m:num>
                      <m:den>
                        <m:r>
                          <a:rPr lang="en-US" sz="3200" b="0" i="1" smtClean="0">
                            <a:latin typeface="Cambria Math" panose="02040503050406030204" pitchFamily="18" charset="0"/>
                          </a:rPr>
                          <m:t>8!</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10 −8</m:t>
                            </m:r>
                          </m:e>
                        </m:d>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10∗9∗8∗…∗2∗1</m:t>
                        </m:r>
                      </m:num>
                      <m:den>
                        <m:r>
                          <a:rPr lang="en-US" sz="3200" b="0" i="1" smtClean="0">
                            <a:latin typeface="Cambria Math" panose="02040503050406030204" pitchFamily="18" charset="0"/>
                          </a:rPr>
                          <m:t>8∗7∗…∗2∗1(2∗1)</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10∗9∗</m:t>
                        </m:r>
                        <m:r>
                          <a:rPr lang="en-US" sz="3200" i="1" strike="sngStrike">
                            <a:latin typeface="Cambria Math" panose="02040503050406030204" pitchFamily="18" charset="0"/>
                          </a:rPr>
                          <m:t>8∗…∗2∗1</m:t>
                        </m:r>
                      </m:num>
                      <m:den>
                        <m:r>
                          <a:rPr lang="en-US" sz="3200" i="1" strike="sngStrike">
                            <a:latin typeface="Cambria Math" panose="02040503050406030204" pitchFamily="18" charset="0"/>
                          </a:rPr>
                          <m:t>8∗7∗…∗2∗1</m:t>
                        </m:r>
                        <m:r>
                          <a:rPr lang="en-US" sz="3200" i="1">
                            <a:latin typeface="Cambria Math" panose="02040503050406030204" pitchFamily="18" charset="0"/>
                          </a:rPr>
                          <m:t>(2∗1)</m:t>
                        </m:r>
                      </m:den>
                    </m:f>
                  </m:oMath>
                </a14:m>
                <a:r>
                  <a:rPr lang="en-US" sz="3200" dirty="0"/>
                  <a:t> = 45</a:t>
                </a:r>
                <a:endParaRPr lang="en-US" sz="2400" dirty="0"/>
              </a:p>
            </p:txBody>
          </p:sp>
        </mc:Choice>
        <mc:Fallback>
          <p:sp>
            <p:nvSpPr>
              <p:cNvPr id="9" name="TextBox 8">
                <a:extLst>
                  <a:ext uri="{FF2B5EF4-FFF2-40B4-BE49-F238E27FC236}">
                    <a16:creationId xmlns:a16="http://schemas.microsoft.com/office/drawing/2014/main" id="{3ADE7DF6-EDCE-116C-09B7-03C8E9365D92}"/>
                  </a:ext>
                </a:extLst>
              </p:cNvPr>
              <p:cNvSpPr txBox="1">
                <a:spLocks noRot="1" noChangeAspect="1" noMove="1" noResize="1" noEditPoints="1" noAdjustHandles="1" noChangeArrowheads="1" noChangeShapeType="1" noTextEdit="1"/>
              </p:cNvSpPr>
              <p:nvPr/>
            </p:nvSpPr>
            <p:spPr>
              <a:xfrm>
                <a:off x="1728626" y="5818171"/>
                <a:ext cx="9258688" cy="772840"/>
              </a:xfrm>
              <a:prstGeom prst="rect">
                <a:avLst/>
              </a:prstGeom>
              <a:blipFill>
                <a:blip r:embed="rId4"/>
                <a:stretch>
                  <a:fillRect t="-1613" r="-1783" b="-17742"/>
                </a:stretch>
              </a:blipFill>
            </p:spPr>
            <p:txBody>
              <a:bodyPr/>
              <a:lstStyle/>
              <a:p>
                <a:r>
                  <a:rPr lang="en-US">
                    <a:noFill/>
                  </a:rPr>
                  <a:t> </a:t>
                </a:r>
              </a:p>
            </p:txBody>
          </p:sp>
        </mc:Fallback>
      </mc:AlternateContent>
      <p:sp>
        <p:nvSpPr>
          <p:cNvPr id="6" name="Rounded Rectangular Callout 5">
            <a:extLst>
              <a:ext uri="{FF2B5EF4-FFF2-40B4-BE49-F238E27FC236}">
                <a16:creationId xmlns:a16="http://schemas.microsoft.com/office/drawing/2014/main" id="{7336B229-A38E-4B43-4AE3-9C6657FD5A04}"/>
              </a:ext>
            </a:extLst>
          </p:cNvPr>
          <p:cNvSpPr/>
          <p:nvPr/>
        </p:nvSpPr>
        <p:spPr>
          <a:xfrm>
            <a:off x="101599" y="3250096"/>
            <a:ext cx="2409370" cy="1659092"/>
          </a:xfrm>
          <a:prstGeom prst="wedgeRoundRectCallout">
            <a:avLst>
              <a:gd name="adj1" fmla="val 35222"/>
              <a:gd name="adj2" fmla="val 111907"/>
              <a:gd name="adj3" fmla="val 1666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a:t>use a calculator or type “10 choose 8” into google</a:t>
            </a:r>
          </a:p>
        </p:txBody>
      </p:sp>
    </p:spTree>
    <p:extLst>
      <p:ext uri="{BB962C8B-B14F-4D97-AF65-F5344CB8AC3E}">
        <p14:creationId xmlns:p14="http://schemas.microsoft.com/office/powerpoint/2010/main" val="121122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9" y="1305775"/>
            <a:ext cx="8897965" cy="506880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If a person randomly guesses the answers to 10 multiple</a:t>
            </a:r>
          </a:p>
          <a:p>
            <a:pPr marL="0" indent="0">
              <a:buNone/>
            </a:pPr>
            <a:r>
              <a:rPr lang="en-US" sz="2400" dirty="0">
                <a:solidFill>
                  <a:srgbClr val="000000"/>
                </a:solidFill>
              </a:rPr>
              <a:t>choice questions, we can ask questions like:</a:t>
            </a:r>
          </a:p>
          <a:p>
            <a:pPr marL="0" indent="0">
              <a:buNone/>
            </a:pPr>
            <a:endParaRPr lang="en-US" sz="2400" dirty="0">
              <a:solidFill>
                <a:srgbClr val="000000"/>
              </a:solidFill>
            </a:endParaRPr>
          </a:p>
          <a:p>
            <a:pPr marL="800100" lvl="1" indent="-342900"/>
            <a:r>
              <a:rPr lang="en-US" dirty="0">
                <a:solidFill>
                  <a:srgbClr val="000000"/>
                </a:solidFill>
              </a:rPr>
              <a:t>What is the probability that they get none right?</a:t>
            </a:r>
          </a:p>
          <a:p>
            <a:pPr marL="800100" lvl="1" indent="-342900"/>
            <a:r>
              <a:rPr lang="en-US" dirty="0">
                <a:solidFill>
                  <a:srgbClr val="000000"/>
                </a:solidFill>
              </a:rPr>
              <a:t>What is the probability that they get all ten right?</a:t>
            </a:r>
          </a:p>
          <a:p>
            <a:pPr marL="800100" lvl="1" indent="-342900"/>
            <a:r>
              <a:rPr lang="en-US" dirty="0">
                <a:solidFill>
                  <a:srgbClr val="000000"/>
                </a:solidFill>
              </a:rPr>
              <a:t>What is the probability that they get at least three right? </a:t>
            </a:r>
          </a:p>
          <a:p>
            <a:pPr marL="800100" lvl="1" indent="-342900"/>
            <a:r>
              <a:rPr lang="en-US" dirty="0">
                <a:solidFill>
                  <a:srgbClr val="000000"/>
                </a:solidFill>
              </a:rPr>
              <a:t>How many do they get right on average?</a:t>
            </a:r>
          </a:p>
          <a:p>
            <a:pPr marL="457200" lvl="1" indent="0">
              <a:buNone/>
            </a:pPr>
            <a:endParaRPr lang="en-US" dirty="0">
              <a:solidFill>
                <a:srgbClr val="000000"/>
              </a:solidFill>
            </a:endParaRPr>
          </a:p>
          <a:p>
            <a:pPr marL="0" indent="0">
              <a:buNone/>
            </a:pPr>
            <a:r>
              <a:rPr lang="en-US" dirty="0">
                <a:solidFill>
                  <a:srgbClr val="000000"/>
                </a:solidFill>
              </a:rPr>
              <a:t>These are examples of Bernoulli Experiments  </a:t>
            </a:r>
          </a:p>
          <a:p>
            <a:pPr marL="0" indent="0">
              <a:buNone/>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Scenario</a:t>
            </a:r>
            <a:endParaRPr dirty="0">
              <a:solidFill>
                <a:schemeClr val="accent1"/>
              </a:solidFill>
            </a:endParaRPr>
          </a:p>
        </p:txBody>
      </p:sp>
      <p:sp>
        <p:nvSpPr>
          <p:cNvPr id="60" name="Google Shape;60;p17"/>
          <p:cNvSpPr txBox="1">
            <a:spLocks noGrp="1"/>
          </p:cNvSpPr>
          <p:nvPr>
            <p:ph type="body" idx="1"/>
          </p:nvPr>
        </p:nvSpPr>
        <p:spPr>
          <a:xfrm flipH="1">
            <a:off x="398582" y="6166338"/>
            <a:ext cx="11547231" cy="525937"/>
          </a:xfrm>
          <a:prstGeom prst="rect">
            <a:avLst/>
          </a:prstGeom>
        </p:spPr>
        <p:txBody>
          <a:bodyPr spcFirstLastPara="1" wrap="square" lIns="91425" tIns="91425" rIns="91425" bIns="91425" anchor="t" anchorCtr="0">
            <a:noAutofit/>
          </a:bodyPr>
          <a:lstStyle/>
          <a:p>
            <a:pPr marL="0" indent="0">
              <a:buNone/>
            </a:pPr>
            <a:r>
              <a:rPr lang="en-US" sz="1400" dirty="0">
                <a:solidFill>
                  <a:srgbClr val="000000"/>
                </a:solidFill>
              </a:rPr>
              <a:t>https://www3.nd.edu/~dgalvin1/10120/10120_S16/Topic19_8p6_Galvin.pdf </a:t>
            </a:r>
            <a:endParaRPr sz="1400" dirty="0">
              <a:solidFill>
                <a:srgbClr val="000000"/>
              </a:solidFill>
            </a:endParaRPr>
          </a:p>
        </p:txBody>
      </p:sp>
    </p:spTree>
    <p:extLst>
      <p:ext uri="{BB962C8B-B14F-4D97-AF65-F5344CB8AC3E}">
        <p14:creationId xmlns:p14="http://schemas.microsoft.com/office/powerpoint/2010/main" val="2595256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
        <p:nvSpPr>
          <p:cNvPr id="7" name="TextBox 6">
            <a:extLst>
              <a:ext uri="{FF2B5EF4-FFF2-40B4-BE49-F238E27FC236}">
                <a16:creationId xmlns:a16="http://schemas.microsoft.com/office/drawing/2014/main" id="{70694DBD-2936-4C65-6882-8A7506350C7E}"/>
              </a:ext>
            </a:extLst>
          </p:cNvPr>
          <p:cNvSpPr txBox="1"/>
          <p:nvPr/>
        </p:nvSpPr>
        <p:spPr>
          <a:xfrm>
            <a:off x="2542791" y="3895800"/>
            <a:ext cx="8229600" cy="707886"/>
          </a:xfrm>
          <a:prstGeom prst="rect">
            <a:avLst/>
          </a:prstGeom>
          <a:noFill/>
        </p:spPr>
        <p:txBody>
          <a:bodyPr wrap="square">
            <a:spAutoFit/>
          </a:bodyPr>
          <a:lstStyle/>
          <a:p>
            <a:pPr marL="0" indent="0">
              <a:buNone/>
            </a:pPr>
            <a:r>
              <a:rPr lang="en-US" sz="2000" dirty="0">
                <a:solidFill>
                  <a:srgbClr val="000000"/>
                </a:solidFill>
              </a:rPr>
              <a:t>A person flips a coin 12 times. We record the number of heads, and ask what is the probability of getting 3 heads?  </a:t>
            </a:r>
          </a:p>
        </p:txBody>
      </p:sp>
    </p:spTree>
    <p:extLst>
      <p:ext uri="{BB962C8B-B14F-4D97-AF65-F5344CB8AC3E}">
        <p14:creationId xmlns:p14="http://schemas.microsoft.com/office/powerpoint/2010/main" val="2709589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
        <p:nvSpPr>
          <p:cNvPr id="7" name="TextBox 6">
            <a:extLst>
              <a:ext uri="{FF2B5EF4-FFF2-40B4-BE49-F238E27FC236}">
                <a16:creationId xmlns:a16="http://schemas.microsoft.com/office/drawing/2014/main" id="{70694DBD-2936-4C65-6882-8A7506350C7E}"/>
              </a:ext>
            </a:extLst>
          </p:cNvPr>
          <p:cNvSpPr txBox="1"/>
          <p:nvPr/>
        </p:nvSpPr>
        <p:spPr>
          <a:xfrm>
            <a:off x="2542791" y="3895800"/>
            <a:ext cx="8229600" cy="707886"/>
          </a:xfrm>
          <a:prstGeom prst="rect">
            <a:avLst/>
          </a:prstGeom>
          <a:noFill/>
        </p:spPr>
        <p:txBody>
          <a:bodyPr wrap="square">
            <a:spAutoFit/>
          </a:bodyPr>
          <a:lstStyle/>
          <a:p>
            <a:pPr marL="0" indent="0">
              <a:buNone/>
            </a:pPr>
            <a:r>
              <a:rPr lang="en-US" sz="2000" dirty="0">
                <a:solidFill>
                  <a:srgbClr val="000000"/>
                </a:solidFill>
              </a:rPr>
              <a:t>A person flips a coin 12 times. We record the number of heads, and ask what is the probability of getting 3 heads?  </a:t>
            </a:r>
          </a:p>
        </p:txBody>
      </p:sp>
      <p:sp>
        <p:nvSpPr>
          <p:cNvPr id="2" name="Donut 1">
            <a:extLst>
              <a:ext uri="{FF2B5EF4-FFF2-40B4-BE49-F238E27FC236}">
                <a16:creationId xmlns:a16="http://schemas.microsoft.com/office/drawing/2014/main" id="{3917C3ED-2FB6-45C6-A304-78553B46557F}"/>
              </a:ext>
            </a:extLst>
          </p:cNvPr>
          <p:cNvSpPr/>
          <p:nvPr/>
        </p:nvSpPr>
        <p:spPr>
          <a:xfrm>
            <a:off x="6137747" y="4220731"/>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Donut 2">
            <a:extLst>
              <a:ext uri="{FF2B5EF4-FFF2-40B4-BE49-F238E27FC236}">
                <a16:creationId xmlns:a16="http://schemas.microsoft.com/office/drawing/2014/main" id="{139A7B2E-CD45-2CFD-6373-CA918A587A4E}"/>
              </a:ext>
            </a:extLst>
          </p:cNvPr>
          <p:cNvSpPr/>
          <p:nvPr/>
        </p:nvSpPr>
        <p:spPr>
          <a:xfrm>
            <a:off x="4908621" y="3869475"/>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ular Callout 3">
            <a:extLst>
              <a:ext uri="{FF2B5EF4-FFF2-40B4-BE49-F238E27FC236}">
                <a16:creationId xmlns:a16="http://schemas.microsoft.com/office/drawing/2014/main" id="{BB0260C3-9239-32D1-7C66-A456A8EC347D}"/>
              </a:ext>
            </a:extLst>
          </p:cNvPr>
          <p:cNvSpPr/>
          <p:nvPr/>
        </p:nvSpPr>
        <p:spPr>
          <a:xfrm>
            <a:off x="5358564" y="3476955"/>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5" name="Rounded Rectangular Callout 4">
            <a:extLst>
              <a:ext uri="{FF2B5EF4-FFF2-40B4-BE49-F238E27FC236}">
                <a16:creationId xmlns:a16="http://schemas.microsoft.com/office/drawing/2014/main" id="{A71D5549-61E7-B218-353A-C5D05B4FEC4A}"/>
              </a:ext>
            </a:extLst>
          </p:cNvPr>
          <p:cNvSpPr/>
          <p:nvPr/>
        </p:nvSpPr>
        <p:spPr>
          <a:xfrm>
            <a:off x="6753010" y="4690865"/>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5465BF5-20D9-1040-BB00-53D5F78439BD}"/>
                  </a:ext>
                </a:extLst>
              </p:cNvPr>
              <p:cNvSpPr txBox="1"/>
              <p:nvPr/>
            </p:nvSpPr>
            <p:spPr>
              <a:xfrm>
                <a:off x="2689918" y="5417642"/>
                <a:ext cx="2191754" cy="9356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3200" i="1" smtClean="0">
                              <a:latin typeface="Cambria Math" panose="02040503050406030204" pitchFamily="18" charset="0"/>
                            </a:rPr>
                          </m:ctrlPr>
                        </m:dPr>
                        <m:e>
                          <m:f>
                            <m:fPr>
                              <m:type m:val="noBar"/>
                              <m:ctrlPr>
                                <a:rPr lang="en-US" sz="3200" i="1" smtClean="0">
                                  <a:latin typeface="Cambria Math" panose="02040503050406030204" pitchFamily="18" charset="0"/>
                                </a:rPr>
                              </m:ctrlPr>
                            </m:fPr>
                            <m:num>
                              <m:r>
                                <a:rPr lang="en-US" sz="3200" b="0" i="1" smtClean="0">
                                  <a:latin typeface="Cambria Math" panose="02040503050406030204" pitchFamily="18" charset="0"/>
                                </a:rPr>
                                <m:t>12</m:t>
                              </m:r>
                            </m:num>
                            <m:den>
                              <m:r>
                                <a:rPr lang="en-US" sz="3200" b="0" i="1" smtClean="0">
                                  <a:latin typeface="Cambria Math" panose="02040503050406030204" pitchFamily="18" charset="0"/>
                                </a:rPr>
                                <m:t>3</m:t>
                              </m:r>
                            </m:den>
                          </m:f>
                        </m:e>
                      </m:d>
                      <m:r>
                        <a:rPr lang="en-US" sz="3200" b="0" i="1" smtClean="0">
                          <a:latin typeface="Cambria Math" panose="02040503050406030204" pitchFamily="18" charset="0"/>
                        </a:rPr>
                        <m:t>=</m:t>
                      </m:r>
                      <m:r>
                        <a:rPr lang="en-US" sz="3200" b="0" i="0" smtClean="0">
                          <a:latin typeface="Cambria Math" panose="02040503050406030204" pitchFamily="18" charset="0"/>
                        </a:rPr>
                        <m:t>220</m:t>
                      </m:r>
                    </m:oMath>
                  </m:oMathPara>
                </a14:m>
                <a:endParaRPr lang="en-US" sz="2400" dirty="0"/>
              </a:p>
            </p:txBody>
          </p:sp>
        </mc:Choice>
        <mc:Fallback>
          <p:sp>
            <p:nvSpPr>
              <p:cNvPr id="6" name="TextBox 5">
                <a:extLst>
                  <a:ext uri="{FF2B5EF4-FFF2-40B4-BE49-F238E27FC236}">
                    <a16:creationId xmlns:a16="http://schemas.microsoft.com/office/drawing/2014/main" id="{F5465BF5-20D9-1040-BB00-53D5F78439BD}"/>
                  </a:ext>
                </a:extLst>
              </p:cNvPr>
              <p:cNvSpPr txBox="1">
                <a:spLocks noRot="1" noChangeAspect="1" noMove="1" noResize="1" noEditPoints="1" noAdjustHandles="1" noChangeArrowheads="1" noChangeShapeType="1" noTextEdit="1"/>
              </p:cNvSpPr>
              <p:nvPr/>
            </p:nvSpPr>
            <p:spPr>
              <a:xfrm>
                <a:off x="2689918" y="5417642"/>
                <a:ext cx="2191754" cy="935641"/>
              </a:xfrm>
              <a:prstGeom prst="rect">
                <a:avLst/>
              </a:prstGeom>
              <a:blipFill>
                <a:blip r:embed="rId4"/>
                <a:stretch>
                  <a:fillRect t="-1333" r="-3448" b="-12000"/>
                </a:stretch>
              </a:blipFill>
            </p:spPr>
            <p:txBody>
              <a:bodyPr/>
              <a:lstStyle/>
              <a:p>
                <a:r>
                  <a:rPr lang="en-US">
                    <a:noFill/>
                  </a:rPr>
                  <a:t> </a:t>
                </a:r>
              </a:p>
            </p:txBody>
          </p:sp>
        </mc:Fallback>
      </mc:AlternateContent>
    </p:spTree>
    <p:extLst>
      <p:ext uri="{BB962C8B-B14F-4D97-AF65-F5344CB8AC3E}">
        <p14:creationId xmlns:p14="http://schemas.microsoft.com/office/powerpoint/2010/main" val="227578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
        <p:nvSpPr>
          <p:cNvPr id="2" name="TextBox 1">
            <a:extLst>
              <a:ext uri="{FF2B5EF4-FFF2-40B4-BE49-F238E27FC236}">
                <a16:creationId xmlns:a16="http://schemas.microsoft.com/office/drawing/2014/main" id="{D1526A54-8605-FD32-39CD-E8597FCDE770}"/>
              </a:ext>
            </a:extLst>
          </p:cNvPr>
          <p:cNvSpPr txBox="1"/>
          <p:nvPr/>
        </p:nvSpPr>
        <p:spPr>
          <a:xfrm>
            <a:off x="2519344" y="3984658"/>
            <a:ext cx="8432801" cy="707886"/>
          </a:xfrm>
          <a:prstGeom prst="rect">
            <a:avLst/>
          </a:prstGeom>
          <a:noFill/>
        </p:spPr>
        <p:txBody>
          <a:bodyPr wrap="square">
            <a:spAutoFit/>
          </a:bodyPr>
          <a:lstStyle/>
          <a:p>
            <a:pPr marL="0" indent="0">
              <a:buNone/>
            </a:pPr>
            <a:r>
              <a:rPr lang="en-US" sz="2000" dirty="0">
                <a:solidFill>
                  <a:srgbClr val="000000"/>
                </a:solidFill>
              </a:rPr>
              <a:t>A person rolls a die 5 times. We record the number of times 1 is rolled, and ask what is the probability of rolling 1 three times? </a:t>
            </a:r>
          </a:p>
        </p:txBody>
      </p:sp>
    </p:spTree>
    <p:extLst>
      <p:ext uri="{BB962C8B-B14F-4D97-AF65-F5344CB8AC3E}">
        <p14:creationId xmlns:p14="http://schemas.microsoft.com/office/powerpoint/2010/main" val="40025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body" idx="1"/>
          </p:nvPr>
        </p:nvSpPr>
        <p:spPr>
          <a:xfrm flipH="1">
            <a:off x="1981200" y="1143000"/>
            <a:ext cx="8229600" cy="1376400"/>
          </a:xfrm>
          <a:prstGeom prst="rect">
            <a:avLst/>
          </a:prstGeom>
        </p:spPr>
        <p:txBody>
          <a:bodyPr spcFirstLastPara="1" wrap="square" lIns="91425" tIns="91425" rIns="91425" bIns="91425" anchor="t" anchorCtr="0">
            <a:noAutofit/>
          </a:bodyPr>
          <a:lstStyle/>
          <a:p>
            <a:pPr marL="0" indent="0">
              <a:buNone/>
            </a:pPr>
            <a:r>
              <a:rPr lang="en-US" sz="2300" dirty="0">
                <a:solidFill>
                  <a:schemeClr val="accent1"/>
                </a:solidFill>
              </a:rPr>
              <a:t>Combinations</a:t>
            </a:r>
            <a:endParaRPr sz="2300" dirty="0">
              <a:solidFill>
                <a:schemeClr val="accent1"/>
              </a:solidFill>
            </a:endParaRPr>
          </a:p>
          <a:p>
            <a:pPr marL="0" indent="0">
              <a:buNone/>
            </a:pPr>
            <a:r>
              <a:rPr lang="en" sz="2300" dirty="0">
                <a:solidFill>
                  <a:srgbClr val="000000"/>
                </a:solidFill>
              </a:rPr>
              <a:t>A</a:t>
            </a:r>
            <a:r>
              <a:rPr lang="en" sz="2300" i="1" dirty="0">
                <a:solidFill>
                  <a:schemeClr val="accent1"/>
                </a:solidFill>
              </a:rPr>
              <a:t> combination </a:t>
            </a:r>
            <a:r>
              <a:rPr lang="en" sz="2300" dirty="0">
                <a:solidFill>
                  <a:srgbClr val="000000"/>
                </a:solidFill>
              </a:rPr>
              <a:t>is useful for calculating the number of ways to choose </a:t>
            </a:r>
            <a:r>
              <a:rPr lang="en" sz="2300" i="1" dirty="0">
                <a:solidFill>
                  <a:srgbClr val="000000"/>
                </a:solidFill>
              </a:rPr>
              <a:t>k</a:t>
            </a:r>
            <a:r>
              <a:rPr lang="en" sz="2300" dirty="0">
                <a:solidFill>
                  <a:srgbClr val="000000"/>
                </a:solidFill>
              </a:rPr>
              <a:t> successes in </a:t>
            </a:r>
            <a:r>
              <a:rPr lang="en" sz="2300" i="1" dirty="0">
                <a:solidFill>
                  <a:srgbClr val="000000"/>
                </a:solidFill>
              </a:rPr>
              <a:t>n</a:t>
            </a:r>
            <a:r>
              <a:rPr lang="en" sz="2300" dirty="0">
                <a:solidFill>
                  <a:srgbClr val="000000"/>
                </a:solidFill>
              </a:rPr>
              <a:t> trials.</a:t>
            </a:r>
            <a:endParaRPr sz="2300" dirty="0">
              <a:solidFill>
                <a:srgbClr val="000000"/>
              </a:solidFill>
            </a:endParaRPr>
          </a:p>
        </p:txBody>
      </p:sp>
      <p:sp>
        <p:nvSpPr>
          <p:cNvPr id="164" name="Google Shape;164;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4258350" y="2519400"/>
            <a:ext cx="2114550" cy="876300"/>
          </a:xfrm>
          <a:prstGeom prst="rect">
            <a:avLst/>
          </a:prstGeom>
          <a:noFill/>
          <a:ln>
            <a:noFill/>
          </a:ln>
        </p:spPr>
      </p:pic>
      <p:sp>
        <p:nvSpPr>
          <p:cNvPr id="2" name="TextBox 1">
            <a:extLst>
              <a:ext uri="{FF2B5EF4-FFF2-40B4-BE49-F238E27FC236}">
                <a16:creationId xmlns:a16="http://schemas.microsoft.com/office/drawing/2014/main" id="{D1526A54-8605-FD32-39CD-E8597FCDE770}"/>
              </a:ext>
            </a:extLst>
          </p:cNvPr>
          <p:cNvSpPr txBox="1"/>
          <p:nvPr/>
        </p:nvSpPr>
        <p:spPr>
          <a:xfrm>
            <a:off x="2519344" y="3984658"/>
            <a:ext cx="8432801" cy="707886"/>
          </a:xfrm>
          <a:prstGeom prst="rect">
            <a:avLst/>
          </a:prstGeom>
          <a:noFill/>
        </p:spPr>
        <p:txBody>
          <a:bodyPr wrap="square">
            <a:spAutoFit/>
          </a:bodyPr>
          <a:lstStyle/>
          <a:p>
            <a:pPr marL="0" indent="0">
              <a:buNone/>
            </a:pPr>
            <a:r>
              <a:rPr lang="en-US" sz="2000" dirty="0">
                <a:solidFill>
                  <a:srgbClr val="000000"/>
                </a:solidFill>
              </a:rPr>
              <a:t>A person rolls a die 5 times. We record the number of times 1 is rolled, and ask what is the probability of rolling 1 three times? </a:t>
            </a:r>
          </a:p>
        </p:txBody>
      </p:sp>
      <p:sp>
        <p:nvSpPr>
          <p:cNvPr id="3" name="Donut 2">
            <a:extLst>
              <a:ext uri="{FF2B5EF4-FFF2-40B4-BE49-F238E27FC236}">
                <a16:creationId xmlns:a16="http://schemas.microsoft.com/office/drawing/2014/main" id="{BACDA709-EF0D-FCE2-5EE8-2185AE84E45B}"/>
              </a:ext>
            </a:extLst>
          </p:cNvPr>
          <p:cNvSpPr/>
          <p:nvPr/>
        </p:nvSpPr>
        <p:spPr>
          <a:xfrm>
            <a:off x="7192387" y="4316598"/>
            <a:ext cx="791028"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onut 3">
            <a:extLst>
              <a:ext uri="{FF2B5EF4-FFF2-40B4-BE49-F238E27FC236}">
                <a16:creationId xmlns:a16="http://schemas.microsoft.com/office/drawing/2014/main" id="{F5206D1B-72CB-2046-6E59-6B2B90221484}"/>
              </a:ext>
            </a:extLst>
          </p:cNvPr>
          <p:cNvSpPr/>
          <p:nvPr/>
        </p:nvSpPr>
        <p:spPr>
          <a:xfrm>
            <a:off x="4685883" y="3963047"/>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ular Callout 4">
            <a:extLst>
              <a:ext uri="{FF2B5EF4-FFF2-40B4-BE49-F238E27FC236}">
                <a16:creationId xmlns:a16="http://schemas.microsoft.com/office/drawing/2014/main" id="{4F6C1FAC-5D62-DA37-233B-D64F0073615B}"/>
              </a:ext>
            </a:extLst>
          </p:cNvPr>
          <p:cNvSpPr/>
          <p:nvPr/>
        </p:nvSpPr>
        <p:spPr>
          <a:xfrm>
            <a:off x="5135826" y="3570527"/>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6" name="Rounded Rectangular Callout 5">
            <a:extLst>
              <a:ext uri="{FF2B5EF4-FFF2-40B4-BE49-F238E27FC236}">
                <a16:creationId xmlns:a16="http://schemas.microsoft.com/office/drawing/2014/main" id="{7893CBA7-4C93-A1D4-481F-0B5A6AB6CE63}"/>
              </a:ext>
            </a:extLst>
          </p:cNvPr>
          <p:cNvSpPr/>
          <p:nvPr/>
        </p:nvSpPr>
        <p:spPr>
          <a:xfrm>
            <a:off x="7807650" y="4786732"/>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8A5C9B6-8F00-A6F0-55F0-4EC5FD266A19}"/>
                  </a:ext>
                </a:extLst>
              </p:cNvPr>
              <p:cNvSpPr txBox="1"/>
              <p:nvPr/>
            </p:nvSpPr>
            <p:spPr>
              <a:xfrm>
                <a:off x="2519344" y="5465164"/>
                <a:ext cx="1736501" cy="9456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3200" i="1" smtClean="0">
                              <a:latin typeface="Cambria Math" panose="02040503050406030204" pitchFamily="18" charset="0"/>
                            </a:rPr>
                          </m:ctrlPr>
                        </m:dPr>
                        <m:e>
                          <m:f>
                            <m:fPr>
                              <m:type m:val="noBa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3</m:t>
                              </m:r>
                            </m:den>
                          </m:f>
                        </m:e>
                      </m:d>
                      <m:r>
                        <a:rPr lang="en-US" sz="3200" b="0" i="1" smtClean="0">
                          <a:latin typeface="Cambria Math" panose="02040503050406030204" pitchFamily="18" charset="0"/>
                        </a:rPr>
                        <m:t>=</m:t>
                      </m:r>
                      <m:r>
                        <a:rPr lang="en-US" sz="3200" b="0" i="0" smtClean="0">
                          <a:latin typeface="Cambria Math" panose="02040503050406030204" pitchFamily="18" charset="0"/>
                        </a:rPr>
                        <m:t>10</m:t>
                      </m:r>
                    </m:oMath>
                  </m:oMathPara>
                </a14:m>
                <a:endParaRPr lang="en-US" sz="2400" dirty="0"/>
              </a:p>
            </p:txBody>
          </p:sp>
        </mc:Choice>
        <mc:Fallback>
          <p:sp>
            <p:nvSpPr>
              <p:cNvPr id="7" name="TextBox 6">
                <a:extLst>
                  <a:ext uri="{FF2B5EF4-FFF2-40B4-BE49-F238E27FC236}">
                    <a16:creationId xmlns:a16="http://schemas.microsoft.com/office/drawing/2014/main" id="{B8A5C9B6-8F00-A6F0-55F0-4EC5FD266A19}"/>
                  </a:ext>
                </a:extLst>
              </p:cNvPr>
              <p:cNvSpPr txBox="1">
                <a:spLocks noRot="1" noChangeAspect="1" noMove="1" noResize="1" noEditPoints="1" noAdjustHandles="1" noChangeArrowheads="1" noChangeShapeType="1" noTextEdit="1"/>
              </p:cNvSpPr>
              <p:nvPr/>
            </p:nvSpPr>
            <p:spPr>
              <a:xfrm>
                <a:off x="2519344" y="5465164"/>
                <a:ext cx="1736501" cy="945643"/>
              </a:xfrm>
              <a:prstGeom prst="rect">
                <a:avLst/>
              </a:prstGeom>
              <a:blipFill>
                <a:blip r:embed="rId4"/>
                <a:stretch>
                  <a:fillRect t="-1333" r="-4348" b="-13333"/>
                </a:stretch>
              </a:blipFill>
            </p:spPr>
            <p:txBody>
              <a:bodyPr/>
              <a:lstStyle/>
              <a:p>
                <a:r>
                  <a:rPr lang="en-US">
                    <a:noFill/>
                  </a:rPr>
                  <a:t> </a:t>
                </a:r>
              </a:p>
            </p:txBody>
          </p:sp>
        </mc:Fallback>
      </mc:AlternateContent>
    </p:spTree>
    <p:extLst>
      <p:ext uri="{BB962C8B-B14F-4D97-AF65-F5344CB8AC3E}">
        <p14:creationId xmlns:p14="http://schemas.microsoft.com/office/powerpoint/2010/main" val="57350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body" idx="1"/>
          </p:nvPr>
        </p:nvSpPr>
        <p:spPr>
          <a:xfrm flipH="1">
            <a:off x="1981200" y="1244775"/>
            <a:ext cx="8229600" cy="7146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Which of the following is false?</a:t>
            </a:r>
            <a:endParaRPr sz="2300">
              <a:solidFill>
                <a:schemeClr val="accent1"/>
              </a:solidFill>
            </a:endParaRPr>
          </a:p>
        </p:txBody>
      </p:sp>
      <p:sp>
        <p:nvSpPr>
          <p:cNvPr id="189" name="Google Shape;189;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190" name="Google Shape;190;p35"/>
          <p:cNvPicPr preferRelativeResize="0"/>
          <p:nvPr/>
        </p:nvPicPr>
        <p:blipFill>
          <a:blip r:embed="rId3">
            <a:alphaModFix/>
          </a:blip>
          <a:stretch>
            <a:fillRect/>
          </a:stretch>
        </p:blipFill>
        <p:spPr>
          <a:xfrm>
            <a:off x="2228850" y="2166939"/>
            <a:ext cx="7734300" cy="2524125"/>
          </a:xfrm>
          <a:prstGeom prst="rect">
            <a:avLst/>
          </a:prstGeom>
          <a:noFill/>
          <a:ln>
            <a:noFill/>
          </a:ln>
        </p:spPr>
      </p:pic>
      <p:pic>
        <p:nvPicPr>
          <p:cNvPr id="2" name="Google Shape;165;p32">
            <a:extLst>
              <a:ext uri="{FF2B5EF4-FFF2-40B4-BE49-F238E27FC236}">
                <a16:creationId xmlns:a16="http://schemas.microsoft.com/office/drawing/2014/main" id="{21BA9FE8-D9FD-1F6A-5F04-694FA5DB1737}"/>
              </a:ext>
            </a:extLst>
          </p:cNvPr>
          <p:cNvPicPr preferRelativeResize="0"/>
          <p:nvPr/>
        </p:nvPicPr>
        <p:blipFill>
          <a:blip r:embed="rId4">
            <a:alphaModFix/>
          </a:blip>
          <a:stretch>
            <a:fillRect/>
          </a:stretch>
        </p:blipFill>
        <p:spPr>
          <a:xfrm>
            <a:off x="8417169" y="317581"/>
            <a:ext cx="2850906" cy="13236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body" idx="1"/>
          </p:nvPr>
        </p:nvSpPr>
        <p:spPr>
          <a:xfrm flipH="1">
            <a:off x="1981200" y="1244775"/>
            <a:ext cx="8229600" cy="7146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Which of the following is false?</a:t>
            </a:r>
            <a:endParaRPr sz="2300">
              <a:solidFill>
                <a:schemeClr val="accent1"/>
              </a:solidFill>
            </a:endParaRPr>
          </a:p>
        </p:txBody>
      </p:sp>
      <p:sp>
        <p:nvSpPr>
          <p:cNvPr id="196" name="Google Shape;196;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197" name="Google Shape;197;p36"/>
          <p:cNvPicPr preferRelativeResize="0"/>
          <p:nvPr/>
        </p:nvPicPr>
        <p:blipFill>
          <a:blip r:embed="rId3">
            <a:alphaModFix/>
          </a:blip>
          <a:stretch>
            <a:fillRect/>
          </a:stretch>
        </p:blipFill>
        <p:spPr>
          <a:xfrm>
            <a:off x="2219325" y="2133600"/>
            <a:ext cx="7753350" cy="2438400"/>
          </a:xfrm>
          <a:prstGeom prst="rect">
            <a:avLst/>
          </a:prstGeom>
          <a:noFill/>
          <a:ln>
            <a:noFill/>
          </a:ln>
        </p:spPr>
      </p:pic>
      <p:pic>
        <p:nvPicPr>
          <p:cNvPr id="2" name="Google Shape;165;p32">
            <a:extLst>
              <a:ext uri="{FF2B5EF4-FFF2-40B4-BE49-F238E27FC236}">
                <a16:creationId xmlns:a16="http://schemas.microsoft.com/office/drawing/2014/main" id="{CA7B482A-ED38-C7AA-3289-CB1A12C80B85}"/>
              </a:ext>
            </a:extLst>
          </p:cNvPr>
          <p:cNvPicPr preferRelativeResize="0"/>
          <p:nvPr/>
        </p:nvPicPr>
        <p:blipFill>
          <a:blip r:embed="rId4">
            <a:alphaModFix/>
          </a:blip>
          <a:stretch>
            <a:fillRect/>
          </a:stretch>
        </p:blipFill>
        <p:spPr>
          <a:xfrm>
            <a:off x="8417169" y="317581"/>
            <a:ext cx="2850906" cy="13236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Binomial probabilities</a:t>
            </a:r>
            <a:endParaRPr sz="2300" dirty="0">
              <a:solidFill>
                <a:schemeClr val="accent1"/>
              </a:solidFill>
            </a:endParaRPr>
          </a:p>
          <a:p>
            <a:pPr marL="0" indent="0">
              <a:buNone/>
            </a:pPr>
            <a:r>
              <a:rPr lang="en" sz="2300" dirty="0">
                <a:solidFill>
                  <a:srgbClr val="000000"/>
                </a:solidFill>
              </a:rPr>
              <a:t>If p represents probability of success, (1-p) represents probability of failure, n represents number of independent trials, and k represents number of successes</a:t>
            </a:r>
            <a:endParaRPr sz="2300" dirty="0">
              <a:solidFill>
                <a:srgbClr val="000000"/>
              </a:solidFill>
            </a:endParaRPr>
          </a:p>
        </p:txBody>
      </p:sp>
      <p:sp>
        <p:nvSpPr>
          <p:cNvPr id="203" name="Google Shape;203;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2708891" y="3638988"/>
            <a:ext cx="5800725" cy="1085850"/>
          </a:xfrm>
          <a:prstGeom prst="rect">
            <a:avLst/>
          </a:prstGeom>
          <a:noFill/>
          <a:ln>
            <a:noFill/>
          </a:ln>
        </p:spPr>
      </p:pic>
      <p:sp>
        <p:nvSpPr>
          <p:cNvPr id="3" name="TextBox 2">
            <a:extLst>
              <a:ext uri="{FF2B5EF4-FFF2-40B4-BE49-F238E27FC236}">
                <a16:creationId xmlns:a16="http://schemas.microsoft.com/office/drawing/2014/main" id="{9867E00A-16F2-F61A-C6B3-5B6145C36A82}"/>
              </a:ext>
            </a:extLst>
          </p:cNvPr>
          <p:cNvSpPr txBox="1"/>
          <p:nvPr/>
        </p:nvSpPr>
        <p:spPr>
          <a:xfrm>
            <a:off x="1981200" y="3238878"/>
            <a:ext cx="8323385" cy="400110"/>
          </a:xfrm>
          <a:prstGeom prst="rect">
            <a:avLst/>
          </a:prstGeom>
          <a:noFill/>
        </p:spPr>
        <p:txBody>
          <a:bodyPr wrap="square">
            <a:spAutoFit/>
          </a:bodyPr>
          <a:lstStyle/>
          <a:p>
            <a:pPr marL="0" indent="457200">
              <a:spcBef>
                <a:spcPts val="0"/>
              </a:spcBef>
              <a:buNone/>
            </a:pPr>
            <a:r>
              <a:rPr lang="en-US" sz="2000" i="1" dirty="0">
                <a:solidFill>
                  <a:srgbClr val="000000"/>
                </a:solidFill>
              </a:rPr>
              <a:t>P(k successes in n trials) = # of scenarios x P(single scenario)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Binomial probabilities</a:t>
            </a:r>
            <a:endParaRPr sz="2300" dirty="0">
              <a:solidFill>
                <a:schemeClr val="accent1"/>
              </a:solidFill>
            </a:endParaRPr>
          </a:p>
          <a:p>
            <a:pPr marL="0" indent="0">
              <a:buNone/>
            </a:pPr>
            <a:r>
              <a:rPr lang="en" sz="2300" dirty="0">
                <a:solidFill>
                  <a:srgbClr val="000000"/>
                </a:solidFill>
              </a:rPr>
              <a:t>If p represents probability of success, (1-p) represents probability of failure, n represents number of independent trials, and k represents number of successes</a:t>
            </a:r>
            <a:endParaRPr sz="2300" dirty="0">
              <a:solidFill>
                <a:srgbClr val="000000"/>
              </a:solidFill>
            </a:endParaRPr>
          </a:p>
        </p:txBody>
      </p:sp>
      <p:sp>
        <p:nvSpPr>
          <p:cNvPr id="203" name="Google Shape;203;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1981200" y="2886075"/>
            <a:ext cx="5800725" cy="1085850"/>
          </a:xfrm>
          <a:prstGeom prst="rect">
            <a:avLst/>
          </a:prstGeom>
          <a:noFill/>
          <a:ln>
            <a:noFill/>
          </a:ln>
        </p:spPr>
      </p:pic>
      <p:sp>
        <p:nvSpPr>
          <p:cNvPr id="2" name="TextBox 1">
            <a:extLst>
              <a:ext uri="{FF2B5EF4-FFF2-40B4-BE49-F238E27FC236}">
                <a16:creationId xmlns:a16="http://schemas.microsoft.com/office/drawing/2014/main" id="{B7733C8A-C524-3B6A-706E-8C5486C4B2CA}"/>
              </a:ext>
            </a:extLst>
          </p:cNvPr>
          <p:cNvSpPr txBox="1"/>
          <p:nvPr/>
        </p:nvSpPr>
        <p:spPr>
          <a:xfrm>
            <a:off x="1981200" y="4058636"/>
            <a:ext cx="8432801" cy="1323439"/>
          </a:xfrm>
          <a:prstGeom prst="rect">
            <a:avLst/>
          </a:prstGeom>
          <a:noFill/>
        </p:spPr>
        <p:txBody>
          <a:bodyPr wrap="square">
            <a:spAutoFit/>
          </a:bodyPr>
          <a:lstStyle/>
          <a:p>
            <a:pPr marL="0" indent="0">
              <a:buNone/>
            </a:pPr>
            <a:r>
              <a:rPr lang="en-US" sz="2000" dirty="0">
                <a:solidFill>
                  <a:srgbClr val="000000"/>
                </a:solidFill>
              </a:rPr>
              <a:t>A person randomly guesses the answers to 10 multiple</a:t>
            </a:r>
          </a:p>
          <a:p>
            <a:pPr marL="0" indent="0">
              <a:buNone/>
            </a:pPr>
            <a:r>
              <a:rPr lang="en-US" sz="2000" dirty="0">
                <a:solidFill>
                  <a:srgbClr val="000000"/>
                </a:solidFill>
              </a:rPr>
              <a:t>choice questions (each questions has 4 answers to chose from). We record the number of correct answers, and ask what is the probability of getting 8 answers correct? </a:t>
            </a:r>
          </a:p>
        </p:txBody>
      </p:sp>
      <p:sp>
        <p:nvSpPr>
          <p:cNvPr id="4" name="Donut 3">
            <a:extLst>
              <a:ext uri="{FF2B5EF4-FFF2-40B4-BE49-F238E27FC236}">
                <a16:creationId xmlns:a16="http://schemas.microsoft.com/office/drawing/2014/main" id="{147E40FF-4535-E8A4-8EFD-074BA1CD936E}"/>
              </a:ext>
            </a:extLst>
          </p:cNvPr>
          <p:cNvSpPr/>
          <p:nvPr/>
        </p:nvSpPr>
        <p:spPr>
          <a:xfrm>
            <a:off x="2750459" y="4984518"/>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onut 4">
            <a:extLst>
              <a:ext uri="{FF2B5EF4-FFF2-40B4-BE49-F238E27FC236}">
                <a16:creationId xmlns:a16="http://schemas.microsoft.com/office/drawing/2014/main" id="{6CC65EF4-A0A3-DCEF-3D7F-8A5EF32BD267}"/>
              </a:ext>
            </a:extLst>
          </p:cNvPr>
          <p:cNvSpPr/>
          <p:nvPr/>
        </p:nvSpPr>
        <p:spPr>
          <a:xfrm>
            <a:off x="6937831" y="4058636"/>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ular Callout 5">
            <a:extLst>
              <a:ext uri="{FF2B5EF4-FFF2-40B4-BE49-F238E27FC236}">
                <a16:creationId xmlns:a16="http://schemas.microsoft.com/office/drawing/2014/main" id="{AF491533-8A95-1D48-2A25-1F68514812BF}"/>
              </a:ext>
            </a:extLst>
          </p:cNvPr>
          <p:cNvSpPr/>
          <p:nvPr/>
        </p:nvSpPr>
        <p:spPr>
          <a:xfrm>
            <a:off x="7387774" y="3666116"/>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7" name="Rounded Rectangular Callout 6">
            <a:extLst>
              <a:ext uri="{FF2B5EF4-FFF2-40B4-BE49-F238E27FC236}">
                <a16:creationId xmlns:a16="http://schemas.microsoft.com/office/drawing/2014/main" id="{23F4889A-7347-45B5-93B8-6FC719C17A28}"/>
              </a:ext>
            </a:extLst>
          </p:cNvPr>
          <p:cNvSpPr/>
          <p:nvPr/>
        </p:nvSpPr>
        <p:spPr>
          <a:xfrm>
            <a:off x="3365722" y="5454652"/>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10C25A-F5F9-A08E-6ED2-221A7134AF31}"/>
                  </a:ext>
                </a:extLst>
              </p:cNvPr>
              <p:cNvSpPr txBox="1"/>
              <p:nvPr/>
            </p:nvSpPr>
            <p:spPr>
              <a:xfrm>
                <a:off x="2135360" y="5924787"/>
                <a:ext cx="7979941" cy="595612"/>
              </a:xfrm>
              <a:prstGeom prst="rect">
                <a:avLst/>
              </a:prstGeom>
              <a:noFill/>
            </p:spPr>
            <p:txBody>
              <a:bodyPr wrap="none" lIns="0" tIns="0" rIns="0" bIns="0" rtlCol="0">
                <a:spAutoFit/>
              </a:bodyPr>
              <a:lstStyle/>
              <a:p>
                <a14:m>
                  <m:oMath xmlns:m="http://schemas.openxmlformats.org/officeDocument/2006/math">
                    <m:d>
                      <m:dPr>
                        <m:ctrlPr>
                          <a:rPr lang="en-US" sz="3200" i="1" smtClean="0">
                            <a:latin typeface="Cambria Math" panose="02040503050406030204" pitchFamily="18" charset="0"/>
                          </a:rPr>
                        </m:ctrlPr>
                      </m:dPr>
                      <m:e>
                        <m:f>
                          <m:fPr>
                            <m:type m:val="noBar"/>
                            <m:ctrlPr>
                              <a:rPr lang="en-US" sz="3200" i="1" smtClean="0">
                                <a:latin typeface="Cambria Math" panose="02040503050406030204" pitchFamily="18" charset="0"/>
                              </a:rPr>
                            </m:ctrlPr>
                          </m:fPr>
                          <m:num>
                            <m:r>
                              <a:rPr lang="en-US" sz="3200" b="0" i="1" smtClean="0">
                                <a:latin typeface="Cambria Math" panose="02040503050406030204" pitchFamily="18" charset="0"/>
                              </a:rPr>
                              <m:t>10</m:t>
                            </m:r>
                          </m:num>
                          <m:den>
                            <m:r>
                              <a:rPr lang="en-US" sz="3200" b="0" i="1" smtClean="0">
                                <a:latin typeface="Cambria Math" panose="02040503050406030204" pitchFamily="18" charset="0"/>
                              </a:rPr>
                              <m:t>8</m:t>
                            </m:r>
                          </m:den>
                        </m:f>
                      </m:e>
                    </m:d>
                    <m:r>
                      <a:rPr lang="en-US" sz="3200" b="0" i="1" smtClean="0">
                        <a:latin typeface="Cambria Math" panose="02040503050406030204" pitchFamily="18" charset="0"/>
                      </a:rPr>
                      <m:t>= </m:t>
                    </m:r>
                  </m:oMath>
                </a14:m>
                <a:r>
                  <a:rPr lang="en-US" sz="3200" dirty="0"/>
                  <a:t>45 , p = 0.25, P(k = 8 in 10 trials) = ? </a:t>
                </a:r>
                <a:endParaRPr lang="en-US" sz="2400" dirty="0"/>
              </a:p>
            </p:txBody>
          </p:sp>
        </mc:Choice>
        <mc:Fallback>
          <p:sp>
            <p:nvSpPr>
              <p:cNvPr id="8" name="TextBox 7">
                <a:extLst>
                  <a:ext uri="{FF2B5EF4-FFF2-40B4-BE49-F238E27FC236}">
                    <a16:creationId xmlns:a16="http://schemas.microsoft.com/office/drawing/2014/main" id="{D010C25A-F5F9-A08E-6ED2-221A7134AF31}"/>
                  </a:ext>
                </a:extLst>
              </p:cNvPr>
              <p:cNvSpPr txBox="1">
                <a:spLocks noRot="1" noChangeAspect="1" noMove="1" noResize="1" noEditPoints="1" noAdjustHandles="1" noChangeArrowheads="1" noChangeShapeType="1" noTextEdit="1"/>
              </p:cNvSpPr>
              <p:nvPr/>
            </p:nvSpPr>
            <p:spPr>
              <a:xfrm>
                <a:off x="2135360" y="5924787"/>
                <a:ext cx="7979941" cy="595612"/>
              </a:xfrm>
              <a:prstGeom prst="rect">
                <a:avLst/>
              </a:prstGeom>
              <a:blipFill>
                <a:blip r:embed="rId4"/>
                <a:stretch>
                  <a:fillRect t="-14583" r="-2067" b="-27083"/>
                </a:stretch>
              </a:blipFill>
            </p:spPr>
            <p:txBody>
              <a:bodyPr/>
              <a:lstStyle/>
              <a:p>
                <a:r>
                  <a:rPr lang="en-US">
                    <a:noFill/>
                  </a:rPr>
                  <a:t> </a:t>
                </a:r>
              </a:p>
            </p:txBody>
          </p:sp>
        </mc:Fallback>
      </mc:AlternateContent>
    </p:spTree>
    <p:extLst>
      <p:ext uri="{BB962C8B-B14F-4D97-AF65-F5344CB8AC3E}">
        <p14:creationId xmlns:p14="http://schemas.microsoft.com/office/powerpoint/2010/main" val="1829643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Binomial probabilities</a:t>
            </a:r>
            <a:endParaRPr sz="2300" dirty="0">
              <a:solidFill>
                <a:schemeClr val="accent1"/>
              </a:solidFill>
            </a:endParaRPr>
          </a:p>
          <a:p>
            <a:pPr marL="0" indent="0">
              <a:buNone/>
            </a:pPr>
            <a:r>
              <a:rPr lang="en" sz="2300" dirty="0">
                <a:solidFill>
                  <a:srgbClr val="000000"/>
                </a:solidFill>
              </a:rPr>
              <a:t>If p represents probability of success, (1-p) represents probability of failure, n represents number of independent trials, and k represents number of successes</a:t>
            </a:r>
            <a:endParaRPr sz="2300" dirty="0">
              <a:solidFill>
                <a:srgbClr val="000000"/>
              </a:solidFill>
            </a:endParaRPr>
          </a:p>
        </p:txBody>
      </p:sp>
      <p:sp>
        <p:nvSpPr>
          <p:cNvPr id="203" name="Google Shape;203;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1981200" y="2886075"/>
            <a:ext cx="5800725" cy="1085850"/>
          </a:xfrm>
          <a:prstGeom prst="rect">
            <a:avLst/>
          </a:prstGeom>
          <a:noFill/>
          <a:ln>
            <a:noFill/>
          </a:ln>
        </p:spPr>
      </p:pic>
      <p:sp>
        <p:nvSpPr>
          <p:cNvPr id="2" name="TextBox 1">
            <a:extLst>
              <a:ext uri="{FF2B5EF4-FFF2-40B4-BE49-F238E27FC236}">
                <a16:creationId xmlns:a16="http://schemas.microsoft.com/office/drawing/2014/main" id="{B7733C8A-C524-3B6A-706E-8C5486C4B2CA}"/>
              </a:ext>
            </a:extLst>
          </p:cNvPr>
          <p:cNvSpPr txBox="1"/>
          <p:nvPr/>
        </p:nvSpPr>
        <p:spPr>
          <a:xfrm>
            <a:off x="1981200" y="4058636"/>
            <a:ext cx="8432801" cy="1323439"/>
          </a:xfrm>
          <a:prstGeom prst="rect">
            <a:avLst/>
          </a:prstGeom>
          <a:noFill/>
        </p:spPr>
        <p:txBody>
          <a:bodyPr wrap="square">
            <a:spAutoFit/>
          </a:bodyPr>
          <a:lstStyle/>
          <a:p>
            <a:pPr marL="0" indent="0">
              <a:buNone/>
            </a:pPr>
            <a:r>
              <a:rPr lang="en-US" sz="2000" dirty="0">
                <a:solidFill>
                  <a:srgbClr val="000000"/>
                </a:solidFill>
              </a:rPr>
              <a:t>A person randomly guesses the answers to 10 multiple</a:t>
            </a:r>
          </a:p>
          <a:p>
            <a:pPr marL="0" indent="0">
              <a:buNone/>
            </a:pPr>
            <a:r>
              <a:rPr lang="en-US" sz="2000" dirty="0">
                <a:solidFill>
                  <a:srgbClr val="000000"/>
                </a:solidFill>
              </a:rPr>
              <a:t>choice questions (each questions has 4 answers to chose from). We record the number of correct answers, and ask what is the probability of getting 8 answers correct? </a:t>
            </a:r>
          </a:p>
        </p:txBody>
      </p:sp>
      <p:sp>
        <p:nvSpPr>
          <p:cNvPr id="4" name="Donut 3">
            <a:extLst>
              <a:ext uri="{FF2B5EF4-FFF2-40B4-BE49-F238E27FC236}">
                <a16:creationId xmlns:a16="http://schemas.microsoft.com/office/drawing/2014/main" id="{147E40FF-4535-E8A4-8EFD-074BA1CD936E}"/>
              </a:ext>
            </a:extLst>
          </p:cNvPr>
          <p:cNvSpPr/>
          <p:nvPr/>
        </p:nvSpPr>
        <p:spPr>
          <a:xfrm>
            <a:off x="2750459" y="4984518"/>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onut 4">
            <a:extLst>
              <a:ext uri="{FF2B5EF4-FFF2-40B4-BE49-F238E27FC236}">
                <a16:creationId xmlns:a16="http://schemas.microsoft.com/office/drawing/2014/main" id="{6CC65EF4-A0A3-DCEF-3D7F-8A5EF32BD267}"/>
              </a:ext>
            </a:extLst>
          </p:cNvPr>
          <p:cNvSpPr/>
          <p:nvPr/>
        </p:nvSpPr>
        <p:spPr>
          <a:xfrm>
            <a:off x="6937831" y="4058636"/>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ular Callout 5">
            <a:extLst>
              <a:ext uri="{FF2B5EF4-FFF2-40B4-BE49-F238E27FC236}">
                <a16:creationId xmlns:a16="http://schemas.microsoft.com/office/drawing/2014/main" id="{AF491533-8A95-1D48-2A25-1F68514812BF}"/>
              </a:ext>
            </a:extLst>
          </p:cNvPr>
          <p:cNvSpPr/>
          <p:nvPr/>
        </p:nvSpPr>
        <p:spPr>
          <a:xfrm>
            <a:off x="7387774" y="3666116"/>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7" name="Rounded Rectangular Callout 6">
            <a:extLst>
              <a:ext uri="{FF2B5EF4-FFF2-40B4-BE49-F238E27FC236}">
                <a16:creationId xmlns:a16="http://schemas.microsoft.com/office/drawing/2014/main" id="{23F4889A-7347-45B5-93B8-6FC719C17A28}"/>
              </a:ext>
            </a:extLst>
          </p:cNvPr>
          <p:cNvSpPr/>
          <p:nvPr/>
        </p:nvSpPr>
        <p:spPr>
          <a:xfrm>
            <a:off x="3365722" y="5454652"/>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10C25A-F5F9-A08E-6ED2-221A7134AF31}"/>
                  </a:ext>
                </a:extLst>
              </p:cNvPr>
              <p:cNvSpPr txBox="1"/>
              <p:nvPr/>
            </p:nvSpPr>
            <p:spPr>
              <a:xfrm>
                <a:off x="4210345" y="5333965"/>
                <a:ext cx="7634078" cy="1472967"/>
              </a:xfrm>
              <a:prstGeom prst="rect">
                <a:avLst/>
              </a:prstGeom>
              <a:noFill/>
            </p:spPr>
            <p:txBody>
              <a:bodyPr wrap="none" lIns="0" tIns="0" rIns="0" bIns="0" rtlCol="0">
                <a:spAutoFit/>
              </a:bodyPr>
              <a:lstStyle/>
              <a:p>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8</m:t>
                            </m:r>
                          </m:den>
                        </m:f>
                      </m:e>
                    </m:d>
                    <m:r>
                      <a:rPr lang="en-US" sz="2800" b="0" i="1" smtClean="0">
                        <a:latin typeface="Cambria Math" panose="02040503050406030204" pitchFamily="18" charset="0"/>
                      </a:rPr>
                      <m:t>= </m:t>
                    </m:r>
                  </m:oMath>
                </a14:m>
                <a:r>
                  <a:rPr lang="en-US" sz="2800" dirty="0"/>
                  <a:t>45 , p = 0.25 </a:t>
                </a:r>
              </a:p>
              <a:p>
                <a:r>
                  <a:rPr lang="en-US" sz="2800" dirty="0"/>
                  <a:t>P(k = 8 in 10 trials) = </a:t>
                </a:r>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8</m:t>
                            </m:r>
                          </m:den>
                        </m:f>
                      </m:e>
                    </m:d>
                  </m:oMath>
                </a14:m>
                <a:r>
                  <a:rPr lang="en-US" sz="2800" dirty="0"/>
                  <a:t>*</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0.25</m:t>
                        </m:r>
                      </m:e>
                      <m:sup>
                        <m:r>
                          <a:rPr lang="en-US" sz="2800" b="0" i="1" dirty="0" smtClean="0">
                            <a:latin typeface="Cambria Math" panose="02040503050406030204" pitchFamily="18" charset="0"/>
                          </a:rPr>
                          <m:t>8</m:t>
                        </m:r>
                      </m:sup>
                    </m:sSup>
                    <m:sSup>
                      <m:sSupPr>
                        <m:ctrlPr>
                          <a:rPr lang="en-US" sz="2800" b="0" i="1" dirty="0" smtClean="0">
                            <a:latin typeface="Cambria Math" panose="02040503050406030204" pitchFamily="18" charset="0"/>
                          </a:rPr>
                        </m:ctrlPr>
                      </m:sSupPr>
                      <m:e>
                        <m:r>
                          <m:rPr>
                            <m:nor/>
                          </m:rPr>
                          <a:rPr lang="en-US" sz="2800" dirty="0"/>
                          <m:t>*</m:t>
                        </m:r>
                        <m:r>
                          <a:rPr lang="en-US" sz="2800" i="1" dirty="0">
                            <a:latin typeface="Cambria Math" panose="02040503050406030204" pitchFamily="18" charset="0"/>
                          </a:rPr>
                          <m:t>(1−0.25)</m:t>
                        </m:r>
                      </m:e>
                      <m:sup>
                        <m:r>
                          <a:rPr lang="en-US" sz="2800" b="0" i="1" dirty="0" smtClean="0">
                            <a:latin typeface="Cambria Math" panose="02040503050406030204" pitchFamily="18" charset="0"/>
                          </a:rPr>
                          <m:t>(10−8)</m:t>
                        </m:r>
                      </m:sup>
                    </m:sSup>
                  </m:oMath>
                </a14:m>
                <a:endParaRPr lang="en-US" sz="2800" b="0" dirty="0"/>
              </a:p>
              <a:p>
                <a:r>
                  <a:rPr lang="en-US" sz="2800" dirty="0"/>
                  <a:t>						  = </a:t>
                </a:r>
                <a:r>
                  <a:rPr lang="en-US" sz="2800" b="0" i="0" dirty="0">
                    <a:effectLst/>
                    <a:latin typeface="Roboto" panose="02000000000000000000" pitchFamily="2" charset="0"/>
                  </a:rPr>
                  <a:t>0.00039 -&gt; 0.039%</a:t>
                </a:r>
                <a:endParaRPr lang="en-US" sz="2800" dirty="0"/>
              </a:p>
            </p:txBody>
          </p:sp>
        </mc:Choice>
        <mc:Fallback>
          <p:sp>
            <p:nvSpPr>
              <p:cNvPr id="8" name="TextBox 7">
                <a:extLst>
                  <a:ext uri="{FF2B5EF4-FFF2-40B4-BE49-F238E27FC236}">
                    <a16:creationId xmlns:a16="http://schemas.microsoft.com/office/drawing/2014/main" id="{D010C25A-F5F9-A08E-6ED2-221A7134AF31}"/>
                  </a:ext>
                </a:extLst>
              </p:cNvPr>
              <p:cNvSpPr txBox="1">
                <a:spLocks noRot="1" noChangeAspect="1" noMove="1" noResize="1" noEditPoints="1" noAdjustHandles="1" noChangeArrowheads="1" noChangeShapeType="1" noTextEdit="1"/>
              </p:cNvSpPr>
              <p:nvPr/>
            </p:nvSpPr>
            <p:spPr>
              <a:xfrm>
                <a:off x="4210345" y="5333965"/>
                <a:ext cx="7634078" cy="1472967"/>
              </a:xfrm>
              <a:prstGeom prst="rect">
                <a:avLst/>
              </a:prstGeom>
              <a:blipFill>
                <a:blip r:embed="rId4"/>
                <a:stretch>
                  <a:fillRect l="-2824" t="-5128" r="-498" b="-12821"/>
                </a:stretch>
              </a:blipFill>
            </p:spPr>
            <p:txBody>
              <a:bodyPr/>
              <a:lstStyle/>
              <a:p>
                <a:r>
                  <a:rPr lang="en-US">
                    <a:noFill/>
                  </a:rPr>
                  <a:t> </a:t>
                </a:r>
              </a:p>
            </p:txBody>
          </p:sp>
        </mc:Fallback>
      </mc:AlternateContent>
    </p:spTree>
    <p:extLst>
      <p:ext uri="{BB962C8B-B14F-4D97-AF65-F5344CB8AC3E}">
        <p14:creationId xmlns:p14="http://schemas.microsoft.com/office/powerpoint/2010/main" val="1633306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Binomial probabilities</a:t>
            </a:r>
            <a:endParaRPr sz="2300" dirty="0">
              <a:solidFill>
                <a:schemeClr val="accent1"/>
              </a:solidFill>
            </a:endParaRPr>
          </a:p>
          <a:p>
            <a:pPr marL="0" indent="0">
              <a:buNone/>
            </a:pPr>
            <a:r>
              <a:rPr lang="en" sz="2300" dirty="0">
                <a:solidFill>
                  <a:srgbClr val="000000"/>
                </a:solidFill>
              </a:rPr>
              <a:t>If p represents probability of success, (1-p) represents probability of failure, n represents number of independent trials, and k represents number of successes</a:t>
            </a:r>
            <a:endParaRPr sz="2300" dirty="0">
              <a:solidFill>
                <a:srgbClr val="000000"/>
              </a:solidFill>
            </a:endParaRPr>
          </a:p>
        </p:txBody>
      </p:sp>
      <p:sp>
        <p:nvSpPr>
          <p:cNvPr id="203" name="Google Shape;203;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1981200" y="2886075"/>
            <a:ext cx="5800725" cy="1085850"/>
          </a:xfrm>
          <a:prstGeom prst="rect">
            <a:avLst/>
          </a:prstGeom>
          <a:noFill/>
          <a:ln>
            <a:noFill/>
          </a:ln>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10C25A-F5F9-A08E-6ED2-221A7134AF31}"/>
                  </a:ext>
                </a:extLst>
              </p:cNvPr>
              <p:cNvSpPr txBox="1"/>
              <p:nvPr/>
            </p:nvSpPr>
            <p:spPr>
              <a:xfrm>
                <a:off x="4210345" y="5333965"/>
                <a:ext cx="3616375" cy="951158"/>
              </a:xfrm>
              <a:prstGeom prst="rect">
                <a:avLst/>
              </a:prstGeom>
              <a:noFill/>
            </p:spPr>
            <p:txBody>
              <a:bodyPr wrap="none" lIns="0" tIns="0" rIns="0" bIns="0" rtlCol="0">
                <a:spAutoFit/>
              </a:bodyPr>
              <a:lstStyle/>
              <a:p>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US" sz="2800" b="0" i="1" smtClean="0">
                                <a:latin typeface="Cambria Math" panose="02040503050406030204" pitchFamily="18" charset="0"/>
                              </a:rPr>
                              <m:t>12</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r>
                      <a:rPr lang="en-US" sz="2800" b="0" i="0" smtClean="0">
                        <a:latin typeface="Cambria Math" panose="02040503050406030204" pitchFamily="18" charset="0"/>
                      </a:rPr>
                      <m:t>220</m:t>
                    </m:r>
                  </m:oMath>
                </a14:m>
                <a:r>
                  <a:rPr lang="en-US" sz="2800" dirty="0"/>
                  <a:t> , p = 0.5 </a:t>
                </a:r>
              </a:p>
              <a:p>
                <a:r>
                  <a:rPr lang="en-US" sz="2800" dirty="0"/>
                  <a:t>P(k = 3 in 12 trials) = ?</a:t>
                </a:r>
              </a:p>
            </p:txBody>
          </p:sp>
        </mc:Choice>
        <mc:Fallback>
          <p:sp>
            <p:nvSpPr>
              <p:cNvPr id="8" name="TextBox 7">
                <a:extLst>
                  <a:ext uri="{FF2B5EF4-FFF2-40B4-BE49-F238E27FC236}">
                    <a16:creationId xmlns:a16="http://schemas.microsoft.com/office/drawing/2014/main" id="{D010C25A-F5F9-A08E-6ED2-221A7134AF31}"/>
                  </a:ext>
                </a:extLst>
              </p:cNvPr>
              <p:cNvSpPr txBox="1">
                <a:spLocks noRot="1" noChangeAspect="1" noMove="1" noResize="1" noEditPoints="1" noAdjustHandles="1" noChangeArrowheads="1" noChangeShapeType="1" noTextEdit="1"/>
              </p:cNvSpPr>
              <p:nvPr/>
            </p:nvSpPr>
            <p:spPr>
              <a:xfrm>
                <a:off x="4210345" y="5333965"/>
                <a:ext cx="3616375" cy="951158"/>
              </a:xfrm>
              <a:prstGeom prst="rect">
                <a:avLst/>
              </a:prstGeom>
              <a:blipFill>
                <a:blip r:embed="rId4"/>
                <a:stretch>
                  <a:fillRect l="-5944" t="-8000" r="-4895" b="-2266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5CDA9CA-09C9-E67E-9D66-178D1B06FD61}"/>
              </a:ext>
            </a:extLst>
          </p:cNvPr>
          <p:cNvSpPr txBox="1"/>
          <p:nvPr/>
        </p:nvSpPr>
        <p:spPr>
          <a:xfrm>
            <a:off x="2062148" y="4083368"/>
            <a:ext cx="8229600" cy="707886"/>
          </a:xfrm>
          <a:prstGeom prst="rect">
            <a:avLst/>
          </a:prstGeom>
          <a:noFill/>
        </p:spPr>
        <p:txBody>
          <a:bodyPr wrap="square">
            <a:spAutoFit/>
          </a:bodyPr>
          <a:lstStyle/>
          <a:p>
            <a:pPr marL="0" indent="0">
              <a:buNone/>
            </a:pPr>
            <a:r>
              <a:rPr lang="en-US" sz="2000" dirty="0">
                <a:solidFill>
                  <a:srgbClr val="000000"/>
                </a:solidFill>
              </a:rPr>
              <a:t>A person flips a coin 12 times. We record the number of heads, and ask what is the probability of getting 3 heads?  </a:t>
            </a:r>
          </a:p>
        </p:txBody>
      </p:sp>
      <p:sp>
        <p:nvSpPr>
          <p:cNvPr id="14" name="Donut 13">
            <a:extLst>
              <a:ext uri="{FF2B5EF4-FFF2-40B4-BE49-F238E27FC236}">
                <a16:creationId xmlns:a16="http://schemas.microsoft.com/office/drawing/2014/main" id="{4890233A-350B-F607-0817-581E6E195361}"/>
              </a:ext>
            </a:extLst>
          </p:cNvPr>
          <p:cNvSpPr/>
          <p:nvPr/>
        </p:nvSpPr>
        <p:spPr>
          <a:xfrm>
            <a:off x="5657104" y="4408299"/>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14">
            <a:extLst>
              <a:ext uri="{FF2B5EF4-FFF2-40B4-BE49-F238E27FC236}">
                <a16:creationId xmlns:a16="http://schemas.microsoft.com/office/drawing/2014/main" id="{44F81243-2D68-5EC9-D916-2C6D33481DEF}"/>
              </a:ext>
            </a:extLst>
          </p:cNvPr>
          <p:cNvSpPr/>
          <p:nvPr/>
        </p:nvSpPr>
        <p:spPr>
          <a:xfrm>
            <a:off x="4427978" y="4057043"/>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ular Callout 15">
            <a:extLst>
              <a:ext uri="{FF2B5EF4-FFF2-40B4-BE49-F238E27FC236}">
                <a16:creationId xmlns:a16="http://schemas.microsoft.com/office/drawing/2014/main" id="{261514AC-A41A-C498-7ECE-E63A22D6190C}"/>
              </a:ext>
            </a:extLst>
          </p:cNvPr>
          <p:cNvSpPr/>
          <p:nvPr/>
        </p:nvSpPr>
        <p:spPr>
          <a:xfrm>
            <a:off x="4877921" y="3664523"/>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17" name="Rounded Rectangular Callout 16">
            <a:extLst>
              <a:ext uri="{FF2B5EF4-FFF2-40B4-BE49-F238E27FC236}">
                <a16:creationId xmlns:a16="http://schemas.microsoft.com/office/drawing/2014/main" id="{27C4D015-0BC7-C812-245E-ADD970AD5189}"/>
              </a:ext>
            </a:extLst>
          </p:cNvPr>
          <p:cNvSpPr/>
          <p:nvPr/>
        </p:nvSpPr>
        <p:spPr>
          <a:xfrm>
            <a:off x="6272367" y="4878433"/>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p:spTree>
    <p:extLst>
      <p:ext uri="{BB962C8B-B14F-4D97-AF65-F5344CB8AC3E}">
        <p14:creationId xmlns:p14="http://schemas.microsoft.com/office/powerpoint/2010/main" val="300120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9"/>
          <p:cNvSpPr txBox="1">
            <a:spLocks noGrp="1"/>
          </p:cNvSpPr>
          <p:nvPr>
            <p:ph type="body" idx="1"/>
          </p:nvPr>
        </p:nvSpPr>
        <p:spPr>
          <a:xfrm flipH="1">
            <a:off x="1981200" y="1305774"/>
            <a:ext cx="9226062" cy="4919179"/>
          </a:xfrm>
          <a:prstGeom prst="rect">
            <a:avLst/>
          </a:prstGeom>
        </p:spPr>
        <p:txBody>
          <a:bodyPr spcFirstLastPara="1" wrap="square" lIns="91425" tIns="91425" rIns="91425" bIns="91425" anchor="t" anchorCtr="0">
            <a:noAutofit/>
          </a:bodyPr>
          <a:lstStyle/>
          <a:p>
            <a:pPr marL="425450" indent="-342900">
              <a:buSzPct val="100000"/>
              <a:buFont typeface="Arial" panose="020B0604020202020204" pitchFamily="34" charset="0"/>
              <a:buChar char="•"/>
            </a:pPr>
            <a:r>
              <a:rPr lang="en-US" sz="2300" dirty="0">
                <a:solidFill>
                  <a:srgbClr val="000000"/>
                </a:solidFill>
              </a:rPr>
              <a:t>The experiment consists of trials, repeated </a:t>
            </a:r>
            <a:r>
              <a:rPr lang="en-US" sz="2300" i="1" dirty="0">
                <a:solidFill>
                  <a:srgbClr val="000000"/>
                </a:solidFill>
              </a:rPr>
              <a:t>n</a:t>
            </a:r>
            <a:r>
              <a:rPr lang="en-US" sz="2300" dirty="0">
                <a:solidFill>
                  <a:srgbClr val="000000"/>
                </a:solidFill>
              </a:rPr>
              <a:t> times. </a:t>
            </a:r>
            <a:endParaRPr sz="2300" dirty="0">
              <a:solidFill>
                <a:srgbClr val="000000"/>
              </a:solidFill>
            </a:endParaRPr>
          </a:p>
          <a:p>
            <a:pPr marL="425450" indent="-342900">
              <a:spcBef>
                <a:spcPts val="0"/>
              </a:spcBef>
              <a:buSzPct val="100000"/>
              <a:buFont typeface="Arial" panose="020B0604020202020204" pitchFamily="34" charset="0"/>
              <a:buChar char="•"/>
            </a:pPr>
            <a:r>
              <a:rPr lang="en" sz="2300" dirty="0">
                <a:solidFill>
                  <a:srgbClr val="000000"/>
                </a:solidFill>
              </a:rPr>
              <a:t>The outcome of each trial is a </a:t>
            </a:r>
            <a:r>
              <a:rPr lang="en" sz="2300" i="1" dirty="0">
                <a:solidFill>
                  <a:schemeClr val="accent1"/>
                </a:solidFill>
              </a:rPr>
              <a:t>success</a:t>
            </a:r>
            <a:r>
              <a:rPr lang="en" sz="2300" dirty="0">
                <a:solidFill>
                  <a:srgbClr val="000000"/>
                </a:solidFill>
              </a:rPr>
              <a:t> or a </a:t>
            </a:r>
            <a:r>
              <a:rPr lang="en" sz="2300" i="1" dirty="0">
                <a:solidFill>
                  <a:schemeClr val="accent1"/>
                </a:solidFill>
              </a:rPr>
              <a:t>failure</a:t>
            </a:r>
            <a:r>
              <a:rPr lang="en" sz="2300" dirty="0">
                <a:solidFill>
                  <a:schemeClr val="tx1"/>
                </a:solidFill>
              </a:rPr>
              <a:t>; and these are the only two possible outcomes for each trial.</a:t>
            </a:r>
          </a:p>
          <a:p>
            <a:pPr>
              <a:buSzPct val="100000"/>
              <a:buFont typeface="Arial" panose="020B0604020202020204" pitchFamily="34" charset="0"/>
              <a:buChar char="•"/>
            </a:pPr>
            <a:r>
              <a:rPr lang="en-US" sz="2300" dirty="0">
                <a:solidFill>
                  <a:srgbClr val="000000"/>
                </a:solidFill>
              </a:rPr>
              <a:t>The probability of success remains the same for each trial. We use </a:t>
            </a:r>
            <a:r>
              <a:rPr lang="en-US" sz="2300" i="1" dirty="0">
                <a:solidFill>
                  <a:schemeClr val="accent1"/>
                </a:solidFill>
              </a:rPr>
              <a:t>p</a:t>
            </a:r>
            <a:r>
              <a:rPr lang="en-US" sz="2300" dirty="0">
                <a:solidFill>
                  <a:srgbClr val="000000"/>
                </a:solidFill>
              </a:rPr>
              <a:t> for the </a:t>
            </a:r>
            <a:r>
              <a:rPr lang="en-US" sz="2300" dirty="0">
                <a:solidFill>
                  <a:schemeClr val="accent1"/>
                </a:solidFill>
              </a:rPr>
              <a:t>probability of success </a:t>
            </a:r>
            <a:r>
              <a:rPr lang="en-US" sz="2300" dirty="0">
                <a:solidFill>
                  <a:srgbClr val="000000"/>
                </a:solidFill>
              </a:rPr>
              <a:t>(on each trial) and </a:t>
            </a:r>
            <a:r>
              <a:rPr lang="en-US" sz="2300" i="1" dirty="0">
                <a:solidFill>
                  <a:schemeClr val="accent1"/>
                </a:solidFill>
              </a:rPr>
              <a:t>q</a:t>
            </a:r>
            <a:r>
              <a:rPr lang="en-US" sz="2300" i="1" dirty="0">
                <a:solidFill>
                  <a:srgbClr val="000000"/>
                </a:solidFill>
              </a:rPr>
              <a:t> = 1 - p </a:t>
            </a:r>
            <a:r>
              <a:rPr lang="en-US" sz="2300" dirty="0">
                <a:solidFill>
                  <a:srgbClr val="000000"/>
                </a:solidFill>
              </a:rPr>
              <a:t>for the </a:t>
            </a:r>
            <a:r>
              <a:rPr lang="en-US" sz="2300" dirty="0">
                <a:solidFill>
                  <a:schemeClr val="accent1"/>
                </a:solidFill>
              </a:rPr>
              <a:t>probability of failure</a:t>
            </a:r>
            <a:r>
              <a:rPr lang="en-US" sz="2300" dirty="0">
                <a:solidFill>
                  <a:srgbClr val="000000"/>
                </a:solidFill>
              </a:rPr>
              <a:t>. </a:t>
            </a:r>
          </a:p>
          <a:p>
            <a:pPr>
              <a:buSzPct val="100000"/>
              <a:buFont typeface="Arial" panose="020B0604020202020204" pitchFamily="34" charset="0"/>
              <a:buChar char="•"/>
            </a:pPr>
            <a:r>
              <a:rPr lang="en-US" sz="2300" dirty="0">
                <a:solidFill>
                  <a:srgbClr val="000000"/>
                </a:solidFill>
              </a:rPr>
              <a:t>The </a:t>
            </a:r>
            <a:r>
              <a:rPr lang="en-US" sz="2300" dirty="0">
                <a:solidFill>
                  <a:schemeClr val="accent1"/>
                </a:solidFill>
              </a:rPr>
              <a:t>trials are independent </a:t>
            </a:r>
            <a:r>
              <a:rPr lang="en-US" sz="2300" dirty="0">
                <a:solidFill>
                  <a:srgbClr val="000000"/>
                </a:solidFill>
              </a:rPr>
              <a:t>(the outcome of previous trials has no influence on the outcome of the next trial).</a:t>
            </a:r>
          </a:p>
          <a:p>
            <a:pPr>
              <a:buSzPct val="100000"/>
              <a:buFont typeface="Arial" panose="020B0604020202020204" pitchFamily="34" charset="0"/>
              <a:buChar char="•"/>
            </a:pPr>
            <a:r>
              <a:rPr lang="en-US" sz="2300" dirty="0">
                <a:solidFill>
                  <a:srgbClr val="000000"/>
                </a:solidFill>
              </a:rPr>
              <a:t>We are interested in the random variable X where </a:t>
            </a:r>
            <a:r>
              <a:rPr lang="en-US" sz="2300" dirty="0">
                <a:solidFill>
                  <a:schemeClr val="accent1"/>
                </a:solidFill>
              </a:rPr>
              <a:t>X = the number of successes</a:t>
            </a:r>
            <a:r>
              <a:rPr lang="en-US" sz="2300" dirty="0">
                <a:solidFill>
                  <a:srgbClr val="000000"/>
                </a:solidFill>
              </a:rPr>
              <a:t>. Note the possible values of X are 0, 1, 2, 3, …, n.</a:t>
            </a:r>
          </a:p>
          <a:p>
            <a:pPr marL="82550" indent="0">
              <a:spcBef>
                <a:spcPts val="0"/>
              </a:spcBef>
              <a:buSzPts val="2300"/>
              <a:buNone/>
            </a:pPr>
            <a:r>
              <a:rPr lang="en" sz="2300" dirty="0">
                <a:solidFill>
                  <a:srgbClr val="000000"/>
                </a:solidFill>
              </a:rPr>
              <a:t> </a:t>
            </a:r>
          </a:p>
        </p:txBody>
      </p:sp>
      <p:sp>
        <p:nvSpPr>
          <p:cNvPr id="72" name="Google Shape;72;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Bernoulli Experiments</a:t>
            </a:r>
            <a:endParaRPr dirty="0">
              <a:solidFill>
                <a:schemeClr val="accent1"/>
              </a:solidFill>
            </a:endParaRPr>
          </a:p>
        </p:txBody>
      </p:sp>
      <p:sp>
        <p:nvSpPr>
          <p:cNvPr id="2" name="Google Shape;60;p17">
            <a:extLst>
              <a:ext uri="{FF2B5EF4-FFF2-40B4-BE49-F238E27FC236}">
                <a16:creationId xmlns:a16="http://schemas.microsoft.com/office/drawing/2014/main" id="{6582D70B-6758-846E-6267-817EC79F5990}"/>
              </a:ext>
            </a:extLst>
          </p:cNvPr>
          <p:cNvSpPr txBox="1">
            <a:spLocks/>
          </p:cNvSpPr>
          <p:nvPr/>
        </p:nvSpPr>
        <p:spPr>
          <a:xfrm flipH="1">
            <a:off x="398582" y="6166338"/>
            <a:ext cx="11547231" cy="525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buFont typeface="Arial"/>
              <a:buNone/>
            </a:pPr>
            <a:r>
              <a:rPr lang="en-US" sz="1400" kern="0">
                <a:solidFill>
                  <a:srgbClr val="000000"/>
                </a:solidFill>
              </a:rPr>
              <a:t>https://www3.nd.edu/~dgalvin1/10120/10120_S16/Topic19_8p6_Galvin.pdf </a:t>
            </a:r>
            <a:endParaRPr lang="en-US" sz="1400" kern="0" dirty="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Binomial probabilities</a:t>
            </a:r>
            <a:endParaRPr sz="2300" dirty="0">
              <a:solidFill>
                <a:schemeClr val="accent1"/>
              </a:solidFill>
            </a:endParaRPr>
          </a:p>
          <a:p>
            <a:pPr marL="0" indent="0">
              <a:buNone/>
            </a:pPr>
            <a:r>
              <a:rPr lang="en" sz="2300" dirty="0">
                <a:solidFill>
                  <a:srgbClr val="000000"/>
                </a:solidFill>
              </a:rPr>
              <a:t>If p represents probability of success, (1-p) represents probability of failure, n represents number of independent trials, and k represents number of successes</a:t>
            </a:r>
            <a:endParaRPr sz="2300" dirty="0">
              <a:solidFill>
                <a:srgbClr val="000000"/>
              </a:solidFill>
            </a:endParaRPr>
          </a:p>
        </p:txBody>
      </p:sp>
      <p:sp>
        <p:nvSpPr>
          <p:cNvPr id="203" name="Google Shape;203;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1981200" y="2886075"/>
            <a:ext cx="5800725" cy="1085850"/>
          </a:xfrm>
          <a:prstGeom prst="rect">
            <a:avLst/>
          </a:prstGeom>
          <a:noFill/>
          <a:ln>
            <a:noFill/>
          </a:ln>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10C25A-F5F9-A08E-6ED2-221A7134AF31}"/>
                  </a:ext>
                </a:extLst>
              </p:cNvPr>
              <p:cNvSpPr txBox="1"/>
              <p:nvPr/>
            </p:nvSpPr>
            <p:spPr>
              <a:xfrm>
                <a:off x="4210345" y="5333965"/>
                <a:ext cx="7294241" cy="1471428"/>
              </a:xfrm>
              <a:prstGeom prst="rect">
                <a:avLst/>
              </a:prstGeom>
              <a:noFill/>
            </p:spPr>
            <p:txBody>
              <a:bodyPr wrap="none" lIns="0" tIns="0" rIns="0" bIns="0" rtlCol="0">
                <a:spAutoFit/>
              </a:bodyPr>
              <a:lstStyle/>
              <a:p>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US" sz="2800" b="0" i="1" smtClean="0">
                                <a:latin typeface="Cambria Math" panose="02040503050406030204" pitchFamily="18" charset="0"/>
                              </a:rPr>
                              <m:t>12</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r>
                      <a:rPr lang="en-US" sz="2800" b="0" i="0" smtClean="0">
                        <a:latin typeface="Cambria Math" panose="02040503050406030204" pitchFamily="18" charset="0"/>
                      </a:rPr>
                      <m:t>220</m:t>
                    </m:r>
                  </m:oMath>
                </a14:m>
                <a:r>
                  <a:rPr lang="en-US" sz="2800" dirty="0"/>
                  <a:t> , p = 0.5 </a:t>
                </a:r>
              </a:p>
              <a:p>
                <a:r>
                  <a:rPr lang="en-US" sz="2800" dirty="0"/>
                  <a:t>P(k = 3 in 12 trials) = </a:t>
                </a:r>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2</m:t>
                            </m:r>
                          </m:num>
                          <m:den>
                            <m:r>
                              <a:rPr lang="en-US" sz="2800" b="0" i="1" smtClean="0">
                                <a:latin typeface="Cambria Math" panose="02040503050406030204" pitchFamily="18" charset="0"/>
                              </a:rPr>
                              <m:t>3</m:t>
                            </m:r>
                          </m:den>
                        </m:f>
                      </m:e>
                    </m:d>
                  </m:oMath>
                </a14:m>
                <a:r>
                  <a:rPr lang="en-US" sz="2800" dirty="0"/>
                  <a:t>*</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0.5</m:t>
                        </m:r>
                      </m:e>
                      <m:sup>
                        <m:r>
                          <a:rPr lang="en-US" sz="2800" b="0" i="1" dirty="0" smtClean="0">
                            <a:latin typeface="Cambria Math" panose="02040503050406030204" pitchFamily="18" charset="0"/>
                          </a:rPr>
                          <m:t>3</m:t>
                        </m:r>
                      </m:sup>
                    </m:sSup>
                    <m:sSup>
                      <m:sSupPr>
                        <m:ctrlPr>
                          <a:rPr lang="en-US" sz="2800" b="0" i="1" dirty="0" smtClean="0">
                            <a:latin typeface="Cambria Math" panose="02040503050406030204" pitchFamily="18" charset="0"/>
                          </a:rPr>
                        </m:ctrlPr>
                      </m:sSupPr>
                      <m:e>
                        <m:r>
                          <m:rPr>
                            <m:nor/>
                          </m:rPr>
                          <a:rPr lang="en-US" sz="2800" dirty="0"/>
                          <m:t>*</m:t>
                        </m:r>
                        <m:r>
                          <a:rPr lang="en-US" sz="2800" i="1" dirty="0">
                            <a:latin typeface="Cambria Math" panose="02040503050406030204" pitchFamily="18" charset="0"/>
                          </a:rPr>
                          <m:t>(1−0.5)</m:t>
                        </m:r>
                      </m:e>
                      <m:sup>
                        <m:r>
                          <a:rPr lang="en-US" sz="2800" b="0" i="1" dirty="0" smtClean="0">
                            <a:latin typeface="Cambria Math" panose="02040503050406030204" pitchFamily="18" charset="0"/>
                          </a:rPr>
                          <m:t>(12 −3)</m:t>
                        </m:r>
                      </m:sup>
                    </m:sSup>
                  </m:oMath>
                </a14:m>
                <a:endParaRPr lang="en-US" sz="2800" b="0" dirty="0"/>
              </a:p>
              <a:p>
                <a:r>
                  <a:rPr lang="en-US" sz="2800" dirty="0"/>
                  <a:t>						  = </a:t>
                </a:r>
                <a:r>
                  <a:rPr lang="en-US" sz="2800" b="0" i="0" dirty="0">
                    <a:effectLst/>
                    <a:latin typeface="Roboto" panose="02000000000000000000" pitchFamily="2" charset="0"/>
                  </a:rPr>
                  <a:t>0.054 -&gt; 5.4%</a:t>
                </a:r>
                <a:endParaRPr lang="en-US" sz="2800" dirty="0"/>
              </a:p>
            </p:txBody>
          </p:sp>
        </mc:Choice>
        <mc:Fallback>
          <p:sp>
            <p:nvSpPr>
              <p:cNvPr id="8" name="TextBox 7">
                <a:extLst>
                  <a:ext uri="{FF2B5EF4-FFF2-40B4-BE49-F238E27FC236}">
                    <a16:creationId xmlns:a16="http://schemas.microsoft.com/office/drawing/2014/main" id="{D010C25A-F5F9-A08E-6ED2-221A7134AF31}"/>
                  </a:ext>
                </a:extLst>
              </p:cNvPr>
              <p:cNvSpPr txBox="1">
                <a:spLocks noRot="1" noChangeAspect="1" noMove="1" noResize="1" noEditPoints="1" noAdjustHandles="1" noChangeArrowheads="1" noChangeShapeType="1" noTextEdit="1"/>
              </p:cNvSpPr>
              <p:nvPr/>
            </p:nvSpPr>
            <p:spPr>
              <a:xfrm>
                <a:off x="4210345" y="5333965"/>
                <a:ext cx="7294241" cy="1471428"/>
              </a:xfrm>
              <a:prstGeom prst="rect">
                <a:avLst/>
              </a:prstGeom>
              <a:blipFill>
                <a:blip r:embed="rId4"/>
                <a:stretch>
                  <a:fillRect l="-2957" t="-5172" r="-696" b="-1379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5CDA9CA-09C9-E67E-9D66-178D1B06FD61}"/>
              </a:ext>
            </a:extLst>
          </p:cNvPr>
          <p:cNvSpPr txBox="1"/>
          <p:nvPr/>
        </p:nvSpPr>
        <p:spPr>
          <a:xfrm>
            <a:off x="2062148" y="4083368"/>
            <a:ext cx="8229600" cy="707886"/>
          </a:xfrm>
          <a:prstGeom prst="rect">
            <a:avLst/>
          </a:prstGeom>
          <a:noFill/>
        </p:spPr>
        <p:txBody>
          <a:bodyPr wrap="square">
            <a:spAutoFit/>
          </a:bodyPr>
          <a:lstStyle/>
          <a:p>
            <a:pPr marL="0" indent="0">
              <a:buNone/>
            </a:pPr>
            <a:r>
              <a:rPr lang="en-US" sz="2000" dirty="0">
                <a:solidFill>
                  <a:srgbClr val="000000"/>
                </a:solidFill>
              </a:rPr>
              <a:t>A person flips a coin 12 times. We record the number of heads, and ask what is the probability of getting 3 heads?  </a:t>
            </a:r>
          </a:p>
        </p:txBody>
      </p:sp>
      <p:sp>
        <p:nvSpPr>
          <p:cNvPr id="9" name="Donut 8">
            <a:extLst>
              <a:ext uri="{FF2B5EF4-FFF2-40B4-BE49-F238E27FC236}">
                <a16:creationId xmlns:a16="http://schemas.microsoft.com/office/drawing/2014/main" id="{5F79A22A-9A2D-6ECF-546F-B982B0E17DFB}"/>
              </a:ext>
            </a:extLst>
          </p:cNvPr>
          <p:cNvSpPr/>
          <p:nvPr/>
        </p:nvSpPr>
        <p:spPr>
          <a:xfrm>
            <a:off x="5657104" y="4408299"/>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AFEE94F8-7684-822D-D1DF-76892ED65C97}"/>
              </a:ext>
            </a:extLst>
          </p:cNvPr>
          <p:cNvSpPr/>
          <p:nvPr/>
        </p:nvSpPr>
        <p:spPr>
          <a:xfrm>
            <a:off x="4427978" y="4057043"/>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ed Rectangular Callout 10">
            <a:extLst>
              <a:ext uri="{FF2B5EF4-FFF2-40B4-BE49-F238E27FC236}">
                <a16:creationId xmlns:a16="http://schemas.microsoft.com/office/drawing/2014/main" id="{742EE83F-CC9B-6A31-94B9-3B3C5CE27B9A}"/>
              </a:ext>
            </a:extLst>
          </p:cNvPr>
          <p:cNvSpPr/>
          <p:nvPr/>
        </p:nvSpPr>
        <p:spPr>
          <a:xfrm>
            <a:off x="4877921" y="3664523"/>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12" name="Rounded Rectangular Callout 11">
            <a:extLst>
              <a:ext uri="{FF2B5EF4-FFF2-40B4-BE49-F238E27FC236}">
                <a16:creationId xmlns:a16="http://schemas.microsoft.com/office/drawing/2014/main" id="{3F52DDB6-57B4-6088-5F11-D977E259593F}"/>
              </a:ext>
            </a:extLst>
          </p:cNvPr>
          <p:cNvSpPr/>
          <p:nvPr/>
        </p:nvSpPr>
        <p:spPr>
          <a:xfrm>
            <a:off x="6272367" y="4878433"/>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p:spTree>
    <p:extLst>
      <p:ext uri="{BB962C8B-B14F-4D97-AF65-F5344CB8AC3E}">
        <p14:creationId xmlns:p14="http://schemas.microsoft.com/office/powerpoint/2010/main" val="986476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Binomial probabilities</a:t>
            </a:r>
            <a:endParaRPr sz="2300" dirty="0">
              <a:solidFill>
                <a:schemeClr val="accent1"/>
              </a:solidFill>
            </a:endParaRPr>
          </a:p>
          <a:p>
            <a:pPr marL="0" indent="0">
              <a:buNone/>
            </a:pPr>
            <a:r>
              <a:rPr lang="en" sz="2300" dirty="0">
                <a:solidFill>
                  <a:srgbClr val="000000"/>
                </a:solidFill>
              </a:rPr>
              <a:t>If p represents probability of success, (1-p) represents probability of failure, n represents number of independent trials, and k represents number of successes</a:t>
            </a:r>
            <a:endParaRPr sz="2300" dirty="0">
              <a:solidFill>
                <a:srgbClr val="000000"/>
              </a:solidFill>
            </a:endParaRPr>
          </a:p>
        </p:txBody>
      </p:sp>
      <p:sp>
        <p:nvSpPr>
          <p:cNvPr id="203" name="Google Shape;203;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1981200" y="2886075"/>
            <a:ext cx="5800725" cy="1085850"/>
          </a:xfrm>
          <a:prstGeom prst="rect">
            <a:avLst/>
          </a:prstGeom>
          <a:noFill/>
          <a:ln>
            <a:noFill/>
          </a:ln>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10C25A-F5F9-A08E-6ED2-221A7134AF31}"/>
                  </a:ext>
                </a:extLst>
              </p:cNvPr>
              <p:cNvSpPr txBox="1"/>
              <p:nvPr/>
            </p:nvSpPr>
            <p:spPr>
              <a:xfrm>
                <a:off x="4210345" y="5333965"/>
                <a:ext cx="3416000" cy="957313"/>
              </a:xfrm>
              <a:prstGeom prst="rect">
                <a:avLst/>
              </a:prstGeom>
              <a:noFill/>
            </p:spPr>
            <p:txBody>
              <a:bodyPr wrap="none" lIns="0" tIns="0" rIns="0" bIns="0" rtlCol="0">
                <a:spAutoFit/>
              </a:bodyPr>
              <a:lstStyle/>
              <a:p>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r>
                      <a:rPr lang="en-US" sz="2800" b="0" i="0" smtClean="0">
                        <a:latin typeface="Cambria Math" panose="02040503050406030204" pitchFamily="18" charset="0"/>
                      </a:rPr>
                      <m:t>10</m:t>
                    </m:r>
                  </m:oMath>
                </a14:m>
                <a:r>
                  <a:rPr lang="en-US" sz="2800" dirty="0"/>
                  <a:t> , p = 0.17 </a:t>
                </a:r>
              </a:p>
              <a:p>
                <a:r>
                  <a:rPr lang="en-US" sz="2800" dirty="0"/>
                  <a:t>P(k = 3 in 5 trials) = ?</a:t>
                </a:r>
              </a:p>
            </p:txBody>
          </p:sp>
        </mc:Choice>
        <mc:Fallback>
          <p:sp>
            <p:nvSpPr>
              <p:cNvPr id="8" name="TextBox 7">
                <a:extLst>
                  <a:ext uri="{FF2B5EF4-FFF2-40B4-BE49-F238E27FC236}">
                    <a16:creationId xmlns:a16="http://schemas.microsoft.com/office/drawing/2014/main" id="{D010C25A-F5F9-A08E-6ED2-221A7134AF31}"/>
                  </a:ext>
                </a:extLst>
              </p:cNvPr>
              <p:cNvSpPr txBox="1">
                <a:spLocks noRot="1" noChangeAspect="1" noMove="1" noResize="1" noEditPoints="1" noAdjustHandles="1" noChangeArrowheads="1" noChangeShapeType="1" noTextEdit="1"/>
              </p:cNvSpPr>
              <p:nvPr/>
            </p:nvSpPr>
            <p:spPr>
              <a:xfrm>
                <a:off x="4210345" y="5333965"/>
                <a:ext cx="3416000" cy="957313"/>
              </a:xfrm>
              <a:prstGeom prst="rect">
                <a:avLst/>
              </a:prstGeom>
              <a:blipFill>
                <a:blip r:embed="rId4"/>
                <a:stretch>
                  <a:fillRect l="-6296" t="-7895" r="-5556" b="-2105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05117741-BDCF-F2AC-584F-892668A17910}"/>
              </a:ext>
            </a:extLst>
          </p:cNvPr>
          <p:cNvSpPr txBox="1"/>
          <p:nvPr/>
        </p:nvSpPr>
        <p:spPr>
          <a:xfrm>
            <a:off x="1981200" y="4154906"/>
            <a:ext cx="8432801" cy="707886"/>
          </a:xfrm>
          <a:prstGeom prst="rect">
            <a:avLst/>
          </a:prstGeom>
          <a:noFill/>
        </p:spPr>
        <p:txBody>
          <a:bodyPr wrap="square">
            <a:spAutoFit/>
          </a:bodyPr>
          <a:lstStyle/>
          <a:p>
            <a:pPr marL="0" indent="0">
              <a:buNone/>
            </a:pPr>
            <a:r>
              <a:rPr lang="en-US" sz="2000" dirty="0">
                <a:solidFill>
                  <a:srgbClr val="000000"/>
                </a:solidFill>
              </a:rPr>
              <a:t>A person rolls a die 5 times. We record the number of times 1 is rolled, and ask what is the probability of rolling 1 three times? </a:t>
            </a:r>
          </a:p>
        </p:txBody>
      </p:sp>
      <p:sp>
        <p:nvSpPr>
          <p:cNvPr id="4" name="Donut 3">
            <a:extLst>
              <a:ext uri="{FF2B5EF4-FFF2-40B4-BE49-F238E27FC236}">
                <a16:creationId xmlns:a16="http://schemas.microsoft.com/office/drawing/2014/main" id="{650CB3B1-FA36-0C20-D886-55CDE9C7A459}"/>
              </a:ext>
            </a:extLst>
          </p:cNvPr>
          <p:cNvSpPr/>
          <p:nvPr/>
        </p:nvSpPr>
        <p:spPr>
          <a:xfrm>
            <a:off x="6654243" y="4486846"/>
            <a:ext cx="791028"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onut 4">
            <a:extLst>
              <a:ext uri="{FF2B5EF4-FFF2-40B4-BE49-F238E27FC236}">
                <a16:creationId xmlns:a16="http://schemas.microsoft.com/office/drawing/2014/main" id="{5B148600-007A-9676-A511-D0B513B2294C}"/>
              </a:ext>
            </a:extLst>
          </p:cNvPr>
          <p:cNvSpPr/>
          <p:nvPr/>
        </p:nvSpPr>
        <p:spPr>
          <a:xfrm>
            <a:off x="4147739" y="4133295"/>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ular Callout 5">
            <a:extLst>
              <a:ext uri="{FF2B5EF4-FFF2-40B4-BE49-F238E27FC236}">
                <a16:creationId xmlns:a16="http://schemas.microsoft.com/office/drawing/2014/main" id="{AEBF3D8A-71B0-BD9A-3658-691E99213121}"/>
              </a:ext>
            </a:extLst>
          </p:cNvPr>
          <p:cNvSpPr/>
          <p:nvPr/>
        </p:nvSpPr>
        <p:spPr>
          <a:xfrm>
            <a:off x="4597682" y="3740775"/>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7" name="Rounded Rectangular Callout 6">
            <a:extLst>
              <a:ext uri="{FF2B5EF4-FFF2-40B4-BE49-F238E27FC236}">
                <a16:creationId xmlns:a16="http://schemas.microsoft.com/office/drawing/2014/main" id="{1C40F411-E76A-1593-C4E7-01B02AB6E88F}"/>
              </a:ext>
            </a:extLst>
          </p:cNvPr>
          <p:cNvSpPr/>
          <p:nvPr/>
        </p:nvSpPr>
        <p:spPr>
          <a:xfrm>
            <a:off x="7269506" y="4956980"/>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p:spTree>
    <p:extLst>
      <p:ext uri="{BB962C8B-B14F-4D97-AF65-F5344CB8AC3E}">
        <p14:creationId xmlns:p14="http://schemas.microsoft.com/office/powerpoint/2010/main" val="2775143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Binomial probabilities</a:t>
            </a:r>
            <a:endParaRPr sz="2300" dirty="0">
              <a:solidFill>
                <a:schemeClr val="accent1"/>
              </a:solidFill>
            </a:endParaRPr>
          </a:p>
          <a:p>
            <a:pPr marL="0" indent="0">
              <a:buNone/>
            </a:pPr>
            <a:r>
              <a:rPr lang="en" sz="2300" dirty="0">
                <a:solidFill>
                  <a:srgbClr val="000000"/>
                </a:solidFill>
              </a:rPr>
              <a:t>If p represents probability of success, (1-p) represents probability of failure, n represents number of independent trials, and k represents number of successes</a:t>
            </a:r>
            <a:endParaRPr sz="2300" dirty="0">
              <a:solidFill>
                <a:srgbClr val="000000"/>
              </a:solidFill>
            </a:endParaRPr>
          </a:p>
        </p:txBody>
      </p:sp>
      <p:sp>
        <p:nvSpPr>
          <p:cNvPr id="203" name="Google Shape;203;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1981200" y="2886075"/>
            <a:ext cx="5800725" cy="1085850"/>
          </a:xfrm>
          <a:prstGeom prst="rect">
            <a:avLst/>
          </a:prstGeom>
          <a:noFill/>
          <a:ln>
            <a:noFill/>
          </a:ln>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10C25A-F5F9-A08E-6ED2-221A7134AF31}"/>
                  </a:ext>
                </a:extLst>
              </p:cNvPr>
              <p:cNvSpPr txBox="1"/>
              <p:nvPr/>
            </p:nvSpPr>
            <p:spPr>
              <a:xfrm>
                <a:off x="4210345" y="5333965"/>
                <a:ext cx="7186839" cy="1483740"/>
              </a:xfrm>
              <a:prstGeom prst="rect">
                <a:avLst/>
              </a:prstGeom>
              <a:noFill/>
            </p:spPr>
            <p:txBody>
              <a:bodyPr wrap="none" lIns="0" tIns="0" rIns="0" bIns="0" rtlCol="0">
                <a:spAutoFit/>
              </a:bodyPr>
              <a:lstStyle/>
              <a:p>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m:t>
                    </m:r>
                    <m:r>
                      <a:rPr lang="en-US" sz="2800" b="0" i="0" smtClean="0">
                        <a:latin typeface="Cambria Math" panose="02040503050406030204" pitchFamily="18" charset="0"/>
                      </a:rPr>
                      <m:t>10</m:t>
                    </m:r>
                  </m:oMath>
                </a14:m>
                <a:r>
                  <a:rPr lang="en-US" sz="2800" dirty="0"/>
                  <a:t> , p = 0.17 </a:t>
                </a:r>
              </a:p>
              <a:p>
                <a:r>
                  <a:rPr lang="en-US" sz="2800" dirty="0"/>
                  <a:t>P(k = 3 in 5 trials) = </a:t>
                </a:r>
                <a14:m>
                  <m:oMath xmlns:m="http://schemas.openxmlformats.org/officeDocument/2006/math">
                    <m:d>
                      <m:dPr>
                        <m:ctrlPr>
                          <a:rPr lang="en-US" sz="2800" i="1" smtClean="0">
                            <a:latin typeface="Cambria Math" panose="02040503050406030204" pitchFamily="18" charset="0"/>
                          </a:rPr>
                        </m:ctrlPr>
                      </m:dPr>
                      <m:e>
                        <m:f>
                          <m:fPr>
                            <m:type m:val="noBar"/>
                            <m:ctrlPr>
                              <a:rPr lang="en-US" sz="280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m:t>
                            </m:r>
                          </m:den>
                        </m:f>
                      </m:e>
                    </m:d>
                  </m:oMath>
                </a14:m>
                <a:r>
                  <a:rPr lang="en-US" sz="2800" dirty="0"/>
                  <a:t>*</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0.17</m:t>
                        </m:r>
                      </m:e>
                      <m:sup>
                        <m:r>
                          <a:rPr lang="en-US" sz="2800" b="0" i="1" dirty="0" smtClean="0">
                            <a:latin typeface="Cambria Math" panose="02040503050406030204" pitchFamily="18" charset="0"/>
                          </a:rPr>
                          <m:t>3</m:t>
                        </m:r>
                      </m:sup>
                    </m:sSup>
                    <m:sSup>
                      <m:sSupPr>
                        <m:ctrlPr>
                          <a:rPr lang="en-US" sz="2800" b="0" i="1" dirty="0" smtClean="0">
                            <a:latin typeface="Cambria Math" panose="02040503050406030204" pitchFamily="18" charset="0"/>
                          </a:rPr>
                        </m:ctrlPr>
                      </m:sSupPr>
                      <m:e>
                        <m:r>
                          <m:rPr>
                            <m:nor/>
                          </m:rPr>
                          <a:rPr lang="en-US" sz="2800" dirty="0"/>
                          <m:t>*</m:t>
                        </m:r>
                        <m:r>
                          <a:rPr lang="en-US" sz="2800" i="1" dirty="0">
                            <a:latin typeface="Cambria Math" panose="02040503050406030204" pitchFamily="18" charset="0"/>
                          </a:rPr>
                          <m:t>(1−0.</m:t>
                        </m:r>
                        <m:r>
                          <a:rPr lang="en-US" sz="2800" b="0" i="1" dirty="0" smtClean="0">
                            <a:latin typeface="Cambria Math" panose="02040503050406030204" pitchFamily="18" charset="0"/>
                          </a:rPr>
                          <m:t>17</m:t>
                        </m:r>
                        <m:r>
                          <a:rPr lang="en-US" sz="2800" i="1" dirty="0">
                            <a:latin typeface="Cambria Math" panose="02040503050406030204" pitchFamily="18" charset="0"/>
                          </a:rPr>
                          <m:t>)</m:t>
                        </m:r>
                      </m:e>
                      <m:sup>
                        <m:r>
                          <a:rPr lang="en-US" sz="2800" b="0" i="1" dirty="0" smtClean="0">
                            <a:latin typeface="Cambria Math" panose="02040503050406030204" pitchFamily="18" charset="0"/>
                          </a:rPr>
                          <m:t>(5 −3)</m:t>
                        </m:r>
                      </m:sup>
                    </m:sSup>
                  </m:oMath>
                </a14:m>
                <a:endParaRPr lang="en-US" sz="2800" b="0" dirty="0"/>
              </a:p>
              <a:p>
                <a:r>
                  <a:rPr lang="en-US" sz="2800" dirty="0"/>
                  <a:t>						  = </a:t>
                </a:r>
                <a:r>
                  <a:rPr lang="en-US" sz="2800" b="0" i="0" dirty="0">
                    <a:effectLst/>
                    <a:latin typeface="Roboto" panose="02000000000000000000" pitchFamily="2" charset="0"/>
                  </a:rPr>
                  <a:t>0.034 -&gt; 3.4%</a:t>
                </a:r>
                <a:endParaRPr lang="en-US" sz="2800" dirty="0"/>
              </a:p>
            </p:txBody>
          </p:sp>
        </mc:Choice>
        <mc:Fallback>
          <p:sp>
            <p:nvSpPr>
              <p:cNvPr id="8" name="TextBox 7">
                <a:extLst>
                  <a:ext uri="{FF2B5EF4-FFF2-40B4-BE49-F238E27FC236}">
                    <a16:creationId xmlns:a16="http://schemas.microsoft.com/office/drawing/2014/main" id="{D010C25A-F5F9-A08E-6ED2-221A7134AF31}"/>
                  </a:ext>
                </a:extLst>
              </p:cNvPr>
              <p:cNvSpPr txBox="1">
                <a:spLocks noRot="1" noChangeAspect="1" noMove="1" noResize="1" noEditPoints="1" noAdjustHandles="1" noChangeArrowheads="1" noChangeShapeType="1" noTextEdit="1"/>
              </p:cNvSpPr>
              <p:nvPr/>
            </p:nvSpPr>
            <p:spPr>
              <a:xfrm>
                <a:off x="4210345" y="5333965"/>
                <a:ext cx="7186839" cy="1483740"/>
              </a:xfrm>
              <a:prstGeom prst="rect">
                <a:avLst/>
              </a:prstGeom>
              <a:blipFill>
                <a:blip r:embed="rId4"/>
                <a:stretch>
                  <a:fillRect l="-2998" t="-5128" r="-529" b="-1453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05117741-BDCF-F2AC-584F-892668A17910}"/>
              </a:ext>
            </a:extLst>
          </p:cNvPr>
          <p:cNvSpPr txBox="1"/>
          <p:nvPr/>
        </p:nvSpPr>
        <p:spPr>
          <a:xfrm>
            <a:off x="1981200" y="4154906"/>
            <a:ext cx="8432801" cy="707886"/>
          </a:xfrm>
          <a:prstGeom prst="rect">
            <a:avLst/>
          </a:prstGeom>
          <a:noFill/>
        </p:spPr>
        <p:txBody>
          <a:bodyPr wrap="square">
            <a:spAutoFit/>
          </a:bodyPr>
          <a:lstStyle/>
          <a:p>
            <a:pPr marL="0" indent="0">
              <a:buNone/>
            </a:pPr>
            <a:r>
              <a:rPr lang="en-US" sz="2000" dirty="0">
                <a:solidFill>
                  <a:srgbClr val="000000"/>
                </a:solidFill>
              </a:rPr>
              <a:t>A person rolls a die 5 times. We record the number of times 1 is rolled, and ask what is the probability of rolling 1 three times? </a:t>
            </a:r>
          </a:p>
        </p:txBody>
      </p:sp>
      <p:sp>
        <p:nvSpPr>
          <p:cNvPr id="4" name="Donut 3">
            <a:extLst>
              <a:ext uri="{FF2B5EF4-FFF2-40B4-BE49-F238E27FC236}">
                <a16:creationId xmlns:a16="http://schemas.microsoft.com/office/drawing/2014/main" id="{650CB3B1-FA36-0C20-D886-55CDE9C7A459}"/>
              </a:ext>
            </a:extLst>
          </p:cNvPr>
          <p:cNvSpPr/>
          <p:nvPr/>
        </p:nvSpPr>
        <p:spPr>
          <a:xfrm>
            <a:off x="6654243" y="4486846"/>
            <a:ext cx="791028"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onut 4">
            <a:extLst>
              <a:ext uri="{FF2B5EF4-FFF2-40B4-BE49-F238E27FC236}">
                <a16:creationId xmlns:a16="http://schemas.microsoft.com/office/drawing/2014/main" id="{5B148600-007A-9676-A511-D0B513B2294C}"/>
              </a:ext>
            </a:extLst>
          </p:cNvPr>
          <p:cNvSpPr/>
          <p:nvPr/>
        </p:nvSpPr>
        <p:spPr>
          <a:xfrm>
            <a:off x="4147739" y="4133295"/>
            <a:ext cx="449943" cy="397557"/>
          </a:xfrm>
          <a:prstGeom prst="donut">
            <a:avLst>
              <a:gd name="adj" fmla="val 10252"/>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ular Callout 5">
            <a:extLst>
              <a:ext uri="{FF2B5EF4-FFF2-40B4-BE49-F238E27FC236}">
                <a16:creationId xmlns:a16="http://schemas.microsoft.com/office/drawing/2014/main" id="{AEBF3D8A-71B0-BD9A-3658-691E99213121}"/>
              </a:ext>
            </a:extLst>
          </p:cNvPr>
          <p:cNvSpPr/>
          <p:nvPr/>
        </p:nvSpPr>
        <p:spPr>
          <a:xfrm>
            <a:off x="4597682" y="3740775"/>
            <a:ext cx="493487" cy="319943"/>
          </a:xfrm>
          <a:prstGeom prst="wedgeRoundRectCallout">
            <a:avLst>
              <a:gd name="adj1" fmla="val -57699"/>
              <a:gd name="adj2" fmla="val 79592"/>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n</a:t>
            </a:r>
          </a:p>
        </p:txBody>
      </p:sp>
      <p:sp>
        <p:nvSpPr>
          <p:cNvPr id="7" name="Rounded Rectangular Callout 6">
            <a:extLst>
              <a:ext uri="{FF2B5EF4-FFF2-40B4-BE49-F238E27FC236}">
                <a16:creationId xmlns:a16="http://schemas.microsoft.com/office/drawing/2014/main" id="{1C40F411-E76A-1593-C4E7-01B02AB6E88F}"/>
              </a:ext>
            </a:extLst>
          </p:cNvPr>
          <p:cNvSpPr/>
          <p:nvPr/>
        </p:nvSpPr>
        <p:spPr>
          <a:xfrm>
            <a:off x="7269506" y="4956980"/>
            <a:ext cx="638629" cy="397558"/>
          </a:xfrm>
          <a:prstGeom prst="wedgeRoundRectCallout">
            <a:avLst>
              <a:gd name="adj1" fmla="val -100574"/>
              <a:gd name="adj2" fmla="val -102179"/>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t>k</a:t>
            </a:r>
          </a:p>
        </p:txBody>
      </p:sp>
    </p:spTree>
    <p:extLst>
      <p:ext uri="{BB962C8B-B14F-4D97-AF65-F5344CB8AC3E}">
        <p14:creationId xmlns:p14="http://schemas.microsoft.com/office/powerpoint/2010/main" val="329155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Which of the following is not a condition that needs to be met for the binomial distribution to be applicable?</a:t>
            </a:r>
            <a:endParaRPr sz="2300" dirty="0">
              <a:solidFill>
                <a:schemeClr val="accent1"/>
              </a:solidFill>
            </a:endParaRPr>
          </a:p>
          <a:p>
            <a:pPr marL="0" indent="0">
              <a:buNone/>
            </a:pPr>
            <a:endParaRPr sz="2300" dirty="0">
              <a:solidFill>
                <a:schemeClr val="accent1"/>
              </a:solidFill>
            </a:endParaRPr>
          </a:p>
          <a:p>
            <a:pPr indent="-374650">
              <a:buClr>
                <a:srgbClr val="000000"/>
              </a:buClr>
              <a:buSzPts val="2300"/>
              <a:buAutoNum type="alphaLcParenBoth"/>
            </a:pPr>
            <a:r>
              <a:rPr lang="en" sz="2300" dirty="0">
                <a:solidFill>
                  <a:srgbClr val="000000"/>
                </a:solidFill>
              </a:rPr>
              <a:t>the trials must be independent</a:t>
            </a:r>
            <a:endParaRPr sz="2300" dirty="0">
              <a:solidFill>
                <a:srgbClr val="000000"/>
              </a:solidFill>
            </a:endParaRPr>
          </a:p>
          <a:p>
            <a:pPr indent="-374650">
              <a:spcBef>
                <a:spcPts val="0"/>
              </a:spcBef>
              <a:buClr>
                <a:srgbClr val="000000"/>
              </a:buClr>
              <a:buSzPts val="2300"/>
              <a:buAutoNum type="alphaLcParenBoth"/>
            </a:pPr>
            <a:r>
              <a:rPr lang="en" sz="2300" dirty="0">
                <a:solidFill>
                  <a:srgbClr val="000000"/>
                </a:solidFill>
              </a:rPr>
              <a:t>the number of trials, </a:t>
            </a:r>
            <a:r>
              <a:rPr lang="en" sz="2300" i="1" dirty="0">
                <a:solidFill>
                  <a:srgbClr val="000000"/>
                </a:solidFill>
              </a:rPr>
              <a:t>n</a:t>
            </a:r>
            <a:r>
              <a:rPr lang="en" sz="2300" dirty="0">
                <a:solidFill>
                  <a:srgbClr val="000000"/>
                </a:solidFill>
              </a:rPr>
              <a:t>, must be fixed</a:t>
            </a:r>
            <a:endParaRPr sz="2300" dirty="0">
              <a:solidFill>
                <a:srgbClr val="000000"/>
              </a:solidFill>
            </a:endParaRPr>
          </a:p>
          <a:p>
            <a:pPr indent="-374650">
              <a:spcBef>
                <a:spcPts val="0"/>
              </a:spcBef>
              <a:buClr>
                <a:srgbClr val="000000"/>
              </a:buClr>
              <a:buSzPts val="2300"/>
              <a:buAutoNum type="alphaLcParenBoth"/>
            </a:pPr>
            <a:r>
              <a:rPr lang="en" sz="2300" dirty="0">
                <a:solidFill>
                  <a:srgbClr val="000000"/>
                </a:solidFill>
              </a:rPr>
              <a:t>each trial outcome must be classified as a </a:t>
            </a:r>
            <a:r>
              <a:rPr lang="en" sz="2300" i="1" dirty="0">
                <a:solidFill>
                  <a:srgbClr val="000000"/>
                </a:solidFill>
              </a:rPr>
              <a:t>success</a:t>
            </a:r>
            <a:br>
              <a:rPr lang="en" sz="2300" dirty="0">
                <a:solidFill>
                  <a:srgbClr val="000000"/>
                </a:solidFill>
              </a:rPr>
            </a:br>
            <a:r>
              <a:rPr lang="en" sz="2300" dirty="0">
                <a:solidFill>
                  <a:srgbClr val="000000"/>
                </a:solidFill>
              </a:rPr>
              <a:t>or a </a:t>
            </a:r>
            <a:r>
              <a:rPr lang="en" sz="2300" i="1" dirty="0">
                <a:solidFill>
                  <a:srgbClr val="000000"/>
                </a:solidFill>
              </a:rPr>
              <a:t>failure</a:t>
            </a:r>
            <a:endParaRPr sz="2300" i="1" dirty="0">
              <a:solidFill>
                <a:srgbClr val="000000"/>
              </a:solidFill>
            </a:endParaRPr>
          </a:p>
          <a:p>
            <a:pPr indent="-374650">
              <a:spcBef>
                <a:spcPts val="0"/>
              </a:spcBef>
              <a:buClr>
                <a:srgbClr val="000000"/>
              </a:buClr>
              <a:buSzPts val="2300"/>
              <a:buAutoNum type="alphaLcParenBoth"/>
            </a:pPr>
            <a:r>
              <a:rPr lang="en" sz="2300" dirty="0">
                <a:solidFill>
                  <a:srgbClr val="000000"/>
                </a:solidFill>
              </a:rPr>
              <a:t>the number of desired successes, </a:t>
            </a:r>
            <a:r>
              <a:rPr lang="en" sz="2300" i="1" dirty="0">
                <a:solidFill>
                  <a:srgbClr val="000000"/>
                </a:solidFill>
              </a:rPr>
              <a:t>k</a:t>
            </a:r>
            <a:r>
              <a:rPr lang="en" sz="2300" dirty="0">
                <a:solidFill>
                  <a:srgbClr val="000000"/>
                </a:solidFill>
              </a:rPr>
              <a:t>, must be greater than the number of trials</a:t>
            </a:r>
            <a:endParaRPr sz="2300" dirty="0">
              <a:solidFill>
                <a:srgbClr val="000000"/>
              </a:solidFill>
            </a:endParaRPr>
          </a:p>
          <a:p>
            <a:pPr indent="-374650">
              <a:spcBef>
                <a:spcPts val="0"/>
              </a:spcBef>
              <a:buClr>
                <a:srgbClr val="000000"/>
              </a:buClr>
              <a:buSzPts val="2300"/>
              <a:buAutoNum type="alphaLcParenBoth"/>
            </a:pPr>
            <a:r>
              <a:rPr lang="en" sz="2300" dirty="0">
                <a:solidFill>
                  <a:srgbClr val="000000"/>
                </a:solidFill>
              </a:rPr>
              <a:t>the probability of success, </a:t>
            </a:r>
            <a:r>
              <a:rPr lang="en" sz="2300" i="1" dirty="0">
                <a:solidFill>
                  <a:srgbClr val="000000"/>
                </a:solidFill>
              </a:rPr>
              <a:t>p</a:t>
            </a:r>
            <a:r>
              <a:rPr lang="en" sz="2300" dirty="0">
                <a:solidFill>
                  <a:srgbClr val="000000"/>
                </a:solidFill>
              </a:rPr>
              <a:t>, must be the same for each trial</a:t>
            </a:r>
            <a:endParaRPr sz="2300" dirty="0">
              <a:solidFill>
                <a:srgbClr val="000000"/>
              </a:solidFill>
            </a:endParaRPr>
          </a:p>
        </p:txBody>
      </p:sp>
      <p:sp>
        <p:nvSpPr>
          <p:cNvPr id="210" name="Google Shape;210;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200" y="1244775"/>
            <a:ext cx="8229600" cy="24960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Which of the following is not a condition that needs to be met for the binomial distribution to be applicable?</a:t>
            </a:r>
            <a:endParaRPr sz="2300" dirty="0">
              <a:solidFill>
                <a:schemeClr val="accent1"/>
              </a:solidFill>
            </a:endParaRPr>
          </a:p>
          <a:p>
            <a:pPr marL="0" indent="0">
              <a:buNone/>
            </a:pPr>
            <a:endParaRPr sz="2300" dirty="0">
              <a:solidFill>
                <a:schemeClr val="accent1"/>
              </a:solidFill>
            </a:endParaRPr>
          </a:p>
          <a:p>
            <a:pPr indent="-374650">
              <a:buClr>
                <a:srgbClr val="000000"/>
              </a:buClr>
              <a:buSzPts val="2300"/>
              <a:buAutoNum type="alphaLcParenBoth"/>
            </a:pPr>
            <a:r>
              <a:rPr lang="en" sz="2300" dirty="0">
                <a:solidFill>
                  <a:srgbClr val="000000"/>
                </a:solidFill>
              </a:rPr>
              <a:t>the trials must be independent</a:t>
            </a:r>
            <a:endParaRPr sz="2300" dirty="0">
              <a:solidFill>
                <a:srgbClr val="000000"/>
              </a:solidFill>
            </a:endParaRPr>
          </a:p>
          <a:p>
            <a:pPr indent="-374650">
              <a:spcBef>
                <a:spcPts val="0"/>
              </a:spcBef>
              <a:buClr>
                <a:srgbClr val="000000"/>
              </a:buClr>
              <a:buSzPts val="2300"/>
              <a:buAutoNum type="alphaLcParenBoth"/>
            </a:pPr>
            <a:r>
              <a:rPr lang="en" sz="2300" dirty="0">
                <a:solidFill>
                  <a:srgbClr val="000000"/>
                </a:solidFill>
              </a:rPr>
              <a:t>the number of trials, </a:t>
            </a:r>
            <a:r>
              <a:rPr lang="en" sz="2300" i="1" dirty="0">
                <a:solidFill>
                  <a:srgbClr val="000000"/>
                </a:solidFill>
              </a:rPr>
              <a:t>n</a:t>
            </a:r>
            <a:r>
              <a:rPr lang="en" sz="2300" dirty="0">
                <a:solidFill>
                  <a:srgbClr val="000000"/>
                </a:solidFill>
              </a:rPr>
              <a:t>, must be fixed</a:t>
            </a:r>
            <a:endParaRPr sz="2300" dirty="0">
              <a:solidFill>
                <a:srgbClr val="000000"/>
              </a:solidFill>
            </a:endParaRPr>
          </a:p>
          <a:p>
            <a:pPr indent="-374650">
              <a:spcBef>
                <a:spcPts val="0"/>
              </a:spcBef>
              <a:buClr>
                <a:srgbClr val="000000"/>
              </a:buClr>
              <a:buSzPts val="2300"/>
              <a:buAutoNum type="alphaLcParenBoth"/>
            </a:pPr>
            <a:r>
              <a:rPr lang="en" sz="2300" dirty="0">
                <a:solidFill>
                  <a:srgbClr val="000000"/>
                </a:solidFill>
              </a:rPr>
              <a:t>each trial outcome must be classified as a </a:t>
            </a:r>
            <a:r>
              <a:rPr lang="en" sz="2300" i="1" dirty="0">
                <a:solidFill>
                  <a:srgbClr val="000000"/>
                </a:solidFill>
              </a:rPr>
              <a:t>success</a:t>
            </a:r>
            <a:br>
              <a:rPr lang="en" sz="2300" dirty="0">
                <a:solidFill>
                  <a:srgbClr val="000000"/>
                </a:solidFill>
              </a:rPr>
            </a:br>
            <a:r>
              <a:rPr lang="en" sz="2300" dirty="0">
                <a:solidFill>
                  <a:srgbClr val="000000"/>
                </a:solidFill>
              </a:rPr>
              <a:t>or a </a:t>
            </a:r>
            <a:r>
              <a:rPr lang="en" sz="2300" i="1" dirty="0">
                <a:solidFill>
                  <a:srgbClr val="000000"/>
                </a:solidFill>
              </a:rPr>
              <a:t>failure</a:t>
            </a:r>
            <a:endParaRPr sz="2300" i="1" dirty="0">
              <a:solidFill>
                <a:srgbClr val="000000"/>
              </a:solidFill>
            </a:endParaRPr>
          </a:p>
          <a:p>
            <a:pPr indent="-374650">
              <a:spcBef>
                <a:spcPts val="0"/>
              </a:spcBef>
              <a:buClr>
                <a:schemeClr val="accent2"/>
              </a:buClr>
              <a:buSzPts val="2300"/>
              <a:buAutoNum type="alphaLcParenBoth"/>
            </a:pPr>
            <a:r>
              <a:rPr lang="en" sz="2300" i="1" dirty="0">
                <a:solidFill>
                  <a:srgbClr val="FF9700"/>
                </a:solidFill>
              </a:rPr>
              <a:t>the number of desired successes, k, must be greater than the number of trials</a:t>
            </a:r>
            <a:endParaRPr sz="2300" i="1" dirty="0">
              <a:solidFill>
                <a:srgbClr val="FF9700"/>
              </a:solidFill>
            </a:endParaRPr>
          </a:p>
          <a:p>
            <a:pPr indent="-374650">
              <a:spcBef>
                <a:spcPts val="0"/>
              </a:spcBef>
              <a:buClr>
                <a:srgbClr val="000000"/>
              </a:buClr>
              <a:buSzPts val="2300"/>
              <a:buAutoNum type="alphaLcParenBoth"/>
            </a:pPr>
            <a:r>
              <a:rPr lang="en" sz="2300" dirty="0">
                <a:solidFill>
                  <a:srgbClr val="000000"/>
                </a:solidFill>
              </a:rPr>
              <a:t>the probability of success, </a:t>
            </a:r>
            <a:r>
              <a:rPr lang="en" sz="2300" i="1" dirty="0">
                <a:solidFill>
                  <a:srgbClr val="000000"/>
                </a:solidFill>
              </a:rPr>
              <a:t>p</a:t>
            </a:r>
            <a:r>
              <a:rPr lang="en" sz="2300" dirty="0">
                <a:solidFill>
                  <a:srgbClr val="000000"/>
                </a:solidFill>
              </a:rPr>
              <a:t>, must be the same for each trial</a:t>
            </a:r>
            <a:endParaRPr sz="2300" dirty="0">
              <a:solidFill>
                <a:srgbClr val="000000"/>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txBox="1">
            <a:spLocks noGrp="1"/>
          </p:cNvSpPr>
          <p:nvPr>
            <p:ph type="body" idx="1"/>
          </p:nvPr>
        </p:nvSpPr>
        <p:spPr>
          <a:xfrm flipH="1">
            <a:off x="1981200" y="1244775"/>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rgbClr val="000000"/>
                </a:solidFill>
              </a:rPr>
              <a:t>Mean and standard deviation of binomial distribution</a:t>
            </a:r>
            <a:endParaRPr sz="2200">
              <a:solidFill>
                <a:srgbClr val="000000"/>
              </a:solidFill>
            </a:endParaRPr>
          </a:p>
          <a:p>
            <a:pPr marL="0" indent="0">
              <a:lnSpc>
                <a:spcPct val="115000"/>
              </a:lnSpc>
              <a:buNone/>
            </a:pPr>
            <a:endParaRPr sz="2200">
              <a:solidFill>
                <a:srgbClr val="000000"/>
              </a:solidFill>
            </a:endParaRPr>
          </a:p>
        </p:txBody>
      </p:sp>
      <p:sp>
        <p:nvSpPr>
          <p:cNvPr id="359" name="Google Shape;359;p5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 and its variability</a:t>
            </a:r>
            <a:endParaRPr>
              <a:solidFill>
                <a:schemeClr val="accent1"/>
              </a:solidFill>
            </a:endParaRPr>
          </a:p>
        </p:txBody>
      </p:sp>
      <p:pic>
        <p:nvPicPr>
          <p:cNvPr id="360" name="Google Shape;360;p59"/>
          <p:cNvPicPr preferRelativeResize="0"/>
          <p:nvPr/>
        </p:nvPicPr>
        <p:blipFill>
          <a:blip r:embed="rId3">
            <a:alphaModFix/>
          </a:blip>
          <a:stretch>
            <a:fillRect/>
          </a:stretch>
        </p:blipFill>
        <p:spPr>
          <a:xfrm>
            <a:off x="3971314" y="1921264"/>
            <a:ext cx="4391025" cy="733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0"/>
          <p:cNvSpPr txBox="1">
            <a:spLocks noGrp="1"/>
          </p:cNvSpPr>
          <p:nvPr>
            <p:ph type="body" idx="1"/>
          </p:nvPr>
        </p:nvSpPr>
        <p:spPr>
          <a:xfrm flipH="1">
            <a:off x="1981200" y="1244775"/>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rgbClr val="000000"/>
                </a:solidFill>
              </a:rPr>
              <a:t>Mean and standard deviation of binomial distribution</a:t>
            </a:r>
            <a:endParaRPr sz="2200">
              <a:solidFill>
                <a:srgbClr val="000000"/>
              </a:solidFill>
            </a:endParaRPr>
          </a:p>
          <a:p>
            <a:pPr marL="0" indent="0">
              <a:lnSpc>
                <a:spcPct val="115000"/>
              </a:lnSpc>
              <a:buNone/>
            </a:pPr>
            <a:endParaRPr sz="2200">
              <a:solidFill>
                <a:srgbClr val="000000"/>
              </a:solidFill>
            </a:endParaRPr>
          </a:p>
        </p:txBody>
      </p:sp>
      <p:sp>
        <p:nvSpPr>
          <p:cNvPr id="366" name="Google Shape;366;p6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 and its variability</a:t>
            </a:r>
            <a:endParaRPr>
              <a:solidFill>
                <a:schemeClr val="accent1"/>
              </a:solidFill>
            </a:endParaRPr>
          </a:p>
        </p:txBody>
      </p:sp>
      <p:sp>
        <p:nvSpPr>
          <p:cNvPr id="367" name="Google Shape;367;p60"/>
          <p:cNvSpPr txBox="1">
            <a:spLocks noGrp="1"/>
          </p:cNvSpPr>
          <p:nvPr>
            <p:ph type="body" idx="1"/>
          </p:nvPr>
        </p:nvSpPr>
        <p:spPr>
          <a:xfrm flipH="1">
            <a:off x="1981200" y="2654700"/>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dirty="0">
                <a:solidFill>
                  <a:srgbClr val="000000"/>
                </a:solidFill>
              </a:rPr>
              <a:t>Going back to the multiple choice problems:</a:t>
            </a:r>
            <a:endParaRPr sz="2200" dirty="0">
              <a:solidFill>
                <a:srgbClr val="000000"/>
              </a:solidFill>
            </a:endParaRPr>
          </a:p>
        </p:txBody>
      </p:sp>
      <p:pic>
        <p:nvPicPr>
          <p:cNvPr id="368" name="Google Shape;368;p60"/>
          <p:cNvPicPr preferRelativeResize="0"/>
          <p:nvPr/>
        </p:nvPicPr>
        <p:blipFill>
          <a:blip r:embed="rId3">
            <a:alphaModFix/>
          </a:blip>
          <a:stretch>
            <a:fillRect/>
          </a:stretch>
        </p:blipFill>
        <p:spPr>
          <a:xfrm>
            <a:off x="3971314" y="1921264"/>
            <a:ext cx="4391025" cy="733425"/>
          </a:xfrm>
          <a:prstGeom prst="rect">
            <a:avLst/>
          </a:prstGeom>
          <a:noFill/>
          <a:ln>
            <a:noFill/>
          </a:ln>
        </p:spPr>
      </p:pic>
      <p:pic>
        <p:nvPicPr>
          <p:cNvPr id="369" name="Google Shape;369;p60"/>
          <p:cNvPicPr preferRelativeResize="0"/>
          <p:nvPr/>
        </p:nvPicPr>
        <p:blipFill rotWithShape="1">
          <a:blip r:embed="rId4">
            <a:alphaModFix/>
          </a:blip>
          <a:srcRect t="27382" r="61434"/>
          <a:stretch/>
        </p:blipFill>
        <p:spPr>
          <a:xfrm>
            <a:off x="2986077" y="3526801"/>
            <a:ext cx="2398724" cy="518763"/>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6E07630-D94B-0160-CE43-61F9136177A5}"/>
                  </a:ext>
                </a:extLst>
              </p:cNvPr>
              <p:cNvSpPr txBox="1"/>
              <p:nvPr/>
            </p:nvSpPr>
            <p:spPr>
              <a:xfrm>
                <a:off x="5267074" y="3443514"/>
                <a:ext cx="4943726" cy="521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10∗0.25</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1−0.25</m:t>
                              </m:r>
                            </m:e>
                          </m:d>
                        </m:e>
                      </m:rad>
                      <m:r>
                        <a:rPr lang="en-US" sz="2800" b="0" i="1" smtClean="0">
                          <a:latin typeface="Cambria Math" panose="02040503050406030204" pitchFamily="18" charset="0"/>
                        </a:rPr>
                        <m:t>=1.37</m:t>
                      </m:r>
                    </m:oMath>
                  </m:oMathPara>
                </a14:m>
                <a:endParaRPr lang="en-US" sz="2800" dirty="0"/>
              </a:p>
            </p:txBody>
          </p:sp>
        </mc:Choice>
        <mc:Fallback>
          <p:sp>
            <p:nvSpPr>
              <p:cNvPr id="2" name="TextBox 1">
                <a:extLst>
                  <a:ext uri="{FF2B5EF4-FFF2-40B4-BE49-F238E27FC236}">
                    <a16:creationId xmlns:a16="http://schemas.microsoft.com/office/drawing/2014/main" id="{A6E07630-D94B-0160-CE43-61F9136177A5}"/>
                  </a:ext>
                </a:extLst>
              </p:cNvPr>
              <p:cNvSpPr txBox="1">
                <a:spLocks noRot="1" noChangeAspect="1" noMove="1" noResize="1" noEditPoints="1" noAdjustHandles="1" noChangeArrowheads="1" noChangeShapeType="1" noTextEdit="1"/>
              </p:cNvSpPr>
              <p:nvPr/>
            </p:nvSpPr>
            <p:spPr>
              <a:xfrm>
                <a:off x="5267074" y="3443514"/>
                <a:ext cx="4943726" cy="521810"/>
              </a:xfrm>
              <a:prstGeom prst="rect">
                <a:avLst/>
              </a:prstGeom>
              <a:blipFill>
                <a:blip r:embed="rId5"/>
                <a:stretch>
                  <a:fillRect r="-767" b="-31707"/>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61"/>
          <p:cNvSpPr txBox="1">
            <a:spLocks noGrp="1"/>
          </p:cNvSpPr>
          <p:nvPr>
            <p:ph type="body" idx="1"/>
          </p:nvPr>
        </p:nvSpPr>
        <p:spPr>
          <a:xfrm flipH="1">
            <a:off x="1981200" y="1244775"/>
            <a:ext cx="8229600" cy="676500"/>
          </a:xfrm>
          <a:prstGeom prst="rect">
            <a:avLst/>
          </a:prstGeom>
        </p:spPr>
        <p:txBody>
          <a:bodyPr spcFirstLastPara="1" wrap="square" lIns="91425" tIns="91425" rIns="91425" bIns="91425" anchor="t" anchorCtr="0">
            <a:noAutofit/>
          </a:bodyPr>
          <a:lstStyle/>
          <a:p>
            <a:pPr marL="0" indent="0">
              <a:lnSpc>
                <a:spcPct val="115000"/>
              </a:lnSpc>
              <a:buNone/>
            </a:pPr>
            <a:r>
              <a:rPr lang="en" sz="2200">
                <a:solidFill>
                  <a:srgbClr val="000000"/>
                </a:solidFill>
              </a:rPr>
              <a:t>Mean and standard deviation of binomial distribution</a:t>
            </a:r>
            <a:endParaRPr sz="2200">
              <a:solidFill>
                <a:srgbClr val="000000"/>
              </a:solidFill>
            </a:endParaRPr>
          </a:p>
          <a:p>
            <a:pPr marL="0" indent="0">
              <a:lnSpc>
                <a:spcPct val="115000"/>
              </a:lnSpc>
              <a:buNone/>
            </a:pPr>
            <a:endParaRPr sz="2200">
              <a:solidFill>
                <a:srgbClr val="000000"/>
              </a:solidFill>
            </a:endParaRPr>
          </a:p>
        </p:txBody>
      </p:sp>
      <p:sp>
        <p:nvSpPr>
          <p:cNvPr id="376" name="Google Shape;376;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Expected value and its variability</a:t>
            </a:r>
            <a:endParaRPr>
              <a:solidFill>
                <a:schemeClr val="accent1"/>
              </a:solidFill>
            </a:endParaRPr>
          </a:p>
        </p:txBody>
      </p:sp>
      <p:pic>
        <p:nvPicPr>
          <p:cNvPr id="378" name="Google Shape;378;p61"/>
          <p:cNvPicPr preferRelativeResize="0"/>
          <p:nvPr/>
        </p:nvPicPr>
        <p:blipFill>
          <a:blip r:embed="rId3">
            <a:alphaModFix/>
          </a:blip>
          <a:stretch>
            <a:fillRect/>
          </a:stretch>
        </p:blipFill>
        <p:spPr>
          <a:xfrm>
            <a:off x="3971314" y="1921264"/>
            <a:ext cx="4391025" cy="733425"/>
          </a:xfrm>
          <a:prstGeom prst="rect">
            <a:avLst/>
          </a:prstGeom>
          <a:noFill/>
          <a:ln>
            <a:noFill/>
          </a:ln>
        </p:spPr>
      </p:pic>
      <p:sp>
        <p:nvSpPr>
          <p:cNvPr id="380" name="Google Shape;380;p61"/>
          <p:cNvSpPr txBox="1"/>
          <p:nvPr/>
        </p:nvSpPr>
        <p:spPr>
          <a:xfrm>
            <a:off x="1981200" y="4211500"/>
            <a:ext cx="8229600" cy="865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200" kern="0" dirty="0">
                <a:solidFill>
                  <a:srgbClr val="000000"/>
                </a:solidFill>
                <a:latin typeface="Arial"/>
                <a:cs typeface="Arial"/>
                <a:sym typeface="Arial"/>
              </a:rPr>
              <a:t>We would expect 2.5 out of 10 problems to be correct, with a standard deviation of 1.37.</a:t>
            </a:r>
            <a:endParaRPr sz="2200" kern="0" dirty="0">
              <a:solidFill>
                <a:srgbClr val="000000"/>
              </a:solidFill>
              <a:latin typeface="Arial"/>
              <a:cs typeface="Arial"/>
              <a:sym typeface="Arial"/>
            </a:endParaRPr>
          </a:p>
        </p:txBody>
      </p:sp>
      <p:sp>
        <p:nvSpPr>
          <p:cNvPr id="4" name="Google Shape;367;p60">
            <a:extLst>
              <a:ext uri="{FF2B5EF4-FFF2-40B4-BE49-F238E27FC236}">
                <a16:creationId xmlns:a16="http://schemas.microsoft.com/office/drawing/2014/main" id="{6685E365-2C76-E1A9-ECDF-83E503472F12}"/>
              </a:ext>
            </a:extLst>
          </p:cNvPr>
          <p:cNvSpPr txBox="1">
            <a:spLocks/>
          </p:cNvSpPr>
          <p:nvPr/>
        </p:nvSpPr>
        <p:spPr>
          <a:xfrm flipH="1">
            <a:off x="1981200" y="2654700"/>
            <a:ext cx="8229600" cy="67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buFont typeface="Arial"/>
              <a:buNone/>
            </a:pPr>
            <a:r>
              <a:rPr lang="en-US" sz="2200" kern="0">
                <a:solidFill>
                  <a:srgbClr val="000000"/>
                </a:solidFill>
              </a:rPr>
              <a:t>Going back to the multiple choice problems:</a:t>
            </a:r>
            <a:endParaRPr lang="en-US" sz="2200" kern="0" dirty="0">
              <a:solidFill>
                <a:srgbClr val="000000"/>
              </a:solidFill>
            </a:endParaRPr>
          </a:p>
        </p:txBody>
      </p:sp>
      <p:pic>
        <p:nvPicPr>
          <p:cNvPr id="5" name="Google Shape;369;p60">
            <a:extLst>
              <a:ext uri="{FF2B5EF4-FFF2-40B4-BE49-F238E27FC236}">
                <a16:creationId xmlns:a16="http://schemas.microsoft.com/office/drawing/2014/main" id="{1F522AE9-1120-F0D4-B717-F3AE109CBBED}"/>
              </a:ext>
            </a:extLst>
          </p:cNvPr>
          <p:cNvPicPr preferRelativeResize="0"/>
          <p:nvPr/>
        </p:nvPicPr>
        <p:blipFill rotWithShape="1">
          <a:blip r:embed="rId4">
            <a:alphaModFix/>
          </a:blip>
          <a:srcRect t="27382" r="61434"/>
          <a:stretch/>
        </p:blipFill>
        <p:spPr>
          <a:xfrm>
            <a:off x="2986077" y="3526801"/>
            <a:ext cx="2398724" cy="518763"/>
          </a:xfrm>
          <a:prstGeom prst="rect">
            <a:avLst/>
          </a:prstGeom>
          <a:noFill/>
          <a:ln>
            <a:noFill/>
          </a:ln>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0612A1B-676C-C2D8-2D2F-37C8DD0F4474}"/>
                  </a:ext>
                </a:extLst>
              </p:cNvPr>
              <p:cNvSpPr txBox="1"/>
              <p:nvPr/>
            </p:nvSpPr>
            <p:spPr>
              <a:xfrm>
                <a:off x="5267074" y="3443514"/>
                <a:ext cx="4943726" cy="5218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10∗0.25</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1−0.25</m:t>
                              </m:r>
                            </m:e>
                          </m:d>
                        </m:e>
                      </m:rad>
                      <m:r>
                        <a:rPr lang="en-US" sz="2800" b="0" i="1" smtClean="0">
                          <a:latin typeface="Cambria Math" panose="02040503050406030204" pitchFamily="18" charset="0"/>
                        </a:rPr>
                        <m:t>=1.37</m:t>
                      </m:r>
                    </m:oMath>
                  </m:oMathPara>
                </a14:m>
                <a:endParaRPr lang="en-US" sz="2800" dirty="0"/>
              </a:p>
            </p:txBody>
          </p:sp>
        </mc:Choice>
        <mc:Fallback>
          <p:sp>
            <p:nvSpPr>
              <p:cNvPr id="6" name="TextBox 5">
                <a:extLst>
                  <a:ext uri="{FF2B5EF4-FFF2-40B4-BE49-F238E27FC236}">
                    <a16:creationId xmlns:a16="http://schemas.microsoft.com/office/drawing/2014/main" id="{10612A1B-676C-C2D8-2D2F-37C8DD0F4474}"/>
                  </a:ext>
                </a:extLst>
              </p:cNvPr>
              <p:cNvSpPr txBox="1">
                <a:spLocks noRot="1" noChangeAspect="1" noMove="1" noResize="1" noEditPoints="1" noAdjustHandles="1" noChangeArrowheads="1" noChangeShapeType="1" noTextEdit="1"/>
              </p:cNvSpPr>
              <p:nvPr/>
            </p:nvSpPr>
            <p:spPr>
              <a:xfrm>
                <a:off x="5267074" y="3443514"/>
                <a:ext cx="4943726" cy="521810"/>
              </a:xfrm>
              <a:prstGeom prst="rect">
                <a:avLst/>
              </a:prstGeom>
              <a:blipFill>
                <a:blip r:embed="rId5"/>
                <a:stretch>
                  <a:fillRect r="-767" b="-31707"/>
                </a:stretch>
              </a:blipFill>
            </p:spPr>
            <p:txBody>
              <a:bodyPr/>
              <a:lstStyle/>
              <a:p>
                <a:r>
                  <a:rPr 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2"/>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lnSpc>
                <a:spcPct val="115000"/>
              </a:lnSpc>
              <a:buNone/>
            </a:pPr>
            <a:r>
              <a:rPr lang="en" sz="2300" dirty="0">
                <a:solidFill>
                  <a:srgbClr val="000000"/>
                </a:solidFill>
              </a:rPr>
              <a:t>Using the notion that </a:t>
            </a:r>
            <a:r>
              <a:rPr lang="en" sz="2300" i="1" dirty="0">
                <a:solidFill>
                  <a:schemeClr val="accent1"/>
                </a:solidFill>
              </a:rPr>
              <a:t>observations that are more than 2 standard deviations away from the mean are considered unusual</a:t>
            </a:r>
            <a:r>
              <a:rPr lang="en" sz="2300" dirty="0">
                <a:solidFill>
                  <a:srgbClr val="000000"/>
                </a:solidFill>
              </a:rPr>
              <a:t> and the mean and the standard deviation we just computed, we can calculate a range for the plausible number of correct answers in samples of 10.</a:t>
            </a:r>
            <a:endParaRPr sz="2300" dirty="0">
              <a:solidFill>
                <a:srgbClr val="000000"/>
              </a:solidFill>
            </a:endParaRPr>
          </a:p>
          <a:p>
            <a:pPr marL="0" indent="0">
              <a:lnSpc>
                <a:spcPct val="115000"/>
              </a:lnSpc>
              <a:buNone/>
            </a:pPr>
            <a:endParaRPr sz="2300" dirty="0">
              <a:solidFill>
                <a:srgbClr val="000000"/>
              </a:solidFill>
            </a:endParaRPr>
          </a:p>
          <a:p>
            <a:pPr marL="0" indent="0">
              <a:lnSpc>
                <a:spcPct val="115000"/>
              </a:lnSpc>
              <a:buNone/>
            </a:pPr>
            <a:r>
              <a:rPr lang="en" sz="2300" dirty="0">
                <a:solidFill>
                  <a:srgbClr val="000000"/>
                </a:solidFill>
              </a:rPr>
              <a:t>	                     2.5 ± (2 x 1.37) → (0, 5.24)</a:t>
            </a:r>
            <a:endParaRPr sz="2300" dirty="0">
              <a:solidFill>
                <a:srgbClr val="000000"/>
              </a:solidFill>
            </a:endParaRPr>
          </a:p>
        </p:txBody>
      </p:sp>
      <p:sp>
        <p:nvSpPr>
          <p:cNvPr id="386" name="Google Shape;386;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Unusual observations</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3"/>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dirty="0">
              <a:solidFill>
                <a:schemeClr val="accent1"/>
              </a:solidFill>
            </a:endParaRPr>
          </a:p>
          <a:p>
            <a:pPr marL="0" indent="0">
              <a:buNone/>
            </a:pPr>
            <a:r>
              <a:rPr lang="en" sz="2300" dirty="0">
                <a:solidFill>
                  <a:srgbClr val="000000"/>
                </a:solidFill>
              </a:rPr>
              <a:t>                (a) Yes					(b) No</a:t>
            </a:r>
            <a:endParaRPr sz="2300" dirty="0">
              <a:solidFill>
                <a:srgbClr val="000000"/>
              </a:solidFill>
            </a:endParaRPr>
          </a:p>
        </p:txBody>
      </p:sp>
      <p:sp>
        <p:nvSpPr>
          <p:cNvPr id="392" name="Google Shape;392;p6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93" name="Google Shape;393;p63"/>
          <p:cNvPicPr preferRelativeResize="0"/>
          <p:nvPr/>
        </p:nvPicPr>
        <p:blipFill>
          <a:blip r:embed="rId3">
            <a:alphaModFix/>
          </a:blip>
          <a:stretch>
            <a:fillRect/>
          </a:stretch>
        </p:blipFill>
        <p:spPr>
          <a:xfrm>
            <a:off x="2748162" y="3537550"/>
            <a:ext cx="6695675" cy="2539725"/>
          </a:xfrm>
          <a:prstGeom prst="rect">
            <a:avLst/>
          </a:prstGeom>
          <a:noFill/>
          <a:ln>
            <a:noFill/>
          </a:ln>
        </p:spPr>
      </p:pic>
      <p:sp>
        <p:nvSpPr>
          <p:cNvPr id="394" name="Google Shape;394;p63"/>
          <p:cNvSpPr txBox="1"/>
          <p:nvPr/>
        </p:nvSpPr>
        <p:spPr>
          <a:xfrm>
            <a:off x="1981200" y="6336300"/>
            <a:ext cx="8229600" cy="521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http://www.gallup.com/poll/156974/private-schools-top-marks-educating-children.aspx</a:t>
            </a:r>
            <a:endParaRPr sz="1400" kern="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r>
              <a:rPr lang="en-US" sz="2400" dirty="0">
                <a:solidFill>
                  <a:srgbClr val="000000"/>
                </a:solidFill>
              </a:rPr>
              <a:t> </a:t>
            </a:r>
          </a:p>
          <a:p>
            <a:pPr indent="-457200">
              <a:buFont typeface="+mj-lt"/>
              <a:buAutoNum type="alphaLcParenR"/>
            </a:pPr>
            <a:r>
              <a:rPr lang="en-US" sz="2000" dirty="0">
                <a:solidFill>
                  <a:srgbClr val="000000"/>
                </a:solidFill>
              </a:rPr>
              <a:t>What is a trial?</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399156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2" name="Google Shape;393;p63">
            <a:extLst>
              <a:ext uri="{FF2B5EF4-FFF2-40B4-BE49-F238E27FC236}">
                <a16:creationId xmlns:a16="http://schemas.microsoft.com/office/drawing/2014/main" id="{4C87F2D0-7158-4FE0-B2F2-7F3645E7899C}"/>
              </a:ext>
            </a:extLst>
          </p:cNvPr>
          <p:cNvPicPr preferRelativeResize="0"/>
          <p:nvPr/>
        </p:nvPicPr>
        <p:blipFill>
          <a:blip r:embed="rId3">
            <a:alphaModFix/>
          </a:blip>
          <a:stretch>
            <a:fillRect/>
          </a:stretch>
        </p:blipFill>
        <p:spPr>
          <a:xfrm>
            <a:off x="382331" y="3234225"/>
            <a:ext cx="6695675" cy="2539725"/>
          </a:xfrm>
          <a:prstGeom prst="rect">
            <a:avLst/>
          </a:prstGeom>
          <a:noFill/>
          <a:ln>
            <a:noFill/>
          </a:ln>
        </p:spPr>
      </p:pic>
      <p:sp>
        <p:nvSpPr>
          <p:cNvPr id="399" name="Google Shape;399;p64"/>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dirty="0">
              <a:solidFill>
                <a:schemeClr val="accent1"/>
              </a:solidFill>
            </a:endParaRPr>
          </a:p>
          <a:p>
            <a:pPr marL="0" indent="0">
              <a:buNone/>
            </a:pPr>
            <a:r>
              <a:rPr lang="en" sz="2300" i="1" dirty="0">
                <a:solidFill>
                  <a:srgbClr val="FF2447"/>
                </a:solidFill>
              </a:rPr>
              <a:t>                  </a:t>
            </a:r>
            <a:r>
              <a:rPr lang="en" sz="2300" i="1" dirty="0">
                <a:solidFill>
                  <a:srgbClr val="FF9900"/>
                </a:solidFill>
              </a:rPr>
              <a:t>(a) Yes</a:t>
            </a:r>
            <a:r>
              <a:rPr lang="en" sz="2300" dirty="0">
                <a:solidFill>
                  <a:schemeClr val="accent2"/>
                </a:solidFill>
              </a:rPr>
              <a:t>	</a:t>
            </a:r>
            <a:r>
              <a:rPr lang="en" sz="2300" dirty="0">
                <a:solidFill>
                  <a:srgbClr val="000000"/>
                </a:solidFill>
              </a:rPr>
              <a:t>			(b) No</a:t>
            </a:r>
            <a:endParaRPr sz="2300" dirty="0">
              <a:solidFill>
                <a:srgbClr val="000000"/>
              </a:solidFill>
            </a:endParaRPr>
          </a:p>
        </p:txBody>
      </p:sp>
      <p:sp>
        <p:nvSpPr>
          <p:cNvPr id="400" name="Google Shape;400;p6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01" name="Google Shape;401;p64"/>
          <p:cNvSpPr txBox="1"/>
          <p:nvPr/>
        </p:nvSpPr>
        <p:spPr>
          <a:xfrm>
            <a:off x="1981200" y="6336300"/>
            <a:ext cx="8229600" cy="521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http://www.gallup.com/poll/156974/private-schools-top-marks-educating-children.aspx</a:t>
            </a:r>
            <a:endParaRPr sz="1400" kern="0">
              <a:solidFill>
                <a:srgbClr val="000000"/>
              </a:solidFill>
              <a:latin typeface="Arial"/>
              <a:cs typeface="Arial"/>
              <a:sym typeface="Arial"/>
            </a:endParaRPr>
          </a:p>
        </p:txBody>
      </p:sp>
      <p:pic>
        <p:nvPicPr>
          <p:cNvPr id="402" name="Google Shape;402;p64"/>
          <p:cNvPicPr preferRelativeResize="0"/>
          <p:nvPr/>
        </p:nvPicPr>
        <p:blipFill>
          <a:blip r:embed="rId4">
            <a:alphaModFix/>
          </a:blip>
          <a:stretch>
            <a:fillRect/>
          </a:stretch>
        </p:blipFill>
        <p:spPr>
          <a:xfrm>
            <a:off x="6096000" y="5450475"/>
            <a:ext cx="5762625" cy="885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08" name="Google Shape;408;p65"/>
          <p:cNvSpPr txBox="1"/>
          <p:nvPr/>
        </p:nvSpPr>
        <p:spPr>
          <a:xfrm>
            <a:off x="1981200" y="6336300"/>
            <a:ext cx="8229600" cy="521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http://www.gallup.com/poll/156974/private-schools-top-marks-educating-children.aspx</a:t>
            </a:r>
            <a:endParaRPr sz="1400" kern="0">
              <a:solidFill>
                <a:srgbClr val="000000"/>
              </a:solidFill>
              <a:latin typeface="Arial"/>
              <a:cs typeface="Arial"/>
              <a:sym typeface="Arial"/>
            </a:endParaRPr>
          </a:p>
        </p:txBody>
      </p:sp>
      <p:pic>
        <p:nvPicPr>
          <p:cNvPr id="409" name="Google Shape;409;p65"/>
          <p:cNvPicPr preferRelativeResize="0"/>
          <p:nvPr/>
        </p:nvPicPr>
        <p:blipFill>
          <a:blip r:embed="rId3">
            <a:alphaModFix/>
          </a:blip>
          <a:stretch>
            <a:fillRect/>
          </a:stretch>
        </p:blipFill>
        <p:spPr>
          <a:xfrm>
            <a:off x="3310364" y="3587187"/>
            <a:ext cx="5762625" cy="885825"/>
          </a:xfrm>
          <a:prstGeom prst="rect">
            <a:avLst/>
          </a:prstGeom>
          <a:noFill/>
          <a:ln>
            <a:noFill/>
          </a:ln>
        </p:spPr>
      </p:pic>
      <p:pic>
        <p:nvPicPr>
          <p:cNvPr id="410" name="Google Shape;410;p65"/>
          <p:cNvPicPr preferRelativeResize="0"/>
          <p:nvPr/>
        </p:nvPicPr>
        <p:blipFill>
          <a:blip r:embed="rId4">
            <a:alphaModFix/>
          </a:blip>
          <a:stretch>
            <a:fillRect/>
          </a:stretch>
        </p:blipFill>
        <p:spPr>
          <a:xfrm>
            <a:off x="1981200" y="4541435"/>
            <a:ext cx="8029425" cy="626900"/>
          </a:xfrm>
          <a:prstGeom prst="rect">
            <a:avLst/>
          </a:prstGeom>
          <a:noFill/>
          <a:ln>
            <a:noFill/>
          </a:ln>
        </p:spPr>
      </p:pic>
      <p:sp>
        <p:nvSpPr>
          <p:cNvPr id="411" name="Google Shape;411;p65"/>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dirty="0">
              <a:solidFill>
                <a:schemeClr val="accent1"/>
              </a:solidFill>
            </a:endParaRPr>
          </a:p>
          <a:p>
            <a:pPr marL="0" indent="0">
              <a:buNone/>
            </a:pPr>
            <a:r>
              <a:rPr lang="en" sz="2300" i="1" dirty="0">
                <a:solidFill>
                  <a:srgbClr val="FF2447"/>
                </a:solidFill>
              </a:rPr>
              <a:t>                     </a:t>
            </a:r>
            <a:r>
              <a:rPr lang="en" sz="2300" i="1" dirty="0">
                <a:solidFill>
                  <a:srgbClr val="FF9900"/>
                </a:solidFill>
              </a:rPr>
              <a:t>(a) Yes</a:t>
            </a:r>
            <a:r>
              <a:rPr lang="en" sz="2300" dirty="0">
                <a:solidFill>
                  <a:schemeClr val="accent2"/>
                </a:solidFill>
              </a:rPr>
              <a:t>	</a:t>
            </a:r>
            <a:r>
              <a:rPr lang="en" sz="2300" dirty="0">
                <a:solidFill>
                  <a:srgbClr val="000000"/>
                </a:solidFill>
              </a:rPr>
              <a:t>				(b) No</a:t>
            </a:r>
            <a:endParaRPr sz="2300" dirty="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17" name="Google Shape;417;p66"/>
          <p:cNvSpPr txBox="1"/>
          <p:nvPr/>
        </p:nvSpPr>
        <p:spPr>
          <a:xfrm>
            <a:off x="1981200" y="6336300"/>
            <a:ext cx="8229600" cy="5217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http://www.gallup.com/poll/156974/private-schools-top-marks-educating-children.aspx</a:t>
            </a:r>
            <a:endParaRPr sz="1400" kern="0">
              <a:solidFill>
                <a:srgbClr val="000000"/>
              </a:solidFill>
              <a:latin typeface="Arial"/>
              <a:cs typeface="Arial"/>
              <a:sym typeface="Arial"/>
            </a:endParaRPr>
          </a:p>
        </p:txBody>
      </p:sp>
      <p:pic>
        <p:nvPicPr>
          <p:cNvPr id="418" name="Google Shape;418;p66"/>
          <p:cNvPicPr preferRelativeResize="0"/>
          <p:nvPr/>
        </p:nvPicPr>
        <p:blipFill>
          <a:blip r:embed="rId3">
            <a:alphaModFix/>
          </a:blip>
          <a:stretch>
            <a:fillRect/>
          </a:stretch>
        </p:blipFill>
        <p:spPr>
          <a:xfrm>
            <a:off x="3310364" y="3398501"/>
            <a:ext cx="5762625" cy="885825"/>
          </a:xfrm>
          <a:prstGeom prst="rect">
            <a:avLst/>
          </a:prstGeom>
          <a:noFill/>
          <a:ln>
            <a:noFill/>
          </a:ln>
        </p:spPr>
      </p:pic>
      <p:pic>
        <p:nvPicPr>
          <p:cNvPr id="419" name="Google Shape;419;p66"/>
          <p:cNvPicPr preferRelativeResize="0"/>
          <p:nvPr/>
        </p:nvPicPr>
        <p:blipFill>
          <a:blip r:embed="rId4">
            <a:alphaModFix/>
          </a:blip>
          <a:stretch>
            <a:fillRect/>
          </a:stretch>
        </p:blipFill>
        <p:spPr>
          <a:xfrm>
            <a:off x="1981200" y="4352749"/>
            <a:ext cx="8029425" cy="626900"/>
          </a:xfrm>
          <a:prstGeom prst="rect">
            <a:avLst/>
          </a:prstGeom>
          <a:noFill/>
          <a:ln>
            <a:noFill/>
          </a:ln>
        </p:spPr>
      </p:pic>
      <p:pic>
        <p:nvPicPr>
          <p:cNvPr id="420" name="Google Shape;420;p66"/>
          <p:cNvPicPr preferRelativeResize="0"/>
          <p:nvPr/>
        </p:nvPicPr>
        <p:blipFill>
          <a:blip r:embed="rId5">
            <a:alphaModFix/>
          </a:blip>
          <a:stretch>
            <a:fillRect/>
          </a:stretch>
        </p:blipFill>
        <p:spPr>
          <a:xfrm>
            <a:off x="2019375" y="5179314"/>
            <a:ext cx="8029426" cy="957323"/>
          </a:xfrm>
          <a:prstGeom prst="rect">
            <a:avLst/>
          </a:prstGeom>
          <a:noFill/>
          <a:ln>
            <a:noFill/>
          </a:ln>
        </p:spPr>
      </p:pic>
      <p:sp>
        <p:nvSpPr>
          <p:cNvPr id="421" name="Google Shape;421;p66"/>
          <p:cNvSpPr txBox="1">
            <a:spLocks noGrp="1"/>
          </p:cNvSpPr>
          <p:nvPr>
            <p:ph type="body" idx="1"/>
          </p:nvPr>
        </p:nvSpPr>
        <p:spPr>
          <a:xfrm flipH="1">
            <a:off x="1981200" y="1244775"/>
            <a:ext cx="8229600" cy="1427100"/>
          </a:xfrm>
          <a:prstGeom prst="rect">
            <a:avLst/>
          </a:prstGeom>
        </p:spPr>
        <p:txBody>
          <a:bodyPr spcFirstLastPara="1" wrap="square" lIns="91425" tIns="91425" rIns="91425" bIns="91425" anchor="t" anchorCtr="0">
            <a:noAutofit/>
          </a:bodyPr>
          <a:lstStyle/>
          <a:p>
            <a:pPr marL="0" indent="0">
              <a:buNone/>
            </a:pPr>
            <a:r>
              <a:rPr lang="en" sz="2300" dirty="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dirty="0">
              <a:solidFill>
                <a:schemeClr val="accent1"/>
              </a:solidFill>
            </a:endParaRPr>
          </a:p>
          <a:p>
            <a:pPr marL="0" indent="0">
              <a:buNone/>
            </a:pPr>
            <a:r>
              <a:rPr lang="en" sz="2300" i="1" dirty="0">
                <a:solidFill>
                  <a:srgbClr val="FF2447"/>
                </a:solidFill>
              </a:rPr>
              <a:t>                     </a:t>
            </a:r>
            <a:r>
              <a:rPr lang="en" sz="2300" i="1" dirty="0">
                <a:solidFill>
                  <a:schemeClr val="accent2"/>
                </a:solidFill>
              </a:rPr>
              <a:t> </a:t>
            </a:r>
            <a:r>
              <a:rPr lang="en" sz="2300" i="1" dirty="0">
                <a:solidFill>
                  <a:srgbClr val="FF9900"/>
                </a:solidFill>
              </a:rPr>
              <a:t>(a) Yes</a:t>
            </a:r>
            <a:r>
              <a:rPr lang="en" sz="2300" dirty="0">
                <a:solidFill>
                  <a:schemeClr val="accent2"/>
                </a:solidFill>
              </a:rPr>
              <a:t>	</a:t>
            </a:r>
            <a:r>
              <a:rPr lang="en" sz="2300" dirty="0">
                <a:solidFill>
                  <a:srgbClr val="000000"/>
                </a:solidFill>
              </a:rPr>
              <a:t>			(b) No</a:t>
            </a:r>
            <a:endParaRPr sz="2300" dirty="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8"/>
          <p:cNvSpPr txBox="1">
            <a:spLocks noGrp="1"/>
          </p:cNvSpPr>
          <p:nvPr>
            <p:ph type="body" idx="1"/>
          </p:nvPr>
        </p:nvSpPr>
        <p:spPr>
          <a:xfrm flipH="1">
            <a:off x="1981200" y="1359300"/>
            <a:ext cx="8229600" cy="1261800"/>
          </a:xfrm>
          <a:prstGeom prst="rect">
            <a:avLst/>
          </a:prstGeom>
        </p:spPr>
        <p:txBody>
          <a:bodyPr spcFirstLastPara="1" wrap="square" lIns="91425" tIns="91425" rIns="91425" bIns="91425" anchor="t" anchorCtr="0">
            <a:noAutofit/>
          </a:bodyPr>
          <a:lstStyle/>
          <a:p>
            <a:pPr marL="0" indent="0">
              <a:buNone/>
            </a:pPr>
            <a:r>
              <a:rPr lang="en" sz="2300">
                <a:solidFill>
                  <a:schemeClr val="accent1"/>
                </a:solidFill>
              </a:rPr>
              <a:t>Hollow histograms of samples from the binomial model where </a:t>
            </a:r>
            <a:r>
              <a:rPr lang="en" sz="2300" i="1">
                <a:solidFill>
                  <a:schemeClr val="accent1"/>
                </a:solidFill>
              </a:rPr>
              <a:t>p</a:t>
            </a:r>
            <a:r>
              <a:rPr lang="en" sz="2300">
                <a:solidFill>
                  <a:schemeClr val="accent1"/>
                </a:solidFill>
              </a:rPr>
              <a:t> = 0.10 and </a:t>
            </a:r>
            <a:r>
              <a:rPr lang="en" sz="2300" i="1">
                <a:solidFill>
                  <a:schemeClr val="accent1"/>
                </a:solidFill>
              </a:rPr>
              <a:t>n</a:t>
            </a:r>
            <a:r>
              <a:rPr lang="en" sz="2300">
                <a:solidFill>
                  <a:schemeClr val="accent1"/>
                </a:solidFill>
              </a:rPr>
              <a:t> = 10, 30, 100, and 300. What happens as </a:t>
            </a:r>
            <a:r>
              <a:rPr lang="en" sz="2300" i="1">
                <a:solidFill>
                  <a:schemeClr val="accent1"/>
                </a:solidFill>
              </a:rPr>
              <a:t>n</a:t>
            </a:r>
            <a:r>
              <a:rPr lang="en" sz="2300">
                <a:solidFill>
                  <a:schemeClr val="accent1"/>
                </a:solidFill>
              </a:rPr>
              <a:t> increases?</a:t>
            </a:r>
            <a:endParaRPr sz="2300">
              <a:solidFill>
                <a:schemeClr val="accent1"/>
              </a:solidFill>
            </a:endParaRPr>
          </a:p>
        </p:txBody>
      </p:sp>
      <p:sp>
        <p:nvSpPr>
          <p:cNvPr id="433" name="Google Shape;433;p68"/>
          <p:cNvSpPr txBox="1">
            <a:spLocks noGrp="1"/>
          </p:cNvSpPr>
          <p:nvPr>
            <p:ph type="title"/>
          </p:nvPr>
        </p:nvSpPr>
        <p:spPr>
          <a:xfrm>
            <a:off x="1981200" y="216288"/>
            <a:ext cx="8229600" cy="1143000"/>
          </a:xfrm>
          <a:prstGeom prst="rect">
            <a:avLst/>
          </a:prstGeom>
        </p:spPr>
        <p:txBody>
          <a:bodyPr spcFirstLastPara="1" wrap="square" lIns="91425" tIns="91425" rIns="91425" bIns="91425" anchor="b" anchorCtr="0">
            <a:noAutofit/>
          </a:bodyPr>
          <a:lstStyle/>
          <a:p>
            <a:r>
              <a:rPr lang="en">
                <a:solidFill>
                  <a:schemeClr val="accent1"/>
                </a:solidFill>
              </a:rPr>
              <a:t>Distributions of number</a:t>
            </a:r>
            <a:endParaRPr>
              <a:solidFill>
                <a:schemeClr val="accent1"/>
              </a:solidFill>
            </a:endParaRPr>
          </a:p>
          <a:p>
            <a:r>
              <a:rPr lang="en">
                <a:solidFill>
                  <a:schemeClr val="accent1"/>
                </a:solidFill>
              </a:rPr>
              <a:t>of successes</a:t>
            </a:r>
            <a:endParaRPr>
              <a:solidFill>
                <a:schemeClr val="accent1"/>
              </a:solidFill>
            </a:endParaRPr>
          </a:p>
        </p:txBody>
      </p:sp>
      <p:pic>
        <p:nvPicPr>
          <p:cNvPr id="434" name="Google Shape;434;p68"/>
          <p:cNvPicPr preferRelativeResize="0"/>
          <p:nvPr/>
        </p:nvPicPr>
        <p:blipFill>
          <a:blip r:embed="rId3">
            <a:alphaModFix/>
          </a:blip>
          <a:stretch>
            <a:fillRect/>
          </a:stretch>
        </p:blipFill>
        <p:spPr>
          <a:xfrm>
            <a:off x="3617400" y="2621099"/>
            <a:ext cx="5016780" cy="3862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0"/>
          <p:cNvSpPr txBox="1">
            <a:spLocks noGrp="1"/>
          </p:cNvSpPr>
          <p:nvPr>
            <p:ph type="body" idx="1"/>
          </p:nvPr>
        </p:nvSpPr>
        <p:spPr>
          <a:xfrm flipH="1">
            <a:off x="1981200" y="1244775"/>
            <a:ext cx="8229600" cy="1338000"/>
          </a:xfrm>
          <a:prstGeom prst="rect">
            <a:avLst/>
          </a:prstGeom>
        </p:spPr>
        <p:txBody>
          <a:bodyPr spcFirstLastPara="1" wrap="square" lIns="91425" tIns="91425" rIns="91425" bIns="91425" anchor="t" anchorCtr="0">
            <a:noAutofit/>
          </a:bodyPr>
          <a:lstStyle/>
          <a:p>
            <a:pPr marL="0" indent="0">
              <a:lnSpc>
                <a:spcPct val="115000"/>
              </a:lnSpc>
              <a:buNone/>
            </a:pPr>
            <a:r>
              <a:rPr lang="en" sz="2300" dirty="0">
                <a:solidFill>
                  <a:srgbClr val="000000"/>
                </a:solidFill>
              </a:rPr>
              <a:t>The sample size is considered large enough to be approximated by the normal distribution if the expected number of successes and failures are both at least 10.</a:t>
            </a:r>
            <a:endParaRPr sz="2300" dirty="0">
              <a:solidFill>
                <a:srgbClr val="000000"/>
              </a:solidFill>
            </a:endParaRPr>
          </a:p>
        </p:txBody>
      </p:sp>
      <p:sp>
        <p:nvSpPr>
          <p:cNvPr id="447" name="Google Shape;447;p7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How large is large enough?</a:t>
            </a:r>
            <a:endParaRPr dirty="0">
              <a:solidFill>
                <a:schemeClr val="accent1"/>
              </a:solidFill>
            </a:endParaRPr>
          </a:p>
        </p:txBody>
      </p:sp>
      <p:sp>
        <p:nvSpPr>
          <p:cNvPr id="448" name="Google Shape;448;p70"/>
          <p:cNvSpPr txBox="1"/>
          <p:nvPr/>
        </p:nvSpPr>
        <p:spPr>
          <a:xfrm>
            <a:off x="1981200" y="2582775"/>
            <a:ext cx="8229600" cy="3460800"/>
          </a:xfrm>
          <a:prstGeom prst="rect">
            <a:avLst/>
          </a:prstGeom>
          <a:noFill/>
          <a:ln>
            <a:noFill/>
          </a:ln>
        </p:spPr>
        <p:txBody>
          <a:bodyPr spcFirstLastPara="1" wrap="square" lIns="91425" tIns="91425" rIns="91425" bIns="91425" anchor="t" anchorCtr="0">
            <a:noAutofit/>
          </a:bodyPr>
          <a:lstStyle/>
          <a:p>
            <a:pPr defTabSz="914400">
              <a:lnSpc>
                <a:spcPct val="115000"/>
              </a:lnSpc>
              <a:spcBef>
                <a:spcPts val="600"/>
              </a:spcBef>
              <a:buClr>
                <a:srgbClr val="000000"/>
              </a:buClr>
              <a:buSzPts val="1100"/>
            </a:pPr>
            <a:r>
              <a:rPr lang="en" sz="2300" kern="0" dirty="0">
                <a:solidFill>
                  <a:srgbClr val="000000"/>
                </a:solidFill>
                <a:latin typeface="Arial"/>
                <a:cs typeface="Arial"/>
                <a:sym typeface="Arial"/>
              </a:rPr>
              <a:t>		          </a:t>
            </a:r>
            <a:r>
              <a:rPr lang="en" sz="2300" i="1" kern="0" dirty="0">
                <a:solidFill>
                  <a:srgbClr val="000000"/>
                </a:solidFill>
                <a:latin typeface="Arial"/>
                <a:cs typeface="Arial"/>
                <a:sym typeface="Arial"/>
              </a:rPr>
              <a:t>np</a:t>
            </a:r>
            <a:r>
              <a:rPr lang="en" sz="2300" kern="0" dirty="0">
                <a:solidFill>
                  <a:srgbClr val="000000"/>
                </a:solidFill>
                <a:latin typeface="Arial"/>
                <a:cs typeface="Arial"/>
                <a:sym typeface="Arial"/>
              </a:rPr>
              <a:t> ≥ 10		and		</a:t>
            </a:r>
            <a:r>
              <a:rPr lang="en" sz="2300" i="1" kern="0" dirty="0">
                <a:solidFill>
                  <a:srgbClr val="000000"/>
                </a:solidFill>
                <a:latin typeface="Arial"/>
                <a:cs typeface="Arial"/>
                <a:sym typeface="Arial"/>
              </a:rPr>
              <a:t>n(1 - p) </a:t>
            </a:r>
            <a:r>
              <a:rPr lang="en" sz="2300" kern="0" dirty="0">
                <a:solidFill>
                  <a:srgbClr val="000000"/>
                </a:solidFill>
                <a:latin typeface="Arial"/>
                <a:cs typeface="Arial"/>
                <a:sym typeface="Arial"/>
              </a:rPr>
              <a:t>≥ 10</a:t>
            </a:r>
            <a:endParaRPr sz="2300" kern="0" dirty="0">
              <a:solidFill>
                <a:srgbClr val="000000"/>
              </a:solidFill>
              <a:latin typeface="Arial"/>
              <a:cs typeface="Arial"/>
              <a:sym typeface="Arial"/>
            </a:endParaRPr>
          </a:p>
          <a:p>
            <a:pPr defTabSz="914400">
              <a:lnSpc>
                <a:spcPct val="115000"/>
              </a:lnSpc>
              <a:spcBef>
                <a:spcPts val="600"/>
              </a:spcBef>
              <a:buClr>
                <a:srgbClr val="000000"/>
              </a:buClr>
              <a:buSzPts val="1100"/>
            </a:pPr>
            <a:endParaRPr sz="2300" kern="0" dirty="0">
              <a:solidFill>
                <a:srgbClr val="000000"/>
              </a:solidFill>
              <a:latin typeface="Arial"/>
              <a:cs typeface="Arial"/>
              <a:sym typeface="Arial"/>
            </a:endParaRPr>
          </a:p>
          <a:p>
            <a:pPr defTabSz="914400">
              <a:buClr>
                <a:srgbClr val="000000"/>
              </a:buClr>
            </a:pPr>
            <a:endParaRPr sz="1400" kern="0" dirty="0">
              <a:solidFill>
                <a:srgbClr val="000000"/>
              </a:solidFill>
              <a:latin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1"/>
          <p:cNvSpPr txBox="1">
            <a:spLocks noGrp="1"/>
          </p:cNvSpPr>
          <p:nvPr>
            <p:ph type="body" idx="1"/>
          </p:nvPr>
        </p:nvSpPr>
        <p:spPr>
          <a:xfrm flipH="1">
            <a:off x="1981200" y="1244775"/>
            <a:ext cx="8229600" cy="42519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Below are four pairs of Binomial distribution parameters. Which distribution can be approximated by the normal distribution?</a:t>
            </a:r>
            <a:endParaRPr sz="2300">
              <a:solidFill>
                <a:srgbClr val="000000"/>
              </a:solidFill>
            </a:endParaRPr>
          </a:p>
          <a:p>
            <a:pPr indent="-374650">
              <a:buClr>
                <a:srgbClr val="000000"/>
              </a:buClr>
              <a:buSzPts val="2300"/>
              <a:buAutoNum type="arabicPeriod"/>
            </a:pPr>
            <a:r>
              <a:rPr lang="en" sz="2300">
                <a:solidFill>
                  <a:srgbClr val="000000"/>
                </a:solidFill>
              </a:rPr>
              <a:t>n = 100, p = 0.95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25, p = 0.45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150, p = 0.05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500, p = 0.015</a:t>
            </a:r>
            <a:endParaRPr sz="2300">
              <a:solidFill>
                <a:srgbClr val="000000"/>
              </a:solidFill>
            </a:endParaRPr>
          </a:p>
        </p:txBody>
      </p:sp>
      <p:sp>
        <p:nvSpPr>
          <p:cNvPr id="454" name="Google Shape;454;p7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55" name="Google Shape;455;p71"/>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Below are four pairs of Binomial distribution parameters. Which distribution can be approximated by the normal distribution?</a:t>
            </a:r>
            <a:endParaRPr sz="2300">
              <a:solidFill>
                <a:schemeClr val="accent1"/>
              </a:solidFill>
            </a:endParaRPr>
          </a:p>
          <a:p>
            <a:pPr marL="0" indent="0">
              <a:buNone/>
            </a:pPr>
            <a:endParaRPr sz="2300">
              <a:solidFill>
                <a:schemeClr val="accent1"/>
              </a:solidFill>
            </a:endParaRPr>
          </a:p>
          <a:p>
            <a:pPr indent="-374650">
              <a:buClr>
                <a:srgbClr val="000000"/>
              </a:buClr>
              <a:buSzPts val="2300"/>
              <a:buAutoNum type="alphaLcParenBoth"/>
            </a:pPr>
            <a:r>
              <a:rPr lang="en" sz="2300" i="1">
                <a:solidFill>
                  <a:srgbClr val="000000"/>
                </a:solidFill>
              </a:rPr>
              <a:t>n</a:t>
            </a:r>
            <a:r>
              <a:rPr lang="en" sz="2300">
                <a:solidFill>
                  <a:srgbClr val="000000"/>
                </a:solidFill>
              </a:rPr>
              <a:t> = 100, </a:t>
            </a:r>
            <a:r>
              <a:rPr lang="en" sz="2300" i="1">
                <a:solidFill>
                  <a:srgbClr val="000000"/>
                </a:solidFill>
              </a:rPr>
              <a:t>p</a:t>
            </a:r>
            <a:r>
              <a:rPr lang="en" sz="2300">
                <a:solidFill>
                  <a:srgbClr val="000000"/>
                </a:solidFill>
              </a:rPr>
              <a:t> = 0.95</a:t>
            </a:r>
            <a:endParaRPr sz="2300">
              <a:solidFill>
                <a:srgbClr val="0000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25, </a:t>
            </a:r>
            <a:r>
              <a:rPr lang="en" sz="2300" i="1">
                <a:solidFill>
                  <a:srgbClr val="000000"/>
                </a:solidFill>
              </a:rPr>
              <a:t>p</a:t>
            </a:r>
            <a:r>
              <a:rPr lang="en" sz="2300">
                <a:solidFill>
                  <a:srgbClr val="000000"/>
                </a:solidFill>
              </a:rPr>
              <a:t> = 0.45 </a:t>
            </a:r>
            <a:endParaRPr sz="2300">
              <a:solidFill>
                <a:srgbClr val="0000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150, </a:t>
            </a:r>
            <a:r>
              <a:rPr lang="en" sz="2300" i="1">
                <a:solidFill>
                  <a:srgbClr val="000000"/>
                </a:solidFill>
              </a:rPr>
              <a:t>p</a:t>
            </a:r>
            <a:r>
              <a:rPr lang="en" sz="2300">
                <a:solidFill>
                  <a:srgbClr val="000000"/>
                </a:solidFill>
              </a:rPr>
              <a:t> = 0.05</a:t>
            </a:r>
            <a:endParaRPr sz="2300">
              <a:solidFill>
                <a:srgbClr val="0000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500, </a:t>
            </a:r>
            <a:r>
              <a:rPr lang="en" sz="2300" i="1">
                <a:solidFill>
                  <a:srgbClr val="000000"/>
                </a:solidFill>
              </a:rPr>
              <a:t>p</a:t>
            </a:r>
            <a:r>
              <a:rPr lang="en" sz="2300">
                <a:solidFill>
                  <a:srgbClr val="000000"/>
                </a:solidFill>
              </a:rPr>
              <a:t> = 0.015</a:t>
            </a:r>
            <a:endParaRPr sz="2300">
              <a:solidFill>
                <a:srgbClr val="000000"/>
              </a:solidFill>
            </a:endParaRPr>
          </a:p>
        </p:txBody>
      </p:sp>
      <p:sp>
        <p:nvSpPr>
          <p:cNvPr id="2" name="Google Shape;448;p70">
            <a:extLst>
              <a:ext uri="{FF2B5EF4-FFF2-40B4-BE49-F238E27FC236}">
                <a16:creationId xmlns:a16="http://schemas.microsoft.com/office/drawing/2014/main" id="{EB303253-9B86-EF44-70D6-750807E8BAFC}"/>
              </a:ext>
            </a:extLst>
          </p:cNvPr>
          <p:cNvSpPr txBox="1"/>
          <p:nvPr/>
        </p:nvSpPr>
        <p:spPr>
          <a:xfrm>
            <a:off x="-834571" y="5127600"/>
            <a:ext cx="8229600" cy="3460800"/>
          </a:xfrm>
          <a:prstGeom prst="rect">
            <a:avLst/>
          </a:prstGeom>
          <a:noFill/>
          <a:ln>
            <a:noFill/>
          </a:ln>
        </p:spPr>
        <p:txBody>
          <a:bodyPr spcFirstLastPara="1" wrap="square" lIns="91425" tIns="91425" rIns="91425" bIns="91425" anchor="t" anchorCtr="0">
            <a:noAutofit/>
          </a:bodyPr>
          <a:lstStyle/>
          <a:p>
            <a:pPr defTabSz="914400">
              <a:lnSpc>
                <a:spcPct val="115000"/>
              </a:lnSpc>
              <a:spcBef>
                <a:spcPts val="600"/>
              </a:spcBef>
              <a:buClr>
                <a:srgbClr val="000000"/>
              </a:buClr>
              <a:buSzPts val="1100"/>
            </a:pPr>
            <a:r>
              <a:rPr lang="en" sz="2300" kern="0" dirty="0">
                <a:solidFill>
                  <a:srgbClr val="000000"/>
                </a:solidFill>
                <a:latin typeface="Arial"/>
                <a:cs typeface="Arial"/>
                <a:sym typeface="Arial"/>
              </a:rPr>
              <a:t>		          </a:t>
            </a:r>
            <a:r>
              <a:rPr lang="en" sz="2300" i="1" kern="0" dirty="0">
                <a:solidFill>
                  <a:srgbClr val="000000"/>
                </a:solidFill>
                <a:latin typeface="Arial"/>
                <a:cs typeface="Arial"/>
                <a:sym typeface="Arial"/>
              </a:rPr>
              <a:t>np</a:t>
            </a:r>
            <a:r>
              <a:rPr lang="en" sz="2300" kern="0" dirty="0">
                <a:solidFill>
                  <a:srgbClr val="000000"/>
                </a:solidFill>
                <a:latin typeface="Arial"/>
                <a:cs typeface="Arial"/>
                <a:sym typeface="Arial"/>
              </a:rPr>
              <a:t> ≥ 10		and		</a:t>
            </a:r>
            <a:r>
              <a:rPr lang="en" sz="2300" i="1" kern="0" dirty="0">
                <a:solidFill>
                  <a:srgbClr val="000000"/>
                </a:solidFill>
                <a:latin typeface="Arial"/>
                <a:cs typeface="Arial"/>
                <a:sym typeface="Arial"/>
              </a:rPr>
              <a:t>n(1 - p) </a:t>
            </a:r>
            <a:r>
              <a:rPr lang="en" sz="2300" kern="0" dirty="0">
                <a:solidFill>
                  <a:srgbClr val="000000"/>
                </a:solidFill>
                <a:latin typeface="Arial"/>
                <a:cs typeface="Arial"/>
                <a:sym typeface="Arial"/>
              </a:rPr>
              <a:t>≥ 10</a:t>
            </a:r>
            <a:endParaRPr sz="2300" kern="0" dirty="0">
              <a:solidFill>
                <a:srgbClr val="000000"/>
              </a:solidFill>
              <a:latin typeface="Arial"/>
              <a:cs typeface="Arial"/>
              <a:sym typeface="Arial"/>
            </a:endParaRPr>
          </a:p>
          <a:p>
            <a:pPr defTabSz="914400">
              <a:lnSpc>
                <a:spcPct val="115000"/>
              </a:lnSpc>
              <a:spcBef>
                <a:spcPts val="600"/>
              </a:spcBef>
              <a:buClr>
                <a:srgbClr val="000000"/>
              </a:buClr>
              <a:buSzPts val="1100"/>
            </a:pPr>
            <a:endParaRPr sz="2300" kern="0" dirty="0">
              <a:solidFill>
                <a:srgbClr val="000000"/>
              </a:solidFill>
              <a:latin typeface="Arial"/>
              <a:cs typeface="Arial"/>
              <a:sym typeface="Arial"/>
            </a:endParaRPr>
          </a:p>
          <a:p>
            <a:pPr defTabSz="914400">
              <a:buClr>
                <a:srgbClr val="000000"/>
              </a:buClr>
            </a:pPr>
            <a:endParaRPr sz="1400" kern="0" dirty="0">
              <a:solidFill>
                <a:srgbClr val="000000"/>
              </a:solidFill>
              <a:latin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2"/>
          <p:cNvSpPr txBox="1">
            <a:spLocks noGrp="1"/>
          </p:cNvSpPr>
          <p:nvPr>
            <p:ph type="body" idx="1"/>
          </p:nvPr>
        </p:nvSpPr>
        <p:spPr>
          <a:xfrm flipH="1">
            <a:off x="1981200" y="1244775"/>
            <a:ext cx="8229600" cy="4251900"/>
          </a:xfrm>
          <a:prstGeom prst="rect">
            <a:avLst/>
          </a:prstGeom>
        </p:spPr>
        <p:txBody>
          <a:bodyPr spcFirstLastPara="1" wrap="square" lIns="91425" tIns="91425" rIns="91425" bIns="91425" anchor="t" anchorCtr="0">
            <a:noAutofit/>
          </a:bodyPr>
          <a:lstStyle/>
          <a:p>
            <a:pPr marL="0" indent="0">
              <a:buNone/>
            </a:pPr>
            <a:r>
              <a:rPr lang="en" sz="2300">
                <a:solidFill>
                  <a:srgbClr val="000000"/>
                </a:solidFill>
              </a:rPr>
              <a:t>Below are four pairs of Binomial distribution parameters. Which distribution can be approximated by the normal distribution?</a:t>
            </a:r>
            <a:endParaRPr sz="2300">
              <a:solidFill>
                <a:srgbClr val="000000"/>
              </a:solidFill>
            </a:endParaRPr>
          </a:p>
          <a:p>
            <a:pPr indent="-374650">
              <a:buClr>
                <a:srgbClr val="000000"/>
              </a:buClr>
              <a:buSzPts val="2300"/>
              <a:buAutoNum type="arabicPeriod"/>
            </a:pPr>
            <a:r>
              <a:rPr lang="en" sz="2300">
                <a:solidFill>
                  <a:srgbClr val="000000"/>
                </a:solidFill>
              </a:rPr>
              <a:t>n = 100, p = 0.95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25, p = 0.45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150, p = 0.05</a:t>
            </a:r>
            <a:endParaRPr sz="2300">
              <a:solidFill>
                <a:srgbClr val="000000"/>
              </a:solidFill>
            </a:endParaRPr>
          </a:p>
          <a:p>
            <a:pPr indent="-374650">
              <a:spcBef>
                <a:spcPts val="0"/>
              </a:spcBef>
              <a:buClr>
                <a:srgbClr val="000000"/>
              </a:buClr>
              <a:buSzPts val="2300"/>
              <a:buAutoNum type="arabicPeriod"/>
            </a:pPr>
            <a:r>
              <a:rPr lang="en" sz="2300">
                <a:solidFill>
                  <a:srgbClr val="000000"/>
                </a:solidFill>
              </a:rPr>
              <a:t>n = 500, p = 0.015</a:t>
            </a:r>
            <a:endParaRPr sz="2300">
              <a:solidFill>
                <a:srgbClr val="000000"/>
              </a:solidFill>
            </a:endParaRPr>
          </a:p>
        </p:txBody>
      </p:sp>
      <p:sp>
        <p:nvSpPr>
          <p:cNvPr id="461" name="Google Shape;461;p7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462" name="Google Shape;462;p72"/>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Below are four pairs of Binomial distribution parameters. Which distribution can be approximated by the normal distribution?</a:t>
            </a:r>
            <a:endParaRPr sz="2300">
              <a:solidFill>
                <a:schemeClr val="accent1"/>
              </a:solidFill>
            </a:endParaRPr>
          </a:p>
          <a:p>
            <a:pPr marL="0" indent="0">
              <a:buNone/>
            </a:pPr>
            <a:endParaRPr sz="2300">
              <a:solidFill>
                <a:schemeClr val="accent1"/>
              </a:solidFill>
            </a:endParaRPr>
          </a:p>
          <a:p>
            <a:pPr indent="-374650">
              <a:buClr>
                <a:srgbClr val="000000"/>
              </a:buClr>
              <a:buSzPts val="2300"/>
              <a:buAutoNum type="alphaLcParenBoth"/>
            </a:pPr>
            <a:r>
              <a:rPr lang="en" sz="2300" i="1">
                <a:solidFill>
                  <a:srgbClr val="000000"/>
                </a:solidFill>
              </a:rPr>
              <a:t>n</a:t>
            </a:r>
            <a:r>
              <a:rPr lang="en" sz="2300">
                <a:solidFill>
                  <a:srgbClr val="000000"/>
                </a:solidFill>
              </a:rPr>
              <a:t> = 100, </a:t>
            </a:r>
            <a:r>
              <a:rPr lang="en" sz="2300" i="1">
                <a:solidFill>
                  <a:srgbClr val="000000"/>
                </a:solidFill>
              </a:rPr>
              <a:t>p</a:t>
            </a:r>
            <a:r>
              <a:rPr lang="en" sz="2300">
                <a:solidFill>
                  <a:srgbClr val="000000"/>
                </a:solidFill>
              </a:rPr>
              <a:t> = 0.95</a:t>
            </a:r>
            <a:endParaRPr sz="2300">
              <a:solidFill>
                <a:srgbClr val="000000"/>
              </a:solidFill>
            </a:endParaRPr>
          </a:p>
          <a:p>
            <a:pPr indent="-374650">
              <a:spcBef>
                <a:spcPts val="0"/>
              </a:spcBef>
              <a:buClr>
                <a:srgbClr val="FF9900"/>
              </a:buClr>
              <a:buSzPts val="2300"/>
              <a:buAutoNum type="alphaLcParenBoth"/>
            </a:pPr>
            <a:r>
              <a:rPr lang="en" sz="2300" i="1">
                <a:solidFill>
                  <a:srgbClr val="FF9900"/>
                </a:solidFill>
              </a:rPr>
              <a:t>n = 25, p = 0.45 → 25 x 0.45 = 11.25, 25 x 0.55 = 13.75</a:t>
            </a:r>
            <a:endParaRPr sz="2300" i="1">
              <a:solidFill>
                <a:srgbClr val="FF99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150, </a:t>
            </a:r>
            <a:r>
              <a:rPr lang="en" sz="2300" i="1">
                <a:solidFill>
                  <a:srgbClr val="000000"/>
                </a:solidFill>
              </a:rPr>
              <a:t>p</a:t>
            </a:r>
            <a:r>
              <a:rPr lang="en" sz="2300">
                <a:solidFill>
                  <a:srgbClr val="000000"/>
                </a:solidFill>
              </a:rPr>
              <a:t> = 0.05</a:t>
            </a:r>
            <a:endParaRPr sz="2300">
              <a:solidFill>
                <a:srgbClr val="000000"/>
              </a:solidFill>
            </a:endParaRPr>
          </a:p>
          <a:p>
            <a:pPr indent="-374650">
              <a:spcBef>
                <a:spcPts val="0"/>
              </a:spcBef>
              <a:buClr>
                <a:srgbClr val="000000"/>
              </a:buClr>
              <a:buSzPts val="2300"/>
              <a:buAutoNum type="alphaLcParenBoth"/>
            </a:pPr>
            <a:r>
              <a:rPr lang="en" sz="2300" i="1">
                <a:solidFill>
                  <a:srgbClr val="000000"/>
                </a:solidFill>
              </a:rPr>
              <a:t>n</a:t>
            </a:r>
            <a:r>
              <a:rPr lang="en" sz="2300">
                <a:solidFill>
                  <a:srgbClr val="000000"/>
                </a:solidFill>
              </a:rPr>
              <a:t> = 500, </a:t>
            </a:r>
            <a:r>
              <a:rPr lang="en" sz="2300" i="1">
                <a:solidFill>
                  <a:srgbClr val="000000"/>
                </a:solidFill>
              </a:rPr>
              <a:t>p</a:t>
            </a:r>
            <a:r>
              <a:rPr lang="en" sz="2300">
                <a:solidFill>
                  <a:srgbClr val="000000"/>
                </a:solidFill>
              </a:rPr>
              <a:t> = 0.015</a:t>
            </a:r>
            <a:endParaRPr sz="2300">
              <a:solidFill>
                <a:srgbClr val="000000"/>
              </a:solidFill>
            </a:endParaRPr>
          </a:p>
        </p:txBody>
      </p:sp>
      <p:sp>
        <p:nvSpPr>
          <p:cNvPr id="2" name="Google Shape;448;p70">
            <a:extLst>
              <a:ext uri="{FF2B5EF4-FFF2-40B4-BE49-F238E27FC236}">
                <a16:creationId xmlns:a16="http://schemas.microsoft.com/office/drawing/2014/main" id="{71EDB8D5-BFA8-4351-80C1-14C439168554}"/>
              </a:ext>
            </a:extLst>
          </p:cNvPr>
          <p:cNvSpPr txBox="1"/>
          <p:nvPr/>
        </p:nvSpPr>
        <p:spPr>
          <a:xfrm>
            <a:off x="-834571" y="5127600"/>
            <a:ext cx="8229600" cy="3460800"/>
          </a:xfrm>
          <a:prstGeom prst="rect">
            <a:avLst/>
          </a:prstGeom>
          <a:noFill/>
          <a:ln>
            <a:noFill/>
          </a:ln>
        </p:spPr>
        <p:txBody>
          <a:bodyPr spcFirstLastPara="1" wrap="square" lIns="91425" tIns="91425" rIns="91425" bIns="91425" anchor="t" anchorCtr="0">
            <a:noAutofit/>
          </a:bodyPr>
          <a:lstStyle/>
          <a:p>
            <a:pPr defTabSz="914400">
              <a:lnSpc>
                <a:spcPct val="115000"/>
              </a:lnSpc>
              <a:spcBef>
                <a:spcPts val="600"/>
              </a:spcBef>
              <a:buClr>
                <a:srgbClr val="000000"/>
              </a:buClr>
              <a:buSzPts val="1100"/>
            </a:pPr>
            <a:r>
              <a:rPr lang="en" sz="2300" kern="0" dirty="0">
                <a:solidFill>
                  <a:srgbClr val="000000"/>
                </a:solidFill>
                <a:latin typeface="Arial"/>
                <a:cs typeface="Arial"/>
                <a:sym typeface="Arial"/>
              </a:rPr>
              <a:t>		          </a:t>
            </a:r>
            <a:r>
              <a:rPr lang="en" sz="2300" i="1" kern="0" dirty="0">
                <a:solidFill>
                  <a:srgbClr val="000000"/>
                </a:solidFill>
                <a:latin typeface="Arial"/>
                <a:cs typeface="Arial"/>
                <a:sym typeface="Arial"/>
              </a:rPr>
              <a:t>np</a:t>
            </a:r>
            <a:r>
              <a:rPr lang="en" sz="2300" kern="0" dirty="0">
                <a:solidFill>
                  <a:srgbClr val="000000"/>
                </a:solidFill>
                <a:latin typeface="Arial"/>
                <a:cs typeface="Arial"/>
                <a:sym typeface="Arial"/>
              </a:rPr>
              <a:t> ≥ 10		and		</a:t>
            </a:r>
            <a:r>
              <a:rPr lang="en" sz="2300" i="1" kern="0" dirty="0">
                <a:solidFill>
                  <a:srgbClr val="000000"/>
                </a:solidFill>
                <a:latin typeface="Arial"/>
                <a:cs typeface="Arial"/>
                <a:sym typeface="Arial"/>
              </a:rPr>
              <a:t>n(1 - p) </a:t>
            </a:r>
            <a:r>
              <a:rPr lang="en" sz="2300" kern="0" dirty="0">
                <a:solidFill>
                  <a:srgbClr val="000000"/>
                </a:solidFill>
                <a:latin typeface="Arial"/>
                <a:cs typeface="Arial"/>
                <a:sym typeface="Arial"/>
              </a:rPr>
              <a:t>≥ 10</a:t>
            </a:r>
            <a:endParaRPr sz="2300" kern="0" dirty="0">
              <a:solidFill>
                <a:srgbClr val="000000"/>
              </a:solidFill>
              <a:latin typeface="Arial"/>
              <a:cs typeface="Arial"/>
              <a:sym typeface="Arial"/>
            </a:endParaRPr>
          </a:p>
          <a:p>
            <a:pPr defTabSz="914400">
              <a:lnSpc>
                <a:spcPct val="115000"/>
              </a:lnSpc>
              <a:spcBef>
                <a:spcPts val="600"/>
              </a:spcBef>
              <a:buClr>
                <a:srgbClr val="000000"/>
              </a:buClr>
              <a:buSzPts val="1100"/>
            </a:pPr>
            <a:endParaRPr sz="2300" kern="0" dirty="0">
              <a:solidFill>
                <a:srgbClr val="000000"/>
              </a:solidFill>
              <a:latin typeface="Arial"/>
              <a:cs typeface="Arial"/>
              <a:sym typeface="Arial"/>
            </a:endParaRPr>
          </a:p>
          <a:p>
            <a:pPr defTabSz="914400">
              <a:buClr>
                <a:srgbClr val="000000"/>
              </a:buClr>
            </a:pPr>
            <a:endParaRPr sz="1400" kern="0" dirty="0">
              <a:solidFill>
                <a:srgbClr val="000000"/>
              </a:solidFill>
              <a:latin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3"/>
          <p:cNvSpPr txBox="1">
            <a:spLocks noGrp="1"/>
          </p:cNvSpPr>
          <p:nvPr>
            <p:ph type="body" idx="1"/>
          </p:nvPr>
        </p:nvSpPr>
        <p:spPr>
          <a:xfrm flipH="1">
            <a:off x="1981200" y="5420300"/>
            <a:ext cx="8229600" cy="1221300"/>
          </a:xfrm>
          <a:prstGeom prst="rect">
            <a:avLst/>
          </a:prstGeom>
        </p:spPr>
        <p:txBody>
          <a:bodyPr spcFirstLastPara="1" wrap="square" lIns="91425" tIns="91425" rIns="91425" bIns="91425" anchor="t" anchorCtr="0">
            <a:noAutofit/>
          </a:bodyPr>
          <a:lstStyle/>
          <a:p>
            <a:pPr marL="0" indent="0">
              <a:buNone/>
            </a:pPr>
            <a:endParaRPr sz="2200">
              <a:solidFill>
                <a:srgbClr val="000000"/>
              </a:solidFill>
            </a:endParaRPr>
          </a:p>
          <a:p>
            <a:pPr marL="0" indent="0">
              <a:buNone/>
            </a:pPr>
            <a:endParaRPr sz="1400">
              <a:solidFill>
                <a:srgbClr val="000000"/>
              </a:solidFill>
            </a:endParaRPr>
          </a:p>
          <a:p>
            <a:pPr marL="0" indent="0">
              <a:buNone/>
            </a:pPr>
            <a:r>
              <a:rPr lang="en" sz="1400">
                <a:solidFill>
                  <a:srgbClr val="000000"/>
                </a:solidFill>
              </a:rPr>
              <a:t>http://www.pewinternet.org/Reports/2012/Facebook-users/Summary.aspx</a:t>
            </a:r>
            <a:endParaRPr sz="1400">
              <a:solidFill>
                <a:srgbClr val="000000"/>
              </a:solidFill>
            </a:endParaRPr>
          </a:p>
        </p:txBody>
      </p:sp>
      <p:sp>
        <p:nvSpPr>
          <p:cNvPr id="468" name="Google Shape;468;p7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 An analysis of Facebook users</a:t>
            </a:r>
            <a:endParaRPr dirty="0">
              <a:solidFill>
                <a:schemeClr val="accent1"/>
              </a:solidFill>
            </a:endParaRPr>
          </a:p>
        </p:txBody>
      </p:sp>
      <p:sp>
        <p:nvSpPr>
          <p:cNvPr id="469" name="Google Shape;469;p73"/>
          <p:cNvSpPr txBox="1">
            <a:spLocks noGrp="1"/>
          </p:cNvSpPr>
          <p:nvPr>
            <p:ph type="body" idx="1"/>
          </p:nvPr>
        </p:nvSpPr>
        <p:spPr>
          <a:xfrm flipH="1">
            <a:off x="1981200" y="1244775"/>
            <a:ext cx="8229600" cy="42519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A recent study found that “Facebook users get more than they give”. For example:</a:t>
            </a:r>
            <a:endParaRPr sz="2200">
              <a:solidFill>
                <a:schemeClr val="accent1"/>
              </a:solidFill>
            </a:endParaRPr>
          </a:p>
          <a:p>
            <a:pPr marL="914400" indent="-368300">
              <a:buClr>
                <a:srgbClr val="000000"/>
              </a:buClr>
              <a:buSzPts val="2200"/>
              <a:buAutoNum type="arabicPeriod"/>
            </a:pPr>
            <a:r>
              <a:rPr lang="en" sz="2200">
                <a:solidFill>
                  <a:srgbClr val="000000"/>
                </a:solidFill>
              </a:rPr>
              <a:t>40% of Facebook users in our sample made a friend request, but 63% received at least one request</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Users in our sample pressed the like button next to friends' content an average of 14 times, but had their content ``liked" an average of 20 times</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Users sent 9 personal messages, but received 12</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12% of users tagged a friend in a photo, but 35% were themselves tagged in a photo</a:t>
            </a:r>
            <a:endParaRPr sz="2200">
              <a:solidFill>
                <a:srgbClr val="000000"/>
              </a:solidFill>
            </a:endParaRPr>
          </a:p>
          <a:p>
            <a:pPr marL="0" indent="0">
              <a:buNone/>
            </a:pPr>
            <a:r>
              <a:rPr lang="en" sz="2200">
                <a:solidFill>
                  <a:srgbClr val="000000"/>
                </a:solidFill>
              </a:rPr>
              <a:t>Any guesses for how this pattern can be explained?</a:t>
            </a:r>
            <a:endParaRPr sz="22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4"/>
          <p:cNvSpPr txBox="1">
            <a:spLocks noGrp="1"/>
          </p:cNvSpPr>
          <p:nvPr>
            <p:ph type="body" idx="1"/>
          </p:nvPr>
        </p:nvSpPr>
        <p:spPr>
          <a:xfrm flipH="1">
            <a:off x="1981200" y="5420300"/>
            <a:ext cx="8229600" cy="1221300"/>
          </a:xfrm>
          <a:prstGeom prst="rect">
            <a:avLst/>
          </a:prstGeom>
        </p:spPr>
        <p:txBody>
          <a:bodyPr spcFirstLastPara="1" wrap="square" lIns="91425" tIns="91425" rIns="91425" bIns="91425" anchor="t" anchorCtr="0">
            <a:noAutofit/>
          </a:bodyPr>
          <a:lstStyle/>
          <a:p>
            <a:pPr marL="0" indent="0">
              <a:buNone/>
            </a:pPr>
            <a:r>
              <a:rPr lang="en" sz="2200" i="1">
                <a:solidFill>
                  <a:srgbClr val="FF0000"/>
                </a:solidFill>
              </a:rPr>
              <a:t>Power users contribute much more content than the typical user.</a:t>
            </a:r>
            <a:endParaRPr sz="2200" i="1">
              <a:solidFill>
                <a:srgbClr val="FF0000"/>
              </a:solidFill>
            </a:endParaRPr>
          </a:p>
          <a:p>
            <a:pPr marL="0" indent="0">
              <a:buNone/>
            </a:pPr>
            <a:endParaRPr sz="1400">
              <a:solidFill>
                <a:srgbClr val="000000"/>
              </a:solidFill>
            </a:endParaRPr>
          </a:p>
          <a:p>
            <a:pPr marL="0" indent="0">
              <a:buNone/>
            </a:pPr>
            <a:r>
              <a:rPr lang="en" sz="1400">
                <a:solidFill>
                  <a:srgbClr val="000000"/>
                </a:solidFill>
              </a:rPr>
              <a:t>http://www.pewinternet.org/Reports/2012/Facebook-users/Summary.aspx</a:t>
            </a:r>
            <a:endParaRPr sz="1400">
              <a:solidFill>
                <a:srgbClr val="000000"/>
              </a:solidFill>
            </a:endParaRPr>
          </a:p>
        </p:txBody>
      </p:sp>
      <p:sp>
        <p:nvSpPr>
          <p:cNvPr id="475" name="Google Shape;475;p7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 An analysis of Facebook users</a:t>
            </a:r>
            <a:endParaRPr dirty="0">
              <a:solidFill>
                <a:schemeClr val="accent1"/>
              </a:solidFill>
            </a:endParaRPr>
          </a:p>
        </p:txBody>
      </p:sp>
      <p:sp>
        <p:nvSpPr>
          <p:cNvPr id="476" name="Google Shape;476;p74"/>
          <p:cNvSpPr txBox="1">
            <a:spLocks noGrp="1"/>
          </p:cNvSpPr>
          <p:nvPr>
            <p:ph type="body" idx="1"/>
          </p:nvPr>
        </p:nvSpPr>
        <p:spPr>
          <a:xfrm flipH="1">
            <a:off x="1981200" y="1244775"/>
            <a:ext cx="8229600" cy="4251900"/>
          </a:xfrm>
          <a:prstGeom prst="rect">
            <a:avLst/>
          </a:prstGeom>
        </p:spPr>
        <p:txBody>
          <a:bodyPr spcFirstLastPara="1" wrap="square" lIns="91425" tIns="91425" rIns="91425" bIns="91425" anchor="t" anchorCtr="0">
            <a:noAutofit/>
          </a:bodyPr>
          <a:lstStyle/>
          <a:p>
            <a:pPr marL="0" indent="0">
              <a:buNone/>
            </a:pPr>
            <a:r>
              <a:rPr lang="en" sz="2200">
                <a:solidFill>
                  <a:schemeClr val="accent1"/>
                </a:solidFill>
              </a:rPr>
              <a:t>A recent study found that “Facebook users get more than they give”. For example:</a:t>
            </a:r>
            <a:endParaRPr sz="2200">
              <a:solidFill>
                <a:schemeClr val="accent1"/>
              </a:solidFill>
            </a:endParaRPr>
          </a:p>
          <a:p>
            <a:pPr marL="914400" indent="-368300">
              <a:buClr>
                <a:srgbClr val="000000"/>
              </a:buClr>
              <a:buSzPts val="2200"/>
              <a:buAutoNum type="arabicPeriod"/>
            </a:pPr>
            <a:r>
              <a:rPr lang="en" sz="2200">
                <a:solidFill>
                  <a:srgbClr val="000000"/>
                </a:solidFill>
              </a:rPr>
              <a:t>40% of Facebook users in our sample made a friend request, but 63% received at least one request</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Users in our sample pressed the like button next to friends' content an average of 14 times, but had their content ``liked" an average of 20 times</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Users sent 9 personal messages, but received 12</a:t>
            </a:r>
            <a:endParaRPr sz="2200">
              <a:solidFill>
                <a:srgbClr val="000000"/>
              </a:solidFill>
            </a:endParaRPr>
          </a:p>
          <a:p>
            <a:pPr marL="914400" indent="-368300">
              <a:spcBef>
                <a:spcPts val="0"/>
              </a:spcBef>
              <a:buClr>
                <a:srgbClr val="000000"/>
              </a:buClr>
              <a:buSzPts val="2200"/>
              <a:buAutoNum type="arabicPeriod"/>
            </a:pPr>
            <a:r>
              <a:rPr lang="en" sz="2200">
                <a:solidFill>
                  <a:srgbClr val="000000"/>
                </a:solidFill>
              </a:rPr>
              <a:t>12% of users tagged a friend in a photo, but 35% were themselves tagged in a photo</a:t>
            </a:r>
            <a:endParaRPr sz="2200">
              <a:solidFill>
                <a:srgbClr val="000000"/>
              </a:solidFill>
            </a:endParaRPr>
          </a:p>
          <a:p>
            <a:pPr marL="0" indent="0">
              <a:buNone/>
            </a:pPr>
            <a:r>
              <a:rPr lang="en" sz="2200">
                <a:solidFill>
                  <a:srgbClr val="000000"/>
                </a:solidFill>
              </a:rPr>
              <a:t>Any guesses for how this pattern can be explained?</a:t>
            </a:r>
            <a:endParaRPr sz="22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 Facebook</a:t>
            </a:r>
            <a:endParaRPr dirty="0">
              <a:solidFill>
                <a:schemeClr val="accent1"/>
              </a:solidFill>
            </a:endParaRPr>
          </a:p>
        </p:txBody>
      </p:sp>
      <p:sp>
        <p:nvSpPr>
          <p:cNvPr id="482" name="Google Shape;482;p75"/>
          <p:cNvSpPr txBox="1">
            <a:spLocks noGrp="1"/>
          </p:cNvSpPr>
          <p:nvPr>
            <p:ph type="body" idx="1"/>
          </p:nvPr>
        </p:nvSpPr>
        <p:spPr>
          <a:xfrm flipH="1">
            <a:off x="1981200" y="1244775"/>
            <a:ext cx="8229600" cy="3132000"/>
          </a:xfrm>
          <a:prstGeom prst="rect">
            <a:avLst/>
          </a:prstGeom>
        </p:spPr>
        <p:txBody>
          <a:bodyPr spcFirstLastPara="1" wrap="square" lIns="91425" tIns="91425" rIns="91425" bIns="91425" anchor="t" anchorCtr="0">
            <a:noAutofit/>
          </a:bodyPr>
          <a:lstStyle/>
          <a:p>
            <a:pPr marL="0" indent="0">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marL="0" indent="0">
              <a:spcBef>
                <a:spcPts val="1000"/>
              </a:spcBef>
              <a:buNone/>
            </a:pPr>
            <a:r>
              <a:rPr lang="en" sz="2000">
                <a:solidFill>
                  <a:srgbClr val="000000"/>
                </a:solidFill>
              </a:rPr>
              <a:t>We are given that </a:t>
            </a:r>
            <a:r>
              <a:rPr lang="en" sz="2000" i="1">
                <a:solidFill>
                  <a:srgbClr val="000000"/>
                </a:solidFill>
              </a:rPr>
              <a:t>n</a:t>
            </a:r>
            <a:r>
              <a:rPr lang="en" sz="2000">
                <a:solidFill>
                  <a:srgbClr val="000000"/>
                </a:solidFill>
              </a:rPr>
              <a:t> = 245, </a:t>
            </a:r>
            <a:r>
              <a:rPr lang="en" sz="2000" i="1">
                <a:solidFill>
                  <a:srgbClr val="000000"/>
                </a:solidFill>
              </a:rPr>
              <a:t>p</a:t>
            </a:r>
            <a:r>
              <a:rPr lang="en" sz="2000">
                <a:solidFill>
                  <a:srgbClr val="000000"/>
                </a:solidFill>
              </a:rPr>
              <a:t> = 0.25, and we are asked for the probability </a:t>
            </a:r>
            <a:r>
              <a:rPr lang="en" sz="2000" i="1">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r>
              <a:rPr lang="en-US" sz="2400" dirty="0">
                <a:solidFill>
                  <a:srgbClr val="000000"/>
                </a:solidFill>
              </a:rPr>
              <a:t> </a:t>
            </a: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948140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6"/>
          <p:cNvSpPr txBox="1">
            <a:spLocks noGrp="1"/>
          </p:cNvSpPr>
          <p:nvPr>
            <p:ph type="body" idx="1"/>
          </p:nvPr>
        </p:nvSpPr>
        <p:spPr>
          <a:xfrm flipH="1">
            <a:off x="1981199" y="4478550"/>
            <a:ext cx="9035143" cy="1654200"/>
          </a:xfrm>
          <a:prstGeom prst="rect">
            <a:avLst/>
          </a:prstGeom>
        </p:spPr>
        <p:txBody>
          <a:bodyPr spcFirstLastPara="1" wrap="square" lIns="91425" tIns="91425" rIns="91425" bIns="91425" anchor="t" anchorCtr="0">
            <a:noAutofit/>
          </a:bodyPr>
          <a:lstStyle/>
          <a:p>
            <a:pPr marL="0" indent="0">
              <a:buNone/>
            </a:pPr>
            <a:r>
              <a:rPr lang="en" sz="2000" dirty="0">
                <a:solidFill>
                  <a:srgbClr val="000000"/>
                </a:solidFill>
              </a:rPr>
              <a:t>P(X ≥ 70) = P(K = 70 or K = 71 or K = 72 or … or K = 245)</a:t>
            </a:r>
            <a:br>
              <a:rPr lang="en" sz="2000" dirty="0">
                <a:solidFill>
                  <a:srgbClr val="000000"/>
                </a:solidFill>
              </a:rPr>
            </a:br>
            <a:r>
              <a:rPr lang="en" sz="2000" dirty="0">
                <a:solidFill>
                  <a:srgbClr val="000000"/>
                </a:solidFill>
              </a:rPr>
              <a:t>		    = </a:t>
            </a:r>
            <a:r>
              <a:rPr lang="en" sz="2000" dirty="0"/>
              <a:t>P(K = 70) + P(K = 71) + P(K = 72) + … + P(K = 245)</a:t>
            </a:r>
            <a:endParaRPr sz="2000" dirty="0">
              <a:solidFill>
                <a:srgbClr val="000000"/>
              </a:solidFill>
            </a:endParaRPr>
          </a:p>
          <a:p>
            <a:pPr marL="0" indent="0">
              <a:buNone/>
            </a:pPr>
            <a:endParaRPr sz="2000" dirty="0">
              <a:solidFill>
                <a:srgbClr val="000000"/>
              </a:solidFill>
            </a:endParaRPr>
          </a:p>
          <a:p>
            <a:pPr marL="0" indent="0">
              <a:buNone/>
            </a:pPr>
            <a:endParaRPr sz="2000" dirty="0">
              <a:solidFill>
                <a:srgbClr val="000000"/>
              </a:solidFill>
            </a:endParaRPr>
          </a:p>
        </p:txBody>
      </p:sp>
      <p:sp>
        <p:nvSpPr>
          <p:cNvPr id="488" name="Google Shape;488;p7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 Facebook</a:t>
            </a:r>
            <a:endParaRPr dirty="0">
              <a:solidFill>
                <a:schemeClr val="accent1"/>
              </a:solidFill>
            </a:endParaRPr>
          </a:p>
        </p:txBody>
      </p:sp>
      <p:sp>
        <p:nvSpPr>
          <p:cNvPr id="489" name="Google Shape;489;p76"/>
          <p:cNvSpPr txBox="1">
            <a:spLocks noGrp="1"/>
          </p:cNvSpPr>
          <p:nvPr>
            <p:ph type="body" idx="1"/>
          </p:nvPr>
        </p:nvSpPr>
        <p:spPr>
          <a:xfrm flipH="1">
            <a:off x="1981200" y="1244775"/>
            <a:ext cx="8229600" cy="3132000"/>
          </a:xfrm>
          <a:prstGeom prst="rect">
            <a:avLst/>
          </a:prstGeom>
        </p:spPr>
        <p:txBody>
          <a:bodyPr spcFirstLastPara="1" wrap="square" lIns="91425" tIns="91425" rIns="91425" bIns="91425" anchor="t" anchorCtr="0">
            <a:noAutofit/>
          </a:bodyPr>
          <a:lstStyle/>
          <a:p>
            <a:pPr marL="0" indent="0">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marL="0" indent="0">
              <a:spcBef>
                <a:spcPts val="1000"/>
              </a:spcBef>
              <a:buNone/>
            </a:pPr>
            <a:r>
              <a:rPr lang="en" sz="2000">
                <a:solidFill>
                  <a:srgbClr val="000000"/>
                </a:solidFill>
              </a:rPr>
              <a:t>We are given that </a:t>
            </a:r>
            <a:r>
              <a:rPr lang="en" sz="2000" i="1">
                <a:solidFill>
                  <a:srgbClr val="000000"/>
                </a:solidFill>
              </a:rPr>
              <a:t>n</a:t>
            </a:r>
            <a:r>
              <a:rPr lang="en" sz="2000">
                <a:solidFill>
                  <a:srgbClr val="000000"/>
                </a:solidFill>
              </a:rPr>
              <a:t> = 245, </a:t>
            </a:r>
            <a:r>
              <a:rPr lang="en" sz="2000" i="1">
                <a:solidFill>
                  <a:srgbClr val="000000"/>
                </a:solidFill>
              </a:rPr>
              <a:t>p</a:t>
            </a:r>
            <a:r>
              <a:rPr lang="en" sz="2000">
                <a:solidFill>
                  <a:srgbClr val="000000"/>
                </a:solidFill>
              </a:rPr>
              <a:t> = 0.25, and we are asked for the probability </a:t>
            </a:r>
            <a:r>
              <a:rPr lang="en" sz="2000" i="1">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7"/>
          <p:cNvSpPr txBox="1">
            <a:spLocks noGrp="1"/>
          </p:cNvSpPr>
          <p:nvPr>
            <p:ph type="body" idx="1"/>
          </p:nvPr>
        </p:nvSpPr>
        <p:spPr>
          <a:xfrm flipH="1">
            <a:off x="1981200" y="4478550"/>
            <a:ext cx="8802914" cy="1654200"/>
          </a:xfrm>
          <a:prstGeom prst="rect">
            <a:avLst/>
          </a:prstGeom>
        </p:spPr>
        <p:txBody>
          <a:bodyPr spcFirstLastPara="1" wrap="square" lIns="91425" tIns="91425" rIns="91425" bIns="91425" anchor="t" anchorCtr="0">
            <a:noAutofit/>
          </a:bodyPr>
          <a:lstStyle/>
          <a:p>
            <a:pPr marL="0" indent="0">
              <a:buNone/>
            </a:pPr>
            <a:r>
              <a:rPr lang="en" sz="2000" dirty="0">
                <a:solidFill>
                  <a:srgbClr val="000000"/>
                </a:solidFill>
              </a:rPr>
              <a:t>P(X ≥ 70) = P(K = 70 or K = 71 or K = 72 or … or K = 245)</a:t>
            </a:r>
            <a:br>
              <a:rPr lang="en" sz="2000" dirty="0">
                <a:solidFill>
                  <a:srgbClr val="000000"/>
                </a:solidFill>
              </a:rPr>
            </a:br>
            <a:r>
              <a:rPr lang="en" sz="2000" dirty="0">
                <a:solidFill>
                  <a:srgbClr val="000000"/>
                </a:solidFill>
              </a:rPr>
              <a:t>		    = </a:t>
            </a:r>
            <a:r>
              <a:rPr lang="en" sz="2000" dirty="0"/>
              <a:t>P(K = 70) + P(K = 71) + P(K = 72) + … + P(K = 245)</a:t>
            </a:r>
            <a:endParaRPr sz="2000" dirty="0">
              <a:solidFill>
                <a:srgbClr val="000000"/>
              </a:solidFill>
            </a:endParaRPr>
          </a:p>
          <a:p>
            <a:pPr marL="0" indent="0">
              <a:buNone/>
            </a:pPr>
            <a:endParaRPr sz="2000" dirty="0">
              <a:solidFill>
                <a:srgbClr val="000000"/>
              </a:solidFill>
            </a:endParaRPr>
          </a:p>
          <a:p>
            <a:pPr marL="0" indent="0">
              <a:buNone/>
            </a:pPr>
            <a:r>
              <a:rPr lang="en" sz="2000" dirty="0">
                <a:solidFill>
                  <a:srgbClr val="000000"/>
                </a:solidFill>
              </a:rPr>
              <a:t>This seems like an awful lot of work...</a:t>
            </a:r>
            <a:endParaRPr sz="2000" dirty="0">
              <a:solidFill>
                <a:srgbClr val="000000"/>
              </a:solidFill>
            </a:endParaRPr>
          </a:p>
        </p:txBody>
      </p:sp>
      <p:sp>
        <p:nvSpPr>
          <p:cNvPr id="495" name="Google Shape;495;p7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 Facebook</a:t>
            </a:r>
            <a:endParaRPr dirty="0">
              <a:solidFill>
                <a:schemeClr val="accent1"/>
              </a:solidFill>
            </a:endParaRPr>
          </a:p>
        </p:txBody>
      </p:sp>
      <p:sp>
        <p:nvSpPr>
          <p:cNvPr id="496" name="Google Shape;496;p77"/>
          <p:cNvSpPr txBox="1">
            <a:spLocks noGrp="1"/>
          </p:cNvSpPr>
          <p:nvPr>
            <p:ph type="body" idx="1"/>
          </p:nvPr>
        </p:nvSpPr>
        <p:spPr>
          <a:xfrm flipH="1">
            <a:off x="1981200" y="1244775"/>
            <a:ext cx="8229600" cy="3132000"/>
          </a:xfrm>
          <a:prstGeom prst="rect">
            <a:avLst/>
          </a:prstGeom>
        </p:spPr>
        <p:txBody>
          <a:bodyPr spcFirstLastPara="1" wrap="square" lIns="91425" tIns="91425" rIns="91425" bIns="91425" anchor="t" anchorCtr="0">
            <a:noAutofit/>
          </a:bodyPr>
          <a:lstStyle/>
          <a:p>
            <a:pPr marL="0" indent="0">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marL="0" indent="0">
              <a:spcBef>
                <a:spcPts val="1000"/>
              </a:spcBef>
              <a:buNone/>
            </a:pPr>
            <a:r>
              <a:rPr lang="en" sz="2000">
                <a:solidFill>
                  <a:srgbClr val="000000"/>
                </a:solidFill>
              </a:rPr>
              <a:t>We are given that </a:t>
            </a:r>
            <a:r>
              <a:rPr lang="en" sz="2000" i="1">
                <a:solidFill>
                  <a:srgbClr val="000000"/>
                </a:solidFill>
              </a:rPr>
              <a:t>n</a:t>
            </a:r>
            <a:r>
              <a:rPr lang="en" sz="2000">
                <a:solidFill>
                  <a:srgbClr val="000000"/>
                </a:solidFill>
              </a:rPr>
              <a:t> = 245, </a:t>
            </a:r>
            <a:r>
              <a:rPr lang="en" sz="2000" i="1">
                <a:solidFill>
                  <a:srgbClr val="000000"/>
                </a:solidFill>
              </a:rPr>
              <a:t>p</a:t>
            </a:r>
            <a:r>
              <a:rPr lang="en" sz="2000">
                <a:solidFill>
                  <a:srgbClr val="000000"/>
                </a:solidFill>
              </a:rPr>
              <a:t> = 0.25, and we are asked for the probability </a:t>
            </a:r>
            <a:r>
              <a:rPr lang="en" sz="2000" i="1">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8"/>
          <p:cNvSpPr txBox="1">
            <a:spLocks noGrp="1"/>
          </p:cNvSpPr>
          <p:nvPr>
            <p:ph type="title"/>
          </p:nvPr>
        </p:nvSpPr>
        <p:spPr>
          <a:xfrm>
            <a:off x="1981199" y="203563"/>
            <a:ext cx="9760857" cy="1143000"/>
          </a:xfrm>
          <a:prstGeom prst="rect">
            <a:avLst/>
          </a:prstGeom>
        </p:spPr>
        <p:txBody>
          <a:bodyPr spcFirstLastPara="1" wrap="square" lIns="91425" tIns="91425" rIns="91425" bIns="91425" anchor="b" anchorCtr="0">
            <a:noAutofit/>
          </a:bodyPr>
          <a:lstStyle/>
          <a:p>
            <a:r>
              <a:rPr lang="en" dirty="0">
                <a:solidFill>
                  <a:schemeClr val="accent1"/>
                </a:solidFill>
              </a:rPr>
              <a:t>Normal approximation</a:t>
            </a:r>
            <a:endParaRPr dirty="0">
              <a:solidFill>
                <a:schemeClr val="accent1"/>
              </a:solidFill>
            </a:endParaRPr>
          </a:p>
          <a:p>
            <a:r>
              <a:rPr lang="en" dirty="0">
                <a:solidFill>
                  <a:schemeClr val="accent1"/>
                </a:solidFill>
              </a:rPr>
              <a:t>to the binomial</a:t>
            </a:r>
            <a:endParaRPr dirty="0">
              <a:solidFill>
                <a:schemeClr val="accent1"/>
              </a:solidFill>
            </a:endParaRPr>
          </a:p>
        </p:txBody>
      </p:sp>
      <p:pic>
        <p:nvPicPr>
          <p:cNvPr id="502" name="Google Shape;502;p78"/>
          <p:cNvPicPr preferRelativeResize="0"/>
          <p:nvPr/>
        </p:nvPicPr>
        <p:blipFill>
          <a:blip r:embed="rId3">
            <a:alphaModFix/>
          </a:blip>
          <a:stretch>
            <a:fillRect/>
          </a:stretch>
        </p:blipFill>
        <p:spPr>
          <a:xfrm>
            <a:off x="1892151" y="1346575"/>
            <a:ext cx="7902601" cy="510200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08" name="Google Shape;508;p79"/>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14" name="Google Shape;514;p80"/>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15" name="Google Shape;515;p80"/>
          <p:cNvPicPr preferRelativeResize="0"/>
          <p:nvPr/>
        </p:nvPicPr>
        <p:blipFill>
          <a:blip r:embed="rId3">
            <a:alphaModFix/>
          </a:blip>
          <a:stretch>
            <a:fillRect/>
          </a:stretch>
        </p:blipFill>
        <p:spPr>
          <a:xfrm>
            <a:off x="1841264" y="2705364"/>
            <a:ext cx="4276725" cy="34194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21" name="Google Shape;521;p81"/>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22" name="Google Shape;522;p81"/>
          <p:cNvPicPr preferRelativeResize="0"/>
          <p:nvPr/>
        </p:nvPicPr>
        <p:blipFill>
          <a:blip r:embed="rId3">
            <a:alphaModFix/>
          </a:blip>
          <a:stretch>
            <a:fillRect/>
          </a:stretch>
        </p:blipFill>
        <p:spPr>
          <a:xfrm>
            <a:off x="1841264" y="2705364"/>
            <a:ext cx="4276725" cy="3419475"/>
          </a:xfrm>
          <a:prstGeom prst="rect">
            <a:avLst/>
          </a:prstGeom>
          <a:noFill/>
          <a:ln>
            <a:noFill/>
          </a:ln>
        </p:spPr>
      </p:pic>
      <p:pic>
        <p:nvPicPr>
          <p:cNvPr id="523" name="Google Shape;523;p81"/>
          <p:cNvPicPr preferRelativeResize="0"/>
          <p:nvPr/>
        </p:nvPicPr>
        <p:blipFill>
          <a:blip r:embed="rId4">
            <a:alphaModFix/>
          </a:blip>
          <a:stretch>
            <a:fillRect/>
          </a:stretch>
        </p:blipFill>
        <p:spPr>
          <a:xfrm>
            <a:off x="5817874" y="2705374"/>
            <a:ext cx="4392925" cy="8785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529" name="Google Shape;529;p82"/>
          <p:cNvSpPr txBox="1">
            <a:spLocks noGrp="1"/>
          </p:cNvSpPr>
          <p:nvPr>
            <p:ph type="body" idx="1"/>
          </p:nvPr>
        </p:nvSpPr>
        <p:spPr>
          <a:xfrm flipH="1">
            <a:off x="1981200" y="1244775"/>
            <a:ext cx="8229600" cy="4251900"/>
          </a:xfrm>
          <a:prstGeom prst="rect">
            <a:avLst/>
          </a:prstGeom>
          <a:solidFill>
            <a:srgbClr val="FFFFFF"/>
          </a:solidFill>
        </p:spPr>
        <p:txBody>
          <a:bodyPr spcFirstLastPara="1" wrap="square" lIns="91425" tIns="91425" rIns="91425" bIns="91425" anchor="t" anchorCtr="0">
            <a:noAutofit/>
          </a:bodyPr>
          <a:lstStyle/>
          <a:p>
            <a:pPr marL="0" indent="0">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30" name="Google Shape;530;p82"/>
          <p:cNvPicPr preferRelativeResize="0"/>
          <p:nvPr/>
        </p:nvPicPr>
        <p:blipFill>
          <a:blip r:embed="rId3">
            <a:alphaModFix/>
          </a:blip>
          <a:stretch>
            <a:fillRect/>
          </a:stretch>
        </p:blipFill>
        <p:spPr>
          <a:xfrm>
            <a:off x="1841264" y="2705364"/>
            <a:ext cx="4276725" cy="3419475"/>
          </a:xfrm>
          <a:prstGeom prst="rect">
            <a:avLst/>
          </a:prstGeom>
          <a:noFill/>
          <a:ln>
            <a:noFill/>
          </a:ln>
        </p:spPr>
      </p:pic>
      <p:pic>
        <p:nvPicPr>
          <p:cNvPr id="531" name="Google Shape;531;p82"/>
          <p:cNvPicPr preferRelativeResize="0"/>
          <p:nvPr/>
        </p:nvPicPr>
        <p:blipFill>
          <a:blip r:embed="rId4">
            <a:alphaModFix/>
          </a:blip>
          <a:stretch>
            <a:fillRect/>
          </a:stretch>
        </p:blipFill>
        <p:spPr>
          <a:xfrm>
            <a:off x="5817874" y="2705374"/>
            <a:ext cx="4392925" cy="878575"/>
          </a:xfrm>
          <a:prstGeom prst="rect">
            <a:avLst/>
          </a:prstGeom>
          <a:noFill/>
          <a:ln>
            <a:noFill/>
          </a:ln>
        </p:spPr>
      </p:pic>
      <p:pic>
        <p:nvPicPr>
          <p:cNvPr id="532" name="Google Shape;532;p82"/>
          <p:cNvPicPr preferRelativeResize="0"/>
          <p:nvPr/>
        </p:nvPicPr>
        <p:blipFill>
          <a:blip r:embed="rId5">
            <a:alphaModFix/>
          </a:blip>
          <a:stretch>
            <a:fillRect/>
          </a:stretch>
        </p:blipFill>
        <p:spPr>
          <a:xfrm>
            <a:off x="5932925" y="3744077"/>
            <a:ext cx="4720800" cy="10686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3"/>
          <p:cNvSpPr txBox="1">
            <a:spLocks noGrp="1"/>
          </p:cNvSpPr>
          <p:nvPr>
            <p:ph type="title"/>
          </p:nvPr>
        </p:nvSpPr>
        <p:spPr>
          <a:xfrm>
            <a:off x="1981200" y="533388"/>
            <a:ext cx="8229600" cy="1143000"/>
          </a:xfrm>
          <a:prstGeom prst="rect">
            <a:avLst/>
          </a:prstGeom>
        </p:spPr>
        <p:txBody>
          <a:bodyPr spcFirstLastPara="1" wrap="square" lIns="91425" tIns="91425" rIns="91425" bIns="91425" anchor="b" anchorCtr="0">
            <a:noAutofit/>
          </a:bodyPr>
          <a:lstStyle/>
          <a:p>
            <a:r>
              <a:rPr lang="en">
                <a:solidFill>
                  <a:schemeClr val="accent1"/>
                </a:solidFill>
              </a:rPr>
              <a:t>The normal approximation breaks down on small intervals</a:t>
            </a:r>
            <a:endParaRPr>
              <a:solidFill>
                <a:schemeClr val="accent1"/>
              </a:solidFill>
            </a:endParaRPr>
          </a:p>
        </p:txBody>
      </p:sp>
      <p:sp>
        <p:nvSpPr>
          <p:cNvPr id="538" name="Google Shape;538;p83"/>
          <p:cNvSpPr txBox="1">
            <a:spLocks noGrp="1"/>
          </p:cNvSpPr>
          <p:nvPr>
            <p:ph type="body" idx="1"/>
          </p:nvPr>
        </p:nvSpPr>
        <p:spPr>
          <a:xfrm flipH="1">
            <a:off x="1981200" y="1778175"/>
            <a:ext cx="8229600" cy="3132000"/>
          </a:xfrm>
          <a:prstGeom prst="rect">
            <a:avLst/>
          </a:prstGeom>
        </p:spPr>
        <p:txBody>
          <a:bodyPr spcFirstLastPara="1" wrap="square" lIns="91425" tIns="91425" rIns="91425" bIns="91425" anchor="t" anchorCtr="0">
            <a:noAutofit/>
          </a:bodyPr>
          <a:lstStyle/>
          <a:p>
            <a:pPr indent="-368300">
              <a:buClr>
                <a:srgbClr val="000000"/>
              </a:buClr>
              <a:buSzPts val="2200"/>
            </a:pPr>
            <a:r>
              <a:rPr lang="en" sz="2200" dirty="0">
                <a:solidFill>
                  <a:srgbClr val="000000"/>
                </a:solidFill>
              </a:rPr>
              <a:t>The normal approximation to the binomial distribution tends to perform poorly when estimating the probability of a small range of counts, even when the conditions are met.</a:t>
            </a:r>
            <a:br>
              <a:rPr lang="en" sz="2200" dirty="0">
                <a:solidFill>
                  <a:srgbClr val="000000"/>
                </a:solidFill>
              </a:rPr>
            </a:br>
            <a:endParaRPr sz="22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r>
              <a:rPr lang="en-US" sz="2000" dirty="0">
                <a:solidFill>
                  <a:srgbClr val="000000"/>
                </a:solidFill>
              </a:rPr>
              <a:t>What is success and what is failure? </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116024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correct answer == success, wrong answer == failure</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200716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48" y="973015"/>
            <a:ext cx="8897965" cy="5401560"/>
          </a:xfrm>
          <a:prstGeom prst="rect">
            <a:avLst/>
          </a:prstGeom>
        </p:spPr>
        <p:txBody>
          <a:bodyPr spcFirstLastPara="1" wrap="square" lIns="91425" tIns="91425" rIns="91425" bIns="91425" anchor="t" anchorCtr="0">
            <a:noAutofit/>
          </a:bodyPr>
          <a:lstStyle/>
          <a:p>
            <a:pPr marL="0" indent="0">
              <a:buNone/>
            </a:pPr>
            <a:r>
              <a:rPr lang="en-US" sz="2400" dirty="0">
                <a:solidFill>
                  <a:srgbClr val="000000"/>
                </a:solidFill>
              </a:rPr>
              <a:t>A person randomly guesses the answers to 10 multiple</a:t>
            </a:r>
          </a:p>
          <a:p>
            <a:pPr marL="0" indent="0">
              <a:buNone/>
            </a:pPr>
            <a:r>
              <a:rPr lang="en-US" sz="2400" dirty="0">
                <a:solidFill>
                  <a:srgbClr val="000000"/>
                </a:solidFill>
              </a:rPr>
              <a:t>choice questions (each questions has 4 answers to chose from). We record the number of correct answers, and ask what is the probability of getting 8 answers correct? </a:t>
            </a:r>
          </a:p>
          <a:p>
            <a:pPr marL="0" indent="0">
              <a:buNone/>
            </a:pPr>
            <a:endParaRPr lang="en-US" sz="2400" dirty="0">
              <a:solidFill>
                <a:srgbClr val="000000"/>
              </a:solidFill>
            </a:endParaRPr>
          </a:p>
          <a:p>
            <a:pPr indent="-457200">
              <a:buFont typeface="+mj-lt"/>
              <a:buAutoNum type="alphaLcParenR"/>
            </a:pPr>
            <a:r>
              <a:rPr lang="en-US" sz="2000" dirty="0">
                <a:solidFill>
                  <a:srgbClr val="000000"/>
                </a:solidFill>
              </a:rPr>
              <a:t>What is a trial?</a:t>
            </a:r>
          </a:p>
          <a:p>
            <a:pPr lvl="1" indent="-457200"/>
            <a:r>
              <a:rPr lang="en-US" sz="2000" b="1" dirty="0">
                <a:solidFill>
                  <a:srgbClr val="FF9700"/>
                </a:solidFill>
              </a:rPr>
              <a:t>one guess </a:t>
            </a:r>
          </a:p>
          <a:p>
            <a:pPr indent="-457200">
              <a:buFont typeface="+mj-lt"/>
              <a:buAutoNum type="alphaLcParenR"/>
            </a:pPr>
            <a:r>
              <a:rPr lang="en-US" sz="2000" dirty="0">
                <a:solidFill>
                  <a:srgbClr val="000000"/>
                </a:solidFill>
              </a:rPr>
              <a:t>What is success and what is failure? </a:t>
            </a:r>
          </a:p>
          <a:p>
            <a:pPr lvl="1" indent="-457200"/>
            <a:r>
              <a:rPr lang="en-US" sz="2000" b="1" dirty="0">
                <a:solidFill>
                  <a:srgbClr val="FF9700"/>
                </a:solidFill>
              </a:rPr>
              <a:t>correct answer == success, wrong answer == failure</a:t>
            </a:r>
          </a:p>
          <a:p>
            <a:pPr indent="-457200">
              <a:buFont typeface="+mj-lt"/>
              <a:buAutoNum type="alphaLcParenR"/>
            </a:pPr>
            <a:r>
              <a:rPr lang="en-US" sz="2000" dirty="0">
                <a:solidFill>
                  <a:srgbClr val="000000"/>
                </a:solidFill>
              </a:rPr>
              <a:t>What is the probability of success (p)?</a:t>
            </a:r>
          </a:p>
          <a:p>
            <a:pPr indent="-457200">
              <a:buFont typeface="+mj-lt"/>
              <a:buAutoNum type="alphaLcParenR"/>
            </a:pPr>
            <a:endParaRPr lang="en-US" sz="2000" dirty="0">
              <a:solidFill>
                <a:srgbClr val="000000"/>
              </a:solidFill>
            </a:endParaRPr>
          </a:p>
          <a:p>
            <a:pPr indent="-457200">
              <a:buFont typeface="+mj-lt"/>
              <a:buAutoNum type="alphaLcParenR"/>
            </a:pPr>
            <a:endParaRPr sz="2000" dirty="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Experiment</a:t>
            </a:r>
            <a:endParaRPr dirty="0">
              <a:solidFill>
                <a:schemeClr val="accent1"/>
              </a:solidFill>
            </a:endParaRPr>
          </a:p>
        </p:txBody>
      </p:sp>
    </p:spTree>
    <p:extLst>
      <p:ext uri="{BB962C8B-B14F-4D97-AF65-F5344CB8AC3E}">
        <p14:creationId xmlns:p14="http://schemas.microsoft.com/office/powerpoint/2010/main" val="3677100928"/>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192</TotalTime>
  <Words>4797</Words>
  <Application>Microsoft Macintosh PowerPoint</Application>
  <PresentationFormat>Widescreen</PresentationFormat>
  <Paragraphs>461</Paragraphs>
  <Slides>67</Slides>
  <Notes>66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67</vt:i4>
      </vt:variant>
    </vt:vector>
  </HeadingPairs>
  <TitlesOfParts>
    <vt:vector size="76" baseType="lpstr">
      <vt:lpstr>Arial</vt:lpstr>
      <vt:lpstr>Calibri</vt:lpstr>
      <vt:lpstr>Cambria Math</vt:lpstr>
      <vt:lpstr>Corbel</vt:lpstr>
      <vt:lpstr>Roboto</vt:lpstr>
      <vt:lpstr>Wingdings 2</vt:lpstr>
      <vt:lpstr>Frame</vt:lpstr>
      <vt:lpstr>Custom</vt:lpstr>
      <vt:lpstr>1_Custom</vt:lpstr>
      <vt:lpstr>Assessing Discrete Data: Binomial Distribution</vt:lpstr>
      <vt:lpstr>Scenario</vt:lpstr>
      <vt:lpstr>Scenario</vt:lpstr>
      <vt:lpstr>Bernoulli Experiments</vt:lpstr>
      <vt:lpstr>Experiment</vt:lpstr>
      <vt:lpstr>Experiment</vt:lpstr>
      <vt:lpstr>Experiment</vt:lpstr>
      <vt:lpstr>Experiment</vt:lpstr>
      <vt:lpstr>Experiment</vt:lpstr>
      <vt:lpstr>Experiment</vt:lpstr>
      <vt:lpstr>Experiment</vt:lpstr>
      <vt:lpstr>Experiment</vt:lpstr>
      <vt:lpstr>Experiment</vt:lpstr>
      <vt:lpstr>Experiment</vt:lpstr>
      <vt:lpstr>Another Experiment</vt:lpstr>
      <vt:lpstr>Another Experiment</vt:lpstr>
      <vt:lpstr>Another Experiment</vt:lpstr>
      <vt:lpstr>Another Experiment</vt:lpstr>
      <vt:lpstr>Bernoulli Experiments</vt:lpstr>
      <vt:lpstr>Bernoulli Experiments</vt:lpstr>
      <vt:lpstr>Binomial distribution</vt:lpstr>
      <vt:lpstr>Binomial distribution</vt:lpstr>
      <vt:lpstr>Binomial distribution</vt:lpstr>
      <vt:lpstr>Computing the # of scenarios</vt:lpstr>
      <vt:lpstr>Computing the # of scenarios</vt:lpstr>
      <vt:lpstr>Computing the # of scenarios</vt:lpstr>
      <vt:lpstr>Computing the # of scenarios</vt:lpstr>
      <vt:lpstr>Computing the # of scenarios</vt:lpstr>
      <vt:lpstr>Computing the # of scenarios</vt:lpstr>
      <vt:lpstr>Computing the # of scenarios</vt:lpstr>
      <vt:lpstr>Computing the # of scenarios</vt:lpstr>
      <vt:lpstr>Computing the # of scenarios</vt:lpstr>
      <vt:lpstr>Computing the # of scenarios</vt:lpstr>
      <vt:lpstr>Practice</vt:lpstr>
      <vt:lpstr>Practice</vt:lpstr>
      <vt:lpstr>Binomial distribution (cont.)</vt:lpstr>
      <vt:lpstr>Binomial distribution (cont.)</vt:lpstr>
      <vt:lpstr>Binomial distribution (cont.)</vt:lpstr>
      <vt:lpstr>Binomial distribution (cont.)</vt:lpstr>
      <vt:lpstr>Binomial distribution (cont.)</vt:lpstr>
      <vt:lpstr>Binomial distribution (cont.)</vt:lpstr>
      <vt:lpstr>Binomial distribution (cont.)</vt:lpstr>
      <vt:lpstr>Practice</vt:lpstr>
      <vt:lpstr>Practice</vt:lpstr>
      <vt:lpstr>Expected value and its variability</vt:lpstr>
      <vt:lpstr>Expected value and its variability</vt:lpstr>
      <vt:lpstr>Expected value and its variability</vt:lpstr>
      <vt:lpstr>Unusual observations</vt:lpstr>
      <vt:lpstr>Practice</vt:lpstr>
      <vt:lpstr>Practice</vt:lpstr>
      <vt:lpstr>Practice</vt:lpstr>
      <vt:lpstr>Practice</vt:lpstr>
      <vt:lpstr>Distributions of number of successes</vt:lpstr>
      <vt:lpstr>How large is large enough?</vt:lpstr>
      <vt:lpstr>Practice</vt:lpstr>
      <vt:lpstr>Practice</vt:lpstr>
      <vt:lpstr>Ex. An analysis of Facebook users</vt:lpstr>
      <vt:lpstr>Ex. An analysis of Facebook users</vt:lpstr>
      <vt:lpstr>Ex. Facebook</vt:lpstr>
      <vt:lpstr>Ex. Facebook</vt:lpstr>
      <vt:lpstr>Ex. Facebook</vt:lpstr>
      <vt:lpstr>Normal approximation to the binomial</vt:lpstr>
      <vt:lpstr>Practice</vt:lpstr>
      <vt:lpstr>Practice</vt:lpstr>
      <vt:lpstr>Practice</vt:lpstr>
      <vt:lpstr>Practice</vt:lpstr>
      <vt:lpstr>The normal approximation breaks down on small intervals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7</cp:revision>
  <dcterms:created xsi:type="dcterms:W3CDTF">2023-07-27T13:51:22Z</dcterms:created>
  <dcterms:modified xsi:type="dcterms:W3CDTF">2023-09-25T18:35:35Z</dcterms:modified>
</cp:coreProperties>
</file>