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0"/>
  </p:notesMasterIdLst>
  <p:sldIdLst>
    <p:sldId id="256" r:id="rId2"/>
    <p:sldId id="307" r:id="rId3"/>
    <p:sldId id="292" r:id="rId4"/>
    <p:sldId id="310" r:id="rId5"/>
    <p:sldId id="312" r:id="rId6"/>
    <p:sldId id="313" r:id="rId7"/>
    <p:sldId id="311" r:id="rId8"/>
    <p:sldId id="314" r:id="rId9"/>
    <p:sldId id="315" r:id="rId10"/>
    <p:sldId id="322" r:id="rId11"/>
    <p:sldId id="323" r:id="rId12"/>
    <p:sldId id="324" r:id="rId13"/>
    <p:sldId id="325" r:id="rId14"/>
    <p:sldId id="326" r:id="rId15"/>
    <p:sldId id="321" r:id="rId16"/>
    <p:sldId id="327" r:id="rId17"/>
    <p:sldId id="328" r:id="rId18"/>
    <p:sldId id="329" r:id="rId19"/>
    <p:sldId id="265" r:id="rId20"/>
    <p:sldId id="270" r:id="rId21"/>
    <p:sldId id="331" r:id="rId22"/>
    <p:sldId id="330" r:id="rId23"/>
    <p:sldId id="308" r:id="rId24"/>
    <p:sldId id="332" r:id="rId25"/>
    <p:sldId id="333" r:id="rId26"/>
    <p:sldId id="276" r:id="rId27"/>
    <p:sldId id="277" r:id="rId28"/>
    <p:sldId id="278" r:id="rId29"/>
    <p:sldId id="279" r:id="rId30"/>
    <p:sldId id="280" r:id="rId31"/>
    <p:sldId id="334" r:id="rId32"/>
    <p:sldId id="293" r:id="rId33"/>
    <p:sldId id="286" r:id="rId34"/>
    <p:sldId id="338" r:id="rId35"/>
    <p:sldId id="288" r:id="rId36"/>
    <p:sldId id="287" r:id="rId37"/>
    <p:sldId id="289" r:id="rId38"/>
    <p:sldId id="290" r:id="rId39"/>
    <p:sldId id="335" r:id="rId40"/>
    <p:sldId id="282" r:id="rId41"/>
    <p:sldId id="350" r:id="rId42"/>
    <p:sldId id="349" r:id="rId43"/>
    <p:sldId id="341" r:id="rId44"/>
    <p:sldId id="351" r:id="rId45"/>
    <p:sldId id="342" r:id="rId46"/>
    <p:sldId id="352" r:id="rId47"/>
    <p:sldId id="283" r:id="rId48"/>
    <p:sldId id="294" r:id="rId49"/>
    <p:sldId id="299" r:id="rId50"/>
    <p:sldId id="344" r:id="rId51"/>
    <p:sldId id="343" r:id="rId52"/>
    <p:sldId id="345" r:id="rId53"/>
    <p:sldId id="300" r:id="rId54"/>
    <p:sldId id="347" r:id="rId55"/>
    <p:sldId id="302" r:id="rId56"/>
    <p:sldId id="303" r:id="rId57"/>
    <p:sldId id="306" r:id="rId58"/>
    <p:sldId id="348"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81876"/>
  </p:normalViewPr>
  <p:slideViewPr>
    <p:cSldViewPr snapToGrid="0">
      <p:cViewPr varScale="1">
        <p:scale>
          <a:sx n="87" d="100"/>
          <a:sy n="87" d="100"/>
        </p:scale>
        <p:origin x="14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9/5/23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2012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7718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0289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581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666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839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527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e3f4971ae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e3f4971a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e3f4971ae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e3f4971a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US" sz="2400" dirty="0">
                <a:solidFill>
                  <a:srgbClr val="000000"/>
                </a:solidFill>
              </a:rPr>
              <a:t>Think about sampling something you are cooking - you taste (examine) a small part of what you're cooking to get an idea about the dish as a whole.</a:t>
            </a:r>
            <a:br>
              <a:rPr lang="en-US" sz="2400" dirty="0">
                <a:solidFill>
                  <a:srgbClr val="000000"/>
                </a:solidFill>
              </a:rPr>
            </a:br>
            <a:endParaRPr lang="en-US" sz="800" dirty="0">
              <a:solidFill>
                <a:srgbClr val="000000"/>
              </a:solidFill>
            </a:endParaRPr>
          </a:p>
          <a:p>
            <a:pPr indent="-349250">
              <a:lnSpc>
                <a:spcPct val="115000"/>
              </a:lnSpc>
              <a:spcBef>
                <a:spcPts val="0"/>
              </a:spcBef>
              <a:buSzPts val="1900"/>
            </a:pPr>
            <a:r>
              <a:rPr lang="en-US" sz="2400" dirty="0">
                <a:solidFill>
                  <a:srgbClr val="000000"/>
                </a:solidFill>
              </a:rPr>
              <a:t>When you taste a spoonful of soup and decide the spoonful you tasted isn't salty enough, that's </a:t>
            </a:r>
            <a:r>
              <a:rPr lang="en-US" sz="2400" i="1" dirty="0">
                <a:solidFill>
                  <a:schemeClr val="accent1"/>
                </a:solidFill>
              </a:rPr>
              <a:t>exploratory analysi</a:t>
            </a:r>
            <a:r>
              <a:rPr lang="en-US" sz="2400" dirty="0">
                <a:solidFill>
                  <a:schemeClr val="accent1"/>
                </a:solidFill>
              </a:rPr>
              <a:t>s</a:t>
            </a:r>
            <a:r>
              <a:rPr lang="en-US" sz="2400" dirty="0">
                <a:solidFill>
                  <a:srgbClr val="000000"/>
                </a:solidFill>
              </a:rPr>
              <a:t>.</a:t>
            </a:r>
            <a:br>
              <a:rPr lang="en-US" sz="2400" dirty="0">
                <a:solidFill>
                  <a:srgbClr val="000000"/>
                </a:solidFill>
              </a:rPr>
            </a:br>
            <a:endParaRPr lang="en-US" sz="800" dirty="0">
              <a:solidFill>
                <a:srgbClr val="000000"/>
              </a:solidFill>
            </a:endParaRPr>
          </a:p>
          <a:p>
            <a:pPr indent="-349250">
              <a:lnSpc>
                <a:spcPct val="115000"/>
              </a:lnSpc>
              <a:spcBef>
                <a:spcPts val="0"/>
              </a:spcBef>
              <a:buSzPts val="1900"/>
            </a:pPr>
            <a:r>
              <a:rPr lang="en-US" sz="2400" dirty="0">
                <a:solidFill>
                  <a:srgbClr val="000000"/>
                </a:solidFill>
              </a:rPr>
              <a:t>If you generalize and conclude that your entire soup needs salt, that's an </a:t>
            </a:r>
            <a:r>
              <a:rPr lang="en-US" sz="2400" i="1" dirty="0">
                <a:solidFill>
                  <a:schemeClr val="accent1"/>
                </a:solidFill>
              </a:rPr>
              <a:t>inference</a:t>
            </a:r>
            <a:r>
              <a:rPr lang="en-US" sz="2400" dirty="0">
                <a:solidFill>
                  <a:srgbClr val="000000"/>
                </a:solidFill>
              </a:rPr>
              <a:t>.</a:t>
            </a:r>
          </a:p>
          <a:p>
            <a:pPr indent="-349250">
              <a:lnSpc>
                <a:spcPct val="115000"/>
              </a:lnSpc>
              <a:buSzPts val="1900"/>
            </a:pPr>
            <a:r>
              <a:rPr lang="en-US" sz="2400" dirty="0">
                <a:solidFill>
                  <a:srgbClr val="000000"/>
                </a:solidFill>
              </a:rPr>
              <a:t>For your inference to be valid, the spoonful you tasted (the sample) needs to be </a:t>
            </a:r>
            <a:r>
              <a:rPr lang="en-US" sz="2400" i="1" dirty="0">
                <a:solidFill>
                  <a:schemeClr val="accent1"/>
                </a:solidFill>
              </a:rPr>
              <a:t>representative</a:t>
            </a:r>
            <a:r>
              <a:rPr lang="en-US" sz="2400" i="1" dirty="0">
                <a:solidFill>
                  <a:srgbClr val="000000"/>
                </a:solidFill>
              </a:rPr>
              <a:t> </a:t>
            </a:r>
            <a:r>
              <a:rPr lang="en-US" sz="2400" dirty="0">
                <a:solidFill>
                  <a:srgbClr val="000000"/>
                </a:solidFill>
              </a:rPr>
              <a:t>of the entire pot (the population).</a:t>
            </a:r>
          </a:p>
          <a:p>
            <a:pPr lvl="1" indent="-349250">
              <a:lnSpc>
                <a:spcPct val="115000"/>
              </a:lnSpc>
              <a:buSzPts val="1900"/>
            </a:pPr>
            <a:r>
              <a:rPr lang="en-US" sz="2400" dirty="0">
                <a:solidFill>
                  <a:srgbClr val="000000"/>
                </a:solidFill>
              </a:rPr>
              <a:t>If your spoonful comes only from the surface and the salt is collected at the bottom of the pot, what you tasted is probably not representative of the whole pot.</a:t>
            </a:r>
          </a:p>
          <a:p>
            <a:pPr lvl="1" indent="-349250">
              <a:lnSpc>
                <a:spcPct val="115000"/>
              </a:lnSpc>
              <a:buSzPts val="1900"/>
            </a:pPr>
            <a:r>
              <a:rPr lang="en-US" sz="2400" dirty="0">
                <a:solidFill>
                  <a:srgbClr val="000000"/>
                </a:solidFill>
              </a:rPr>
              <a:t>If you first stir the soup thoroughly before you taste, your spoonful will more likely be representative of the whole pot.</a:t>
            </a:r>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e3f4971ae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e3f4971a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US" sz="2400" dirty="0">
                <a:solidFill>
                  <a:srgbClr val="000000"/>
                </a:solidFill>
              </a:rPr>
              <a:t>Think about sampling something you are cooking - you taste (examine) a small part of what you're cooking to get an idea about the dish as a whole.</a:t>
            </a:r>
            <a:br>
              <a:rPr lang="en-US" sz="2400" dirty="0">
                <a:solidFill>
                  <a:srgbClr val="000000"/>
                </a:solidFill>
              </a:rPr>
            </a:br>
            <a:endParaRPr lang="en-US" sz="800" dirty="0">
              <a:solidFill>
                <a:srgbClr val="000000"/>
              </a:solidFill>
            </a:endParaRPr>
          </a:p>
          <a:p>
            <a:pPr indent="-349250">
              <a:lnSpc>
                <a:spcPct val="115000"/>
              </a:lnSpc>
              <a:spcBef>
                <a:spcPts val="0"/>
              </a:spcBef>
              <a:buSzPts val="1900"/>
            </a:pPr>
            <a:r>
              <a:rPr lang="en-US" sz="2400" dirty="0">
                <a:solidFill>
                  <a:srgbClr val="000000"/>
                </a:solidFill>
              </a:rPr>
              <a:t>When you taste a spoonful of soup and decide the spoonful you tasted isn't salty enough, that's </a:t>
            </a:r>
            <a:r>
              <a:rPr lang="en-US" sz="2400" i="1" dirty="0">
                <a:solidFill>
                  <a:schemeClr val="accent1"/>
                </a:solidFill>
              </a:rPr>
              <a:t>exploratory analysi</a:t>
            </a:r>
            <a:r>
              <a:rPr lang="en-US" sz="2400" dirty="0">
                <a:solidFill>
                  <a:schemeClr val="accent1"/>
                </a:solidFill>
              </a:rPr>
              <a:t>s</a:t>
            </a:r>
            <a:r>
              <a:rPr lang="en-US" sz="2400" dirty="0">
                <a:solidFill>
                  <a:srgbClr val="000000"/>
                </a:solidFill>
              </a:rPr>
              <a:t>.</a:t>
            </a:r>
            <a:br>
              <a:rPr lang="en-US" sz="2400" dirty="0">
                <a:solidFill>
                  <a:srgbClr val="000000"/>
                </a:solidFill>
              </a:rPr>
            </a:br>
            <a:endParaRPr lang="en-US" sz="800" dirty="0">
              <a:solidFill>
                <a:srgbClr val="000000"/>
              </a:solidFill>
            </a:endParaRPr>
          </a:p>
          <a:p>
            <a:pPr indent="-349250">
              <a:lnSpc>
                <a:spcPct val="115000"/>
              </a:lnSpc>
              <a:spcBef>
                <a:spcPts val="0"/>
              </a:spcBef>
              <a:buSzPts val="1900"/>
            </a:pPr>
            <a:r>
              <a:rPr lang="en-US" sz="2400" dirty="0">
                <a:solidFill>
                  <a:srgbClr val="000000"/>
                </a:solidFill>
              </a:rPr>
              <a:t>If you generalize and conclude that your entire soup needs salt, that's an </a:t>
            </a:r>
            <a:r>
              <a:rPr lang="en-US" sz="2400" i="1" dirty="0">
                <a:solidFill>
                  <a:schemeClr val="accent1"/>
                </a:solidFill>
              </a:rPr>
              <a:t>inference</a:t>
            </a:r>
            <a:r>
              <a:rPr lang="en-US" sz="2400" dirty="0">
                <a:solidFill>
                  <a:srgbClr val="000000"/>
                </a:solidFill>
              </a:rPr>
              <a:t>.</a:t>
            </a:r>
          </a:p>
          <a:p>
            <a:pPr indent="-349250">
              <a:lnSpc>
                <a:spcPct val="115000"/>
              </a:lnSpc>
              <a:buSzPts val="1900"/>
            </a:pPr>
            <a:r>
              <a:rPr lang="en-US" sz="2400" dirty="0">
                <a:solidFill>
                  <a:srgbClr val="000000"/>
                </a:solidFill>
              </a:rPr>
              <a:t>For your inference to be valid, the spoonful you tasted (the sample) needs to be </a:t>
            </a:r>
            <a:r>
              <a:rPr lang="en-US" sz="2400" i="1" dirty="0">
                <a:solidFill>
                  <a:schemeClr val="accent1"/>
                </a:solidFill>
              </a:rPr>
              <a:t>representative</a:t>
            </a:r>
            <a:r>
              <a:rPr lang="en-US" sz="2400" i="1" dirty="0">
                <a:solidFill>
                  <a:srgbClr val="000000"/>
                </a:solidFill>
              </a:rPr>
              <a:t> </a:t>
            </a:r>
            <a:r>
              <a:rPr lang="en-US" sz="2400" dirty="0">
                <a:solidFill>
                  <a:srgbClr val="000000"/>
                </a:solidFill>
              </a:rPr>
              <a:t>of the entire pot (the population).</a:t>
            </a:r>
          </a:p>
          <a:p>
            <a:pPr lvl="1" indent="-349250">
              <a:lnSpc>
                <a:spcPct val="115000"/>
              </a:lnSpc>
              <a:buSzPts val="1900"/>
            </a:pPr>
            <a:r>
              <a:rPr lang="en-US" sz="2400" dirty="0">
                <a:solidFill>
                  <a:srgbClr val="000000"/>
                </a:solidFill>
              </a:rPr>
              <a:t>If your spoonful comes only from the surface and the salt is collected at the bottom of the pot, what you tasted is probably not representative of the whole pot.</a:t>
            </a:r>
          </a:p>
          <a:p>
            <a:pPr lvl="1" indent="-349250">
              <a:lnSpc>
                <a:spcPct val="115000"/>
              </a:lnSpc>
              <a:buSzPts val="1900"/>
            </a:pPr>
            <a:r>
              <a:rPr lang="en-US" sz="2400" dirty="0">
                <a:solidFill>
                  <a:srgbClr val="000000"/>
                </a:solidFill>
              </a:rPr>
              <a:t>If you first stir the soup thoroughly before you taste, your spoonful will more likely be representative of the whole pot.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80835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e3f4971ae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e3f4971a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US" sz="2400" dirty="0">
                <a:solidFill>
                  <a:srgbClr val="000000"/>
                </a:solidFill>
              </a:rPr>
              <a:t>Think about sampling something you are cooking - you taste (examine) a small part of what you're cooking to get an idea about the dish as a whole.</a:t>
            </a:r>
            <a:br>
              <a:rPr lang="en-US" sz="2400" dirty="0">
                <a:solidFill>
                  <a:srgbClr val="000000"/>
                </a:solidFill>
              </a:rPr>
            </a:br>
            <a:endParaRPr lang="en-US" sz="800" dirty="0">
              <a:solidFill>
                <a:srgbClr val="000000"/>
              </a:solidFill>
            </a:endParaRPr>
          </a:p>
          <a:p>
            <a:pPr indent="-349250">
              <a:lnSpc>
                <a:spcPct val="115000"/>
              </a:lnSpc>
              <a:spcBef>
                <a:spcPts val="0"/>
              </a:spcBef>
              <a:buSzPts val="1900"/>
            </a:pPr>
            <a:r>
              <a:rPr lang="en-US" sz="2400" dirty="0">
                <a:solidFill>
                  <a:srgbClr val="000000"/>
                </a:solidFill>
              </a:rPr>
              <a:t>When you taste a spoonful of soup and decide the spoonful you tasted isn't salty enough, that's </a:t>
            </a:r>
            <a:r>
              <a:rPr lang="en-US" sz="2400" i="1" dirty="0">
                <a:solidFill>
                  <a:schemeClr val="accent1"/>
                </a:solidFill>
              </a:rPr>
              <a:t>exploratory analysi</a:t>
            </a:r>
            <a:r>
              <a:rPr lang="en-US" sz="2400" dirty="0">
                <a:solidFill>
                  <a:schemeClr val="accent1"/>
                </a:solidFill>
              </a:rPr>
              <a:t>s</a:t>
            </a:r>
            <a:r>
              <a:rPr lang="en-US" sz="2400" dirty="0">
                <a:solidFill>
                  <a:srgbClr val="000000"/>
                </a:solidFill>
              </a:rPr>
              <a:t>.</a:t>
            </a:r>
            <a:br>
              <a:rPr lang="en-US" sz="2400" dirty="0">
                <a:solidFill>
                  <a:srgbClr val="000000"/>
                </a:solidFill>
              </a:rPr>
            </a:br>
            <a:endParaRPr lang="en-US" sz="800" dirty="0">
              <a:solidFill>
                <a:srgbClr val="000000"/>
              </a:solidFill>
            </a:endParaRPr>
          </a:p>
          <a:p>
            <a:pPr indent="-349250">
              <a:lnSpc>
                <a:spcPct val="115000"/>
              </a:lnSpc>
              <a:spcBef>
                <a:spcPts val="0"/>
              </a:spcBef>
              <a:buSzPts val="1900"/>
            </a:pPr>
            <a:r>
              <a:rPr lang="en-US" sz="2400" dirty="0">
                <a:solidFill>
                  <a:srgbClr val="000000"/>
                </a:solidFill>
              </a:rPr>
              <a:t>If you generalize and conclude that your entire soup needs salt, that's an </a:t>
            </a:r>
            <a:r>
              <a:rPr lang="en-US" sz="2400" i="1" dirty="0">
                <a:solidFill>
                  <a:schemeClr val="accent1"/>
                </a:solidFill>
              </a:rPr>
              <a:t>inference</a:t>
            </a:r>
            <a:r>
              <a:rPr lang="en-US" sz="2400" dirty="0">
                <a:solidFill>
                  <a:srgbClr val="000000"/>
                </a:solidFill>
              </a:rPr>
              <a:t>.</a:t>
            </a:r>
          </a:p>
          <a:p>
            <a:pPr indent="-349250">
              <a:lnSpc>
                <a:spcPct val="115000"/>
              </a:lnSpc>
              <a:buSzPts val="1900"/>
            </a:pPr>
            <a:r>
              <a:rPr lang="en-US" sz="2400" dirty="0">
                <a:solidFill>
                  <a:srgbClr val="000000"/>
                </a:solidFill>
              </a:rPr>
              <a:t>For your inference to be valid, the spoonful you tasted (the sample) needs to be </a:t>
            </a:r>
            <a:r>
              <a:rPr lang="en-US" sz="2400" i="1" dirty="0">
                <a:solidFill>
                  <a:schemeClr val="accent1"/>
                </a:solidFill>
              </a:rPr>
              <a:t>representative</a:t>
            </a:r>
            <a:r>
              <a:rPr lang="en-US" sz="2400" i="1" dirty="0">
                <a:solidFill>
                  <a:srgbClr val="000000"/>
                </a:solidFill>
              </a:rPr>
              <a:t> </a:t>
            </a:r>
            <a:r>
              <a:rPr lang="en-US" sz="2400" dirty="0">
                <a:solidFill>
                  <a:srgbClr val="000000"/>
                </a:solidFill>
              </a:rPr>
              <a:t>of the entire pot (the population).</a:t>
            </a:r>
          </a:p>
          <a:p>
            <a:pPr lvl="1" indent="-349250">
              <a:lnSpc>
                <a:spcPct val="115000"/>
              </a:lnSpc>
              <a:buSzPts val="1900"/>
            </a:pPr>
            <a:r>
              <a:rPr lang="en-US" sz="2400" dirty="0">
                <a:solidFill>
                  <a:srgbClr val="000000"/>
                </a:solidFill>
              </a:rPr>
              <a:t>If your spoonful comes only from the surface and the salt is collected at the bottom of the pot, what you tasted is probably not representative of the whole pot.</a:t>
            </a:r>
          </a:p>
          <a:p>
            <a:pPr lvl="1" indent="-349250">
              <a:lnSpc>
                <a:spcPct val="115000"/>
              </a:lnSpc>
              <a:buSzPts val="1900"/>
            </a:pPr>
            <a:r>
              <a:rPr lang="en-US" sz="2400" dirty="0">
                <a:solidFill>
                  <a:srgbClr val="000000"/>
                </a:solidFill>
              </a:rPr>
              <a:t>If you first stir the soup thoroughly before you taste, your spoonful will more likely be representative of the whole pot.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34242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9894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e3f4971ae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e3f4971ae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1253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e3f4971ae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e3f4971ae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9821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e3f4971ae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e3f4971a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e3f4971ae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e3f4971ae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e3f4971ae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e3f4971a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e3f4971ae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e3f4971ae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e3f4971ae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e3f4971ae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e3f4971ae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e3f4971ae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11800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f5d2d9db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f5d2d9db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f5d2d9db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f5d2d9db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2268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4655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5d2d9db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f5d2d9db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f5d2d9db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f5d2d9db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76125e362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76125e362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f5d2d9db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f5d2d9db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f5d2d9db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f5d2d9db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41254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46242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28329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56200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2692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2410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290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92455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427533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e3f4971ae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e3f4971ae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19685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16c697d3e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16c697d3e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c697d3e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c697d3e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c697d3e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c697d3e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9059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c697d3e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c697d3e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3900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c697d3e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c697d3e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94175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2b886a0_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2b886a0_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2b886a0_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2b886a0_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491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2294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2b886a0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2b886a0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2b886a0_0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e2b886a0_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2b886a0_0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2b886a0_0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2b886a0_0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2b886a0_0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1787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334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601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593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750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9/5/23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9/5/23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9/5/23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234595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9/5/23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9/5/23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9/5/23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9/5/23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9/5/23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9/5/23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9/5/23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9/5/23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9/5/23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1" r:id="rId12"/>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bit.ly/45vscjA"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hyperlink" Target="https://bit.ly/45vscjA"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s://bit.ly/45vscjA"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hyperlink" Target="https://bit.ly/45vscjA"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hyperlink" Target="https://bit.ly/45vscjA"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svg"/><Relationship Id="rId2" Type="http://schemas.openxmlformats.org/officeDocument/2006/relationships/slideLayout" Target="../slideLayouts/slideLayout12.xml"/><Relationship Id="rId1" Type="http://schemas.openxmlformats.org/officeDocument/2006/relationships/themeOverride" Target="../theme/themeOverride2.xml"/><Relationship Id="rId6" Type="http://schemas.openxmlformats.org/officeDocument/2006/relationships/image" Target="../media/image2.png"/><Relationship Id="rId5" Type="http://schemas.openxmlformats.org/officeDocument/2006/relationships/hyperlink" Target="https://bit.ly/45vscjA" TargetMode="Externa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s://bit.ly/45vscjA"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bit.ly/45vscjA"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hyperlink" Target="https://bit.ly/45vscj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bit.ly/45vscj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bit.ly/45vscj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Elementary Statistics - Collecting Data</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a:bodyPr>
          <a:lstStyle/>
          <a:p>
            <a:r>
              <a:rPr lang="en-US" sz="3000" dirty="0"/>
              <a:t>Dr. Ab Mosca (they/them)</a:t>
            </a:r>
          </a:p>
        </p:txBody>
      </p:sp>
      <p:sp>
        <p:nvSpPr>
          <p:cNvPr id="4" name="TextBox 3">
            <a:extLst>
              <a:ext uri="{FF2B5EF4-FFF2-40B4-BE49-F238E27FC236}">
                <a16:creationId xmlns:a16="http://schemas.microsoft.com/office/drawing/2014/main" id="{A23157FC-D22B-0447-BD68-155984318F12}"/>
              </a:ext>
            </a:extLst>
          </p:cNvPr>
          <p:cNvSpPr txBox="1"/>
          <p:nvPr/>
        </p:nvSpPr>
        <p:spPr>
          <a:xfrm>
            <a:off x="1741570" y="6224954"/>
            <a:ext cx="8708859" cy="369332"/>
          </a:xfrm>
          <a:prstGeom prst="rect">
            <a:avLst/>
          </a:prstGeom>
          <a:noFill/>
        </p:spPr>
        <p:txBody>
          <a:bodyPr wrap="none" rtlCol="0">
            <a:spAutoFit/>
          </a:bodyPr>
          <a:lstStyle/>
          <a:p>
            <a:r>
              <a:rPr lang="en-US" sz="1800" i="1" dirty="0"/>
              <a:t>Slides based off slides courtesy of </a:t>
            </a:r>
            <a:r>
              <a:rPr lang="en-US" sz="1800" i="1" dirty="0" err="1"/>
              <a:t>OpenIntro</a:t>
            </a:r>
            <a:r>
              <a:rPr lang="en-US" sz="1800" i="1" dirty="0"/>
              <a:t> and John </a:t>
            </a:r>
            <a:r>
              <a:rPr lang="en-US" sz="1800" i="1" dirty="0" err="1"/>
              <a:t>McGreedy</a:t>
            </a:r>
            <a:r>
              <a:rPr lang="en-US" sz="18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pic>
        <p:nvPicPr>
          <p:cNvPr id="7" name="Graphic 6" descr="Question Mark with solid fill">
            <a:extLst>
              <a:ext uri="{FF2B5EF4-FFF2-40B4-BE49-F238E27FC236}">
                <a16:creationId xmlns:a16="http://schemas.microsoft.com/office/drawing/2014/main" id="{D0CC7DE0-E4FC-D7E8-653C-04209DF4BA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10087" y="5668191"/>
            <a:ext cx="914400" cy="914400"/>
          </a:xfrm>
          <a:prstGeom prst="rect">
            <a:avLst/>
          </a:prstGeom>
        </p:spPr>
      </p:pic>
      <p:sp>
        <p:nvSpPr>
          <p:cNvPr id="9" name="Google Shape;60;p12">
            <a:extLst>
              <a:ext uri="{FF2B5EF4-FFF2-40B4-BE49-F238E27FC236}">
                <a16:creationId xmlns:a16="http://schemas.microsoft.com/office/drawing/2014/main" id="{AE490493-B60F-BBC8-683B-92FC11CC2BA2}"/>
              </a:ext>
            </a:extLst>
          </p:cNvPr>
          <p:cNvSpPr txBox="1">
            <a:spLocks/>
          </p:cNvSpPr>
          <p:nvPr/>
        </p:nvSpPr>
        <p:spPr>
          <a:xfrm flipH="1">
            <a:off x="7962127" y="3630471"/>
            <a:ext cx="3655439" cy="1561200"/>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None/>
            </a:pPr>
            <a:r>
              <a:rPr lang="en-US" sz="2400" i="1" dirty="0">
                <a:solidFill>
                  <a:schemeClr val="accent1"/>
                </a:solidFill>
              </a:rPr>
              <a:t>People in the study: </a:t>
            </a:r>
            <a:r>
              <a:rPr lang="en-US" sz="2400" dirty="0"/>
              <a:t>Group of adult women who recently joined a running group</a:t>
            </a:r>
          </a:p>
        </p:txBody>
      </p:sp>
      <p:sp>
        <p:nvSpPr>
          <p:cNvPr id="10" name="Google Shape;71;p13">
            <a:extLst>
              <a:ext uri="{FF2B5EF4-FFF2-40B4-BE49-F238E27FC236}">
                <a16:creationId xmlns:a16="http://schemas.microsoft.com/office/drawing/2014/main" id="{AB1A9FE4-3D34-97D8-59DC-779CDA457320}"/>
              </a:ext>
            </a:extLst>
          </p:cNvPr>
          <p:cNvSpPr txBox="1">
            <a:spLocks/>
          </p:cNvSpPr>
          <p:nvPr/>
        </p:nvSpPr>
        <p:spPr>
          <a:xfrm flipH="1">
            <a:off x="7962126" y="5191671"/>
            <a:ext cx="3655438" cy="1916432"/>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to which results can be generalized</a:t>
            </a:r>
            <a:r>
              <a:rPr lang="en-US" sz="2400" dirty="0">
                <a:solidFill>
                  <a:schemeClr val="accent1"/>
                </a:solidFill>
              </a:rPr>
              <a:t>:</a:t>
            </a:r>
            <a:endParaRPr lang="en-US" sz="2400" dirty="0"/>
          </a:p>
        </p:txBody>
      </p:sp>
    </p:spTree>
    <p:extLst>
      <p:ext uri="{BB962C8B-B14F-4D97-AF65-F5344CB8AC3E}">
        <p14:creationId xmlns:p14="http://schemas.microsoft.com/office/powerpoint/2010/main" val="1251945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sp>
        <p:nvSpPr>
          <p:cNvPr id="9" name="Google Shape;60;p12">
            <a:extLst>
              <a:ext uri="{FF2B5EF4-FFF2-40B4-BE49-F238E27FC236}">
                <a16:creationId xmlns:a16="http://schemas.microsoft.com/office/drawing/2014/main" id="{2DACFE53-5AB3-15FD-DB6F-30A3E2BA860C}"/>
              </a:ext>
            </a:extLst>
          </p:cNvPr>
          <p:cNvSpPr txBox="1">
            <a:spLocks/>
          </p:cNvSpPr>
          <p:nvPr/>
        </p:nvSpPr>
        <p:spPr>
          <a:xfrm flipH="1">
            <a:off x="7962127" y="3630471"/>
            <a:ext cx="3655439" cy="1561200"/>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None/>
            </a:pPr>
            <a:r>
              <a:rPr lang="en-US" sz="2400" i="1" dirty="0">
                <a:solidFill>
                  <a:schemeClr val="accent1"/>
                </a:solidFill>
              </a:rPr>
              <a:t>People in the study: </a:t>
            </a:r>
            <a:r>
              <a:rPr lang="en-US" sz="2400" dirty="0"/>
              <a:t>Group of adult women who recently joined a running group</a:t>
            </a:r>
          </a:p>
        </p:txBody>
      </p:sp>
      <p:sp>
        <p:nvSpPr>
          <p:cNvPr id="10" name="Google Shape;71;p13">
            <a:extLst>
              <a:ext uri="{FF2B5EF4-FFF2-40B4-BE49-F238E27FC236}">
                <a16:creationId xmlns:a16="http://schemas.microsoft.com/office/drawing/2014/main" id="{45BB4127-ACFA-72B6-AF1D-8ACB022DFA9D}"/>
              </a:ext>
            </a:extLst>
          </p:cNvPr>
          <p:cNvSpPr txBox="1">
            <a:spLocks/>
          </p:cNvSpPr>
          <p:nvPr/>
        </p:nvSpPr>
        <p:spPr>
          <a:xfrm flipH="1">
            <a:off x="7962126" y="5191671"/>
            <a:ext cx="3655438" cy="1916432"/>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to which results can be generalized</a:t>
            </a:r>
            <a:r>
              <a:rPr lang="en-US" sz="2400" dirty="0">
                <a:solidFill>
                  <a:schemeClr val="accent1"/>
                </a:solidFill>
              </a:rPr>
              <a:t>:  </a:t>
            </a:r>
            <a:r>
              <a:rPr lang="en-US" sz="2400" dirty="0"/>
              <a:t>Adult women (assuming the data are randomly sampled)</a:t>
            </a:r>
          </a:p>
        </p:txBody>
      </p:sp>
    </p:spTree>
    <p:extLst>
      <p:ext uri="{BB962C8B-B14F-4D97-AF65-F5344CB8AC3E}">
        <p14:creationId xmlns:p14="http://schemas.microsoft.com/office/powerpoint/2010/main" val="553076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sp>
        <p:nvSpPr>
          <p:cNvPr id="4" name="Rectangle 3">
            <a:extLst>
              <a:ext uri="{FF2B5EF4-FFF2-40B4-BE49-F238E27FC236}">
                <a16:creationId xmlns:a16="http://schemas.microsoft.com/office/drawing/2014/main" id="{3808ACA8-390B-6D0A-700E-6622317F7A59}"/>
              </a:ext>
            </a:extLst>
          </p:cNvPr>
          <p:cNvSpPr/>
          <p:nvPr/>
        </p:nvSpPr>
        <p:spPr>
          <a:xfrm>
            <a:off x="3622026" y="5070405"/>
            <a:ext cx="4736526" cy="1569660"/>
          </a:xfrm>
          <a:prstGeom prst="rect">
            <a:avLst/>
          </a:prstGeom>
          <a:noFill/>
        </p:spPr>
        <p:txBody>
          <a:bodyPr wrap="square" lIns="91440" tIns="45720" rIns="91440" bIns="45720">
            <a:spAutoFit/>
          </a:bodyPr>
          <a:lstStyle/>
          <a:p>
            <a:r>
              <a:rPr lang="en-US" sz="3200" b="0" cap="none" spc="0" dirty="0">
                <a:ln w="0"/>
                <a:solidFill>
                  <a:srgbClr val="FFC000"/>
                </a:solidFill>
                <a:effectLst>
                  <a:outerShdw blurRad="38100" dist="25400" dir="5400000" algn="ctr" rotWithShape="0">
                    <a:srgbClr val="6E747A">
                      <a:alpha val="43000"/>
                    </a:srgbClr>
                  </a:outerShdw>
                </a:effectLst>
              </a:rPr>
              <a:t>Why don’t our results generalize to the population of interest?</a:t>
            </a:r>
          </a:p>
        </p:txBody>
      </p:sp>
      <p:sp>
        <p:nvSpPr>
          <p:cNvPr id="7" name="Google Shape;60;p12">
            <a:extLst>
              <a:ext uri="{FF2B5EF4-FFF2-40B4-BE49-F238E27FC236}">
                <a16:creationId xmlns:a16="http://schemas.microsoft.com/office/drawing/2014/main" id="{B46CCAA0-C7C3-9A0F-6A74-43E08EE6E3D0}"/>
              </a:ext>
            </a:extLst>
          </p:cNvPr>
          <p:cNvSpPr txBox="1">
            <a:spLocks/>
          </p:cNvSpPr>
          <p:nvPr/>
        </p:nvSpPr>
        <p:spPr>
          <a:xfrm flipH="1">
            <a:off x="7962127" y="3630471"/>
            <a:ext cx="3655439" cy="1561200"/>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None/>
            </a:pPr>
            <a:r>
              <a:rPr lang="en-US" sz="2400" i="1" dirty="0">
                <a:solidFill>
                  <a:schemeClr val="accent1"/>
                </a:solidFill>
              </a:rPr>
              <a:t>People in the study: </a:t>
            </a:r>
            <a:r>
              <a:rPr lang="en-US" sz="2400" dirty="0"/>
              <a:t>Group of adult women who recently joined a running group</a:t>
            </a:r>
          </a:p>
        </p:txBody>
      </p:sp>
      <p:sp>
        <p:nvSpPr>
          <p:cNvPr id="9" name="Google Shape;71;p13">
            <a:extLst>
              <a:ext uri="{FF2B5EF4-FFF2-40B4-BE49-F238E27FC236}">
                <a16:creationId xmlns:a16="http://schemas.microsoft.com/office/drawing/2014/main" id="{09F1D7DF-0E75-C3E2-DB97-EAAD46BA0F79}"/>
              </a:ext>
            </a:extLst>
          </p:cNvPr>
          <p:cNvSpPr txBox="1">
            <a:spLocks/>
          </p:cNvSpPr>
          <p:nvPr/>
        </p:nvSpPr>
        <p:spPr>
          <a:xfrm flipH="1">
            <a:off x="7962126" y="5191671"/>
            <a:ext cx="3655438" cy="1916432"/>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to which results can be generalized</a:t>
            </a:r>
            <a:r>
              <a:rPr lang="en-US" sz="2400" dirty="0">
                <a:solidFill>
                  <a:schemeClr val="accent1"/>
                </a:solidFill>
              </a:rPr>
              <a:t>:  </a:t>
            </a:r>
            <a:r>
              <a:rPr lang="en-US" sz="2400" dirty="0"/>
              <a:t>Adult women (assuming the data are randomly sampled)</a:t>
            </a:r>
          </a:p>
        </p:txBody>
      </p:sp>
    </p:spTree>
    <p:extLst>
      <p:ext uri="{BB962C8B-B14F-4D97-AF65-F5344CB8AC3E}">
        <p14:creationId xmlns:p14="http://schemas.microsoft.com/office/powerpoint/2010/main" val="1350627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sp>
        <p:nvSpPr>
          <p:cNvPr id="8" name="Google Shape;60;p12">
            <a:extLst>
              <a:ext uri="{FF2B5EF4-FFF2-40B4-BE49-F238E27FC236}">
                <a16:creationId xmlns:a16="http://schemas.microsoft.com/office/drawing/2014/main" id="{AA9E152A-C7FE-D97B-0CEF-672C0AC91CB6}"/>
              </a:ext>
            </a:extLst>
          </p:cNvPr>
          <p:cNvSpPr txBox="1">
            <a:spLocks/>
          </p:cNvSpPr>
          <p:nvPr/>
        </p:nvSpPr>
        <p:spPr>
          <a:xfrm flipH="1">
            <a:off x="7962127" y="3630471"/>
            <a:ext cx="3655439" cy="1561200"/>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None/>
            </a:pPr>
            <a:r>
              <a:rPr lang="en-US" sz="2400" i="1" dirty="0">
                <a:solidFill>
                  <a:schemeClr val="accent1"/>
                </a:solidFill>
              </a:rPr>
              <a:t>People in the study: </a:t>
            </a:r>
            <a:r>
              <a:rPr lang="en-US" sz="2400" dirty="0"/>
              <a:t>Group of adult women who recently joined a running group</a:t>
            </a:r>
          </a:p>
        </p:txBody>
      </p:sp>
      <p:sp>
        <p:nvSpPr>
          <p:cNvPr id="5" name="Google Shape;71;p13">
            <a:extLst>
              <a:ext uri="{FF2B5EF4-FFF2-40B4-BE49-F238E27FC236}">
                <a16:creationId xmlns:a16="http://schemas.microsoft.com/office/drawing/2014/main" id="{B012967E-312B-A472-8716-F689EDD73AE7}"/>
              </a:ext>
            </a:extLst>
          </p:cNvPr>
          <p:cNvSpPr txBox="1">
            <a:spLocks/>
          </p:cNvSpPr>
          <p:nvPr/>
        </p:nvSpPr>
        <p:spPr>
          <a:xfrm flipH="1">
            <a:off x="7962126" y="5191671"/>
            <a:ext cx="3655438" cy="1916432"/>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to which results can be generalized</a:t>
            </a:r>
            <a:r>
              <a:rPr lang="en-US" sz="2400" dirty="0">
                <a:solidFill>
                  <a:schemeClr val="accent1"/>
                </a:solidFill>
              </a:rPr>
              <a:t>:  </a:t>
            </a:r>
            <a:r>
              <a:rPr lang="en-US" sz="2400" dirty="0"/>
              <a:t>Adult women (assuming the data are randomly sampled)</a:t>
            </a:r>
          </a:p>
        </p:txBody>
      </p:sp>
      <p:sp>
        <p:nvSpPr>
          <p:cNvPr id="4" name="Rectangle 3">
            <a:extLst>
              <a:ext uri="{FF2B5EF4-FFF2-40B4-BE49-F238E27FC236}">
                <a16:creationId xmlns:a16="http://schemas.microsoft.com/office/drawing/2014/main" id="{3808ACA8-390B-6D0A-700E-6622317F7A59}"/>
              </a:ext>
            </a:extLst>
          </p:cNvPr>
          <p:cNvSpPr/>
          <p:nvPr/>
        </p:nvSpPr>
        <p:spPr>
          <a:xfrm>
            <a:off x="3622026" y="5070405"/>
            <a:ext cx="4736526" cy="1569660"/>
          </a:xfrm>
          <a:prstGeom prst="rect">
            <a:avLst/>
          </a:prstGeom>
          <a:noFill/>
        </p:spPr>
        <p:txBody>
          <a:bodyPr wrap="square" lIns="91440" tIns="45720" rIns="91440" bIns="45720">
            <a:spAutoFit/>
          </a:bodyPr>
          <a:lstStyle/>
          <a:p>
            <a:r>
              <a:rPr lang="en-US" sz="3200" b="0" cap="none" spc="0" dirty="0">
                <a:ln w="0"/>
                <a:solidFill>
                  <a:srgbClr val="FFC000"/>
                </a:solidFill>
                <a:effectLst>
                  <a:outerShdw blurRad="38100" dist="25400" dir="5400000" algn="ctr" rotWithShape="0">
                    <a:srgbClr val="6E747A">
                      <a:alpha val="43000"/>
                    </a:srgbClr>
                  </a:outerShdw>
                </a:effectLst>
              </a:rPr>
              <a:t>Why don’t our results generalize to the population of interest?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E38CC97-1C6E-518F-E972-E0222EF0ECD2}"/>
                  </a:ext>
                </a:extLst>
              </p:cNvPr>
              <p:cNvSpPr txBox="1"/>
              <p:nvPr/>
            </p:nvSpPr>
            <p:spPr>
              <a:xfrm>
                <a:off x="8724901" y="2641603"/>
                <a:ext cx="1462454" cy="14465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8800" i="1" smtClean="0">
                          <a:solidFill>
                            <a:srgbClr val="FFC000"/>
                          </a:solidFill>
                          <a:latin typeface="Cambria Math" panose="02040503050406030204" pitchFamily="18" charset="0"/>
                          <a:ea typeface="Cambria Math" panose="02040503050406030204" pitchFamily="18" charset="0"/>
                        </a:rPr>
                        <m:t>≉</m:t>
                      </m:r>
                    </m:oMath>
                  </m:oMathPara>
                </a14:m>
                <a:endParaRPr lang="en-US" sz="8800" dirty="0">
                  <a:solidFill>
                    <a:srgbClr val="FFC000"/>
                  </a:solidFill>
                </a:endParaRPr>
              </a:p>
            </p:txBody>
          </p:sp>
        </mc:Choice>
        <mc:Fallback xmlns="">
          <p:sp>
            <p:nvSpPr>
              <p:cNvPr id="9" name="TextBox 8">
                <a:extLst>
                  <a:ext uri="{FF2B5EF4-FFF2-40B4-BE49-F238E27FC236}">
                    <a16:creationId xmlns:a16="http://schemas.microsoft.com/office/drawing/2014/main" id="{8E38CC97-1C6E-518F-E972-E0222EF0ECD2}"/>
                  </a:ext>
                </a:extLst>
              </p:cNvPr>
              <p:cNvSpPr txBox="1">
                <a:spLocks noRot="1" noChangeAspect="1" noMove="1" noResize="1" noEditPoints="1" noAdjustHandles="1" noChangeArrowheads="1" noChangeShapeType="1" noTextEdit="1"/>
              </p:cNvSpPr>
              <p:nvPr/>
            </p:nvSpPr>
            <p:spPr>
              <a:xfrm>
                <a:off x="8724901" y="2641603"/>
                <a:ext cx="1462454" cy="144655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9206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sp>
        <p:nvSpPr>
          <p:cNvPr id="8" name="Google Shape;60;p12">
            <a:extLst>
              <a:ext uri="{FF2B5EF4-FFF2-40B4-BE49-F238E27FC236}">
                <a16:creationId xmlns:a16="http://schemas.microsoft.com/office/drawing/2014/main" id="{AA9E152A-C7FE-D97B-0CEF-672C0AC91CB6}"/>
              </a:ext>
            </a:extLst>
          </p:cNvPr>
          <p:cNvSpPr txBox="1">
            <a:spLocks/>
          </p:cNvSpPr>
          <p:nvPr/>
        </p:nvSpPr>
        <p:spPr>
          <a:xfrm flipH="1">
            <a:off x="7962127" y="3630471"/>
            <a:ext cx="3655439" cy="1561200"/>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None/>
            </a:pPr>
            <a:r>
              <a:rPr lang="en-US" sz="2400" i="1" strike="sngStrike" dirty="0">
                <a:solidFill>
                  <a:schemeClr val="accent1"/>
                </a:solidFill>
              </a:rPr>
              <a:t>People in the study</a:t>
            </a:r>
            <a:r>
              <a:rPr lang="en-US" sz="2400" i="1" dirty="0">
                <a:solidFill>
                  <a:schemeClr val="accent1"/>
                </a:solidFill>
              </a:rPr>
              <a:t> </a:t>
            </a:r>
            <a:r>
              <a:rPr lang="en-US" sz="2400" b="1" i="1" dirty="0">
                <a:solidFill>
                  <a:srgbClr val="C00000"/>
                </a:solidFill>
              </a:rPr>
              <a:t>Sample</a:t>
            </a:r>
            <a:r>
              <a:rPr lang="en-US" sz="2400" i="1" dirty="0">
                <a:solidFill>
                  <a:schemeClr val="accent1"/>
                </a:solidFill>
              </a:rPr>
              <a:t>: </a:t>
            </a:r>
            <a:r>
              <a:rPr lang="en-US" sz="2400" dirty="0"/>
              <a:t>Group of adult women who recently joined a running group</a:t>
            </a:r>
          </a:p>
        </p:txBody>
      </p:sp>
      <p:sp>
        <p:nvSpPr>
          <p:cNvPr id="5" name="Google Shape;71;p13">
            <a:extLst>
              <a:ext uri="{FF2B5EF4-FFF2-40B4-BE49-F238E27FC236}">
                <a16:creationId xmlns:a16="http://schemas.microsoft.com/office/drawing/2014/main" id="{B012967E-312B-A472-8716-F689EDD73AE7}"/>
              </a:ext>
            </a:extLst>
          </p:cNvPr>
          <p:cNvSpPr txBox="1">
            <a:spLocks/>
          </p:cNvSpPr>
          <p:nvPr/>
        </p:nvSpPr>
        <p:spPr>
          <a:xfrm flipH="1">
            <a:off x="7962126" y="5191671"/>
            <a:ext cx="3655438" cy="1916432"/>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to which results can be generalized</a:t>
            </a:r>
            <a:r>
              <a:rPr lang="en-US" sz="2400" dirty="0">
                <a:solidFill>
                  <a:schemeClr val="accent1"/>
                </a:solidFill>
              </a:rPr>
              <a:t>:  </a:t>
            </a:r>
            <a:r>
              <a:rPr lang="en-US" sz="2400" dirty="0"/>
              <a:t>Adult women (assuming the data are randomly sampled)</a:t>
            </a:r>
          </a:p>
        </p:txBody>
      </p:sp>
      <p:sp>
        <p:nvSpPr>
          <p:cNvPr id="4" name="Rectangle 3">
            <a:extLst>
              <a:ext uri="{FF2B5EF4-FFF2-40B4-BE49-F238E27FC236}">
                <a16:creationId xmlns:a16="http://schemas.microsoft.com/office/drawing/2014/main" id="{3808ACA8-390B-6D0A-700E-6622317F7A59}"/>
              </a:ext>
            </a:extLst>
          </p:cNvPr>
          <p:cNvSpPr/>
          <p:nvPr/>
        </p:nvSpPr>
        <p:spPr>
          <a:xfrm>
            <a:off x="3622026" y="5070405"/>
            <a:ext cx="4736526" cy="1569660"/>
          </a:xfrm>
          <a:prstGeom prst="rect">
            <a:avLst/>
          </a:prstGeom>
          <a:noFill/>
        </p:spPr>
        <p:txBody>
          <a:bodyPr wrap="square" lIns="91440" tIns="45720" rIns="91440" bIns="45720">
            <a:spAutoFit/>
          </a:bodyPr>
          <a:lstStyle/>
          <a:p>
            <a:r>
              <a:rPr lang="en-US" sz="3200" b="0" cap="none" spc="0" dirty="0">
                <a:ln w="0"/>
                <a:solidFill>
                  <a:srgbClr val="FFC000"/>
                </a:solidFill>
                <a:effectLst>
                  <a:outerShdw blurRad="38100" dist="25400" dir="5400000" algn="ctr" rotWithShape="0">
                    <a:srgbClr val="6E747A">
                      <a:alpha val="43000"/>
                    </a:srgbClr>
                  </a:outerShdw>
                </a:effectLst>
              </a:rPr>
              <a:t>Why don’t our results generalize to the population of interest?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E38CC97-1C6E-518F-E972-E0222EF0ECD2}"/>
                  </a:ext>
                </a:extLst>
              </p:cNvPr>
              <p:cNvSpPr txBox="1"/>
              <p:nvPr/>
            </p:nvSpPr>
            <p:spPr>
              <a:xfrm>
                <a:off x="8724901" y="2641603"/>
                <a:ext cx="1462454" cy="14465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8800" i="1" smtClean="0">
                          <a:solidFill>
                            <a:srgbClr val="FFC000"/>
                          </a:solidFill>
                          <a:latin typeface="Cambria Math" panose="02040503050406030204" pitchFamily="18" charset="0"/>
                          <a:ea typeface="Cambria Math" panose="02040503050406030204" pitchFamily="18" charset="0"/>
                        </a:rPr>
                        <m:t>≉</m:t>
                      </m:r>
                    </m:oMath>
                  </m:oMathPara>
                </a14:m>
                <a:endParaRPr lang="en-US" sz="8800" dirty="0">
                  <a:solidFill>
                    <a:srgbClr val="FFC000"/>
                  </a:solidFill>
                </a:endParaRPr>
              </a:p>
            </p:txBody>
          </p:sp>
        </mc:Choice>
        <mc:Fallback xmlns="">
          <p:sp>
            <p:nvSpPr>
              <p:cNvPr id="9" name="TextBox 8">
                <a:extLst>
                  <a:ext uri="{FF2B5EF4-FFF2-40B4-BE49-F238E27FC236}">
                    <a16:creationId xmlns:a16="http://schemas.microsoft.com/office/drawing/2014/main" id="{8E38CC97-1C6E-518F-E972-E0222EF0ECD2}"/>
                  </a:ext>
                </a:extLst>
              </p:cNvPr>
              <p:cNvSpPr txBox="1">
                <a:spLocks noRot="1" noChangeAspect="1" noMove="1" noResize="1" noEditPoints="1" noAdjustHandles="1" noChangeArrowheads="1" noChangeShapeType="1" noTextEdit="1"/>
              </p:cNvSpPr>
              <p:nvPr/>
            </p:nvSpPr>
            <p:spPr>
              <a:xfrm>
                <a:off x="8724901" y="2641603"/>
                <a:ext cx="1462454" cy="144655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36358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Populations and Samples</a:t>
            </a:r>
          </a:p>
        </p:txBody>
      </p:sp>
      <p:sp>
        <p:nvSpPr>
          <p:cNvPr id="41" name="Google Shape;41;p10"/>
          <p:cNvSpPr txBox="1">
            <a:spLocks noGrp="1"/>
          </p:cNvSpPr>
          <p:nvPr>
            <p:ph type="body" idx="1"/>
          </p:nvPr>
        </p:nvSpPr>
        <p:spPr>
          <a:xfrm flipH="1">
            <a:off x="3505199" y="761999"/>
            <a:ext cx="8112366" cy="5345723"/>
          </a:xfrm>
          <a:prstGeom prst="rect">
            <a:avLst/>
          </a:prstGeom>
        </p:spPr>
        <p:txBody>
          <a:bodyPr spcFirstLastPara="1" wrap="square" lIns="91425" tIns="91425" rIns="91425" bIns="91425" anchor="t" anchorCtr="0">
            <a:noAutofit/>
          </a:bodyPr>
          <a:lstStyle/>
          <a:p>
            <a:pPr marL="342900" indent="-342900"/>
            <a:r>
              <a:rPr lang="en-US" sz="3600" dirty="0"/>
              <a:t>In statistics…</a:t>
            </a:r>
          </a:p>
          <a:p>
            <a:pPr marL="342900" indent="-342900"/>
            <a:endParaRPr lang="en-US" sz="3600" dirty="0"/>
          </a:p>
          <a:p>
            <a:pPr marL="800100" lvl="1" indent="-342900"/>
            <a:r>
              <a:rPr lang="en-US" sz="3200" dirty="0"/>
              <a:t>a </a:t>
            </a:r>
            <a:r>
              <a:rPr lang="en-US" sz="3200" b="1" i="1" dirty="0">
                <a:solidFill>
                  <a:srgbClr val="C00000"/>
                </a:solidFill>
              </a:rPr>
              <a:t>population</a:t>
            </a:r>
            <a:r>
              <a:rPr lang="en-US" sz="3200" dirty="0"/>
              <a:t> is the group about which you are trying to answer a question </a:t>
            </a:r>
          </a:p>
          <a:p>
            <a:pPr marL="800100" lvl="1" indent="-342900"/>
            <a:endParaRPr lang="en-US" sz="3200" dirty="0"/>
          </a:p>
          <a:p>
            <a:pPr marL="800100" lvl="1" indent="-342900"/>
            <a:r>
              <a:rPr lang="en-US" sz="3200" dirty="0"/>
              <a:t>a </a:t>
            </a:r>
            <a:r>
              <a:rPr lang="en-US" sz="3200" b="1" i="1" dirty="0">
                <a:solidFill>
                  <a:srgbClr val="C00000"/>
                </a:solidFill>
              </a:rPr>
              <a:t>sample</a:t>
            </a:r>
            <a:r>
              <a:rPr lang="en-US" sz="3200" dirty="0"/>
              <a:t> is the portion of the population you are actually analyzing</a:t>
            </a:r>
          </a:p>
        </p:txBody>
      </p:sp>
    </p:spTree>
    <p:extLst>
      <p:ext uri="{BB962C8B-B14F-4D97-AF65-F5344CB8AC3E}">
        <p14:creationId xmlns:p14="http://schemas.microsoft.com/office/powerpoint/2010/main" val="3569123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Populations and Samples</a:t>
            </a:r>
          </a:p>
        </p:txBody>
      </p:sp>
      <p:sp>
        <p:nvSpPr>
          <p:cNvPr id="41" name="Google Shape;41;p10"/>
          <p:cNvSpPr txBox="1">
            <a:spLocks noGrp="1"/>
          </p:cNvSpPr>
          <p:nvPr>
            <p:ph type="body" idx="1"/>
          </p:nvPr>
        </p:nvSpPr>
        <p:spPr>
          <a:xfrm flipH="1">
            <a:off x="3505199" y="761999"/>
            <a:ext cx="8112366" cy="5345723"/>
          </a:xfrm>
          <a:prstGeom prst="rect">
            <a:avLst/>
          </a:prstGeom>
        </p:spPr>
        <p:txBody>
          <a:bodyPr spcFirstLastPara="1" wrap="square" lIns="91425" tIns="91425" rIns="91425" bIns="91425" anchor="t" anchorCtr="0">
            <a:noAutofit/>
          </a:bodyPr>
          <a:lstStyle/>
          <a:p>
            <a:pPr marL="342900" indent="-342900"/>
            <a:r>
              <a:rPr lang="en-US" sz="2800" dirty="0"/>
              <a:t>In statistics…</a:t>
            </a:r>
          </a:p>
          <a:p>
            <a:pPr marL="800100" lvl="1" indent="-342900"/>
            <a:r>
              <a:rPr lang="en-US" sz="2400" dirty="0"/>
              <a:t>a </a:t>
            </a:r>
            <a:r>
              <a:rPr lang="en-US" sz="2400" b="1" i="1" dirty="0">
                <a:solidFill>
                  <a:srgbClr val="C00000"/>
                </a:solidFill>
              </a:rPr>
              <a:t>population</a:t>
            </a:r>
            <a:r>
              <a:rPr lang="en-US" sz="2400" dirty="0"/>
              <a:t> is the group about which you are trying to answer a question </a:t>
            </a:r>
          </a:p>
          <a:p>
            <a:pPr marL="800100" lvl="1" indent="-342900"/>
            <a:r>
              <a:rPr lang="en-US" sz="2400" dirty="0"/>
              <a:t>a </a:t>
            </a:r>
            <a:r>
              <a:rPr lang="en-US" sz="2400" b="1" i="1" dirty="0">
                <a:solidFill>
                  <a:srgbClr val="C00000"/>
                </a:solidFill>
              </a:rPr>
              <a:t>sample</a:t>
            </a:r>
            <a:r>
              <a:rPr lang="en-US" sz="2400" dirty="0"/>
              <a:t> is the portion of the population you are actually analyzing</a:t>
            </a:r>
          </a:p>
          <a:p>
            <a:pPr marL="800100" lvl="1" indent="-342900"/>
            <a:endParaRPr lang="en-US" sz="2400" dirty="0"/>
          </a:p>
          <a:p>
            <a:pPr indent="-355600">
              <a:lnSpc>
                <a:spcPct val="115000"/>
              </a:lnSpc>
              <a:buSzPts val="2000"/>
            </a:pPr>
            <a:r>
              <a:rPr lang="en-US" sz="2800" dirty="0"/>
              <a:t>Wouldn't it be better to just include everyone and "sample" the entire population?</a:t>
            </a:r>
          </a:p>
          <a:p>
            <a:pPr marL="0" indent="0">
              <a:buNone/>
            </a:pPr>
            <a:endParaRPr lang="en-US" sz="3400" dirty="0"/>
          </a:p>
        </p:txBody>
      </p:sp>
    </p:spTree>
    <p:extLst>
      <p:ext uri="{BB962C8B-B14F-4D97-AF65-F5344CB8AC3E}">
        <p14:creationId xmlns:p14="http://schemas.microsoft.com/office/powerpoint/2010/main" val="2276344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Populations and Samples</a:t>
            </a:r>
          </a:p>
        </p:txBody>
      </p:sp>
      <p:sp>
        <p:nvSpPr>
          <p:cNvPr id="41" name="Google Shape;41;p10"/>
          <p:cNvSpPr txBox="1">
            <a:spLocks noGrp="1"/>
          </p:cNvSpPr>
          <p:nvPr>
            <p:ph type="body" idx="1"/>
          </p:nvPr>
        </p:nvSpPr>
        <p:spPr>
          <a:xfrm flipH="1">
            <a:off x="3505199" y="761999"/>
            <a:ext cx="8112366" cy="5345723"/>
          </a:xfrm>
          <a:prstGeom prst="rect">
            <a:avLst/>
          </a:prstGeom>
        </p:spPr>
        <p:txBody>
          <a:bodyPr spcFirstLastPara="1" wrap="square" lIns="91425" tIns="91425" rIns="91425" bIns="91425" anchor="t" anchorCtr="0">
            <a:noAutofit/>
          </a:bodyPr>
          <a:lstStyle/>
          <a:p>
            <a:pPr marL="342900" indent="-342900"/>
            <a:r>
              <a:rPr lang="en-US" sz="2800" dirty="0"/>
              <a:t>In statistics…</a:t>
            </a:r>
          </a:p>
          <a:p>
            <a:pPr marL="800100" lvl="1" indent="-342900"/>
            <a:r>
              <a:rPr lang="en-US" sz="2400" dirty="0"/>
              <a:t>a </a:t>
            </a:r>
            <a:r>
              <a:rPr lang="en-US" sz="2400" b="1" i="1" dirty="0">
                <a:solidFill>
                  <a:srgbClr val="C00000"/>
                </a:solidFill>
              </a:rPr>
              <a:t>population</a:t>
            </a:r>
            <a:r>
              <a:rPr lang="en-US" sz="2400" dirty="0"/>
              <a:t> is the group about which you are trying to answer a question </a:t>
            </a:r>
          </a:p>
          <a:p>
            <a:pPr marL="800100" lvl="1" indent="-342900"/>
            <a:r>
              <a:rPr lang="en-US" sz="2400" dirty="0"/>
              <a:t>a </a:t>
            </a:r>
            <a:r>
              <a:rPr lang="en-US" sz="2400" b="1" i="1" dirty="0">
                <a:solidFill>
                  <a:srgbClr val="C00000"/>
                </a:solidFill>
              </a:rPr>
              <a:t>sample</a:t>
            </a:r>
            <a:r>
              <a:rPr lang="en-US" sz="2400" dirty="0"/>
              <a:t> is the portion of the population you are actually analyzing</a:t>
            </a:r>
          </a:p>
          <a:p>
            <a:pPr marL="800100" lvl="1" indent="-342900"/>
            <a:endParaRPr lang="en-US" sz="2400" dirty="0"/>
          </a:p>
          <a:p>
            <a:pPr indent="-355600">
              <a:lnSpc>
                <a:spcPct val="115000"/>
              </a:lnSpc>
              <a:buSzPts val="2000"/>
            </a:pPr>
            <a:r>
              <a:rPr lang="en-US" sz="2800" dirty="0"/>
              <a:t>Wouldn't it be better to just include everyone and "sample" the entire population?</a:t>
            </a:r>
          </a:p>
          <a:p>
            <a:pPr lvl="1" indent="-355600">
              <a:lnSpc>
                <a:spcPct val="115000"/>
              </a:lnSpc>
              <a:buSzPts val="2000"/>
            </a:pPr>
            <a:r>
              <a:rPr lang="en-US" sz="2600" dirty="0"/>
              <a:t>This is called a </a:t>
            </a:r>
            <a:r>
              <a:rPr lang="en-US" sz="2600" i="1" dirty="0">
                <a:solidFill>
                  <a:srgbClr val="C00000"/>
                </a:solidFill>
              </a:rPr>
              <a:t>census</a:t>
            </a:r>
            <a:r>
              <a:rPr lang="en-US" sz="2600" dirty="0">
                <a:solidFill>
                  <a:srgbClr val="000000"/>
                </a:solidFill>
              </a:rPr>
              <a:t>.</a:t>
            </a:r>
          </a:p>
          <a:p>
            <a:pPr indent="-355600">
              <a:lnSpc>
                <a:spcPct val="115000"/>
              </a:lnSpc>
              <a:buSzPts val="2000"/>
            </a:pPr>
            <a:endParaRPr lang="en-US" sz="2800" dirty="0"/>
          </a:p>
          <a:p>
            <a:pPr indent="-355600">
              <a:lnSpc>
                <a:spcPct val="115000"/>
              </a:lnSpc>
              <a:buSzPts val="2000"/>
            </a:pPr>
            <a:endParaRPr lang="en-US" sz="2800" dirty="0"/>
          </a:p>
          <a:p>
            <a:pPr marL="0" indent="0">
              <a:buNone/>
            </a:pPr>
            <a:endParaRPr lang="en-US" sz="3400" dirty="0"/>
          </a:p>
        </p:txBody>
      </p:sp>
    </p:spTree>
    <p:extLst>
      <p:ext uri="{BB962C8B-B14F-4D97-AF65-F5344CB8AC3E}">
        <p14:creationId xmlns:p14="http://schemas.microsoft.com/office/powerpoint/2010/main" val="1604811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Populations and Samples</a:t>
            </a:r>
          </a:p>
        </p:txBody>
      </p:sp>
      <p:sp>
        <p:nvSpPr>
          <p:cNvPr id="41" name="Google Shape;41;p10"/>
          <p:cNvSpPr txBox="1">
            <a:spLocks noGrp="1"/>
          </p:cNvSpPr>
          <p:nvPr>
            <p:ph type="body" idx="1"/>
          </p:nvPr>
        </p:nvSpPr>
        <p:spPr>
          <a:xfrm flipH="1">
            <a:off x="3505199" y="761999"/>
            <a:ext cx="8112366" cy="5345723"/>
          </a:xfrm>
          <a:prstGeom prst="rect">
            <a:avLst/>
          </a:prstGeom>
        </p:spPr>
        <p:txBody>
          <a:bodyPr spcFirstLastPara="1" wrap="square" lIns="91425" tIns="91425" rIns="91425" bIns="91425" anchor="t" anchorCtr="0">
            <a:noAutofit/>
          </a:bodyPr>
          <a:lstStyle/>
          <a:p>
            <a:pPr marL="342900" indent="-342900"/>
            <a:r>
              <a:rPr lang="en-US" sz="2400" dirty="0"/>
              <a:t>Problems with a census</a:t>
            </a:r>
          </a:p>
          <a:p>
            <a:pPr marL="342900" indent="-342900"/>
            <a:endParaRPr lang="en-US" sz="2400" dirty="0"/>
          </a:p>
          <a:p>
            <a:pPr lvl="1" indent="-355600">
              <a:lnSpc>
                <a:spcPct val="115000"/>
              </a:lnSpc>
              <a:buSzPts val="2000"/>
            </a:pPr>
            <a:r>
              <a:rPr lang="en-US" sz="2400" dirty="0"/>
              <a:t>It can be difficult to complete a census: there always seem to be some individuals who are hard to locate or hard to measure. </a:t>
            </a:r>
            <a:r>
              <a:rPr lang="en-US" sz="2400" i="1" dirty="0">
                <a:solidFill>
                  <a:schemeClr val="accent1"/>
                </a:solidFill>
              </a:rPr>
              <a:t>And these difficult-to-find people may have certain characteristics that distinguish them from the rest of the population</a:t>
            </a:r>
            <a:r>
              <a:rPr lang="en-US" sz="2400" i="1" dirty="0"/>
              <a:t>.</a:t>
            </a:r>
          </a:p>
          <a:p>
            <a:pPr lvl="1" indent="-355600">
              <a:lnSpc>
                <a:spcPct val="115000"/>
              </a:lnSpc>
              <a:buSzPts val="2000"/>
            </a:pPr>
            <a:r>
              <a:rPr lang="en-US" sz="2400" dirty="0"/>
              <a:t>Populations rarely stand still. Even if you could take a census, the population changes constantly, so it's never possible to get a perfect measure.</a:t>
            </a:r>
          </a:p>
          <a:p>
            <a:pPr lvl="1" indent="-355600">
              <a:lnSpc>
                <a:spcPct val="115000"/>
              </a:lnSpc>
              <a:buSzPts val="2000"/>
            </a:pPr>
            <a:r>
              <a:rPr lang="en-US" sz="2400" dirty="0"/>
              <a:t>Taking a census may be more complex than sampling.</a:t>
            </a:r>
          </a:p>
          <a:p>
            <a:pPr marL="800100" lvl="1" indent="-342900"/>
            <a:endParaRPr lang="en-US" sz="2400" dirty="0"/>
          </a:p>
          <a:p>
            <a:pPr marL="342900" indent="-342900"/>
            <a:endParaRPr lang="en-US" sz="2400" dirty="0"/>
          </a:p>
          <a:p>
            <a:pPr indent="-355600">
              <a:lnSpc>
                <a:spcPct val="115000"/>
              </a:lnSpc>
              <a:buSzPts val="2000"/>
            </a:pPr>
            <a:endParaRPr lang="en-US" sz="2400" dirty="0"/>
          </a:p>
          <a:p>
            <a:pPr marL="0" indent="0">
              <a:buNone/>
            </a:pPr>
            <a:endParaRPr lang="en-US" sz="3200" dirty="0"/>
          </a:p>
        </p:txBody>
      </p:sp>
    </p:spTree>
    <p:extLst>
      <p:ext uri="{BB962C8B-B14F-4D97-AF65-F5344CB8AC3E}">
        <p14:creationId xmlns:p14="http://schemas.microsoft.com/office/powerpoint/2010/main" val="3134451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2" name="Title 1">
            <a:extLst>
              <a:ext uri="{FF2B5EF4-FFF2-40B4-BE49-F238E27FC236}">
                <a16:creationId xmlns:a16="http://schemas.microsoft.com/office/drawing/2014/main" id="{2743F2E6-D57A-5E84-8FA3-1F2C84A4302B}"/>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Populations and Samples</a:t>
            </a:r>
          </a:p>
        </p:txBody>
      </p:sp>
      <p:sp>
        <p:nvSpPr>
          <p:cNvPr id="6" name="Google Shape;41;p10">
            <a:extLst>
              <a:ext uri="{FF2B5EF4-FFF2-40B4-BE49-F238E27FC236}">
                <a16:creationId xmlns:a16="http://schemas.microsoft.com/office/drawing/2014/main" id="{9EFE9EF7-7B6D-F35C-AE26-CE53DB77BF8D}"/>
              </a:ext>
            </a:extLst>
          </p:cNvPr>
          <p:cNvSpPr txBox="1">
            <a:spLocks/>
          </p:cNvSpPr>
          <p:nvPr/>
        </p:nvSpPr>
        <p:spPr>
          <a:xfrm flipH="1">
            <a:off x="3505199" y="761999"/>
            <a:ext cx="8112366" cy="5345723"/>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342900" indent="-342900"/>
            <a:r>
              <a:rPr lang="en-US" sz="2400" dirty="0"/>
              <a:t>(Some) Problems with the US census…</a:t>
            </a:r>
          </a:p>
          <a:p>
            <a:pPr marL="342900" indent="-342900"/>
            <a:endParaRPr lang="en-US" sz="2400" dirty="0"/>
          </a:p>
          <a:p>
            <a:pPr marL="800100" lvl="1" indent="-342900"/>
            <a:r>
              <a:rPr lang="en-US" sz="2400" dirty="0"/>
              <a:t>Does not reach all subpopulations equally</a:t>
            </a:r>
          </a:p>
          <a:p>
            <a:pPr marL="1257300" lvl="2" indent="-342900"/>
            <a:r>
              <a:rPr lang="en-US" sz="2200" dirty="0"/>
              <a:t>undercounts Hispanic, Black, and Native American residents</a:t>
            </a:r>
          </a:p>
          <a:p>
            <a:pPr marL="1257300" lvl="2" indent="-342900"/>
            <a:r>
              <a:rPr lang="en-US" sz="2200" dirty="0"/>
              <a:t>overcounts white and Asian American residents</a:t>
            </a:r>
          </a:p>
          <a:p>
            <a:pPr marL="1257300" lvl="2" indent="-342900"/>
            <a:r>
              <a:rPr lang="en-US" sz="2200" dirty="0"/>
              <a:t>undocumented residents </a:t>
            </a:r>
          </a:p>
          <a:p>
            <a:pPr marL="1257300" lvl="2" indent="-342900"/>
            <a:r>
              <a:rPr lang="en-US" sz="2200" dirty="0"/>
              <a:t>undercounts residents living in poor urban areas </a:t>
            </a:r>
          </a:p>
          <a:p>
            <a:pPr marL="1257300" lvl="2" indent="-342900"/>
            <a:r>
              <a:rPr lang="en-US" sz="2200" dirty="0"/>
              <a:t>undercounts unhoused people </a:t>
            </a:r>
          </a:p>
          <a:p>
            <a:pPr marL="1257300" lvl="2" indent="-342900"/>
            <a:endParaRPr lang="en-US" sz="2200" dirty="0"/>
          </a:p>
          <a:p>
            <a:pPr marL="800100" lvl="1" indent="-342900"/>
            <a:r>
              <a:rPr lang="en-US" sz="2400" dirty="0"/>
              <a:t>Does not collect data in a representative way </a:t>
            </a:r>
          </a:p>
          <a:p>
            <a:pPr marL="1257300" lvl="2" indent="-342900"/>
            <a:r>
              <a:rPr lang="en-US" sz="2200" dirty="0"/>
              <a:t>sex (only binary options, no intersex option) </a:t>
            </a:r>
          </a:p>
          <a:p>
            <a:pPr marL="1257300" lvl="2" indent="-342900"/>
            <a:r>
              <a:rPr lang="en-US" sz="2200" dirty="0"/>
              <a:t>gender is not collected </a:t>
            </a:r>
          </a:p>
          <a:p>
            <a:pPr marL="1257300" lvl="2" indent="-342900"/>
            <a:r>
              <a:rPr lang="en-US" sz="2200" dirty="0"/>
              <a:t>race includes no multiracial option </a:t>
            </a:r>
          </a:p>
          <a:p>
            <a:pPr marL="342900" indent="-342900"/>
            <a:endParaRPr lang="en-US" sz="2400" dirty="0"/>
          </a:p>
          <a:p>
            <a:pPr indent="-355600">
              <a:lnSpc>
                <a:spcPct val="115000"/>
              </a:lnSpc>
              <a:buSzPts val="2000"/>
            </a:pPr>
            <a:endParaRPr lang="en-US" sz="2400" dirty="0"/>
          </a:p>
          <a:p>
            <a:pPr marL="0" indent="0">
              <a:buFont typeface="Wingdings 2" pitchFamily="18" charset="2"/>
              <a:buNone/>
            </a:pP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lstStyle/>
          <a:p>
            <a:r>
              <a:rPr lang="en-US" dirty="0"/>
              <a:t>Populations vs samples </a:t>
            </a:r>
          </a:p>
          <a:p>
            <a:r>
              <a:rPr lang="en-US" dirty="0"/>
              <a:t>Sampling</a:t>
            </a:r>
          </a:p>
          <a:p>
            <a:r>
              <a:rPr lang="en-US" dirty="0"/>
              <a:t>Study design </a:t>
            </a:r>
          </a:p>
        </p:txBody>
      </p:sp>
    </p:spTree>
    <p:extLst>
      <p:ext uri="{BB962C8B-B14F-4D97-AF65-F5344CB8AC3E}">
        <p14:creationId xmlns:p14="http://schemas.microsoft.com/office/powerpoint/2010/main" val="108554616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body" idx="1"/>
          </p:nvPr>
        </p:nvSpPr>
        <p:spPr>
          <a:xfrm>
            <a:off x="3362632" y="377371"/>
            <a:ext cx="8576449" cy="5994400"/>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 sz="2400" dirty="0">
                <a:solidFill>
                  <a:srgbClr val="000000"/>
                </a:solidFill>
              </a:rPr>
              <a:t>Because a census is problematic, we use samples and infer</a:t>
            </a:r>
          </a:p>
          <a:p>
            <a:pPr indent="-349250">
              <a:lnSpc>
                <a:spcPct val="115000"/>
              </a:lnSpc>
              <a:spcBef>
                <a:spcPts val="0"/>
              </a:spcBef>
              <a:buSzPts val="1900"/>
            </a:pPr>
            <a:endParaRPr sz="2400" dirty="0">
              <a:solidFill>
                <a:srgbClr val="000000"/>
              </a:solidFill>
            </a:endParaRPr>
          </a:p>
        </p:txBody>
      </p:sp>
      <p:sp>
        <p:nvSpPr>
          <p:cNvPr id="2" name="Title 1">
            <a:extLst>
              <a:ext uri="{FF2B5EF4-FFF2-40B4-BE49-F238E27FC236}">
                <a16:creationId xmlns:a16="http://schemas.microsoft.com/office/drawing/2014/main" id="{462C66F6-A9B5-9A48-4ACC-21B444996138}"/>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a:solidFill>
                  <a:schemeClr val="bg1"/>
                </a:solidFill>
                <a:latin typeface="+mj-lt"/>
              </a:rPr>
              <a:t>Populations and Samples</a:t>
            </a:r>
            <a:endParaRPr lang="en-US" b="0" dirty="0">
              <a:solidFill>
                <a:schemeClr val="bg1"/>
              </a:solidFill>
              <a:latin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body" idx="1"/>
          </p:nvPr>
        </p:nvSpPr>
        <p:spPr>
          <a:xfrm>
            <a:off x="3362632" y="377371"/>
            <a:ext cx="8576449" cy="5994400"/>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 sz="2400" dirty="0">
                <a:solidFill>
                  <a:srgbClr val="000000"/>
                </a:solidFill>
              </a:rPr>
              <a:t>Because a census is problematic, we use samples and infer</a:t>
            </a:r>
          </a:p>
          <a:p>
            <a:pPr marL="450850" indent="-342900">
              <a:lnSpc>
                <a:spcPct val="115000"/>
              </a:lnSpc>
              <a:buSzPts val="1900"/>
            </a:pPr>
            <a:r>
              <a:rPr lang="en" sz="2400" dirty="0">
                <a:solidFill>
                  <a:srgbClr val="000000"/>
                </a:solidFill>
              </a:rPr>
              <a:t>Think about cooking</a:t>
            </a:r>
            <a:br>
              <a:rPr lang="en" sz="2400" dirty="0">
                <a:solidFill>
                  <a:srgbClr val="000000"/>
                </a:solidFill>
              </a:rPr>
            </a:br>
            <a:endParaRPr sz="800" dirty="0">
              <a:solidFill>
                <a:srgbClr val="000000"/>
              </a:solidFill>
            </a:endParaRPr>
          </a:p>
          <a:p>
            <a:pPr lvl="1" indent="-349250">
              <a:lnSpc>
                <a:spcPct val="115000"/>
              </a:lnSpc>
              <a:buSzPts val="1900"/>
            </a:pPr>
            <a:r>
              <a:rPr lang="en" sz="2200" dirty="0">
                <a:solidFill>
                  <a:srgbClr val="000000"/>
                </a:solidFill>
              </a:rPr>
              <a:t>You might taste a spoonful of soup and decide the spoonful you tasted isn't salty enough</a:t>
            </a:r>
            <a:endParaRPr sz="600" dirty="0">
              <a:solidFill>
                <a:srgbClr val="000000"/>
              </a:solidFill>
            </a:endParaRPr>
          </a:p>
          <a:p>
            <a:pPr lvl="1" indent="-349250">
              <a:lnSpc>
                <a:spcPct val="115000"/>
              </a:lnSpc>
              <a:buSzPts val="1900"/>
            </a:pPr>
            <a:r>
              <a:rPr lang="en" sz="2200" dirty="0">
                <a:solidFill>
                  <a:srgbClr val="000000"/>
                </a:solidFill>
              </a:rPr>
              <a:t>If you generalize and conclude that your entire soup needs salt, that's an </a:t>
            </a:r>
            <a:r>
              <a:rPr lang="en" sz="2200" i="1" dirty="0">
                <a:solidFill>
                  <a:schemeClr val="accent1"/>
                </a:solidFill>
              </a:rPr>
              <a:t>inference</a:t>
            </a:r>
            <a:endParaRPr lang="en" sz="2200" dirty="0">
              <a:solidFill>
                <a:srgbClr val="000000"/>
              </a:solidFill>
            </a:endParaRPr>
          </a:p>
          <a:p>
            <a:pPr indent="-349250">
              <a:lnSpc>
                <a:spcPct val="115000"/>
              </a:lnSpc>
              <a:spcBef>
                <a:spcPts val="0"/>
              </a:spcBef>
              <a:buSzPts val="1900"/>
            </a:pPr>
            <a:endParaRPr sz="2400" dirty="0">
              <a:solidFill>
                <a:srgbClr val="000000"/>
              </a:solidFill>
            </a:endParaRPr>
          </a:p>
        </p:txBody>
      </p:sp>
      <p:sp>
        <p:nvSpPr>
          <p:cNvPr id="2" name="Title 1">
            <a:extLst>
              <a:ext uri="{FF2B5EF4-FFF2-40B4-BE49-F238E27FC236}">
                <a16:creationId xmlns:a16="http://schemas.microsoft.com/office/drawing/2014/main" id="{462C66F6-A9B5-9A48-4ACC-21B444996138}"/>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a:solidFill>
                  <a:schemeClr val="bg1"/>
                </a:solidFill>
                <a:latin typeface="+mj-lt"/>
              </a:rPr>
              <a:t>Populations and Samples</a:t>
            </a:r>
            <a:endParaRPr lang="en-US" b="0" dirty="0">
              <a:solidFill>
                <a:schemeClr val="bg1"/>
              </a:solidFill>
              <a:latin typeface="+mj-lt"/>
            </a:endParaRPr>
          </a:p>
        </p:txBody>
      </p:sp>
    </p:spTree>
    <p:extLst>
      <p:ext uri="{BB962C8B-B14F-4D97-AF65-F5344CB8AC3E}">
        <p14:creationId xmlns:p14="http://schemas.microsoft.com/office/powerpoint/2010/main" val="2134669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body" idx="1"/>
          </p:nvPr>
        </p:nvSpPr>
        <p:spPr>
          <a:xfrm>
            <a:off x="3362632" y="377371"/>
            <a:ext cx="8576449" cy="5994400"/>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 sz="2400" dirty="0">
                <a:solidFill>
                  <a:srgbClr val="000000"/>
                </a:solidFill>
              </a:rPr>
              <a:t>Because a census is problematic, we use samples and infer</a:t>
            </a:r>
          </a:p>
          <a:p>
            <a:pPr marL="450850" indent="-342900">
              <a:lnSpc>
                <a:spcPct val="115000"/>
              </a:lnSpc>
              <a:buSzPts val="1900"/>
            </a:pPr>
            <a:r>
              <a:rPr lang="en" sz="2400" dirty="0">
                <a:solidFill>
                  <a:srgbClr val="000000"/>
                </a:solidFill>
              </a:rPr>
              <a:t>Think about cooking</a:t>
            </a:r>
            <a:br>
              <a:rPr lang="en" sz="2400" dirty="0">
                <a:solidFill>
                  <a:srgbClr val="000000"/>
                </a:solidFill>
              </a:rPr>
            </a:br>
            <a:endParaRPr sz="800" dirty="0">
              <a:solidFill>
                <a:srgbClr val="000000"/>
              </a:solidFill>
            </a:endParaRPr>
          </a:p>
          <a:p>
            <a:pPr lvl="1" indent="-349250">
              <a:lnSpc>
                <a:spcPct val="115000"/>
              </a:lnSpc>
              <a:buSzPts val="1900"/>
            </a:pPr>
            <a:r>
              <a:rPr lang="en" sz="2200" dirty="0">
                <a:solidFill>
                  <a:srgbClr val="000000"/>
                </a:solidFill>
              </a:rPr>
              <a:t>You might taste a spoonful of soup and decide the spoonful you tasted isn't salty enough</a:t>
            </a:r>
            <a:endParaRPr sz="600" dirty="0">
              <a:solidFill>
                <a:srgbClr val="000000"/>
              </a:solidFill>
            </a:endParaRPr>
          </a:p>
          <a:p>
            <a:pPr lvl="1" indent="-349250">
              <a:lnSpc>
                <a:spcPct val="115000"/>
              </a:lnSpc>
              <a:buSzPts val="1900"/>
            </a:pPr>
            <a:r>
              <a:rPr lang="en" sz="2200" dirty="0">
                <a:solidFill>
                  <a:srgbClr val="000000"/>
                </a:solidFill>
              </a:rPr>
              <a:t>If you generalize and conclude that your entire soup needs salt, that's an </a:t>
            </a:r>
            <a:r>
              <a:rPr lang="en" sz="2200" i="1" dirty="0">
                <a:solidFill>
                  <a:schemeClr val="accent1"/>
                </a:solidFill>
              </a:rPr>
              <a:t>inference</a:t>
            </a:r>
            <a:endParaRPr lang="en" sz="2200" dirty="0">
              <a:solidFill>
                <a:srgbClr val="000000"/>
              </a:solidFill>
            </a:endParaRPr>
          </a:p>
          <a:p>
            <a:pPr indent="-349250">
              <a:lnSpc>
                <a:spcPct val="115000"/>
              </a:lnSpc>
              <a:buSzPts val="1900"/>
            </a:pPr>
            <a:r>
              <a:rPr lang="en-US" sz="2400" dirty="0">
                <a:solidFill>
                  <a:srgbClr val="000000"/>
                </a:solidFill>
              </a:rPr>
              <a:t>For your inference to be valid, the spoonful you tasted (</a:t>
            </a:r>
            <a:r>
              <a:rPr lang="en-US" sz="2400" dirty="0">
                <a:solidFill>
                  <a:srgbClr val="C00000"/>
                </a:solidFill>
              </a:rPr>
              <a:t>the sample</a:t>
            </a:r>
            <a:r>
              <a:rPr lang="en-US" sz="2400" dirty="0">
                <a:solidFill>
                  <a:srgbClr val="000000"/>
                </a:solidFill>
              </a:rPr>
              <a:t>) </a:t>
            </a:r>
            <a:r>
              <a:rPr lang="en-US" sz="2400" dirty="0">
                <a:solidFill>
                  <a:srgbClr val="C00000"/>
                </a:solidFill>
              </a:rPr>
              <a:t>needs to be </a:t>
            </a:r>
            <a:r>
              <a:rPr lang="en-US" sz="2400" i="1" dirty="0">
                <a:solidFill>
                  <a:srgbClr val="C00000"/>
                </a:solidFill>
              </a:rPr>
              <a:t>representative </a:t>
            </a:r>
            <a:r>
              <a:rPr lang="en-US" sz="2400" dirty="0">
                <a:solidFill>
                  <a:srgbClr val="000000"/>
                </a:solidFill>
              </a:rPr>
              <a:t>of the entire pot (</a:t>
            </a:r>
            <a:r>
              <a:rPr lang="en-US" sz="2400" dirty="0">
                <a:solidFill>
                  <a:schemeClr val="tx1"/>
                </a:solidFill>
              </a:rPr>
              <a:t>the population</a:t>
            </a:r>
            <a:r>
              <a:rPr lang="en-US" sz="2400" dirty="0">
                <a:solidFill>
                  <a:srgbClr val="000000"/>
                </a:solidFill>
              </a:rPr>
              <a:t>).</a:t>
            </a:r>
          </a:p>
          <a:p>
            <a:pPr lvl="1" indent="-349250">
              <a:lnSpc>
                <a:spcPct val="115000"/>
              </a:lnSpc>
              <a:buSzPts val="1900"/>
            </a:pPr>
            <a:r>
              <a:rPr lang="en-US" sz="2400" dirty="0">
                <a:solidFill>
                  <a:srgbClr val="000000"/>
                </a:solidFill>
              </a:rPr>
              <a:t>If your spoonful comes only from the surface and the salt is collected at the bottom of the pot, what you tasted is probably not representative of the whole pot.</a:t>
            </a:r>
          </a:p>
          <a:p>
            <a:pPr lvl="1" indent="-349250">
              <a:lnSpc>
                <a:spcPct val="115000"/>
              </a:lnSpc>
              <a:buSzPts val="1900"/>
            </a:pPr>
            <a:r>
              <a:rPr lang="en-US" sz="2400" dirty="0">
                <a:solidFill>
                  <a:srgbClr val="000000"/>
                </a:solidFill>
              </a:rPr>
              <a:t>If you first stir the soup thoroughly before you taste, your spoonful will more likely be representative of the pot.</a:t>
            </a:r>
          </a:p>
          <a:p>
            <a:pPr indent="-349250">
              <a:lnSpc>
                <a:spcPct val="115000"/>
              </a:lnSpc>
              <a:spcBef>
                <a:spcPts val="0"/>
              </a:spcBef>
              <a:buSzPts val="1900"/>
            </a:pPr>
            <a:endParaRPr sz="2400" dirty="0">
              <a:solidFill>
                <a:srgbClr val="000000"/>
              </a:solidFill>
            </a:endParaRPr>
          </a:p>
        </p:txBody>
      </p:sp>
      <p:sp>
        <p:nvSpPr>
          <p:cNvPr id="2" name="Title 1">
            <a:extLst>
              <a:ext uri="{FF2B5EF4-FFF2-40B4-BE49-F238E27FC236}">
                <a16:creationId xmlns:a16="http://schemas.microsoft.com/office/drawing/2014/main" id="{462C66F6-A9B5-9A48-4ACC-21B444996138}"/>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a:solidFill>
                  <a:schemeClr val="bg1"/>
                </a:solidFill>
                <a:latin typeface="+mj-lt"/>
              </a:rPr>
              <a:t>Populations and Samples</a:t>
            </a:r>
            <a:endParaRPr lang="en-US" b="0" dirty="0">
              <a:solidFill>
                <a:schemeClr val="bg1"/>
              </a:solidFill>
              <a:latin typeface="+mj-lt"/>
            </a:endParaRPr>
          </a:p>
        </p:txBody>
      </p:sp>
    </p:spTree>
    <p:extLst>
      <p:ext uri="{BB962C8B-B14F-4D97-AF65-F5344CB8AC3E}">
        <p14:creationId xmlns:p14="http://schemas.microsoft.com/office/powerpoint/2010/main" val="2467162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AA1B1-884A-9E5F-A8AF-1B9851434B20}"/>
              </a:ext>
            </a:extLst>
          </p:cNvPr>
          <p:cNvSpPr>
            <a:spLocks noGrp="1"/>
          </p:cNvSpPr>
          <p:nvPr>
            <p:ph type="title"/>
          </p:nvPr>
        </p:nvSpPr>
        <p:spPr/>
        <p:txBody>
          <a:bodyPr/>
          <a:lstStyle/>
          <a:p>
            <a:r>
              <a:rPr lang="en-US" dirty="0"/>
              <a:t>Sampling</a:t>
            </a:r>
          </a:p>
        </p:txBody>
      </p:sp>
      <p:sp>
        <p:nvSpPr>
          <p:cNvPr id="3" name="Text Placeholder 2">
            <a:extLst>
              <a:ext uri="{FF2B5EF4-FFF2-40B4-BE49-F238E27FC236}">
                <a16:creationId xmlns:a16="http://schemas.microsoft.com/office/drawing/2014/main" id="{1CD3115E-1C11-83A1-1258-B934D27D755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21878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27"/>
          <p:cNvSpPr txBox="1">
            <a:spLocks noGrp="1"/>
          </p:cNvSpPr>
          <p:nvPr>
            <p:ph type="body" idx="4294967295"/>
          </p:nvPr>
        </p:nvSpPr>
        <p:spPr>
          <a:xfrm>
            <a:off x="3480620" y="302341"/>
            <a:ext cx="8229600" cy="6231193"/>
          </a:xfrm>
          <a:prstGeom prst="rect">
            <a:avLst/>
          </a:prstGeom>
        </p:spPr>
        <p:txBody>
          <a:bodyPr spcFirstLastPara="1" wrap="square" lIns="91425" tIns="91425" rIns="91425" bIns="91425" anchor="t" anchorCtr="0">
            <a:noAutofit/>
          </a:bodyPr>
          <a:lstStyle/>
          <a:p>
            <a:pPr>
              <a:lnSpc>
                <a:spcPct val="115000"/>
              </a:lnSpc>
              <a:buSzPts val="1900"/>
            </a:pPr>
            <a:r>
              <a:rPr lang="en" sz="2400" dirty="0">
                <a:solidFill>
                  <a:schemeClr val="tx1"/>
                </a:solidFill>
              </a:rPr>
              <a:t>It is unethical to collect data from and/or perform research on someone who has not consented to participation</a:t>
            </a:r>
          </a:p>
          <a:p>
            <a:pPr>
              <a:lnSpc>
                <a:spcPct val="115000"/>
              </a:lnSpc>
              <a:buSzPts val="1900"/>
            </a:pPr>
            <a:r>
              <a:rPr lang="en" sz="2400" dirty="0">
                <a:solidFill>
                  <a:schemeClr val="tx1"/>
                </a:solidFill>
              </a:rPr>
              <a:t>Samples consist of volunteered information </a:t>
            </a:r>
          </a:p>
          <a:p>
            <a:pPr>
              <a:lnSpc>
                <a:spcPct val="115000"/>
              </a:lnSpc>
              <a:buSzPts val="1900"/>
            </a:pPr>
            <a:r>
              <a:rPr lang="en" sz="2400" dirty="0">
                <a:solidFill>
                  <a:schemeClr val="tx1"/>
                </a:solidFill>
              </a:rPr>
              <a:t>As a result, bias can occur </a:t>
            </a:r>
            <a:endParaRPr sz="2400" dirty="0">
              <a:solidFill>
                <a:srgbClr val="000000"/>
              </a:solidFill>
            </a:endParaRPr>
          </a:p>
        </p:txBody>
      </p:sp>
      <p:sp>
        <p:nvSpPr>
          <p:cNvPr id="2" name="Title 1">
            <a:extLst>
              <a:ext uri="{FF2B5EF4-FFF2-40B4-BE49-F238E27FC236}">
                <a16:creationId xmlns:a16="http://schemas.microsoft.com/office/drawing/2014/main" id="{FA55BAC5-9DE4-D3ED-3B7D-E816FAF422FC}"/>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Samples</a:t>
            </a:r>
          </a:p>
        </p:txBody>
      </p:sp>
    </p:spTree>
    <p:extLst>
      <p:ext uri="{BB962C8B-B14F-4D97-AF65-F5344CB8AC3E}">
        <p14:creationId xmlns:p14="http://schemas.microsoft.com/office/powerpoint/2010/main" val="2469753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27"/>
          <p:cNvSpPr txBox="1">
            <a:spLocks noGrp="1"/>
          </p:cNvSpPr>
          <p:nvPr>
            <p:ph type="body" idx="4294967295"/>
          </p:nvPr>
        </p:nvSpPr>
        <p:spPr>
          <a:xfrm>
            <a:off x="3480620" y="302341"/>
            <a:ext cx="8229600" cy="6231193"/>
          </a:xfrm>
          <a:prstGeom prst="rect">
            <a:avLst/>
          </a:prstGeom>
        </p:spPr>
        <p:txBody>
          <a:bodyPr spcFirstLastPara="1" wrap="square" lIns="91425" tIns="91425" rIns="91425" bIns="91425" anchor="t" anchorCtr="0">
            <a:noAutofit/>
          </a:bodyPr>
          <a:lstStyle/>
          <a:p>
            <a:pPr marL="0" indent="0">
              <a:lnSpc>
                <a:spcPct val="115000"/>
              </a:lnSpc>
              <a:buSzPts val="1900"/>
              <a:buNone/>
            </a:pPr>
            <a:r>
              <a:rPr lang="en" sz="2400" dirty="0">
                <a:solidFill>
                  <a:schemeClr val="tx1"/>
                </a:solidFill>
              </a:rPr>
              <a:t>Bias is caused by…</a:t>
            </a:r>
          </a:p>
          <a:p>
            <a:pPr>
              <a:lnSpc>
                <a:spcPct val="115000"/>
              </a:lnSpc>
              <a:buSzPts val="1900"/>
            </a:pPr>
            <a:r>
              <a:rPr lang="en" sz="2400" dirty="0">
                <a:solidFill>
                  <a:schemeClr val="accent1"/>
                </a:solidFill>
              </a:rPr>
              <a:t>Non-response:</a:t>
            </a:r>
            <a:r>
              <a:rPr lang="en" sz="2400" dirty="0">
                <a:solidFill>
                  <a:srgbClr val="000000"/>
                </a:solidFill>
              </a:rPr>
              <a:t> If only a small fraction of sampled people choose to participate, the sample may no longer be representative of the population.</a:t>
            </a:r>
          </a:p>
          <a:p>
            <a:pPr>
              <a:lnSpc>
                <a:spcPct val="115000"/>
              </a:lnSpc>
              <a:buSzPts val="1900"/>
            </a:pPr>
            <a:endParaRPr sz="2400" dirty="0">
              <a:solidFill>
                <a:srgbClr val="000000"/>
              </a:solidFill>
            </a:endParaRPr>
          </a:p>
          <a:p>
            <a:pPr>
              <a:lnSpc>
                <a:spcPct val="115000"/>
              </a:lnSpc>
              <a:spcBef>
                <a:spcPts val="0"/>
              </a:spcBef>
              <a:buSzPts val="1900"/>
            </a:pPr>
            <a:r>
              <a:rPr lang="en" sz="2400" dirty="0">
                <a:solidFill>
                  <a:schemeClr val="accent1"/>
                </a:solidFill>
              </a:rPr>
              <a:t>Voluntary response:</a:t>
            </a:r>
            <a:r>
              <a:rPr lang="en" sz="2400" dirty="0">
                <a:solidFill>
                  <a:srgbClr val="000000"/>
                </a:solidFill>
              </a:rPr>
              <a:t> Occurs when the sample consists of people who volunteer to participate because they have strong opinions on the issue. Such a sample will also not be representative of the population.</a:t>
            </a:r>
          </a:p>
          <a:p>
            <a:pPr>
              <a:lnSpc>
                <a:spcPct val="115000"/>
              </a:lnSpc>
              <a:spcBef>
                <a:spcPts val="0"/>
              </a:spcBef>
              <a:buSzPts val="1900"/>
            </a:pPr>
            <a:endParaRPr lang="en" sz="2400" dirty="0">
              <a:solidFill>
                <a:srgbClr val="000000"/>
              </a:solidFill>
            </a:endParaRPr>
          </a:p>
          <a:p>
            <a:pPr>
              <a:lnSpc>
                <a:spcPct val="115000"/>
              </a:lnSpc>
              <a:spcBef>
                <a:spcPts val="0"/>
              </a:spcBef>
              <a:buSzPts val="1900"/>
            </a:pPr>
            <a:r>
              <a:rPr lang="en-US" sz="2400" dirty="0">
                <a:solidFill>
                  <a:schemeClr val="accent1"/>
                </a:solidFill>
              </a:rPr>
              <a:t>Convenience sample: </a:t>
            </a:r>
            <a:r>
              <a:rPr lang="en-US" sz="2400" dirty="0">
                <a:solidFill>
                  <a:srgbClr val="000000"/>
                </a:solidFill>
              </a:rPr>
              <a:t>Individuals who are easily accessible are more likely to be included in the sample.</a:t>
            </a:r>
          </a:p>
          <a:p>
            <a:pPr indent="-349250">
              <a:lnSpc>
                <a:spcPct val="115000"/>
              </a:lnSpc>
              <a:spcBef>
                <a:spcPts val="0"/>
              </a:spcBef>
              <a:buSzPts val="1900"/>
            </a:pPr>
            <a:endParaRPr sz="2400" dirty="0">
              <a:solidFill>
                <a:srgbClr val="000000"/>
              </a:solidFill>
            </a:endParaRPr>
          </a:p>
        </p:txBody>
      </p:sp>
      <p:sp>
        <p:nvSpPr>
          <p:cNvPr id="2" name="Title 1">
            <a:extLst>
              <a:ext uri="{FF2B5EF4-FFF2-40B4-BE49-F238E27FC236}">
                <a16:creationId xmlns:a16="http://schemas.microsoft.com/office/drawing/2014/main" id="{FA55BAC5-9DE4-D3ED-3B7D-E816FAF422FC}"/>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Sampling Bias</a:t>
            </a:r>
          </a:p>
        </p:txBody>
      </p:sp>
    </p:spTree>
    <p:extLst>
      <p:ext uri="{BB962C8B-B14F-4D97-AF65-F5344CB8AC3E}">
        <p14:creationId xmlns:p14="http://schemas.microsoft.com/office/powerpoint/2010/main" val="3881122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body" idx="1"/>
          </p:nvPr>
        </p:nvSpPr>
        <p:spPr>
          <a:xfrm>
            <a:off x="3529781" y="1123837"/>
            <a:ext cx="8229600" cy="1060948"/>
          </a:xfrm>
          <a:prstGeom prst="rect">
            <a:avLst/>
          </a:prstGeom>
        </p:spPr>
        <p:txBody>
          <a:bodyPr spcFirstLastPara="1" wrap="square" lIns="91425" tIns="91425" rIns="91425" bIns="91425" anchor="t" anchorCtr="0">
            <a:noAutofit/>
          </a:bodyPr>
          <a:lstStyle/>
          <a:p>
            <a:pPr marL="0" indent="0">
              <a:lnSpc>
                <a:spcPct val="115000"/>
              </a:lnSpc>
              <a:buNone/>
            </a:pPr>
            <a:r>
              <a:rPr lang="en" sz="2800" dirty="0">
                <a:solidFill>
                  <a:srgbClr val="000000"/>
                </a:solidFill>
              </a:rPr>
              <a:t>An historical example of a biased sample yielding misleading results</a:t>
            </a:r>
            <a:endParaRPr sz="2800" dirty="0">
              <a:solidFill>
                <a:srgbClr val="000000"/>
              </a:solidFill>
            </a:endParaRPr>
          </a:p>
        </p:txBody>
      </p:sp>
      <p:pic>
        <p:nvPicPr>
          <p:cNvPr id="171" name="Google Shape;171;p28"/>
          <p:cNvPicPr preferRelativeResize="0"/>
          <p:nvPr/>
        </p:nvPicPr>
        <p:blipFill>
          <a:blip r:embed="rId3">
            <a:alphaModFix/>
          </a:blip>
          <a:stretch>
            <a:fillRect/>
          </a:stretch>
        </p:blipFill>
        <p:spPr>
          <a:xfrm>
            <a:off x="3603809" y="2493088"/>
            <a:ext cx="2674800" cy="3029400"/>
          </a:xfrm>
          <a:prstGeom prst="rect">
            <a:avLst/>
          </a:prstGeom>
          <a:noFill/>
          <a:ln>
            <a:noFill/>
          </a:ln>
        </p:spPr>
      </p:pic>
      <p:pic>
        <p:nvPicPr>
          <p:cNvPr id="172" name="Google Shape;172;p28"/>
          <p:cNvPicPr preferRelativeResize="0"/>
          <p:nvPr/>
        </p:nvPicPr>
        <p:blipFill>
          <a:blip r:embed="rId4">
            <a:alphaModFix/>
          </a:blip>
          <a:stretch>
            <a:fillRect/>
          </a:stretch>
        </p:blipFill>
        <p:spPr>
          <a:xfrm>
            <a:off x="8786233" y="2493085"/>
            <a:ext cx="2588575" cy="3029400"/>
          </a:xfrm>
          <a:prstGeom prst="rect">
            <a:avLst/>
          </a:prstGeom>
          <a:noFill/>
          <a:ln>
            <a:noFill/>
          </a:ln>
        </p:spPr>
      </p:pic>
      <p:sp>
        <p:nvSpPr>
          <p:cNvPr id="173" name="Google Shape;173;p28"/>
          <p:cNvSpPr txBox="1"/>
          <p:nvPr/>
        </p:nvSpPr>
        <p:spPr>
          <a:xfrm>
            <a:off x="6507619" y="2482135"/>
            <a:ext cx="2049600" cy="30513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000" kern="0">
                <a:solidFill>
                  <a:srgbClr val="000000"/>
                </a:solidFill>
                <a:latin typeface="Arial"/>
                <a:cs typeface="Arial"/>
                <a:sym typeface="Arial"/>
              </a:rPr>
              <a:t>In 1936, Landon sought the Republican presidential nomination opposing the re-election of FDR.</a:t>
            </a:r>
            <a:endParaRPr sz="2000" kern="0">
              <a:solidFill>
                <a:srgbClr val="000000"/>
              </a:solidFill>
              <a:latin typeface="Arial"/>
              <a:cs typeface="Arial"/>
              <a:sym typeface="Arial"/>
            </a:endParaRPr>
          </a:p>
        </p:txBody>
      </p:sp>
      <p:sp>
        <p:nvSpPr>
          <p:cNvPr id="2" name="Title 1">
            <a:extLst>
              <a:ext uri="{FF2B5EF4-FFF2-40B4-BE49-F238E27FC236}">
                <a16:creationId xmlns:a16="http://schemas.microsoft.com/office/drawing/2014/main" id="{1AC124C0-BF95-706B-A233-CE4F215B65F3}"/>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Sampling Bias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Google Shape;179;p29"/>
          <p:cNvSpPr txBox="1">
            <a:spLocks noGrp="1"/>
          </p:cNvSpPr>
          <p:nvPr>
            <p:ph type="title"/>
          </p:nvPr>
        </p:nvSpPr>
        <p:spPr>
          <a:xfrm>
            <a:off x="3559277" y="265472"/>
            <a:ext cx="8229600" cy="1143000"/>
          </a:xfrm>
          <a:prstGeom prst="rect">
            <a:avLst/>
          </a:prstGeom>
        </p:spPr>
        <p:txBody>
          <a:bodyPr spcFirstLastPara="1" wrap="square" lIns="91425" tIns="91425" rIns="91425" bIns="91425" anchor="b" anchorCtr="0">
            <a:noAutofit/>
          </a:bodyPr>
          <a:lstStyle/>
          <a:p>
            <a:r>
              <a:rPr lang="en">
                <a:solidFill>
                  <a:schemeClr val="accent1"/>
                </a:solidFill>
              </a:rPr>
              <a:t>The Literary Digest Poll</a:t>
            </a:r>
            <a:endParaRPr>
              <a:solidFill>
                <a:schemeClr val="accent1"/>
              </a:solidFill>
            </a:endParaRPr>
          </a:p>
        </p:txBody>
      </p:sp>
      <p:sp>
        <p:nvSpPr>
          <p:cNvPr id="178" name="Google Shape;178;p29"/>
          <p:cNvSpPr txBox="1">
            <a:spLocks noGrp="1"/>
          </p:cNvSpPr>
          <p:nvPr>
            <p:ph type="body" idx="1"/>
          </p:nvPr>
        </p:nvSpPr>
        <p:spPr>
          <a:xfrm>
            <a:off x="3559277" y="1601121"/>
            <a:ext cx="5628968" cy="4813500"/>
          </a:xfrm>
          <a:prstGeom prst="rect">
            <a:avLst/>
          </a:prstGeom>
        </p:spPr>
        <p:txBody>
          <a:bodyPr spcFirstLastPara="1" wrap="square" lIns="91425" tIns="91425" rIns="91425" bIns="91425" anchor="t" anchorCtr="0">
            <a:noAutofit/>
          </a:bodyPr>
          <a:lstStyle/>
          <a:p>
            <a:pPr indent="-355600">
              <a:lnSpc>
                <a:spcPct val="115000"/>
              </a:lnSpc>
              <a:buSzPts val="2000"/>
            </a:pPr>
            <a:r>
              <a:rPr lang="en" sz="2400" dirty="0">
                <a:solidFill>
                  <a:srgbClr val="000000"/>
                </a:solidFill>
              </a:rPr>
              <a:t>The Literary Digest polled about 10 million Americans, and got responses from about 2.4 million.</a:t>
            </a:r>
            <a:endParaRPr sz="2400" dirty="0">
              <a:solidFill>
                <a:srgbClr val="000000"/>
              </a:solidFill>
            </a:endParaRPr>
          </a:p>
          <a:p>
            <a:pPr indent="-355600">
              <a:lnSpc>
                <a:spcPct val="115000"/>
              </a:lnSpc>
              <a:spcBef>
                <a:spcPts val="0"/>
              </a:spcBef>
              <a:buSzPts val="2000"/>
            </a:pPr>
            <a:r>
              <a:rPr lang="en" sz="2400" dirty="0">
                <a:solidFill>
                  <a:srgbClr val="000000"/>
                </a:solidFill>
              </a:rPr>
              <a:t>The poll showed that Landon would likely be the overwhelming winner and FDR would get only 43% of the votes.</a:t>
            </a:r>
            <a:endParaRPr sz="2400" dirty="0">
              <a:solidFill>
                <a:srgbClr val="000000"/>
              </a:solidFill>
            </a:endParaRPr>
          </a:p>
          <a:p>
            <a:pPr indent="-355600">
              <a:lnSpc>
                <a:spcPct val="115000"/>
              </a:lnSpc>
              <a:spcBef>
                <a:spcPts val="0"/>
              </a:spcBef>
              <a:buSzPts val="2000"/>
            </a:pPr>
            <a:r>
              <a:rPr lang="en" sz="2400" dirty="0">
                <a:solidFill>
                  <a:srgbClr val="000000"/>
                </a:solidFill>
              </a:rPr>
              <a:t>Election result:  FDR won, with 62% of the votes.</a:t>
            </a:r>
            <a:endParaRPr sz="2400" dirty="0">
              <a:solidFill>
                <a:srgbClr val="000000"/>
              </a:solidFill>
            </a:endParaRPr>
          </a:p>
          <a:p>
            <a:pPr indent="-355600">
              <a:lnSpc>
                <a:spcPct val="115000"/>
              </a:lnSpc>
              <a:spcBef>
                <a:spcPts val="0"/>
              </a:spcBef>
              <a:buSzPts val="2000"/>
            </a:pPr>
            <a:r>
              <a:rPr lang="en" sz="2400" dirty="0">
                <a:solidFill>
                  <a:srgbClr val="000000"/>
                </a:solidFill>
              </a:rPr>
              <a:t>The magazine was completely discredited because of the poll, and was soon discontinued.</a:t>
            </a:r>
            <a:endParaRPr sz="2400" dirty="0">
              <a:solidFill>
                <a:srgbClr val="000000"/>
              </a:solidFill>
            </a:endParaRPr>
          </a:p>
        </p:txBody>
      </p:sp>
      <p:pic>
        <p:nvPicPr>
          <p:cNvPr id="180" name="Google Shape;180;p29"/>
          <p:cNvPicPr preferRelativeResize="0"/>
          <p:nvPr/>
        </p:nvPicPr>
        <p:blipFill>
          <a:blip r:embed="rId3">
            <a:alphaModFix/>
          </a:blip>
          <a:stretch>
            <a:fillRect/>
          </a:stretch>
        </p:blipFill>
        <p:spPr>
          <a:xfrm>
            <a:off x="9299778" y="1746192"/>
            <a:ext cx="2777650" cy="3818400"/>
          </a:xfrm>
          <a:prstGeom prst="rect">
            <a:avLst/>
          </a:prstGeom>
          <a:noFill/>
          <a:ln>
            <a:noFill/>
          </a:ln>
        </p:spPr>
      </p:pic>
      <p:sp>
        <p:nvSpPr>
          <p:cNvPr id="2" name="Title 1">
            <a:extLst>
              <a:ext uri="{FF2B5EF4-FFF2-40B4-BE49-F238E27FC236}">
                <a16:creationId xmlns:a16="http://schemas.microsoft.com/office/drawing/2014/main" id="{D64BC1A6-EA3A-361A-00D7-4C5E60936E2D}"/>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Sampling Bias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p30"/>
          <p:cNvSpPr txBox="1">
            <a:spLocks noGrp="1"/>
          </p:cNvSpPr>
          <p:nvPr>
            <p:ph type="title"/>
          </p:nvPr>
        </p:nvSpPr>
        <p:spPr>
          <a:xfrm>
            <a:off x="3574026" y="431351"/>
            <a:ext cx="8229600" cy="1143000"/>
          </a:xfrm>
          <a:prstGeom prst="rect">
            <a:avLst/>
          </a:prstGeom>
        </p:spPr>
        <p:txBody>
          <a:bodyPr spcFirstLastPara="1" wrap="square" lIns="91425" tIns="91425" rIns="91425" bIns="91425" anchor="b" anchorCtr="0">
            <a:noAutofit/>
          </a:bodyPr>
          <a:lstStyle/>
          <a:p>
            <a:r>
              <a:rPr lang="en">
                <a:solidFill>
                  <a:schemeClr val="accent1"/>
                </a:solidFill>
              </a:rPr>
              <a:t>The Literary Digest Poll -</a:t>
            </a:r>
            <a:endParaRPr>
              <a:solidFill>
                <a:schemeClr val="accent1"/>
              </a:solidFill>
            </a:endParaRPr>
          </a:p>
          <a:p>
            <a:r>
              <a:rPr lang="en">
                <a:solidFill>
                  <a:schemeClr val="accent1"/>
                </a:solidFill>
              </a:rPr>
              <a:t>what went wrong?</a:t>
            </a:r>
            <a:endParaRPr>
              <a:solidFill>
                <a:schemeClr val="accent1"/>
              </a:solidFill>
            </a:endParaRPr>
          </a:p>
        </p:txBody>
      </p:sp>
      <p:sp>
        <p:nvSpPr>
          <p:cNvPr id="185" name="Google Shape;185;p30"/>
          <p:cNvSpPr txBox="1">
            <a:spLocks noGrp="1"/>
          </p:cNvSpPr>
          <p:nvPr>
            <p:ph type="body" idx="1"/>
          </p:nvPr>
        </p:nvSpPr>
        <p:spPr>
          <a:xfrm>
            <a:off x="3574026" y="1766999"/>
            <a:ext cx="8136900" cy="4958265"/>
          </a:xfrm>
          <a:prstGeom prst="rect">
            <a:avLst/>
          </a:prstGeom>
        </p:spPr>
        <p:txBody>
          <a:bodyPr spcFirstLastPara="1" wrap="square" lIns="91425" tIns="91425" rIns="91425" bIns="91425" anchor="t" anchorCtr="0">
            <a:noAutofit/>
          </a:bodyPr>
          <a:lstStyle/>
          <a:p>
            <a:pPr indent="-368300">
              <a:lnSpc>
                <a:spcPct val="115000"/>
              </a:lnSpc>
              <a:buSzPts val="2200"/>
            </a:pPr>
            <a:r>
              <a:rPr lang="en" sz="2400" dirty="0">
                <a:solidFill>
                  <a:srgbClr val="000000"/>
                </a:solidFill>
              </a:rPr>
              <a:t>The magazine had surveyed</a:t>
            </a:r>
            <a:endParaRPr sz="2400" dirty="0">
              <a:solidFill>
                <a:srgbClr val="000000"/>
              </a:solidFill>
            </a:endParaRPr>
          </a:p>
          <a:p>
            <a:pPr lvl="1" indent="-368300">
              <a:lnSpc>
                <a:spcPct val="115000"/>
              </a:lnSpc>
              <a:buSzPts val="2200"/>
            </a:pPr>
            <a:r>
              <a:rPr lang="en" sz="2400" dirty="0">
                <a:solidFill>
                  <a:srgbClr val="000000"/>
                </a:solidFill>
              </a:rPr>
              <a:t>its own readers,</a:t>
            </a:r>
            <a:endParaRPr sz="2400" dirty="0">
              <a:solidFill>
                <a:srgbClr val="000000"/>
              </a:solidFill>
            </a:endParaRPr>
          </a:p>
          <a:p>
            <a:pPr lvl="1" indent="-368300">
              <a:lnSpc>
                <a:spcPct val="115000"/>
              </a:lnSpc>
              <a:buSzPts val="2200"/>
            </a:pPr>
            <a:r>
              <a:rPr lang="en" sz="2400" dirty="0">
                <a:solidFill>
                  <a:srgbClr val="000000"/>
                </a:solidFill>
              </a:rPr>
              <a:t>registered automobile owners, and</a:t>
            </a:r>
            <a:endParaRPr sz="2400" dirty="0">
              <a:solidFill>
                <a:srgbClr val="000000"/>
              </a:solidFill>
            </a:endParaRPr>
          </a:p>
          <a:p>
            <a:pPr lvl="1" indent="-368300">
              <a:lnSpc>
                <a:spcPct val="115000"/>
              </a:lnSpc>
              <a:buSzPts val="2200"/>
            </a:pPr>
            <a:r>
              <a:rPr lang="en" sz="2400" dirty="0">
                <a:solidFill>
                  <a:srgbClr val="000000"/>
                </a:solidFill>
              </a:rPr>
              <a:t>registered telephone users.</a:t>
            </a:r>
          </a:p>
          <a:p>
            <a:pPr indent="-368300">
              <a:lnSpc>
                <a:spcPct val="115000"/>
              </a:lnSpc>
              <a:buSzPts val="2200"/>
            </a:pPr>
            <a:r>
              <a:rPr lang="en-US" sz="2400" dirty="0">
                <a:solidFill>
                  <a:srgbClr val="000000"/>
                </a:solidFill>
                <a:sym typeface="Arial"/>
              </a:rPr>
              <a:t>These groups had incomes well above the national average of the day (remember, this is Great Depression era) which resulted in lists of voters far more likely to support Republicans than a truly typical voter of the time, i.e. the sample was not representative of the American population at the time.</a:t>
            </a:r>
          </a:p>
          <a:p>
            <a:pPr indent="-368300">
              <a:lnSpc>
                <a:spcPct val="115000"/>
              </a:lnSpc>
              <a:buSzPts val="2200"/>
            </a:pPr>
            <a:endParaRPr sz="2800" dirty="0">
              <a:solidFill>
                <a:srgbClr val="000000"/>
              </a:solidFill>
            </a:endParaRPr>
          </a:p>
        </p:txBody>
      </p:sp>
      <p:sp>
        <p:nvSpPr>
          <p:cNvPr id="2" name="Title 1">
            <a:extLst>
              <a:ext uri="{FF2B5EF4-FFF2-40B4-BE49-F238E27FC236}">
                <a16:creationId xmlns:a16="http://schemas.microsoft.com/office/drawing/2014/main" id="{7E7915BA-B9DE-13F1-1E71-5AEE642AA962}"/>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Sampling Bias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Google Shape;193;p31"/>
          <p:cNvSpPr txBox="1">
            <a:spLocks noGrp="1"/>
          </p:cNvSpPr>
          <p:nvPr>
            <p:ph type="title"/>
          </p:nvPr>
        </p:nvSpPr>
        <p:spPr>
          <a:xfrm>
            <a:off x="3470787" y="752169"/>
            <a:ext cx="8229600" cy="1143000"/>
          </a:xfrm>
          <a:prstGeom prst="rect">
            <a:avLst/>
          </a:prstGeom>
        </p:spPr>
        <p:txBody>
          <a:bodyPr spcFirstLastPara="1" wrap="square" lIns="91425" tIns="91425" rIns="91425" bIns="91425" anchor="b" anchorCtr="0">
            <a:noAutofit/>
          </a:bodyPr>
          <a:lstStyle/>
          <a:p>
            <a:r>
              <a:rPr lang="en">
                <a:solidFill>
                  <a:schemeClr val="accent1"/>
                </a:solidFill>
              </a:rPr>
              <a:t>Large samples are preferable, but...</a:t>
            </a:r>
            <a:endParaRPr>
              <a:solidFill>
                <a:schemeClr val="accent1"/>
              </a:solidFill>
            </a:endParaRPr>
          </a:p>
        </p:txBody>
      </p:sp>
      <p:sp>
        <p:nvSpPr>
          <p:cNvPr id="192" name="Google Shape;192;p31"/>
          <p:cNvSpPr txBox="1">
            <a:spLocks noGrp="1"/>
          </p:cNvSpPr>
          <p:nvPr>
            <p:ph type="body" idx="1"/>
          </p:nvPr>
        </p:nvSpPr>
        <p:spPr>
          <a:xfrm>
            <a:off x="3470787" y="2087818"/>
            <a:ext cx="8136900" cy="3441900"/>
          </a:xfrm>
          <a:prstGeom prst="rect">
            <a:avLst/>
          </a:prstGeom>
        </p:spPr>
        <p:txBody>
          <a:bodyPr spcFirstLastPara="1" wrap="square" lIns="91425" tIns="91425" rIns="91425" bIns="91425" anchor="t" anchorCtr="0">
            <a:noAutofit/>
          </a:bodyPr>
          <a:lstStyle/>
          <a:p>
            <a:pPr indent="-368300">
              <a:lnSpc>
                <a:spcPct val="115000"/>
              </a:lnSpc>
              <a:buSzPts val="2200"/>
            </a:pPr>
            <a:r>
              <a:rPr lang="en" sz="2200" dirty="0">
                <a:solidFill>
                  <a:srgbClr val="000000"/>
                </a:solidFill>
              </a:rPr>
              <a:t>The Literary Digest election poll was based on a sample size of 2.4 million, which is huge, but since the sample was </a:t>
            </a:r>
            <a:r>
              <a:rPr lang="en" sz="2200" i="1" dirty="0">
                <a:solidFill>
                  <a:schemeClr val="accent1"/>
                </a:solidFill>
              </a:rPr>
              <a:t>biased</a:t>
            </a:r>
            <a:r>
              <a:rPr lang="en" sz="2200" dirty="0">
                <a:solidFill>
                  <a:srgbClr val="000000"/>
                </a:solidFill>
              </a:rPr>
              <a:t>, the sample did not yield an accurate prediction.</a:t>
            </a:r>
            <a:br>
              <a:rPr lang="en" sz="2200" dirty="0">
                <a:solidFill>
                  <a:srgbClr val="000000"/>
                </a:solidFill>
              </a:rPr>
            </a:br>
            <a:endParaRPr sz="1400" dirty="0">
              <a:solidFill>
                <a:srgbClr val="000000"/>
              </a:solidFill>
            </a:endParaRPr>
          </a:p>
          <a:p>
            <a:pPr indent="-368300">
              <a:lnSpc>
                <a:spcPct val="115000"/>
              </a:lnSpc>
              <a:spcBef>
                <a:spcPts val="0"/>
              </a:spcBef>
              <a:buSzPts val="2200"/>
            </a:pPr>
            <a:r>
              <a:rPr lang="en" sz="2200" dirty="0">
                <a:solidFill>
                  <a:srgbClr val="000000"/>
                </a:solidFill>
              </a:rPr>
              <a:t>Back to the soup analogy: If the soup is not well stirred, it doesn't matter how large a spoon you have, it will still not taste right. If the soup is well stirred, a small spoon will suffice to test the soup.</a:t>
            </a:r>
            <a:endParaRPr sz="2200" dirty="0">
              <a:solidFill>
                <a:srgbClr val="000000"/>
              </a:solidFill>
            </a:endParaRPr>
          </a:p>
        </p:txBody>
      </p:sp>
      <p:sp>
        <p:nvSpPr>
          <p:cNvPr id="2" name="Title 1">
            <a:extLst>
              <a:ext uri="{FF2B5EF4-FFF2-40B4-BE49-F238E27FC236}">
                <a16:creationId xmlns:a16="http://schemas.microsoft.com/office/drawing/2014/main" id="{3F043D7D-D140-E43D-199E-6802EEEA7AA0}"/>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Sampling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AA1B1-884A-9E5F-A8AF-1B9851434B20}"/>
              </a:ext>
            </a:extLst>
          </p:cNvPr>
          <p:cNvSpPr>
            <a:spLocks noGrp="1"/>
          </p:cNvSpPr>
          <p:nvPr>
            <p:ph type="title"/>
          </p:nvPr>
        </p:nvSpPr>
        <p:spPr/>
        <p:txBody>
          <a:bodyPr/>
          <a:lstStyle/>
          <a:p>
            <a:r>
              <a:rPr lang="en-US" dirty="0"/>
              <a:t>Populations vs Samples</a:t>
            </a:r>
          </a:p>
        </p:txBody>
      </p:sp>
      <p:sp>
        <p:nvSpPr>
          <p:cNvPr id="3" name="Text Placeholder 2">
            <a:extLst>
              <a:ext uri="{FF2B5EF4-FFF2-40B4-BE49-F238E27FC236}">
                <a16:creationId xmlns:a16="http://schemas.microsoft.com/office/drawing/2014/main" id="{1CD3115E-1C11-83A1-1258-B934D27D755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38636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2" name="Title 1">
            <a:extLst>
              <a:ext uri="{FF2B5EF4-FFF2-40B4-BE49-F238E27FC236}">
                <a16:creationId xmlns:a16="http://schemas.microsoft.com/office/drawing/2014/main" id="{090CB5CE-DCE4-E3AF-4E99-373164446950}"/>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Practice</a:t>
            </a:r>
          </a:p>
        </p:txBody>
      </p:sp>
      <p:sp>
        <p:nvSpPr>
          <p:cNvPr id="199" name="Google Shape;199;p32"/>
          <p:cNvSpPr txBox="1">
            <a:spLocks noGrp="1"/>
          </p:cNvSpPr>
          <p:nvPr>
            <p:ph type="body" idx="1"/>
          </p:nvPr>
        </p:nvSpPr>
        <p:spPr>
          <a:xfrm>
            <a:off x="2168013" y="0"/>
            <a:ext cx="10023987" cy="6858000"/>
          </a:xfrm>
          <a:prstGeom prst="rect">
            <a:avLst/>
          </a:prstGeom>
          <a:solidFill>
            <a:schemeClr val="bg1"/>
          </a:solidFill>
        </p:spPr>
        <p:txBody>
          <a:bodyPr spcFirstLastPara="1" wrap="square" lIns="91425" tIns="91425" rIns="91425" bIns="91425" anchor="t" anchorCtr="0">
            <a:noAutofit/>
          </a:bodyPr>
          <a:lstStyle/>
          <a:p>
            <a:pPr marL="0" indent="0">
              <a:lnSpc>
                <a:spcPct val="115000"/>
              </a:lnSpc>
              <a:buNone/>
            </a:pPr>
            <a:r>
              <a:rPr lang="en" sz="2400" dirty="0">
                <a:solidFill>
                  <a:schemeClr val="accent1"/>
                </a:solidFill>
              </a:rPr>
              <a:t>A school district is considering whether it will no longer allow high school students to park at school after two recent accidents where students were severely injured. As a first step, they survey parents by mail, asking them whether or not the parents would object to this policy change. Of 6,000 surveys that go out, 1,200 are returned. Of these 1,200 surveys that were completed, 960 agreed with the policy change and 240 disagreed. Which of the following statements are true?</a:t>
            </a:r>
            <a:endParaRPr sz="1100" dirty="0">
              <a:solidFill>
                <a:srgbClr val="000000"/>
              </a:solidFill>
            </a:endParaRPr>
          </a:p>
          <a:p>
            <a:pPr indent="-336550">
              <a:lnSpc>
                <a:spcPct val="115000"/>
              </a:lnSpc>
              <a:buSzPts val="1700"/>
              <a:buAutoNum type="romanUcPeriod"/>
            </a:pPr>
            <a:r>
              <a:rPr lang="en" sz="2400" dirty="0">
                <a:solidFill>
                  <a:srgbClr val="000000"/>
                </a:solidFill>
              </a:rPr>
              <a:t>Some of the mailings may have never reached the parents.</a:t>
            </a:r>
            <a:endParaRPr sz="900" dirty="0">
              <a:solidFill>
                <a:srgbClr val="000000"/>
              </a:solidFill>
            </a:endParaRPr>
          </a:p>
          <a:p>
            <a:pPr indent="-336550">
              <a:lnSpc>
                <a:spcPct val="115000"/>
              </a:lnSpc>
              <a:spcBef>
                <a:spcPts val="0"/>
              </a:spcBef>
              <a:buSzPts val="1700"/>
              <a:buAutoNum type="romanUcPeriod"/>
            </a:pPr>
            <a:r>
              <a:rPr lang="en" sz="2400" dirty="0">
                <a:solidFill>
                  <a:srgbClr val="000000"/>
                </a:solidFill>
              </a:rPr>
              <a:t>The school district has strong support from parents to move forward with the policy approval.</a:t>
            </a:r>
            <a:endParaRPr sz="900" dirty="0">
              <a:solidFill>
                <a:srgbClr val="000000"/>
              </a:solidFill>
            </a:endParaRPr>
          </a:p>
          <a:p>
            <a:pPr indent="-336550">
              <a:lnSpc>
                <a:spcPct val="115000"/>
              </a:lnSpc>
              <a:spcBef>
                <a:spcPts val="0"/>
              </a:spcBef>
              <a:buSzPts val="1700"/>
              <a:buAutoNum type="romanUcPeriod"/>
            </a:pPr>
            <a:r>
              <a:rPr lang="en" sz="2400" dirty="0">
                <a:solidFill>
                  <a:srgbClr val="000000"/>
                </a:solidFill>
              </a:rPr>
              <a:t>It is possible that majority of the parents of high school students disagree with the policy change.</a:t>
            </a:r>
            <a:endParaRPr sz="900" dirty="0">
              <a:solidFill>
                <a:srgbClr val="000000"/>
              </a:solidFill>
            </a:endParaRPr>
          </a:p>
          <a:p>
            <a:pPr indent="-336550">
              <a:lnSpc>
                <a:spcPct val="115000"/>
              </a:lnSpc>
              <a:spcBef>
                <a:spcPts val="0"/>
              </a:spcBef>
              <a:buSzPts val="1700"/>
              <a:buAutoNum type="romanUcPeriod"/>
            </a:pPr>
            <a:r>
              <a:rPr lang="en" sz="2400" dirty="0">
                <a:solidFill>
                  <a:srgbClr val="000000"/>
                </a:solidFill>
              </a:rPr>
              <a:t>The survey results are unlikely to be biased because all parents were mailed a survey.</a:t>
            </a:r>
            <a:endParaRPr sz="2400" dirty="0">
              <a:solidFill>
                <a:srgbClr val="000000"/>
              </a:solidFill>
            </a:endParaRPr>
          </a:p>
          <a:p>
            <a:pPr marL="0" indent="0">
              <a:lnSpc>
                <a:spcPct val="115000"/>
              </a:lnSpc>
              <a:buNone/>
            </a:pPr>
            <a:r>
              <a:rPr lang="en" sz="2400" b="1" dirty="0">
                <a:solidFill>
                  <a:srgbClr val="000000"/>
                </a:solidFill>
              </a:rPr>
              <a:t>(a) only I       (b) I and II       </a:t>
            </a:r>
            <a:r>
              <a:rPr lang="en-US" sz="2400" b="1" dirty="0">
                <a:solidFill>
                  <a:srgbClr val="000000"/>
                </a:solidFill>
              </a:rPr>
              <a:t>(c)</a:t>
            </a:r>
            <a:r>
              <a:rPr lang="en" sz="2400" b="1" dirty="0">
                <a:solidFill>
                  <a:srgbClr val="000000"/>
                </a:solidFill>
              </a:rPr>
              <a:t> I and III       (d) III and IV       </a:t>
            </a:r>
            <a:r>
              <a:rPr lang="en-US" sz="2400" b="1" dirty="0">
                <a:solidFill>
                  <a:srgbClr val="000000"/>
                </a:solidFill>
              </a:rPr>
              <a:t>(e) </a:t>
            </a:r>
            <a:r>
              <a:rPr lang="en" sz="2400" b="1" dirty="0">
                <a:solidFill>
                  <a:srgbClr val="000000"/>
                </a:solidFill>
              </a:rPr>
              <a:t>only IV</a:t>
            </a:r>
            <a:endParaRPr sz="2400" b="1" dirty="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2" name="Title 1">
            <a:extLst>
              <a:ext uri="{FF2B5EF4-FFF2-40B4-BE49-F238E27FC236}">
                <a16:creationId xmlns:a16="http://schemas.microsoft.com/office/drawing/2014/main" id="{090CB5CE-DCE4-E3AF-4E99-373164446950}"/>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Practice</a:t>
            </a:r>
          </a:p>
        </p:txBody>
      </p:sp>
      <p:sp>
        <p:nvSpPr>
          <p:cNvPr id="199" name="Google Shape;199;p32"/>
          <p:cNvSpPr txBox="1">
            <a:spLocks noGrp="1"/>
          </p:cNvSpPr>
          <p:nvPr>
            <p:ph type="body" idx="1"/>
          </p:nvPr>
        </p:nvSpPr>
        <p:spPr>
          <a:xfrm>
            <a:off x="2168013" y="0"/>
            <a:ext cx="10023987" cy="6858000"/>
          </a:xfrm>
          <a:prstGeom prst="rect">
            <a:avLst/>
          </a:prstGeom>
          <a:solidFill>
            <a:schemeClr val="bg1"/>
          </a:solidFill>
        </p:spPr>
        <p:txBody>
          <a:bodyPr spcFirstLastPara="1" wrap="square" lIns="91425" tIns="91425" rIns="91425" bIns="91425" anchor="t" anchorCtr="0">
            <a:noAutofit/>
          </a:bodyPr>
          <a:lstStyle/>
          <a:p>
            <a:pPr marL="0" indent="0">
              <a:lnSpc>
                <a:spcPct val="115000"/>
              </a:lnSpc>
              <a:buNone/>
            </a:pPr>
            <a:r>
              <a:rPr lang="en" sz="2400" dirty="0">
                <a:solidFill>
                  <a:schemeClr val="accent1"/>
                </a:solidFill>
              </a:rPr>
              <a:t>A school district is considering whether it will no longer allow high school students to park at school after two recent accidents where students were severely injured. As a first step, they survey parents by mail, asking them whether or not the parents would object to this policy change. Of 6,000 surveys that go out, 1,200 are returned. Of these 1,200 surveys that were completed, 960 agreed with the policy change and 240 disagreed. Which of the following statements are true?</a:t>
            </a:r>
            <a:endParaRPr sz="1100" dirty="0">
              <a:solidFill>
                <a:srgbClr val="000000"/>
              </a:solidFill>
            </a:endParaRPr>
          </a:p>
          <a:p>
            <a:pPr indent="-336550">
              <a:lnSpc>
                <a:spcPct val="115000"/>
              </a:lnSpc>
              <a:buSzPts val="1700"/>
              <a:buAutoNum type="romanUcPeriod"/>
            </a:pPr>
            <a:r>
              <a:rPr lang="en" sz="2400" dirty="0">
                <a:solidFill>
                  <a:srgbClr val="000000"/>
                </a:solidFill>
              </a:rPr>
              <a:t>Some of the mailings may have never reached the parents.</a:t>
            </a:r>
            <a:endParaRPr sz="900" dirty="0">
              <a:solidFill>
                <a:srgbClr val="000000"/>
              </a:solidFill>
            </a:endParaRPr>
          </a:p>
          <a:p>
            <a:pPr indent="-336550">
              <a:lnSpc>
                <a:spcPct val="115000"/>
              </a:lnSpc>
              <a:spcBef>
                <a:spcPts val="0"/>
              </a:spcBef>
              <a:buSzPts val="1700"/>
              <a:buAutoNum type="romanUcPeriod"/>
            </a:pPr>
            <a:r>
              <a:rPr lang="en" sz="2400" dirty="0">
                <a:solidFill>
                  <a:srgbClr val="000000"/>
                </a:solidFill>
              </a:rPr>
              <a:t>The school district has strong support from parents to move forward with the policy approval.</a:t>
            </a:r>
            <a:endParaRPr sz="900" dirty="0">
              <a:solidFill>
                <a:srgbClr val="000000"/>
              </a:solidFill>
            </a:endParaRPr>
          </a:p>
          <a:p>
            <a:pPr indent="-336550">
              <a:lnSpc>
                <a:spcPct val="115000"/>
              </a:lnSpc>
              <a:spcBef>
                <a:spcPts val="0"/>
              </a:spcBef>
              <a:buSzPts val="1700"/>
              <a:buAutoNum type="romanUcPeriod"/>
            </a:pPr>
            <a:r>
              <a:rPr lang="en" sz="2400" dirty="0">
                <a:solidFill>
                  <a:srgbClr val="000000"/>
                </a:solidFill>
              </a:rPr>
              <a:t>It is possible that majority of the parents of high school students disagree with the policy change.</a:t>
            </a:r>
            <a:endParaRPr sz="900" dirty="0">
              <a:solidFill>
                <a:srgbClr val="000000"/>
              </a:solidFill>
            </a:endParaRPr>
          </a:p>
          <a:p>
            <a:pPr indent="-336550">
              <a:lnSpc>
                <a:spcPct val="115000"/>
              </a:lnSpc>
              <a:spcBef>
                <a:spcPts val="0"/>
              </a:spcBef>
              <a:buSzPts val="1700"/>
              <a:buAutoNum type="romanUcPeriod"/>
            </a:pPr>
            <a:r>
              <a:rPr lang="en" sz="2400" dirty="0">
                <a:solidFill>
                  <a:srgbClr val="000000"/>
                </a:solidFill>
              </a:rPr>
              <a:t>The survey results are unlikely to be biased because all parents were mailed a survey.</a:t>
            </a:r>
            <a:endParaRPr sz="2400" dirty="0">
              <a:solidFill>
                <a:srgbClr val="000000"/>
              </a:solidFill>
            </a:endParaRPr>
          </a:p>
          <a:p>
            <a:pPr marL="0" indent="0">
              <a:lnSpc>
                <a:spcPct val="115000"/>
              </a:lnSpc>
              <a:buNone/>
            </a:pPr>
            <a:r>
              <a:rPr lang="en" sz="2400" b="1" dirty="0">
                <a:solidFill>
                  <a:srgbClr val="000000"/>
                </a:solidFill>
              </a:rPr>
              <a:t>(a) only I       (b) I </a:t>
            </a:r>
            <a:r>
              <a:rPr lang="en" sz="2400" b="1" dirty="0">
                <a:solidFill>
                  <a:schemeClr val="tx1"/>
                </a:solidFill>
              </a:rPr>
              <a:t>and II       </a:t>
            </a:r>
            <a:r>
              <a:rPr lang="en-US" sz="2400" b="1" dirty="0">
                <a:solidFill>
                  <a:srgbClr val="FFC000"/>
                </a:solidFill>
              </a:rPr>
              <a:t>(c)</a:t>
            </a:r>
            <a:r>
              <a:rPr lang="en" sz="2400" b="1" dirty="0">
                <a:solidFill>
                  <a:srgbClr val="FFC000"/>
                </a:solidFill>
              </a:rPr>
              <a:t> I and III       </a:t>
            </a:r>
            <a:r>
              <a:rPr lang="en" sz="2400" b="1" dirty="0">
                <a:solidFill>
                  <a:srgbClr val="000000"/>
                </a:solidFill>
              </a:rPr>
              <a:t>(d) III and IV       </a:t>
            </a:r>
            <a:r>
              <a:rPr lang="en-US" sz="2400" b="1" dirty="0">
                <a:solidFill>
                  <a:srgbClr val="000000"/>
                </a:solidFill>
              </a:rPr>
              <a:t>(e) </a:t>
            </a:r>
            <a:r>
              <a:rPr lang="en" sz="2400" b="1" dirty="0">
                <a:solidFill>
                  <a:srgbClr val="000000"/>
                </a:solidFill>
              </a:rPr>
              <a:t>only IV</a:t>
            </a:r>
            <a:endParaRPr sz="2400" b="1" dirty="0">
              <a:solidFill>
                <a:srgbClr val="000000"/>
              </a:solidFill>
            </a:endParaRPr>
          </a:p>
        </p:txBody>
      </p:sp>
    </p:spTree>
    <p:extLst>
      <p:ext uri="{BB962C8B-B14F-4D97-AF65-F5344CB8AC3E}">
        <p14:creationId xmlns:p14="http://schemas.microsoft.com/office/powerpoint/2010/main" val="782486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CDBA9-189A-24DC-DFF5-0EF75BD5C485}"/>
              </a:ext>
            </a:extLst>
          </p:cNvPr>
          <p:cNvSpPr>
            <a:spLocks noGrp="1"/>
          </p:cNvSpPr>
          <p:nvPr>
            <p:ph type="title"/>
          </p:nvPr>
        </p:nvSpPr>
        <p:spPr/>
        <p:txBody>
          <a:bodyPr/>
          <a:lstStyle/>
          <a:p>
            <a:r>
              <a:rPr lang="en-US" dirty="0"/>
              <a:t>Study Design &amp; Samples</a:t>
            </a:r>
          </a:p>
        </p:txBody>
      </p:sp>
      <p:sp>
        <p:nvSpPr>
          <p:cNvPr id="3" name="Text Placeholder 2">
            <a:extLst>
              <a:ext uri="{FF2B5EF4-FFF2-40B4-BE49-F238E27FC236}">
                <a16:creationId xmlns:a16="http://schemas.microsoft.com/office/drawing/2014/main" id="{2BB894CA-BEE0-E780-CB98-5EBDB3EB4CD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62148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p38"/>
          <p:cNvSpPr txBox="1">
            <a:spLocks noGrp="1"/>
          </p:cNvSpPr>
          <p:nvPr>
            <p:ph type="body" idx="1"/>
          </p:nvPr>
        </p:nvSpPr>
        <p:spPr>
          <a:xfrm flipH="1">
            <a:off x="3544529" y="806820"/>
            <a:ext cx="8229600" cy="4918200"/>
          </a:xfrm>
          <a:prstGeom prst="rect">
            <a:avLst/>
          </a:prstGeom>
        </p:spPr>
        <p:txBody>
          <a:bodyPr spcFirstLastPara="1" wrap="square" lIns="91425" tIns="91425" rIns="91425" bIns="91425" anchor="t" anchorCtr="0">
            <a:noAutofit/>
          </a:bodyPr>
          <a:lstStyle/>
          <a:p>
            <a:pPr indent="-457200"/>
            <a:r>
              <a:rPr lang="en-US" sz="2800" dirty="0"/>
              <a:t>There are different methods for sampling to reduce bias </a:t>
            </a:r>
          </a:p>
          <a:p>
            <a:pPr indent="-457200"/>
            <a:r>
              <a:rPr lang="en-US" sz="2800" dirty="0"/>
              <a:t>Remember, the goal is to get as representative a sample as possible </a:t>
            </a:r>
            <a:endParaRPr sz="2800" dirty="0"/>
          </a:p>
        </p:txBody>
      </p:sp>
      <p:sp>
        <p:nvSpPr>
          <p:cNvPr id="2" name="Title 1">
            <a:extLst>
              <a:ext uri="{FF2B5EF4-FFF2-40B4-BE49-F238E27FC236}">
                <a16:creationId xmlns:a16="http://schemas.microsoft.com/office/drawing/2014/main" id="{5C0CB621-5047-9E80-87CF-83209413B833}"/>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Sampling Practices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p38"/>
          <p:cNvSpPr txBox="1">
            <a:spLocks noGrp="1"/>
          </p:cNvSpPr>
          <p:nvPr>
            <p:ph type="body" idx="1"/>
          </p:nvPr>
        </p:nvSpPr>
        <p:spPr>
          <a:xfrm flipH="1">
            <a:off x="3559277" y="689681"/>
            <a:ext cx="8229600" cy="4918200"/>
          </a:xfrm>
          <a:prstGeom prst="rect">
            <a:avLst/>
          </a:prstGeom>
        </p:spPr>
        <p:txBody>
          <a:bodyPr spcFirstLastPara="1" wrap="square" lIns="91425" tIns="91425" rIns="91425" bIns="91425" anchor="t" anchorCtr="0">
            <a:noAutofit/>
          </a:bodyPr>
          <a:lstStyle/>
          <a:p>
            <a:pPr marL="0" indent="0">
              <a:buNone/>
            </a:pPr>
            <a:r>
              <a:rPr lang="en" sz="2800" dirty="0"/>
              <a:t>Randomly select cases from the population, where there is no implied connection between the points that are selected.</a:t>
            </a:r>
            <a:endParaRPr sz="2800" dirty="0"/>
          </a:p>
        </p:txBody>
      </p:sp>
      <p:pic>
        <p:nvPicPr>
          <p:cNvPr id="236" name="Google Shape;236;p38"/>
          <p:cNvPicPr preferRelativeResize="0"/>
          <p:nvPr/>
        </p:nvPicPr>
        <p:blipFill>
          <a:blip r:embed="rId3">
            <a:alphaModFix/>
          </a:blip>
          <a:stretch>
            <a:fillRect/>
          </a:stretch>
        </p:blipFill>
        <p:spPr>
          <a:xfrm>
            <a:off x="3559277" y="2219659"/>
            <a:ext cx="7656800" cy="3830676"/>
          </a:xfrm>
          <a:prstGeom prst="rect">
            <a:avLst/>
          </a:prstGeom>
          <a:noFill/>
          <a:ln>
            <a:noFill/>
          </a:ln>
        </p:spPr>
      </p:pic>
      <p:sp>
        <p:nvSpPr>
          <p:cNvPr id="2" name="Title 1">
            <a:extLst>
              <a:ext uri="{FF2B5EF4-FFF2-40B4-BE49-F238E27FC236}">
                <a16:creationId xmlns:a16="http://schemas.microsoft.com/office/drawing/2014/main" id="{5C0CB621-5047-9E80-87CF-83209413B833}"/>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Simple Random Sample</a:t>
            </a:r>
          </a:p>
        </p:txBody>
      </p:sp>
    </p:spTree>
    <p:extLst>
      <p:ext uri="{BB962C8B-B14F-4D97-AF65-F5344CB8AC3E}">
        <p14:creationId xmlns:p14="http://schemas.microsoft.com/office/powerpoint/2010/main" val="2114422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body" idx="1"/>
          </p:nvPr>
        </p:nvSpPr>
        <p:spPr>
          <a:xfrm flipH="1">
            <a:off x="3485535" y="759542"/>
            <a:ext cx="8229600" cy="5081100"/>
          </a:xfrm>
          <a:prstGeom prst="rect">
            <a:avLst/>
          </a:prstGeom>
        </p:spPr>
        <p:txBody>
          <a:bodyPr spcFirstLastPara="1" wrap="square" lIns="91425" tIns="91425" rIns="91425" bIns="91425" anchor="t" anchorCtr="0">
            <a:noAutofit/>
          </a:bodyPr>
          <a:lstStyle/>
          <a:p>
            <a:pPr marL="0" indent="0">
              <a:buNone/>
            </a:pPr>
            <a:r>
              <a:rPr lang="en" sz="2800" i="1" dirty="0">
                <a:solidFill>
                  <a:srgbClr val="C00000"/>
                </a:solidFill>
              </a:rPr>
              <a:t>Clusters</a:t>
            </a:r>
            <a:r>
              <a:rPr lang="en" sz="2800" dirty="0">
                <a:solidFill>
                  <a:srgbClr val="000000"/>
                </a:solidFill>
              </a:rPr>
              <a:t> </a:t>
            </a:r>
            <a:r>
              <a:rPr lang="en" sz="2800" dirty="0"/>
              <a:t>are usually not made up of homogeneous observations. We take a simple random sample of clusters, and then sample all observations in that cluster. Usually preferred for economical reasons.</a:t>
            </a:r>
            <a:endParaRPr sz="2800" dirty="0"/>
          </a:p>
        </p:txBody>
      </p:sp>
      <p:pic>
        <p:nvPicPr>
          <p:cNvPr id="250" name="Google Shape;250;p40"/>
          <p:cNvPicPr preferRelativeResize="0"/>
          <p:nvPr/>
        </p:nvPicPr>
        <p:blipFill>
          <a:blip r:embed="rId3">
            <a:alphaModFix/>
          </a:blip>
          <a:stretch>
            <a:fillRect/>
          </a:stretch>
        </p:blipFill>
        <p:spPr>
          <a:xfrm>
            <a:off x="3940121" y="2650408"/>
            <a:ext cx="6915150" cy="3448050"/>
          </a:xfrm>
          <a:prstGeom prst="rect">
            <a:avLst/>
          </a:prstGeom>
          <a:noFill/>
          <a:ln>
            <a:noFill/>
          </a:ln>
        </p:spPr>
      </p:pic>
      <p:sp>
        <p:nvSpPr>
          <p:cNvPr id="2" name="Title 1">
            <a:extLst>
              <a:ext uri="{FF2B5EF4-FFF2-40B4-BE49-F238E27FC236}">
                <a16:creationId xmlns:a16="http://schemas.microsoft.com/office/drawing/2014/main" id="{FED7529F-CA08-0FFD-9325-148587CFC353}"/>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Cluster Sample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9"/>
          <p:cNvSpPr txBox="1">
            <a:spLocks noGrp="1"/>
          </p:cNvSpPr>
          <p:nvPr>
            <p:ph type="body" idx="1"/>
          </p:nvPr>
        </p:nvSpPr>
        <p:spPr>
          <a:xfrm flipH="1">
            <a:off x="3521984" y="815963"/>
            <a:ext cx="8229600" cy="4918200"/>
          </a:xfrm>
          <a:prstGeom prst="rect">
            <a:avLst/>
          </a:prstGeom>
        </p:spPr>
        <p:txBody>
          <a:bodyPr spcFirstLastPara="1" wrap="square" lIns="91425" tIns="91425" rIns="91425" bIns="91425" anchor="t" anchorCtr="0">
            <a:noAutofit/>
          </a:bodyPr>
          <a:lstStyle/>
          <a:p>
            <a:pPr marL="0" indent="0">
              <a:buNone/>
            </a:pPr>
            <a:r>
              <a:rPr lang="en" sz="2800" i="1" dirty="0">
                <a:solidFill>
                  <a:srgbClr val="C00000"/>
                </a:solidFill>
              </a:rPr>
              <a:t>Strata</a:t>
            </a:r>
            <a:r>
              <a:rPr lang="en" sz="2800" i="1" dirty="0">
                <a:solidFill>
                  <a:srgbClr val="000000"/>
                </a:solidFill>
              </a:rPr>
              <a:t> </a:t>
            </a:r>
            <a:r>
              <a:rPr lang="en" sz="2800" dirty="0"/>
              <a:t>are made up of similar observations. We take a simple random sample from </a:t>
            </a:r>
            <a:r>
              <a:rPr lang="en" sz="2800" u="sng" dirty="0"/>
              <a:t>each</a:t>
            </a:r>
            <a:r>
              <a:rPr lang="en" sz="2800" dirty="0"/>
              <a:t> stratum.</a:t>
            </a:r>
            <a:endParaRPr sz="2800" dirty="0"/>
          </a:p>
        </p:txBody>
      </p:sp>
      <p:pic>
        <p:nvPicPr>
          <p:cNvPr id="243" name="Google Shape;243;p39"/>
          <p:cNvPicPr preferRelativeResize="0"/>
          <p:nvPr/>
        </p:nvPicPr>
        <p:blipFill>
          <a:blip r:embed="rId3">
            <a:alphaModFix/>
          </a:blip>
          <a:stretch>
            <a:fillRect/>
          </a:stretch>
        </p:blipFill>
        <p:spPr>
          <a:xfrm>
            <a:off x="3521984" y="2005062"/>
            <a:ext cx="8042101" cy="4036975"/>
          </a:xfrm>
          <a:prstGeom prst="rect">
            <a:avLst/>
          </a:prstGeom>
          <a:noFill/>
          <a:ln>
            <a:noFill/>
          </a:ln>
        </p:spPr>
      </p:pic>
      <p:sp>
        <p:nvSpPr>
          <p:cNvPr id="2" name="Title 1">
            <a:extLst>
              <a:ext uri="{FF2B5EF4-FFF2-40B4-BE49-F238E27FC236}">
                <a16:creationId xmlns:a16="http://schemas.microsoft.com/office/drawing/2014/main" id="{86FCB618-5D23-6047-A218-BF2E3C8A53A1}"/>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Stratified Sample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body" idx="1"/>
          </p:nvPr>
        </p:nvSpPr>
        <p:spPr>
          <a:xfrm flipH="1">
            <a:off x="3515032" y="815160"/>
            <a:ext cx="8229600" cy="5081100"/>
          </a:xfrm>
          <a:prstGeom prst="rect">
            <a:avLst/>
          </a:prstGeom>
        </p:spPr>
        <p:txBody>
          <a:bodyPr spcFirstLastPara="1" wrap="square" lIns="91425" tIns="91425" rIns="91425" bIns="91425" anchor="t" anchorCtr="0">
            <a:noAutofit/>
          </a:bodyPr>
          <a:lstStyle/>
          <a:p>
            <a:pPr marL="0" indent="0">
              <a:buNone/>
            </a:pPr>
            <a:r>
              <a:rPr lang="en" sz="2800" i="1" dirty="0">
                <a:solidFill>
                  <a:srgbClr val="C00000"/>
                </a:solidFill>
              </a:rPr>
              <a:t>Clusters</a:t>
            </a:r>
            <a:r>
              <a:rPr lang="en" sz="2800" dirty="0">
                <a:solidFill>
                  <a:srgbClr val="000000"/>
                </a:solidFill>
              </a:rPr>
              <a:t> </a:t>
            </a:r>
            <a:r>
              <a:rPr lang="en" sz="2800" dirty="0"/>
              <a:t>are usually not made up of homogeneous observations. We take a simple random sample of clusters, and then take a simple random sample of observations from the sampled clusters</a:t>
            </a:r>
            <a:endParaRPr sz="2800" dirty="0"/>
          </a:p>
        </p:txBody>
      </p:sp>
      <p:pic>
        <p:nvPicPr>
          <p:cNvPr id="257" name="Google Shape;257;p41"/>
          <p:cNvPicPr preferRelativeResize="0"/>
          <p:nvPr/>
        </p:nvPicPr>
        <p:blipFill>
          <a:blip r:embed="rId3">
            <a:alphaModFix/>
          </a:blip>
          <a:stretch>
            <a:fillRect/>
          </a:stretch>
        </p:blipFill>
        <p:spPr>
          <a:xfrm>
            <a:off x="3641316" y="2627246"/>
            <a:ext cx="6915150" cy="3448050"/>
          </a:xfrm>
          <a:prstGeom prst="rect">
            <a:avLst/>
          </a:prstGeom>
          <a:noFill/>
          <a:ln>
            <a:noFill/>
          </a:ln>
        </p:spPr>
      </p:pic>
      <p:sp>
        <p:nvSpPr>
          <p:cNvPr id="2" name="Title 1">
            <a:extLst>
              <a:ext uri="{FF2B5EF4-FFF2-40B4-BE49-F238E27FC236}">
                <a16:creationId xmlns:a16="http://schemas.microsoft.com/office/drawing/2014/main" id="{8B211264-0A11-8438-2033-35E286D6133A}"/>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Blocked Sample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body" idx="1"/>
          </p:nvPr>
        </p:nvSpPr>
        <p:spPr>
          <a:xfrm flipH="1">
            <a:off x="3515033" y="965328"/>
            <a:ext cx="8229600" cy="4918200"/>
          </a:xfrm>
          <a:prstGeom prst="rect">
            <a:avLst/>
          </a:prstGeom>
        </p:spPr>
        <p:txBody>
          <a:bodyPr spcFirstLastPara="1" wrap="square" lIns="91425" tIns="91425" rIns="91425" bIns="91425" anchor="t" anchorCtr="0">
            <a:noAutofit/>
          </a:bodyPr>
          <a:lstStyle/>
          <a:p>
            <a:pPr marL="0" indent="0">
              <a:buNone/>
            </a:pPr>
            <a:r>
              <a:rPr lang="en" sz="2800" dirty="0">
                <a:solidFill>
                  <a:schemeClr val="accent1"/>
                </a:solidFill>
              </a:rPr>
              <a:t>A city council has requested a household survey be conducted in a suburban area of their city. The area is broken into many distinct and unique neighborhoods, some including large homes, some with only apartments. Which approach would likely be the </a:t>
            </a:r>
            <a:r>
              <a:rPr lang="en" sz="2800" i="1" dirty="0">
                <a:solidFill>
                  <a:schemeClr val="accent1"/>
                </a:solidFill>
              </a:rPr>
              <a:t>least</a:t>
            </a:r>
            <a:r>
              <a:rPr lang="en" sz="2800" dirty="0">
                <a:solidFill>
                  <a:schemeClr val="accent1"/>
                </a:solidFill>
              </a:rPr>
              <a:t> effective?</a:t>
            </a:r>
            <a:endParaRPr sz="2800" dirty="0">
              <a:solidFill>
                <a:schemeClr val="accent1"/>
              </a:solidFill>
            </a:endParaRPr>
          </a:p>
          <a:p>
            <a:pPr marL="0" indent="0">
              <a:buNone/>
            </a:pPr>
            <a:endParaRPr sz="2800" dirty="0">
              <a:solidFill>
                <a:srgbClr val="000000"/>
              </a:solidFill>
            </a:endParaRPr>
          </a:p>
          <a:p>
            <a:pPr marL="0" indent="0">
              <a:buNone/>
            </a:pPr>
            <a:r>
              <a:rPr lang="en" sz="2800" dirty="0">
                <a:solidFill>
                  <a:srgbClr val="000000"/>
                </a:solidFill>
              </a:rPr>
              <a:t>(a) Simple random sampling</a:t>
            </a:r>
            <a:endParaRPr sz="2800" dirty="0">
              <a:solidFill>
                <a:srgbClr val="000000"/>
              </a:solidFill>
            </a:endParaRPr>
          </a:p>
          <a:p>
            <a:pPr marL="0" indent="0">
              <a:buNone/>
            </a:pPr>
            <a:r>
              <a:rPr lang="en" sz="2800" dirty="0">
                <a:solidFill>
                  <a:srgbClr val="000000"/>
                </a:solidFill>
              </a:rPr>
              <a:t>(b) Cluster sampling</a:t>
            </a:r>
            <a:endParaRPr sz="2800" dirty="0">
              <a:solidFill>
                <a:srgbClr val="000000"/>
              </a:solidFill>
            </a:endParaRPr>
          </a:p>
          <a:p>
            <a:pPr marL="0" indent="0">
              <a:buNone/>
            </a:pPr>
            <a:r>
              <a:rPr lang="en" sz="2800" dirty="0">
                <a:solidFill>
                  <a:srgbClr val="000000"/>
                </a:solidFill>
              </a:rPr>
              <a:t>(c) Stratified sampling</a:t>
            </a:r>
            <a:endParaRPr sz="2800" dirty="0">
              <a:solidFill>
                <a:srgbClr val="000000"/>
              </a:solidFill>
            </a:endParaRPr>
          </a:p>
          <a:p>
            <a:pPr marL="0" indent="0">
              <a:buNone/>
            </a:pPr>
            <a:r>
              <a:rPr lang="en" sz="2800" dirty="0">
                <a:solidFill>
                  <a:srgbClr val="000000"/>
                </a:solidFill>
              </a:rPr>
              <a:t>(d) Blocked sampling</a:t>
            </a:r>
            <a:endParaRPr sz="2800" dirty="0">
              <a:solidFill>
                <a:srgbClr val="000000"/>
              </a:solidFill>
            </a:endParaRPr>
          </a:p>
        </p:txBody>
      </p:sp>
      <p:sp>
        <p:nvSpPr>
          <p:cNvPr id="2" name="Title 1">
            <a:extLst>
              <a:ext uri="{FF2B5EF4-FFF2-40B4-BE49-F238E27FC236}">
                <a16:creationId xmlns:a16="http://schemas.microsoft.com/office/drawing/2014/main" id="{3D786179-E347-A33F-929F-3AE465E0C475}"/>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Practice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body" idx="1"/>
          </p:nvPr>
        </p:nvSpPr>
        <p:spPr>
          <a:xfrm flipH="1">
            <a:off x="3515033" y="965328"/>
            <a:ext cx="8229600" cy="4918200"/>
          </a:xfrm>
          <a:prstGeom prst="rect">
            <a:avLst/>
          </a:prstGeom>
        </p:spPr>
        <p:txBody>
          <a:bodyPr spcFirstLastPara="1" wrap="square" lIns="91425" tIns="91425" rIns="91425" bIns="91425" anchor="t" anchorCtr="0">
            <a:noAutofit/>
          </a:bodyPr>
          <a:lstStyle/>
          <a:p>
            <a:pPr marL="0" indent="0">
              <a:buNone/>
            </a:pPr>
            <a:r>
              <a:rPr lang="en" sz="2800" dirty="0">
                <a:solidFill>
                  <a:schemeClr val="accent1"/>
                </a:solidFill>
              </a:rPr>
              <a:t>A city council has requested a household survey be conducted in a suburban area of their city. The area is broken into many distinct and unique neighborhoods, some including large homes, some with only apartments. Which approach would likely be the </a:t>
            </a:r>
            <a:r>
              <a:rPr lang="en" sz="2800" i="1" dirty="0">
                <a:solidFill>
                  <a:schemeClr val="accent1"/>
                </a:solidFill>
              </a:rPr>
              <a:t>least</a:t>
            </a:r>
            <a:r>
              <a:rPr lang="en" sz="2800" dirty="0">
                <a:solidFill>
                  <a:schemeClr val="accent1"/>
                </a:solidFill>
              </a:rPr>
              <a:t> effective?</a:t>
            </a:r>
            <a:endParaRPr sz="2800" dirty="0">
              <a:solidFill>
                <a:schemeClr val="accent1"/>
              </a:solidFill>
            </a:endParaRPr>
          </a:p>
          <a:p>
            <a:pPr marL="0" indent="0">
              <a:buNone/>
            </a:pPr>
            <a:endParaRPr sz="2800" dirty="0">
              <a:solidFill>
                <a:srgbClr val="000000"/>
              </a:solidFill>
            </a:endParaRPr>
          </a:p>
          <a:p>
            <a:pPr marL="0" indent="0">
              <a:buNone/>
            </a:pPr>
            <a:r>
              <a:rPr lang="en" sz="2800" dirty="0">
                <a:solidFill>
                  <a:srgbClr val="000000"/>
                </a:solidFill>
              </a:rPr>
              <a:t>(a) Simple random sampling</a:t>
            </a:r>
            <a:endParaRPr sz="2800" dirty="0">
              <a:solidFill>
                <a:srgbClr val="000000"/>
              </a:solidFill>
            </a:endParaRPr>
          </a:p>
          <a:p>
            <a:pPr marL="0" indent="0">
              <a:buNone/>
            </a:pPr>
            <a:r>
              <a:rPr lang="en" sz="2800" dirty="0">
                <a:solidFill>
                  <a:srgbClr val="FFC000"/>
                </a:solidFill>
              </a:rPr>
              <a:t>(b) Cluster sampling</a:t>
            </a:r>
            <a:endParaRPr sz="2800" dirty="0">
              <a:solidFill>
                <a:srgbClr val="FFC000"/>
              </a:solidFill>
            </a:endParaRPr>
          </a:p>
          <a:p>
            <a:pPr marL="0" indent="0">
              <a:buNone/>
            </a:pPr>
            <a:r>
              <a:rPr lang="en" sz="2800" dirty="0">
                <a:solidFill>
                  <a:srgbClr val="000000"/>
                </a:solidFill>
              </a:rPr>
              <a:t>(c) Stratified sampling</a:t>
            </a:r>
            <a:endParaRPr sz="2800" dirty="0">
              <a:solidFill>
                <a:srgbClr val="000000"/>
              </a:solidFill>
            </a:endParaRPr>
          </a:p>
          <a:p>
            <a:pPr marL="0" indent="0">
              <a:buNone/>
            </a:pPr>
            <a:r>
              <a:rPr lang="en" sz="2800" dirty="0">
                <a:solidFill>
                  <a:srgbClr val="000000"/>
                </a:solidFill>
              </a:rPr>
              <a:t>(d) Blocked sampling</a:t>
            </a:r>
            <a:endParaRPr sz="2800" dirty="0">
              <a:solidFill>
                <a:srgbClr val="000000"/>
              </a:solidFill>
            </a:endParaRPr>
          </a:p>
        </p:txBody>
      </p:sp>
      <p:sp>
        <p:nvSpPr>
          <p:cNvPr id="2" name="Title 1">
            <a:extLst>
              <a:ext uri="{FF2B5EF4-FFF2-40B4-BE49-F238E27FC236}">
                <a16:creationId xmlns:a16="http://schemas.microsoft.com/office/drawing/2014/main" id="{3D786179-E347-A33F-929F-3AE465E0C475}"/>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Practice</a:t>
            </a:r>
          </a:p>
        </p:txBody>
      </p:sp>
    </p:spTree>
    <p:extLst>
      <p:ext uri="{BB962C8B-B14F-4D97-AF65-F5344CB8AC3E}">
        <p14:creationId xmlns:p14="http://schemas.microsoft.com/office/powerpoint/2010/main" val="3999122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a:t>
            </a:r>
            <a:endParaRPr sz="2400" dirty="0"/>
          </a:p>
        </p:txBody>
      </p:sp>
      <p:pic>
        <p:nvPicPr>
          <p:cNvPr id="39" name="Google Shape;39;p10"/>
          <p:cNvPicPr preferRelativeResize="0"/>
          <p:nvPr/>
        </p:nvPicPr>
        <p:blipFill>
          <a:blip r:embed="rId4">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5"/>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pic>
        <p:nvPicPr>
          <p:cNvPr id="7" name="Graphic 6" descr="Question Mark with solid fill">
            <a:extLst>
              <a:ext uri="{FF2B5EF4-FFF2-40B4-BE49-F238E27FC236}">
                <a16:creationId xmlns:a16="http://schemas.microsoft.com/office/drawing/2014/main" id="{F09F7CE4-DA01-C61E-4BAF-37E358558D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70456" y="141609"/>
            <a:ext cx="914400" cy="914400"/>
          </a:xfrm>
          <a:prstGeom prst="rect">
            <a:avLst/>
          </a:prstGeom>
        </p:spPr>
      </p:pic>
    </p:spTree>
    <p:extLst>
      <p:ext uri="{BB962C8B-B14F-4D97-AF65-F5344CB8AC3E}">
        <p14:creationId xmlns:p14="http://schemas.microsoft.com/office/powerpoint/2010/main" val="1011302282"/>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915001"/>
            <a:ext cx="8229600" cy="5018854"/>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 sz="2400" dirty="0"/>
              <a:t>Studies explore the (potential) relationship between a </a:t>
            </a:r>
            <a:r>
              <a:rPr lang="en" sz="2400" dirty="0">
                <a:solidFill>
                  <a:srgbClr val="FFC000"/>
                </a:solidFill>
              </a:rPr>
              <a:t>stimuli</a:t>
            </a:r>
            <a:r>
              <a:rPr lang="en" sz="2400" dirty="0"/>
              <a:t> or </a:t>
            </a:r>
            <a:r>
              <a:rPr lang="en" sz="2400" dirty="0">
                <a:solidFill>
                  <a:srgbClr val="FFC000"/>
                </a:solidFill>
              </a:rPr>
              <a:t>treatment</a:t>
            </a:r>
            <a:r>
              <a:rPr lang="en" sz="2400" dirty="0"/>
              <a:t> (</a:t>
            </a:r>
            <a:r>
              <a:rPr lang="en" sz="2400" dirty="0">
                <a:solidFill>
                  <a:srgbClr val="FFC000"/>
                </a:solidFill>
              </a:rPr>
              <a:t>in</a:t>
            </a:r>
            <a:r>
              <a:rPr lang="en-US" sz="2400" dirty="0">
                <a:solidFill>
                  <a:srgbClr val="FFC000"/>
                </a:solidFill>
              </a:rPr>
              <a:t>dependent</a:t>
            </a:r>
            <a:r>
              <a:rPr lang="en" sz="2400" dirty="0">
                <a:solidFill>
                  <a:srgbClr val="FFC000"/>
                </a:solidFill>
              </a:rPr>
              <a:t>  </a:t>
            </a:r>
            <a:r>
              <a:rPr lang="en" sz="2400" dirty="0">
                <a:solidFill>
                  <a:schemeClr val="tx2"/>
                </a:solidFill>
              </a:rPr>
              <a:t>or</a:t>
            </a:r>
            <a:r>
              <a:rPr lang="en" sz="2400" dirty="0">
                <a:solidFill>
                  <a:srgbClr val="FFC000"/>
                </a:solidFill>
              </a:rPr>
              <a:t> explanatory variable(s)</a:t>
            </a:r>
            <a:r>
              <a:rPr lang="en" sz="2400" dirty="0">
                <a:solidFill>
                  <a:schemeClr val="tx2"/>
                </a:solidFill>
              </a:rPr>
              <a:t>)</a:t>
            </a:r>
            <a:r>
              <a:rPr lang="en" sz="2400" dirty="0">
                <a:solidFill>
                  <a:srgbClr val="FFC000"/>
                </a:solidFill>
              </a:rPr>
              <a:t> </a:t>
            </a:r>
            <a:r>
              <a:rPr lang="en" sz="2400" dirty="0"/>
              <a:t>and an </a:t>
            </a:r>
            <a:r>
              <a:rPr lang="en" sz="2400" dirty="0">
                <a:solidFill>
                  <a:srgbClr val="C00000"/>
                </a:solidFill>
              </a:rPr>
              <a:t>outcome</a:t>
            </a:r>
            <a:r>
              <a:rPr lang="en" sz="2400" dirty="0"/>
              <a:t> or </a:t>
            </a:r>
            <a:r>
              <a:rPr lang="en" sz="2400" dirty="0">
                <a:solidFill>
                  <a:srgbClr val="C00000"/>
                </a:solidFill>
              </a:rPr>
              <a:t>response</a:t>
            </a:r>
            <a:r>
              <a:rPr lang="en" sz="2400" dirty="0"/>
              <a:t> (</a:t>
            </a:r>
            <a:r>
              <a:rPr lang="en" sz="2400" dirty="0">
                <a:solidFill>
                  <a:srgbClr val="C00000"/>
                </a:solidFill>
              </a:rPr>
              <a:t>dependent </a:t>
            </a:r>
            <a:r>
              <a:rPr lang="en" sz="2400" dirty="0">
                <a:solidFill>
                  <a:schemeClr val="tx2"/>
                </a:solidFill>
              </a:rPr>
              <a:t>or </a:t>
            </a:r>
            <a:r>
              <a:rPr lang="en" sz="2400" dirty="0">
                <a:solidFill>
                  <a:srgbClr val="C00000"/>
                </a:solidFill>
              </a:rPr>
              <a:t>response  variable(s)</a:t>
            </a:r>
            <a:r>
              <a:rPr lang="en" sz="2400" dirty="0"/>
              <a:t>) </a:t>
            </a:r>
          </a:p>
          <a:p>
            <a:pPr marL="450850" indent="-342900">
              <a:lnSpc>
                <a:spcPct val="115000"/>
              </a:lnSpc>
              <a:buSzPts val="1900"/>
            </a:pPr>
            <a:endParaRPr lang="en" sz="2400" dirty="0"/>
          </a:p>
          <a:p>
            <a:pPr marL="450850" indent="-342900">
              <a:lnSpc>
                <a:spcPct val="115000"/>
              </a:lnSpc>
              <a:buSzPts val="1900"/>
            </a:pPr>
            <a:endParaRPr lang="en" sz="2400" dirty="0"/>
          </a:p>
          <a:p>
            <a:pPr marL="450850" indent="-342900">
              <a:lnSpc>
                <a:spcPct val="115000"/>
              </a:lnSpc>
              <a:buSzPts val="1900"/>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Studies</a:t>
            </a:r>
          </a:p>
        </p:txBody>
      </p:sp>
      <p:pic>
        <p:nvPicPr>
          <p:cNvPr id="4" name="Graphic 3" descr="Latte Cup outline">
            <a:extLst>
              <a:ext uri="{FF2B5EF4-FFF2-40B4-BE49-F238E27FC236}">
                <a16:creationId xmlns:a16="http://schemas.microsoft.com/office/drawing/2014/main" id="{4703D533-21F6-D911-24A8-88A04B2ADC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19137" y="2852756"/>
            <a:ext cx="1152488" cy="1152488"/>
          </a:xfrm>
          <a:prstGeom prst="rect">
            <a:avLst/>
          </a:prstGeom>
        </p:spPr>
      </p:pic>
      <p:pic>
        <p:nvPicPr>
          <p:cNvPr id="8" name="Graphic 7" descr="Snooze outline">
            <a:extLst>
              <a:ext uri="{FF2B5EF4-FFF2-40B4-BE49-F238E27FC236}">
                <a16:creationId xmlns:a16="http://schemas.microsoft.com/office/drawing/2014/main" id="{647669D8-0143-7B94-4713-8A19713C68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12394" y="2852756"/>
            <a:ext cx="1152488" cy="1152488"/>
          </a:xfrm>
          <a:prstGeom prst="rect">
            <a:avLst/>
          </a:prstGeom>
        </p:spPr>
      </p:pic>
    </p:spTree>
    <p:extLst>
      <p:ext uri="{BB962C8B-B14F-4D97-AF65-F5344CB8AC3E}">
        <p14:creationId xmlns:p14="http://schemas.microsoft.com/office/powerpoint/2010/main" val="848355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915001"/>
            <a:ext cx="8229600" cy="5018854"/>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 sz="2400" dirty="0"/>
              <a:t>Studies explore the (potential) relationship between a </a:t>
            </a:r>
            <a:r>
              <a:rPr lang="en" sz="2400" dirty="0">
                <a:solidFill>
                  <a:srgbClr val="FFC000"/>
                </a:solidFill>
              </a:rPr>
              <a:t>stimuli</a:t>
            </a:r>
            <a:r>
              <a:rPr lang="en" sz="2400" dirty="0"/>
              <a:t> or </a:t>
            </a:r>
            <a:r>
              <a:rPr lang="en" sz="2400" dirty="0">
                <a:solidFill>
                  <a:srgbClr val="FFC000"/>
                </a:solidFill>
              </a:rPr>
              <a:t>treatment</a:t>
            </a:r>
            <a:r>
              <a:rPr lang="en" sz="2400" dirty="0"/>
              <a:t> (</a:t>
            </a:r>
            <a:r>
              <a:rPr lang="en" sz="2400" dirty="0">
                <a:solidFill>
                  <a:srgbClr val="FFC000"/>
                </a:solidFill>
              </a:rPr>
              <a:t>in</a:t>
            </a:r>
            <a:r>
              <a:rPr lang="en-US" sz="2400" dirty="0">
                <a:solidFill>
                  <a:srgbClr val="FFC000"/>
                </a:solidFill>
              </a:rPr>
              <a:t>dependent</a:t>
            </a:r>
            <a:r>
              <a:rPr lang="en" sz="2400" dirty="0">
                <a:solidFill>
                  <a:srgbClr val="FFC000"/>
                </a:solidFill>
              </a:rPr>
              <a:t>  </a:t>
            </a:r>
            <a:r>
              <a:rPr lang="en" sz="2400" dirty="0">
                <a:solidFill>
                  <a:schemeClr val="tx2"/>
                </a:solidFill>
              </a:rPr>
              <a:t>or</a:t>
            </a:r>
            <a:r>
              <a:rPr lang="en" sz="2400" dirty="0">
                <a:solidFill>
                  <a:srgbClr val="FFC000"/>
                </a:solidFill>
              </a:rPr>
              <a:t> explanatory variable(s)</a:t>
            </a:r>
            <a:r>
              <a:rPr lang="en" sz="2400" dirty="0">
                <a:solidFill>
                  <a:schemeClr val="tx2"/>
                </a:solidFill>
              </a:rPr>
              <a:t>)</a:t>
            </a:r>
            <a:r>
              <a:rPr lang="en" sz="2400" dirty="0">
                <a:solidFill>
                  <a:srgbClr val="FFC000"/>
                </a:solidFill>
              </a:rPr>
              <a:t> </a:t>
            </a:r>
            <a:r>
              <a:rPr lang="en" sz="2400" dirty="0"/>
              <a:t>and an </a:t>
            </a:r>
            <a:r>
              <a:rPr lang="en" sz="2400" dirty="0">
                <a:solidFill>
                  <a:srgbClr val="C00000"/>
                </a:solidFill>
              </a:rPr>
              <a:t>outcome</a:t>
            </a:r>
            <a:r>
              <a:rPr lang="en" sz="2400" dirty="0"/>
              <a:t> or </a:t>
            </a:r>
            <a:r>
              <a:rPr lang="en" sz="2400" dirty="0">
                <a:solidFill>
                  <a:srgbClr val="C00000"/>
                </a:solidFill>
              </a:rPr>
              <a:t>response</a:t>
            </a:r>
            <a:r>
              <a:rPr lang="en" sz="2400" dirty="0"/>
              <a:t> (</a:t>
            </a:r>
            <a:r>
              <a:rPr lang="en" sz="2400" dirty="0">
                <a:solidFill>
                  <a:srgbClr val="C00000"/>
                </a:solidFill>
              </a:rPr>
              <a:t>dependent </a:t>
            </a:r>
            <a:r>
              <a:rPr lang="en" sz="2400" dirty="0">
                <a:solidFill>
                  <a:schemeClr val="tx2"/>
                </a:solidFill>
              </a:rPr>
              <a:t>or </a:t>
            </a:r>
            <a:r>
              <a:rPr lang="en" sz="2400" dirty="0">
                <a:solidFill>
                  <a:srgbClr val="C00000"/>
                </a:solidFill>
              </a:rPr>
              <a:t>response  variable(s)</a:t>
            </a:r>
            <a:r>
              <a:rPr lang="en" sz="2400" dirty="0"/>
              <a:t>) </a:t>
            </a:r>
          </a:p>
          <a:p>
            <a:pPr marL="450850" indent="-342900">
              <a:lnSpc>
                <a:spcPct val="115000"/>
              </a:lnSpc>
              <a:buSzPts val="1900"/>
            </a:pPr>
            <a:endParaRPr lang="en" sz="2400" dirty="0"/>
          </a:p>
          <a:p>
            <a:pPr marL="450850" indent="-342900">
              <a:lnSpc>
                <a:spcPct val="115000"/>
              </a:lnSpc>
              <a:buSzPts val="1900"/>
            </a:pPr>
            <a:endParaRPr lang="en" sz="2400" dirty="0"/>
          </a:p>
          <a:p>
            <a:pPr marL="450850" indent="-342900">
              <a:lnSpc>
                <a:spcPct val="115000"/>
              </a:lnSpc>
              <a:buSzPts val="1900"/>
            </a:pPr>
            <a:endParaRPr lang="en" sz="2400" dirty="0"/>
          </a:p>
          <a:p>
            <a:pPr marL="450850" indent="-342900">
              <a:lnSpc>
                <a:spcPct val="115000"/>
              </a:lnSpc>
              <a:spcBef>
                <a:spcPts val="0"/>
              </a:spcBef>
              <a:buSzPts val="1900"/>
            </a:pPr>
            <a:r>
              <a:rPr lang="en-US" sz="2400" dirty="0">
                <a:solidFill>
                  <a:srgbClr val="FFC000"/>
                </a:solidFill>
              </a:rPr>
              <a:t>Stimuli</a:t>
            </a:r>
            <a:r>
              <a:rPr lang="en-US" sz="2400" dirty="0"/>
              <a:t> are applied at different levels</a:t>
            </a:r>
          </a:p>
          <a:p>
            <a:pPr marL="908050" lvl="1" indent="-342900">
              <a:lnSpc>
                <a:spcPct val="115000"/>
              </a:lnSpc>
              <a:buSzPts val="1900"/>
            </a:pPr>
            <a:r>
              <a:rPr lang="en-US" sz="2200" dirty="0"/>
              <a:t>Ex. For coffee: Full </a:t>
            </a:r>
            <a:r>
              <a:rPr lang="en-US" sz="2200" dirty="0" err="1"/>
              <a:t>caf</a:t>
            </a:r>
            <a:r>
              <a:rPr lang="en-US" sz="2200" dirty="0"/>
              <a:t>, Half </a:t>
            </a:r>
            <a:r>
              <a:rPr lang="en-US" sz="2200" dirty="0" err="1"/>
              <a:t>caf</a:t>
            </a:r>
            <a:r>
              <a:rPr lang="en-US" sz="2200" dirty="0"/>
              <a:t>, Decaf </a:t>
            </a:r>
            <a:endParaRPr sz="22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Studies</a:t>
            </a:r>
          </a:p>
        </p:txBody>
      </p:sp>
      <p:pic>
        <p:nvPicPr>
          <p:cNvPr id="4" name="Graphic 3" descr="Latte Cup outline">
            <a:extLst>
              <a:ext uri="{FF2B5EF4-FFF2-40B4-BE49-F238E27FC236}">
                <a16:creationId xmlns:a16="http://schemas.microsoft.com/office/drawing/2014/main" id="{4703D533-21F6-D911-24A8-88A04B2ADC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19137" y="2852756"/>
            <a:ext cx="1152488" cy="1152488"/>
          </a:xfrm>
          <a:prstGeom prst="rect">
            <a:avLst/>
          </a:prstGeom>
        </p:spPr>
      </p:pic>
      <p:pic>
        <p:nvPicPr>
          <p:cNvPr id="8" name="Graphic 7" descr="Snooze outline">
            <a:extLst>
              <a:ext uri="{FF2B5EF4-FFF2-40B4-BE49-F238E27FC236}">
                <a16:creationId xmlns:a16="http://schemas.microsoft.com/office/drawing/2014/main" id="{647669D8-0143-7B94-4713-8A19713C68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12394" y="2852756"/>
            <a:ext cx="1152488" cy="1152488"/>
          </a:xfrm>
          <a:prstGeom prst="rect">
            <a:avLst/>
          </a:prstGeom>
        </p:spPr>
      </p:pic>
    </p:spTree>
    <p:extLst>
      <p:ext uri="{BB962C8B-B14F-4D97-AF65-F5344CB8AC3E}">
        <p14:creationId xmlns:p14="http://schemas.microsoft.com/office/powerpoint/2010/main" val="15800863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915001"/>
            <a:ext cx="8229600" cy="5018854"/>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 sz="2400" dirty="0"/>
              <a:t>Studies explore the (potential) relationship between a </a:t>
            </a:r>
            <a:r>
              <a:rPr lang="en" sz="2400" dirty="0">
                <a:solidFill>
                  <a:srgbClr val="FFC000"/>
                </a:solidFill>
              </a:rPr>
              <a:t>stimuli</a:t>
            </a:r>
            <a:r>
              <a:rPr lang="en" sz="2400" dirty="0"/>
              <a:t> or </a:t>
            </a:r>
            <a:r>
              <a:rPr lang="en" sz="2400" dirty="0">
                <a:solidFill>
                  <a:srgbClr val="FFC000"/>
                </a:solidFill>
              </a:rPr>
              <a:t>treatment</a:t>
            </a:r>
            <a:r>
              <a:rPr lang="en" sz="2400" dirty="0"/>
              <a:t> (</a:t>
            </a:r>
            <a:r>
              <a:rPr lang="en" sz="2400" dirty="0">
                <a:solidFill>
                  <a:srgbClr val="FFC000"/>
                </a:solidFill>
              </a:rPr>
              <a:t>in</a:t>
            </a:r>
            <a:r>
              <a:rPr lang="en-US" sz="2400" dirty="0">
                <a:solidFill>
                  <a:srgbClr val="FFC000"/>
                </a:solidFill>
              </a:rPr>
              <a:t>dependent</a:t>
            </a:r>
            <a:r>
              <a:rPr lang="en" sz="2400" dirty="0">
                <a:solidFill>
                  <a:srgbClr val="FFC000"/>
                </a:solidFill>
              </a:rPr>
              <a:t>  </a:t>
            </a:r>
            <a:r>
              <a:rPr lang="en" sz="2400" dirty="0">
                <a:solidFill>
                  <a:schemeClr val="tx2"/>
                </a:solidFill>
              </a:rPr>
              <a:t>or</a:t>
            </a:r>
            <a:r>
              <a:rPr lang="en" sz="2400" dirty="0">
                <a:solidFill>
                  <a:srgbClr val="FFC000"/>
                </a:solidFill>
              </a:rPr>
              <a:t> explanatory variable(s)</a:t>
            </a:r>
            <a:r>
              <a:rPr lang="en" sz="2400" dirty="0">
                <a:solidFill>
                  <a:schemeClr val="tx2"/>
                </a:solidFill>
              </a:rPr>
              <a:t>)</a:t>
            </a:r>
            <a:r>
              <a:rPr lang="en" sz="2400" dirty="0">
                <a:solidFill>
                  <a:srgbClr val="FFC000"/>
                </a:solidFill>
              </a:rPr>
              <a:t> </a:t>
            </a:r>
            <a:r>
              <a:rPr lang="en" sz="2400" dirty="0"/>
              <a:t>and an </a:t>
            </a:r>
            <a:r>
              <a:rPr lang="en" sz="2400" dirty="0">
                <a:solidFill>
                  <a:srgbClr val="C00000"/>
                </a:solidFill>
              </a:rPr>
              <a:t>outcome</a:t>
            </a:r>
            <a:r>
              <a:rPr lang="en" sz="2400" dirty="0"/>
              <a:t> or </a:t>
            </a:r>
            <a:r>
              <a:rPr lang="en" sz="2400" dirty="0">
                <a:solidFill>
                  <a:srgbClr val="C00000"/>
                </a:solidFill>
              </a:rPr>
              <a:t>response</a:t>
            </a:r>
            <a:r>
              <a:rPr lang="en" sz="2400" dirty="0"/>
              <a:t> (</a:t>
            </a:r>
            <a:r>
              <a:rPr lang="en" sz="2400" dirty="0">
                <a:solidFill>
                  <a:srgbClr val="C00000"/>
                </a:solidFill>
              </a:rPr>
              <a:t>dependent </a:t>
            </a:r>
            <a:r>
              <a:rPr lang="en" sz="2400" dirty="0">
                <a:solidFill>
                  <a:schemeClr val="tx2"/>
                </a:solidFill>
              </a:rPr>
              <a:t>or </a:t>
            </a:r>
            <a:r>
              <a:rPr lang="en" sz="2400" dirty="0">
                <a:solidFill>
                  <a:srgbClr val="C00000"/>
                </a:solidFill>
              </a:rPr>
              <a:t>response  variable(s)</a:t>
            </a:r>
            <a:r>
              <a:rPr lang="en" sz="2400" dirty="0"/>
              <a:t>) </a:t>
            </a:r>
          </a:p>
          <a:p>
            <a:pPr marL="450850" indent="-342900">
              <a:lnSpc>
                <a:spcPct val="115000"/>
              </a:lnSpc>
              <a:buSzPts val="1900"/>
            </a:pPr>
            <a:endParaRPr lang="en" sz="2400" dirty="0"/>
          </a:p>
          <a:p>
            <a:pPr marL="450850" indent="-342900">
              <a:lnSpc>
                <a:spcPct val="115000"/>
              </a:lnSpc>
              <a:buSzPts val="1900"/>
            </a:pPr>
            <a:endParaRPr lang="en" sz="2400" dirty="0"/>
          </a:p>
          <a:p>
            <a:pPr marL="450850" indent="-342900">
              <a:lnSpc>
                <a:spcPct val="115000"/>
              </a:lnSpc>
              <a:buSzPts val="1900"/>
            </a:pPr>
            <a:endParaRPr lang="en" sz="2400" dirty="0"/>
          </a:p>
          <a:p>
            <a:pPr marL="450850" indent="-342900">
              <a:lnSpc>
                <a:spcPct val="115000"/>
              </a:lnSpc>
              <a:spcBef>
                <a:spcPts val="0"/>
              </a:spcBef>
              <a:buSzPts val="1900"/>
            </a:pPr>
            <a:r>
              <a:rPr lang="en-US" sz="2400" dirty="0">
                <a:solidFill>
                  <a:srgbClr val="FFC000"/>
                </a:solidFill>
              </a:rPr>
              <a:t>Stimuli</a:t>
            </a:r>
            <a:r>
              <a:rPr lang="en-US" sz="2400" dirty="0"/>
              <a:t> are applied at different levels</a:t>
            </a:r>
          </a:p>
          <a:p>
            <a:pPr marL="908050" lvl="1" indent="-342900">
              <a:lnSpc>
                <a:spcPct val="115000"/>
              </a:lnSpc>
              <a:buSzPts val="1900"/>
            </a:pPr>
            <a:r>
              <a:rPr lang="en-US" sz="2200" dirty="0"/>
              <a:t>Ex. For coffee: Full </a:t>
            </a:r>
            <a:r>
              <a:rPr lang="en-US" sz="2200" dirty="0" err="1"/>
              <a:t>caf</a:t>
            </a:r>
            <a:r>
              <a:rPr lang="en-US" sz="2200" dirty="0"/>
              <a:t>, Half </a:t>
            </a:r>
            <a:r>
              <a:rPr lang="en-US" sz="2200" dirty="0" err="1"/>
              <a:t>caf</a:t>
            </a:r>
            <a:r>
              <a:rPr lang="en-US" sz="2200" dirty="0"/>
              <a:t>, Decaf </a:t>
            </a:r>
            <a:endParaRPr lang="en" sz="2400" dirty="0"/>
          </a:p>
          <a:p>
            <a:pPr marL="450850" indent="-342900">
              <a:lnSpc>
                <a:spcPct val="115000"/>
              </a:lnSpc>
              <a:buSzPts val="1900"/>
            </a:pPr>
            <a:r>
              <a:rPr lang="en" sz="2400" dirty="0"/>
              <a:t>There are two main types of studies</a:t>
            </a:r>
          </a:p>
          <a:p>
            <a:pPr marL="908050" lvl="1" indent="-342900">
              <a:lnSpc>
                <a:spcPct val="115000"/>
              </a:lnSpc>
              <a:buSzPts val="1900"/>
            </a:pPr>
            <a:r>
              <a:rPr lang="en" sz="2200" dirty="0"/>
              <a:t>Observational</a:t>
            </a:r>
          </a:p>
          <a:p>
            <a:pPr marL="908050" lvl="1" indent="-342900">
              <a:lnSpc>
                <a:spcPct val="115000"/>
              </a:lnSpc>
              <a:buSzPts val="1900"/>
            </a:pPr>
            <a:r>
              <a:rPr lang="en" sz="2200" dirty="0"/>
              <a:t>Experimental</a:t>
            </a:r>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Studies</a:t>
            </a:r>
          </a:p>
        </p:txBody>
      </p:sp>
      <p:pic>
        <p:nvPicPr>
          <p:cNvPr id="4" name="Graphic 3" descr="Latte Cup outline">
            <a:extLst>
              <a:ext uri="{FF2B5EF4-FFF2-40B4-BE49-F238E27FC236}">
                <a16:creationId xmlns:a16="http://schemas.microsoft.com/office/drawing/2014/main" id="{4703D533-21F6-D911-24A8-88A04B2ADC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19137" y="2852756"/>
            <a:ext cx="1152488" cy="1152488"/>
          </a:xfrm>
          <a:prstGeom prst="rect">
            <a:avLst/>
          </a:prstGeom>
        </p:spPr>
      </p:pic>
      <p:pic>
        <p:nvPicPr>
          <p:cNvPr id="8" name="Graphic 7" descr="Snooze outline">
            <a:extLst>
              <a:ext uri="{FF2B5EF4-FFF2-40B4-BE49-F238E27FC236}">
                <a16:creationId xmlns:a16="http://schemas.microsoft.com/office/drawing/2014/main" id="{647669D8-0143-7B94-4713-8A19713C68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12394" y="2852756"/>
            <a:ext cx="1152488" cy="1152488"/>
          </a:xfrm>
          <a:prstGeom prst="rect">
            <a:avLst/>
          </a:prstGeom>
        </p:spPr>
      </p:pic>
    </p:spTree>
    <p:extLst>
      <p:ext uri="{BB962C8B-B14F-4D97-AF65-F5344CB8AC3E}">
        <p14:creationId xmlns:p14="http://schemas.microsoft.com/office/powerpoint/2010/main" val="1865686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1160720"/>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 sz="2400" dirty="0"/>
              <a:t>Researchers collect data in a way that does not directly interfere with how the data arise.</a:t>
            </a:r>
          </a:p>
          <a:p>
            <a:pPr indent="-349250">
              <a:lnSpc>
                <a:spcPct val="115000"/>
              </a:lnSpc>
              <a:buSzPts val="1900"/>
            </a:pPr>
            <a:endParaRPr lang="en" sz="2400" dirty="0"/>
          </a:p>
          <a:p>
            <a:pPr indent="-349250">
              <a:lnSpc>
                <a:spcPct val="115000"/>
              </a:lnSpc>
              <a:buSzPts val="1900"/>
            </a:pPr>
            <a:endParaRPr lang="en" sz="2400" dirty="0"/>
          </a:p>
          <a:p>
            <a:pPr indent="-349250">
              <a:lnSpc>
                <a:spcPct val="115000"/>
              </a:lnSpc>
              <a:buSzPts val="1900"/>
            </a:pPr>
            <a:endParaRPr lang="en" sz="2400" dirty="0"/>
          </a:p>
          <a:p>
            <a:pPr lvl="1" indent="-349250">
              <a:lnSpc>
                <a:spcPct val="115000"/>
              </a:lnSpc>
              <a:buSzPts val="1900"/>
            </a:pPr>
            <a:r>
              <a:rPr lang="en" sz="2200" dirty="0"/>
              <a:t>Ex. Look at medical records and receipts to see if people who bought more coffee went to the doctor for sleep related issues more than those who bought less or no coffee </a:t>
            </a:r>
            <a:br>
              <a:rPr lang="en" sz="2200" dirty="0"/>
            </a:br>
            <a:endParaRPr sz="2200" dirty="0"/>
          </a:p>
          <a:p>
            <a:pPr indent="-349250">
              <a:lnSpc>
                <a:spcPct val="115000"/>
              </a:lnSpc>
              <a:spcBef>
                <a:spcPts val="0"/>
              </a:spcBef>
              <a:buSzPts val="1900"/>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Observational Studies</a:t>
            </a:r>
          </a:p>
        </p:txBody>
      </p:sp>
      <p:pic>
        <p:nvPicPr>
          <p:cNvPr id="3" name="Graphic 2" descr="Latte Cup outline">
            <a:extLst>
              <a:ext uri="{FF2B5EF4-FFF2-40B4-BE49-F238E27FC236}">
                <a16:creationId xmlns:a16="http://schemas.microsoft.com/office/drawing/2014/main" id="{A5B2CBF6-0D58-B06C-B136-BB731D689D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46014" y="2706329"/>
            <a:ext cx="1152488" cy="1152488"/>
          </a:xfrm>
          <a:prstGeom prst="rect">
            <a:avLst/>
          </a:prstGeom>
        </p:spPr>
      </p:pic>
      <p:pic>
        <p:nvPicPr>
          <p:cNvPr id="4" name="Graphic 3" descr="Snooze outline">
            <a:extLst>
              <a:ext uri="{FF2B5EF4-FFF2-40B4-BE49-F238E27FC236}">
                <a16:creationId xmlns:a16="http://schemas.microsoft.com/office/drawing/2014/main" id="{4F2D5CFC-78E9-D4EF-78FA-BA1810CCA17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39271" y="2706329"/>
            <a:ext cx="1152488" cy="1152488"/>
          </a:xfrm>
          <a:prstGeom prst="rect">
            <a:avLst/>
          </a:prstGeom>
        </p:spPr>
      </p:pic>
    </p:spTree>
    <p:extLst>
      <p:ext uri="{BB962C8B-B14F-4D97-AF65-F5344CB8AC3E}">
        <p14:creationId xmlns:p14="http://schemas.microsoft.com/office/powerpoint/2010/main" val="16760033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1160720"/>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 sz="2400" dirty="0"/>
              <a:t>Researchers collect data in a way that does not directly interfere with how the data arise.</a:t>
            </a:r>
          </a:p>
          <a:p>
            <a:pPr indent="-349250">
              <a:lnSpc>
                <a:spcPct val="115000"/>
              </a:lnSpc>
              <a:buSzPts val="1900"/>
            </a:pPr>
            <a:endParaRPr lang="en" sz="2400" dirty="0"/>
          </a:p>
          <a:p>
            <a:pPr indent="-349250">
              <a:lnSpc>
                <a:spcPct val="115000"/>
              </a:lnSpc>
              <a:buSzPts val="1900"/>
            </a:pPr>
            <a:endParaRPr lang="en" sz="2400" dirty="0"/>
          </a:p>
          <a:p>
            <a:pPr indent="-349250">
              <a:lnSpc>
                <a:spcPct val="115000"/>
              </a:lnSpc>
              <a:buSzPts val="1900"/>
            </a:pPr>
            <a:endParaRPr lang="en" sz="2400" dirty="0"/>
          </a:p>
          <a:p>
            <a:pPr lvl="1" indent="-349250">
              <a:lnSpc>
                <a:spcPct val="115000"/>
              </a:lnSpc>
              <a:buSzPts val="1900"/>
            </a:pPr>
            <a:r>
              <a:rPr lang="en" sz="2200" dirty="0"/>
              <a:t>Ex. Look at medical records and receipts to see if people who bought more coffee went to the doctor for sleep related issues more than those who bought less or no coffee </a:t>
            </a:r>
            <a:br>
              <a:rPr lang="en" sz="2200" dirty="0"/>
            </a:br>
            <a:endParaRPr sz="2200" dirty="0"/>
          </a:p>
          <a:p>
            <a:pPr indent="-349250">
              <a:lnSpc>
                <a:spcPct val="115000"/>
              </a:lnSpc>
              <a:spcBef>
                <a:spcPts val="0"/>
              </a:spcBef>
              <a:buSzPts val="1900"/>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Observational Studies</a:t>
            </a:r>
          </a:p>
        </p:txBody>
      </p:sp>
      <p:pic>
        <p:nvPicPr>
          <p:cNvPr id="3" name="Graphic 2" descr="Latte Cup outline">
            <a:extLst>
              <a:ext uri="{FF2B5EF4-FFF2-40B4-BE49-F238E27FC236}">
                <a16:creationId xmlns:a16="http://schemas.microsoft.com/office/drawing/2014/main" id="{A5B2CBF6-0D58-B06C-B136-BB731D689D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46014" y="2706329"/>
            <a:ext cx="1152488" cy="1152488"/>
          </a:xfrm>
          <a:prstGeom prst="rect">
            <a:avLst/>
          </a:prstGeom>
        </p:spPr>
      </p:pic>
      <p:pic>
        <p:nvPicPr>
          <p:cNvPr id="4" name="Graphic 3" descr="Snooze outline">
            <a:extLst>
              <a:ext uri="{FF2B5EF4-FFF2-40B4-BE49-F238E27FC236}">
                <a16:creationId xmlns:a16="http://schemas.microsoft.com/office/drawing/2014/main" id="{4F2D5CFC-78E9-D4EF-78FA-BA1810CCA17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39271" y="2706329"/>
            <a:ext cx="1152488" cy="1152488"/>
          </a:xfrm>
          <a:prstGeom prst="rect">
            <a:avLst/>
          </a:prstGeom>
        </p:spPr>
      </p:pic>
      <p:sp>
        <p:nvSpPr>
          <p:cNvPr id="5" name="TextBox 4">
            <a:extLst>
              <a:ext uri="{FF2B5EF4-FFF2-40B4-BE49-F238E27FC236}">
                <a16:creationId xmlns:a16="http://schemas.microsoft.com/office/drawing/2014/main" id="{9C3D9E10-7780-A61E-7222-9FAE6A75E946}"/>
              </a:ext>
            </a:extLst>
          </p:cNvPr>
          <p:cNvSpPr txBox="1"/>
          <p:nvPr/>
        </p:nvSpPr>
        <p:spPr>
          <a:xfrm>
            <a:off x="4178708" y="5404426"/>
            <a:ext cx="6872749" cy="132802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400" dirty="0"/>
              <a:t>Do you see any confounding factors? </a:t>
            </a:r>
          </a:p>
          <a:p>
            <a:r>
              <a:rPr lang="en-US" sz="2400" dirty="0"/>
              <a:t>[ A </a:t>
            </a:r>
            <a:r>
              <a:rPr lang="en-US" sz="2400" dirty="0">
                <a:solidFill>
                  <a:srgbClr val="C00000"/>
                </a:solidFill>
              </a:rPr>
              <a:t>confounding factor </a:t>
            </a:r>
            <a:r>
              <a:rPr lang="en-US" sz="2400" dirty="0"/>
              <a:t>is something that varies that is not controlled for in the experimental design] </a:t>
            </a:r>
          </a:p>
        </p:txBody>
      </p:sp>
    </p:spTree>
    <p:extLst>
      <p:ext uri="{BB962C8B-B14F-4D97-AF65-F5344CB8AC3E}">
        <p14:creationId xmlns:p14="http://schemas.microsoft.com/office/powerpoint/2010/main" val="11583637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1160720"/>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US" sz="2400" dirty="0"/>
              <a:t>Researchers collect data in a highly structured way.</a:t>
            </a:r>
            <a:br>
              <a:rPr lang="en-US" sz="2400" dirty="0"/>
            </a:br>
            <a:endParaRPr lang="en-US" sz="2400" dirty="0"/>
          </a:p>
          <a:p>
            <a:pPr indent="-349250">
              <a:lnSpc>
                <a:spcPct val="115000"/>
              </a:lnSpc>
              <a:buSzPts val="1900"/>
            </a:pPr>
            <a:endParaRPr lang="en" sz="2400" dirty="0"/>
          </a:p>
          <a:p>
            <a:pPr indent="-349250">
              <a:lnSpc>
                <a:spcPct val="115000"/>
              </a:lnSpc>
              <a:buSzPts val="1900"/>
            </a:pPr>
            <a:endParaRPr lang="en" sz="2400" dirty="0"/>
          </a:p>
          <a:p>
            <a:pPr indent="-349250">
              <a:lnSpc>
                <a:spcPct val="115000"/>
              </a:lnSpc>
              <a:buSzPts val="1900"/>
            </a:pPr>
            <a:endParaRPr lang="en" sz="2400" dirty="0"/>
          </a:p>
          <a:p>
            <a:pPr lvl="1" indent="-349250">
              <a:lnSpc>
                <a:spcPct val="115000"/>
              </a:lnSpc>
              <a:buSzPts val="1900"/>
            </a:pPr>
            <a:r>
              <a:rPr lang="en" sz="2200" dirty="0"/>
              <a:t>Ex. Have 300 people drink coffee at 8am and noon every day for 3 months, record how many hours of sleep they get each night. Of the 300, 100 will drink full </a:t>
            </a:r>
            <a:r>
              <a:rPr lang="en" sz="2200" dirty="0" err="1"/>
              <a:t>caf</a:t>
            </a:r>
            <a:r>
              <a:rPr lang="en" sz="2200" dirty="0"/>
              <a:t>, 100 will drink half </a:t>
            </a:r>
            <a:r>
              <a:rPr lang="en" sz="2200" dirty="0" err="1"/>
              <a:t>caf</a:t>
            </a:r>
            <a:r>
              <a:rPr lang="en" sz="2200" dirty="0"/>
              <a:t>, and 100 will drink decaf. After 3 months, compare hours of sleep across groups.  </a:t>
            </a:r>
          </a:p>
          <a:p>
            <a:pPr marL="107950" indent="0">
              <a:lnSpc>
                <a:spcPct val="115000"/>
              </a:lnSpc>
              <a:spcBef>
                <a:spcPts val="0"/>
              </a:spcBef>
              <a:buSzPts val="1900"/>
              <a:buNone/>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Experimental Studies</a:t>
            </a:r>
          </a:p>
        </p:txBody>
      </p:sp>
      <p:pic>
        <p:nvPicPr>
          <p:cNvPr id="3" name="Graphic 2" descr="Latte Cup outline">
            <a:extLst>
              <a:ext uri="{FF2B5EF4-FFF2-40B4-BE49-F238E27FC236}">
                <a16:creationId xmlns:a16="http://schemas.microsoft.com/office/drawing/2014/main" id="{A5B2CBF6-0D58-B06C-B136-BB731D689D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46014" y="2706329"/>
            <a:ext cx="1152488" cy="1152488"/>
          </a:xfrm>
          <a:prstGeom prst="rect">
            <a:avLst/>
          </a:prstGeom>
        </p:spPr>
      </p:pic>
      <p:pic>
        <p:nvPicPr>
          <p:cNvPr id="4" name="Graphic 3" descr="Snooze outline">
            <a:extLst>
              <a:ext uri="{FF2B5EF4-FFF2-40B4-BE49-F238E27FC236}">
                <a16:creationId xmlns:a16="http://schemas.microsoft.com/office/drawing/2014/main" id="{4F2D5CFC-78E9-D4EF-78FA-BA1810CCA17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39271" y="2706329"/>
            <a:ext cx="1152488" cy="1152488"/>
          </a:xfrm>
          <a:prstGeom prst="rect">
            <a:avLst/>
          </a:prstGeom>
        </p:spPr>
      </p:pic>
    </p:spTree>
    <p:extLst>
      <p:ext uri="{BB962C8B-B14F-4D97-AF65-F5344CB8AC3E}">
        <p14:creationId xmlns:p14="http://schemas.microsoft.com/office/powerpoint/2010/main" val="14354112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1160720"/>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US" sz="2400" dirty="0"/>
              <a:t>Researchers collect data in a highly structured way.</a:t>
            </a:r>
            <a:br>
              <a:rPr lang="en-US" sz="2400" dirty="0"/>
            </a:br>
            <a:endParaRPr lang="en-US" sz="2400" dirty="0"/>
          </a:p>
          <a:p>
            <a:pPr indent="-349250">
              <a:lnSpc>
                <a:spcPct val="115000"/>
              </a:lnSpc>
              <a:buSzPts val="1900"/>
            </a:pPr>
            <a:endParaRPr lang="en" sz="2400" dirty="0"/>
          </a:p>
          <a:p>
            <a:pPr indent="-349250">
              <a:lnSpc>
                <a:spcPct val="115000"/>
              </a:lnSpc>
              <a:buSzPts val="1900"/>
            </a:pPr>
            <a:endParaRPr lang="en" sz="2400" dirty="0"/>
          </a:p>
          <a:p>
            <a:pPr indent="-349250">
              <a:lnSpc>
                <a:spcPct val="115000"/>
              </a:lnSpc>
              <a:buSzPts val="1900"/>
            </a:pPr>
            <a:endParaRPr lang="en" sz="2400" dirty="0"/>
          </a:p>
          <a:p>
            <a:pPr lvl="1" indent="-349250">
              <a:lnSpc>
                <a:spcPct val="115000"/>
              </a:lnSpc>
              <a:buSzPts val="1900"/>
            </a:pPr>
            <a:r>
              <a:rPr lang="en" sz="2200" dirty="0"/>
              <a:t>Ex. Have 300 people drink coffee at 8am and noon every day for 3 months, record how many hours of sleep they get each night. Of the 300, 100 will drink full </a:t>
            </a:r>
            <a:r>
              <a:rPr lang="en" sz="2200" dirty="0" err="1"/>
              <a:t>caf</a:t>
            </a:r>
            <a:r>
              <a:rPr lang="en" sz="2200" dirty="0"/>
              <a:t>, 100 will drink half </a:t>
            </a:r>
            <a:r>
              <a:rPr lang="en" sz="2200" dirty="0" err="1"/>
              <a:t>caf</a:t>
            </a:r>
            <a:r>
              <a:rPr lang="en" sz="2200" dirty="0"/>
              <a:t>, and 100 will drink decaf. After 3 months, compare hours of sleep across groups.  </a:t>
            </a:r>
          </a:p>
          <a:p>
            <a:pPr marL="107950" indent="0">
              <a:lnSpc>
                <a:spcPct val="115000"/>
              </a:lnSpc>
              <a:spcBef>
                <a:spcPts val="0"/>
              </a:spcBef>
              <a:buSzPts val="1900"/>
              <a:buNone/>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Experimental Studies</a:t>
            </a:r>
          </a:p>
        </p:txBody>
      </p:sp>
      <p:pic>
        <p:nvPicPr>
          <p:cNvPr id="3" name="Graphic 2" descr="Latte Cup outline">
            <a:extLst>
              <a:ext uri="{FF2B5EF4-FFF2-40B4-BE49-F238E27FC236}">
                <a16:creationId xmlns:a16="http://schemas.microsoft.com/office/drawing/2014/main" id="{A5B2CBF6-0D58-B06C-B136-BB731D689D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46014" y="2706329"/>
            <a:ext cx="1152488" cy="1152488"/>
          </a:xfrm>
          <a:prstGeom prst="rect">
            <a:avLst/>
          </a:prstGeom>
        </p:spPr>
      </p:pic>
      <p:pic>
        <p:nvPicPr>
          <p:cNvPr id="4" name="Graphic 3" descr="Snooze outline">
            <a:extLst>
              <a:ext uri="{FF2B5EF4-FFF2-40B4-BE49-F238E27FC236}">
                <a16:creationId xmlns:a16="http://schemas.microsoft.com/office/drawing/2014/main" id="{4F2D5CFC-78E9-D4EF-78FA-BA1810CCA17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39271" y="2706329"/>
            <a:ext cx="1152488" cy="1152488"/>
          </a:xfrm>
          <a:prstGeom prst="rect">
            <a:avLst/>
          </a:prstGeom>
        </p:spPr>
      </p:pic>
      <p:sp>
        <p:nvSpPr>
          <p:cNvPr id="5" name="TextBox 4">
            <a:extLst>
              <a:ext uri="{FF2B5EF4-FFF2-40B4-BE49-F238E27FC236}">
                <a16:creationId xmlns:a16="http://schemas.microsoft.com/office/drawing/2014/main" id="{E905D000-6281-ECFB-5A9D-E217CEBE6989}"/>
              </a:ext>
            </a:extLst>
          </p:cNvPr>
          <p:cNvSpPr txBox="1"/>
          <p:nvPr/>
        </p:nvSpPr>
        <p:spPr>
          <a:xfrm>
            <a:off x="4178708" y="6179574"/>
            <a:ext cx="6872749" cy="510778"/>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400" dirty="0"/>
              <a:t>Do you see any experimental drawbacks?</a:t>
            </a:r>
          </a:p>
        </p:txBody>
      </p:sp>
    </p:spTree>
    <p:extLst>
      <p:ext uri="{BB962C8B-B14F-4D97-AF65-F5344CB8AC3E}">
        <p14:creationId xmlns:p14="http://schemas.microsoft.com/office/powerpoint/2010/main" val="27786707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body" idx="1"/>
          </p:nvPr>
        </p:nvSpPr>
        <p:spPr>
          <a:xfrm>
            <a:off x="3544529" y="398206"/>
            <a:ext cx="8229600" cy="5781367"/>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 sz="2400" dirty="0"/>
              <a:t>Almost all statistical methods are based on the notion of implied randomness.</a:t>
            </a:r>
          </a:p>
          <a:p>
            <a:pPr marL="450850" indent="-342900">
              <a:lnSpc>
                <a:spcPct val="115000"/>
              </a:lnSpc>
              <a:buSzPts val="1900"/>
            </a:pPr>
            <a:endParaRPr sz="2400" dirty="0"/>
          </a:p>
          <a:p>
            <a:pPr indent="-349250">
              <a:lnSpc>
                <a:spcPct val="115000"/>
              </a:lnSpc>
              <a:spcBef>
                <a:spcPts val="0"/>
              </a:spcBef>
              <a:buSzPts val="1900"/>
            </a:pPr>
            <a:r>
              <a:rPr lang="en" sz="2400" dirty="0"/>
              <a:t>If observational data are not collected in a random framework from a population, these statistical methods are not reliable.</a:t>
            </a:r>
          </a:p>
          <a:p>
            <a:pPr lvl="1" indent="-349250">
              <a:lnSpc>
                <a:spcPct val="115000"/>
              </a:lnSpc>
              <a:buSzPts val="1900"/>
            </a:pPr>
            <a:r>
              <a:rPr lang="en" sz="2200" dirty="0"/>
              <a:t>Most commonly used random sampling techniques are </a:t>
            </a:r>
            <a:r>
              <a:rPr lang="en" sz="2200" i="1" dirty="0">
                <a:solidFill>
                  <a:schemeClr val="accent1"/>
                </a:solidFill>
              </a:rPr>
              <a:t>simple</a:t>
            </a:r>
            <a:r>
              <a:rPr lang="en" sz="2200" dirty="0"/>
              <a:t>, </a:t>
            </a:r>
            <a:r>
              <a:rPr lang="en" sz="2200" i="1" dirty="0">
                <a:solidFill>
                  <a:schemeClr val="accent1"/>
                </a:solidFill>
              </a:rPr>
              <a:t>stratified</a:t>
            </a:r>
            <a:r>
              <a:rPr lang="en" sz="2200" dirty="0"/>
              <a:t>, and </a:t>
            </a:r>
            <a:r>
              <a:rPr lang="en" sz="2200" i="1" dirty="0">
                <a:solidFill>
                  <a:schemeClr val="accent1"/>
                </a:solidFill>
              </a:rPr>
              <a:t>cluster</a:t>
            </a:r>
            <a:r>
              <a:rPr lang="en" sz="2200" dirty="0"/>
              <a:t> sampling.</a:t>
            </a:r>
          </a:p>
          <a:p>
            <a:pPr lvl="1" indent="-349250">
              <a:lnSpc>
                <a:spcPct val="115000"/>
              </a:lnSpc>
              <a:buSzPts val="1900"/>
            </a:pPr>
            <a:endParaRPr lang="en" sz="2200" dirty="0"/>
          </a:p>
          <a:p>
            <a:pPr indent="-349250">
              <a:lnSpc>
                <a:spcPct val="115000"/>
              </a:lnSpc>
              <a:buSzPts val="1900"/>
            </a:pPr>
            <a:r>
              <a:rPr lang="en" sz="2400" dirty="0"/>
              <a:t>If experimental data are not collected in a random framework from a population, , these statistical methods are not reliable.</a:t>
            </a:r>
          </a:p>
          <a:p>
            <a:pPr lvl="1" indent="-349250">
              <a:lnSpc>
                <a:spcPct val="115000"/>
              </a:lnSpc>
              <a:buSzPts val="1900"/>
            </a:pPr>
            <a:r>
              <a:rPr lang="en-US" sz="2200" dirty="0"/>
              <a:t>Most common study designs include </a:t>
            </a:r>
            <a:r>
              <a:rPr lang="en-US" sz="2200" i="1" dirty="0">
                <a:solidFill>
                  <a:schemeClr val="accent1"/>
                </a:solidFill>
              </a:rPr>
              <a:t>randomized assignment </a:t>
            </a:r>
            <a:r>
              <a:rPr lang="en-US" sz="2200" dirty="0"/>
              <a:t>to treatment. </a:t>
            </a:r>
            <a:endParaRPr sz="2200" dirty="0"/>
          </a:p>
        </p:txBody>
      </p:sp>
      <p:sp>
        <p:nvSpPr>
          <p:cNvPr id="2" name="Title 1">
            <a:extLst>
              <a:ext uri="{FF2B5EF4-FFF2-40B4-BE49-F238E27FC236}">
                <a16:creationId xmlns:a16="http://schemas.microsoft.com/office/drawing/2014/main" id="{A33A632A-7C71-567A-5720-CBFA619797E8}"/>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Studies</a:t>
            </a:r>
          </a:p>
        </p:txBody>
      </p:sp>
    </p:spTree>
    <p:extLst>
      <p:ext uri="{BB962C8B-B14F-4D97-AF65-F5344CB8AC3E}">
        <p14:creationId xmlns:p14="http://schemas.microsoft.com/office/powerpoint/2010/main" val="16711758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prstGeom prst="rect">
            <a:avLst/>
          </a:prstGeom>
        </p:spPr>
        <p:txBody>
          <a:bodyPr spcFirstLastPara="1" wrap="square" lIns="91425" tIns="91425" rIns="91425" bIns="91425" anchor="b" anchorCtr="0">
            <a:noAutofit/>
          </a:bodyPr>
          <a:lstStyle/>
          <a:p>
            <a:r>
              <a:rPr lang="en">
                <a:solidFill>
                  <a:schemeClr val="accent1"/>
                </a:solidFill>
              </a:rPr>
              <a:t>Principles of experimental design</a:t>
            </a:r>
            <a:endParaRPr>
              <a:solidFill>
                <a:schemeClr val="accent1"/>
              </a:solidFill>
            </a:endParaRPr>
          </a:p>
        </p:txBody>
      </p:sp>
      <p:sp>
        <p:nvSpPr>
          <p:cNvPr id="39" name="Google Shape;39;p10"/>
          <p:cNvSpPr txBox="1"/>
          <p:nvPr/>
        </p:nvSpPr>
        <p:spPr>
          <a:xfrm>
            <a:off x="3505201" y="512281"/>
            <a:ext cx="8076300" cy="5785280"/>
          </a:xfrm>
          <a:prstGeom prst="rect">
            <a:avLst/>
          </a:prstGeom>
          <a:noFill/>
          <a:ln>
            <a:noFill/>
          </a:ln>
        </p:spPr>
        <p:txBody>
          <a:bodyPr spcFirstLastPara="1" wrap="square" lIns="91425" tIns="91425" rIns="91425" bIns="91425" anchor="t" anchorCtr="0">
            <a:noAutofit/>
          </a:bodyPr>
          <a:lstStyle/>
          <a:p>
            <a:pPr marL="457200" indent="-381000" defTabSz="914400">
              <a:buClr>
                <a:srgbClr val="000000"/>
              </a:buClr>
              <a:buSzPts val="2400"/>
              <a:buFont typeface="Arial"/>
              <a:buAutoNum type="arabicPeriod"/>
            </a:pPr>
            <a:r>
              <a:rPr lang="en" sz="2800" b="1" kern="0" dirty="0">
                <a:solidFill>
                  <a:schemeClr val="accent1"/>
                </a:solidFill>
                <a:cs typeface="Arial"/>
                <a:sym typeface="Arial"/>
              </a:rPr>
              <a:t>Control</a:t>
            </a:r>
            <a:r>
              <a:rPr lang="en" sz="2800" kern="0" dirty="0">
                <a:solidFill>
                  <a:srgbClr val="000000"/>
                </a:solidFill>
                <a:cs typeface="Arial"/>
                <a:sym typeface="Arial"/>
              </a:rPr>
              <a:t>: Compare treatment of interest to a control group. </a:t>
            </a:r>
            <a:endParaRPr sz="2800" kern="0" dirty="0">
              <a:solidFill>
                <a:srgbClr val="000000"/>
              </a:solidFill>
              <a:cs typeface="Arial"/>
              <a:sym typeface="Arial"/>
            </a:endParaRPr>
          </a:p>
          <a:p>
            <a:pPr marL="457200" indent="-381000" defTabSz="914400">
              <a:buClr>
                <a:srgbClr val="000000"/>
              </a:buClr>
              <a:buSzPts val="2400"/>
              <a:buFont typeface="Arial"/>
              <a:buAutoNum type="arabicPeriod"/>
            </a:pPr>
            <a:r>
              <a:rPr lang="en" sz="2800" b="1" kern="0" dirty="0">
                <a:solidFill>
                  <a:schemeClr val="accent1"/>
                </a:solidFill>
                <a:cs typeface="Arial"/>
                <a:sym typeface="Arial"/>
              </a:rPr>
              <a:t>Randomize</a:t>
            </a:r>
            <a:r>
              <a:rPr lang="en" sz="2800" kern="0" dirty="0">
                <a:solidFill>
                  <a:srgbClr val="000000"/>
                </a:solidFill>
                <a:cs typeface="Arial"/>
                <a:sym typeface="Arial"/>
              </a:rPr>
              <a:t>: Randomly assign subjects to treatments, and randomly sample from the population whenever possible.</a:t>
            </a:r>
            <a:endParaRPr sz="2800" kern="0" dirty="0">
              <a:solidFill>
                <a:srgbClr val="000000"/>
              </a:solidFill>
              <a:cs typeface="Arial"/>
              <a:sym typeface="Arial"/>
            </a:endParaRPr>
          </a:p>
          <a:p>
            <a:pPr marL="457200" indent="-381000" defTabSz="914400">
              <a:buClr>
                <a:srgbClr val="000000"/>
              </a:buClr>
              <a:buSzPts val="2400"/>
              <a:buFont typeface="Arial"/>
              <a:buAutoNum type="arabicPeriod"/>
            </a:pPr>
            <a:r>
              <a:rPr lang="en" sz="2800" b="1" kern="0" dirty="0">
                <a:solidFill>
                  <a:schemeClr val="accent1"/>
                </a:solidFill>
                <a:cs typeface="Arial"/>
                <a:sym typeface="Arial"/>
              </a:rPr>
              <a:t>Replicate</a:t>
            </a:r>
            <a:r>
              <a:rPr lang="en" sz="2800" kern="0" dirty="0">
                <a:solidFill>
                  <a:srgbClr val="000000"/>
                </a:solidFill>
                <a:cs typeface="Arial"/>
                <a:sym typeface="Arial"/>
              </a:rPr>
              <a:t>: Within a study, replicate by collecting a sufficiently large sample. Or replicate the entire study.</a:t>
            </a:r>
            <a:endParaRPr sz="2800" kern="0" dirty="0">
              <a:solidFill>
                <a:srgbClr val="000000"/>
              </a:solidFill>
              <a:cs typeface="Arial"/>
              <a:sym typeface="Arial"/>
            </a:endParaRPr>
          </a:p>
          <a:p>
            <a:pPr marL="457200" indent="-381000" defTabSz="914400">
              <a:buClr>
                <a:srgbClr val="000000"/>
              </a:buClr>
              <a:buSzPts val="2400"/>
              <a:buFont typeface="Arial"/>
              <a:buAutoNum type="arabicPeriod"/>
            </a:pPr>
            <a:r>
              <a:rPr lang="en" sz="2800" b="1" kern="0" dirty="0">
                <a:solidFill>
                  <a:schemeClr val="accent1"/>
                </a:solidFill>
                <a:cs typeface="Arial"/>
                <a:sym typeface="Arial"/>
              </a:rPr>
              <a:t>Block</a:t>
            </a:r>
            <a:r>
              <a:rPr lang="en" sz="2800" kern="0" dirty="0">
                <a:solidFill>
                  <a:srgbClr val="000000"/>
                </a:solidFill>
                <a:cs typeface="Arial"/>
                <a:sym typeface="Arial"/>
              </a:rPr>
              <a:t>: If there are variables that are known or suspected to affect the response variable, first group subjects into blocks based on these variables, and then randomize cases within each block to treatment groups.</a:t>
            </a:r>
            <a:endParaRPr sz="2800" kern="0" dirty="0">
              <a:solidFill>
                <a:srgbClr val="000000"/>
              </a:solidFill>
              <a:cs typeface="Arial"/>
              <a:sym typeface="Arial"/>
            </a:endParaRPr>
          </a:p>
        </p:txBody>
      </p:sp>
      <p:sp>
        <p:nvSpPr>
          <p:cNvPr id="3" name="Title 1">
            <a:extLst>
              <a:ext uri="{FF2B5EF4-FFF2-40B4-BE49-F238E27FC236}">
                <a16:creationId xmlns:a16="http://schemas.microsoft.com/office/drawing/2014/main" id="{BB692D58-B3E1-3727-CE29-6D51AAE06A57}"/>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Principles of Study Design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body" idx="4294967295"/>
          </p:nvPr>
        </p:nvSpPr>
        <p:spPr>
          <a:xfrm>
            <a:off x="5206181" y="147483"/>
            <a:ext cx="6580500" cy="6308041"/>
          </a:xfrm>
          <a:prstGeom prst="rect">
            <a:avLst/>
          </a:prstGeom>
        </p:spPr>
        <p:txBody>
          <a:bodyPr spcFirstLastPara="1" wrap="square" lIns="91425" tIns="91425" rIns="91425" bIns="91425" anchor="t" anchorCtr="0">
            <a:noAutofit/>
          </a:bodyPr>
          <a:lstStyle/>
          <a:p>
            <a:pPr>
              <a:lnSpc>
                <a:spcPct val="115000"/>
              </a:lnSpc>
              <a:buClr>
                <a:srgbClr val="000000"/>
              </a:buClr>
              <a:buSzPts val="1900"/>
            </a:pPr>
            <a:r>
              <a:rPr lang="en" dirty="0">
                <a:solidFill>
                  <a:srgbClr val="000000"/>
                </a:solidFill>
              </a:rPr>
              <a:t>Design an experiment to investigate if energy gels makes you run faster:</a:t>
            </a:r>
          </a:p>
          <a:p>
            <a:pPr lvl="1">
              <a:lnSpc>
                <a:spcPct val="115000"/>
              </a:lnSpc>
              <a:buClr>
                <a:srgbClr val="000000"/>
              </a:buClr>
              <a:buSzPts val="1900"/>
            </a:pPr>
            <a:r>
              <a:rPr lang="en-US" sz="2000" dirty="0">
                <a:solidFill>
                  <a:srgbClr val="000000"/>
                </a:solidFill>
              </a:rPr>
              <a:t>Treatment: </a:t>
            </a:r>
            <a:r>
              <a:rPr lang="en-US" sz="2000" b="1" dirty="0">
                <a:solidFill>
                  <a:srgbClr val="C00000"/>
                </a:solidFill>
              </a:rPr>
              <a:t>?</a:t>
            </a:r>
          </a:p>
          <a:p>
            <a:pPr lvl="1">
              <a:lnSpc>
                <a:spcPct val="115000"/>
              </a:lnSpc>
              <a:buClr>
                <a:srgbClr val="000000"/>
              </a:buClr>
              <a:buSzPts val="1900"/>
            </a:pPr>
            <a:r>
              <a:rPr lang="en-US" sz="2000" dirty="0">
                <a:solidFill>
                  <a:srgbClr val="000000"/>
                </a:solidFill>
              </a:rPr>
              <a:t>Control: </a:t>
            </a:r>
            <a:r>
              <a:rPr lang="en-US" sz="2000" b="1" dirty="0">
                <a:solidFill>
                  <a:srgbClr val="C00000"/>
                </a:solidFill>
              </a:rPr>
              <a:t>?</a:t>
            </a:r>
          </a:p>
          <a:p>
            <a:pPr>
              <a:lnSpc>
                <a:spcPct val="115000"/>
              </a:lnSpc>
              <a:buClr>
                <a:srgbClr val="000000"/>
              </a:buClr>
              <a:buSzPts val="1900"/>
            </a:pPr>
            <a:endParaRPr lang="en-US" dirty="0">
              <a:solidFill>
                <a:srgbClr val="000000"/>
              </a:solidFill>
            </a:endParaRPr>
          </a:p>
          <a:p>
            <a:pPr marL="914400" indent="-349250">
              <a:lnSpc>
                <a:spcPct val="115000"/>
              </a:lnSpc>
              <a:spcBef>
                <a:spcPts val="0"/>
              </a:spcBef>
              <a:buSzPts val="1900"/>
              <a:buChar char="○"/>
            </a:pPr>
            <a:endParaRPr lang="en-US" dirty="0">
              <a:solidFill>
                <a:srgbClr val="000000"/>
              </a:solidFill>
            </a:endParaRPr>
          </a:p>
          <a:p>
            <a:pPr lvl="1" indent="-349250">
              <a:lnSpc>
                <a:spcPct val="115000"/>
              </a:lnSpc>
              <a:buClr>
                <a:srgbClr val="000000"/>
              </a:buClr>
              <a:buSzPts val="1900"/>
            </a:pPr>
            <a:endParaRPr sz="2000" dirty="0">
              <a:solidFill>
                <a:srgbClr val="000000"/>
              </a:solidFill>
            </a:endParaRPr>
          </a:p>
        </p:txBody>
      </p:sp>
      <p:pic>
        <p:nvPicPr>
          <p:cNvPr id="81" name="Google Shape;81;p15"/>
          <p:cNvPicPr preferRelativeResize="0"/>
          <p:nvPr/>
        </p:nvPicPr>
        <p:blipFill>
          <a:blip r:embed="rId3">
            <a:alphaModFix/>
          </a:blip>
          <a:stretch>
            <a:fillRect/>
          </a:stretch>
        </p:blipFill>
        <p:spPr>
          <a:xfrm>
            <a:off x="3300856" y="1337203"/>
            <a:ext cx="1905325" cy="3928600"/>
          </a:xfrm>
          <a:prstGeom prst="rect">
            <a:avLst/>
          </a:prstGeom>
          <a:noFill/>
          <a:ln>
            <a:noFill/>
          </a:ln>
        </p:spPr>
      </p:pic>
      <p:sp>
        <p:nvSpPr>
          <p:cNvPr id="2" name="Title 1">
            <a:extLst>
              <a:ext uri="{FF2B5EF4-FFF2-40B4-BE49-F238E27FC236}">
                <a16:creationId xmlns:a16="http://schemas.microsoft.com/office/drawing/2014/main" id="{7EAB3D6D-8E28-304C-0E9A-FD9872F9707D}"/>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Study Design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Tree>
    <p:extLst>
      <p:ext uri="{BB962C8B-B14F-4D97-AF65-F5344CB8AC3E}">
        <p14:creationId xmlns:p14="http://schemas.microsoft.com/office/powerpoint/2010/main" val="2414823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body" idx="4294967295"/>
          </p:nvPr>
        </p:nvSpPr>
        <p:spPr>
          <a:xfrm>
            <a:off x="5206181" y="147483"/>
            <a:ext cx="6580500" cy="6308041"/>
          </a:xfrm>
          <a:prstGeom prst="rect">
            <a:avLst/>
          </a:prstGeom>
        </p:spPr>
        <p:txBody>
          <a:bodyPr spcFirstLastPara="1" wrap="square" lIns="91425" tIns="91425" rIns="91425" bIns="91425" anchor="t" anchorCtr="0">
            <a:noAutofit/>
          </a:bodyPr>
          <a:lstStyle/>
          <a:p>
            <a:pPr>
              <a:lnSpc>
                <a:spcPct val="115000"/>
              </a:lnSpc>
              <a:buClr>
                <a:srgbClr val="000000"/>
              </a:buClr>
              <a:buSzPts val="1900"/>
            </a:pPr>
            <a:r>
              <a:rPr lang="en" dirty="0">
                <a:solidFill>
                  <a:srgbClr val="000000"/>
                </a:solidFill>
              </a:rPr>
              <a:t>Design an experiment to investigate if energy gels makes you run faster:</a:t>
            </a:r>
          </a:p>
          <a:p>
            <a:pPr lvl="1">
              <a:lnSpc>
                <a:spcPct val="115000"/>
              </a:lnSpc>
              <a:buClr>
                <a:srgbClr val="000000"/>
              </a:buClr>
              <a:buSzPts val="1900"/>
            </a:pPr>
            <a:r>
              <a:rPr lang="en-US" sz="2000" dirty="0">
                <a:solidFill>
                  <a:srgbClr val="000000"/>
                </a:solidFill>
              </a:rPr>
              <a:t>Treatment: energy gel</a:t>
            </a:r>
          </a:p>
          <a:p>
            <a:pPr lvl="1">
              <a:lnSpc>
                <a:spcPct val="115000"/>
              </a:lnSpc>
              <a:buClr>
                <a:srgbClr val="000000"/>
              </a:buClr>
              <a:buSzPts val="1900"/>
            </a:pPr>
            <a:r>
              <a:rPr lang="en-US" sz="2000" dirty="0">
                <a:solidFill>
                  <a:srgbClr val="000000"/>
                </a:solidFill>
              </a:rPr>
              <a:t>Control: no energy gel </a:t>
            </a:r>
          </a:p>
          <a:p>
            <a:pPr>
              <a:lnSpc>
                <a:spcPct val="115000"/>
              </a:lnSpc>
              <a:buClr>
                <a:srgbClr val="000000"/>
              </a:buClr>
              <a:buSzPts val="1900"/>
            </a:pPr>
            <a:endParaRPr lang="en-US" dirty="0">
              <a:solidFill>
                <a:srgbClr val="000000"/>
              </a:solidFill>
            </a:endParaRPr>
          </a:p>
          <a:p>
            <a:pPr marL="914400" indent="-349250">
              <a:lnSpc>
                <a:spcPct val="115000"/>
              </a:lnSpc>
              <a:spcBef>
                <a:spcPts val="0"/>
              </a:spcBef>
              <a:buSzPts val="1900"/>
              <a:buChar char="○"/>
            </a:pPr>
            <a:endParaRPr lang="en-US" dirty="0">
              <a:solidFill>
                <a:srgbClr val="000000"/>
              </a:solidFill>
            </a:endParaRPr>
          </a:p>
          <a:p>
            <a:pPr lvl="1" indent="-349250">
              <a:lnSpc>
                <a:spcPct val="115000"/>
              </a:lnSpc>
              <a:buClr>
                <a:srgbClr val="000000"/>
              </a:buClr>
              <a:buSzPts val="1900"/>
            </a:pPr>
            <a:endParaRPr sz="2000" dirty="0">
              <a:solidFill>
                <a:srgbClr val="000000"/>
              </a:solidFill>
            </a:endParaRPr>
          </a:p>
        </p:txBody>
      </p:sp>
      <p:pic>
        <p:nvPicPr>
          <p:cNvPr id="81" name="Google Shape;81;p15"/>
          <p:cNvPicPr preferRelativeResize="0"/>
          <p:nvPr/>
        </p:nvPicPr>
        <p:blipFill>
          <a:blip r:embed="rId3">
            <a:alphaModFix/>
          </a:blip>
          <a:stretch>
            <a:fillRect/>
          </a:stretch>
        </p:blipFill>
        <p:spPr>
          <a:xfrm>
            <a:off x="3300856" y="1337203"/>
            <a:ext cx="1905325" cy="3928600"/>
          </a:xfrm>
          <a:prstGeom prst="rect">
            <a:avLst/>
          </a:prstGeom>
          <a:noFill/>
          <a:ln>
            <a:noFill/>
          </a:ln>
        </p:spPr>
      </p:pic>
      <p:sp>
        <p:nvSpPr>
          <p:cNvPr id="2" name="Title 1">
            <a:extLst>
              <a:ext uri="{FF2B5EF4-FFF2-40B4-BE49-F238E27FC236}">
                <a16:creationId xmlns:a16="http://schemas.microsoft.com/office/drawing/2014/main" id="{7EAB3D6D-8E28-304C-0E9A-FD9872F9707D}"/>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Study Design</a:t>
            </a:r>
          </a:p>
        </p:txBody>
      </p:sp>
    </p:spTree>
    <p:extLst>
      <p:ext uri="{BB962C8B-B14F-4D97-AF65-F5344CB8AC3E}">
        <p14:creationId xmlns:p14="http://schemas.microsoft.com/office/powerpoint/2010/main" val="11716277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body" idx="4294967295"/>
          </p:nvPr>
        </p:nvSpPr>
        <p:spPr>
          <a:xfrm>
            <a:off x="5206181" y="147483"/>
            <a:ext cx="6580500" cy="6308041"/>
          </a:xfrm>
          <a:prstGeom prst="rect">
            <a:avLst/>
          </a:prstGeom>
        </p:spPr>
        <p:txBody>
          <a:bodyPr spcFirstLastPara="1" wrap="square" lIns="91425" tIns="91425" rIns="91425" bIns="91425" anchor="t" anchorCtr="0">
            <a:noAutofit/>
          </a:bodyPr>
          <a:lstStyle/>
          <a:p>
            <a:pPr>
              <a:lnSpc>
                <a:spcPct val="115000"/>
              </a:lnSpc>
              <a:buClr>
                <a:srgbClr val="000000"/>
              </a:buClr>
              <a:buSzPts val="1900"/>
            </a:pPr>
            <a:r>
              <a:rPr lang="en" dirty="0">
                <a:solidFill>
                  <a:srgbClr val="000000"/>
                </a:solidFill>
              </a:rPr>
              <a:t>Design an experiment to investigate if energy gels makes you run faster:</a:t>
            </a:r>
          </a:p>
          <a:p>
            <a:pPr lvl="1">
              <a:lnSpc>
                <a:spcPct val="115000"/>
              </a:lnSpc>
              <a:buClr>
                <a:srgbClr val="000000"/>
              </a:buClr>
              <a:buSzPts val="1900"/>
            </a:pPr>
            <a:r>
              <a:rPr lang="en-US" sz="2000" dirty="0">
                <a:solidFill>
                  <a:srgbClr val="000000"/>
                </a:solidFill>
              </a:rPr>
              <a:t>Treatment: energy gel</a:t>
            </a:r>
          </a:p>
          <a:p>
            <a:pPr lvl="1">
              <a:lnSpc>
                <a:spcPct val="115000"/>
              </a:lnSpc>
              <a:buClr>
                <a:srgbClr val="000000"/>
              </a:buClr>
              <a:buSzPts val="1900"/>
            </a:pPr>
            <a:r>
              <a:rPr lang="en-US" sz="2000" dirty="0">
                <a:solidFill>
                  <a:srgbClr val="000000"/>
                </a:solidFill>
              </a:rPr>
              <a:t>Control: no energy gel </a:t>
            </a:r>
          </a:p>
          <a:p>
            <a:pPr>
              <a:lnSpc>
                <a:spcPct val="115000"/>
              </a:lnSpc>
              <a:buClr>
                <a:srgbClr val="000000"/>
              </a:buClr>
              <a:buSzPts val="1900"/>
            </a:pPr>
            <a:r>
              <a:rPr lang="en-US" dirty="0">
                <a:solidFill>
                  <a:srgbClr val="000000"/>
                </a:solidFill>
              </a:rPr>
              <a:t>It is suspected that energy gels might affect pro and amateur athletes differently. </a:t>
            </a:r>
          </a:p>
          <a:p>
            <a:pPr>
              <a:lnSpc>
                <a:spcPct val="115000"/>
              </a:lnSpc>
              <a:buClr>
                <a:srgbClr val="000000"/>
              </a:buClr>
              <a:buSzPts val="1900"/>
            </a:pPr>
            <a:r>
              <a:rPr lang="en-US" b="1" dirty="0">
                <a:solidFill>
                  <a:srgbClr val="C00000"/>
                </a:solidFill>
              </a:rPr>
              <a:t>How do you design your experiment? </a:t>
            </a:r>
          </a:p>
          <a:p>
            <a:pPr marL="914400" indent="-349250">
              <a:lnSpc>
                <a:spcPct val="115000"/>
              </a:lnSpc>
              <a:spcBef>
                <a:spcPts val="0"/>
              </a:spcBef>
              <a:buSzPts val="1900"/>
              <a:buChar char="○"/>
            </a:pPr>
            <a:endParaRPr lang="en-US" dirty="0">
              <a:solidFill>
                <a:srgbClr val="000000"/>
              </a:solidFill>
            </a:endParaRPr>
          </a:p>
          <a:p>
            <a:pPr lvl="1" indent="-349250">
              <a:lnSpc>
                <a:spcPct val="115000"/>
              </a:lnSpc>
              <a:buClr>
                <a:srgbClr val="000000"/>
              </a:buClr>
              <a:buSzPts val="1900"/>
            </a:pPr>
            <a:endParaRPr sz="2000" dirty="0">
              <a:solidFill>
                <a:srgbClr val="000000"/>
              </a:solidFill>
            </a:endParaRPr>
          </a:p>
        </p:txBody>
      </p:sp>
      <p:pic>
        <p:nvPicPr>
          <p:cNvPr id="81" name="Google Shape;81;p15"/>
          <p:cNvPicPr preferRelativeResize="0"/>
          <p:nvPr/>
        </p:nvPicPr>
        <p:blipFill>
          <a:blip r:embed="rId3">
            <a:alphaModFix/>
          </a:blip>
          <a:stretch>
            <a:fillRect/>
          </a:stretch>
        </p:blipFill>
        <p:spPr>
          <a:xfrm>
            <a:off x="3300856" y="1337203"/>
            <a:ext cx="1905325" cy="3928600"/>
          </a:xfrm>
          <a:prstGeom prst="rect">
            <a:avLst/>
          </a:prstGeom>
          <a:noFill/>
          <a:ln>
            <a:noFill/>
          </a:ln>
        </p:spPr>
      </p:pic>
      <p:sp>
        <p:nvSpPr>
          <p:cNvPr id="2" name="Title 1">
            <a:extLst>
              <a:ext uri="{FF2B5EF4-FFF2-40B4-BE49-F238E27FC236}">
                <a16:creationId xmlns:a16="http://schemas.microsoft.com/office/drawing/2014/main" id="{7EAB3D6D-8E28-304C-0E9A-FD9872F9707D}"/>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Study Design</a:t>
            </a:r>
          </a:p>
        </p:txBody>
      </p:sp>
    </p:spTree>
    <p:extLst>
      <p:ext uri="{BB962C8B-B14F-4D97-AF65-F5344CB8AC3E}">
        <p14:creationId xmlns:p14="http://schemas.microsoft.com/office/powerpoint/2010/main" val="38234518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body" idx="4294967295"/>
          </p:nvPr>
        </p:nvSpPr>
        <p:spPr>
          <a:xfrm>
            <a:off x="5206181" y="147483"/>
            <a:ext cx="6580500" cy="6308041"/>
          </a:xfrm>
          <a:prstGeom prst="rect">
            <a:avLst/>
          </a:prstGeom>
        </p:spPr>
        <p:txBody>
          <a:bodyPr spcFirstLastPara="1" wrap="square" lIns="91425" tIns="91425" rIns="91425" bIns="91425" anchor="t" anchorCtr="0">
            <a:noAutofit/>
          </a:bodyPr>
          <a:lstStyle/>
          <a:p>
            <a:pPr>
              <a:lnSpc>
                <a:spcPct val="115000"/>
              </a:lnSpc>
              <a:buClr>
                <a:srgbClr val="000000"/>
              </a:buClr>
              <a:buSzPts val="1900"/>
            </a:pPr>
            <a:r>
              <a:rPr lang="en" dirty="0">
                <a:solidFill>
                  <a:srgbClr val="000000"/>
                </a:solidFill>
              </a:rPr>
              <a:t>Design an experiment to investigate if energy gels makes you run faster:</a:t>
            </a:r>
          </a:p>
          <a:p>
            <a:pPr lvl="1">
              <a:lnSpc>
                <a:spcPct val="115000"/>
              </a:lnSpc>
              <a:buClr>
                <a:srgbClr val="000000"/>
              </a:buClr>
              <a:buSzPts val="1900"/>
            </a:pPr>
            <a:r>
              <a:rPr lang="en-US" sz="2000" dirty="0">
                <a:solidFill>
                  <a:srgbClr val="000000"/>
                </a:solidFill>
              </a:rPr>
              <a:t>Treatment: energy gel</a:t>
            </a:r>
          </a:p>
          <a:p>
            <a:pPr lvl="1">
              <a:lnSpc>
                <a:spcPct val="115000"/>
              </a:lnSpc>
              <a:buClr>
                <a:srgbClr val="000000"/>
              </a:buClr>
              <a:buSzPts val="1900"/>
            </a:pPr>
            <a:r>
              <a:rPr lang="en-US" sz="2000" dirty="0">
                <a:solidFill>
                  <a:srgbClr val="000000"/>
                </a:solidFill>
              </a:rPr>
              <a:t>Control: no energy gel </a:t>
            </a:r>
          </a:p>
          <a:p>
            <a:pPr>
              <a:lnSpc>
                <a:spcPct val="115000"/>
              </a:lnSpc>
              <a:buClr>
                <a:srgbClr val="000000"/>
              </a:buClr>
              <a:buSzPts val="1900"/>
            </a:pPr>
            <a:r>
              <a:rPr lang="en-US" dirty="0">
                <a:solidFill>
                  <a:srgbClr val="000000"/>
                </a:solidFill>
              </a:rPr>
              <a:t>It is suspected that energy gels might affect pro and amateur athletes differently, therefore we block for pro status:</a:t>
            </a:r>
          </a:p>
          <a:p>
            <a:pPr marL="914400" indent="-349250">
              <a:lnSpc>
                <a:spcPct val="115000"/>
              </a:lnSpc>
              <a:buClr>
                <a:srgbClr val="000000"/>
              </a:buClr>
              <a:buSzPts val="1900"/>
              <a:buChar char="○"/>
            </a:pPr>
            <a:r>
              <a:rPr lang="en-US" dirty="0">
                <a:solidFill>
                  <a:srgbClr val="000000"/>
                </a:solidFill>
              </a:rPr>
              <a:t>Divide the sample to pro and amateur</a:t>
            </a:r>
          </a:p>
          <a:p>
            <a:pPr marL="914400" indent="-349250">
              <a:lnSpc>
                <a:spcPct val="115000"/>
              </a:lnSpc>
              <a:spcBef>
                <a:spcPts val="0"/>
              </a:spcBef>
              <a:buClr>
                <a:srgbClr val="000000"/>
              </a:buClr>
              <a:buSzPts val="1900"/>
              <a:buChar char="○"/>
            </a:pPr>
            <a:r>
              <a:rPr lang="en-US" dirty="0">
                <a:solidFill>
                  <a:srgbClr val="000000"/>
                </a:solidFill>
              </a:rPr>
              <a:t>Randomly assign pro athletes to treatment and control groups</a:t>
            </a:r>
          </a:p>
          <a:p>
            <a:pPr marL="914400" indent="-349250">
              <a:lnSpc>
                <a:spcPct val="115000"/>
              </a:lnSpc>
              <a:spcBef>
                <a:spcPts val="0"/>
              </a:spcBef>
              <a:buClr>
                <a:srgbClr val="000000"/>
              </a:buClr>
              <a:buSzPts val="1900"/>
              <a:buChar char="○"/>
            </a:pPr>
            <a:r>
              <a:rPr lang="en-US" dirty="0">
                <a:solidFill>
                  <a:srgbClr val="000000"/>
                </a:solidFill>
              </a:rPr>
              <a:t>Randomly assign amateur athletes to treatment and control groups</a:t>
            </a:r>
          </a:p>
          <a:p>
            <a:pPr marL="914400" indent="-349250">
              <a:lnSpc>
                <a:spcPct val="115000"/>
              </a:lnSpc>
              <a:spcBef>
                <a:spcPts val="0"/>
              </a:spcBef>
              <a:buClr>
                <a:srgbClr val="000000"/>
              </a:buClr>
              <a:buSzPts val="1900"/>
              <a:buChar char="○"/>
            </a:pPr>
            <a:r>
              <a:rPr lang="en-US" dirty="0">
                <a:solidFill>
                  <a:srgbClr val="000000"/>
                </a:solidFill>
              </a:rPr>
              <a:t>Pro/amateur status is equally represented in the resulting treatment and control groups</a:t>
            </a:r>
          </a:p>
          <a:p>
            <a:pPr>
              <a:lnSpc>
                <a:spcPct val="115000"/>
              </a:lnSpc>
              <a:buClr>
                <a:srgbClr val="000000"/>
              </a:buClr>
              <a:buSzPts val="1900"/>
            </a:pPr>
            <a:endParaRPr lang="en-US" dirty="0">
              <a:solidFill>
                <a:srgbClr val="000000"/>
              </a:solidFill>
            </a:endParaRPr>
          </a:p>
          <a:p>
            <a:pPr marL="914400" indent="-349250">
              <a:lnSpc>
                <a:spcPct val="115000"/>
              </a:lnSpc>
              <a:spcBef>
                <a:spcPts val="0"/>
              </a:spcBef>
              <a:buSzPts val="1900"/>
              <a:buChar char="○"/>
            </a:pPr>
            <a:endParaRPr lang="en-US" dirty="0">
              <a:solidFill>
                <a:srgbClr val="000000"/>
              </a:solidFill>
            </a:endParaRPr>
          </a:p>
          <a:p>
            <a:pPr lvl="1" indent="-349250">
              <a:lnSpc>
                <a:spcPct val="115000"/>
              </a:lnSpc>
              <a:buClr>
                <a:srgbClr val="000000"/>
              </a:buClr>
              <a:buSzPts val="1900"/>
            </a:pPr>
            <a:endParaRPr sz="2000" dirty="0">
              <a:solidFill>
                <a:srgbClr val="000000"/>
              </a:solidFill>
            </a:endParaRPr>
          </a:p>
        </p:txBody>
      </p:sp>
      <p:pic>
        <p:nvPicPr>
          <p:cNvPr id="81" name="Google Shape;81;p15"/>
          <p:cNvPicPr preferRelativeResize="0"/>
          <p:nvPr/>
        </p:nvPicPr>
        <p:blipFill>
          <a:blip r:embed="rId3">
            <a:alphaModFix/>
          </a:blip>
          <a:stretch>
            <a:fillRect/>
          </a:stretch>
        </p:blipFill>
        <p:spPr>
          <a:xfrm>
            <a:off x="3300856" y="1337203"/>
            <a:ext cx="1905325" cy="3928600"/>
          </a:xfrm>
          <a:prstGeom prst="rect">
            <a:avLst/>
          </a:prstGeom>
          <a:noFill/>
          <a:ln>
            <a:noFill/>
          </a:ln>
        </p:spPr>
      </p:pic>
      <p:sp>
        <p:nvSpPr>
          <p:cNvPr id="84" name="Google Shape;84;p15"/>
          <p:cNvSpPr txBox="1"/>
          <p:nvPr/>
        </p:nvSpPr>
        <p:spPr>
          <a:xfrm>
            <a:off x="1622323" y="6137182"/>
            <a:ext cx="9955162" cy="4161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400" kern="0" dirty="0">
                <a:solidFill>
                  <a:srgbClr val="FFC000"/>
                </a:solidFill>
                <a:latin typeface="Arial"/>
                <a:cs typeface="Arial"/>
                <a:sym typeface="Arial"/>
              </a:rPr>
              <a:t>Why is this important? Can you think of other variables to block for?</a:t>
            </a:r>
            <a:endParaRPr sz="2400" kern="0" dirty="0">
              <a:solidFill>
                <a:srgbClr val="FFC000"/>
              </a:solidFill>
              <a:latin typeface="Arial"/>
              <a:cs typeface="Arial"/>
              <a:sym typeface="Arial"/>
            </a:endParaRPr>
          </a:p>
        </p:txBody>
      </p:sp>
      <p:sp>
        <p:nvSpPr>
          <p:cNvPr id="2" name="Title 1">
            <a:extLst>
              <a:ext uri="{FF2B5EF4-FFF2-40B4-BE49-F238E27FC236}">
                <a16:creationId xmlns:a16="http://schemas.microsoft.com/office/drawing/2014/main" id="{7EAB3D6D-8E28-304C-0E9A-FD9872F9707D}"/>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Study Design</a:t>
            </a:r>
          </a:p>
        </p:txBody>
      </p:sp>
    </p:spTree>
    <p:extLst>
      <p:ext uri="{BB962C8B-B14F-4D97-AF65-F5344CB8AC3E}">
        <p14:creationId xmlns:p14="http://schemas.microsoft.com/office/powerpoint/2010/main" val="42078960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body" idx="1"/>
          </p:nvPr>
        </p:nvSpPr>
        <p:spPr>
          <a:xfrm>
            <a:off x="3649781" y="973018"/>
            <a:ext cx="8136900" cy="5314200"/>
          </a:xfrm>
          <a:prstGeom prst="rect">
            <a:avLst/>
          </a:prstGeom>
        </p:spPr>
        <p:txBody>
          <a:bodyPr spcFirstLastPara="1" wrap="square" lIns="91425" tIns="91425" rIns="91425" bIns="91425" anchor="t" anchorCtr="0">
            <a:noAutofit/>
          </a:bodyPr>
          <a:lstStyle/>
          <a:p>
            <a:pPr marL="0" indent="0">
              <a:lnSpc>
                <a:spcPct val="115000"/>
              </a:lnSpc>
              <a:buClr>
                <a:srgbClr val="000000"/>
              </a:buClr>
              <a:buSzPts val="1100"/>
              <a:buNone/>
            </a:pPr>
            <a:r>
              <a:rPr lang="en" sz="1900" dirty="0">
                <a:solidFill>
                  <a:schemeClr val="accent1"/>
                </a:solidFill>
              </a:rPr>
              <a:t>A study is designed to test the effect of light level and noise level on exam performance of students. The researcher also believes that light and noise levels might have different effects on high and low income students, so wants to make sure both economic statuses are equally represented in each group. Which of the below is correct?</a:t>
            </a:r>
            <a:endParaRPr sz="1900" dirty="0">
              <a:solidFill>
                <a:schemeClr val="accent1"/>
              </a:solidFill>
            </a:endParaRPr>
          </a:p>
          <a:p>
            <a:pPr marL="0" indent="0">
              <a:lnSpc>
                <a:spcPct val="115000"/>
              </a:lnSpc>
              <a:buClr>
                <a:srgbClr val="000000"/>
              </a:buClr>
              <a:buSzPts val="1100"/>
              <a:buNone/>
            </a:pPr>
            <a:endParaRPr sz="600" dirty="0">
              <a:solidFill>
                <a:srgbClr val="000000"/>
              </a:solidFill>
            </a:endParaRPr>
          </a:p>
          <a:p>
            <a:pPr indent="-349250">
              <a:lnSpc>
                <a:spcPct val="115000"/>
              </a:lnSpc>
              <a:buClr>
                <a:srgbClr val="000000"/>
              </a:buClr>
              <a:buSzPts val="1900"/>
              <a:buAutoNum type="alphaUcPeriod"/>
            </a:pPr>
            <a:r>
              <a:rPr lang="en" sz="1900" dirty="0">
                <a:solidFill>
                  <a:srgbClr val="000000"/>
                </a:solidFill>
              </a:rPr>
              <a:t>There are 3 explanatory variables (light, noise, economic status) and 1 response variable (exam performance)</a:t>
            </a:r>
            <a:endParaRPr sz="1900" dirty="0">
              <a:solidFill>
                <a:srgbClr val="000000"/>
              </a:solidFill>
            </a:endParaRPr>
          </a:p>
          <a:p>
            <a:pPr marL="0" indent="0">
              <a:lnSpc>
                <a:spcPct val="115000"/>
              </a:lnSpc>
              <a:buClr>
                <a:srgbClr val="000000"/>
              </a:buClr>
              <a:buSzPts val="1100"/>
              <a:buNone/>
            </a:pPr>
            <a:endParaRPr sz="600" dirty="0">
              <a:solidFill>
                <a:srgbClr val="000000"/>
              </a:solidFill>
            </a:endParaRPr>
          </a:p>
          <a:p>
            <a:pPr indent="-349250">
              <a:lnSpc>
                <a:spcPct val="115000"/>
              </a:lnSpc>
              <a:buClr>
                <a:srgbClr val="000000"/>
              </a:buClr>
              <a:buSzPts val="1900"/>
              <a:buAutoNum type="alphaUcPeriod" startAt="2"/>
            </a:pPr>
            <a:r>
              <a:rPr lang="en" sz="1900" dirty="0">
                <a:solidFill>
                  <a:srgbClr val="000000"/>
                </a:solidFill>
              </a:rPr>
              <a:t>There are 2 explanatory variables (light and noise), 1 blocking variable (economic status), and 1 response variable (exam performance)</a:t>
            </a:r>
            <a:endParaRPr sz="1900" dirty="0">
              <a:solidFill>
                <a:srgbClr val="000000"/>
              </a:solidFill>
            </a:endParaRPr>
          </a:p>
          <a:p>
            <a:pPr marL="0" indent="0">
              <a:lnSpc>
                <a:spcPct val="115000"/>
              </a:lnSpc>
              <a:buNone/>
            </a:pPr>
            <a:endParaRPr sz="600" dirty="0">
              <a:solidFill>
                <a:srgbClr val="000000"/>
              </a:solidFill>
            </a:endParaRPr>
          </a:p>
          <a:p>
            <a:pPr indent="-349250">
              <a:lnSpc>
                <a:spcPct val="115000"/>
              </a:lnSpc>
              <a:buClr>
                <a:srgbClr val="000000"/>
              </a:buClr>
              <a:buSzPts val="1900"/>
              <a:buAutoNum type="alphaUcPeriod" startAt="3"/>
            </a:pPr>
            <a:r>
              <a:rPr lang="en" sz="1900" dirty="0">
                <a:solidFill>
                  <a:srgbClr val="000000"/>
                </a:solidFill>
              </a:rPr>
              <a:t>There is 1 explanatory variable (economic status) and 3 response variables (light, noise, exam performance)</a:t>
            </a:r>
            <a:endParaRPr sz="1900" dirty="0">
              <a:solidFill>
                <a:srgbClr val="000000"/>
              </a:solidFill>
            </a:endParaRPr>
          </a:p>
          <a:p>
            <a:pPr marL="0" indent="0">
              <a:lnSpc>
                <a:spcPct val="115000"/>
              </a:lnSpc>
              <a:buNone/>
            </a:pPr>
            <a:endParaRPr sz="600" dirty="0">
              <a:solidFill>
                <a:srgbClr val="000000"/>
              </a:solidFill>
            </a:endParaRPr>
          </a:p>
          <a:p>
            <a:pPr indent="-349250">
              <a:lnSpc>
                <a:spcPct val="115000"/>
              </a:lnSpc>
              <a:buClr>
                <a:srgbClr val="000000"/>
              </a:buClr>
              <a:buSzPts val="1900"/>
              <a:buAutoNum type="alphaUcPeriod" startAt="4"/>
            </a:pPr>
            <a:r>
              <a:rPr lang="en" sz="1900" dirty="0">
                <a:solidFill>
                  <a:srgbClr val="000000"/>
                </a:solidFill>
              </a:rPr>
              <a:t>There are 2 blocking variables (light and noise), 1 explanatory variable (economic status), and 1 response variable (exam performance)</a:t>
            </a:r>
            <a:endParaRPr sz="1900" dirty="0">
              <a:solidFill>
                <a:srgbClr val="000000"/>
              </a:solidFill>
            </a:endParaRPr>
          </a:p>
          <a:p>
            <a:pPr marL="0" indent="0">
              <a:lnSpc>
                <a:spcPct val="115000"/>
              </a:lnSpc>
              <a:buNone/>
            </a:pPr>
            <a:endParaRPr sz="1900" dirty="0">
              <a:solidFill>
                <a:srgbClr val="000000"/>
              </a:solidFill>
            </a:endParaRPr>
          </a:p>
        </p:txBody>
      </p:sp>
      <p:sp>
        <p:nvSpPr>
          <p:cNvPr id="2" name="Title 1">
            <a:extLst>
              <a:ext uri="{FF2B5EF4-FFF2-40B4-BE49-F238E27FC236}">
                <a16:creationId xmlns:a16="http://schemas.microsoft.com/office/drawing/2014/main" id="{EFAE1ED0-2F34-2CA1-AEBD-5A8CB66F56C4}"/>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Practice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body" idx="1"/>
          </p:nvPr>
        </p:nvSpPr>
        <p:spPr>
          <a:xfrm>
            <a:off x="3649781" y="973018"/>
            <a:ext cx="8136900" cy="5314200"/>
          </a:xfrm>
          <a:prstGeom prst="rect">
            <a:avLst/>
          </a:prstGeom>
        </p:spPr>
        <p:txBody>
          <a:bodyPr spcFirstLastPara="1" wrap="square" lIns="91425" tIns="91425" rIns="91425" bIns="91425" anchor="t" anchorCtr="0">
            <a:noAutofit/>
          </a:bodyPr>
          <a:lstStyle/>
          <a:p>
            <a:pPr marL="0" indent="0">
              <a:lnSpc>
                <a:spcPct val="115000"/>
              </a:lnSpc>
              <a:buClr>
                <a:srgbClr val="000000"/>
              </a:buClr>
              <a:buSzPts val="1100"/>
              <a:buNone/>
            </a:pPr>
            <a:r>
              <a:rPr lang="en" sz="1900" dirty="0">
                <a:solidFill>
                  <a:schemeClr val="accent1"/>
                </a:solidFill>
              </a:rPr>
              <a:t>A study is designed to test the effect of light level and noise level on exam performance of students. The researcher also believes that light and noise levels might have different effects on high and low income students, so wants to make sure both economic statuses are equally represented in each group. Which of the below is correct?</a:t>
            </a:r>
            <a:endParaRPr sz="1900" dirty="0">
              <a:solidFill>
                <a:schemeClr val="accent1"/>
              </a:solidFill>
            </a:endParaRPr>
          </a:p>
          <a:p>
            <a:pPr marL="0" indent="0">
              <a:lnSpc>
                <a:spcPct val="115000"/>
              </a:lnSpc>
              <a:buClr>
                <a:srgbClr val="000000"/>
              </a:buClr>
              <a:buSzPts val="1100"/>
              <a:buNone/>
            </a:pPr>
            <a:endParaRPr sz="600" dirty="0">
              <a:solidFill>
                <a:srgbClr val="000000"/>
              </a:solidFill>
            </a:endParaRPr>
          </a:p>
          <a:p>
            <a:pPr indent="-349250">
              <a:lnSpc>
                <a:spcPct val="115000"/>
              </a:lnSpc>
              <a:buClr>
                <a:srgbClr val="000000"/>
              </a:buClr>
              <a:buSzPts val="1900"/>
              <a:buAutoNum type="alphaUcPeriod"/>
            </a:pPr>
            <a:r>
              <a:rPr lang="en" sz="1900" dirty="0">
                <a:solidFill>
                  <a:srgbClr val="000000"/>
                </a:solidFill>
              </a:rPr>
              <a:t>There are 3 explanatory variables (light, noise, economic status) and 1 response variable (exam performance)</a:t>
            </a:r>
            <a:endParaRPr sz="1900" dirty="0">
              <a:solidFill>
                <a:srgbClr val="000000"/>
              </a:solidFill>
            </a:endParaRPr>
          </a:p>
          <a:p>
            <a:pPr marL="0" indent="0">
              <a:lnSpc>
                <a:spcPct val="115000"/>
              </a:lnSpc>
              <a:buClr>
                <a:srgbClr val="000000"/>
              </a:buClr>
              <a:buSzPts val="1100"/>
              <a:buNone/>
            </a:pPr>
            <a:endParaRPr sz="600" dirty="0">
              <a:solidFill>
                <a:srgbClr val="000000"/>
              </a:solidFill>
            </a:endParaRPr>
          </a:p>
          <a:p>
            <a:pPr indent="-349250">
              <a:lnSpc>
                <a:spcPct val="115000"/>
              </a:lnSpc>
              <a:buClr>
                <a:srgbClr val="000000"/>
              </a:buClr>
              <a:buSzPts val="1900"/>
              <a:buAutoNum type="alphaUcPeriod" startAt="2"/>
            </a:pPr>
            <a:r>
              <a:rPr lang="en" sz="1900" dirty="0">
                <a:solidFill>
                  <a:srgbClr val="FFC000"/>
                </a:solidFill>
              </a:rPr>
              <a:t>There are 2 explanatory variables (light and noise), 1 blocking variable (economic status), and 1 response variable (exam performance)</a:t>
            </a:r>
            <a:endParaRPr sz="1900" dirty="0">
              <a:solidFill>
                <a:srgbClr val="FFC000"/>
              </a:solidFill>
            </a:endParaRPr>
          </a:p>
          <a:p>
            <a:pPr marL="0" indent="0">
              <a:lnSpc>
                <a:spcPct val="115000"/>
              </a:lnSpc>
              <a:buNone/>
            </a:pPr>
            <a:endParaRPr sz="600" dirty="0">
              <a:solidFill>
                <a:srgbClr val="000000"/>
              </a:solidFill>
            </a:endParaRPr>
          </a:p>
          <a:p>
            <a:pPr indent="-349250">
              <a:lnSpc>
                <a:spcPct val="115000"/>
              </a:lnSpc>
              <a:buClr>
                <a:srgbClr val="000000"/>
              </a:buClr>
              <a:buSzPts val="1900"/>
              <a:buAutoNum type="alphaUcPeriod" startAt="3"/>
            </a:pPr>
            <a:r>
              <a:rPr lang="en" sz="1900" dirty="0">
                <a:solidFill>
                  <a:srgbClr val="000000"/>
                </a:solidFill>
              </a:rPr>
              <a:t>There is 1 explanatory variable (economic status) and 3 response variables (light, noise, exam performance)</a:t>
            </a:r>
            <a:endParaRPr sz="1900" dirty="0">
              <a:solidFill>
                <a:srgbClr val="000000"/>
              </a:solidFill>
            </a:endParaRPr>
          </a:p>
          <a:p>
            <a:pPr marL="0" indent="0">
              <a:lnSpc>
                <a:spcPct val="115000"/>
              </a:lnSpc>
              <a:buNone/>
            </a:pPr>
            <a:endParaRPr sz="600" dirty="0">
              <a:solidFill>
                <a:srgbClr val="000000"/>
              </a:solidFill>
            </a:endParaRPr>
          </a:p>
          <a:p>
            <a:pPr indent="-349250">
              <a:lnSpc>
                <a:spcPct val="115000"/>
              </a:lnSpc>
              <a:buClr>
                <a:srgbClr val="000000"/>
              </a:buClr>
              <a:buSzPts val="1900"/>
              <a:buAutoNum type="alphaUcPeriod" startAt="4"/>
            </a:pPr>
            <a:r>
              <a:rPr lang="en" sz="1900" dirty="0">
                <a:solidFill>
                  <a:srgbClr val="000000"/>
                </a:solidFill>
              </a:rPr>
              <a:t>There are 2 blocking variables (light and noise), 1 explanatory variable (economic status), and 1 response variable (exam performance)</a:t>
            </a:r>
            <a:endParaRPr sz="1900" dirty="0">
              <a:solidFill>
                <a:srgbClr val="000000"/>
              </a:solidFill>
            </a:endParaRPr>
          </a:p>
          <a:p>
            <a:pPr marL="0" indent="0">
              <a:lnSpc>
                <a:spcPct val="115000"/>
              </a:lnSpc>
              <a:buNone/>
            </a:pPr>
            <a:endParaRPr sz="1900" dirty="0">
              <a:solidFill>
                <a:srgbClr val="000000"/>
              </a:solidFill>
            </a:endParaRPr>
          </a:p>
        </p:txBody>
      </p:sp>
      <p:sp>
        <p:nvSpPr>
          <p:cNvPr id="2" name="Title 1">
            <a:extLst>
              <a:ext uri="{FF2B5EF4-FFF2-40B4-BE49-F238E27FC236}">
                <a16:creationId xmlns:a16="http://schemas.microsoft.com/office/drawing/2014/main" id="{EFAE1ED0-2F34-2CA1-AEBD-5A8CB66F56C4}"/>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Practice</a:t>
            </a:r>
          </a:p>
        </p:txBody>
      </p:sp>
    </p:spTree>
    <p:extLst>
      <p:ext uri="{BB962C8B-B14F-4D97-AF65-F5344CB8AC3E}">
        <p14:creationId xmlns:p14="http://schemas.microsoft.com/office/powerpoint/2010/main" val="14443385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487640" y="409080"/>
            <a:ext cx="8183100" cy="1143000"/>
          </a:xfrm>
          <a:prstGeom prst="rect">
            <a:avLst/>
          </a:prstGeom>
        </p:spPr>
        <p:txBody>
          <a:bodyPr spcFirstLastPara="1" wrap="square" lIns="91425" tIns="91425" rIns="91425" bIns="91425" anchor="b" anchorCtr="0">
            <a:noAutofit/>
          </a:bodyPr>
          <a:lstStyle/>
          <a:p>
            <a:r>
              <a:rPr lang="en">
                <a:solidFill>
                  <a:schemeClr val="accent1"/>
                </a:solidFill>
              </a:rPr>
              <a:t>Difference Between Blocking and Explanatory Variables</a:t>
            </a:r>
            <a:endParaRPr>
              <a:solidFill>
                <a:schemeClr val="accent1"/>
              </a:solidFill>
            </a:endParaRPr>
          </a:p>
        </p:txBody>
      </p:sp>
      <p:sp>
        <p:nvSpPr>
          <p:cNvPr id="102" name="Google Shape;102;p18"/>
          <p:cNvSpPr txBox="1">
            <a:spLocks noGrp="1"/>
          </p:cNvSpPr>
          <p:nvPr>
            <p:ph type="body" idx="1"/>
          </p:nvPr>
        </p:nvSpPr>
        <p:spPr>
          <a:xfrm>
            <a:off x="3487640" y="1744730"/>
            <a:ext cx="8136900" cy="4620600"/>
          </a:xfrm>
          <a:prstGeom prst="rect">
            <a:avLst/>
          </a:prstGeom>
        </p:spPr>
        <p:txBody>
          <a:bodyPr spcFirstLastPara="1" wrap="square" lIns="91425" tIns="91425" rIns="91425" bIns="91425" anchor="t" anchorCtr="0">
            <a:noAutofit/>
          </a:bodyPr>
          <a:lstStyle/>
          <a:p>
            <a:pPr indent="-368300">
              <a:lnSpc>
                <a:spcPct val="115000"/>
              </a:lnSpc>
              <a:buClr>
                <a:srgbClr val="000000"/>
              </a:buClr>
              <a:buSzPts val="2200"/>
            </a:pPr>
            <a:r>
              <a:rPr lang="en" sz="2200" dirty="0">
                <a:solidFill>
                  <a:srgbClr val="000000"/>
                </a:solidFill>
              </a:rPr>
              <a:t>Stimuli are conditions we can impose on the experimental units.</a:t>
            </a:r>
            <a:endParaRPr sz="2200" dirty="0">
              <a:solidFill>
                <a:srgbClr val="000000"/>
              </a:solidFill>
            </a:endParaRPr>
          </a:p>
          <a:p>
            <a:pPr marL="0" indent="0">
              <a:lnSpc>
                <a:spcPct val="115000"/>
              </a:lnSpc>
              <a:buClr>
                <a:srgbClr val="000000"/>
              </a:buClr>
              <a:buSzPts val="1100"/>
              <a:buNone/>
            </a:pPr>
            <a:endParaRPr sz="2200" dirty="0">
              <a:solidFill>
                <a:srgbClr val="000000"/>
              </a:solidFill>
            </a:endParaRPr>
          </a:p>
          <a:p>
            <a:pPr indent="-368300">
              <a:lnSpc>
                <a:spcPct val="115000"/>
              </a:lnSpc>
              <a:buClr>
                <a:srgbClr val="000000"/>
              </a:buClr>
              <a:buSzPts val="2200"/>
            </a:pPr>
            <a:r>
              <a:rPr lang="en" sz="2200" dirty="0">
                <a:solidFill>
                  <a:srgbClr val="000000"/>
                </a:solidFill>
              </a:rPr>
              <a:t>Blocking variables are characteristics that the experimental units come with, that we would like to control for.</a:t>
            </a:r>
            <a:endParaRPr sz="2200" dirty="0">
              <a:solidFill>
                <a:srgbClr val="000000"/>
              </a:solidFill>
            </a:endParaRPr>
          </a:p>
          <a:p>
            <a:pPr marL="0" indent="0">
              <a:lnSpc>
                <a:spcPct val="115000"/>
              </a:lnSpc>
              <a:buClr>
                <a:srgbClr val="000000"/>
              </a:buClr>
              <a:buSzPts val="1100"/>
              <a:buNone/>
            </a:pPr>
            <a:endParaRPr sz="2200" dirty="0">
              <a:solidFill>
                <a:srgbClr val="000000"/>
              </a:solidFill>
            </a:endParaRPr>
          </a:p>
          <a:p>
            <a:pPr indent="-368300">
              <a:lnSpc>
                <a:spcPct val="115000"/>
              </a:lnSpc>
              <a:buClr>
                <a:srgbClr val="000000"/>
              </a:buClr>
              <a:buSzPts val="2200"/>
            </a:pPr>
            <a:r>
              <a:rPr lang="en" sz="2200" dirty="0">
                <a:solidFill>
                  <a:srgbClr val="000000"/>
                </a:solidFill>
              </a:rPr>
              <a:t>Blocking is like stratifying, except used in experimental settings when randomly assigning, as opposed to when sampling.</a:t>
            </a:r>
            <a:endParaRPr sz="2200" dirty="0">
              <a:solidFill>
                <a:srgbClr val="000000"/>
              </a:solidFill>
            </a:endParaRPr>
          </a:p>
        </p:txBody>
      </p:sp>
      <p:sp>
        <p:nvSpPr>
          <p:cNvPr id="2" name="Title 1">
            <a:extLst>
              <a:ext uri="{FF2B5EF4-FFF2-40B4-BE49-F238E27FC236}">
                <a16:creationId xmlns:a16="http://schemas.microsoft.com/office/drawing/2014/main" id="{DF96454A-287F-FC9B-D90C-0C09D882CACA}"/>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Study Design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603581" y="409080"/>
            <a:ext cx="8183100" cy="1143000"/>
          </a:xfrm>
          <a:prstGeom prst="rect">
            <a:avLst/>
          </a:prstGeom>
        </p:spPr>
        <p:txBody>
          <a:bodyPr spcFirstLastPara="1" wrap="square" lIns="91425" tIns="91425" rIns="91425" bIns="91425" anchor="b" anchorCtr="0">
            <a:noAutofit/>
          </a:bodyPr>
          <a:lstStyle/>
          <a:p>
            <a:r>
              <a:rPr lang="en">
                <a:solidFill>
                  <a:schemeClr val="accent1"/>
                </a:solidFill>
              </a:rPr>
              <a:t>More Experimental Design Terminology...</a:t>
            </a:r>
            <a:endParaRPr>
              <a:solidFill>
                <a:schemeClr val="accent1"/>
              </a:solidFill>
            </a:endParaRPr>
          </a:p>
        </p:txBody>
      </p:sp>
      <p:sp>
        <p:nvSpPr>
          <p:cNvPr id="108" name="Google Shape;108;p19"/>
          <p:cNvSpPr txBox="1">
            <a:spLocks noGrp="1"/>
          </p:cNvSpPr>
          <p:nvPr>
            <p:ph type="body" idx="1"/>
          </p:nvPr>
        </p:nvSpPr>
        <p:spPr>
          <a:xfrm>
            <a:off x="3603581" y="1516130"/>
            <a:ext cx="8136900" cy="4620600"/>
          </a:xfrm>
          <a:prstGeom prst="rect">
            <a:avLst/>
          </a:prstGeom>
        </p:spPr>
        <p:txBody>
          <a:bodyPr spcFirstLastPara="1" wrap="square" lIns="91425" tIns="91425" rIns="91425" bIns="91425" anchor="t" anchorCtr="0">
            <a:noAutofit/>
          </a:bodyPr>
          <a:lstStyle/>
          <a:p>
            <a:pPr indent="-368300">
              <a:lnSpc>
                <a:spcPct val="115000"/>
              </a:lnSpc>
              <a:buSzPts val="2200"/>
            </a:pPr>
            <a:r>
              <a:rPr lang="en" sz="2200" dirty="0">
                <a:solidFill>
                  <a:schemeClr val="accent1"/>
                </a:solidFill>
              </a:rPr>
              <a:t>Placebo:</a:t>
            </a:r>
            <a:r>
              <a:rPr lang="en" sz="2200" dirty="0">
                <a:solidFill>
                  <a:srgbClr val="000000"/>
                </a:solidFill>
              </a:rPr>
              <a:t> fake treatment, often used as the control group for medical studies</a:t>
            </a:r>
            <a:endParaRPr sz="2200" dirty="0">
              <a:solidFill>
                <a:srgbClr val="000000"/>
              </a:solidFill>
            </a:endParaRPr>
          </a:p>
          <a:p>
            <a:pPr marL="0" indent="0">
              <a:lnSpc>
                <a:spcPct val="115000"/>
              </a:lnSpc>
              <a:buClr>
                <a:srgbClr val="000000"/>
              </a:buClr>
              <a:buSzPts val="1100"/>
              <a:buNone/>
            </a:pPr>
            <a:endParaRPr sz="1200" dirty="0">
              <a:solidFill>
                <a:srgbClr val="000000"/>
              </a:solidFill>
            </a:endParaRPr>
          </a:p>
          <a:p>
            <a:pPr indent="-368300">
              <a:lnSpc>
                <a:spcPct val="115000"/>
              </a:lnSpc>
              <a:buSzPts val="2200"/>
            </a:pPr>
            <a:r>
              <a:rPr lang="en" sz="2200" dirty="0">
                <a:solidFill>
                  <a:schemeClr val="accent1"/>
                </a:solidFill>
              </a:rPr>
              <a:t>Placebo effect:</a:t>
            </a:r>
            <a:r>
              <a:rPr lang="en" sz="2200" dirty="0">
                <a:solidFill>
                  <a:srgbClr val="000000"/>
                </a:solidFill>
              </a:rPr>
              <a:t> experimental units showing improvement simply because they believe they are receiving a special treatment</a:t>
            </a:r>
            <a:endParaRPr sz="2200" dirty="0">
              <a:solidFill>
                <a:srgbClr val="000000"/>
              </a:solidFill>
            </a:endParaRPr>
          </a:p>
          <a:p>
            <a:pPr marL="0" indent="0">
              <a:lnSpc>
                <a:spcPct val="115000"/>
              </a:lnSpc>
              <a:buClr>
                <a:srgbClr val="000000"/>
              </a:buClr>
              <a:buSzPts val="1100"/>
              <a:buNone/>
            </a:pPr>
            <a:endParaRPr sz="1200" dirty="0">
              <a:solidFill>
                <a:srgbClr val="000000"/>
              </a:solidFill>
            </a:endParaRPr>
          </a:p>
          <a:p>
            <a:pPr indent="-368300">
              <a:lnSpc>
                <a:spcPct val="115000"/>
              </a:lnSpc>
              <a:buSzPts val="2200"/>
            </a:pPr>
            <a:r>
              <a:rPr lang="en" sz="2200" dirty="0">
                <a:solidFill>
                  <a:schemeClr val="accent1"/>
                </a:solidFill>
              </a:rPr>
              <a:t>Blinding:</a:t>
            </a:r>
            <a:r>
              <a:rPr lang="en" sz="2200" dirty="0">
                <a:solidFill>
                  <a:srgbClr val="000000"/>
                </a:solidFill>
              </a:rPr>
              <a:t> when experimental units do not know whether they are in the control or treatment group</a:t>
            </a:r>
            <a:endParaRPr sz="2200" dirty="0">
              <a:solidFill>
                <a:srgbClr val="000000"/>
              </a:solidFill>
            </a:endParaRPr>
          </a:p>
          <a:p>
            <a:pPr marL="0" indent="0">
              <a:lnSpc>
                <a:spcPct val="115000"/>
              </a:lnSpc>
              <a:buClr>
                <a:srgbClr val="000000"/>
              </a:buClr>
              <a:buSzPts val="1100"/>
              <a:buNone/>
            </a:pPr>
            <a:endParaRPr sz="1200" dirty="0">
              <a:solidFill>
                <a:srgbClr val="000000"/>
              </a:solidFill>
            </a:endParaRPr>
          </a:p>
          <a:p>
            <a:pPr indent="-368300">
              <a:lnSpc>
                <a:spcPct val="115000"/>
              </a:lnSpc>
              <a:buSzPts val="2200"/>
            </a:pPr>
            <a:r>
              <a:rPr lang="en" sz="2200" dirty="0">
                <a:solidFill>
                  <a:schemeClr val="accent1"/>
                </a:solidFill>
              </a:rPr>
              <a:t>Double-blind:</a:t>
            </a:r>
            <a:r>
              <a:rPr lang="en" sz="2200" dirty="0">
                <a:solidFill>
                  <a:srgbClr val="000000"/>
                </a:solidFill>
              </a:rPr>
              <a:t> when both the experimental units and the researchers who interact with the patients do not know who is in the control and who is in the treatment group</a:t>
            </a:r>
            <a:endParaRPr sz="2200" dirty="0">
              <a:solidFill>
                <a:srgbClr val="000000"/>
              </a:solidFill>
            </a:endParaRPr>
          </a:p>
        </p:txBody>
      </p:sp>
      <p:sp>
        <p:nvSpPr>
          <p:cNvPr id="2" name="Title 1">
            <a:extLst>
              <a:ext uri="{FF2B5EF4-FFF2-40B4-BE49-F238E27FC236}">
                <a16:creationId xmlns:a16="http://schemas.microsoft.com/office/drawing/2014/main" id="{BF03FE69-7FE3-C4D0-8B21-900E36B02917}"/>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Study Design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603581" y="617941"/>
            <a:ext cx="8183100" cy="1143000"/>
          </a:xfrm>
          <a:prstGeom prst="rect">
            <a:avLst/>
          </a:prstGeom>
        </p:spPr>
        <p:txBody>
          <a:bodyPr spcFirstLastPara="1" wrap="square" lIns="91425" tIns="91425" rIns="91425" bIns="91425" anchor="b" anchorCtr="0">
            <a:noAutofit/>
          </a:bodyPr>
          <a:lstStyle/>
          <a:p>
            <a:r>
              <a:rPr lang="en" dirty="0">
                <a:solidFill>
                  <a:schemeClr val="accent1"/>
                </a:solidFill>
              </a:rPr>
              <a:t>Random Assignment</a:t>
            </a:r>
            <a:endParaRPr dirty="0">
              <a:solidFill>
                <a:schemeClr val="accent1"/>
              </a:solidFill>
            </a:endParaRPr>
          </a:p>
          <a:p>
            <a:r>
              <a:rPr lang="en" dirty="0">
                <a:solidFill>
                  <a:schemeClr val="accent1"/>
                </a:solidFill>
              </a:rPr>
              <a:t>vs. Random Sampling</a:t>
            </a:r>
            <a:endParaRPr dirty="0">
              <a:solidFill>
                <a:schemeClr val="accent1"/>
              </a:solidFill>
            </a:endParaRPr>
          </a:p>
        </p:txBody>
      </p:sp>
      <p:pic>
        <p:nvPicPr>
          <p:cNvPr id="126" name="Google Shape;126;p22"/>
          <p:cNvPicPr preferRelativeResize="0"/>
          <p:nvPr/>
        </p:nvPicPr>
        <p:blipFill>
          <a:blip r:embed="rId3">
            <a:alphaModFix/>
          </a:blip>
          <a:stretch>
            <a:fillRect/>
          </a:stretch>
        </p:blipFill>
        <p:spPr>
          <a:xfrm>
            <a:off x="3603582" y="2037791"/>
            <a:ext cx="7842801" cy="3964425"/>
          </a:xfrm>
          <a:prstGeom prst="rect">
            <a:avLst/>
          </a:prstGeom>
          <a:noFill/>
          <a:ln>
            <a:noFill/>
          </a:ln>
        </p:spPr>
      </p:pic>
      <p:sp>
        <p:nvSpPr>
          <p:cNvPr id="2" name="Title 1">
            <a:extLst>
              <a:ext uri="{FF2B5EF4-FFF2-40B4-BE49-F238E27FC236}">
                <a16:creationId xmlns:a16="http://schemas.microsoft.com/office/drawing/2014/main" id="{F609D4BA-99E3-748B-5997-8923F3996718}"/>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Study Design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2" name="Title 1">
            <a:extLst>
              <a:ext uri="{FF2B5EF4-FFF2-40B4-BE49-F238E27FC236}">
                <a16:creationId xmlns:a16="http://schemas.microsoft.com/office/drawing/2014/main" id="{F609D4BA-99E3-748B-5997-8923F3996718}"/>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Practice</a:t>
            </a:r>
          </a:p>
        </p:txBody>
      </p:sp>
      <p:sp>
        <p:nvSpPr>
          <p:cNvPr id="5" name="Google Shape;108;p19">
            <a:extLst>
              <a:ext uri="{FF2B5EF4-FFF2-40B4-BE49-F238E27FC236}">
                <a16:creationId xmlns:a16="http://schemas.microsoft.com/office/drawing/2014/main" id="{75F4EF60-FB71-F2F7-6106-90B3563F50F7}"/>
              </a:ext>
            </a:extLst>
          </p:cNvPr>
          <p:cNvSpPr txBox="1">
            <a:spLocks noGrp="1"/>
          </p:cNvSpPr>
          <p:nvPr>
            <p:ph type="body" idx="1"/>
          </p:nvPr>
        </p:nvSpPr>
        <p:spPr>
          <a:xfrm>
            <a:off x="3603581" y="678426"/>
            <a:ext cx="8136900" cy="5458304"/>
          </a:xfrm>
          <a:prstGeom prst="rect">
            <a:avLst/>
          </a:prstGeom>
        </p:spPr>
        <p:txBody>
          <a:bodyPr spcFirstLastPara="1" wrap="square" lIns="91425" tIns="91425" rIns="91425" bIns="91425" anchor="t" anchorCtr="0">
            <a:noAutofit/>
          </a:bodyPr>
          <a:lstStyle/>
          <a:p>
            <a:pPr indent="-368300">
              <a:lnSpc>
                <a:spcPct val="115000"/>
              </a:lnSpc>
              <a:buSzPts val="2200"/>
            </a:pPr>
            <a:r>
              <a:rPr lang="en-US" sz="2400" dirty="0">
                <a:solidFill>
                  <a:srgbClr val="000000"/>
                </a:solidFill>
              </a:rPr>
              <a:t>Work with 2 other people </a:t>
            </a:r>
          </a:p>
          <a:p>
            <a:pPr indent="-368300">
              <a:lnSpc>
                <a:spcPct val="115000"/>
              </a:lnSpc>
              <a:buSzPts val="2200"/>
            </a:pPr>
            <a:r>
              <a:rPr lang="en-US" sz="2400" dirty="0">
                <a:solidFill>
                  <a:srgbClr val="000000"/>
                </a:solidFill>
              </a:rPr>
              <a:t>Develop a research question of interest to you </a:t>
            </a:r>
          </a:p>
          <a:p>
            <a:pPr indent="-368300">
              <a:lnSpc>
                <a:spcPct val="115000"/>
              </a:lnSpc>
              <a:buSzPts val="2200"/>
            </a:pPr>
            <a:r>
              <a:rPr lang="en-US" sz="2400" dirty="0">
                <a:solidFill>
                  <a:srgbClr val="000000"/>
                </a:solidFill>
              </a:rPr>
              <a:t>Design a study to answer that question</a:t>
            </a:r>
          </a:p>
          <a:p>
            <a:pPr lvl="1" indent="-368300">
              <a:lnSpc>
                <a:spcPct val="115000"/>
              </a:lnSpc>
              <a:buSzPts val="2200"/>
            </a:pPr>
            <a:r>
              <a:rPr lang="en-US" sz="2400" dirty="0">
                <a:solidFill>
                  <a:srgbClr val="000000"/>
                </a:solidFill>
              </a:rPr>
              <a:t>Observational or Exploratory?</a:t>
            </a:r>
          </a:p>
          <a:p>
            <a:pPr lvl="1" indent="-368300">
              <a:lnSpc>
                <a:spcPct val="115000"/>
              </a:lnSpc>
              <a:buSzPts val="2200"/>
            </a:pPr>
            <a:r>
              <a:rPr lang="en-US" sz="2400" dirty="0">
                <a:solidFill>
                  <a:srgbClr val="000000"/>
                </a:solidFill>
              </a:rPr>
              <a:t>How will you collect a sample? </a:t>
            </a:r>
          </a:p>
          <a:p>
            <a:pPr lvl="1" indent="-368300">
              <a:lnSpc>
                <a:spcPct val="115000"/>
              </a:lnSpc>
              <a:buSzPts val="2200"/>
            </a:pPr>
            <a:r>
              <a:rPr lang="en-US" sz="2400" dirty="0">
                <a:solidFill>
                  <a:srgbClr val="000000"/>
                </a:solidFill>
              </a:rPr>
              <a:t>Etc..</a:t>
            </a:r>
          </a:p>
          <a:p>
            <a:pPr indent="-368300">
              <a:lnSpc>
                <a:spcPct val="115000"/>
              </a:lnSpc>
              <a:buSzPts val="2200"/>
            </a:pPr>
            <a:r>
              <a:rPr lang="en-US" sz="2400" dirty="0">
                <a:solidFill>
                  <a:srgbClr val="000000"/>
                </a:solidFill>
              </a:rPr>
              <a:t>Be prepared to share with everyone </a:t>
            </a:r>
            <a:endParaRPr sz="2400" dirty="0">
              <a:solidFill>
                <a:srgbClr val="000000"/>
              </a:solidFill>
            </a:endParaRPr>
          </a:p>
        </p:txBody>
      </p:sp>
    </p:spTree>
    <p:extLst>
      <p:ext uri="{BB962C8B-B14F-4D97-AF65-F5344CB8AC3E}">
        <p14:creationId xmlns:p14="http://schemas.microsoft.com/office/powerpoint/2010/main" val="3925575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5B6FB1BB-8AE1-DF33-8BFB-D16C681E4D56}"/>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endParaRPr lang="en-US" sz="2400" dirty="0"/>
          </a:p>
        </p:txBody>
      </p:sp>
      <p:pic>
        <p:nvPicPr>
          <p:cNvPr id="3" name="Graphic 2" descr="Question Mark with solid fill">
            <a:extLst>
              <a:ext uri="{FF2B5EF4-FFF2-40B4-BE49-F238E27FC236}">
                <a16:creationId xmlns:a16="http://schemas.microsoft.com/office/drawing/2014/main" id="{9F80709A-A310-D126-7D57-FA1C93D6F1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03164" y="2157978"/>
            <a:ext cx="914400" cy="914400"/>
          </a:xfrm>
          <a:prstGeom prst="rect">
            <a:avLst/>
          </a:prstGeom>
        </p:spPr>
      </p:pic>
    </p:spTree>
    <p:extLst>
      <p:ext uri="{BB962C8B-B14F-4D97-AF65-F5344CB8AC3E}">
        <p14:creationId xmlns:p14="http://schemas.microsoft.com/office/powerpoint/2010/main" val="2685098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sp>
        <p:nvSpPr>
          <p:cNvPr id="5" name="Frame 4">
            <a:extLst>
              <a:ext uri="{FF2B5EF4-FFF2-40B4-BE49-F238E27FC236}">
                <a16:creationId xmlns:a16="http://schemas.microsoft.com/office/drawing/2014/main" id="{D004D4BD-4C14-E85E-8ED3-BBC5DE77E29E}"/>
              </a:ext>
            </a:extLst>
          </p:cNvPr>
          <p:cNvSpPr/>
          <p:nvPr/>
        </p:nvSpPr>
        <p:spPr>
          <a:xfrm>
            <a:off x="7962124" y="750277"/>
            <a:ext cx="1076367" cy="373560"/>
          </a:xfrm>
          <a:prstGeom prst="fram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38709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pic>
        <p:nvPicPr>
          <p:cNvPr id="5" name="Graphic 4" descr="Question Mark with solid fill">
            <a:extLst>
              <a:ext uri="{FF2B5EF4-FFF2-40B4-BE49-F238E27FC236}">
                <a16:creationId xmlns:a16="http://schemas.microsoft.com/office/drawing/2014/main" id="{BA8C262B-A922-12A7-8EA3-195B49A2F2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86641" y="3599333"/>
            <a:ext cx="914400" cy="914400"/>
          </a:xfrm>
          <a:prstGeom prst="rect">
            <a:avLst/>
          </a:prstGeom>
        </p:spPr>
      </p:pic>
      <p:sp>
        <p:nvSpPr>
          <p:cNvPr id="8" name="Google Shape;60;p12">
            <a:extLst>
              <a:ext uri="{FF2B5EF4-FFF2-40B4-BE49-F238E27FC236}">
                <a16:creationId xmlns:a16="http://schemas.microsoft.com/office/drawing/2014/main" id="{87D5B91F-640B-2420-964C-241242A3A043}"/>
              </a:ext>
            </a:extLst>
          </p:cNvPr>
          <p:cNvSpPr txBox="1">
            <a:spLocks/>
          </p:cNvSpPr>
          <p:nvPr/>
        </p:nvSpPr>
        <p:spPr>
          <a:xfrm flipH="1">
            <a:off x="7962127" y="3630471"/>
            <a:ext cx="3655439" cy="1561200"/>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None/>
            </a:pPr>
            <a:r>
              <a:rPr lang="en-US" sz="2400" i="1" dirty="0">
                <a:solidFill>
                  <a:schemeClr val="accent1"/>
                </a:solidFill>
              </a:rPr>
              <a:t>People in the study:</a:t>
            </a:r>
            <a:endParaRPr lang="en-US" sz="2400" dirty="0"/>
          </a:p>
        </p:txBody>
      </p:sp>
    </p:spTree>
    <p:extLst>
      <p:ext uri="{BB962C8B-B14F-4D97-AF65-F5344CB8AC3E}">
        <p14:creationId xmlns:p14="http://schemas.microsoft.com/office/powerpoint/2010/main" val="407656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sp>
        <p:nvSpPr>
          <p:cNvPr id="5" name="Google Shape;60;p12">
            <a:extLst>
              <a:ext uri="{FF2B5EF4-FFF2-40B4-BE49-F238E27FC236}">
                <a16:creationId xmlns:a16="http://schemas.microsoft.com/office/drawing/2014/main" id="{8B5F9C16-249D-08FC-357B-71A3D7EF1AC1}"/>
              </a:ext>
            </a:extLst>
          </p:cNvPr>
          <p:cNvSpPr txBox="1">
            <a:spLocks/>
          </p:cNvSpPr>
          <p:nvPr/>
        </p:nvSpPr>
        <p:spPr>
          <a:xfrm flipH="1">
            <a:off x="7962127" y="3630471"/>
            <a:ext cx="3655439" cy="1561200"/>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None/>
            </a:pPr>
            <a:r>
              <a:rPr lang="en-US" sz="2400" i="1" dirty="0">
                <a:solidFill>
                  <a:schemeClr val="accent1"/>
                </a:solidFill>
              </a:rPr>
              <a:t>People in the study: </a:t>
            </a:r>
            <a:r>
              <a:rPr lang="en-US" sz="2400" dirty="0"/>
              <a:t>Group of adult women who recently joined a running group</a:t>
            </a:r>
          </a:p>
        </p:txBody>
      </p:sp>
    </p:spTree>
    <p:extLst>
      <p:ext uri="{BB962C8B-B14F-4D97-AF65-F5344CB8AC3E}">
        <p14:creationId xmlns:p14="http://schemas.microsoft.com/office/powerpoint/2010/main" val="2518428748"/>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themeOverride>
</file>

<file path=ppt/theme/themeOverride2.xml><?xml version="1.0" encoding="utf-8"?>
<a:themeOverride xmlns:a="http://schemas.openxmlformats.org/drawingml/2006/main">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themeOverride>
</file>

<file path=docProps/app.xml><?xml version="1.0" encoding="utf-8"?>
<Properties xmlns="http://schemas.openxmlformats.org/officeDocument/2006/extended-properties" xmlns:vt="http://schemas.openxmlformats.org/officeDocument/2006/docPropsVTypes">
  <Template/>
  <TotalTime>173</TotalTime>
  <Words>3878</Words>
  <Application>Microsoft Macintosh PowerPoint</Application>
  <PresentationFormat>Widescreen</PresentationFormat>
  <Paragraphs>356</Paragraphs>
  <Slides>58</Slides>
  <Notes>53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Cambria Math</vt:lpstr>
      <vt:lpstr>Corbel</vt:lpstr>
      <vt:lpstr>Wingdings 2</vt:lpstr>
      <vt:lpstr>Frame</vt:lpstr>
      <vt:lpstr>Elementary Statistics - Collecting Data</vt:lpstr>
      <vt:lpstr>Plan for Today</vt:lpstr>
      <vt:lpstr>Populations vs Samples</vt:lpstr>
      <vt:lpstr>Study Example</vt:lpstr>
      <vt:lpstr>Study Example</vt:lpstr>
      <vt:lpstr>Study Example</vt:lpstr>
      <vt:lpstr>Study Example</vt:lpstr>
      <vt:lpstr>Study Example</vt:lpstr>
      <vt:lpstr>Study Example</vt:lpstr>
      <vt:lpstr>Study Example</vt:lpstr>
      <vt:lpstr>Study Example</vt:lpstr>
      <vt:lpstr>Study Example</vt:lpstr>
      <vt:lpstr>Study Example</vt:lpstr>
      <vt:lpstr>Study Example</vt:lpstr>
      <vt:lpstr>Populations and Samples</vt:lpstr>
      <vt:lpstr>Populations and Samples</vt:lpstr>
      <vt:lpstr>Populations and Samples</vt:lpstr>
      <vt:lpstr>Populations and Samples</vt:lpstr>
      <vt:lpstr>Populations and Samples</vt:lpstr>
      <vt:lpstr>PowerPoint Presentation</vt:lpstr>
      <vt:lpstr>PowerPoint Presentation</vt:lpstr>
      <vt:lpstr>PowerPoint Presentation</vt:lpstr>
      <vt:lpstr>Sampling</vt:lpstr>
      <vt:lpstr>PowerPoint Presentation</vt:lpstr>
      <vt:lpstr>PowerPoint Presentation</vt:lpstr>
      <vt:lpstr>PowerPoint Presentation</vt:lpstr>
      <vt:lpstr>The Literary Digest Poll</vt:lpstr>
      <vt:lpstr>The Literary Digest Poll - what went wrong?</vt:lpstr>
      <vt:lpstr>Large samples are preferable, but...</vt:lpstr>
      <vt:lpstr>PowerPoint Presentation</vt:lpstr>
      <vt:lpstr>PowerPoint Presentation</vt:lpstr>
      <vt:lpstr>Study Design &amp; Samples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Principles of experimental design</vt:lpstr>
      <vt:lpstr>PowerPoint Presentation</vt:lpstr>
      <vt:lpstr>PowerPoint Presentation</vt:lpstr>
      <vt:lpstr>PowerPoint Presentation</vt:lpstr>
      <vt:lpstr>PowerPoint Presentation</vt:lpstr>
      <vt:lpstr>PowerPoint Presentation</vt:lpstr>
      <vt:lpstr>PowerPoint Presentation</vt:lpstr>
      <vt:lpstr>Difference Between Blocking and Explanatory Variables</vt:lpstr>
      <vt:lpstr>More Experimental Design Terminology...</vt:lpstr>
      <vt:lpstr>Random Assignment vs. Random Sampling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cp:lastModifiedBy>
  <cp:revision>9</cp:revision>
  <dcterms:created xsi:type="dcterms:W3CDTF">2023-07-27T13:51:22Z</dcterms:created>
  <dcterms:modified xsi:type="dcterms:W3CDTF">2023-09-05T17:43:23Z</dcterms:modified>
</cp:coreProperties>
</file>