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83"/>
  </p:notesMasterIdLst>
  <p:sldIdLst>
    <p:sldId id="256" r:id="rId3"/>
    <p:sldId id="3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375" r:id="rId13"/>
    <p:sldId id="287" r:id="rId14"/>
    <p:sldId id="376" r:id="rId15"/>
    <p:sldId id="290" r:id="rId16"/>
    <p:sldId id="291" r:id="rId17"/>
    <p:sldId id="292" r:id="rId18"/>
    <p:sldId id="296" r:id="rId19"/>
    <p:sldId id="297" r:id="rId20"/>
    <p:sldId id="304" r:id="rId21"/>
    <p:sldId id="379" r:id="rId22"/>
    <p:sldId id="380" r:id="rId23"/>
    <p:sldId id="381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82" r:id="rId32"/>
    <p:sldId id="383" r:id="rId33"/>
    <p:sldId id="384" r:id="rId34"/>
    <p:sldId id="385" r:id="rId35"/>
    <p:sldId id="322" r:id="rId36"/>
    <p:sldId id="323" r:id="rId37"/>
    <p:sldId id="324" r:id="rId38"/>
    <p:sldId id="325" r:id="rId39"/>
    <p:sldId id="326" r:id="rId40"/>
    <p:sldId id="327" r:id="rId41"/>
    <p:sldId id="386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257" r:id="rId52"/>
    <p:sldId id="258" r:id="rId53"/>
    <p:sldId id="259" r:id="rId54"/>
    <p:sldId id="363" r:id="rId55"/>
    <p:sldId id="364" r:id="rId56"/>
    <p:sldId id="365" r:id="rId57"/>
    <p:sldId id="263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277" r:id="rId67"/>
    <p:sldId id="278" r:id="rId68"/>
    <p:sldId id="273" r:id="rId69"/>
    <p:sldId id="374" r:id="rId70"/>
    <p:sldId id="387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3"/>
    <p:restoredTop sz="96327"/>
  </p:normalViewPr>
  <p:slideViewPr>
    <p:cSldViewPr snapToGrid="0">
      <p:cViewPr varScale="1">
        <p:scale>
          <a:sx n="135" d="100"/>
          <a:sy n="135" d="100"/>
        </p:scale>
        <p:origin x="17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ff8405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ff8405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ff8405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ff8405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74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ff8405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ff8405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ef08203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ef08203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ef0820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ef0820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ff8405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ff8405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ef08203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ef08203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f08203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f08203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f08203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f08203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42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f08203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f08203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32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f08203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f08203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61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ec3cab4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ec3cab4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ef08203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ef08203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ef08203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ef08203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ec3cab4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ec3cab4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d9b5fcf_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d9b5fcf_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ef08203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ef08203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fa07629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fa07629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fa07629d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fa07629d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67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fa07629d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fa07629d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21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9b5fcf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9b5fcf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fa07629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fa07629d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13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fa07629d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fa07629d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262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d9b5fcf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d9b5fcf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ef08203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ef08203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ef08203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ef08203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ef08203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ef08203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dd9b5fcf_0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dd9b5fcf_0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ef08203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ef08203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d9b5fcf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d9b5fcf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177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d9b5fcf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d9b5fcf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659cad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659cad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d9b5fcf_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d9b5fcf_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d9b5fcf_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d9b5fcf_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d9b5fcf_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d9b5fcf_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d9b5fcf_0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dd9b5fcf_0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d9b5fcf_0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d9b5fcf_0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ef08203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8ef08203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ef08203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ef08203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ef08203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ef08203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659cad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659cad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8f68be3_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8f68be3_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8f68be3_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8f68be3_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5688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4586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3509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0130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6931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7715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5593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16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9b5fcf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9b5fcf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110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4400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342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a056521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fa056521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fa056521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fa056521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8f68be3_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8f68be3_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8f68be3_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8f68be3_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9075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d9b5fcf_0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d9b5fcf_0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ef08203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ef08203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9b5fcf_0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9b5fcf_0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ff8405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ff8405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ef082036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ef082036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dd9b5fcf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dd9b5fcf_0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8ef08203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8ef08203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8ef08203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8ef08203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ef08203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ef08203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ef08203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ef08203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dd9b5fcf_0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dd9b5fcf_0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8ef082036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8ef082036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ef0820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ef0820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ef0820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ef0820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9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891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506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766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32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7613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5EErdouO2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for Difference Between Many Proportions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 flipH="1">
            <a:off x="311085" y="5083600"/>
            <a:ext cx="11623248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 dirty="0">
                <a:solidFill>
                  <a:schemeClr val="accent1"/>
                </a:solidFill>
              </a:rPr>
              <a:t>Why are the expected counts the same for all outcomes but the observed counts are different? Is there a significant inconsistency between the observed and expected counts?</a:t>
            </a:r>
            <a:endParaRPr sz="2200" dirty="0">
              <a:solidFill>
                <a:schemeClr val="accent1"/>
              </a:solidFill>
            </a:endParaRPr>
          </a:p>
        </p:txBody>
      </p:sp>
      <p:pic>
        <p:nvPicPr>
          <p:cNvPr id="102" name="Google Shape;1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 flipH="1">
            <a:off x="311085" y="5083600"/>
            <a:ext cx="11623248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 dirty="0">
                <a:solidFill>
                  <a:schemeClr val="accent1"/>
                </a:solidFill>
              </a:rPr>
              <a:t>Why are the expected counts the same for all outcomes but the observed counts are different? Is there a significant inconsistency between the observed and expected counts?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 dirty="0">
                <a:solidFill>
                  <a:schemeClr val="tx1"/>
                </a:solidFill>
              </a:rPr>
              <a:t>We can answer this question with a Chi-squared GOF test </a:t>
            </a:r>
            <a:endParaRPr sz="2200" dirty="0">
              <a:solidFill>
                <a:schemeClr val="tx1"/>
              </a:solidFill>
            </a:endParaRPr>
          </a:p>
        </p:txBody>
      </p:sp>
      <p:pic>
        <p:nvPicPr>
          <p:cNvPr id="102" name="Google Shape;1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61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Do these data provide convincing evidence of an inconsistency between the observed and expected counts?</a:t>
            </a:r>
            <a:endParaRPr sz="2000" dirty="0">
              <a:solidFill>
                <a:schemeClr val="tx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endParaRPr sz="2000" dirty="0"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Do these data provide convincing evidence of an inconsistency between the observed and expected counts?</a:t>
            </a:r>
            <a:endParaRPr sz="2000" dirty="0">
              <a:solidFill>
                <a:schemeClr val="tx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endParaRPr sz="2000" dirty="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 dirty="0"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EFAA8-6A06-4410-63EB-A975673017B5}"/>
              </a:ext>
            </a:extLst>
          </p:cNvPr>
          <p:cNvSpPr txBox="1"/>
          <p:nvPr/>
        </p:nvSpPr>
        <p:spPr>
          <a:xfrm>
            <a:off x="2064470" y="2920928"/>
            <a:ext cx="8465270" cy="2232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800" i="1" dirty="0"/>
              <a:t>H</a:t>
            </a:r>
            <a:r>
              <a:rPr lang="en-US" sz="1800" i="1" baseline="-25000" dirty="0"/>
              <a:t>0</a:t>
            </a:r>
            <a:r>
              <a:rPr lang="en-US" sz="1800" dirty="0"/>
              <a:t>:  There is no inconsistency between the observed and the expected counts. </a:t>
            </a:r>
            <a:r>
              <a:rPr lang="en-US" sz="1800" dirty="0">
                <a:solidFill>
                  <a:schemeClr val="accent3"/>
                </a:solidFill>
              </a:rPr>
              <a:t>The observed counts follow the same distribution as the expected counts.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i="1" dirty="0"/>
              <a:t>H</a:t>
            </a:r>
            <a:r>
              <a:rPr lang="en-US" sz="1800" i="1" baseline="-25000" dirty="0"/>
              <a:t>A</a:t>
            </a:r>
            <a:r>
              <a:rPr lang="en-US" sz="1800" dirty="0"/>
              <a:t>:  There is an inconsistency between the observed and the expected counts. </a:t>
            </a:r>
            <a:r>
              <a:rPr lang="en-US" sz="1800" dirty="0">
                <a:solidFill>
                  <a:schemeClr val="accent3"/>
                </a:solidFill>
              </a:rPr>
              <a:t>The observed counts </a:t>
            </a:r>
            <a:r>
              <a:rPr lang="en-US" sz="1800" i="1" dirty="0">
                <a:solidFill>
                  <a:srgbClr val="FF9900"/>
                </a:solidFill>
              </a:rPr>
              <a:t>do not</a:t>
            </a:r>
            <a:r>
              <a:rPr lang="en-US" sz="1800" dirty="0">
                <a:solidFill>
                  <a:schemeClr val="accent3"/>
                </a:solidFill>
              </a:rPr>
              <a:t> follow the same distribution as the expected counts.</a:t>
            </a:r>
            <a:r>
              <a:rPr lang="en-US" sz="1800" dirty="0"/>
              <a:t> (There is a bias in which side comes up on the roll of a die.)</a:t>
            </a: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8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This is called a </a:t>
            </a:r>
            <a:r>
              <a:rPr lang="en" sz="2200" i="1">
                <a:solidFill>
                  <a:schemeClr val="accent1"/>
                </a:solidFill>
              </a:rPr>
              <a:t>goodness of fit</a:t>
            </a:r>
            <a:r>
              <a:rPr lang="en" sz="2200"/>
              <a:t> test since we're evaluating how well the observed data fit the expected distribution.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lang="en" sz="2200" i="1">
                <a:solidFill>
                  <a:schemeClr val="accent1"/>
                </a:solidFill>
              </a:rPr>
              <a:t>chi-square (χ</a:t>
            </a:r>
            <a:r>
              <a:rPr lang="en" sz="2200" i="1" baseline="30000">
                <a:solidFill>
                  <a:schemeClr val="accent1"/>
                </a:solidFill>
              </a:rPr>
              <a:t>2</a:t>
            </a:r>
            <a:r>
              <a:rPr lang="en" sz="2200" i="1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 i="1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 dirty="0"/>
              <a:t>When dealing with counts and investigating how far the observed counts are from the expected counts, we use a new test statistic called the </a:t>
            </a:r>
            <a:r>
              <a:rPr lang="en" sz="2200" i="1" dirty="0">
                <a:solidFill>
                  <a:schemeClr val="accent1"/>
                </a:solidFill>
              </a:rPr>
              <a:t>chi-square (χ</a:t>
            </a:r>
            <a:r>
              <a:rPr lang="en" sz="2200" i="1" baseline="30000" dirty="0">
                <a:solidFill>
                  <a:schemeClr val="accent1"/>
                </a:solidFill>
              </a:rPr>
              <a:t>2</a:t>
            </a:r>
            <a:r>
              <a:rPr lang="en" sz="2200" i="1" dirty="0">
                <a:solidFill>
                  <a:schemeClr val="accent1"/>
                </a:solidFill>
              </a:rPr>
              <a:t>) statistic</a:t>
            </a:r>
            <a:r>
              <a:rPr lang="en" sz="2200" dirty="0"/>
              <a:t>.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AA810C-0992-87AB-749C-B94C3FBE0C67}"/>
                  </a:ext>
                </a:extLst>
              </p:cNvPr>
              <p:cNvSpPr txBox="1"/>
              <p:nvPr/>
            </p:nvSpPr>
            <p:spPr>
              <a:xfrm>
                <a:off x="2752747" y="2908592"/>
                <a:ext cx="2366008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AA810C-0992-87AB-749C-B94C3FBE0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747" y="2908592"/>
                <a:ext cx="2366008" cy="784574"/>
              </a:xfrm>
              <a:prstGeom prst="rect">
                <a:avLst/>
              </a:prstGeom>
              <a:blipFill>
                <a:blip r:embed="rId3"/>
                <a:stretch>
                  <a:fillRect t="-109524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45CAA6-ACAB-310A-E148-04EC71898BFF}"/>
              </a:ext>
            </a:extLst>
          </p:cNvPr>
          <p:cNvSpPr txBox="1"/>
          <p:nvPr/>
        </p:nvSpPr>
        <p:spPr>
          <a:xfrm>
            <a:off x="5203416" y="3159622"/>
            <a:ext cx="3739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where k = total number of cells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9324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9909" y="5602837"/>
            <a:ext cx="6176602" cy="655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9AC484-873F-AA5D-53E8-6FFCF31E6B40}"/>
              </a:ext>
            </a:extLst>
          </p:cNvPr>
          <p:cNvSpPr/>
          <p:nvPr/>
        </p:nvSpPr>
        <p:spPr>
          <a:xfrm>
            <a:off x="6974428" y="2535723"/>
            <a:ext cx="2565498" cy="29789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8BC78-86E3-DE26-6F4C-A0118B0A4A5B}"/>
              </a:ext>
            </a:extLst>
          </p:cNvPr>
          <p:cNvSpPr/>
          <p:nvPr/>
        </p:nvSpPr>
        <p:spPr>
          <a:xfrm>
            <a:off x="6974428" y="5754659"/>
            <a:ext cx="2565498" cy="5521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3FFBC6-5903-F232-5B08-E1352D91BD7D}"/>
                  </a:ext>
                </a:extLst>
              </p:cNvPr>
              <p:cNvSpPr txBox="1"/>
              <p:nvPr/>
            </p:nvSpPr>
            <p:spPr>
              <a:xfrm>
                <a:off x="141522" y="1251654"/>
                <a:ext cx="2366008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3FFBC6-5903-F232-5B08-E1352D91B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2" y="1251654"/>
                <a:ext cx="2366008" cy="784574"/>
              </a:xfrm>
              <a:prstGeom prst="rect">
                <a:avLst/>
              </a:prstGeom>
              <a:blipFill>
                <a:blip r:embed="rId10"/>
                <a:stretch>
                  <a:fillRect t="-109524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DBE59A0-A94A-A437-A984-010F3D153ACF}"/>
              </a:ext>
            </a:extLst>
          </p:cNvPr>
          <p:cNvSpPr txBox="1"/>
          <p:nvPr/>
        </p:nvSpPr>
        <p:spPr>
          <a:xfrm>
            <a:off x="275704" y="2190175"/>
            <a:ext cx="20942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where k = total number of cells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F88F-FD3E-6666-F829-6AC972F9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D2E5-C36D-6C43-52F7-EB70F49D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Chi-Square Test of Independence</a:t>
            </a:r>
          </a:p>
          <a:p>
            <a:r>
              <a:rPr lang="en-US" dirty="0"/>
              <a:t>Goodness of Fit </a:t>
            </a:r>
          </a:p>
        </p:txBody>
      </p:sp>
    </p:spTree>
    <p:extLst>
      <p:ext uri="{BB962C8B-B14F-4D97-AF65-F5344CB8AC3E}">
        <p14:creationId xmlns:p14="http://schemas.microsoft.com/office/powerpoint/2010/main" val="262291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9324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9909" y="5602837"/>
            <a:ext cx="6176602" cy="655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9AC484-873F-AA5D-53E8-6FFCF31E6B40}"/>
              </a:ext>
            </a:extLst>
          </p:cNvPr>
          <p:cNvSpPr/>
          <p:nvPr/>
        </p:nvSpPr>
        <p:spPr>
          <a:xfrm>
            <a:off x="6974428" y="3129147"/>
            <a:ext cx="2565498" cy="23855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443127-F6AE-E1C1-3F80-126E576888FA}"/>
              </a:ext>
            </a:extLst>
          </p:cNvPr>
          <p:cNvSpPr/>
          <p:nvPr/>
        </p:nvSpPr>
        <p:spPr>
          <a:xfrm>
            <a:off x="6974428" y="5754659"/>
            <a:ext cx="2565498" cy="5521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9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9324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9909" y="5602837"/>
            <a:ext cx="6176602" cy="655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9AC484-873F-AA5D-53E8-6FFCF31E6B40}"/>
              </a:ext>
            </a:extLst>
          </p:cNvPr>
          <p:cNvSpPr/>
          <p:nvPr/>
        </p:nvSpPr>
        <p:spPr>
          <a:xfrm>
            <a:off x="6974428" y="3129147"/>
            <a:ext cx="2565498" cy="23855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8E27A-A3E4-E2FB-1532-D055C3A1EA5F}"/>
              </a:ext>
            </a:extLst>
          </p:cNvPr>
          <p:cNvSpPr txBox="1"/>
          <p:nvPr/>
        </p:nvSpPr>
        <p:spPr>
          <a:xfrm>
            <a:off x="7110499" y="4041272"/>
            <a:ext cx="4608131" cy="40862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the chi-squared statistic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F1464-8BE1-38A9-68A6-F58A4032B244}"/>
              </a:ext>
            </a:extLst>
          </p:cNvPr>
          <p:cNvSpPr/>
          <p:nvPr/>
        </p:nvSpPr>
        <p:spPr>
          <a:xfrm>
            <a:off x="6974428" y="5754659"/>
            <a:ext cx="2565498" cy="5521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9324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9336" y="5602837"/>
            <a:ext cx="6176602" cy="655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17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 dirty="0"/>
              <a:t>In order to determine if the χ</a:t>
            </a:r>
            <a:r>
              <a:rPr lang="en" sz="1800" baseline="30000" dirty="0"/>
              <a:t>2</a:t>
            </a:r>
            <a:r>
              <a:rPr lang="en" sz="1800" dirty="0"/>
              <a:t> statistic we calculated is considered unusually high or not we need to first describe its distribution.</a:t>
            </a:r>
            <a:endParaRPr sz="1800" dirty="0"/>
          </a:p>
        </p:txBody>
      </p:sp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chi-square distribution has just one parameter called </a:t>
            </a:r>
            <a:r>
              <a:rPr lang="en" sz="1800" i="1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 flipH="1">
            <a:off x="1981075" y="3086575"/>
            <a:ext cx="7822200" cy="17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 dirty="0">
                <a:solidFill>
                  <a:srgbClr val="FF9900"/>
                </a:solidFill>
              </a:rPr>
              <a:t>Remember</a:t>
            </a:r>
            <a:endParaRPr sz="1800" u="sng" dirty="0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/>
              <a:t>So far we've seen three other continuous distributions:</a:t>
            </a:r>
            <a:endParaRPr sz="1800" dirty="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 dirty="0"/>
              <a:t>Z (normal) distribution: unimodal and symmetric with two parameters: mean and standard deviation</a:t>
            </a:r>
            <a:endParaRPr sz="1800" dirty="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 dirty="0"/>
              <a:t>T distribution: unimodal and symmetric with one parameter: degrees of freedom</a:t>
            </a:r>
            <a:endParaRPr sz="1800" dirty="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 dirty="0"/>
              <a:t>F distribution: unimodal and right skewed with two parameters: degrees of freedom or numerator (between group variance) and denominator (within group variance)</a:t>
            </a:r>
            <a:endParaRPr sz="1800" dirty="0"/>
          </a:p>
        </p:txBody>
      </p:sp>
      <p:sp>
        <p:nvSpPr>
          <p:cNvPr id="283" name="Google Shape;283;p48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chi-square distribution has just one parameter called </a:t>
            </a:r>
            <a:r>
              <a:rPr lang="en" sz="1800" i="1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>
            <a:spLocks noGrp="1"/>
          </p:cNvSpPr>
          <p:nvPr>
            <p:ph type="body" idx="1"/>
          </p:nvPr>
        </p:nvSpPr>
        <p:spPr>
          <a:xfrm flipH="1">
            <a:off x="1981075" y="4556050"/>
            <a:ext cx="78222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center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shape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becomes more skewed (less like a normal)</a:t>
            </a:r>
            <a:endParaRPr sz="18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9" name="Google Shape;289;p49"/>
          <p:cNvSpPr txBox="1">
            <a:spLocks noGrp="1"/>
          </p:cNvSpPr>
          <p:nvPr>
            <p:ph type="body" idx="1"/>
          </p:nvPr>
        </p:nvSpPr>
        <p:spPr>
          <a:xfrm flipH="1">
            <a:off x="1981075" y="1215975"/>
            <a:ext cx="78222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>
            <a:spLocks noGrp="1"/>
          </p:cNvSpPr>
          <p:nvPr>
            <p:ph type="body" idx="1"/>
          </p:nvPr>
        </p:nvSpPr>
        <p:spPr>
          <a:xfrm flipH="1">
            <a:off x="1981075" y="4556050"/>
            <a:ext cx="78222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center of the</a:t>
            </a:r>
            <a:r>
              <a:rPr lang="en" sz="1800" i="1"/>
              <a:t> 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800"/>
              <a:buAutoNum type="alphaLcParenBoth"/>
            </a:pPr>
            <a:r>
              <a:rPr lang="en" sz="1800" i="1">
                <a:solidFill>
                  <a:srgbClr val="FF9900"/>
                </a:solidFill>
              </a:rPr>
              <a:t>the shape of the χ</a:t>
            </a:r>
            <a:r>
              <a:rPr lang="en" sz="1800" i="1" baseline="30000">
                <a:solidFill>
                  <a:srgbClr val="FF9900"/>
                </a:solidFill>
              </a:rPr>
              <a:t>2</a:t>
            </a:r>
            <a:r>
              <a:rPr lang="en" sz="1800" i="1">
                <a:solidFill>
                  <a:srgbClr val="FF9900"/>
                </a:solidFill>
              </a:rPr>
              <a:t> distribution becomes more skewed (less like a normal)</a:t>
            </a:r>
            <a:endParaRPr sz="18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7" name="Google Shape;297;p50"/>
          <p:cNvSpPr txBox="1">
            <a:spLocks noGrp="1"/>
          </p:cNvSpPr>
          <p:nvPr>
            <p:ph type="body" idx="1"/>
          </p:nvPr>
        </p:nvSpPr>
        <p:spPr>
          <a:xfrm flipH="1">
            <a:off x="1981075" y="1215975"/>
            <a:ext cx="78222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 flipH="1">
            <a:off x="1981075" y="1610575"/>
            <a:ext cx="78222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p-value = tail area under the chi-square distribution (as usual)</a:t>
            </a:r>
            <a:endParaRPr sz="2200"/>
          </a:p>
        </p:txBody>
      </p:sp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>
            <a:spLocks noGrp="1"/>
          </p:cNvSpPr>
          <p:nvPr>
            <p:ph type="body" idx="1"/>
          </p:nvPr>
        </p:nvSpPr>
        <p:spPr>
          <a:xfrm flipH="1">
            <a:off x="1981075" y="1610575"/>
            <a:ext cx="78222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p-value = tail area under the chi-square distribution (as usual)</a:t>
            </a:r>
            <a:br>
              <a:rPr lang="en" sz="2200"/>
            </a:b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For this we can use technology, or a </a:t>
            </a:r>
            <a:r>
              <a:rPr lang="en" sz="2200" i="1">
                <a:solidFill>
                  <a:schemeClr val="accent1"/>
                </a:solidFill>
              </a:rPr>
              <a:t>chi-square probability table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dirty="0">
                <a:solidFill>
                  <a:schemeClr val="accent1"/>
                </a:solidFill>
              </a:rPr>
              <a:t>Chi-Square test of Goodness of Fit (GOF)</a:t>
            </a:r>
            <a:endParaRPr dirty="0">
              <a:solidFill>
                <a:schemeClr val="accent1"/>
              </a:solidFill>
            </a:endParaRPr>
          </a:p>
          <a:p>
            <a:pPr algn="l"/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2" name="Google Shape;552;p8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53" name="Google Shape;55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26" y="1762076"/>
            <a:ext cx="7667881" cy="485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911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9" name="Google Shape;559;p8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0" name="Google Shape;56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76" y="1762075"/>
            <a:ext cx="7687837" cy="4886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841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66" name="Google Shape;566;p89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7" name="Google Shape;56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689" y="1762074"/>
            <a:ext cx="7658623" cy="481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808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73" name="Google Shape;573;p90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74" name="Google Shape;57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88" y="1762081"/>
            <a:ext cx="7779226" cy="4922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961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0" name="Google Shape;360;p5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66" name="Google Shape;366;p60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7" name="Google Shape;367;p6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73" name="Google Shape;373;p61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74" name="Google Shape;374;p6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61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81" name="Google Shape;381;p62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82" name="Google Shape;382;p6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62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  <p:sp>
        <p:nvSpPr>
          <p:cNvPr id="384" name="Google Shape;384;p62"/>
          <p:cNvSpPr txBox="1">
            <a:spLocks noGrp="1"/>
          </p:cNvSpPr>
          <p:nvPr>
            <p:ph type="body" idx="1"/>
          </p:nvPr>
        </p:nvSpPr>
        <p:spPr>
          <a:xfrm flipH="1">
            <a:off x="1981075" y="5477575"/>
            <a:ext cx="78222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All we need is the df and we can calculate the tail area (the p-value) and make a decision on the hypotheses.</a:t>
            </a:r>
            <a:endParaRPr sz="1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0" name="Google Shape;390;p6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6" name="Google Shape;396;p6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64"/>
          <p:cNvSpPr txBox="1">
            <a:spLocks noGrp="1"/>
          </p:cNvSpPr>
          <p:nvPr>
            <p:ph type="body" idx="1"/>
          </p:nvPr>
        </p:nvSpPr>
        <p:spPr>
          <a:xfrm flipH="1">
            <a:off x="1981075" y="3299875"/>
            <a:ext cx="78222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For dice outcomes, k = 6, therefore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 df = 6 - 1 = 5</a:t>
            </a:r>
            <a:endParaRPr sz="2000" i="1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Weldon's dice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739" y="645689"/>
            <a:ext cx="21431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31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Walter Frank Raphael Weldon (1860 - 1906), was an English evolutionary biologist and a founder of biometry. He was the joint founding editor of Biometrika, with Francis Galton and Karl Pearson.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1894, he rolled 12 dice 26,306 times, and recorded the number of 5s or 6s (which he considered to be a success).</a:t>
            </a:r>
            <a:endParaRPr sz="2200"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flipH="1">
            <a:off x="1980975" y="4411075"/>
            <a:ext cx="78879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It was observed that 5s or 6s occurred more often than expected, and Pearson hypothesized that this was probably due to the construction of the dice. Most inexpensive dice have hollowed-out pips, and since opposite sides add to 7, the face with 6 pips is lighter than its opposing face, which has only 1 pip.</a:t>
            </a:r>
            <a:endParaRPr sz="2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6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The </a:t>
            </a:r>
            <a:r>
              <a:rPr lang="en" sz="2000" i="1">
                <a:solidFill>
                  <a:schemeClr val="accent1"/>
                </a:solidFill>
              </a:rPr>
              <a:t>p-value</a:t>
            </a:r>
            <a:r>
              <a:rPr lang="en" sz="2000" i="1"/>
              <a:t> </a:t>
            </a:r>
            <a:r>
              <a:rPr lang="en" sz="2000"/>
              <a:t>for a chi-square test is defined as the </a:t>
            </a:r>
            <a:r>
              <a:rPr lang="en" sz="2000" i="1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i="1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404" name="Google Shape;404;p65"/>
          <p:cNvPicPr preferRelativeResize="0"/>
          <p:nvPr/>
        </p:nvPicPr>
        <p:blipFill rotWithShape="1">
          <a:blip r:embed="rId3">
            <a:alphaModFix/>
          </a:blip>
          <a:srcRect l="6518" r="51072" b="49553"/>
          <a:stretch/>
        </p:blipFill>
        <p:spPr>
          <a:xfrm>
            <a:off x="121761" y="2571868"/>
            <a:ext cx="3818643" cy="243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53;p87">
            <a:extLst>
              <a:ext uri="{FF2B5EF4-FFF2-40B4-BE49-F238E27FC236}">
                <a16:creationId xmlns:a16="http://schemas.microsoft.com/office/drawing/2014/main" id="{5B9CBFF9-1546-2DDE-C34A-A42939AFFE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2138"/>
          <a:stretch/>
        </p:blipFill>
        <p:spPr>
          <a:xfrm>
            <a:off x="4097979" y="2742253"/>
            <a:ext cx="7667881" cy="2809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837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6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The </a:t>
            </a:r>
            <a:r>
              <a:rPr lang="en" sz="2000" i="1">
                <a:solidFill>
                  <a:schemeClr val="accent1"/>
                </a:solidFill>
              </a:rPr>
              <a:t>p-value</a:t>
            </a:r>
            <a:r>
              <a:rPr lang="en" sz="2000" i="1"/>
              <a:t> </a:t>
            </a:r>
            <a:r>
              <a:rPr lang="en" sz="2000"/>
              <a:t>for a chi-square test is defined as the </a:t>
            </a:r>
            <a:r>
              <a:rPr lang="en" sz="2000" i="1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i="1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404" name="Google Shape;404;p65"/>
          <p:cNvPicPr preferRelativeResize="0"/>
          <p:nvPr/>
        </p:nvPicPr>
        <p:blipFill rotWithShape="1">
          <a:blip r:embed="rId3">
            <a:alphaModFix/>
          </a:blip>
          <a:srcRect l="6518" r="51072" b="49553"/>
          <a:stretch/>
        </p:blipFill>
        <p:spPr>
          <a:xfrm>
            <a:off x="2025976" y="2355051"/>
            <a:ext cx="4741375" cy="27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5"/>
          <p:cNvPicPr preferRelativeResize="0"/>
          <p:nvPr/>
        </p:nvPicPr>
        <p:blipFill rotWithShape="1">
          <a:blip r:embed="rId3">
            <a:alphaModFix/>
          </a:blip>
          <a:srcRect l="61042" b="49553"/>
          <a:stretch/>
        </p:blipFill>
        <p:spPr>
          <a:xfrm>
            <a:off x="6987500" y="2355051"/>
            <a:ext cx="3145100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Reject H</a:t>
            </a:r>
            <a:r>
              <a:rPr lang="en" sz="2200" i="1" baseline="-25000">
                <a:solidFill>
                  <a:srgbClr val="FF9900"/>
                </a:solidFill>
              </a:rPr>
              <a:t>0</a:t>
            </a:r>
            <a:r>
              <a:rPr lang="en" sz="2200" i="1">
                <a:solidFill>
                  <a:srgbClr val="FF9900"/>
                </a:solidFill>
              </a:rPr>
              <a:t>, the data provide convincing evidence that the dice are biased.</a:t>
            </a:r>
            <a:endParaRPr sz="2200" i="1">
              <a:solidFill>
                <a:srgbClr val="FF99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7" name="Google Shape;417;p6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1-6 axis is consistently shorter than the other two (2-5 and 3-4), thereby supporting the hypothesis that the faces with one and six pips are larger than the other faces.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Pearson's claim that 5s and 6s appear more often due to the carved-out pips is not supported by these data.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Dice used in casinos have flush faces, where the pips are filled in with a plastic of the same density as the surrounding material and are precisely balanced.</a:t>
            </a:r>
            <a:endParaRPr sz="1800"/>
          </a:p>
        </p:txBody>
      </p:sp>
      <p:sp>
        <p:nvSpPr>
          <p:cNvPr id="423" name="Google Shape;423;p6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Turns out...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4" name="Google Shape;42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75" y="4257250"/>
            <a:ext cx="3003400" cy="22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025" y="4817875"/>
            <a:ext cx="23812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p-value for a chi-square test is defined as the tail area </a:t>
            </a:r>
            <a:r>
              <a:rPr lang="en" sz="2000" i="1">
                <a:solidFill>
                  <a:schemeClr val="accent1"/>
                </a:solidFill>
              </a:rPr>
              <a:t>above</a:t>
            </a:r>
            <a:r>
              <a:rPr lang="en" sz="2000" i="1"/>
              <a:t> </a:t>
            </a:r>
            <a:r>
              <a:rPr lang="en" sz="2000"/>
              <a:t>the calculated test statistic.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This is because the test statistic is always positive, and a higher test statistic means a stronger deviation from the null hypothesis.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431" name="Google Shape;431;p6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Recap: p-value for a chi-square test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2" name="Google Shape;43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00" y="3533750"/>
            <a:ext cx="5695950" cy="27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38" name="Google Shape;438;p7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44" name="Google Shape;444;p7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50" name="Google Shape;450;p7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Failing to check conditions may unintentionally affect the test's error rates.</a:t>
            </a:r>
            <a:endParaRPr sz="2200"/>
          </a:p>
        </p:txBody>
      </p:sp>
      <p:sp>
        <p:nvSpPr>
          <p:cNvPr id="456" name="Google Shape;456;p7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26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2009, Zacariah Labby (U of Chicago), repeated Weldon's experiment using a homemade dice-throwing, pip counting machine.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www.youtube.com/watch?v=95EErdouO2w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rolling-imaging process took about 20 seconds per roll.</a:t>
            </a:r>
            <a:endParaRPr sz="2000"/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 flipH="1">
            <a:off x="1980975" y="3928375"/>
            <a:ext cx="78879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 dirty="0"/>
              <a:t>Each day there were ~150 images to process manually.</a:t>
            </a:r>
            <a:endParaRPr sz="2000" dirty="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 dirty="0"/>
              <a:t>At this rate Weldon's experiment was repeated in a little more than six full days.</a:t>
            </a:r>
            <a:endParaRPr sz="2000" dirty="0"/>
          </a:p>
        </p:txBody>
      </p:sp>
      <p:pic>
        <p:nvPicPr>
          <p:cNvPr id="68" name="Google Shape;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3850" y="287150"/>
            <a:ext cx="2855700" cy="2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>
              <a:solidFill>
                <a:schemeClr val="accent1"/>
              </a:solidFill>
            </a:endParaRPr>
          </a:p>
          <a:p>
            <a:pPr algn="l"/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21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</a:rPr>
              <a:t>In the dataset </a:t>
            </a:r>
            <a:r>
              <a:rPr lang="en" sz="2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popular</a:t>
            </a:r>
            <a:r>
              <a:rPr lang="en" sz="2000" dirty="0">
                <a:solidFill>
                  <a:schemeClr val="tx1"/>
                </a:solidFill>
              </a:rPr>
              <a:t>, students in grades 4-6 were asked whether good grades, athletic ability, or popularity was most important to them. A two-way table separating the students by grade and by choice of most important factor is shown below. Do these data provide evidence to suggest that goals vary by grade?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Motivation: Popular kids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26" y="3372850"/>
            <a:ext cx="7475625" cy="3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8640158" cy="1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 dirty="0"/>
              <a:t>The hypotheses are:</a:t>
            </a:r>
            <a:endParaRPr sz="2000" dirty="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i="1" dirty="0"/>
              <a:t>	H</a:t>
            </a:r>
            <a:r>
              <a:rPr lang="en" sz="2000" i="1" baseline="-25000" dirty="0"/>
              <a:t>0</a:t>
            </a:r>
            <a:r>
              <a:rPr lang="en" sz="2000" dirty="0"/>
              <a:t>: Grade and goals are independent. Goals do not vary by grade.</a:t>
            </a:r>
            <a:endParaRPr sz="2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/>
              <a:t>  	</a:t>
            </a:r>
            <a:r>
              <a:rPr lang="en" sz="2000" i="1" dirty="0"/>
              <a:t>H</a:t>
            </a:r>
            <a:r>
              <a:rPr lang="en" sz="2000" i="1" baseline="-25000" dirty="0"/>
              <a:t>A</a:t>
            </a:r>
            <a:r>
              <a:rPr lang="en" sz="2000" dirty="0"/>
              <a:t>: Grade and goals are dependent. Goals vary by grade.</a:t>
            </a:r>
            <a:endParaRPr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8640158" cy="3512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US" sz="2000" dirty="0"/>
              <a:t>The hypotheses are: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i="1" dirty="0"/>
              <a:t>	H</a:t>
            </a:r>
            <a:r>
              <a:rPr lang="en-US" sz="2000" i="1" baseline="-25000" dirty="0"/>
              <a:t>0</a:t>
            </a:r>
            <a:r>
              <a:rPr lang="en-US" sz="2000" dirty="0"/>
              <a:t>: Grade and goals are independent. Goals do not vary by grade.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/>
              <a:t>  	</a:t>
            </a:r>
            <a:r>
              <a:rPr lang="en-US" sz="2000" i="1" dirty="0"/>
              <a:t>H</a:t>
            </a:r>
            <a:r>
              <a:rPr lang="en-US" sz="2000" i="1" baseline="-25000" dirty="0"/>
              <a:t>A</a:t>
            </a:r>
            <a:r>
              <a:rPr lang="en-US" sz="2000" dirty="0"/>
              <a:t>: Grade and goals are dependent. Goals vary by grade.</a:t>
            </a: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US" sz="2000" dirty="0"/>
              <a:t>The test statistic is calculated as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/>
              <a:t>where k is the number of cells, R is the number of rows, and C is the number of columns in our contingency table, O is observed counts, and E is expected counts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/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/>
              <a:t>_______________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Note</a:t>
            </a:r>
            <a:r>
              <a:rPr lang="en-US" sz="2000" dirty="0"/>
              <a:t>: </a:t>
            </a:r>
            <a:r>
              <a:rPr lang="en-US" sz="2000" i="1" dirty="0"/>
              <a:t>we calculate </a:t>
            </a:r>
            <a:r>
              <a:rPr lang="en-US" sz="2000" i="1" dirty="0" err="1"/>
              <a:t>df</a:t>
            </a:r>
            <a:r>
              <a:rPr lang="en-US" sz="2000" i="1" dirty="0"/>
              <a:t> differently for one-way and two-way tables.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A67CC6-D2F7-1180-B963-F0ABB1ACB4CF}"/>
                  </a:ext>
                </a:extLst>
              </p:cNvPr>
              <p:cNvSpPr txBox="1"/>
              <p:nvPr/>
            </p:nvSpPr>
            <p:spPr>
              <a:xfrm>
                <a:off x="3176954" y="2889738"/>
                <a:ext cx="2112694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A67CC6-D2F7-1180-B963-F0ABB1ACB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54" y="2889738"/>
                <a:ext cx="2112694" cy="784574"/>
              </a:xfrm>
              <a:prstGeom prst="rect">
                <a:avLst/>
              </a:prstGeom>
              <a:blipFill>
                <a:blip r:embed="rId3"/>
                <a:stretch>
                  <a:fillRect l="-4790" t="-109524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0C1AF-2687-9706-9F83-C768390F5B2C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37396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0C1AF-2687-9706-9F83-C768390F5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739662" cy="276999"/>
              </a:xfrm>
              <a:prstGeom prst="rect">
                <a:avLst/>
              </a:prstGeom>
              <a:blipFill>
                <a:blip r:embed="rId4"/>
                <a:stretch>
                  <a:fillRect t="-4545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94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/>
        </p:nvGraphicFramePr>
        <p:xfrm>
          <a:off x="1869011" y="1638206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1971133" y="1546194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051407" y="12803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1763743" y="17423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105268" y="2307614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>
            <a:off x="1400816" y="1546194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6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/>
        </p:nvGraphicFramePr>
        <p:xfrm>
          <a:off x="1869011" y="1638206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/>
        </p:nvGraphicFramePr>
        <p:xfrm>
          <a:off x="6035780" y="4409050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1971133" y="1546194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051407" y="12803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1763743" y="17423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186609" y="4324080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266883" y="40582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5979219" y="4520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105268" y="2307614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>
            <a:off x="1400816" y="1546194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4357023" y="5170470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A90E95D-61C1-509C-524A-EFF2F59EF6C9}"/>
              </a:ext>
            </a:extLst>
          </p:cNvPr>
          <p:cNvSpPr/>
          <p:nvPr/>
        </p:nvSpPr>
        <p:spPr>
          <a:xfrm>
            <a:off x="5631731" y="4409050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8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84871"/>
              </p:ext>
            </p:extLst>
          </p:nvPr>
        </p:nvGraphicFramePr>
        <p:xfrm>
          <a:off x="1869011" y="1638206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55435"/>
              </p:ext>
            </p:extLst>
          </p:nvPr>
        </p:nvGraphicFramePr>
        <p:xfrm>
          <a:off x="6035780" y="4409050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1971133" y="1546194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051407" y="12803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1763743" y="17423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186609" y="4324080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266883" y="40582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5979219" y="4520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105268" y="2307614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>
            <a:off x="1400816" y="1546194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/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blipFill>
                <a:blip r:embed="rId3"/>
                <a:stretch>
                  <a:fillRect l="-806" t="-9524" r="-1210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4357023" y="5170470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A90E95D-61C1-509C-524A-EFF2F59EF6C9}"/>
              </a:ext>
            </a:extLst>
          </p:cNvPr>
          <p:cNvSpPr/>
          <p:nvPr/>
        </p:nvSpPr>
        <p:spPr>
          <a:xfrm>
            <a:off x="5631731" y="4409050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/>
        </p:nvGraphicFramePr>
        <p:xfrm>
          <a:off x="1869011" y="1638206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27789"/>
              </p:ext>
            </p:extLst>
          </p:nvPr>
        </p:nvGraphicFramePr>
        <p:xfrm>
          <a:off x="6035780" y="4409050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1971133" y="1546194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051407" y="12803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1763743" y="17423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186609" y="4324080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266883" y="40582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5979219" y="4520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105268" y="2307614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>
            <a:off x="1400816" y="1546194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/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blipFill>
                <a:blip r:embed="rId3"/>
                <a:stretch>
                  <a:fillRect l="-806" t="-9524" r="-1210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4357023" y="5170470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A90E95D-61C1-509C-524A-EFF2F59EF6C9}"/>
              </a:ext>
            </a:extLst>
          </p:cNvPr>
          <p:cNvSpPr/>
          <p:nvPr/>
        </p:nvSpPr>
        <p:spPr>
          <a:xfrm>
            <a:off x="5631731" y="4409050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3D1A42-AE30-88E8-98F6-46BAEF107EEB}"/>
                  </a:ext>
                </a:extLst>
              </p:cNvPr>
              <p:cNvSpPr txBox="1"/>
              <p:nvPr/>
            </p:nvSpPr>
            <p:spPr>
              <a:xfrm>
                <a:off x="298517" y="5170470"/>
                <a:ext cx="283013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119 ∗247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478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=61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3D1A42-AE30-88E8-98F6-46BAEF10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7" y="5170470"/>
                <a:ext cx="2830134" cy="520399"/>
              </a:xfrm>
              <a:prstGeom prst="rect">
                <a:avLst/>
              </a:prstGeom>
              <a:blipFill>
                <a:blip r:embed="rId4"/>
                <a:stretch>
                  <a:fillRect t="-11905" r="-1339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60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/>
        </p:nvGraphicFramePr>
        <p:xfrm>
          <a:off x="1869011" y="1638206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84965"/>
              </p:ext>
            </p:extLst>
          </p:nvPr>
        </p:nvGraphicFramePr>
        <p:xfrm>
          <a:off x="6035780" y="4409050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1971133" y="1546194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051407" y="12803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1763743" y="17423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186609" y="4324080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266883" y="40582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5979219" y="4520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105268" y="2307614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>
            <a:off x="1400816" y="1546194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/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blipFill>
                <a:blip r:embed="rId3"/>
                <a:stretch>
                  <a:fillRect l="-806" t="-9524" r="-1210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4357023" y="5170470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A90E95D-61C1-509C-524A-EFF2F59EF6C9}"/>
              </a:ext>
            </a:extLst>
          </p:cNvPr>
          <p:cNvSpPr/>
          <p:nvPr/>
        </p:nvSpPr>
        <p:spPr>
          <a:xfrm>
            <a:off x="5631731" y="4409050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94B16-3E17-2897-5E5E-A8DCF41E5880}"/>
                  </a:ext>
                </a:extLst>
              </p:cNvPr>
              <p:cNvSpPr txBox="1"/>
              <p:nvPr/>
            </p:nvSpPr>
            <p:spPr>
              <a:xfrm>
                <a:off x="298517" y="5110325"/>
                <a:ext cx="283013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176 ∗247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478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=91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94B16-3E17-2897-5E5E-A8DCF41E5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7" y="5110325"/>
                <a:ext cx="2830134" cy="520399"/>
              </a:xfrm>
              <a:prstGeom prst="rect">
                <a:avLst/>
              </a:prstGeom>
              <a:blipFill>
                <a:blip r:embed="rId4"/>
                <a:stretch>
                  <a:fillRect t="-11905" r="-1339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922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/>
        </p:nvGraphicFramePr>
        <p:xfrm>
          <a:off x="1869011" y="1638206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66193"/>
              </p:ext>
            </p:extLst>
          </p:nvPr>
        </p:nvGraphicFramePr>
        <p:xfrm>
          <a:off x="6035780" y="4409050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</a:rPr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1971133" y="1546194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051407" y="12803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1763743" y="17423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186609" y="4324080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266883" y="40582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5979219" y="4520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105268" y="2307614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>
            <a:off x="1400816" y="1546194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/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blipFill>
                <a:blip r:embed="rId3"/>
                <a:stretch>
                  <a:fillRect l="-806" t="-9524" r="-1210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4357023" y="5170470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A90E95D-61C1-509C-524A-EFF2F59EF6C9}"/>
              </a:ext>
            </a:extLst>
          </p:cNvPr>
          <p:cNvSpPr/>
          <p:nvPr/>
        </p:nvSpPr>
        <p:spPr>
          <a:xfrm>
            <a:off x="5631731" y="4409050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94B16-3E17-2897-5E5E-A8DCF41E5880}"/>
                  </a:ext>
                </a:extLst>
              </p:cNvPr>
              <p:cNvSpPr txBox="1"/>
              <p:nvPr/>
            </p:nvSpPr>
            <p:spPr>
              <a:xfrm>
                <a:off x="298517" y="5110325"/>
                <a:ext cx="283013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176 ∗247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478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=91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94B16-3E17-2897-5E5E-A8DCF41E5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7" y="5110325"/>
                <a:ext cx="2830134" cy="520399"/>
              </a:xfrm>
              <a:prstGeom prst="rect">
                <a:avLst/>
              </a:prstGeom>
              <a:blipFill>
                <a:blip r:embed="rId4"/>
                <a:stretch>
                  <a:fillRect t="-11905" r="-1339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BCC52D1-C652-4234-6272-5FE4636FCDE0}"/>
              </a:ext>
            </a:extLst>
          </p:cNvPr>
          <p:cNvSpPr txBox="1"/>
          <p:nvPr/>
        </p:nvSpPr>
        <p:spPr>
          <a:xfrm>
            <a:off x="1039634" y="5884238"/>
            <a:ext cx="3309796" cy="40862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Fill in the rest of the table</a:t>
            </a:r>
          </a:p>
        </p:txBody>
      </p:sp>
    </p:spTree>
    <p:extLst>
      <p:ext uri="{BB962C8B-B14F-4D97-AF65-F5344CB8AC3E}">
        <p14:creationId xmlns:p14="http://schemas.microsoft.com/office/powerpoint/2010/main" val="412700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Labby did not actually observe the same phenomenon that Weldon observed (higher frequency of 5s and 6s).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Automation allowed Labby to collect more data than Weldon did in 1894, instead of recording "successes" and "failures", Labby recorded the individual number of pips on each die.</a:t>
            </a:r>
            <a:endParaRPr sz="2200"/>
          </a:p>
        </p:txBody>
      </p:sp>
      <p:pic>
        <p:nvPicPr>
          <p:cNvPr id="75" name="Google Shape;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51" y="3538450"/>
            <a:ext cx="3593225" cy="3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/>
        </p:nvGraphicFramePr>
        <p:xfrm>
          <a:off x="1869011" y="1638206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96689"/>
              </p:ext>
            </p:extLst>
          </p:nvPr>
        </p:nvGraphicFramePr>
        <p:xfrm>
          <a:off x="6035780" y="4409050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1971133" y="1546194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051407" y="12803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1763743" y="17423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186609" y="4324080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266883" y="40582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5979219" y="452024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105268" y="2307614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>
            <a:off x="1400816" y="1546194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/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4237DA-533B-240B-BC4F-92C5BD2B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7" y="4206884"/>
                <a:ext cx="3140988" cy="524118"/>
              </a:xfrm>
              <a:prstGeom prst="rect">
                <a:avLst/>
              </a:prstGeom>
              <a:blipFill>
                <a:blip r:embed="rId3"/>
                <a:stretch>
                  <a:fillRect l="-806" t="-9524" r="-1210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4357023" y="5170470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A90E95D-61C1-509C-524A-EFF2F59EF6C9}"/>
              </a:ext>
            </a:extLst>
          </p:cNvPr>
          <p:cNvSpPr/>
          <p:nvPr/>
        </p:nvSpPr>
        <p:spPr>
          <a:xfrm>
            <a:off x="5631731" y="4409050"/>
            <a:ext cx="437412" cy="1922950"/>
          </a:xfrm>
          <a:prstGeom prst="leftBrace">
            <a:avLst>
              <a:gd name="adj1" fmla="val 8333"/>
              <a:gd name="adj2" fmla="val 50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6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0" y="-12"/>
            <a:ext cx="121920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Calculating the test statistic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11665"/>
              </p:ext>
            </p:extLst>
          </p:nvPr>
        </p:nvGraphicFramePr>
        <p:xfrm>
          <a:off x="105268" y="1875748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70684"/>
              </p:ext>
            </p:extLst>
          </p:nvPr>
        </p:nvGraphicFramePr>
        <p:xfrm>
          <a:off x="6271969" y="1875748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207390" y="1783736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87664" y="15178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0" y="19799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422798" y="1790778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503072" y="152490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6215408" y="19869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2308038" y="1142988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 rot="5400000">
            <a:off x="2844286" y="-1366628"/>
            <a:ext cx="336727" cy="5814765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8406509" y="1072446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9D585FE-5BCD-4EEB-B84F-4C2CF426B997}"/>
              </a:ext>
            </a:extLst>
          </p:cNvPr>
          <p:cNvSpPr/>
          <p:nvPr/>
        </p:nvSpPr>
        <p:spPr>
          <a:xfrm rot="5400000">
            <a:off x="8954427" y="-1377678"/>
            <a:ext cx="336727" cy="5814765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48AF9-C84F-0C65-66E2-79404635B05A}"/>
                  </a:ext>
                </a:extLst>
              </p:cNvPr>
              <p:cNvSpPr txBox="1"/>
              <p:nvPr/>
            </p:nvSpPr>
            <p:spPr>
              <a:xfrm>
                <a:off x="3084746" y="4289679"/>
                <a:ext cx="2112694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48AF9-C84F-0C65-66E2-79404635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6" y="4289679"/>
                <a:ext cx="2112694" cy="784574"/>
              </a:xfrm>
              <a:prstGeom prst="rect">
                <a:avLst/>
              </a:prstGeom>
              <a:blipFill>
                <a:blip r:embed="rId3"/>
                <a:stretch>
                  <a:fillRect l="-4167" t="-109524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F8C765-D8E9-9C76-F2BF-3B33BD7E3B29}"/>
                  </a:ext>
                </a:extLst>
              </p:cNvPr>
              <p:cNvSpPr txBox="1"/>
              <p:nvPr/>
            </p:nvSpPr>
            <p:spPr>
              <a:xfrm>
                <a:off x="5573229" y="4553670"/>
                <a:ext cx="26983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F8C765-D8E9-9C76-F2BF-3B33BD7E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229" y="4553670"/>
                <a:ext cx="2698376" cy="276999"/>
              </a:xfrm>
              <a:prstGeom prst="rect">
                <a:avLst/>
              </a:prstGeom>
              <a:blipFill>
                <a:blip r:embed="rId4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D943F7D-44D2-471D-7351-0CC709ECAA14}"/>
              </a:ext>
            </a:extLst>
          </p:cNvPr>
          <p:cNvSpPr txBox="1"/>
          <p:nvPr/>
        </p:nvSpPr>
        <p:spPr>
          <a:xfrm>
            <a:off x="3269163" y="5281297"/>
            <a:ext cx="4608131" cy="40862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Chi-squared statistic?</a:t>
            </a:r>
          </a:p>
        </p:txBody>
      </p:sp>
    </p:spTree>
    <p:extLst>
      <p:ext uri="{BB962C8B-B14F-4D97-AF65-F5344CB8AC3E}">
        <p14:creationId xmlns:p14="http://schemas.microsoft.com/office/powerpoint/2010/main" val="28962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0" y="-12"/>
            <a:ext cx="121920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Calculating the test statistic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/>
        </p:nvGraphicFramePr>
        <p:xfrm>
          <a:off x="105268" y="1875748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/>
        </p:nvGraphicFramePr>
        <p:xfrm>
          <a:off x="6271969" y="1875748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207390" y="1783736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87664" y="15178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0" y="19799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422798" y="1790778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503072" y="152490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6215408" y="19869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2308038" y="1142988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 rot="5400000">
            <a:off x="2844286" y="-1366628"/>
            <a:ext cx="336727" cy="5814765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8406509" y="1072446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9D585FE-5BCD-4EEB-B84F-4C2CF426B997}"/>
              </a:ext>
            </a:extLst>
          </p:cNvPr>
          <p:cNvSpPr/>
          <p:nvPr/>
        </p:nvSpPr>
        <p:spPr>
          <a:xfrm rot="5400000">
            <a:off x="8954427" y="-1377678"/>
            <a:ext cx="336727" cy="5814765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48AF9-C84F-0C65-66E2-79404635B05A}"/>
                  </a:ext>
                </a:extLst>
              </p:cNvPr>
              <p:cNvSpPr txBox="1"/>
              <p:nvPr/>
            </p:nvSpPr>
            <p:spPr>
              <a:xfrm>
                <a:off x="3084746" y="4289679"/>
                <a:ext cx="2112694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48AF9-C84F-0C65-66E2-79404635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6" y="4289679"/>
                <a:ext cx="2112694" cy="784574"/>
              </a:xfrm>
              <a:prstGeom prst="rect">
                <a:avLst/>
              </a:prstGeom>
              <a:blipFill>
                <a:blip r:embed="rId3"/>
                <a:stretch>
                  <a:fillRect l="-4167" t="-109524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F8C765-D8E9-9C76-F2BF-3B33BD7E3B29}"/>
                  </a:ext>
                </a:extLst>
              </p:cNvPr>
              <p:cNvSpPr txBox="1"/>
              <p:nvPr/>
            </p:nvSpPr>
            <p:spPr>
              <a:xfrm>
                <a:off x="5573229" y="4553670"/>
                <a:ext cx="26983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F8C765-D8E9-9C76-F2BF-3B33BD7E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229" y="4553670"/>
                <a:ext cx="2698376" cy="276999"/>
              </a:xfrm>
              <a:prstGeom prst="rect">
                <a:avLst/>
              </a:prstGeom>
              <a:blipFill>
                <a:blip r:embed="rId4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183EF8-6247-15B0-73E2-8804E7900F72}"/>
                  </a:ext>
                </a:extLst>
              </p:cNvPr>
              <p:cNvSpPr txBox="1"/>
              <p:nvPr/>
            </p:nvSpPr>
            <p:spPr>
              <a:xfrm>
                <a:off x="106010" y="5006751"/>
                <a:ext cx="2106281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183EF8-6247-15B0-73E2-8804E7900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0" y="5006751"/>
                <a:ext cx="2106281" cy="778803"/>
              </a:xfrm>
              <a:prstGeom prst="rect">
                <a:avLst/>
              </a:prstGeom>
              <a:blipFill>
                <a:blip r:embed="rId5"/>
                <a:stretch>
                  <a:fillRect l="-5988" t="-112903" r="-2994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718B71-E967-2EC3-0155-62EFD87A89E3}"/>
                  </a:ext>
                </a:extLst>
              </p:cNvPr>
              <p:cNvSpPr txBox="1"/>
              <p:nvPr/>
            </p:nvSpPr>
            <p:spPr>
              <a:xfrm>
                <a:off x="-115261" y="5888212"/>
                <a:ext cx="12319648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(63−61)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88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95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32−34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718B71-E967-2EC3-0155-62EFD87A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261" y="5888212"/>
                <a:ext cx="12319648" cy="586443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F7A13-5F02-2660-73BF-A88BCF92B686}"/>
                  </a:ext>
                </a:extLst>
              </p:cNvPr>
              <p:cNvSpPr txBox="1"/>
              <p:nvPr/>
            </p:nvSpPr>
            <p:spPr>
              <a:xfrm>
                <a:off x="-145997" y="6469179"/>
                <a:ext cx="24232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=1.3121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F7A13-5F02-2660-73BF-A88BCF92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997" y="6469179"/>
                <a:ext cx="242329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827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0" y="-12"/>
            <a:ext cx="121920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Calculating the test statistic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/>
        </p:nvGraphicFramePr>
        <p:xfrm>
          <a:off x="105268" y="1875748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/>
        </p:nvGraphicFramePr>
        <p:xfrm>
          <a:off x="6271969" y="1875748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207390" y="1783736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87664" y="15178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0" y="19799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422798" y="1790778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503072" y="152490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6215408" y="19869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2308038" y="1142988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 rot="5400000">
            <a:off x="2844286" y="-1366628"/>
            <a:ext cx="336727" cy="5814765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8406509" y="1072446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9D585FE-5BCD-4EEB-B84F-4C2CF426B997}"/>
              </a:ext>
            </a:extLst>
          </p:cNvPr>
          <p:cNvSpPr/>
          <p:nvPr/>
        </p:nvSpPr>
        <p:spPr>
          <a:xfrm rot="5400000">
            <a:off x="8954427" y="-1377678"/>
            <a:ext cx="336727" cy="5814765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48AF9-C84F-0C65-66E2-79404635B05A}"/>
                  </a:ext>
                </a:extLst>
              </p:cNvPr>
              <p:cNvSpPr txBox="1"/>
              <p:nvPr/>
            </p:nvSpPr>
            <p:spPr>
              <a:xfrm>
                <a:off x="3084746" y="4289679"/>
                <a:ext cx="2112694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48AF9-C84F-0C65-66E2-79404635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6" y="4289679"/>
                <a:ext cx="2112694" cy="784574"/>
              </a:xfrm>
              <a:prstGeom prst="rect">
                <a:avLst/>
              </a:prstGeom>
              <a:blipFill>
                <a:blip r:embed="rId3"/>
                <a:stretch>
                  <a:fillRect l="-4167" t="-109524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F8C765-D8E9-9C76-F2BF-3B33BD7E3B29}"/>
                  </a:ext>
                </a:extLst>
              </p:cNvPr>
              <p:cNvSpPr txBox="1"/>
              <p:nvPr/>
            </p:nvSpPr>
            <p:spPr>
              <a:xfrm>
                <a:off x="5573229" y="4553670"/>
                <a:ext cx="26983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F8C765-D8E9-9C76-F2BF-3B33BD7E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229" y="4553670"/>
                <a:ext cx="2698376" cy="276999"/>
              </a:xfrm>
              <a:prstGeom prst="rect">
                <a:avLst/>
              </a:prstGeom>
              <a:blipFill>
                <a:blip r:embed="rId4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183EF8-6247-15B0-73E2-8804E7900F72}"/>
                  </a:ext>
                </a:extLst>
              </p:cNvPr>
              <p:cNvSpPr txBox="1"/>
              <p:nvPr/>
            </p:nvSpPr>
            <p:spPr>
              <a:xfrm>
                <a:off x="825867" y="5237272"/>
                <a:ext cx="1407373" cy="321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=1.3121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183EF8-6247-15B0-73E2-8804E7900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7" y="5237272"/>
                <a:ext cx="1407373" cy="321948"/>
              </a:xfrm>
              <a:prstGeom prst="rect">
                <a:avLst/>
              </a:prstGeom>
              <a:blipFill>
                <a:blip r:embed="rId5"/>
                <a:stretch>
                  <a:fillRect l="-2679" r="-3571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C3CF90E-CF70-CB58-41CE-F5545CE86EFD}"/>
              </a:ext>
            </a:extLst>
          </p:cNvPr>
          <p:cNvSpPr txBox="1"/>
          <p:nvPr/>
        </p:nvSpPr>
        <p:spPr>
          <a:xfrm>
            <a:off x="3269163" y="5281297"/>
            <a:ext cx="4608131" cy="40862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What are the degrees of freedom?</a:t>
            </a:r>
          </a:p>
        </p:txBody>
      </p:sp>
    </p:spTree>
    <p:extLst>
      <p:ext uri="{BB962C8B-B14F-4D97-AF65-F5344CB8AC3E}">
        <p14:creationId xmlns:p14="http://schemas.microsoft.com/office/powerpoint/2010/main" val="7709382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0" y="-12"/>
            <a:ext cx="121920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Calculating the test statistic in two-way tables</a:t>
            </a:r>
            <a:endParaRPr baseline="300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91E57-D3A5-59C2-0634-3DD8C8BB0E13}"/>
              </a:ext>
            </a:extLst>
          </p:cNvPr>
          <p:cNvGraphicFramePr>
            <a:graphicFrameLocks noGrp="1"/>
          </p:cNvGraphicFramePr>
          <p:nvPr/>
        </p:nvGraphicFramePr>
        <p:xfrm>
          <a:off x="105268" y="1875748"/>
          <a:ext cx="5814765" cy="207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31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70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028BC-3083-F2FC-3A96-B47CDE1CEB4B}"/>
              </a:ext>
            </a:extLst>
          </p:cNvPr>
          <p:cNvGraphicFramePr>
            <a:graphicFrameLocks noGrp="1"/>
          </p:cNvGraphicFramePr>
          <p:nvPr/>
        </p:nvGraphicFramePr>
        <p:xfrm>
          <a:off x="6271969" y="1875748"/>
          <a:ext cx="5814765" cy="20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53">
                  <a:extLst>
                    <a:ext uri="{9D8B030D-6E8A-4147-A177-3AD203B41FA5}">
                      <a16:colId xmlns:a16="http://schemas.microsoft.com/office/drawing/2014/main" val="1709781068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66054293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34994000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480604553"/>
                    </a:ext>
                  </a:extLst>
                </a:gridCol>
                <a:gridCol w="1162953">
                  <a:extLst>
                    <a:ext uri="{9D8B030D-6E8A-4147-A177-3AD203B41FA5}">
                      <a16:colId xmlns:a16="http://schemas.microsoft.com/office/drawing/2014/main" val="1871939922"/>
                    </a:ext>
                  </a:extLst>
                </a:gridCol>
              </a:tblGrid>
              <a:tr h="44574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Grades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Sports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908155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30000" dirty="0"/>
                        <a:t>th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19691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08930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n-US" sz="2000" baseline="30000" dirty="0"/>
                        <a:t>th</a:t>
                      </a: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9219638"/>
                  </a:ext>
                </a:extLst>
              </a:tr>
              <a:tr h="4069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8794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47560-D8F2-3585-50F5-A16D726FB670}"/>
              </a:ext>
            </a:extLst>
          </p:cNvPr>
          <p:cNvCxnSpPr/>
          <p:nvPr/>
        </p:nvCxnSpPr>
        <p:spPr>
          <a:xfrm flipH="1" flipV="1">
            <a:off x="207390" y="1783736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EE670D-5A2B-AAD4-CED8-7947604E588A}"/>
              </a:ext>
            </a:extLst>
          </p:cNvPr>
          <p:cNvSpPr txBox="1"/>
          <p:nvPr/>
        </p:nvSpPr>
        <p:spPr>
          <a:xfrm>
            <a:off x="287664" y="15178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0D398-BDD1-68E4-10C2-8C7F1B8AB2C2}"/>
              </a:ext>
            </a:extLst>
          </p:cNvPr>
          <p:cNvSpPr txBox="1"/>
          <p:nvPr/>
        </p:nvSpPr>
        <p:spPr>
          <a:xfrm>
            <a:off x="0" y="19799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C63B17-A9E0-F408-37FC-CF70FA015643}"/>
              </a:ext>
            </a:extLst>
          </p:cNvPr>
          <p:cNvCxnSpPr/>
          <p:nvPr/>
        </p:nvCxnSpPr>
        <p:spPr>
          <a:xfrm flipH="1" flipV="1">
            <a:off x="6422798" y="1790778"/>
            <a:ext cx="999241" cy="527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A2BDBF-F226-3526-B381-AC8E75EBC7AA}"/>
              </a:ext>
            </a:extLst>
          </p:cNvPr>
          <p:cNvSpPr txBox="1"/>
          <p:nvPr/>
        </p:nvSpPr>
        <p:spPr>
          <a:xfrm>
            <a:off x="6503072" y="152490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4108-9338-79F5-35A7-5E521C6C42FE}"/>
              </a:ext>
            </a:extLst>
          </p:cNvPr>
          <p:cNvSpPr txBox="1"/>
          <p:nvPr/>
        </p:nvSpPr>
        <p:spPr>
          <a:xfrm>
            <a:off x="6215408" y="19869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9EF26-6151-A06A-1CF6-7DAB8A244926}"/>
              </a:ext>
            </a:extLst>
          </p:cNvPr>
          <p:cNvSpPr/>
          <p:nvPr/>
        </p:nvSpPr>
        <p:spPr>
          <a:xfrm>
            <a:off x="2308038" y="1142988"/>
            <a:ext cx="12955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Observed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7716297-420D-028B-708F-F67EF078BD22}"/>
              </a:ext>
            </a:extLst>
          </p:cNvPr>
          <p:cNvSpPr/>
          <p:nvPr/>
        </p:nvSpPr>
        <p:spPr>
          <a:xfrm rot="5400000">
            <a:off x="2844286" y="-1366628"/>
            <a:ext cx="336727" cy="5814765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AFDFA-692D-0451-83FA-03B8928E0663}"/>
              </a:ext>
            </a:extLst>
          </p:cNvPr>
          <p:cNvSpPr/>
          <p:nvPr/>
        </p:nvSpPr>
        <p:spPr>
          <a:xfrm>
            <a:off x="8406509" y="1072446"/>
            <a:ext cx="12538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9D585FE-5BCD-4EEB-B84F-4C2CF426B997}"/>
              </a:ext>
            </a:extLst>
          </p:cNvPr>
          <p:cNvSpPr/>
          <p:nvPr/>
        </p:nvSpPr>
        <p:spPr>
          <a:xfrm rot="5400000">
            <a:off x="8954427" y="-1377678"/>
            <a:ext cx="336727" cy="5814765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48AF9-C84F-0C65-66E2-79404635B05A}"/>
                  </a:ext>
                </a:extLst>
              </p:cNvPr>
              <p:cNvSpPr txBox="1"/>
              <p:nvPr/>
            </p:nvSpPr>
            <p:spPr>
              <a:xfrm>
                <a:off x="3084746" y="4289679"/>
                <a:ext cx="2112694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48AF9-C84F-0C65-66E2-79404635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46" y="4289679"/>
                <a:ext cx="2112694" cy="784574"/>
              </a:xfrm>
              <a:prstGeom prst="rect">
                <a:avLst/>
              </a:prstGeom>
              <a:blipFill>
                <a:blip r:embed="rId3"/>
                <a:stretch>
                  <a:fillRect l="-4167" t="-109524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F8C765-D8E9-9C76-F2BF-3B33BD7E3B29}"/>
                  </a:ext>
                </a:extLst>
              </p:cNvPr>
              <p:cNvSpPr txBox="1"/>
              <p:nvPr/>
            </p:nvSpPr>
            <p:spPr>
              <a:xfrm>
                <a:off x="5573229" y="4553670"/>
                <a:ext cx="26983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F8C765-D8E9-9C76-F2BF-3B33BD7E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229" y="4553670"/>
                <a:ext cx="2698376" cy="276999"/>
              </a:xfrm>
              <a:prstGeom prst="rect">
                <a:avLst/>
              </a:prstGeom>
              <a:blipFill>
                <a:blip r:embed="rId4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183EF8-6247-15B0-73E2-8804E7900F72}"/>
                  </a:ext>
                </a:extLst>
              </p:cNvPr>
              <p:cNvSpPr txBox="1"/>
              <p:nvPr/>
            </p:nvSpPr>
            <p:spPr>
              <a:xfrm>
                <a:off x="825867" y="5237272"/>
                <a:ext cx="1407373" cy="321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=1.3121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183EF8-6247-15B0-73E2-8804E7900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7" y="5237272"/>
                <a:ext cx="1407373" cy="321948"/>
              </a:xfrm>
              <a:prstGeom prst="rect">
                <a:avLst/>
              </a:prstGeom>
              <a:blipFill>
                <a:blip r:embed="rId5"/>
                <a:stretch>
                  <a:fillRect l="-2679" r="-3571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13B45B-9FAD-0948-4BD2-99CD315BEF4C}"/>
                  </a:ext>
                </a:extLst>
              </p:cNvPr>
              <p:cNvSpPr txBox="1"/>
              <p:nvPr/>
            </p:nvSpPr>
            <p:spPr>
              <a:xfrm>
                <a:off x="777106" y="5715012"/>
                <a:ext cx="2826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13B45B-9FAD-0948-4BD2-99CD315BE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6" y="5715012"/>
                <a:ext cx="2826479" cy="276999"/>
              </a:xfrm>
              <a:prstGeom prst="rect">
                <a:avLst/>
              </a:prstGeom>
              <a:blipFill>
                <a:blip r:embed="rId6"/>
                <a:stretch>
                  <a:fillRect l="-893" t="-4545" r="-1339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704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 dirty="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 dirty="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 dirty="0">
                <a:solidFill>
                  <a:schemeClr val="accent1"/>
                </a:solidFill>
              </a:rPr>
              <a:t>	                   χ</a:t>
            </a:r>
            <a:r>
              <a:rPr lang="en" sz="1900" baseline="30000" dirty="0">
                <a:solidFill>
                  <a:schemeClr val="accent1"/>
                </a:solidFill>
              </a:rPr>
              <a:t>2</a:t>
            </a:r>
            <a:r>
              <a:rPr lang="en" sz="1900" baseline="-25000" dirty="0">
                <a:solidFill>
                  <a:schemeClr val="accent1"/>
                </a:solidFill>
              </a:rPr>
              <a:t>df</a:t>
            </a:r>
            <a:r>
              <a:rPr lang="en" sz="1900" dirty="0">
                <a:solidFill>
                  <a:schemeClr val="accent1"/>
                </a:solidFill>
              </a:rPr>
              <a:t> = 1.3121			</a:t>
            </a:r>
            <a:r>
              <a:rPr lang="en" sz="1900" dirty="0" err="1">
                <a:solidFill>
                  <a:schemeClr val="accent1"/>
                </a:solidFill>
              </a:rPr>
              <a:t>df</a:t>
            </a:r>
            <a:r>
              <a:rPr lang="en" sz="1900" dirty="0">
                <a:solidFill>
                  <a:schemeClr val="accent1"/>
                </a:solidFill>
              </a:rPr>
              <a:t> = 4</a:t>
            </a:r>
            <a:endParaRPr sz="1900" dirty="0">
              <a:solidFill>
                <a:schemeClr val="accent1"/>
              </a:solidFill>
            </a:endParaRPr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more than 0.3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600" y="4444650"/>
            <a:ext cx="79057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600">
              <a:solidFill>
                <a:schemeClr val="accent1"/>
              </a:solidFill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chemeClr val="accent1"/>
                </a:solidFill>
              </a:rPr>
              <a:t>	 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 flipH="1">
            <a:off x="6832950" y="2300875"/>
            <a:ext cx="32070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900"/>
              <a:buAutoNum type="alphaLcParenBoth"/>
            </a:pPr>
            <a:r>
              <a:rPr lang="en" sz="1900" i="1">
                <a:solidFill>
                  <a:srgbClr val="FF9900"/>
                </a:solidFill>
              </a:rPr>
              <a:t>more than 0.3</a:t>
            </a:r>
            <a:endParaRPr sz="1900" i="1">
              <a:solidFill>
                <a:srgbClr val="FF9900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00" y="2653626"/>
            <a:ext cx="35242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600" y="4444650"/>
            <a:ext cx="79057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075637FF-DD3C-27F9-696F-95C5EFF0E2E8}"/>
              </a:ext>
            </a:extLst>
          </p:cNvPr>
          <p:cNvSpPr/>
          <p:nvPr/>
        </p:nvSpPr>
        <p:spPr>
          <a:xfrm>
            <a:off x="3334871" y="5501768"/>
            <a:ext cx="729983" cy="376518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86EA5DE-A173-C1EC-F318-8233BA2AEAAD}"/>
              </a:ext>
            </a:extLst>
          </p:cNvPr>
          <p:cNvSpPr/>
          <p:nvPr/>
        </p:nvSpPr>
        <p:spPr>
          <a:xfrm rot="5400000">
            <a:off x="2981405" y="5447980"/>
            <a:ext cx="222837" cy="48409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859228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accent1"/>
                </a:solidFill>
              </a:rPr>
              <a:t>Do these data provide evidence to suggest that goals vary by grade?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600" dirty="0"/>
            </a:br>
            <a:r>
              <a:rPr lang="en" sz="2200" dirty="0"/>
              <a:t>  </a:t>
            </a:r>
            <a:r>
              <a:rPr lang="en" sz="2200" i="1" dirty="0"/>
              <a:t>H</a:t>
            </a:r>
            <a:r>
              <a:rPr lang="en" sz="2200" i="1" baseline="-25000" dirty="0"/>
              <a:t>0</a:t>
            </a:r>
            <a:r>
              <a:rPr lang="en" sz="2200" dirty="0"/>
              <a:t>: Grade and goals are independent. Goals do not vary by grade.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  </a:t>
            </a:r>
            <a:r>
              <a:rPr lang="en" sz="2200" i="1" dirty="0"/>
              <a:t>H</a:t>
            </a:r>
            <a:r>
              <a:rPr lang="en" sz="2200" i="1" baseline="-25000" dirty="0"/>
              <a:t>A</a:t>
            </a:r>
            <a:r>
              <a:rPr lang="en" sz="2200" dirty="0"/>
              <a:t>: Grade and goals are dependent. Goals vary by grade.</a:t>
            </a:r>
            <a:endParaRPr sz="2200" i="1"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 baseline="30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CA7EF5-99AB-328A-5BFA-261F90692A27}"/>
                  </a:ext>
                </a:extLst>
              </p:cNvPr>
              <p:cNvSpPr txBox="1"/>
              <p:nvPr/>
            </p:nvSpPr>
            <p:spPr>
              <a:xfrm>
                <a:off x="1980950" y="2328262"/>
                <a:ext cx="238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&gt;0.3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CA7EF5-99AB-328A-5BFA-261F90692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50" y="2328262"/>
                <a:ext cx="2386487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859228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accent1"/>
                </a:solidFill>
              </a:rPr>
              <a:t>Do these data provide evidence to suggest that goals vary by grade?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600" dirty="0"/>
            </a:br>
            <a:r>
              <a:rPr lang="en" sz="2200" dirty="0"/>
              <a:t>  </a:t>
            </a:r>
            <a:r>
              <a:rPr lang="en" sz="2200" i="1" dirty="0"/>
              <a:t>H</a:t>
            </a:r>
            <a:r>
              <a:rPr lang="en" sz="2200" i="1" baseline="-25000" dirty="0"/>
              <a:t>0</a:t>
            </a:r>
            <a:r>
              <a:rPr lang="en" sz="2200" dirty="0"/>
              <a:t>: Grade and goals are independent. Goals do not vary by grade.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/>
              <a:t>  </a:t>
            </a:r>
            <a:r>
              <a:rPr lang="en" sz="2200" i="1" dirty="0"/>
              <a:t>H</a:t>
            </a:r>
            <a:r>
              <a:rPr lang="en" sz="2200" i="1" baseline="-25000" dirty="0"/>
              <a:t>A</a:t>
            </a:r>
            <a:r>
              <a:rPr lang="en" sz="2200" dirty="0"/>
              <a:t>: Grade and goals are dependent. Goals vary by grade.</a:t>
            </a:r>
            <a:endParaRPr sz="2200" i="1"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 baseline="30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CA7EF5-99AB-328A-5BFA-261F90692A27}"/>
                  </a:ext>
                </a:extLst>
              </p:cNvPr>
              <p:cNvSpPr txBox="1"/>
              <p:nvPr/>
            </p:nvSpPr>
            <p:spPr>
              <a:xfrm>
                <a:off x="1980950" y="2328262"/>
                <a:ext cx="3649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&gt;0.3,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CA7EF5-99AB-328A-5BFA-261F90692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50" y="2328262"/>
                <a:ext cx="3649076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822871-1B43-53E2-FBC2-C3285A6CDCB3}"/>
              </a:ext>
            </a:extLst>
          </p:cNvPr>
          <p:cNvSpPr txBox="1"/>
          <p:nvPr/>
        </p:nvSpPr>
        <p:spPr>
          <a:xfrm>
            <a:off x="2103504" y="4318987"/>
            <a:ext cx="8377518" cy="1124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rgbClr val="FFC000"/>
                </a:solidFill>
              </a:rPr>
              <a:t>Since the p-value is large, we fail to reject H</a:t>
            </a:r>
            <a:r>
              <a:rPr lang="en-US" sz="2000" i="1" baseline="-25000" dirty="0">
                <a:solidFill>
                  <a:srgbClr val="FFC000"/>
                </a:solidFill>
              </a:rPr>
              <a:t>0</a:t>
            </a:r>
            <a:r>
              <a:rPr lang="en-US" sz="2000" i="1" dirty="0">
                <a:solidFill>
                  <a:srgbClr val="FFC000"/>
                </a:solidFill>
              </a:rPr>
              <a:t>.The data do not provide convincing evidence that grade and goals are dependent. It doesn't appear that goals vary by grade.</a:t>
            </a:r>
          </a:p>
        </p:txBody>
      </p:sp>
    </p:spTree>
    <p:extLst>
      <p:ext uri="{BB962C8B-B14F-4D97-AF65-F5344CB8AC3E}">
        <p14:creationId xmlns:p14="http://schemas.microsoft.com/office/powerpoint/2010/main" val="5705027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E2CD-131C-8928-5092-0E4CD8F0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8E84D-3BA6-497E-1734-115AD9316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12/6 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 x 26,306 / 6</a:t>
            </a:r>
            <a:endParaRPr sz="2200"/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2" name="Google Shape;462;p7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3" name="Google Shape;46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9" name="Google Shape;469;p7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70" name="Google Shape;4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89" y="5167389"/>
            <a:ext cx="41624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77" name="Google Shape;477;p7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83" name="Google Shape;483;p7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4" name="Google Shape;484;p77"/>
          <p:cNvSpPr txBox="1">
            <a:spLocks noGrp="1"/>
          </p:cNvSpPr>
          <p:nvPr>
            <p:ph type="body" idx="1"/>
          </p:nvPr>
        </p:nvSpPr>
        <p:spPr>
          <a:xfrm flipH="1">
            <a:off x="1981075" y="2430050"/>
            <a:ext cx="78222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The observed counts from the poll follow the same distribution as the reported votes.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The observed counts from the poll do not follow the same distribution as the reported votes.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0" name="Google Shape;4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6" name="Google Shape;4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3" name="Google Shape;50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1" name="Google Shape;51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0" name="Google Shape;52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7250" y="6030419"/>
            <a:ext cx="4033701" cy="5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rejected. The observed counts from the poll do </a:t>
            </a:r>
            <a:r>
              <a:rPr lang="en" sz="2000" u="sng"/>
              <a:t>not</a:t>
            </a:r>
            <a:r>
              <a:rPr lang="en" sz="2000"/>
              <a:t>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high,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 i="1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do </a:t>
            </a:r>
            <a:r>
              <a:rPr lang="en" sz="2000" i="1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0" name="Google Shape;530;p8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 dirty="0" err="1">
                <a:solidFill>
                  <a:schemeClr val="accent1"/>
                </a:solidFill>
              </a:rPr>
              <a:t>Labby</a:t>
            </a:r>
            <a:r>
              <a:rPr lang="en" sz="2200" dirty="0">
                <a:solidFill>
                  <a:schemeClr val="accent1"/>
                </a:solidFill>
              </a:rPr>
              <a:t> rolled 12 dice 26,306 times. If each side is equally likely to come up, how many 1s, 2s, ..., 6s would he expect to have observed?</a:t>
            </a:r>
            <a:endParaRPr sz="2200" dirty="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 dirty="0"/>
              <a:t>1/6</a:t>
            </a:r>
            <a:endParaRPr sz="2200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 dirty="0"/>
              <a:t>12 / 6</a:t>
            </a:r>
            <a:endParaRPr sz="2200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 dirty="0"/>
              <a:t>26,306 / 6</a:t>
            </a:r>
            <a:endParaRPr sz="2200" dirty="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 dirty="0">
                <a:solidFill>
                  <a:srgbClr val="FF9900"/>
                </a:solidFill>
              </a:rPr>
              <a:t>12 x 26,306 / 6 = 52,612</a:t>
            </a:r>
            <a:endParaRPr sz="2200" i="1" dirty="0">
              <a:solidFill>
                <a:srgbClr val="FF9900"/>
              </a:solidFill>
            </a:endParaRPr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24870-F9FB-DDDF-A8CF-162447F805AF}"/>
              </a:ext>
            </a:extLst>
          </p:cNvPr>
          <p:cNvSpPr txBox="1"/>
          <p:nvPr/>
        </p:nvSpPr>
        <p:spPr>
          <a:xfrm>
            <a:off x="5901338" y="2558782"/>
            <a:ext cx="6396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Odds of 1’s, 2’s etc. on one roll for one die:</a:t>
            </a:r>
          </a:p>
          <a:p>
            <a:r>
              <a:rPr lang="en-US" dirty="0">
                <a:solidFill>
                  <a:srgbClr val="FFC000"/>
                </a:solidFill>
              </a:rPr>
              <a:t>1/6 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Odds of 1’s, 2’s etc. on one roll for 12 dice:</a:t>
            </a:r>
          </a:p>
          <a:p>
            <a:r>
              <a:rPr lang="en-US" dirty="0">
                <a:solidFill>
                  <a:srgbClr val="FFC000"/>
                </a:solidFill>
              </a:rPr>
              <a:t>1/6 * 12 = 12/6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Expected number of 1’s, 2’s etc. for 26,306 rolls of 12 dice:</a:t>
            </a:r>
          </a:p>
          <a:p>
            <a:r>
              <a:rPr lang="en-US" dirty="0">
                <a:solidFill>
                  <a:srgbClr val="FFC000"/>
                </a:solidFill>
              </a:rPr>
              <a:t>12/6 * 26306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2000"/>
              <a:buAutoNum type="alphaLcParenBoth"/>
            </a:pPr>
            <a:r>
              <a:rPr lang="en" sz="2000" i="1">
                <a:solidFill>
                  <a:srgbClr val="E69138"/>
                </a:solidFill>
              </a:rPr>
              <a:t>p-value is low, H</a:t>
            </a:r>
            <a:r>
              <a:rPr lang="en" sz="2000" i="1" baseline="-25000">
                <a:solidFill>
                  <a:srgbClr val="E69138"/>
                </a:solidFill>
              </a:rPr>
              <a:t>0</a:t>
            </a:r>
            <a:r>
              <a:rPr lang="en" sz="2000" i="1">
                <a:solidFill>
                  <a:srgbClr val="E69138"/>
                </a:solidFill>
              </a:rPr>
              <a:t> is rejected. The observed counts from the poll do </a:t>
            </a:r>
            <a:r>
              <a:rPr lang="en" sz="2000" i="1" u="sng">
                <a:solidFill>
                  <a:srgbClr val="E69138"/>
                </a:solidFill>
              </a:rPr>
              <a:t>not</a:t>
            </a:r>
            <a:r>
              <a:rPr lang="en" sz="2000" i="1">
                <a:solidFill>
                  <a:srgbClr val="E69138"/>
                </a:solidFill>
              </a:rPr>
              <a:t> follow the same distribution as the reported votes.</a:t>
            </a:r>
            <a:endParaRPr sz="2000" i="1">
              <a:solidFill>
                <a:srgbClr val="E69138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high,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 i="1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do </a:t>
            </a:r>
            <a:r>
              <a:rPr lang="en" sz="2000" i="1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6" name="Google Shape;536;p8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Custom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118</TotalTime>
  <Words>4035</Words>
  <Application>Microsoft Macintosh PowerPoint</Application>
  <PresentationFormat>Widescreen</PresentationFormat>
  <Paragraphs>871</Paragraphs>
  <Slides>80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Cambria Math</vt:lpstr>
      <vt:lpstr>Corbel</vt:lpstr>
      <vt:lpstr>Courier New</vt:lpstr>
      <vt:lpstr>Wingdings 2</vt:lpstr>
      <vt:lpstr>Frame</vt:lpstr>
      <vt:lpstr>Custom</vt:lpstr>
      <vt:lpstr>Inference for Difference Between Many Proportions</vt:lpstr>
      <vt:lpstr>Plan for Today</vt:lpstr>
      <vt:lpstr>Chi-Square test of Goodness of Fit (GOF) </vt:lpstr>
      <vt:lpstr>Weldon's dice</vt:lpstr>
      <vt:lpstr>Labby's dice</vt:lpstr>
      <vt:lpstr>Labby's dice (cont.)</vt:lpstr>
      <vt:lpstr>Expected counts</vt:lpstr>
      <vt:lpstr>Expected counts</vt:lpstr>
      <vt:lpstr>Summarizing Labby's results</vt:lpstr>
      <vt:lpstr>Summarizing Labby's results</vt:lpstr>
      <vt:lpstr>Summarizing Labby's results</vt:lpstr>
      <vt:lpstr>Setting the hypotheses</vt:lpstr>
      <vt:lpstr>Setting the hypotheses</vt:lpstr>
      <vt:lpstr>Evaluating the hypotheses</vt:lpstr>
      <vt:lpstr>Evaluating the hypotheses</vt:lpstr>
      <vt:lpstr>Evaluating the hypotheses</vt:lpstr>
      <vt:lpstr>Chi-square statistic</vt:lpstr>
      <vt:lpstr>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The chi-square distribution</vt:lpstr>
      <vt:lpstr>The chi-square distribution</vt:lpstr>
      <vt:lpstr>The chi-square distribution</vt:lpstr>
      <vt:lpstr>Practice</vt:lpstr>
      <vt:lpstr>Practice</vt:lpstr>
      <vt:lpstr>Finding areas under the chi-square curve</vt:lpstr>
      <vt:lpstr>Finding areas under the chi-square curve</vt:lpstr>
      <vt:lpstr>Finding areas under the chi-square curve </vt:lpstr>
      <vt:lpstr>Finding areas under the chi-square curve (cont.)</vt:lpstr>
      <vt:lpstr>Finding areas under the chi-square curve (cont.)</vt:lpstr>
      <vt:lpstr>Finding areas under the chi-square curve (cont.)</vt:lpstr>
      <vt:lpstr>Back to Labby's dice</vt:lpstr>
      <vt:lpstr>Back to Labby's dice</vt:lpstr>
      <vt:lpstr>Back to Labby's dice</vt:lpstr>
      <vt:lpstr>Back to Labby's dice</vt:lpstr>
      <vt:lpstr>Degrees of freedom for a goodness of fit test</vt:lpstr>
      <vt:lpstr>Degrees of freedom for a goodness of fit test</vt:lpstr>
      <vt:lpstr>Finding a p-value for a chi-square test</vt:lpstr>
      <vt:lpstr>Finding a p-value for a chi-square test</vt:lpstr>
      <vt:lpstr>Conclusion of the hypothesis test</vt:lpstr>
      <vt:lpstr>Conclusion of the hypothesis test</vt:lpstr>
      <vt:lpstr>Turns out...</vt:lpstr>
      <vt:lpstr>Recap: p-value for a chi-square test</vt:lpstr>
      <vt:lpstr>Conditions for the chi-square test</vt:lpstr>
      <vt:lpstr>Conditions for the chi-square test</vt:lpstr>
      <vt:lpstr>Conditions for the chi-square test</vt:lpstr>
      <vt:lpstr>Conditions for the chi-square test</vt:lpstr>
      <vt:lpstr>Chi-Square Test of Independence </vt:lpstr>
      <vt:lpstr>Motivation: Popular kids</vt:lpstr>
      <vt:lpstr>Chi-square test of independence</vt:lpstr>
      <vt:lpstr>Chi-square test of independence</vt:lpstr>
      <vt:lpstr>Expected counts in two-way tables</vt:lpstr>
      <vt:lpstr>Expected counts in two-way tables</vt:lpstr>
      <vt:lpstr>Expected counts in two-way tables</vt:lpstr>
      <vt:lpstr>Expected counts in two-way tables</vt:lpstr>
      <vt:lpstr>Expected counts in two-way tables</vt:lpstr>
      <vt:lpstr>Expected counts in two-way tables</vt:lpstr>
      <vt:lpstr>Expected counts in two-way tables</vt:lpstr>
      <vt:lpstr>Calculating the test statistic in two-way tables</vt:lpstr>
      <vt:lpstr>Calculating the test statistic in two-way tables</vt:lpstr>
      <vt:lpstr>Calculating the test statistic in two-way tables</vt:lpstr>
      <vt:lpstr>Calculating the test statistic in two-way tables</vt:lpstr>
      <vt:lpstr>Calculating the p-value</vt:lpstr>
      <vt:lpstr>Calculating the p-value</vt:lpstr>
      <vt:lpstr>Conclusion</vt:lpstr>
      <vt:lpstr>Conclusion</vt:lpstr>
      <vt:lpstr>Practice</vt:lpstr>
      <vt:lpstr>2009 Iran Election</vt:lpstr>
      <vt:lpstr>2009 Iran Election</vt:lpstr>
      <vt:lpstr>Hypotheses</vt:lpstr>
      <vt:lpstr>Hypotheses</vt:lpstr>
      <vt:lpstr>Calculation of the test statistic</vt:lpstr>
      <vt:lpstr>Calculation of the test statistic</vt:lpstr>
      <vt:lpstr>Calculation of the test statistic</vt:lpstr>
      <vt:lpstr>Calculation of the test statistic</vt:lpstr>
      <vt:lpstr>Calculation of the test statistic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 E.</cp:lastModifiedBy>
  <cp:revision>6</cp:revision>
  <dcterms:created xsi:type="dcterms:W3CDTF">2023-07-27T13:51:22Z</dcterms:created>
  <dcterms:modified xsi:type="dcterms:W3CDTF">2023-11-27T17:53:41Z</dcterms:modified>
</cp:coreProperties>
</file>