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326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71" r:id="rId15"/>
    <p:sldId id="272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41" r:id="rId25"/>
    <p:sldId id="340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85851"/>
  </p:normalViewPr>
  <p:slideViewPr>
    <p:cSldViewPr snapToGrid="0">
      <p:cViewPr varScale="1">
        <p:scale>
          <a:sx n="92" d="100"/>
          <a:sy n="92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2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12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Consider time, resources, skillset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9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Study something you want to know about!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7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a copy of previously done work, something new or adding to something already done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7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Experiments should minimize risk to participants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should be kept private and confidential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Participants must be able to withdraw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Avoids deceptive practices, like p-hacking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9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Interesting to the field as well as you! Should be something people will care about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9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3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3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Feasible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Interesting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Novel</a:t>
            </a:r>
          </a:p>
          <a:p>
            <a:pPr marL="171450" indent="-171450">
              <a:buFontTx/>
              <a:buChar char="-"/>
            </a:pPr>
            <a:r>
              <a:rPr lang="en-US" dirty="0"/>
              <a:t>Ethical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Relevant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make this more feasible?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Reduce graphs to specific type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Ask a specific question about reasoning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Feasible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Interesting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Novel</a:t>
            </a:r>
          </a:p>
          <a:p>
            <a:pPr marL="171450" indent="-171450">
              <a:buFontTx/>
              <a:buChar char="-"/>
            </a:pPr>
            <a:r>
              <a:rPr lang="en-US" dirty="0"/>
              <a:t>Ethical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Relevant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make this more feasible?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Reduce graphs to specific type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Ask a specific question about reasoning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8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70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Feasible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Interesting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Novel</a:t>
            </a:r>
          </a:p>
          <a:p>
            <a:pPr marL="171450" indent="-171450">
              <a:buFontTx/>
              <a:buChar char="-"/>
            </a:pPr>
            <a:r>
              <a:rPr lang="en-US" dirty="0"/>
              <a:t>Ethical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Relevant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make this more feasible?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Reduce graphs to specific type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Ask a specific question about reasoning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3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we need to understand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interpretation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dissemination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82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7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2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1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Predict weather (will it rain? snow?)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Track sales (what items are doing well or not?)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 / change roadways (where is there the most traffic? should we change patterns?)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Investing (which stokes are likely to do well?)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Medical studies (does this new treatment work?)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Urban planning (how many apartments, shops, etc. should we build?)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64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mosca01.github.io/MATH108-F2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9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1741570" y="6330462"/>
            <a:ext cx="870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Slides based off slides courtesy of </a:t>
            </a:r>
            <a:r>
              <a:rPr lang="en-US" sz="1800" i="1" dirty="0" err="1"/>
              <a:t>OpenIntro</a:t>
            </a:r>
            <a:r>
              <a:rPr lang="en-US" sz="1800" i="1" dirty="0"/>
              <a:t> and John </a:t>
            </a:r>
            <a:r>
              <a:rPr lang="en-US" sz="1800" i="1" dirty="0" err="1"/>
              <a:t>McGreedy</a:t>
            </a:r>
            <a:r>
              <a:rPr lang="en-US" sz="18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An introduction to statistics</a:t>
            </a:r>
          </a:p>
          <a:p>
            <a:r>
              <a:rPr lang="en-US" sz="3200" dirty="0"/>
              <a:t>You will learn…</a:t>
            </a:r>
          </a:p>
          <a:p>
            <a:pPr lvl="1"/>
            <a:r>
              <a:rPr lang="en-US" sz="3000" dirty="0"/>
              <a:t>How to collect sample data from a population</a:t>
            </a:r>
          </a:p>
          <a:p>
            <a:pPr lvl="1"/>
            <a:r>
              <a:rPr lang="en-US" sz="3000" dirty="0"/>
              <a:t>How to appropriately summarize data</a:t>
            </a:r>
          </a:p>
          <a:p>
            <a:pPr lvl="1"/>
            <a:r>
              <a:rPr lang="en-US" sz="3000" dirty="0"/>
              <a:t>How to make inferences from data</a:t>
            </a:r>
          </a:p>
          <a:p>
            <a:pPr lvl="1"/>
            <a:r>
              <a:rPr lang="en-US" sz="3000" dirty="0"/>
              <a:t>How to communicate the outcome of a statistical analysis </a:t>
            </a:r>
          </a:p>
          <a:p>
            <a:pPr lvl="1"/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64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endParaRPr lang="en-US" sz="3000" dirty="0"/>
          </a:p>
          <a:p>
            <a:r>
              <a:rPr lang="en-US" sz="3200" dirty="0"/>
              <a:t>Course website (</a:t>
            </a:r>
            <a:r>
              <a:rPr lang="en-US" sz="3200" b="1" dirty="0"/>
              <a:t>write this down</a:t>
            </a:r>
            <a:r>
              <a:rPr lang="en-US" sz="3200" dirty="0"/>
              <a:t>!): </a:t>
            </a:r>
            <a:r>
              <a:rPr lang="en-US" sz="3200" dirty="0">
                <a:hlinkClick r:id="rId2"/>
              </a:rPr>
              <a:t>https://amosca01.github.io/MATH108-F23/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/>
              <a:t>PLATO: </a:t>
            </a:r>
            <a:r>
              <a:rPr lang="en-US" sz="3200" b="0" i="0" dirty="0">
                <a:effectLst/>
              </a:rPr>
              <a:t>please use for all course related communication</a:t>
            </a:r>
          </a:p>
          <a:p>
            <a:endParaRPr lang="en-US" sz="3200" dirty="0"/>
          </a:p>
          <a:p>
            <a:r>
              <a:rPr lang="en-US" sz="3200" dirty="0"/>
              <a:t>OH’s: T/R 11:30 – 13:30 (stop by and say hi!)  </a:t>
            </a:r>
          </a:p>
        </p:txBody>
      </p:sp>
    </p:spTree>
    <p:extLst>
      <p:ext uri="{BB962C8B-B14F-4D97-AF65-F5344CB8AC3E}">
        <p14:creationId xmlns:p14="http://schemas.microsoft.com/office/powerpoint/2010/main" val="7633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62500" lnSpcReduction="20000"/>
          </a:bodyPr>
          <a:lstStyle/>
          <a:p>
            <a:endParaRPr lang="en-US" sz="3000" dirty="0"/>
          </a:p>
          <a:p>
            <a:r>
              <a:rPr lang="en-US" sz="4500" dirty="0"/>
              <a:t>Textbook: </a:t>
            </a:r>
            <a:r>
              <a:rPr lang="en-US" sz="4500" i="1" dirty="0" err="1"/>
              <a:t>OpenIntro</a:t>
            </a:r>
            <a:r>
              <a:rPr lang="en-US" sz="4500" i="1" dirty="0"/>
              <a:t> Statistics</a:t>
            </a:r>
            <a:r>
              <a:rPr lang="en-US" sz="4500" dirty="0"/>
              <a:t>, Fourth Edition</a:t>
            </a:r>
          </a:p>
          <a:p>
            <a:pPr lvl="1"/>
            <a:r>
              <a:rPr lang="en-US" sz="3800" dirty="0">
                <a:latin typeface="+mj-lt"/>
              </a:rPr>
              <a:t>Available for free here: </a:t>
            </a:r>
            <a:r>
              <a:rPr lang="en-US" sz="3800" b="0" dirty="0">
                <a:effectLst/>
                <a:latin typeface="+mj-lt"/>
                <a:hlinkClick r:id="rId2"/>
              </a:rPr>
              <a:t>https://www.openintro.org/</a:t>
            </a:r>
            <a:r>
              <a:rPr lang="en-US" sz="4400" b="0" dirty="0">
                <a:effectLst/>
                <a:latin typeface="Verdana" panose="020B0604030504040204" pitchFamily="34" charset="0"/>
              </a:rPr>
              <a:t> </a:t>
            </a:r>
            <a:endParaRPr lang="en-US" sz="4300" dirty="0"/>
          </a:p>
          <a:p>
            <a:r>
              <a:rPr lang="en-US" sz="4700" dirty="0"/>
              <a:t>Assignments:</a:t>
            </a:r>
          </a:p>
          <a:p>
            <a:pPr lvl="1"/>
            <a:r>
              <a:rPr lang="en-US" sz="3800" b="0" i="0">
                <a:effectLst/>
              </a:rPr>
              <a:t>Turn in on PLATO</a:t>
            </a:r>
          </a:p>
          <a:p>
            <a:pPr lvl="1"/>
            <a:r>
              <a:rPr lang="en-US" sz="3800"/>
              <a:t>Homeworks</a:t>
            </a:r>
            <a:r>
              <a:rPr lang="en-US" sz="3800" dirty="0"/>
              <a:t> – largely effort based</a:t>
            </a:r>
          </a:p>
          <a:p>
            <a:pPr lvl="1"/>
            <a:r>
              <a:rPr lang="en-US" sz="3800" b="0" i="0" dirty="0">
                <a:effectLst/>
              </a:rPr>
              <a:t>Mini-Projects – review and application of skills</a:t>
            </a:r>
            <a:endParaRPr lang="en-US" sz="3800" dirty="0"/>
          </a:p>
          <a:p>
            <a:pPr lvl="1"/>
            <a:r>
              <a:rPr lang="en-US" sz="3800" b="0" i="0" dirty="0">
                <a:effectLst/>
              </a:rPr>
              <a:t>Final Project – group based, application of skills </a:t>
            </a:r>
          </a:p>
          <a:p>
            <a:r>
              <a:rPr lang="en-US" sz="4500" dirty="0"/>
              <a:t>Due Dates: As listed on course schedule.</a:t>
            </a:r>
            <a:r>
              <a:rPr lang="en-US" sz="3800" dirty="0"/>
              <a:t> </a:t>
            </a:r>
          </a:p>
          <a:p>
            <a:pPr lvl="1"/>
            <a:r>
              <a:rPr lang="en-US" sz="3800" dirty="0"/>
              <a:t>24hr grace period; no late submissions</a:t>
            </a:r>
          </a:p>
          <a:p>
            <a:pPr lvl="1"/>
            <a:r>
              <a:rPr lang="en-US" sz="3800" dirty="0"/>
              <a:t>Lowest homework dropped </a:t>
            </a:r>
          </a:p>
          <a:p>
            <a:pPr lvl="1"/>
            <a:r>
              <a:rPr lang="en-US" sz="3800" dirty="0"/>
              <a:t>No regrades; see syllabus for revise and resubmit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413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3600" dirty="0"/>
              <a:t>I’m here to help you succeed</a:t>
            </a:r>
          </a:p>
          <a:p>
            <a:endParaRPr lang="en-US" sz="3600" dirty="0"/>
          </a:p>
          <a:p>
            <a:r>
              <a:rPr lang="en-US" sz="3600" dirty="0"/>
              <a:t>Please come to office hours or reach out </a:t>
            </a:r>
            <a:r>
              <a:rPr lang="en-US" sz="3600"/>
              <a:t>on PLATO </a:t>
            </a:r>
            <a:r>
              <a:rPr lang="en-US" sz="3600" dirty="0"/>
              <a:t>if you need any additional support  </a:t>
            </a:r>
          </a:p>
        </p:txBody>
      </p:sp>
    </p:spTree>
    <p:extLst>
      <p:ext uri="{BB962C8B-B14F-4D97-AF65-F5344CB8AC3E}">
        <p14:creationId xmlns:p14="http://schemas.microsoft.com/office/powerpoint/2010/main" val="364571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00A5-2664-11AE-22FA-8E9A78E8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good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1B40-7D74-9DE8-5ABB-9E6193687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BFD0-5818-9D99-569B-6AB67F21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with whoever is sitting next to you to brainstorm what you think statistics is</a:t>
            </a:r>
          </a:p>
          <a:p>
            <a:r>
              <a:rPr lang="en-US" sz="3200" dirty="0"/>
              <a:t>Add your definition to the board</a:t>
            </a:r>
          </a:p>
        </p:txBody>
      </p:sp>
    </p:spTree>
    <p:extLst>
      <p:ext uri="{BB962C8B-B14F-4D97-AF65-F5344CB8AC3E}">
        <p14:creationId xmlns:p14="http://schemas.microsoft.com/office/powerpoint/2010/main" val="165337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39C0F-B799-696B-D73F-A26BD939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>
                <a:effectLst/>
              </a:rPr>
              <a:t>Definition: </a:t>
            </a:r>
            <a:r>
              <a:rPr lang="en-US" sz="3600" dirty="0">
                <a:effectLst/>
              </a:rPr>
              <a:t>Statistics is the study of how best</a:t>
            </a:r>
            <a:r>
              <a:rPr lang="en-US" sz="3600" dirty="0"/>
              <a:t> </a:t>
            </a:r>
            <a:r>
              <a:rPr lang="en-US" sz="3600" dirty="0">
                <a:effectLst/>
              </a:rPr>
              <a:t>to collect, analyze, and draw conclusions from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9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39C0F-B799-696B-D73F-A26BD939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>
                <a:effectLst/>
              </a:rPr>
              <a:t>Definition: </a:t>
            </a:r>
            <a:r>
              <a:rPr lang="en-US" sz="3600" dirty="0">
                <a:effectLst/>
              </a:rPr>
              <a:t>Statistics is the study of how best</a:t>
            </a:r>
            <a:r>
              <a:rPr lang="en-US" sz="3600" dirty="0"/>
              <a:t> </a:t>
            </a:r>
            <a:r>
              <a:rPr lang="en-US" sz="3600" dirty="0">
                <a:effectLst/>
              </a:rPr>
              <a:t>to collect, analyze, and draw conclusions from data</a:t>
            </a:r>
          </a:p>
          <a:p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C84D6E4-B3F5-5162-846A-2EC135359D59}"/>
              </a:ext>
            </a:extLst>
          </p:cNvPr>
          <p:cNvSpPr/>
          <p:nvPr/>
        </p:nvSpPr>
        <p:spPr>
          <a:xfrm>
            <a:off x="6178061" y="2908613"/>
            <a:ext cx="1465384" cy="562707"/>
          </a:xfrm>
          <a:prstGeom prst="fram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7E1D859-CC83-EDB9-9908-3E5ACBE795DA}"/>
              </a:ext>
            </a:extLst>
          </p:cNvPr>
          <p:cNvSpPr/>
          <p:nvPr/>
        </p:nvSpPr>
        <p:spPr>
          <a:xfrm>
            <a:off x="7643444" y="2908613"/>
            <a:ext cx="1606063" cy="562707"/>
          </a:xfrm>
          <a:prstGeom prst="fram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ED26E7-60C3-E6D7-0FE7-9C15769DE193}"/>
              </a:ext>
            </a:extLst>
          </p:cNvPr>
          <p:cNvSpPr/>
          <p:nvPr/>
        </p:nvSpPr>
        <p:spPr>
          <a:xfrm>
            <a:off x="3869267" y="3424428"/>
            <a:ext cx="3387318" cy="562707"/>
          </a:xfrm>
          <a:prstGeom prst="fram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9C64A918-B4DF-59C9-260E-D0D97CF9FEF0}"/>
              </a:ext>
            </a:extLst>
          </p:cNvPr>
          <p:cNvSpPr/>
          <p:nvPr/>
        </p:nvSpPr>
        <p:spPr>
          <a:xfrm>
            <a:off x="8170984" y="3424427"/>
            <a:ext cx="1078523" cy="562707"/>
          </a:xfrm>
          <a:prstGeom prst="donut">
            <a:avLst>
              <a:gd name="adj" fmla="val 1204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9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6A44307-1AFC-E5BB-450F-0E0012A9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45" y="730406"/>
            <a:ext cx="7905173" cy="53971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E0B2B9-CDCB-A076-D2E8-3A5DF5647971}"/>
              </a:ext>
            </a:extLst>
          </p:cNvPr>
          <p:cNvSpPr txBox="1"/>
          <p:nvPr/>
        </p:nvSpPr>
        <p:spPr>
          <a:xfrm>
            <a:off x="8202253" y="6550223"/>
            <a:ext cx="3989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www.merriam-webster.com</a:t>
            </a:r>
            <a:r>
              <a:rPr lang="en-US" sz="1400" dirty="0"/>
              <a:t>/dictionary/data</a:t>
            </a:r>
          </a:p>
        </p:txBody>
      </p:sp>
    </p:spTree>
    <p:extLst>
      <p:ext uri="{BB962C8B-B14F-4D97-AF65-F5344CB8AC3E}">
        <p14:creationId xmlns:p14="http://schemas.microsoft.com/office/powerpoint/2010/main" val="184427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86B912A-9C5D-2462-12E5-D31D04F4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sz="3600" dirty="0"/>
              <a:t>What examples of data can you come up with? </a:t>
            </a:r>
          </a:p>
          <a:p>
            <a:r>
              <a:rPr lang="en-US" sz="3600" dirty="0"/>
              <a:t>Brainstorm with whoever is next to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2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What will we do in this class? </a:t>
            </a:r>
          </a:p>
          <a:p>
            <a:r>
              <a:rPr lang="en-US" dirty="0"/>
              <a:t>What is statistics?</a:t>
            </a:r>
          </a:p>
          <a:p>
            <a:r>
              <a:rPr lang="en-US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Analysis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86B912A-9C5D-2462-12E5-D31D04F4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/>
          <a:lstStyle/>
          <a:p>
            <a:r>
              <a:rPr lang="en-US" sz="3600" dirty="0"/>
              <a:t>What if we add analysis to the mix? What can we learn or do from analyzing data?  </a:t>
            </a:r>
          </a:p>
          <a:p>
            <a:r>
              <a:rPr lang="en-US" sz="3600" dirty="0"/>
              <a:t>Brainstorm with whoever is next to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47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Analysis</a:t>
            </a:r>
          </a:p>
        </p:txBody>
      </p:sp>
      <p:pic>
        <p:nvPicPr>
          <p:cNvPr id="12" name="Graphic 11" descr="Partial sun outline">
            <a:extLst>
              <a:ext uri="{FF2B5EF4-FFF2-40B4-BE49-F238E27FC236}">
                <a16:creationId xmlns:a16="http://schemas.microsoft.com/office/drawing/2014/main" id="{2DF4F74F-5006-00B7-BA74-DB6FC9F55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9043" y="301172"/>
            <a:ext cx="1919512" cy="1919512"/>
          </a:xfrm>
          <a:prstGeom prst="rect">
            <a:avLst/>
          </a:prstGeom>
        </p:spPr>
      </p:pic>
      <p:pic>
        <p:nvPicPr>
          <p:cNvPr id="14" name="Graphic 13" descr="Money outline">
            <a:extLst>
              <a:ext uri="{FF2B5EF4-FFF2-40B4-BE49-F238E27FC236}">
                <a16:creationId xmlns:a16="http://schemas.microsoft.com/office/drawing/2014/main" id="{17356558-8ACF-2CFE-988A-F5BE963EA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7197" y="301569"/>
            <a:ext cx="1919512" cy="1919512"/>
          </a:xfrm>
          <a:prstGeom prst="rect">
            <a:avLst/>
          </a:prstGeom>
        </p:spPr>
      </p:pic>
      <p:pic>
        <p:nvPicPr>
          <p:cNvPr id="20" name="Graphic 19" descr="Road outline">
            <a:extLst>
              <a:ext uri="{FF2B5EF4-FFF2-40B4-BE49-F238E27FC236}">
                <a16:creationId xmlns:a16="http://schemas.microsoft.com/office/drawing/2014/main" id="{25A57262-78ED-2964-E20B-CE3AE013B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7685" y="2244073"/>
            <a:ext cx="1919512" cy="1919512"/>
          </a:xfrm>
          <a:prstGeom prst="rect">
            <a:avLst/>
          </a:prstGeom>
        </p:spPr>
      </p:pic>
      <p:pic>
        <p:nvPicPr>
          <p:cNvPr id="22" name="Graphic 21" descr="Piggy Bank outline">
            <a:extLst>
              <a:ext uri="{FF2B5EF4-FFF2-40B4-BE49-F238E27FC236}">
                <a16:creationId xmlns:a16="http://schemas.microsoft.com/office/drawing/2014/main" id="{EDBBE8A7-7890-9C08-4199-5C2E146FFC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59040" y="2244072"/>
            <a:ext cx="1919513" cy="1919513"/>
          </a:xfrm>
          <a:prstGeom prst="rect">
            <a:avLst/>
          </a:prstGeom>
        </p:spPr>
      </p:pic>
      <p:pic>
        <p:nvPicPr>
          <p:cNvPr id="24" name="Graphic 23" descr="Medicine outline">
            <a:extLst>
              <a:ext uri="{FF2B5EF4-FFF2-40B4-BE49-F238E27FC236}">
                <a16:creationId xmlns:a16="http://schemas.microsoft.com/office/drawing/2014/main" id="{AF6CFE77-0A68-0EE5-77E2-B4BE6A04A3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76487" y="4140197"/>
            <a:ext cx="1919513" cy="1919513"/>
          </a:xfrm>
          <a:prstGeom prst="rect">
            <a:avLst/>
          </a:prstGeom>
        </p:spPr>
      </p:pic>
      <p:pic>
        <p:nvPicPr>
          <p:cNvPr id="26" name="Graphic 25" descr="City outline">
            <a:extLst>
              <a:ext uri="{FF2B5EF4-FFF2-40B4-BE49-F238E27FC236}">
                <a16:creationId xmlns:a16="http://schemas.microsoft.com/office/drawing/2014/main" id="{086B97C9-D9DE-AA2A-4C11-5D3DF59207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58362" y="4140196"/>
            <a:ext cx="1919513" cy="191951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4FE6340-9BEB-1ABC-C999-C99E3A6BFC42}"/>
              </a:ext>
            </a:extLst>
          </p:cNvPr>
          <p:cNvSpPr/>
          <p:nvPr/>
        </p:nvSpPr>
        <p:spPr>
          <a:xfrm>
            <a:off x="4702058" y="1920510"/>
            <a:ext cx="17572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11ECD4-A4B5-223A-A88B-453AFFAB2AFB}"/>
              </a:ext>
            </a:extLst>
          </p:cNvPr>
          <p:cNvSpPr/>
          <p:nvPr/>
        </p:nvSpPr>
        <p:spPr>
          <a:xfrm>
            <a:off x="8488112" y="1897518"/>
            <a:ext cx="11192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A6B1-C72D-D46F-2F08-5BFBD8A426E7}"/>
              </a:ext>
            </a:extLst>
          </p:cNvPr>
          <p:cNvSpPr/>
          <p:nvPr/>
        </p:nvSpPr>
        <p:spPr>
          <a:xfrm>
            <a:off x="6107390" y="3793641"/>
            <a:ext cx="20201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roadways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AABA2-8787-2D3B-207E-EB405650C93E}"/>
              </a:ext>
            </a:extLst>
          </p:cNvPr>
          <p:cNvSpPr/>
          <p:nvPr/>
        </p:nvSpPr>
        <p:spPr>
          <a:xfrm>
            <a:off x="9758438" y="3795953"/>
            <a:ext cx="19207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investing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02F6E7-DC7C-A695-06BF-079A5C1A7CAF}"/>
              </a:ext>
            </a:extLst>
          </p:cNvPr>
          <p:cNvSpPr/>
          <p:nvPr/>
        </p:nvSpPr>
        <p:spPr>
          <a:xfrm>
            <a:off x="4195402" y="5748745"/>
            <a:ext cx="19335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medicine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E4018C-076B-C4B8-F767-8B26FF37FDF9}"/>
              </a:ext>
            </a:extLst>
          </p:cNvPr>
          <p:cNvSpPr/>
          <p:nvPr/>
        </p:nvSpPr>
        <p:spPr>
          <a:xfrm>
            <a:off x="7393505" y="5744761"/>
            <a:ext cx="30492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urban planning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41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E82E5B5-B0A1-F3F2-B6F3-EB54EF9D3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03882"/>
            <a:ext cx="7315200" cy="5120640"/>
          </a:xfrm>
        </p:spPr>
        <p:txBody>
          <a:bodyPr anchor="ctr"/>
          <a:lstStyle/>
          <a:p>
            <a:r>
              <a:rPr lang="en-US" sz="3600" dirty="0"/>
              <a:t>Different techniques for different needs</a:t>
            </a:r>
            <a:endParaRPr lang="en-US" dirty="0"/>
          </a:p>
          <a:p>
            <a:pPr lvl="1"/>
            <a:r>
              <a:rPr lang="en-US" sz="3600" dirty="0"/>
              <a:t>Summarizing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Inference 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Prediction </a:t>
            </a:r>
          </a:p>
        </p:txBody>
      </p:sp>
      <p:pic>
        <p:nvPicPr>
          <p:cNvPr id="4" name="Graphic 3" descr="Money outline">
            <a:extLst>
              <a:ext uri="{FF2B5EF4-FFF2-40B4-BE49-F238E27FC236}">
                <a16:creationId xmlns:a16="http://schemas.microsoft.com/office/drawing/2014/main" id="{3DF9377C-DAEB-CBC3-B3EE-20A8DD460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9235" y="2108228"/>
            <a:ext cx="1025239" cy="1025239"/>
          </a:xfrm>
          <a:prstGeom prst="rect">
            <a:avLst/>
          </a:prstGeom>
        </p:spPr>
      </p:pic>
      <p:pic>
        <p:nvPicPr>
          <p:cNvPr id="5" name="Graphic 4" descr="Road outline">
            <a:extLst>
              <a:ext uri="{FF2B5EF4-FFF2-40B4-BE49-F238E27FC236}">
                <a16:creationId xmlns:a16="http://schemas.microsoft.com/office/drawing/2014/main" id="{63E051DB-2BFB-B57A-176D-7B94AC184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3250" y="2108229"/>
            <a:ext cx="1025239" cy="1025239"/>
          </a:xfrm>
          <a:prstGeom prst="rect">
            <a:avLst/>
          </a:prstGeom>
        </p:spPr>
      </p:pic>
      <p:pic>
        <p:nvPicPr>
          <p:cNvPr id="6" name="Graphic 5" descr="City outline">
            <a:extLst>
              <a:ext uri="{FF2B5EF4-FFF2-40B4-BE49-F238E27FC236}">
                <a16:creationId xmlns:a16="http://schemas.microsoft.com/office/drawing/2014/main" id="{3B03E8F2-59DB-555E-CD6C-AC041E81D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7265" y="2108229"/>
            <a:ext cx="1025239" cy="1025239"/>
          </a:xfrm>
          <a:prstGeom prst="rect">
            <a:avLst/>
          </a:prstGeom>
        </p:spPr>
      </p:pic>
      <p:pic>
        <p:nvPicPr>
          <p:cNvPr id="7" name="Graphic 6" descr="Medicine outline">
            <a:extLst>
              <a:ext uri="{FF2B5EF4-FFF2-40B4-BE49-F238E27FC236}">
                <a16:creationId xmlns:a16="http://schemas.microsoft.com/office/drawing/2014/main" id="{5464BD30-FE62-A447-8C3A-868CE99DD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9235" y="3866374"/>
            <a:ext cx="1025240" cy="1025240"/>
          </a:xfrm>
          <a:prstGeom prst="rect">
            <a:avLst/>
          </a:prstGeom>
        </p:spPr>
      </p:pic>
      <p:pic>
        <p:nvPicPr>
          <p:cNvPr id="8" name="Graphic 7" descr="Partial sun outline">
            <a:extLst>
              <a:ext uri="{FF2B5EF4-FFF2-40B4-BE49-F238E27FC236}">
                <a16:creationId xmlns:a16="http://schemas.microsoft.com/office/drawing/2014/main" id="{93B70567-F613-08F0-3A1D-A6055118D7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9234" y="5401863"/>
            <a:ext cx="1025239" cy="1025239"/>
          </a:xfrm>
          <a:prstGeom prst="rect">
            <a:avLst/>
          </a:prstGeom>
        </p:spPr>
      </p:pic>
      <p:pic>
        <p:nvPicPr>
          <p:cNvPr id="9" name="Graphic 8" descr="Piggy Bank outline">
            <a:extLst>
              <a:ext uri="{FF2B5EF4-FFF2-40B4-BE49-F238E27FC236}">
                <a16:creationId xmlns:a16="http://schemas.microsoft.com/office/drawing/2014/main" id="{1F0C710A-46C1-EF44-3A33-80A976DFF3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28693" y="5401863"/>
            <a:ext cx="1025240" cy="10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83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E82E5B5-B0A1-F3F2-B6F3-EB54EF9D3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03882"/>
            <a:ext cx="7315200" cy="5120640"/>
          </a:xfrm>
        </p:spPr>
        <p:txBody>
          <a:bodyPr anchor="ctr"/>
          <a:lstStyle/>
          <a:p>
            <a:r>
              <a:rPr lang="en-US" sz="3600" dirty="0"/>
              <a:t>Different techniques for different needs</a:t>
            </a:r>
            <a:endParaRPr lang="en-US" dirty="0"/>
          </a:p>
          <a:p>
            <a:pPr lvl="1"/>
            <a:r>
              <a:rPr lang="en-US" sz="3600" dirty="0"/>
              <a:t>Summarizing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Inference 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Prediction </a:t>
            </a:r>
          </a:p>
        </p:txBody>
      </p:sp>
      <p:pic>
        <p:nvPicPr>
          <p:cNvPr id="4" name="Graphic 3" descr="Money outline">
            <a:extLst>
              <a:ext uri="{FF2B5EF4-FFF2-40B4-BE49-F238E27FC236}">
                <a16:creationId xmlns:a16="http://schemas.microsoft.com/office/drawing/2014/main" id="{3DF9377C-DAEB-CBC3-B3EE-20A8DD460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9235" y="2108228"/>
            <a:ext cx="1025239" cy="1025239"/>
          </a:xfrm>
          <a:prstGeom prst="rect">
            <a:avLst/>
          </a:prstGeom>
        </p:spPr>
      </p:pic>
      <p:pic>
        <p:nvPicPr>
          <p:cNvPr id="5" name="Graphic 4" descr="Road outline">
            <a:extLst>
              <a:ext uri="{FF2B5EF4-FFF2-40B4-BE49-F238E27FC236}">
                <a16:creationId xmlns:a16="http://schemas.microsoft.com/office/drawing/2014/main" id="{63E051DB-2BFB-B57A-176D-7B94AC184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3250" y="2108229"/>
            <a:ext cx="1025239" cy="1025239"/>
          </a:xfrm>
          <a:prstGeom prst="rect">
            <a:avLst/>
          </a:prstGeom>
        </p:spPr>
      </p:pic>
      <p:pic>
        <p:nvPicPr>
          <p:cNvPr id="6" name="Graphic 5" descr="City outline">
            <a:extLst>
              <a:ext uri="{FF2B5EF4-FFF2-40B4-BE49-F238E27FC236}">
                <a16:creationId xmlns:a16="http://schemas.microsoft.com/office/drawing/2014/main" id="{3B03E8F2-59DB-555E-CD6C-AC041E81D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7265" y="2108229"/>
            <a:ext cx="1025239" cy="1025239"/>
          </a:xfrm>
          <a:prstGeom prst="rect">
            <a:avLst/>
          </a:prstGeom>
        </p:spPr>
      </p:pic>
      <p:pic>
        <p:nvPicPr>
          <p:cNvPr id="7" name="Graphic 6" descr="Medicine outline">
            <a:extLst>
              <a:ext uri="{FF2B5EF4-FFF2-40B4-BE49-F238E27FC236}">
                <a16:creationId xmlns:a16="http://schemas.microsoft.com/office/drawing/2014/main" id="{5464BD30-FE62-A447-8C3A-868CE99DD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9235" y="3866374"/>
            <a:ext cx="1025240" cy="1025240"/>
          </a:xfrm>
          <a:prstGeom prst="rect">
            <a:avLst/>
          </a:prstGeom>
        </p:spPr>
      </p:pic>
      <p:pic>
        <p:nvPicPr>
          <p:cNvPr id="8" name="Graphic 7" descr="Partial sun outline">
            <a:extLst>
              <a:ext uri="{FF2B5EF4-FFF2-40B4-BE49-F238E27FC236}">
                <a16:creationId xmlns:a16="http://schemas.microsoft.com/office/drawing/2014/main" id="{93B70567-F613-08F0-3A1D-A6055118D7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9234" y="5401863"/>
            <a:ext cx="1025239" cy="1025239"/>
          </a:xfrm>
          <a:prstGeom prst="rect">
            <a:avLst/>
          </a:prstGeom>
        </p:spPr>
      </p:pic>
      <p:pic>
        <p:nvPicPr>
          <p:cNvPr id="9" name="Graphic 8" descr="Piggy Bank outline">
            <a:extLst>
              <a:ext uri="{FF2B5EF4-FFF2-40B4-BE49-F238E27FC236}">
                <a16:creationId xmlns:a16="http://schemas.microsoft.com/office/drawing/2014/main" id="{1F0C710A-46C1-EF44-3A33-80A976DFF3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28693" y="5401863"/>
            <a:ext cx="1025240" cy="102524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89A0E786-468E-7979-39D7-E9B2E52BF202}"/>
              </a:ext>
            </a:extLst>
          </p:cNvPr>
          <p:cNvSpPr/>
          <p:nvPr/>
        </p:nvSpPr>
        <p:spPr>
          <a:xfrm>
            <a:off x="4112217" y="1508246"/>
            <a:ext cx="4061965" cy="3519054"/>
          </a:xfrm>
          <a:prstGeom prst="frame">
            <a:avLst>
              <a:gd name="adj1" fmla="val 3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F9C1AA28-CBCD-DE5E-C92E-8911EC0B095A}"/>
              </a:ext>
            </a:extLst>
          </p:cNvPr>
          <p:cNvSpPr/>
          <p:nvPr/>
        </p:nvSpPr>
        <p:spPr>
          <a:xfrm>
            <a:off x="8278688" y="4420134"/>
            <a:ext cx="2701636" cy="1454728"/>
          </a:xfrm>
          <a:prstGeom prst="borderCallout1">
            <a:avLst>
              <a:gd name="adj1" fmla="val 61607"/>
              <a:gd name="adj2" fmla="val 385"/>
              <a:gd name="adj3" fmla="val 82024"/>
              <a:gd name="adj4" fmla="val -49615"/>
            </a:avLst>
          </a:prstGeom>
          <a:noFill/>
          <a:ln w="50800">
            <a:headEnd type="none"/>
            <a:tailEnd type="triangle" w="lg" len="lg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AI / ML</a:t>
            </a:r>
          </a:p>
        </p:txBody>
      </p:sp>
    </p:spTree>
    <p:extLst>
      <p:ext uri="{BB962C8B-B14F-4D97-AF65-F5344CB8AC3E}">
        <p14:creationId xmlns:p14="http://schemas.microsoft.com/office/powerpoint/2010/main" val="113984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39C0F-B799-696B-D73F-A26BD939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>
                <a:effectLst/>
              </a:rPr>
              <a:t>Definition: </a:t>
            </a:r>
            <a:r>
              <a:rPr lang="en-US" sz="3600" dirty="0">
                <a:effectLst/>
              </a:rPr>
              <a:t>Statistics is the study of how best</a:t>
            </a:r>
            <a:r>
              <a:rPr lang="en-US" sz="3600" dirty="0"/>
              <a:t> </a:t>
            </a:r>
            <a:r>
              <a:rPr lang="en-US" sz="3600" dirty="0">
                <a:effectLst/>
              </a:rPr>
              <a:t>to collect, analyze, and draw conclusions from data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7ED85-4A83-0351-2E63-CF5C6DCD6CD4}"/>
              </a:ext>
            </a:extLst>
          </p:cNvPr>
          <p:cNvSpPr txBox="1"/>
          <p:nvPr/>
        </p:nvSpPr>
        <p:spPr>
          <a:xfrm>
            <a:off x="6638195" y="4017818"/>
            <a:ext cx="1777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Why?</a:t>
            </a:r>
            <a:endParaRPr lang="en-US" sz="5400" dirty="0">
              <a:solidFill>
                <a:srgbClr val="FF9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04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27A7-B2D4-7B08-8112-F37AA50C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FBF40-8F8C-4A2D-5C61-AB850C5D0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0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CF331-BCD2-536F-D6E0-0AA9475175CD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4087689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FINER:</a:t>
            </a:r>
          </a:p>
          <a:p>
            <a:pPr lvl="1"/>
            <a:r>
              <a:rPr lang="en-US" sz="3000" dirty="0"/>
              <a:t>Feasible</a:t>
            </a:r>
          </a:p>
          <a:p>
            <a:pPr lvl="1"/>
            <a:r>
              <a:rPr lang="en-US" sz="3000" dirty="0"/>
              <a:t>Interesting</a:t>
            </a:r>
          </a:p>
          <a:p>
            <a:pPr lvl="1"/>
            <a:r>
              <a:rPr lang="en-US" sz="3000" dirty="0"/>
              <a:t>Novel</a:t>
            </a:r>
          </a:p>
          <a:p>
            <a:pPr lvl="1"/>
            <a:r>
              <a:rPr lang="en-US" sz="3000" dirty="0"/>
              <a:t>Ethical </a:t>
            </a:r>
          </a:p>
          <a:p>
            <a:pPr lvl="1"/>
            <a:r>
              <a:rPr lang="en-US" sz="3000" dirty="0"/>
              <a:t>Relevant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37F4E-CB53-B253-705B-B0A259B12EE5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216049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</a:t>
            </a:r>
            <a:r>
              <a:rPr lang="en-US" sz="3200" dirty="0">
                <a:highlight>
                  <a:srgbClr val="FFFF00"/>
                </a:highlight>
              </a:rPr>
              <a:t>F</a:t>
            </a:r>
            <a:r>
              <a:rPr lang="en-US" sz="3200" dirty="0"/>
              <a:t>INER:</a:t>
            </a:r>
          </a:p>
          <a:p>
            <a:pPr lvl="1"/>
            <a:r>
              <a:rPr lang="en-US" sz="3000" dirty="0"/>
              <a:t>Feasible</a:t>
            </a:r>
          </a:p>
        </p:txBody>
      </p:sp>
      <p:pic>
        <p:nvPicPr>
          <p:cNvPr id="5" name="Graphic 4" descr="Watch outline">
            <a:extLst>
              <a:ext uri="{FF2B5EF4-FFF2-40B4-BE49-F238E27FC236}">
                <a16:creationId xmlns:a16="http://schemas.microsoft.com/office/drawing/2014/main" id="{2C22B77A-B5ED-9B25-7772-6198A066A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0118" y="3100613"/>
            <a:ext cx="1571171" cy="1571171"/>
          </a:xfrm>
          <a:prstGeom prst="rect">
            <a:avLst/>
          </a:prstGeom>
        </p:spPr>
      </p:pic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911C2500-0B10-7072-52D4-9E837D3E39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1628" y="3100613"/>
            <a:ext cx="1571170" cy="1571170"/>
          </a:xfrm>
          <a:prstGeom prst="rect">
            <a:avLst/>
          </a:prstGeom>
        </p:spPr>
      </p:pic>
      <p:pic>
        <p:nvPicPr>
          <p:cNvPr id="11" name="Graphic 10" descr="Programmer female outline">
            <a:extLst>
              <a:ext uri="{FF2B5EF4-FFF2-40B4-BE49-F238E27FC236}">
                <a16:creationId xmlns:a16="http://schemas.microsoft.com/office/drawing/2014/main" id="{7DBCBFCD-B1FE-85C8-6FC0-7B3E7B78EF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23138" y="3100613"/>
            <a:ext cx="1571170" cy="1571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C9837E-F469-5775-2D54-0CA3071990A7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44304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</a:t>
            </a:r>
            <a:r>
              <a:rPr lang="en-US" sz="3200" dirty="0">
                <a:highlight>
                  <a:srgbClr val="FFFF00"/>
                </a:highlight>
              </a:rPr>
              <a:t>I</a:t>
            </a:r>
            <a:r>
              <a:rPr lang="en-US" sz="3200" dirty="0"/>
              <a:t>NER:</a:t>
            </a:r>
          </a:p>
          <a:p>
            <a:pPr lvl="1"/>
            <a:r>
              <a:rPr lang="en-US" sz="3000" dirty="0"/>
              <a:t>Interesting</a:t>
            </a:r>
          </a:p>
        </p:txBody>
      </p:sp>
      <p:pic>
        <p:nvPicPr>
          <p:cNvPr id="5" name="Graphic 4" descr="Confused person outline">
            <a:extLst>
              <a:ext uri="{FF2B5EF4-FFF2-40B4-BE49-F238E27FC236}">
                <a16:creationId xmlns:a16="http://schemas.microsoft.com/office/drawing/2014/main" id="{188B560E-86FA-756B-370C-243DEC1F8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057" y="2916506"/>
            <a:ext cx="2808514" cy="2808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830E2-3F14-6A21-AC37-A1E9E89616C7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25963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88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FI</a:t>
            </a:r>
            <a:r>
              <a:rPr lang="en-US" sz="3200" dirty="0">
                <a:highlight>
                  <a:srgbClr val="FFFF00"/>
                </a:highlight>
              </a:rPr>
              <a:t>N</a:t>
            </a:r>
            <a:r>
              <a:rPr lang="en-US" sz="3200" dirty="0"/>
              <a:t>ER:</a:t>
            </a:r>
          </a:p>
          <a:p>
            <a:pPr lvl="1"/>
            <a:r>
              <a:rPr lang="en-US" sz="3000" dirty="0"/>
              <a:t>Novel</a:t>
            </a:r>
          </a:p>
        </p:txBody>
      </p:sp>
      <p:pic>
        <p:nvPicPr>
          <p:cNvPr id="5" name="Graphic 4" descr="Sprouting Seed outline">
            <a:extLst>
              <a:ext uri="{FF2B5EF4-FFF2-40B4-BE49-F238E27FC236}">
                <a16:creationId xmlns:a16="http://schemas.microsoft.com/office/drawing/2014/main" id="{9B5080FF-27CC-4B33-24F2-B76AE64DB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1999" y="2942770"/>
            <a:ext cx="2619829" cy="2619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B4153-41CA-9EB2-DAF1-200AB71C263B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2299357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FIN</a:t>
            </a:r>
            <a:r>
              <a:rPr lang="en-US" sz="3200" dirty="0">
                <a:highlight>
                  <a:srgbClr val="FFFF00"/>
                </a:highlight>
              </a:rPr>
              <a:t>E</a:t>
            </a:r>
            <a:r>
              <a:rPr lang="en-US" sz="3200" dirty="0"/>
              <a:t>R:</a:t>
            </a:r>
          </a:p>
          <a:p>
            <a:pPr lvl="1"/>
            <a:r>
              <a:rPr lang="en-US" sz="3000" dirty="0"/>
              <a:t>Ethical </a:t>
            </a:r>
          </a:p>
        </p:txBody>
      </p:sp>
      <p:pic>
        <p:nvPicPr>
          <p:cNvPr id="5" name="Graphic 4" descr="Scales of justice outline">
            <a:extLst>
              <a:ext uri="{FF2B5EF4-FFF2-40B4-BE49-F238E27FC236}">
                <a16:creationId xmlns:a16="http://schemas.microsoft.com/office/drawing/2014/main" id="{2D49792B-FE82-A6AB-9D5C-0C2D13B7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2692400" cy="269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2C9D4-67BB-DD69-32EB-610E0B51264D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868718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FINE</a:t>
            </a:r>
            <a:r>
              <a:rPr lang="en-US" sz="3200" dirty="0">
                <a:highlight>
                  <a:srgbClr val="FFFF00"/>
                </a:highlight>
              </a:rPr>
              <a:t>R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Relevant</a:t>
            </a:r>
          </a:p>
        </p:txBody>
      </p:sp>
      <p:pic>
        <p:nvPicPr>
          <p:cNvPr id="5" name="Graphic 4" descr="Group success outline">
            <a:extLst>
              <a:ext uri="{FF2B5EF4-FFF2-40B4-BE49-F238E27FC236}">
                <a16:creationId xmlns:a16="http://schemas.microsoft.com/office/drawing/2014/main" id="{BD919C73-33AE-EADC-B367-6263A673C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6914" y="2434772"/>
            <a:ext cx="3722914" cy="3722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14F00-99C8-4407-EDE6-5E1EB697C972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604978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A5CEB-66BD-0060-4C80-C4DAC4A39D74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221953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5CC81-557B-45F1-AAA3-2E59C0024985}"/>
              </a:ext>
            </a:extLst>
          </p:cNvPr>
          <p:cNvSpPr/>
          <p:nvPr/>
        </p:nvSpPr>
        <p:spPr>
          <a:xfrm>
            <a:off x="3483429" y="4230078"/>
            <a:ext cx="8455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C6CC0-DD11-6F86-8409-1E0C2F4805CF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1377925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>
                <a:highlight>
                  <a:srgbClr val="FFFF00"/>
                </a:highlight>
              </a:rPr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B2E778-B628-A5AA-F5C1-B69D5215CE2E}"/>
              </a:ext>
            </a:extLst>
          </p:cNvPr>
          <p:cNvSpPr/>
          <p:nvPr/>
        </p:nvSpPr>
        <p:spPr>
          <a:xfrm>
            <a:off x="3483429" y="4230078"/>
            <a:ext cx="845565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improves exploration, interaction makes apps harder to build and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5BD3E-ED97-5CC1-7DB5-918633242C15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156884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>
                <a:highlight>
                  <a:srgbClr val="FFFF00"/>
                </a:highlight>
              </a:rPr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improves exploration, interaction makes apps harder to build and 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interaction affects rea</a:t>
            </a: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soning with graphs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1AFBF-7CAE-B3A0-4E73-2B4AC4822273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536850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>
                <a:highlight>
                  <a:srgbClr val="FFFF00"/>
                </a:highlight>
              </a:rPr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improves exploration, interaction makes apps harder to build and 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interaction affects rea</a:t>
            </a: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soning with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interaction affect reasoning with graphs?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4A98F-AA98-5B17-DAF5-EFD1769F22CC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119722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Narrow and refine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improves exploration, interaction makes apps harder to build and 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interaction affects rea</a:t>
            </a: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soning with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interaction affect reasoning with graphs?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3C415-41D0-7853-B272-99CF64E45851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432447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Narrow and refine (FINER)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interaction affect reasoning with graphs?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494EE-E998-60C9-E39E-FA898A08C908}"/>
              </a:ext>
            </a:extLst>
          </p:cNvPr>
          <p:cNvSpPr txBox="1"/>
          <p:nvPr/>
        </p:nvSpPr>
        <p:spPr>
          <a:xfrm>
            <a:off x="6284684" y="5630976"/>
            <a:ext cx="2264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Very broad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1B3A9C1-EFC9-88F7-170E-E0FB091C983D}"/>
              </a:ext>
            </a:extLst>
          </p:cNvPr>
          <p:cNvSpPr/>
          <p:nvPr/>
        </p:nvSpPr>
        <p:spPr>
          <a:xfrm rot="5400000">
            <a:off x="6930943" y="1581926"/>
            <a:ext cx="972458" cy="731520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C72E9-0FFE-B297-B550-77BB6F8C4F81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12984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6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Narrow and refine (FINER)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an interactive icon array affect accuracy on a reasoning task?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7B231-50C2-4ECE-BA59-CAFDC711E2A6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4073330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(FINER)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1A360-2F03-87A2-A472-4D4CD7FDEE06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43495-CD8D-6F88-537E-DF6B2585C6DF}"/>
              </a:ext>
            </a:extLst>
          </p:cNvPr>
          <p:cNvSpPr txBox="1"/>
          <p:nvPr/>
        </p:nvSpPr>
        <p:spPr>
          <a:xfrm>
            <a:off x="3677558" y="4248102"/>
            <a:ext cx="7698619" cy="173664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Your turn! Find two people to work with and develop a research question. Be ready to share with the class</a:t>
            </a:r>
          </a:p>
        </p:txBody>
      </p:sp>
    </p:spTree>
    <p:extLst>
      <p:ext uri="{BB962C8B-B14F-4D97-AF65-F5344CB8AC3E}">
        <p14:creationId xmlns:p14="http://schemas.microsoft.com/office/powerpoint/2010/main" val="413657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  <p:pic>
        <p:nvPicPr>
          <p:cNvPr id="4" name="Picture 2" descr="Progress Pride Flag Download - Make Badges">
            <a:extLst>
              <a:ext uri="{FF2B5EF4-FFF2-40B4-BE49-F238E27FC236}">
                <a16:creationId xmlns:a16="http://schemas.microsoft.com/office/drawing/2014/main" id="{E3C4DD0A-50C0-5970-4CE0-38470792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58" y="5171644"/>
            <a:ext cx="1688677" cy="8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usiness Growth outline">
            <a:extLst>
              <a:ext uri="{FF2B5EF4-FFF2-40B4-BE49-F238E27FC236}">
                <a16:creationId xmlns:a16="http://schemas.microsoft.com/office/drawing/2014/main" id="{BA70DCEE-47AA-E958-C83C-EEEEC7DC1B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88744" y="4205975"/>
            <a:ext cx="1896798" cy="1896798"/>
          </a:xfrm>
          <a:prstGeom prst="rect">
            <a:avLst/>
          </a:prstGeom>
        </p:spPr>
      </p:pic>
      <p:pic>
        <p:nvPicPr>
          <p:cNvPr id="1026" name="Picture 2" descr="Amazon.com : Black Lives Matter Flag 3x5ft Poly : Patio, Lawn &amp; Garden">
            <a:extLst>
              <a:ext uri="{FF2B5EF4-FFF2-40B4-BE49-F238E27FC236}">
                <a16:creationId xmlns:a16="http://schemas.microsoft.com/office/drawing/2014/main" id="{364A768E-0A0B-D88B-8F7D-27F93FBE8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/>
          <a:stretch/>
        </p:blipFill>
        <p:spPr bwMode="auto">
          <a:xfrm>
            <a:off x="5179753" y="4192523"/>
            <a:ext cx="1584379" cy="9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groups of 3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A highlight of your hometown 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14902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have a cat or a dog?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41603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have a self-driving car but always hit red lights OR drive yourself and never hit red lights?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349201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2440-5A19-98D6-370E-25F8333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&amp; 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3A61-3C39-B61C-6B39-4F616BB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74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1873</Words>
  <Application>Microsoft Macintosh PowerPoint</Application>
  <PresentationFormat>Widescreen</PresentationFormat>
  <Paragraphs>316</Paragraphs>
  <Slides>41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Corbel</vt:lpstr>
      <vt:lpstr>Verdana</vt:lpstr>
      <vt:lpstr>Wingdings 2</vt:lpstr>
      <vt:lpstr>Frame</vt:lpstr>
      <vt:lpstr>Elementary Statistics – Welcome!</vt:lpstr>
      <vt:lpstr>Plan for Today</vt:lpstr>
      <vt:lpstr>Who Am I?</vt:lpstr>
      <vt:lpstr>Who Am I?</vt:lpstr>
      <vt:lpstr>Who Am I?</vt:lpstr>
      <vt:lpstr>Who Are You?</vt:lpstr>
      <vt:lpstr>Who Are You?</vt:lpstr>
      <vt:lpstr>Who Are You?</vt:lpstr>
      <vt:lpstr>What You Will Learn &amp; Logistics </vt:lpstr>
      <vt:lpstr>What Is This Class?</vt:lpstr>
      <vt:lpstr>**Important Info** </vt:lpstr>
      <vt:lpstr>**Important Info** </vt:lpstr>
      <vt:lpstr>**Important Info** </vt:lpstr>
      <vt:lpstr>Now the good stuff</vt:lpstr>
      <vt:lpstr>What is Statistics?</vt:lpstr>
      <vt:lpstr>What is Statistics?</vt:lpstr>
      <vt:lpstr>What is Statistics?</vt:lpstr>
      <vt:lpstr>Data</vt:lpstr>
      <vt:lpstr>Data</vt:lpstr>
      <vt:lpstr>Data + Analysis</vt:lpstr>
      <vt:lpstr>Data + Analysis</vt:lpstr>
      <vt:lpstr>Analysis</vt:lpstr>
      <vt:lpstr>Analysis</vt:lpstr>
      <vt:lpstr>What is Statistics?</vt:lpstr>
      <vt:lpstr>Research Questions</vt:lpstr>
      <vt:lpstr>What is a research question?</vt:lpstr>
      <vt:lpstr>What is a research question?</vt:lpstr>
      <vt:lpstr>What is a research question?</vt:lpstr>
      <vt:lpstr>What is a research question?</vt:lpstr>
      <vt:lpstr>What is a research question?</vt:lpstr>
      <vt:lpstr>What is a research question?</vt:lpstr>
      <vt:lpstr>What is a research question?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</cp:lastModifiedBy>
  <cp:revision>10</cp:revision>
  <dcterms:created xsi:type="dcterms:W3CDTF">2023-07-27T13:51:22Z</dcterms:created>
  <dcterms:modified xsi:type="dcterms:W3CDTF">2023-09-01T13:11:29Z</dcterms:modified>
</cp:coreProperties>
</file>