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49"/>
  </p:notesMasterIdLst>
  <p:sldIdLst>
    <p:sldId id="256" r:id="rId3"/>
    <p:sldId id="326" r:id="rId4"/>
    <p:sldId id="327" r:id="rId5"/>
    <p:sldId id="329" r:id="rId6"/>
    <p:sldId id="328" r:id="rId7"/>
    <p:sldId id="316" r:id="rId8"/>
    <p:sldId id="321" r:id="rId9"/>
    <p:sldId id="291" r:id="rId10"/>
    <p:sldId id="292" r:id="rId11"/>
    <p:sldId id="293" r:id="rId12"/>
    <p:sldId id="322" r:id="rId13"/>
    <p:sldId id="323" r:id="rId14"/>
    <p:sldId id="324" r:id="rId15"/>
    <p:sldId id="294" r:id="rId16"/>
    <p:sldId id="317" r:id="rId17"/>
    <p:sldId id="318" r:id="rId18"/>
    <p:sldId id="296" r:id="rId19"/>
    <p:sldId id="297" r:id="rId20"/>
    <p:sldId id="319" r:id="rId21"/>
    <p:sldId id="298" r:id="rId22"/>
    <p:sldId id="299" r:id="rId23"/>
    <p:sldId id="320" r:id="rId24"/>
    <p:sldId id="271" r:id="rId25"/>
    <p:sldId id="273" r:id="rId26"/>
    <p:sldId id="275" r:id="rId27"/>
    <p:sldId id="276" r:id="rId28"/>
    <p:sldId id="277" r:id="rId29"/>
    <p:sldId id="303" r:id="rId30"/>
    <p:sldId id="304" r:id="rId31"/>
    <p:sldId id="325" r:id="rId32"/>
    <p:sldId id="259" r:id="rId33"/>
    <p:sldId id="306" r:id="rId34"/>
    <p:sldId id="308" r:id="rId35"/>
    <p:sldId id="309" r:id="rId36"/>
    <p:sldId id="310" r:id="rId37"/>
    <p:sldId id="311" r:id="rId38"/>
    <p:sldId id="312" r:id="rId39"/>
    <p:sldId id="260" r:id="rId40"/>
    <p:sldId id="261" r:id="rId41"/>
    <p:sldId id="262" r:id="rId42"/>
    <p:sldId id="282" r:id="rId43"/>
    <p:sldId id="313" r:id="rId44"/>
    <p:sldId id="314" r:id="rId45"/>
    <p:sldId id="315" r:id="rId46"/>
    <p:sldId id="286"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7"/>
    <p:restoredTop sz="96327"/>
  </p:normalViewPr>
  <p:slideViewPr>
    <p:cSldViewPr snapToGrid="0">
      <p:cViewPr>
        <p:scale>
          <a:sx n="90" d="100"/>
          <a:sy n="90" d="100"/>
        </p:scale>
        <p:origin x="122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07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92851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18</a:t>
            </a:fld>
            <a:endParaRPr lang="en-US" dirty="0"/>
          </a:p>
        </p:txBody>
      </p:sp>
    </p:spTree>
    <p:extLst>
      <p:ext uri="{BB962C8B-B14F-4D97-AF65-F5344CB8AC3E}">
        <p14:creationId xmlns:p14="http://schemas.microsoft.com/office/powerpoint/2010/main" val="985378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19</a:t>
            </a:fld>
            <a:endParaRPr lang="en-US" dirty="0"/>
          </a:p>
        </p:txBody>
      </p:sp>
    </p:spTree>
    <p:extLst>
      <p:ext uri="{BB962C8B-B14F-4D97-AF65-F5344CB8AC3E}">
        <p14:creationId xmlns:p14="http://schemas.microsoft.com/office/powerpoint/2010/main" val="355717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3509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21</a:t>
            </a:fld>
            <a:endParaRPr lang="en-US" dirty="0"/>
          </a:p>
        </p:txBody>
      </p:sp>
    </p:spTree>
    <p:extLst>
      <p:ext uri="{BB962C8B-B14F-4D97-AF65-F5344CB8AC3E}">
        <p14:creationId xmlns:p14="http://schemas.microsoft.com/office/powerpoint/2010/main" val="103168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22</a:t>
            </a:fld>
            <a:endParaRPr lang="en-US" dirty="0"/>
          </a:p>
        </p:txBody>
      </p:sp>
    </p:spTree>
    <p:extLst>
      <p:ext uri="{BB962C8B-B14F-4D97-AF65-F5344CB8AC3E}">
        <p14:creationId xmlns:p14="http://schemas.microsoft.com/office/powerpoint/2010/main" val="202742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594b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594b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79a594b6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79a594b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5098262_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8</a:t>
            </a:fld>
            <a:endParaRPr lang="en-US" dirty="0"/>
          </a:p>
        </p:txBody>
      </p:sp>
    </p:spTree>
    <p:extLst>
      <p:ext uri="{BB962C8B-B14F-4D97-AF65-F5344CB8AC3E}">
        <p14:creationId xmlns:p14="http://schemas.microsoft.com/office/powerpoint/2010/main" val="140071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79a594b6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79a594b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28</a:t>
            </a:fld>
            <a:endParaRPr lang="en-US" dirty="0"/>
          </a:p>
        </p:txBody>
      </p:sp>
    </p:spTree>
    <p:extLst>
      <p:ext uri="{BB962C8B-B14F-4D97-AF65-F5344CB8AC3E}">
        <p14:creationId xmlns:p14="http://schemas.microsoft.com/office/powerpoint/2010/main" val="1390545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29</a:t>
            </a:fld>
            <a:endParaRPr lang="en-US" dirty="0"/>
          </a:p>
        </p:txBody>
      </p:sp>
    </p:spTree>
    <p:extLst>
      <p:ext uri="{BB962C8B-B14F-4D97-AF65-F5344CB8AC3E}">
        <p14:creationId xmlns:p14="http://schemas.microsoft.com/office/powerpoint/2010/main" val="142159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241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371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06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889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118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68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9</a:t>
            </a:fld>
            <a:endParaRPr lang="en-US" dirty="0"/>
          </a:p>
        </p:txBody>
      </p:sp>
    </p:spTree>
    <p:extLst>
      <p:ext uri="{BB962C8B-B14F-4D97-AF65-F5344CB8AC3E}">
        <p14:creationId xmlns:p14="http://schemas.microsoft.com/office/powerpoint/2010/main" val="1171301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f8f548b7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f8f548b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8f548b7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8f548b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8f548b7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8f548b7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5098262_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5098262_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f8f548b7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f8f548b7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f8f548b7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f8f548b7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291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f8f548b7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f8f548b7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327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a5098249_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a5098249_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f8f548b7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f8f548b7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10</a:t>
            </a:fld>
            <a:endParaRPr lang="en-US" dirty="0"/>
          </a:p>
        </p:txBody>
      </p:sp>
    </p:spTree>
    <p:extLst>
      <p:ext uri="{BB962C8B-B14F-4D97-AF65-F5344CB8AC3E}">
        <p14:creationId xmlns:p14="http://schemas.microsoft.com/office/powerpoint/2010/main" val="123678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11</a:t>
            </a:fld>
            <a:endParaRPr lang="en-US" dirty="0"/>
          </a:p>
        </p:txBody>
      </p:sp>
    </p:spTree>
    <p:extLst>
      <p:ext uri="{BB962C8B-B14F-4D97-AF65-F5344CB8AC3E}">
        <p14:creationId xmlns:p14="http://schemas.microsoft.com/office/powerpoint/2010/main" val="192226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5098262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5098262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86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14</a:t>
            </a:fld>
            <a:endParaRPr lang="en-US" dirty="0"/>
          </a:p>
        </p:txBody>
      </p:sp>
    </p:spTree>
    <p:extLst>
      <p:ext uri="{BB962C8B-B14F-4D97-AF65-F5344CB8AC3E}">
        <p14:creationId xmlns:p14="http://schemas.microsoft.com/office/powerpoint/2010/main" val="401869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15</a:t>
            </a:fld>
            <a:endParaRPr lang="en-US" dirty="0"/>
          </a:p>
        </p:txBody>
      </p:sp>
    </p:spTree>
    <p:extLst>
      <p:ext uri="{BB962C8B-B14F-4D97-AF65-F5344CB8AC3E}">
        <p14:creationId xmlns:p14="http://schemas.microsoft.com/office/powerpoint/2010/main" val="217134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5516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4091962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 &amp; wide image/content</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3924845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30050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226046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3003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2" r:id="rId12"/>
    <p:sldLayoutId id="2147483693"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80826322"/>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lickr.com/photos/fischerfotos/7439791462"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www.flickr.com/photos/clearlydived/70291096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Confidence Intervals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Revisited—3</a:t>
            </a:r>
          </a:p>
        </p:txBody>
      </p:sp>
      <p:sp>
        <p:nvSpPr>
          <p:cNvPr id="3" name="Content Placeholder 2"/>
          <p:cNvSpPr>
            <a:spLocks noGrp="1"/>
          </p:cNvSpPr>
          <p:nvPr>
            <p:ph idx="1"/>
          </p:nvPr>
        </p:nvSpPr>
        <p:spPr>
          <a:xfrm>
            <a:off x="3477718" y="779490"/>
            <a:ext cx="8532248" cy="1877084"/>
          </a:xfrm>
        </p:spPr>
        <p:txBody>
          <a:bodyPr>
            <a:normAutofit/>
          </a:bodyPr>
          <a:lstStyle/>
          <a:p>
            <a:r>
              <a:rPr lang="en-US" sz="2800" dirty="0"/>
              <a:t>In research, only one sample will be taken from each population under study</a:t>
            </a:r>
          </a:p>
          <a:p>
            <a:pPr lvl="1"/>
            <a:r>
              <a:rPr lang="en-US" sz="2400" dirty="0"/>
              <a:t>So how will the CLT help research?</a:t>
            </a:r>
          </a:p>
        </p:txBody>
      </p:sp>
      <p:sp>
        <p:nvSpPr>
          <p:cNvPr id="5" name="Content Placeholder 4"/>
          <p:cNvSpPr>
            <a:spLocks noGrp="1"/>
          </p:cNvSpPr>
          <p:nvPr>
            <p:ph idx="11"/>
          </p:nvPr>
        </p:nvSpPr>
        <p:spPr/>
        <p:txBody>
          <a:bodyPr/>
          <a:lstStyle/>
          <a:p>
            <a:endParaRPr lang="en-US" dirty="0"/>
          </a:p>
        </p:txBody>
      </p:sp>
      <p:pic>
        <p:nvPicPr>
          <p:cNvPr id="8" name="Content Placeholder 5">
            <a:extLst>
              <a:ext uri="{FF2B5EF4-FFF2-40B4-BE49-F238E27FC236}">
                <a16:creationId xmlns:a16="http://schemas.microsoft.com/office/drawing/2014/main" id="{EB455ADB-8112-CE34-E0A9-6B25FF71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45" y="2814339"/>
            <a:ext cx="4888992" cy="3658607"/>
          </a:xfrm>
          <a:prstGeom prst="rect">
            <a:avLst/>
          </a:prstGeom>
        </p:spPr>
      </p:pic>
    </p:spTree>
    <p:extLst>
      <p:ext uri="{BB962C8B-B14F-4D97-AF65-F5344CB8AC3E}">
        <p14:creationId xmlns:p14="http://schemas.microsoft.com/office/powerpoint/2010/main" val="403941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Revisited—3</a:t>
            </a:r>
          </a:p>
        </p:txBody>
      </p:sp>
      <p:sp>
        <p:nvSpPr>
          <p:cNvPr id="3" name="Content Placeholder 2"/>
          <p:cNvSpPr>
            <a:spLocks noGrp="1"/>
          </p:cNvSpPr>
          <p:nvPr>
            <p:ph idx="1"/>
          </p:nvPr>
        </p:nvSpPr>
        <p:spPr>
          <a:xfrm>
            <a:off x="3477718" y="779489"/>
            <a:ext cx="8532248" cy="2263513"/>
          </a:xfrm>
        </p:spPr>
        <p:txBody>
          <a:bodyPr>
            <a:normAutofit/>
          </a:bodyPr>
          <a:lstStyle/>
          <a:p>
            <a:r>
              <a:rPr lang="en-US" sz="2800" dirty="0"/>
              <a:t>In research, only one sample will be taken from each population under study</a:t>
            </a:r>
          </a:p>
          <a:p>
            <a:pPr lvl="1"/>
            <a:r>
              <a:rPr lang="en-US" sz="2400" dirty="0"/>
              <a:t>So how will the CLT help research?</a:t>
            </a:r>
          </a:p>
          <a:p>
            <a:pPr marL="378873" lvl="1" indent="0">
              <a:buNone/>
            </a:pPr>
            <a:r>
              <a:rPr lang="en-US" sz="2400" dirty="0">
                <a:solidFill>
                  <a:srgbClr val="FFC000"/>
                </a:solidFill>
              </a:rPr>
              <a:t>By allowing us to take a point estimate and extrapolate a range of very likely true population values.  </a:t>
            </a:r>
          </a:p>
        </p:txBody>
      </p:sp>
      <p:sp>
        <p:nvSpPr>
          <p:cNvPr id="5" name="Content Placeholder 4"/>
          <p:cNvSpPr>
            <a:spLocks noGrp="1"/>
          </p:cNvSpPr>
          <p:nvPr>
            <p:ph idx="11"/>
          </p:nvPr>
        </p:nvSpPr>
        <p:spPr/>
        <p:txBody>
          <a:bodyPr/>
          <a:lstStyle/>
          <a:p>
            <a:endParaRPr lang="en-US" dirty="0"/>
          </a:p>
        </p:txBody>
      </p:sp>
      <p:pic>
        <p:nvPicPr>
          <p:cNvPr id="8" name="Content Placeholder 5">
            <a:extLst>
              <a:ext uri="{FF2B5EF4-FFF2-40B4-BE49-F238E27FC236}">
                <a16:creationId xmlns:a16="http://schemas.microsoft.com/office/drawing/2014/main" id="{EB455ADB-8112-CE34-E0A9-6B25FF71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45" y="2814339"/>
            <a:ext cx="4888992" cy="3658607"/>
          </a:xfrm>
          <a:prstGeom prst="rect">
            <a:avLst/>
          </a:prstGeom>
        </p:spPr>
      </p:pic>
    </p:spTree>
    <p:extLst>
      <p:ext uri="{BB962C8B-B14F-4D97-AF65-F5344CB8AC3E}">
        <p14:creationId xmlns:p14="http://schemas.microsoft.com/office/powerpoint/2010/main" val="289222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6A0E-F511-A0DD-6F4F-E01F5E30813B}"/>
              </a:ext>
            </a:extLst>
          </p:cNvPr>
          <p:cNvSpPr>
            <a:spLocks noGrp="1"/>
          </p:cNvSpPr>
          <p:nvPr>
            <p:ph type="title"/>
          </p:nvPr>
        </p:nvSpPr>
        <p:spPr/>
        <p:txBody>
          <a:bodyPr/>
          <a:lstStyle/>
          <a:p>
            <a:r>
              <a:rPr lang="en-US" dirty="0"/>
              <a:t>Examples with Means</a:t>
            </a:r>
          </a:p>
        </p:txBody>
      </p:sp>
      <p:sp>
        <p:nvSpPr>
          <p:cNvPr id="3" name="Text Placeholder 2">
            <a:extLst>
              <a:ext uri="{FF2B5EF4-FFF2-40B4-BE49-F238E27FC236}">
                <a16:creationId xmlns:a16="http://schemas.microsoft.com/office/drawing/2014/main" id="{89AA9B75-3FD2-8425-12D3-002EDA691E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806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body" idx="1"/>
          </p:nvPr>
        </p:nvSpPr>
        <p:spPr>
          <a:xfrm flipH="1">
            <a:off x="1981081" y="3200400"/>
            <a:ext cx="3522900" cy="30948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The figure shows this process with 25 samples, where 24 of the resulting confidence intervals contain the true average number of exclusive relationships, and one does not.</a:t>
            </a:r>
            <a:endParaRPr sz="2000"/>
          </a:p>
          <a:p>
            <a:pPr marL="0" indent="0">
              <a:lnSpc>
                <a:spcPct val="115000"/>
              </a:lnSpc>
              <a:spcBef>
                <a:spcPts val="1000"/>
              </a:spcBef>
              <a:spcAft>
                <a:spcPts val="1000"/>
              </a:spcAft>
              <a:buNone/>
            </a:pPr>
            <a:endParaRPr sz="2000"/>
          </a:p>
        </p:txBody>
      </p:sp>
      <p:sp>
        <p:nvSpPr>
          <p:cNvPr id="209" name="Google Shape;209;p4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Suppose we took many samples and built a confidence interval from each sample using the equation </a:t>
            </a:r>
            <a:r>
              <a:rPr lang="en" sz="2000" i="1"/>
              <a:t>point estimate ± 2 x SE</a:t>
            </a:r>
            <a:r>
              <a:rPr lang="en" sz="2000"/>
              <a:t>.</a:t>
            </a:r>
            <a:endParaRPr sz="2000"/>
          </a:p>
          <a:p>
            <a:pPr indent="-355600">
              <a:lnSpc>
                <a:spcPct val="115000"/>
              </a:lnSpc>
              <a:spcBef>
                <a:spcPts val="0"/>
              </a:spcBef>
              <a:buSzPts val="2000"/>
            </a:pPr>
            <a:r>
              <a:rPr lang="en" sz="2000"/>
              <a:t>Then about 95% of those intervals would contain the true population mean (</a:t>
            </a:r>
            <a:r>
              <a:rPr lang="en" sz="2000" i="1"/>
              <a:t>µ</a:t>
            </a:r>
            <a:r>
              <a:rPr lang="en" sz="2000"/>
              <a:t>).</a:t>
            </a:r>
            <a:endParaRPr sz="2000"/>
          </a:p>
        </p:txBody>
      </p:sp>
      <p:sp>
        <p:nvSpPr>
          <p:cNvPr id="210" name="Google Shape;210;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does 95% confident mean?</a:t>
            </a:r>
            <a:endParaRPr>
              <a:solidFill>
                <a:schemeClr val="accent1"/>
              </a:solidFill>
            </a:endParaRPr>
          </a:p>
        </p:txBody>
      </p:sp>
      <p:pic>
        <p:nvPicPr>
          <p:cNvPr id="211" name="Google Shape;211;p40"/>
          <p:cNvPicPr preferRelativeResize="0"/>
          <p:nvPr/>
        </p:nvPicPr>
        <p:blipFill>
          <a:blip r:embed="rId3">
            <a:alphaModFix/>
          </a:blip>
          <a:stretch>
            <a:fillRect/>
          </a:stretch>
        </p:blipFill>
        <p:spPr>
          <a:xfrm>
            <a:off x="5416051" y="3114875"/>
            <a:ext cx="4654075" cy="3265850"/>
          </a:xfrm>
          <a:prstGeom prst="rect">
            <a:avLst/>
          </a:prstGeom>
          <a:noFill/>
          <a:ln>
            <a:noFill/>
          </a:ln>
        </p:spPr>
      </p:pic>
    </p:spTree>
    <p:extLst>
      <p:ext uri="{BB962C8B-B14F-4D97-AF65-F5344CB8AC3E}">
        <p14:creationId xmlns:p14="http://schemas.microsoft.com/office/powerpoint/2010/main" val="144641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 CI for SBP Mean, Bases on Sample of 113 Men—1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07698" y="479685"/>
                <a:ext cx="8502268" cy="5795987"/>
              </a:xfrm>
            </p:spPr>
            <p:txBody>
              <a:bodyPr>
                <a:normAutofit/>
              </a:bodyPr>
              <a:lstStyle/>
              <a:p>
                <a:r>
                  <a:rPr lang="en-US" sz="2800" dirty="0"/>
                  <a:t>Random sample of 113 men taken from a clinical population</a:t>
                </a:r>
              </a:p>
              <a:p>
                <a:pPr lvl="1"/>
                <a:r>
                  <a:rPr lang="en-US" sz="2400" dirty="0"/>
                  <a:t>Sample summary statistics include:</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n-US" sz="2800" i="1" dirty="0">
                          <a:latin typeface="Cambria Math" panose="02040503050406030204" pitchFamily="18" charset="0"/>
                          <a:ea typeface="Cambria Math" panose="02040503050406030204" pitchFamily="18" charset="0"/>
                        </a:rPr>
                        <m:t>µ</m:t>
                      </m:r>
                      <m:r>
                        <m:rPr>
                          <m:nor/>
                        </m:rPr>
                        <a:rPr lang="en-US" sz="2800" dirty="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m:rPr>
                          <m:aln/>
                        </m:rP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123.6 </m:t>
                      </m:r>
                      <m:r>
                        <m:rPr>
                          <m:nor/>
                        </m:rPr>
                        <a:rPr lang="en-US" sz="2800">
                          <a:latin typeface="Cambria Math" panose="02040503050406030204" pitchFamily="18" charset="0"/>
                          <a:ea typeface="Cambria Math" panose="02040503050406030204" pitchFamily="18" charset="0"/>
                        </a:rPr>
                        <m:t>mmHg</m:t>
                      </m:r>
                    </m:oMath>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l-GR" sz="2800" dirty="0">
                          <a:latin typeface="Cambria Math" panose="02040503050406030204" pitchFamily="18" charset="0"/>
                          <a:ea typeface="Cambria Math" panose="02040503050406030204" pitchFamily="18" charset="0"/>
                        </a:rPr>
                        <m:t>σ</m:t>
                      </m:r>
                      <m:r>
                        <m:rPr>
                          <m:nor/>
                        </m:rPr>
                        <a:rPr lang="en-US" sz="2800" dirty="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𝑠</m:t>
                      </m:r>
                      <m:r>
                        <m:rPr>
                          <m:aln/>
                        </m:rP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12.9 </m:t>
                      </m:r>
                      <m:r>
                        <m:rPr>
                          <m:nor/>
                        </m:rPr>
                        <a:rPr lang="en-US" sz="2800">
                          <a:latin typeface="Cambria Math" panose="02040503050406030204" pitchFamily="18" charset="0"/>
                          <a:ea typeface="Cambria Math" panose="02040503050406030204" pitchFamily="18" charset="0"/>
                          <a:cs typeface="Cambria Math" charset="0"/>
                        </a:rPr>
                        <m:t>mmHg</m:t>
                      </m:r>
                    </m:oMath>
                  </m:oMathPara>
                </a14:m>
                <a:endParaRPr lang="en-US" sz="2800" dirty="0"/>
              </a:p>
              <a:p>
                <a:pPr>
                  <a:spcAft>
                    <a:spcPts val="2400"/>
                  </a:spcAft>
                </a:pPr>
                <a:r>
                  <a:rPr lang="en-US" sz="2800" dirty="0"/>
                  <a:t>We can estimate the standard error of sample means based on random samples of 113 men from this population by:</a:t>
                </a:r>
              </a:p>
              <a:p>
                <a:pPr marL="0" indent="0">
                  <a:buNone/>
                </a:pPr>
                <a:r>
                  <a:rPr lang="en-US" sz="2800" dirty="0">
                    <a:ea typeface="Cambria Math" panose="02040503050406030204" pitchFamily="18" charset="0"/>
                  </a:rPr>
                  <a:t>SE</a:t>
                </a:r>
                <a14:m>
                  <m:oMath xmlns:m="http://schemas.openxmlformats.org/officeDocument/2006/math">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m:t>
                    </m:r>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𝑠</m:t>
                        </m:r>
                      </m:num>
                      <m:den>
                        <m:rad>
                          <m:radPr>
                            <m:degHide m:val="on"/>
                            <m:ctrlPr>
                              <a:rPr lang="en-US" sz="2800" i="1" dirty="0" smtClean="0">
                                <a:latin typeface="Cambria Math" panose="02040503050406030204" pitchFamily="18" charset="0"/>
                              </a:rPr>
                            </m:ctrlPr>
                          </m:radPr>
                          <m:deg/>
                          <m:e>
                            <m:r>
                              <a:rPr lang="en-US" sz="2800" b="0" i="1" dirty="0" smtClean="0">
                                <a:latin typeface="Cambria Math" panose="02040503050406030204" pitchFamily="18" charset="0"/>
                              </a:rPr>
                              <m:t>𝑛</m:t>
                            </m:r>
                          </m:e>
                        </m:rad>
                      </m:den>
                    </m:f>
                    <m:r>
                      <a:rPr lang="mr-IN" sz="2800" i="1">
                        <a:latin typeface="Cambria Math" panose="02040503050406030204" pitchFamily="18" charset="0"/>
                        <a:ea typeface="Cambria Math" panose="02040503050406030204" pitchFamily="18" charset="0"/>
                        <a:cs typeface="Cambria Math" charset="0"/>
                      </a:rPr>
                      <m:t>=</m:t>
                    </m:r>
                    <m:f>
                      <m:fPr>
                        <m:ctrlPr>
                          <a:rPr lang="mr-IN" sz="2800" i="1">
                            <a:latin typeface="Cambria Math" panose="02040503050406030204" pitchFamily="18" charset="0"/>
                            <a:ea typeface="Cambria Math" panose="02040503050406030204" pitchFamily="18" charset="0"/>
                            <a:cs typeface="Cambria Math" charset="0"/>
                          </a:rPr>
                        </m:ctrlPr>
                      </m:fPr>
                      <m:num>
                        <m:r>
                          <a:rPr lang="mr-IN" sz="2800" i="1">
                            <a:latin typeface="Cambria Math" panose="02040503050406030204" pitchFamily="18" charset="0"/>
                            <a:ea typeface="Cambria Math" panose="02040503050406030204" pitchFamily="18" charset="0"/>
                            <a:cs typeface="Cambria Math" charset="0"/>
                          </a:rPr>
                          <m:t>12.9 </m:t>
                        </m:r>
                        <m:r>
                          <m:rPr>
                            <m:nor/>
                          </m:rPr>
                          <a:rPr lang="mr-IN" sz="2800">
                            <a:latin typeface="Cambria Math" panose="02040503050406030204" pitchFamily="18" charset="0"/>
                            <a:ea typeface="Cambria Math" panose="02040503050406030204" pitchFamily="18" charset="0"/>
                            <a:cs typeface="Cambria Math" charset="0"/>
                          </a:rPr>
                          <m:t>mmHg</m:t>
                        </m:r>
                      </m:num>
                      <m:den>
                        <m:rad>
                          <m:radPr>
                            <m:degHide m:val="on"/>
                            <m:ctrlPr>
                              <a:rPr lang="mr-IN" sz="2800" i="1">
                                <a:latin typeface="Cambria Math" panose="02040503050406030204" pitchFamily="18" charset="0"/>
                                <a:ea typeface="Cambria Math" panose="02040503050406030204" pitchFamily="18" charset="0"/>
                                <a:cs typeface="Cambria Math" charset="0"/>
                              </a:rPr>
                            </m:ctrlPr>
                          </m:radPr>
                          <m:deg/>
                          <m:e>
                            <m:r>
                              <a:rPr lang="en-US" sz="2800" i="1">
                                <a:latin typeface="Cambria Math" panose="02040503050406030204" pitchFamily="18" charset="0"/>
                                <a:ea typeface="Cambria Math" panose="02040503050406030204" pitchFamily="18" charset="0"/>
                                <a:cs typeface="Cambria Math" charset="0"/>
                              </a:rPr>
                              <m:t>113</m:t>
                            </m:r>
                          </m:e>
                        </m:rad>
                      </m:den>
                    </m:f>
                    <m:r>
                      <a:rPr lang="mr-IN" sz="2800" i="1">
                        <a:latin typeface="Cambria Math" panose="02040503050406030204" pitchFamily="18" charset="0"/>
                        <a:ea typeface="Cambria Math" panose="02040503050406030204" pitchFamily="18" charset="0"/>
                        <a:cs typeface="Cambria Math" charset="0"/>
                      </a:rPr>
                      <m:t>≈1</m:t>
                    </m:r>
                    <m:r>
                      <a:rPr lang="en-US" sz="2800" i="1">
                        <a:latin typeface="Cambria Math" panose="02040503050406030204" pitchFamily="18" charset="0"/>
                        <a:ea typeface="Cambria Math" panose="02040503050406030204" pitchFamily="18" charset="0"/>
                        <a:cs typeface="Cambria Math" charset="0"/>
                      </a:rPr>
                      <m:t>.2</m:t>
                    </m:r>
                    <m:r>
                      <a:rPr lang="mr-IN" sz="2800" i="1">
                        <a:latin typeface="Cambria Math" panose="02040503050406030204" pitchFamily="18" charset="0"/>
                        <a:ea typeface="Cambria Math" panose="02040503050406030204" pitchFamily="18" charset="0"/>
                        <a:cs typeface="Cambria Math" charset="0"/>
                      </a:rPr>
                      <m:t> </m:t>
                    </m:r>
                    <m:r>
                      <m:rPr>
                        <m:nor/>
                      </m:rPr>
                      <a:rPr lang="mr-IN" sz="2800">
                        <a:latin typeface="Cambria Math" panose="02040503050406030204" pitchFamily="18" charset="0"/>
                        <a:ea typeface="Cambria Math" panose="02040503050406030204" pitchFamily="18" charset="0"/>
                        <a:cs typeface="Cambria Math" charset="0"/>
                      </a:rPr>
                      <m:t>mmHg</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07698" y="479685"/>
                <a:ext cx="8502268" cy="5795987"/>
              </a:xfrm>
              <a:blipFill>
                <a:blip r:embed="rId3"/>
                <a:stretch>
                  <a:fillRect l="-1642"/>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2593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 CI for SBP Mean, Bases on Sample of 113 Men—1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07698" y="479685"/>
                <a:ext cx="8502268" cy="5795987"/>
              </a:xfrm>
            </p:spPr>
            <p:txBody>
              <a:bodyPr>
                <a:normAutofit/>
              </a:bodyPr>
              <a:lstStyle/>
              <a:p>
                <a:r>
                  <a:rPr lang="en-US" sz="2800" dirty="0"/>
                  <a:t>Random sample of 113 men taken from a clinical population</a:t>
                </a:r>
              </a:p>
              <a:p>
                <a:pPr lvl="1"/>
                <a:r>
                  <a:rPr lang="en-US" sz="2400" dirty="0"/>
                  <a:t>Sample summary statistics include:</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n-US" sz="2800" i="1" dirty="0">
                          <a:latin typeface="Cambria Math" panose="02040503050406030204" pitchFamily="18" charset="0"/>
                          <a:ea typeface="Cambria Math" panose="02040503050406030204" pitchFamily="18" charset="0"/>
                        </a:rPr>
                        <m:t>µ</m:t>
                      </m:r>
                      <m:r>
                        <m:rPr>
                          <m:nor/>
                        </m:rPr>
                        <a:rPr lang="en-US" sz="2800" dirty="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m:rPr>
                          <m:aln/>
                        </m:rP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123.6 </m:t>
                      </m:r>
                      <m:r>
                        <m:rPr>
                          <m:nor/>
                        </m:rPr>
                        <a:rPr lang="en-US" sz="2800">
                          <a:latin typeface="Cambria Math" panose="02040503050406030204" pitchFamily="18" charset="0"/>
                          <a:ea typeface="Cambria Math" panose="02040503050406030204" pitchFamily="18" charset="0"/>
                        </a:rPr>
                        <m:t>mmHg</m:t>
                      </m:r>
                    </m:oMath>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l-GR" sz="2800" dirty="0">
                          <a:latin typeface="Cambria Math" panose="02040503050406030204" pitchFamily="18" charset="0"/>
                          <a:ea typeface="Cambria Math" panose="02040503050406030204" pitchFamily="18" charset="0"/>
                        </a:rPr>
                        <m:t>σ</m:t>
                      </m:r>
                      <m:r>
                        <m:rPr>
                          <m:nor/>
                        </m:rPr>
                        <a:rPr lang="en-US" sz="2800" dirty="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𝑠</m:t>
                      </m:r>
                      <m:r>
                        <m:rPr>
                          <m:aln/>
                        </m:rP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12.9 </m:t>
                      </m:r>
                      <m:r>
                        <m:rPr>
                          <m:nor/>
                        </m:rPr>
                        <a:rPr lang="en-US" sz="2800">
                          <a:latin typeface="Cambria Math" panose="02040503050406030204" pitchFamily="18" charset="0"/>
                          <a:ea typeface="Cambria Math" panose="02040503050406030204" pitchFamily="18" charset="0"/>
                          <a:cs typeface="Cambria Math" charset="0"/>
                        </a:rPr>
                        <m:t>mmHg</m:t>
                      </m:r>
                    </m:oMath>
                  </m:oMathPara>
                </a14:m>
                <a:endParaRPr lang="en-US" sz="2800" dirty="0"/>
              </a:p>
              <a:p>
                <a:pPr>
                  <a:spcAft>
                    <a:spcPts val="2400"/>
                  </a:spcAft>
                </a:pPr>
                <a:r>
                  <a:rPr lang="en-US" sz="2800" dirty="0"/>
                  <a:t>We can estimate the standard error of sample means based on random samples of 113 men from this population by:</a:t>
                </a:r>
              </a:p>
              <a:p>
                <a:pPr marL="0" indent="0">
                  <a:buNone/>
                </a:pPr>
                <a:r>
                  <a:rPr lang="en-US" sz="2800" dirty="0">
                    <a:ea typeface="Cambria Math" panose="02040503050406030204" pitchFamily="18" charset="0"/>
                  </a:rPr>
                  <a:t>SE</a:t>
                </a:r>
                <a14:m>
                  <m:oMath xmlns:m="http://schemas.openxmlformats.org/officeDocument/2006/math">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m:t>
                    </m:r>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𝑠</m:t>
                        </m:r>
                      </m:num>
                      <m:den>
                        <m:rad>
                          <m:radPr>
                            <m:degHide m:val="on"/>
                            <m:ctrlPr>
                              <a:rPr lang="en-US" sz="2800" i="1" dirty="0" smtClean="0">
                                <a:latin typeface="Cambria Math" panose="02040503050406030204" pitchFamily="18" charset="0"/>
                              </a:rPr>
                            </m:ctrlPr>
                          </m:radPr>
                          <m:deg/>
                          <m:e>
                            <m:r>
                              <a:rPr lang="en-US" sz="2800" b="0" i="1" dirty="0" smtClean="0">
                                <a:latin typeface="Cambria Math" panose="02040503050406030204" pitchFamily="18" charset="0"/>
                              </a:rPr>
                              <m:t>𝑛</m:t>
                            </m:r>
                          </m:e>
                        </m:rad>
                      </m:den>
                    </m:f>
                    <m:r>
                      <a:rPr lang="mr-IN" sz="2800" i="1">
                        <a:latin typeface="Cambria Math" panose="02040503050406030204" pitchFamily="18" charset="0"/>
                        <a:ea typeface="Cambria Math" panose="02040503050406030204" pitchFamily="18" charset="0"/>
                        <a:cs typeface="Cambria Math" charset="0"/>
                      </a:rPr>
                      <m:t>=</m:t>
                    </m:r>
                    <m:f>
                      <m:fPr>
                        <m:ctrlPr>
                          <a:rPr lang="mr-IN" sz="2800" i="1">
                            <a:latin typeface="Cambria Math" panose="02040503050406030204" pitchFamily="18" charset="0"/>
                            <a:ea typeface="Cambria Math" panose="02040503050406030204" pitchFamily="18" charset="0"/>
                            <a:cs typeface="Cambria Math" charset="0"/>
                          </a:rPr>
                        </m:ctrlPr>
                      </m:fPr>
                      <m:num>
                        <m:r>
                          <a:rPr lang="mr-IN" sz="2800" i="1">
                            <a:latin typeface="Cambria Math" panose="02040503050406030204" pitchFamily="18" charset="0"/>
                            <a:ea typeface="Cambria Math" panose="02040503050406030204" pitchFamily="18" charset="0"/>
                            <a:cs typeface="Cambria Math" charset="0"/>
                          </a:rPr>
                          <m:t>12.9 </m:t>
                        </m:r>
                        <m:r>
                          <m:rPr>
                            <m:nor/>
                          </m:rPr>
                          <a:rPr lang="mr-IN" sz="2800">
                            <a:latin typeface="Cambria Math" panose="02040503050406030204" pitchFamily="18" charset="0"/>
                            <a:ea typeface="Cambria Math" panose="02040503050406030204" pitchFamily="18" charset="0"/>
                            <a:cs typeface="Cambria Math" charset="0"/>
                          </a:rPr>
                          <m:t>mmHg</m:t>
                        </m:r>
                      </m:num>
                      <m:den>
                        <m:rad>
                          <m:radPr>
                            <m:degHide m:val="on"/>
                            <m:ctrlPr>
                              <a:rPr lang="mr-IN" sz="2800" i="1">
                                <a:latin typeface="Cambria Math" panose="02040503050406030204" pitchFamily="18" charset="0"/>
                                <a:ea typeface="Cambria Math" panose="02040503050406030204" pitchFamily="18" charset="0"/>
                                <a:cs typeface="Cambria Math" charset="0"/>
                              </a:rPr>
                            </m:ctrlPr>
                          </m:radPr>
                          <m:deg/>
                          <m:e>
                            <m:r>
                              <a:rPr lang="en-US" sz="2800" i="1">
                                <a:latin typeface="Cambria Math" panose="02040503050406030204" pitchFamily="18" charset="0"/>
                                <a:ea typeface="Cambria Math" panose="02040503050406030204" pitchFamily="18" charset="0"/>
                                <a:cs typeface="Cambria Math" charset="0"/>
                              </a:rPr>
                              <m:t>113</m:t>
                            </m:r>
                          </m:e>
                        </m:rad>
                      </m:den>
                    </m:f>
                    <m:r>
                      <a:rPr lang="mr-IN" sz="2800" i="1">
                        <a:latin typeface="Cambria Math" panose="02040503050406030204" pitchFamily="18" charset="0"/>
                        <a:ea typeface="Cambria Math" panose="02040503050406030204" pitchFamily="18" charset="0"/>
                        <a:cs typeface="Cambria Math" charset="0"/>
                      </a:rPr>
                      <m:t>≈1</m:t>
                    </m:r>
                    <m:r>
                      <a:rPr lang="en-US" sz="2800" i="1">
                        <a:latin typeface="Cambria Math" panose="02040503050406030204" pitchFamily="18" charset="0"/>
                        <a:ea typeface="Cambria Math" panose="02040503050406030204" pitchFamily="18" charset="0"/>
                        <a:cs typeface="Cambria Math" charset="0"/>
                      </a:rPr>
                      <m:t>.2</m:t>
                    </m:r>
                    <m:r>
                      <a:rPr lang="mr-IN" sz="2800" i="1">
                        <a:latin typeface="Cambria Math" panose="02040503050406030204" pitchFamily="18" charset="0"/>
                        <a:ea typeface="Cambria Math" panose="02040503050406030204" pitchFamily="18" charset="0"/>
                        <a:cs typeface="Cambria Math" charset="0"/>
                      </a:rPr>
                      <m:t> </m:t>
                    </m:r>
                    <m:r>
                      <m:rPr>
                        <m:nor/>
                      </m:rPr>
                      <a:rPr lang="mr-IN" sz="2800">
                        <a:latin typeface="Cambria Math" panose="02040503050406030204" pitchFamily="18" charset="0"/>
                        <a:ea typeface="Cambria Math" panose="02040503050406030204" pitchFamily="18" charset="0"/>
                        <a:cs typeface="Cambria Math" charset="0"/>
                      </a:rPr>
                      <m:t>mmHg</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07698" y="479685"/>
                <a:ext cx="8502268" cy="5795987"/>
              </a:xfrm>
              <a:blipFill>
                <a:blip r:embed="rId3"/>
                <a:stretch>
                  <a:fillRect l="-1642"/>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
        <p:nvSpPr>
          <p:cNvPr id="5" name="Rounded Rectangular Callout 4">
            <a:extLst>
              <a:ext uri="{FF2B5EF4-FFF2-40B4-BE49-F238E27FC236}">
                <a16:creationId xmlns:a16="http://schemas.microsoft.com/office/drawing/2014/main" id="{8FF08709-98EA-9915-5A7E-0AFA75838C25}"/>
              </a:ext>
            </a:extLst>
          </p:cNvPr>
          <p:cNvSpPr/>
          <p:nvPr/>
        </p:nvSpPr>
        <p:spPr>
          <a:xfrm>
            <a:off x="4691922" y="734518"/>
            <a:ext cx="5861154" cy="2818151"/>
          </a:xfrm>
          <a:prstGeom prst="wedgeRoundRectCallout">
            <a:avLst>
              <a:gd name="adj1" fmla="val -2163"/>
              <a:gd name="adj2" fmla="val 60372"/>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t>SE of a statistic is the standard deviation of the sampling distribution</a:t>
            </a:r>
          </a:p>
        </p:txBody>
      </p:sp>
    </p:spTree>
    <p:extLst>
      <p:ext uri="{BB962C8B-B14F-4D97-AF65-F5344CB8AC3E}">
        <p14:creationId xmlns:p14="http://schemas.microsoft.com/office/powerpoint/2010/main" val="110235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normAutofit/>
          </a:bodyPr>
          <a:lstStyle/>
          <a:p>
            <a:r>
              <a:rPr lang="en-US" dirty="0"/>
              <a:t>Example: 95% CI for SBP Mean, Bases on Sample of 113 Men—2</a:t>
            </a:r>
          </a:p>
        </p:txBody>
      </p:sp>
      <p:pic>
        <p:nvPicPr>
          <p:cNvPr id="5" name="Content Placeholder 4" descr="This bell-shaped curve illustrates the summary statistic values across all possible random samples of the same size, taken from the same population."/>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6960434" y="764498"/>
            <a:ext cx="5231566" cy="5231566"/>
          </a:xfrm>
          <a:ln>
            <a:noFill/>
          </a:ln>
        </p:spPr>
      </p:pic>
      <p:sp>
        <p:nvSpPr>
          <p:cNvPr id="2" name="Content Placeholder 1"/>
          <p:cNvSpPr>
            <a:spLocks noGrp="1"/>
          </p:cNvSpPr>
          <p:nvPr>
            <p:ph idx="11"/>
          </p:nvPr>
        </p:nvSpPr>
        <p:spPr/>
        <p:txBody>
          <a:bodyPr/>
          <a:lstStyle/>
          <a:p>
            <a:endParaRPr lang="en-US" dirty="0"/>
          </a:p>
        </p:txBody>
      </p:sp>
      <p:sp>
        <p:nvSpPr>
          <p:cNvPr id="2053" name="Content Placeholder 2"/>
          <p:cNvSpPr>
            <a:spLocks noGrp="1"/>
          </p:cNvSpPr>
          <p:nvPr>
            <p:ph idx="1"/>
          </p:nvPr>
        </p:nvSpPr>
        <p:spPr>
          <a:xfrm>
            <a:off x="3462728" y="764498"/>
            <a:ext cx="5231567" cy="4601183"/>
          </a:xfrm>
        </p:spPr>
        <p:txBody>
          <a:bodyPr>
            <a:normAutofit/>
          </a:bodyPr>
          <a:lstStyle/>
          <a:p>
            <a:r>
              <a:rPr lang="en-US" sz="2400" dirty="0"/>
              <a:t>The standard error estimate quantifies how far, on average, SBP means based on 113 randomly sampled men from this clinical population will fall from the true population mean blood pressure</a:t>
            </a:r>
          </a:p>
          <a:p>
            <a:r>
              <a:rPr lang="en-US" sz="2400" dirty="0"/>
              <a:t>In other words, this standard error estimate quantifies the variability in sample means based on random samples of 113, across the samples</a:t>
            </a:r>
          </a:p>
        </p:txBody>
      </p:sp>
    </p:spTree>
    <p:extLst>
      <p:ext uri="{BB962C8B-B14F-4D97-AF65-F5344CB8AC3E}">
        <p14:creationId xmlns:p14="http://schemas.microsoft.com/office/powerpoint/2010/main" val="326704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 CI for SBP Mean, Bases on Sample of 113 Men—3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spcAft>
                    <a:spcPts val="2400"/>
                  </a:spcAft>
                </a:pPr>
                <a:r>
                  <a:rPr lang="en-US" sz="2800" dirty="0"/>
                  <a:t>Since the CLT tells us the theoretical distribution of all possible sample means based on random samples of n</a:t>
                </a:r>
                <a14:m>
                  <m:oMath xmlns:m="http://schemas.openxmlformats.org/officeDocument/2006/math">
                    <m:r>
                      <a:rPr lang="en-US" sz="2800" i="1" dirty="0" smtClean="0">
                        <a:latin typeface="Cambria Math" panose="02040503050406030204" pitchFamily="18" charset="0"/>
                      </a:rPr>
                      <m:t>=</m:t>
                    </m:r>
                  </m:oMath>
                </a14:m>
                <a:r>
                  <a:rPr lang="en-US" sz="2800" dirty="0"/>
                  <a:t>113 is approximately normal, we can estimate a 95% CI for the true population mean by</a:t>
                </a:r>
              </a:p>
              <a:p>
                <a:pPr marL="0" indent="0">
                  <a:buNone/>
                </a:pPr>
                <a14:m>
                  <m:oMathPara xmlns:m="http://schemas.openxmlformats.org/officeDocument/2006/math">
                    <m:oMathParaPr>
                      <m:jc m:val="centerGroup"/>
                    </m:oMathParaPr>
                    <m:oMath xmlns:m="http://schemas.openxmlformats.org/officeDocument/2006/math">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2</m:t>
                      </m:r>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𝑆𝐸</m:t>
                          </m:r>
                        </m:e>
                      </m:acc>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=123.6</m:t>
                      </m:r>
                      <m:r>
                        <m:rPr>
                          <m:nor/>
                        </m:rPr>
                        <a:rPr lang="en-US" sz="2800">
                          <a:latin typeface="Cambria Math" panose="02040503050406030204" pitchFamily="18" charset="0"/>
                          <a:ea typeface="Cambria Math" panose="02040503050406030204" pitchFamily="18" charset="0"/>
                        </a:rPr>
                        <m:t> </m:t>
                      </m:r>
                      <m:r>
                        <m:rPr>
                          <m:nor/>
                        </m:rPr>
                        <a:rPr lang="en-US" sz="2800">
                          <a:latin typeface="Cambria Math" panose="02040503050406030204" pitchFamily="18" charset="0"/>
                          <a:ea typeface="Cambria Math" panose="02040503050406030204" pitchFamily="18" charset="0"/>
                        </a:rPr>
                        <m:t>mmHg</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cs typeface="Cambria Math" charset="0"/>
                        </a:rPr>
                        <m:t>±2(</m:t>
                      </m:r>
                      <m:r>
                        <a:rPr lang="mr-IN" sz="2800" i="1">
                          <a:latin typeface="Cambria Math" panose="02040503050406030204" pitchFamily="18" charset="0"/>
                          <a:ea typeface="Cambria Math" panose="02040503050406030204" pitchFamily="18" charset="0"/>
                          <a:cs typeface="Cambria Math" charset="0"/>
                        </a:rPr>
                        <m:t>1</m:t>
                      </m:r>
                      <m:r>
                        <a:rPr lang="en-US" sz="2800" i="1">
                          <a:latin typeface="Cambria Math" panose="02040503050406030204" pitchFamily="18" charset="0"/>
                          <a:ea typeface="Cambria Math" panose="02040503050406030204" pitchFamily="18" charset="0"/>
                          <a:cs typeface="Cambria Math" charset="0"/>
                        </a:rPr>
                        <m:t>.2</m:t>
                      </m:r>
                      <m:r>
                        <a:rPr lang="mr-IN" sz="2800" i="1">
                          <a:latin typeface="Cambria Math" panose="02040503050406030204" pitchFamily="18" charset="0"/>
                          <a:ea typeface="Cambria Math" panose="02040503050406030204" pitchFamily="18" charset="0"/>
                          <a:cs typeface="Cambria Math" charset="0"/>
                        </a:rPr>
                        <m:t> </m:t>
                      </m:r>
                      <m:r>
                        <m:rPr>
                          <m:nor/>
                        </m:rPr>
                        <a:rPr lang="mr-IN" sz="2800">
                          <a:latin typeface="Cambria Math" panose="02040503050406030204" pitchFamily="18" charset="0"/>
                          <a:ea typeface="Cambria Math" panose="02040503050406030204" pitchFamily="18" charset="0"/>
                          <a:cs typeface="Cambria Math" charset="0"/>
                        </a:rPr>
                        <m:t>mmHg</m:t>
                      </m:r>
                      <m:r>
                        <m:rPr>
                          <m:nor/>
                        </m:rPr>
                        <a:rPr lang="en-US" sz="2800">
                          <a:latin typeface="Cambria Math" panose="02040503050406030204" pitchFamily="18" charset="0"/>
                          <a:ea typeface="Cambria Math" panose="02040503050406030204" pitchFamily="18" charset="0"/>
                          <a:cs typeface="Cambria Math" charset="0"/>
                        </a:rPr>
                        <m:t>)</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6"/>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56100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800" dirty="0"/>
                  <a:t>All patients with at least one inpatient stay in 2011 (n=12,928)</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n-US" sz="2800" i="1" dirty="0">
                          <a:latin typeface="Cambria Math" panose="02040503050406030204" pitchFamily="18" charset="0"/>
                          <a:ea typeface="Cambria Math" panose="02040503050406030204" pitchFamily="18" charset="0"/>
                        </a:rPr>
                        <m:t>µ</m:t>
                      </m:r>
                      <m:r>
                        <m:rPr>
                          <m:nor/>
                        </m:rPr>
                        <a:rPr lang="en-US" sz="2800" dirty="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m:rPr>
                          <m:aln/>
                        </m:rP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4.3 </m:t>
                      </m:r>
                      <m:r>
                        <m:rPr>
                          <m:nor/>
                        </m:rPr>
                        <a:rPr lang="en-US" sz="2800">
                          <a:latin typeface="Cambria Math" panose="02040503050406030204" pitchFamily="18" charset="0"/>
                          <a:ea typeface="Cambria Math" panose="02040503050406030204" pitchFamily="18" charset="0"/>
                        </a:rPr>
                        <m:t>days</m:t>
                      </m:r>
                    </m:oMath>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l-GR" sz="2800" dirty="0">
                          <a:latin typeface="Cambria Math" panose="02040503050406030204" pitchFamily="18" charset="0"/>
                          <a:ea typeface="Cambria Math" panose="02040503050406030204" pitchFamily="18" charset="0"/>
                        </a:rPr>
                        <m:t>σ</m:t>
                      </m:r>
                      <m:r>
                        <m:rPr>
                          <m:nor/>
                        </m:rPr>
                        <a:rPr lang="en-US" sz="2800" dirty="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𝑠</m:t>
                      </m:r>
                      <m:r>
                        <m:rPr>
                          <m:aln/>
                        </m:rP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4.9 </m:t>
                      </m:r>
                      <m:r>
                        <m:rPr>
                          <m:nor/>
                        </m:rPr>
                        <a:rPr lang="en-US" sz="2800">
                          <a:latin typeface="Cambria Math" panose="02040503050406030204" pitchFamily="18" charset="0"/>
                          <a:ea typeface="Cambria Math" panose="02040503050406030204" pitchFamily="18" charset="0"/>
                          <a:cs typeface="Cambria Math" charset="0"/>
                        </a:rPr>
                        <m:t>days</m:t>
                      </m:r>
                    </m:oMath>
                  </m:oMathPara>
                </a14:m>
                <a:endParaRPr lang="en-US" sz="2800" dirty="0"/>
              </a:p>
              <a:p>
                <a:pPr>
                  <a:spcAft>
                    <a:spcPts val="2400"/>
                  </a:spcAft>
                </a:pPr>
                <a:r>
                  <a:rPr lang="en-US" sz="2800" dirty="0"/>
                  <a:t>We can estimate the standard error of sample means based on random samples of 12,928 persons from this population by</a:t>
                </a:r>
              </a:p>
              <a:p>
                <a:pPr marL="0" indent="0">
                  <a:buNone/>
                </a:pPr>
                <a14:m>
                  <m:oMathPara xmlns:m="http://schemas.openxmlformats.org/officeDocument/2006/math">
                    <m:oMathParaPr>
                      <m:jc m:val="centerGroup"/>
                    </m:oMathParaPr>
                    <m:oMath xmlns:m="http://schemas.openxmlformats.org/officeDocument/2006/math">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𝑆𝐸</m:t>
                          </m:r>
                        </m:e>
                      </m:acc>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m:t>
                      </m:r>
                      <m:f>
                        <m:fPr>
                          <m:ctrlPr>
                            <a:rPr lang="mr-IN"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𝑠</m:t>
                          </m:r>
                        </m:num>
                        <m:den>
                          <m:rad>
                            <m:radPr>
                              <m:degHide m:val="on"/>
                              <m:ctrlPr>
                                <a:rPr lang="mr-IN"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𝑛</m:t>
                              </m:r>
                            </m:e>
                          </m:rad>
                        </m:den>
                      </m:f>
                      <m:r>
                        <a:rPr lang="mr-IN" sz="2800" i="1">
                          <a:latin typeface="Cambria Math" panose="02040503050406030204" pitchFamily="18" charset="0"/>
                          <a:ea typeface="Cambria Math" panose="02040503050406030204" pitchFamily="18" charset="0"/>
                          <a:cs typeface="Cambria Math" charset="0"/>
                        </a:rPr>
                        <m:t>=</m:t>
                      </m:r>
                      <m:f>
                        <m:fPr>
                          <m:ctrlPr>
                            <a:rPr lang="mr-IN" sz="2800" i="1">
                              <a:latin typeface="Cambria Math" panose="02040503050406030204" pitchFamily="18" charset="0"/>
                              <a:ea typeface="Cambria Math" panose="02040503050406030204" pitchFamily="18" charset="0"/>
                              <a:cs typeface="Cambria Math" charset="0"/>
                            </a:rPr>
                          </m:ctrlPr>
                        </m:fPr>
                        <m:num>
                          <m:r>
                            <a:rPr lang="en-US" sz="2800" i="1">
                              <a:latin typeface="Cambria Math" panose="02040503050406030204" pitchFamily="18" charset="0"/>
                              <a:ea typeface="Cambria Math" panose="02040503050406030204" pitchFamily="18" charset="0"/>
                              <a:cs typeface="Cambria Math" charset="0"/>
                            </a:rPr>
                            <m:t>4.9 </m:t>
                          </m:r>
                          <m:r>
                            <m:rPr>
                              <m:nor/>
                            </m:rPr>
                            <a:rPr lang="en-US" sz="2800">
                              <a:latin typeface="Cambria Math" panose="02040503050406030204" pitchFamily="18" charset="0"/>
                              <a:ea typeface="Cambria Math" panose="02040503050406030204" pitchFamily="18" charset="0"/>
                              <a:cs typeface="Cambria Math" charset="0"/>
                            </a:rPr>
                            <m:t>days</m:t>
                          </m:r>
                        </m:num>
                        <m:den>
                          <m:rad>
                            <m:radPr>
                              <m:degHide m:val="on"/>
                              <m:ctrlPr>
                                <a:rPr lang="mr-IN" sz="2800" i="1">
                                  <a:latin typeface="Cambria Math" panose="02040503050406030204" pitchFamily="18" charset="0"/>
                                  <a:ea typeface="Cambria Math" panose="02040503050406030204" pitchFamily="18" charset="0"/>
                                  <a:cs typeface="Cambria Math" charset="0"/>
                                </a:rPr>
                              </m:ctrlPr>
                            </m:radPr>
                            <m:deg/>
                            <m:e>
                              <m:r>
                                <a:rPr lang="en-US" sz="2800" i="1">
                                  <a:latin typeface="Cambria Math" panose="02040503050406030204" pitchFamily="18" charset="0"/>
                                  <a:ea typeface="Cambria Math" panose="02040503050406030204" pitchFamily="18" charset="0"/>
                                  <a:cs typeface="Cambria Math" charset="0"/>
                                </a:rPr>
                                <m:t>12,928</m:t>
                              </m:r>
                            </m:e>
                          </m:rad>
                        </m:den>
                      </m:f>
                      <m: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0.04 </m:t>
                      </m:r>
                      <m:r>
                        <m:rPr>
                          <m:nor/>
                        </m:rPr>
                        <a:rPr lang="en-US" sz="2800">
                          <a:latin typeface="Cambria Math" panose="02040503050406030204" pitchFamily="18" charset="0"/>
                          <a:ea typeface="Cambria Math" panose="02040503050406030204" pitchFamily="18" charset="0"/>
                          <a:cs typeface="Cambria Math" charset="0"/>
                        </a:rPr>
                        <m:t>days</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6" t="-743" r="-1733"/>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
        <p:nvSpPr>
          <p:cNvPr id="5" name="Rectangle 4">
            <a:extLst>
              <a:ext uri="{FF2B5EF4-FFF2-40B4-BE49-F238E27FC236}">
                <a16:creationId xmlns:a16="http://schemas.microsoft.com/office/drawing/2014/main" id="{4284B916-C75C-50DE-BCA8-E2D0C1316183}"/>
              </a:ext>
            </a:extLst>
          </p:cNvPr>
          <p:cNvSpPr/>
          <p:nvPr/>
        </p:nvSpPr>
        <p:spPr>
          <a:xfrm>
            <a:off x="7060364" y="4976734"/>
            <a:ext cx="3822492" cy="10379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55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800" dirty="0"/>
                  <a:t>All patients with at least one inpatient stay in 2011 (n=12,928)</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n-US" sz="2800" i="1" dirty="0">
                          <a:latin typeface="Cambria Math" panose="02040503050406030204" pitchFamily="18" charset="0"/>
                          <a:ea typeface="Cambria Math" panose="02040503050406030204" pitchFamily="18" charset="0"/>
                        </a:rPr>
                        <m:t>µ</m:t>
                      </m:r>
                      <m:r>
                        <m:rPr>
                          <m:nor/>
                        </m:rPr>
                        <a:rPr lang="en-US" sz="2800" dirty="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m:rPr>
                          <m:aln/>
                        </m:rP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4.3 </m:t>
                      </m:r>
                      <m:r>
                        <m:rPr>
                          <m:nor/>
                        </m:rPr>
                        <a:rPr lang="en-US" sz="2800">
                          <a:latin typeface="Cambria Math" panose="02040503050406030204" pitchFamily="18" charset="0"/>
                          <a:ea typeface="Cambria Math" panose="02040503050406030204" pitchFamily="18" charset="0"/>
                        </a:rPr>
                        <m:t>days</m:t>
                      </m:r>
                    </m:oMath>
                    <m:oMath xmlns:m="http://schemas.openxmlformats.org/officeDocument/2006/math">
                      <m:r>
                        <m:rPr>
                          <m:nor/>
                        </m:rPr>
                        <a:rPr lang="en-US" sz="2800" dirty="0">
                          <a:latin typeface="Cambria Math" panose="02040503050406030204" pitchFamily="18" charset="0"/>
                          <a:ea typeface="Cambria Math" panose="02040503050406030204" pitchFamily="18" charset="0"/>
                        </a:rPr>
                        <m:t>(</m:t>
                      </m:r>
                      <m:r>
                        <m:rPr>
                          <m:nor/>
                        </m:rPr>
                        <a:rPr lang="en-US" sz="2800" dirty="0">
                          <a:latin typeface="Cambria Math" panose="02040503050406030204" pitchFamily="18" charset="0"/>
                          <a:ea typeface="Cambria Math" panose="02040503050406030204" pitchFamily="18" charset="0"/>
                        </a:rPr>
                        <m:t>Estimate</m:t>
                      </m:r>
                      <m:r>
                        <m:rPr>
                          <m:nor/>
                        </m:rPr>
                        <a:rPr lang="en-US" sz="2800" dirty="0">
                          <a:latin typeface="Cambria Math" panose="02040503050406030204" pitchFamily="18" charset="0"/>
                          <a:ea typeface="Cambria Math" panose="02040503050406030204" pitchFamily="18" charset="0"/>
                        </a:rPr>
                        <m:t> </m:t>
                      </m:r>
                      <m:r>
                        <m:rPr>
                          <m:nor/>
                        </m:rPr>
                        <a:rPr lang="en-US" sz="2800" dirty="0">
                          <a:latin typeface="Cambria Math" panose="02040503050406030204" pitchFamily="18" charset="0"/>
                          <a:ea typeface="Cambria Math" panose="02040503050406030204" pitchFamily="18" charset="0"/>
                        </a:rPr>
                        <m:t>of</m:t>
                      </m:r>
                      <m:r>
                        <m:rPr>
                          <m:nor/>
                        </m:rPr>
                        <a:rPr lang="en-US" sz="2800" dirty="0">
                          <a:latin typeface="Cambria Math" panose="02040503050406030204" pitchFamily="18" charset="0"/>
                          <a:ea typeface="Cambria Math" panose="02040503050406030204" pitchFamily="18" charset="0"/>
                        </a:rPr>
                        <m:t> </m:t>
                      </m:r>
                      <m:r>
                        <m:rPr>
                          <m:nor/>
                        </m:rPr>
                        <a:rPr lang="el-GR" sz="2800" dirty="0">
                          <a:latin typeface="Cambria Math" panose="02040503050406030204" pitchFamily="18" charset="0"/>
                          <a:ea typeface="Cambria Math" panose="02040503050406030204" pitchFamily="18" charset="0"/>
                        </a:rPr>
                        <m:t>σ</m:t>
                      </m:r>
                      <m:r>
                        <m:rPr>
                          <m:nor/>
                        </m:rPr>
                        <a:rPr lang="en-US" sz="2800" dirty="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𝑠</m:t>
                      </m:r>
                      <m:r>
                        <m:rPr>
                          <m:aln/>
                        </m:rP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4.9 </m:t>
                      </m:r>
                      <m:r>
                        <m:rPr>
                          <m:nor/>
                        </m:rPr>
                        <a:rPr lang="en-US" sz="2800">
                          <a:latin typeface="Cambria Math" panose="02040503050406030204" pitchFamily="18" charset="0"/>
                          <a:ea typeface="Cambria Math" panose="02040503050406030204" pitchFamily="18" charset="0"/>
                          <a:cs typeface="Cambria Math" charset="0"/>
                        </a:rPr>
                        <m:t>days</m:t>
                      </m:r>
                    </m:oMath>
                  </m:oMathPara>
                </a14:m>
                <a:endParaRPr lang="en-US" sz="2800" dirty="0"/>
              </a:p>
              <a:p>
                <a:pPr>
                  <a:spcAft>
                    <a:spcPts val="2400"/>
                  </a:spcAft>
                </a:pPr>
                <a:r>
                  <a:rPr lang="en-US" sz="2800" dirty="0"/>
                  <a:t>We can estimate the standard error of sample means based on random samples of 12,928 persons from this population by</a:t>
                </a:r>
              </a:p>
              <a:p>
                <a:pPr marL="0" indent="0">
                  <a:buNone/>
                </a:pPr>
                <a14:m>
                  <m:oMathPara xmlns:m="http://schemas.openxmlformats.org/officeDocument/2006/math">
                    <m:oMathParaPr>
                      <m:jc m:val="centerGroup"/>
                    </m:oMathParaPr>
                    <m:oMath xmlns:m="http://schemas.openxmlformats.org/officeDocument/2006/math">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𝑆𝐸</m:t>
                          </m:r>
                        </m:e>
                      </m:acc>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m:t>
                      </m:r>
                      <m:f>
                        <m:fPr>
                          <m:ctrlPr>
                            <a:rPr lang="mr-IN"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𝑠</m:t>
                          </m:r>
                        </m:num>
                        <m:den>
                          <m:rad>
                            <m:radPr>
                              <m:degHide m:val="on"/>
                              <m:ctrlPr>
                                <a:rPr lang="mr-IN"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𝑛</m:t>
                              </m:r>
                            </m:e>
                          </m:rad>
                        </m:den>
                      </m:f>
                      <m:r>
                        <a:rPr lang="mr-IN" sz="2800" i="1">
                          <a:latin typeface="Cambria Math" panose="02040503050406030204" pitchFamily="18" charset="0"/>
                          <a:ea typeface="Cambria Math" panose="02040503050406030204" pitchFamily="18" charset="0"/>
                          <a:cs typeface="Cambria Math" charset="0"/>
                        </a:rPr>
                        <m:t>=</m:t>
                      </m:r>
                      <m:f>
                        <m:fPr>
                          <m:ctrlPr>
                            <a:rPr lang="mr-IN" sz="2800" i="1" smtClean="0">
                              <a:solidFill>
                                <a:srgbClr val="FFC000"/>
                              </a:solidFill>
                              <a:latin typeface="Cambria Math" panose="02040503050406030204" pitchFamily="18" charset="0"/>
                              <a:ea typeface="Cambria Math" panose="02040503050406030204" pitchFamily="18" charset="0"/>
                              <a:cs typeface="Cambria Math" charset="0"/>
                            </a:rPr>
                          </m:ctrlPr>
                        </m:fPr>
                        <m:num>
                          <m:r>
                            <a:rPr lang="en-US" sz="2800" i="1">
                              <a:solidFill>
                                <a:srgbClr val="FFC000"/>
                              </a:solidFill>
                              <a:latin typeface="Cambria Math" panose="02040503050406030204" pitchFamily="18" charset="0"/>
                              <a:ea typeface="Cambria Math" panose="02040503050406030204" pitchFamily="18" charset="0"/>
                              <a:cs typeface="Cambria Math" charset="0"/>
                            </a:rPr>
                            <m:t>4.9 </m:t>
                          </m:r>
                          <m:r>
                            <m:rPr>
                              <m:nor/>
                            </m:rPr>
                            <a:rPr lang="en-US" sz="2800">
                              <a:solidFill>
                                <a:srgbClr val="FFC000"/>
                              </a:solidFill>
                              <a:latin typeface="Cambria Math" panose="02040503050406030204" pitchFamily="18" charset="0"/>
                              <a:ea typeface="Cambria Math" panose="02040503050406030204" pitchFamily="18" charset="0"/>
                              <a:cs typeface="Cambria Math" charset="0"/>
                            </a:rPr>
                            <m:t>days</m:t>
                          </m:r>
                        </m:num>
                        <m:den>
                          <m:rad>
                            <m:radPr>
                              <m:degHide m:val="on"/>
                              <m:ctrlPr>
                                <a:rPr lang="mr-IN" sz="2800" i="1">
                                  <a:solidFill>
                                    <a:srgbClr val="FFC000"/>
                                  </a:solidFill>
                                  <a:latin typeface="Cambria Math" panose="02040503050406030204" pitchFamily="18" charset="0"/>
                                  <a:ea typeface="Cambria Math" panose="02040503050406030204" pitchFamily="18" charset="0"/>
                                  <a:cs typeface="Cambria Math" charset="0"/>
                                </a:rPr>
                              </m:ctrlPr>
                            </m:radPr>
                            <m:deg/>
                            <m:e>
                              <m:r>
                                <a:rPr lang="en-US" sz="2800" i="1">
                                  <a:solidFill>
                                    <a:srgbClr val="FFC000"/>
                                  </a:solidFill>
                                  <a:latin typeface="Cambria Math" panose="02040503050406030204" pitchFamily="18" charset="0"/>
                                  <a:ea typeface="Cambria Math" panose="02040503050406030204" pitchFamily="18" charset="0"/>
                                  <a:cs typeface="Cambria Math" charset="0"/>
                                </a:rPr>
                                <m:t>12,928</m:t>
                              </m:r>
                            </m:e>
                          </m:rad>
                        </m:den>
                      </m:f>
                      <m:r>
                        <a:rPr lang="mr-IN" sz="2800" i="1">
                          <a:solidFill>
                            <a:srgbClr val="FFC000"/>
                          </a:solidFill>
                          <a:latin typeface="Cambria Math" panose="02040503050406030204" pitchFamily="18" charset="0"/>
                          <a:ea typeface="Cambria Math" panose="02040503050406030204" pitchFamily="18" charset="0"/>
                          <a:cs typeface="Cambria Math" charset="0"/>
                        </a:rPr>
                        <m:t>≈</m:t>
                      </m:r>
                      <m:r>
                        <a:rPr lang="en-US" sz="2800" i="1">
                          <a:solidFill>
                            <a:srgbClr val="FFC000"/>
                          </a:solidFill>
                          <a:latin typeface="Cambria Math" panose="02040503050406030204" pitchFamily="18" charset="0"/>
                          <a:ea typeface="Cambria Math" panose="02040503050406030204" pitchFamily="18" charset="0"/>
                          <a:cs typeface="Cambria Math" charset="0"/>
                        </a:rPr>
                        <m:t>0.04 </m:t>
                      </m:r>
                      <m:r>
                        <m:rPr>
                          <m:nor/>
                        </m:rPr>
                        <a:rPr lang="en-US" sz="2800">
                          <a:solidFill>
                            <a:srgbClr val="FFC000"/>
                          </a:solidFill>
                          <a:latin typeface="Cambria Math" panose="02040503050406030204" pitchFamily="18" charset="0"/>
                          <a:ea typeface="Cambria Math" panose="02040503050406030204" pitchFamily="18" charset="0"/>
                          <a:cs typeface="Cambria Math" charset="0"/>
                        </a:rPr>
                        <m:t>days</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6" t="-743" r="-1733"/>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10747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999-40CD-F070-2175-8520A90B86CD}"/>
              </a:ext>
            </a:extLst>
          </p:cNvPr>
          <p:cNvSpPr>
            <a:spLocks noGrp="1"/>
          </p:cNvSpPr>
          <p:nvPr>
            <p:ph type="title"/>
          </p:nvPr>
        </p:nvSpPr>
        <p:spPr/>
        <p:txBody>
          <a:bodyPr/>
          <a:lstStyle/>
          <a:p>
            <a:r>
              <a:rPr lang="en-US" dirty="0"/>
              <a:t>Warm Up</a:t>
            </a:r>
          </a:p>
        </p:txBody>
      </p:sp>
      <p:pic>
        <p:nvPicPr>
          <p:cNvPr id="5" name="Content Placeholder 4" descr="A text on a page&#10;&#10;Description automatically generated">
            <a:extLst>
              <a:ext uri="{FF2B5EF4-FFF2-40B4-BE49-F238E27FC236}">
                <a16:creationId xmlns:a16="http://schemas.microsoft.com/office/drawing/2014/main" id="{8188E679-A091-FD0B-5EB4-F7686B819EF8}"/>
              </a:ext>
            </a:extLst>
          </p:cNvPr>
          <p:cNvPicPr>
            <a:picLocks noGrp="1" noChangeAspect="1"/>
          </p:cNvPicPr>
          <p:nvPr>
            <p:ph idx="1"/>
          </p:nvPr>
        </p:nvPicPr>
        <p:blipFill>
          <a:blip r:embed="rId2"/>
          <a:stretch>
            <a:fillRect/>
          </a:stretch>
        </p:blipFill>
        <p:spPr>
          <a:xfrm>
            <a:off x="2255194" y="909828"/>
            <a:ext cx="9683887" cy="5029200"/>
          </a:xfrm>
        </p:spPr>
      </p:pic>
    </p:spTree>
    <p:extLst>
      <p:ext uri="{BB962C8B-B14F-4D97-AF65-F5344CB8AC3E}">
        <p14:creationId xmlns:p14="http://schemas.microsoft.com/office/powerpoint/2010/main" val="154564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normAutofit/>
          </a:bodyPr>
          <a:lstStyle/>
          <a:p>
            <a:r>
              <a:rPr lang="en-US" dirty="0"/>
              <a:t>Example: Heritage Health Length of Stay—2</a:t>
            </a:r>
          </a:p>
        </p:txBody>
      </p:sp>
      <p:sp>
        <p:nvSpPr>
          <p:cNvPr id="2053" name="Content Placeholder 2"/>
          <p:cNvSpPr>
            <a:spLocks noGrp="1"/>
          </p:cNvSpPr>
          <p:nvPr>
            <p:ph idx="1"/>
          </p:nvPr>
        </p:nvSpPr>
        <p:spPr>
          <a:xfrm>
            <a:off x="3537680" y="659568"/>
            <a:ext cx="7899816" cy="2388432"/>
          </a:xfrm>
        </p:spPr>
        <p:txBody>
          <a:bodyPr>
            <a:normAutofit/>
          </a:bodyPr>
          <a:lstStyle/>
          <a:p>
            <a:r>
              <a:rPr lang="en-US" sz="2800" dirty="0"/>
              <a:t>The standard error estimate quantifies how far length of stay means based on 12,928 patients from the insurance population will fall from the true population mean length of stay</a:t>
            </a:r>
          </a:p>
          <a:p>
            <a:pPr eaLnBrk="1" hangingPunct="1">
              <a:buFont typeface="Wingdings" pitchFamily="2" charset="2"/>
              <a:buNone/>
            </a:pPr>
            <a:endParaRPr lang="en-US" sz="2800" dirty="0"/>
          </a:p>
          <a:p>
            <a:pPr eaLnBrk="1" hangingPunct="1">
              <a:buFont typeface="Wingdings" pitchFamily="2" charset="2"/>
              <a:buNone/>
            </a:pPr>
            <a:endParaRPr lang="en-US" sz="2800" dirty="0"/>
          </a:p>
        </p:txBody>
      </p:sp>
      <p:pic>
        <p:nvPicPr>
          <p:cNvPr id="5" name="Content Placeholder 4" descr="This bell-shaped curve illustrates the summary statistic values across all possible random samples of the same size, taken from the same population."/>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956164" y="2054446"/>
            <a:ext cx="4517036" cy="4517036"/>
          </a:xfrm>
          <a:ln>
            <a:noFill/>
          </a:ln>
        </p:spPr>
      </p:pic>
      <p:sp>
        <p:nvSpPr>
          <p:cNvPr id="2" name="Content Placeholder 1"/>
          <p:cNvSpPr>
            <a:spLocks noGrp="1"/>
          </p:cNvSpPr>
          <p:nvPr>
            <p:ph idx="11"/>
          </p:nvPr>
        </p:nvSpPr>
        <p:spPr/>
        <p:txBody>
          <a:bodyPr/>
          <a:lstStyle/>
          <a:p>
            <a:endParaRPr lang="en-US" dirty="0"/>
          </a:p>
        </p:txBody>
      </p:sp>
    </p:spTree>
    <p:extLst>
      <p:ext uri="{BB962C8B-B14F-4D97-AF65-F5344CB8AC3E}">
        <p14:creationId xmlns:p14="http://schemas.microsoft.com/office/powerpoint/2010/main" val="374833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spcAft>
                    <a:spcPts val="2400"/>
                  </a:spcAft>
                </a:pPr>
                <a:r>
                  <a:rPr lang="en-US" sz="2800" dirty="0"/>
                  <a:t>Since the CLT tells us the theoretical distribution of all possible sample means based on samples of n=12,928 is approximately normal, we can estimate a 95% CI for the true population mean by</a:t>
                </a:r>
              </a:p>
              <a:p>
                <a:pPr marL="0" indent="0">
                  <a:buNone/>
                </a:pPr>
                <a14:m>
                  <m:oMathPara xmlns:m="http://schemas.openxmlformats.org/officeDocument/2006/math">
                    <m:oMathParaPr>
                      <m:jc m:val="centerGroup"/>
                    </m:oMathParaPr>
                    <m:oMath xmlns:m="http://schemas.openxmlformats.org/officeDocument/2006/math">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2</m:t>
                      </m:r>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𝑆𝐸</m:t>
                          </m:r>
                        </m:e>
                      </m:acc>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=4.3</m:t>
                      </m:r>
                      <m:r>
                        <m:rPr>
                          <m:nor/>
                        </m:rPr>
                        <a:rPr lang="en-US" sz="2800">
                          <a:latin typeface="Cambria Math" panose="02040503050406030204" pitchFamily="18" charset="0"/>
                          <a:ea typeface="Cambria Math" panose="02040503050406030204" pitchFamily="18" charset="0"/>
                        </a:rPr>
                        <m:t> </m:t>
                      </m:r>
                      <m:r>
                        <m:rPr>
                          <m:nor/>
                        </m:rPr>
                        <a:rPr lang="en-US" sz="2800">
                          <a:latin typeface="Cambria Math" panose="02040503050406030204" pitchFamily="18" charset="0"/>
                          <a:ea typeface="Cambria Math" panose="02040503050406030204" pitchFamily="18" charset="0"/>
                        </a:rPr>
                        <m:t>days</m:t>
                      </m:r>
                      <m:r>
                        <a:rPr lang="en-US" sz="2800" i="1">
                          <a:latin typeface="Cambria Math" panose="02040503050406030204" pitchFamily="18" charset="0"/>
                          <a:ea typeface="Cambria Math" panose="02040503050406030204" pitchFamily="18" charset="0"/>
                          <a:cs typeface="Cambria Math" charset="0"/>
                        </a:rPr>
                        <m:t>±2(0.04 </m:t>
                      </m:r>
                      <m:r>
                        <m:rPr>
                          <m:nor/>
                        </m:rPr>
                        <a:rPr lang="en-US" sz="2800">
                          <a:latin typeface="Cambria Math" panose="02040503050406030204" pitchFamily="18" charset="0"/>
                          <a:ea typeface="Cambria Math" panose="02040503050406030204" pitchFamily="18" charset="0"/>
                          <a:cs typeface="Cambria Math" charset="0"/>
                        </a:rPr>
                        <m:t>days</m:t>
                      </m:r>
                      <m:r>
                        <m:rPr>
                          <m:nor/>
                        </m:rPr>
                        <a:rPr lang="en-US" sz="2800">
                          <a:latin typeface="Cambria Math" panose="02040503050406030204" pitchFamily="18" charset="0"/>
                          <a:ea typeface="Cambria Math" panose="02040503050406030204" pitchFamily="18" charset="0"/>
                          <a:cs typeface="Cambria Math" charset="0"/>
                        </a:rPr>
                        <m:t>)</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6"/>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
        <p:nvSpPr>
          <p:cNvPr id="5" name="Rectangle 4">
            <a:extLst>
              <a:ext uri="{FF2B5EF4-FFF2-40B4-BE49-F238E27FC236}">
                <a16:creationId xmlns:a16="http://schemas.microsoft.com/office/drawing/2014/main" id="{08A531F6-E78A-685E-CD1F-CCB84230CEC7}"/>
              </a:ext>
            </a:extLst>
          </p:cNvPr>
          <p:cNvSpPr/>
          <p:nvPr/>
        </p:nvSpPr>
        <p:spPr>
          <a:xfrm>
            <a:off x="6805531" y="4032353"/>
            <a:ext cx="3822492" cy="10379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648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spcAft>
                    <a:spcPts val="2400"/>
                  </a:spcAft>
                </a:pPr>
                <a:r>
                  <a:rPr lang="en-US" sz="2800" dirty="0"/>
                  <a:t>Since the CLT tells us the theoretical distribution of all possible sample means based on samples of n=12,928 is approximately normal, we can estimate a 95% CI for the true population mean by</a:t>
                </a:r>
              </a:p>
              <a:p>
                <a:pPr marL="0" indent="0">
                  <a:buNone/>
                </a:pPr>
                <a14:m>
                  <m:oMathPara xmlns:m="http://schemas.openxmlformats.org/officeDocument/2006/math">
                    <m:oMathParaPr>
                      <m:jc m:val="centerGroup"/>
                    </m:oMathParaPr>
                    <m:oMath xmlns:m="http://schemas.openxmlformats.org/officeDocument/2006/math">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r>
                        <a:rPr lang="mr-IN" sz="2800" i="1">
                          <a:latin typeface="Cambria Math" panose="02040503050406030204" pitchFamily="18" charset="0"/>
                          <a:ea typeface="Cambria Math" panose="02040503050406030204" pitchFamily="18" charset="0"/>
                          <a:cs typeface="Cambria Math" charset="0"/>
                        </a:rPr>
                        <m:t>±</m:t>
                      </m:r>
                      <m:r>
                        <a:rPr lang="en-US" sz="2800" i="1">
                          <a:latin typeface="Cambria Math" panose="02040503050406030204" pitchFamily="18" charset="0"/>
                          <a:ea typeface="Cambria Math" panose="02040503050406030204" pitchFamily="18" charset="0"/>
                          <a:cs typeface="Cambria Math" charset="0"/>
                        </a:rPr>
                        <m:t>2</m:t>
                      </m:r>
                      <m:acc>
                        <m:accPr>
                          <m:chr m:val="̂"/>
                          <m:ctrlPr>
                            <a:rPr lang="mr-IN"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𝑆𝐸</m:t>
                          </m:r>
                        </m:e>
                      </m:acc>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𝑥</m:t>
                              </m:r>
                            </m:e>
                          </m:acc>
                        </m:e>
                      </m:d>
                      <m:r>
                        <a:rPr lang="en-US" sz="2800" i="1">
                          <a:latin typeface="Cambria Math" panose="02040503050406030204" pitchFamily="18" charset="0"/>
                          <a:ea typeface="Cambria Math" panose="02040503050406030204" pitchFamily="18" charset="0"/>
                        </a:rPr>
                        <m:t>=</m:t>
                      </m:r>
                      <m:r>
                        <a:rPr lang="en-US" sz="2800" i="1" smtClean="0">
                          <a:solidFill>
                            <a:srgbClr val="FFC000"/>
                          </a:solidFill>
                          <a:latin typeface="Cambria Math" panose="02040503050406030204" pitchFamily="18" charset="0"/>
                          <a:ea typeface="Cambria Math" panose="02040503050406030204" pitchFamily="18" charset="0"/>
                        </a:rPr>
                        <m:t>4.3</m:t>
                      </m:r>
                      <m:r>
                        <m:rPr>
                          <m:nor/>
                        </m:rPr>
                        <a:rPr lang="en-US" sz="2800">
                          <a:solidFill>
                            <a:srgbClr val="FFC000"/>
                          </a:solidFill>
                          <a:latin typeface="Cambria Math" panose="02040503050406030204" pitchFamily="18" charset="0"/>
                          <a:ea typeface="Cambria Math" panose="02040503050406030204" pitchFamily="18" charset="0"/>
                        </a:rPr>
                        <m:t> </m:t>
                      </m:r>
                      <m:r>
                        <m:rPr>
                          <m:nor/>
                        </m:rPr>
                        <a:rPr lang="en-US" sz="2800">
                          <a:solidFill>
                            <a:srgbClr val="FFC000"/>
                          </a:solidFill>
                          <a:latin typeface="Cambria Math" panose="02040503050406030204" pitchFamily="18" charset="0"/>
                          <a:ea typeface="Cambria Math" panose="02040503050406030204" pitchFamily="18" charset="0"/>
                        </a:rPr>
                        <m:t>days</m:t>
                      </m:r>
                      <m:r>
                        <a:rPr lang="en-US" sz="2800" i="1">
                          <a:solidFill>
                            <a:srgbClr val="FFC000"/>
                          </a:solidFill>
                          <a:latin typeface="Cambria Math" panose="02040503050406030204" pitchFamily="18" charset="0"/>
                          <a:ea typeface="Cambria Math" panose="02040503050406030204" pitchFamily="18" charset="0"/>
                          <a:cs typeface="Cambria Math" charset="0"/>
                        </a:rPr>
                        <m:t>±2(0.04 </m:t>
                      </m:r>
                      <m:r>
                        <m:rPr>
                          <m:nor/>
                        </m:rPr>
                        <a:rPr lang="en-US" sz="2800">
                          <a:solidFill>
                            <a:srgbClr val="FFC000"/>
                          </a:solidFill>
                          <a:latin typeface="Cambria Math" panose="02040503050406030204" pitchFamily="18" charset="0"/>
                          <a:ea typeface="Cambria Math" panose="02040503050406030204" pitchFamily="18" charset="0"/>
                          <a:cs typeface="Cambria Math" charset="0"/>
                        </a:rPr>
                        <m:t>days</m:t>
                      </m:r>
                      <m:r>
                        <m:rPr>
                          <m:nor/>
                        </m:rPr>
                        <a:rPr lang="en-US" sz="2800">
                          <a:solidFill>
                            <a:srgbClr val="FFC000"/>
                          </a:solidFill>
                          <a:latin typeface="Cambria Math" panose="02040503050406030204" pitchFamily="18" charset="0"/>
                          <a:ea typeface="Cambria Math" panose="02040503050406030204" pitchFamily="18" charset="0"/>
                          <a:cs typeface="Cambria Math" charset="0"/>
                        </a:rPr>
                        <m:t>)</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6"/>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903077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accent1"/>
                </a:solidFill>
              </a:rPr>
              <a:t>A random sample of 50 college students were asked how many exclusive relationships they have been in so far. This sample yielded a mean of 3.2 and a standard deviation of 1.74. </a:t>
            </a:r>
            <a:r>
              <a:rPr lang="en" sz="1900" b="1" dirty="0">
                <a:solidFill>
                  <a:schemeClr val="accent1"/>
                </a:solidFill>
              </a:rPr>
              <a:t>Estimate the true average number of exclusive relationships using this sample.</a:t>
            </a:r>
            <a:endParaRPr sz="1900" b="1" dirty="0">
              <a:solidFill>
                <a:schemeClr val="accent1"/>
              </a:solidFill>
            </a:endParaRPr>
          </a:p>
          <a:p>
            <a:pPr marL="0" indent="0">
              <a:lnSpc>
                <a:spcPct val="115000"/>
              </a:lnSpc>
              <a:spcBef>
                <a:spcPts val="1000"/>
              </a:spcBef>
              <a:spcAft>
                <a:spcPts val="1000"/>
              </a:spcAft>
              <a:buNone/>
            </a:pPr>
            <a:r>
              <a:rPr lang="en" sz="1900" dirty="0"/>
              <a:t>		</a:t>
            </a:r>
            <a:endParaRPr sz="1900" dirty="0"/>
          </a:p>
        </p:txBody>
      </p:sp>
      <p:sp>
        <p:nvSpPr>
          <p:cNvPr id="146" name="Google Shape;146;p3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Average number of exclusive relationships</a:t>
            </a:r>
            <a:endParaRPr dirty="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accent1"/>
                </a:solidFill>
              </a:rPr>
              <a:t>A random sample of 50 college students were asked how many exclusive relationships they have been in so far. This sample yielded a mean of 3.2 and a standard deviation of 1.74. </a:t>
            </a:r>
            <a:r>
              <a:rPr lang="en" sz="1900" b="1" dirty="0">
                <a:solidFill>
                  <a:schemeClr val="accent1"/>
                </a:solidFill>
              </a:rPr>
              <a:t>Estimate the true average number of exclusive relationships using this sample.</a:t>
            </a:r>
            <a:endParaRPr sz="1900" b="1" dirty="0">
              <a:solidFill>
                <a:schemeClr val="accent1"/>
              </a:solidFill>
            </a:endParaRPr>
          </a:p>
          <a:p>
            <a:pPr marL="0" indent="0">
              <a:lnSpc>
                <a:spcPct val="115000"/>
              </a:lnSpc>
              <a:spcBef>
                <a:spcPts val="1000"/>
              </a:spcBef>
              <a:buNone/>
            </a:pPr>
            <a:r>
              <a:rPr lang="en" sz="1900" dirty="0"/>
              <a:t>			      </a:t>
            </a:r>
            <a:endParaRPr sz="1900" dirty="0"/>
          </a:p>
          <a:p>
            <a:pPr marL="0" indent="0">
              <a:lnSpc>
                <a:spcPct val="115000"/>
              </a:lnSpc>
              <a:spcBef>
                <a:spcPts val="1000"/>
              </a:spcBef>
              <a:buNone/>
            </a:pPr>
            <a:r>
              <a:rPr lang="en" sz="1900" dirty="0"/>
              <a:t>The approximate 95% confidence interval is defined as</a:t>
            </a:r>
            <a:endParaRPr sz="1900" dirty="0"/>
          </a:p>
          <a:p>
            <a:pPr marL="0" indent="0">
              <a:lnSpc>
                <a:spcPct val="115000"/>
              </a:lnSpc>
              <a:spcBef>
                <a:spcPts val="1000"/>
              </a:spcBef>
              <a:buNone/>
            </a:pPr>
            <a:r>
              <a:rPr lang="en" sz="1900" dirty="0"/>
              <a:t>				           point estimate ± 2 x SE</a:t>
            </a:r>
            <a:endParaRPr sz="1900" dirty="0"/>
          </a:p>
          <a:p>
            <a:pPr marL="0" indent="0">
              <a:lnSpc>
                <a:spcPct val="115000"/>
              </a:lnSpc>
              <a:spcBef>
                <a:spcPts val="1000"/>
              </a:spcBef>
              <a:spcAft>
                <a:spcPts val="1000"/>
              </a:spcAft>
              <a:buNone/>
            </a:pPr>
            <a:r>
              <a:rPr lang="en" sz="1900" dirty="0"/>
              <a:t>			</a:t>
            </a:r>
            <a:endParaRPr sz="1900" dirty="0"/>
          </a:p>
        </p:txBody>
      </p:sp>
      <p:sp>
        <p:nvSpPr>
          <p:cNvPr id="158" name="Google Shape;158;p3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pic>
        <p:nvPicPr>
          <p:cNvPr id="2" name="Google Shape;172;p34">
            <a:extLst>
              <a:ext uri="{FF2B5EF4-FFF2-40B4-BE49-F238E27FC236}">
                <a16:creationId xmlns:a16="http://schemas.microsoft.com/office/drawing/2014/main" id="{0E604B05-435A-B73D-3DA2-046531195DF6}"/>
              </a:ext>
            </a:extLst>
          </p:cNvPr>
          <p:cNvPicPr preferRelativeResize="0"/>
          <p:nvPr/>
        </p:nvPicPr>
        <p:blipFill rotWithShape="1">
          <a:blip r:embed="rId3">
            <a:alphaModFix/>
          </a:blip>
          <a:srcRect t="1947" r="57441"/>
          <a:stretch/>
        </p:blipFill>
        <p:spPr>
          <a:xfrm>
            <a:off x="9345882" y="3207895"/>
            <a:ext cx="1729836" cy="10193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body" idx="1"/>
          </p:nvPr>
        </p:nvSpPr>
        <p:spPr>
          <a:xfrm flipH="1">
            <a:off x="1981074" y="1305775"/>
            <a:ext cx="8826833"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r>
              <a:rPr lang="en" sz="1900" dirty="0"/>
              <a:t>		             </a:t>
            </a:r>
            <a:endParaRPr sz="1900" dirty="0"/>
          </a:p>
          <a:p>
            <a:pPr marL="0" indent="0">
              <a:lnSpc>
                <a:spcPct val="115000"/>
              </a:lnSpc>
              <a:spcBef>
                <a:spcPts val="1000"/>
              </a:spcBef>
              <a:buNone/>
            </a:pPr>
            <a:r>
              <a:rPr lang="en" sz="1900" dirty="0"/>
              <a:t>The approximate 95% confidence interval is defined as : point estimate ± 2 x SE</a:t>
            </a:r>
          </a:p>
          <a:p>
            <a:pPr marL="0" indent="0">
              <a:lnSpc>
                <a:spcPct val="115000"/>
              </a:lnSpc>
              <a:spcBef>
                <a:spcPts val="1000"/>
              </a:spcBef>
              <a:buNone/>
            </a:pPr>
            <a:r>
              <a:rPr lang="en" sz="1900" dirty="0"/>
              <a:t>x̄ = 3.2		s = 1.74</a:t>
            </a:r>
            <a:endParaRPr sz="1900" dirty="0"/>
          </a:p>
          <a:p>
            <a:pPr marL="0" indent="0">
              <a:lnSpc>
                <a:spcPct val="115000"/>
              </a:lnSpc>
              <a:spcBef>
                <a:spcPts val="1000"/>
              </a:spcBef>
              <a:buNone/>
            </a:pPr>
            <a:r>
              <a:rPr lang="en" sz="1900" dirty="0"/>
              <a:t>			</a:t>
            </a:r>
          </a:p>
          <a:p>
            <a:pPr marL="0" indent="0">
              <a:lnSpc>
                <a:spcPct val="115000"/>
              </a:lnSpc>
              <a:spcBef>
                <a:spcPts val="1000"/>
              </a:spcBef>
              <a:buNone/>
            </a:pPr>
            <a:endParaRPr lang="en" sz="1900" dirty="0"/>
          </a:p>
          <a:p>
            <a:pPr marL="0" indent="0">
              <a:lnSpc>
                <a:spcPct val="115000"/>
              </a:lnSpc>
              <a:spcBef>
                <a:spcPts val="1000"/>
              </a:spcBef>
              <a:buNone/>
            </a:pPr>
            <a:r>
              <a:rPr lang="en" sz="1900" dirty="0"/>
              <a:t>x̄ ± 2 x SE	→ 3.2 ± 2 x 0.25. </a:t>
            </a:r>
          </a:p>
          <a:p>
            <a:pPr marL="0" indent="0">
              <a:lnSpc>
                <a:spcPct val="115000"/>
              </a:lnSpc>
              <a:spcBef>
                <a:spcPts val="1000"/>
              </a:spcBef>
              <a:buNone/>
            </a:pPr>
            <a:r>
              <a:rPr lang="en" sz="1900" dirty="0"/>
              <a:t>		→ (3.2 - 0.5, 3.2 + 0.5)</a:t>
            </a:r>
            <a:endParaRPr sz="1900" dirty="0"/>
          </a:p>
          <a:p>
            <a:pPr marL="0" indent="0">
              <a:lnSpc>
                <a:spcPct val="115000"/>
              </a:lnSpc>
              <a:spcBef>
                <a:spcPts val="1000"/>
              </a:spcBef>
              <a:spcAft>
                <a:spcPts val="1000"/>
              </a:spcAft>
              <a:buNone/>
            </a:pPr>
            <a:r>
              <a:rPr lang="en" sz="1900" dirty="0"/>
              <a:t>		</a:t>
            </a:r>
            <a:r>
              <a:rPr lang="en" sz="1900" dirty="0">
                <a:solidFill>
                  <a:srgbClr val="FFC000"/>
                </a:solidFill>
              </a:rPr>
              <a:t>→ (2.7, 3.7)</a:t>
            </a:r>
            <a:endParaRPr sz="1900" dirty="0">
              <a:solidFill>
                <a:srgbClr val="FFC000"/>
              </a:solidFill>
            </a:endParaRPr>
          </a:p>
        </p:txBody>
      </p:sp>
      <p:sp>
        <p:nvSpPr>
          <p:cNvPr id="171" name="Google Shape;171;p34"/>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pic>
        <p:nvPicPr>
          <p:cNvPr id="172" name="Google Shape;172;p34"/>
          <p:cNvPicPr preferRelativeResize="0"/>
          <p:nvPr/>
        </p:nvPicPr>
        <p:blipFill>
          <a:blip r:embed="rId3">
            <a:alphaModFix/>
          </a:blip>
          <a:stretch>
            <a:fillRect/>
          </a:stretch>
        </p:blipFill>
        <p:spPr>
          <a:xfrm>
            <a:off x="1981074" y="3809874"/>
            <a:ext cx="2479550" cy="63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Which of the following is the correct interpretation of this confidence interval?</a:t>
            </a:r>
          </a:p>
          <a:p>
            <a:pPr marL="0" indent="0">
              <a:lnSpc>
                <a:spcPct val="115000"/>
              </a:lnSpc>
              <a:spcBef>
                <a:spcPts val="0"/>
              </a:spcBef>
              <a:buNone/>
            </a:pPr>
            <a:r>
              <a:rPr lang="en" sz="2000" b="1" dirty="0">
                <a:solidFill>
                  <a:schemeClr val="tx1"/>
                </a:solidFill>
              </a:rPr>
              <a:t>(2.7, 3.7)</a:t>
            </a:r>
            <a:endParaRPr sz="2000" b="1" dirty="0">
              <a:solidFill>
                <a:schemeClr val="tx1"/>
              </a:solidFill>
            </a:endParaRPr>
          </a:p>
          <a:p>
            <a:pPr marL="0" indent="0">
              <a:lnSpc>
                <a:spcPct val="115000"/>
              </a:lnSpc>
              <a:spcBef>
                <a:spcPts val="1000"/>
              </a:spcBef>
              <a:buSzPts val="1100"/>
              <a:buNone/>
            </a:pPr>
            <a:r>
              <a:rPr lang="en" sz="2000" dirty="0"/>
              <a:t>We are 95% confident that</a:t>
            </a:r>
            <a:endParaRPr sz="2000" dirty="0"/>
          </a:p>
          <a:p>
            <a:pPr indent="0">
              <a:lnSpc>
                <a:spcPct val="115000"/>
              </a:lnSpc>
              <a:spcBef>
                <a:spcPts val="1000"/>
              </a:spcBef>
              <a:buNone/>
            </a:pPr>
            <a:r>
              <a:rPr lang="en" sz="2000" dirty="0"/>
              <a:t>(a) the average number of exclusive relationships college students in this sample have been in is between 2.7 and 3.7.</a:t>
            </a:r>
            <a:endParaRPr sz="2000" dirty="0"/>
          </a:p>
          <a:p>
            <a:pPr indent="0">
              <a:lnSpc>
                <a:spcPct val="115000"/>
              </a:lnSpc>
              <a:spcBef>
                <a:spcPts val="1000"/>
              </a:spcBef>
              <a:buNone/>
            </a:pPr>
            <a:r>
              <a:rPr lang="en" sz="2000" dirty="0"/>
              <a:t>(b) college students on average have been in between 2.7 and 3.7 exclusive relationships.</a:t>
            </a:r>
            <a:endParaRPr sz="2000" dirty="0"/>
          </a:p>
          <a:p>
            <a:pPr indent="0">
              <a:lnSpc>
                <a:spcPct val="115000"/>
              </a:lnSpc>
              <a:spcBef>
                <a:spcPts val="1000"/>
              </a:spcBef>
              <a:buNone/>
            </a:pPr>
            <a:r>
              <a:rPr lang="en" sz="2000" dirty="0"/>
              <a:t>(c) a randomly chosen college student has been in 2.7 to 3.7 exclusive relationships.</a:t>
            </a:r>
            <a:endParaRPr sz="2000" dirty="0"/>
          </a:p>
          <a:p>
            <a:pPr indent="0">
              <a:lnSpc>
                <a:spcPct val="115000"/>
              </a:lnSpc>
              <a:spcBef>
                <a:spcPts val="1000"/>
              </a:spcBef>
              <a:spcAft>
                <a:spcPts val="1000"/>
              </a:spcAft>
              <a:buNone/>
            </a:pPr>
            <a:r>
              <a:rPr lang="en" sz="2000" dirty="0"/>
              <a:t>(d) 95% of college students have been in 2.7 to 3.7 exclusive    relationships.</a:t>
            </a:r>
            <a:endParaRPr sz="2000" dirty="0"/>
          </a:p>
        </p:txBody>
      </p:sp>
      <p:sp>
        <p:nvSpPr>
          <p:cNvPr id="178" name="Google Shape;178;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Which of the following is the correct interpretation of this confidence interval?</a:t>
            </a:r>
          </a:p>
          <a:p>
            <a:pPr marL="0" indent="0">
              <a:lnSpc>
                <a:spcPct val="115000"/>
              </a:lnSpc>
              <a:spcBef>
                <a:spcPts val="0"/>
              </a:spcBef>
              <a:buNone/>
            </a:pPr>
            <a:r>
              <a:rPr lang="en" sz="2000" b="1" dirty="0">
                <a:solidFill>
                  <a:schemeClr val="tx1"/>
                </a:solidFill>
              </a:rPr>
              <a:t>(2.7, 3.7)</a:t>
            </a:r>
            <a:endParaRPr sz="2000" dirty="0">
              <a:solidFill>
                <a:schemeClr val="accent1"/>
              </a:solidFill>
            </a:endParaRPr>
          </a:p>
          <a:p>
            <a:pPr marL="0" indent="0">
              <a:lnSpc>
                <a:spcPct val="115000"/>
              </a:lnSpc>
              <a:spcBef>
                <a:spcPts val="1000"/>
              </a:spcBef>
              <a:buSzPts val="1100"/>
              <a:buNone/>
            </a:pPr>
            <a:r>
              <a:rPr lang="en" sz="2000" dirty="0"/>
              <a:t>We are 95% confident that</a:t>
            </a:r>
            <a:endParaRPr sz="2000" dirty="0"/>
          </a:p>
          <a:p>
            <a:pPr indent="0">
              <a:lnSpc>
                <a:spcPct val="115000"/>
              </a:lnSpc>
              <a:spcBef>
                <a:spcPts val="1000"/>
              </a:spcBef>
              <a:buNone/>
            </a:pPr>
            <a:r>
              <a:rPr lang="en" sz="2000" dirty="0"/>
              <a:t>(a) the average number of exclusive relationships college students in this sample have been in is between 2.7 and 3.7.</a:t>
            </a:r>
            <a:endParaRPr sz="2000" dirty="0"/>
          </a:p>
          <a:p>
            <a:pPr indent="0">
              <a:lnSpc>
                <a:spcPct val="115000"/>
              </a:lnSpc>
              <a:spcBef>
                <a:spcPts val="1000"/>
              </a:spcBef>
              <a:buNone/>
            </a:pPr>
            <a:r>
              <a:rPr lang="en" sz="2000" dirty="0">
                <a:solidFill>
                  <a:srgbClr val="FF9900"/>
                </a:solidFill>
              </a:rPr>
              <a:t>(b) college students on average have been in between 2.7 and 3.7 exclusive relationships.</a:t>
            </a:r>
            <a:endParaRPr sz="2000" dirty="0">
              <a:solidFill>
                <a:srgbClr val="FF9900"/>
              </a:solidFill>
            </a:endParaRPr>
          </a:p>
          <a:p>
            <a:pPr indent="0">
              <a:lnSpc>
                <a:spcPct val="115000"/>
              </a:lnSpc>
              <a:spcBef>
                <a:spcPts val="1000"/>
              </a:spcBef>
              <a:buNone/>
            </a:pPr>
            <a:r>
              <a:rPr lang="en" sz="2000" dirty="0"/>
              <a:t>(c) a randomly chosen college student has been in 2.7 to 3.7 exclusive relationships.</a:t>
            </a:r>
            <a:endParaRPr sz="2000" dirty="0"/>
          </a:p>
          <a:p>
            <a:pPr indent="0">
              <a:lnSpc>
                <a:spcPct val="115000"/>
              </a:lnSpc>
              <a:spcBef>
                <a:spcPts val="1000"/>
              </a:spcBef>
              <a:spcAft>
                <a:spcPts val="1000"/>
              </a:spcAft>
              <a:buNone/>
            </a:pPr>
            <a:r>
              <a:rPr lang="en" sz="2000" dirty="0"/>
              <a:t>(d) 95% of college students have been in 2.7 to 3.7 exclusive    relationships.</a:t>
            </a:r>
            <a:endParaRPr sz="2000" dirty="0"/>
          </a:p>
        </p:txBody>
      </p:sp>
      <p:sp>
        <p:nvSpPr>
          <p:cNvPr id="184" name="Google Shape;184;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Level of Confidence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22689" y="719528"/>
                <a:ext cx="8154649" cy="5659257"/>
              </a:xfrm>
            </p:spPr>
            <p:txBody>
              <a:bodyPr>
                <a:normAutofit/>
              </a:bodyPr>
              <a:lstStyle/>
              <a:p>
                <a:r>
                  <a:rPr lang="en-US" sz="2800" dirty="0"/>
                  <a:t>95% confidence intervals are the “industry standard” in research</a:t>
                </a:r>
              </a:p>
              <a:p>
                <a:r>
                  <a:rPr lang="en-US" sz="2800" dirty="0"/>
                  <a:t>It is certainly possible, however, to estimate intervals with different levels of confidence.</a:t>
                </a:r>
              </a:p>
              <a:p>
                <a:pPr lvl="1"/>
                <a:r>
                  <a:rPr lang="en-US" sz="2400" dirty="0"/>
                  <a:t>For example:</a:t>
                </a:r>
              </a:p>
              <a:p>
                <a:pPr lvl="1">
                  <a:spcAft>
                    <a:spcPts val="1600"/>
                  </a:spcAft>
                </a:pPr>
                <a:r>
                  <a:rPr lang="en-US" sz="2400" dirty="0"/>
                  <a:t>90% confidence interval for a population mean</a:t>
                </a:r>
              </a:p>
              <a:p>
                <a:pPr marL="378873" lvl="1" indent="0">
                  <a:buNone/>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charset="0"/>
                            </a:rPr>
                            <m:t>𝑥</m:t>
                          </m:r>
                        </m:e>
                      </m:acc>
                      <m:r>
                        <a:rPr lang="en-US" sz="2400" i="1">
                          <a:latin typeface="Cambria Math" charset="0"/>
                          <a:ea typeface="Cambria Math" charset="0"/>
                          <a:cs typeface="Cambria Math" charset="0"/>
                        </a:rPr>
                        <m:t>±1.65×</m:t>
                      </m:r>
                      <m:d>
                        <m:dPr>
                          <m:ctrlPr>
                            <a:rPr lang="mr-IN" sz="2400" i="1">
                              <a:latin typeface="Cambria Math" panose="02040503050406030204" pitchFamily="18" charset="0"/>
                              <a:ea typeface="Cambria Math" charset="0"/>
                              <a:cs typeface="Cambria Math" charset="0"/>
                            </a:rPr>
                          </m:ctrlPr>
                        </m:dPr>
                        <m:e>
                          <m:f>
                            <m:fPr>
                              <m:ctrlPr>
                                <a:rPr lang="mr-IN" sz="2400" i="1">
                                  <a:latin typeface="Cambria Math" panose="02040503050406030204" pitchFamily="18" charset="0"/>
                                  <a:ea typeface="Cambria Math" charset="0"/>
                                  <a:cs typeface="Cambria Math" charset="0"/>
                                </a:rPr>
                              </m:ctrlPr>
                            </m:fPr>
                            <m:num>
                              <m:r>
                                <a:rPr lang="en-US" sz="2400" i="1">
                                  <a:latin typeface="Cambria Math" charset="0"/>
                                  <a:ea typeface="Cambria Math" charset="0"/>
                                  <a:cs typeface="Cambria Math" charset="0"/>
                                </a:rPr>
                                <m:t>𝑠</m:t>
                              </m:r>
                            </m:num>
                            <m:den>
                              <m:rad>
                                <m:radPr>
                                  <m:degHide m:val="on"/>
                                  <m:ctrlPr>
                                    <a:rPr lang="mr-IN" sz="2400" i="1">
                                      <a:latin typeface="Cambria Math" panose="02040503050406030204" pitchFamily="18" charset="0"/>
                                      <a:ea typeface="Cambria Math" charset="0"/>
                                      <a:cs typeface="Cambria Math" charset="0"/>
                                    </a:rPr>
                                  </m:ctrlPr>
                                </m:radPr>
                                <m:deg/>
                                <m:e>
                                  <m:r>
                                    <a:rPr lang="en-US" sz="2400" i="1">
                                      <a:latin typeface="Cambria Math" charset="0"/>
                                      <a:ea typeface="Cambria Math" charset="0"/>
                                      <a:cs typeface="Cambria Math" charset="0"/>
                                    </a:rPr>
                                    <m:t>𝑛</m:t>
                                  </m:r>
                                </m:e>
                              </m:rad>
                            </m:den>
                          </m:f>
                        </m:e>
                      </m:d>
                    </m:oMath>
                  </m:oMathPara>
                </a14:m>
                <a:endParaRPr lang="en-US" sz="2400" dirty="0"/>
              </a:p>
              <a:p>
                <a:pPr lvl="1">
                  <a:spcBef>
                    <a:spcPts val="1600"/>
                  </a:spcBef>
                  <a:spcAft>
                    <a:spcPts val="1600"/>
                  </a:spcAft>
                </a:pPr>
                <a:r>
                  <a:rPr lang="en-US" sz="2400" dirty="0"/>
                  <a:t>99% confidence interval for a population mean</a:t>
                </a:r>
              </a:p>
              <a:p>
                <a:pPr marL="378873" lvl="1" indent="0">
                  <a:buNone/>
                </a:pPr>
                <a14:m>
                  <m:oMathPara xmlns:m="http://schemas.openxmlformats.org/officeDocument/2006/math">
                    <m:oMathParaPr>
                      <m:jc m:val="centerGroup"/>
                    </m:oMathParaPr>
                    <m:oMath xmlns:m="http://schemas.openxmlformats.org/officeDocument/2006/math">
                      <m:acc>
                        <m:accPr>
                          <m:chr m:val="̅"/>
                          <m:ctrlPr>
                            <a:rPr lang="nb-NO" sz="2400" i="1">
                              <a:latin typeface="Cambria Math" panose="02040503050406030204" pitchFamily="18" charset="0"/>
                            </a:rPr>
                          </m:ctrlPr>
                        </m:accPr>
                        <m:e>
                          <m:r>
                            <a:rPr lang="nb-NO" sz="2400" i="1">
                              <a:latin typeface="Cambria Math" charset="0"/>
                            </a:rPr>
                            <m:t>𝑥</m:t>
                          </m:r>
                        </m:e>
                      </m:acc>
                      <m:r>
                        <a:rPr lang="nb-NO" sz="2400" i="1">
                          <a:latin typeface="Cambria Math" charset="0"/>
                          <a:ea typeface="Cambria Math" charset="0"/>
                          <a:cs typeface="Cambria Math" charset="0"/>
                        </a:rPr>
                        <m:t>±</m:t>
                      </m:r>
                      <m:r>
                        <a:rPr lang="en-US" sz="2400" i="1">
                          <a:latin typeface="Cambria Math" charset="0"/>
                          <a:ea typeface="Cambria Math" charset="0"/>
                          <a:cs typeface="Cambria Math" charset="0"/>
                        </a:rPr>
                        <m:t>2.58</m:t>
                      </m:r>
                      <m:r>
                        <a:rPr lang="nb-NO" sz="2400" i="1">
                          <a:latin typeface="Cambria Math" charset="0"/>
                          <a:ea typeface="Cambria Math" charset="0"/>
                          <a:cs typeface="Cambria Math" charset="0"/>
                        </a:rPr>
                        <m:t>×</m:t>
                      </m:r>
                      <m:d>
                        <m:dPr>
                          <m:ctrlPr>
                            <a:rPr lang="nb-NO" sz="2400" i="1">
                              <a:latin typeface="Cambria Math" panose="02040503050406030204" pitchFamily="18" charset="0"/>
                              <a:ea typeface="Cambria Math" charset="0"/>
                              <a:cs typeface="Cambria Math" charset="0"/>
                            </a:rPr>
                          </m:ctrlPr>
                        </m:dPr>
                        <m:e>
                          <m:f>
                            <m:fPr>
                              <m:ctrlPr>
                                <a:rPr lang="nb-NO" sz="2400" i="1">
                                  <a:latin typeface="Cambria Math" panose="02040503050406030204" pitchFamily="18" charset="0"/>
                                  <a:ea typeface="Cambria Math" charset="0"/>
                                  <a:cs typeface="Cambria Math" charset="0"/>
                                </a:rPr>
                              </m:ctrlPr>
                            </m:fPr>
                            <m:num>
                              <m:r>
                                <a:rPr lang="nb-NO" sz="2400" i="1">
                                  <a:latin typeface="Cambria Math" charset="0"/>
                                  <a:ea typeface="Cambria Math" charset="0"/>
                                  <a:cs typeface="Cambria Math" charset="0"/>
                                </a:rPr>
                                <m:t>𝑠</m:t>
                              </m:r>
                            </m:num>
                            <m:den>
                              <m:rad>
                                <m:radPr>
                                  <m:degHide m:val="on"/>
                                  <m:ctrlPr>
                                    <a:rPr lang="nb-NO" sz="2400" i="1">
                                      <a:latin typeface="Cambria Math" panose="02040503050406030204" pitchFamily="18" charset="0"/>
                                      <a:ea typeface="Cambria Math" charset="0"/>
                                      <a:cs typeface="Cambria Math" charset="0"/>
                                    </a:rPr>
                                  </m:ctrlPr>
                                </m:radPr>
                                <m:deg/>
                                <m:e>
                                  <m:r>
                                    <a:rPr lang="nb-NO" sz="2400" i="1">
                                      <a:latin typeface="Cambria Math" charset="0"/>
                                      <a:ea typeface="Cambria Math" charset="0"/>
                                      <a:cs typeface="Cambria Math" charset="0"/>
                                    </a:rPr>
                                    <m:t>𝑛</m:t>
                                  </m:r>
                                </m:e>
                              </m:rad>
                            </m:den>
                          </m:f>
                        </m:e>
                      </m:d>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22689" y="719528"/>
                <a:ext cx="8154649" cy="5659257"/>
              </a:xfrm>
              <a:blipFill>
                <a:blip r:embed="rId3"/>
                <a:stretch>
                  <a:fillRect l="-1400"/>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14854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22690" y="689548"/>
                <a:ext cx="8094688" cy="5545789"/>
              </a:xfrm>
            </p:spPr>
            <p:txBody>
              <a:bodyPr>
                <a:normAutofit/>
              </a:bodyPr>
              <a:lstStyle/>
              <a:p>
                <a:pPr>
                  <a:spcAft>
                    <a:spcPts val="1600"/>
                  </a:spcAft>
                </a:pPr>
                <a:r>
                  <a:rPr lang="en-US" sz="2400" dirty="0"/>
                  <a:t>95% confidence intervals for a population mean μ, based on a data in random sample taken from the population, can be constructed by:</a:t>
                </a:r>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ea typeface="Cambria Math" panose="02040503050406030204" pitchFamily="18" charset="0"/>
                              <a:cs typeface="Cambria Math" charset="0"/>
                            </a:rPr>
                          </m:ctrlPr>
                        </m:accPr>
                        <m:e>
                          <m:r>
                            <a:rPr lang="en-US" sz="2400" b="0" i="1" smtClean="0">
                              <a:latin typeface="Cambria Math" charset="0"/>
                              <a:ea typeface="Cambria Math" panose="02040503050406030204" pitchFamily="18" charset="0"/>
                              <a:cs typeface="Cambria Math" charset="0"/>
                            </a:rPr>
                            <m:t>𝑥</m:t>
                          </m:r>
                        </m:e>
                      </m:acc>
                      <m:r>
                        <m:rPr>
                          <m:aln/>
                        </m:rPr>
                        <a:rPr lang="en-US" sz="2400" i="1">
                          <a:latin typeface="Cambria Math" panose="02040503050406030204" pitchFamily="18" charset="0"/>
                          <a:ea typeface="Cambria Math" panose="02040503050406030204" pitchFamily="18" charset="0"/>
                          <a:cs typeface="Cambria Math" charset="0"/>
                        </a:rPr>
                        <m:t>±</m:t>
                      </m:r>
                      <m:r>
                        <a:rPr lang="en-US" sz="2400" i="1">
                          <a:latin typeface="Cambria Math" panose="02040503050406030204" pitchFamily="18" charset="0"/>
                          <a:ea typeface="Cambria Math" panose="02040503050406030204" pitchFamily="18" charset="0"/>
                          <a:cs typeface="Cambria Math" charset="0"/>
                        </a:rPr>
                        <m:t>2</m:t>
                      </m:r>
                      <m:acc>
                        <m:accPr>
                          <m:chr m:val="̂"/>
                          <m:ctrlPr>
                            <a:rPr lang="en-US" sz="2400" i="1">
                              <a:latin typeface="Cambria Math" panose="02040503050406030204" pitchFamily="18" charset="0"/>
                              <a:ea typeface="Cambria Math" panose="02040503050406030204" pitchFamily="18" charset="0"/>
                              <a:cs typeface="Cambria Math" charset="0"/>
                            </a:rPr>
                          </m:ctrlPr>
                        </m:accPr>
                        <m:e>
                          <m:r>
                            <a:rPr lang="en-US" sz="2400" i="1">
                              <a:latin typeface="Cambria Math" panose="02040503050406030204" pitchFamily="18" charset="0"/>
                              <a:ea typeface="Cambria Math" panose="02040503050406030204" pitchFamily="18" charset="0"/>
                              <a:cs typeface="Cambria Math" charset="0"/>
                            </a:rPr>
                            <m:t>𝑆𝐸</m:t>
                          </m:r>
                        </m:e>
                      </m:acc>
                      <m:d>
                        <m:dPr>
                          <m:ctrlPr>
                            <a:rPr lang="mr-IN"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cs typeface="Cambria Math" charset="0"/>
                                </a:rPr>
                              </m:ctrlPr>
                            </m:accPr>
                            <m:e>
                              <m:r>
                                <a:rPr lang="en-US" sz="2400" i="1">
                                  <a:latin typeface="Cambria Math" charset="0"/>
                                  <a:ea typeface="Cambria Math" panose="02040503050406030204" pitchFamily="18" charset="0"/>
                                  <a:cs typeface="Cambria Math" charset="0"/>
                                </a:rPr>
                                <m:t>𝑥</m:t>
                              </m:r>
                            </m:e>
                          </m:acc>
                        </m:e>
                      </m:d>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m:rPr>
                          <m:nor/>
                        </m:rPr>
                        <a:rPr lang="en-US" sz="2400" dirty="0">
                          <a:latin typeface="Cambria Math" panose="02040503050406030204" pitchFamily="18" charset="0"/>
                          <a:ea typeface="Cambria Math" panose="02040503050406030204" pitchFamily="18" charset="0"/>
                        </a:rPr>
                        <m:t>Where</m:t>
                      </m:r>
                      <m:r>
                        <m:rPr>
                          <m:nor/>
                        </m:rPr>
                        <a:rPr lang="en-US" sz="2400" dirty="0">
                          <a:latin typeface="Cambria Math" panose="02040503050406030204" pitchFamily="18" charset="0"/>
                          <a:ea typeface="Cambria Math" panose="02040503050406030204" pitchFamily="18" charset="0"/>
                        </a:rPr>
                        <m:t> </m:t>
                      </m:r>
                      <m:acc>
                        <m:accPr>
                          <m:chr m:val="̂"/>
                          <m:ctrlPr>
                            <a:rPr lang="en-US" sz="2400" i="1">
                              <a:latin typeface="Cambria Math" panose="02040503050406030204" pitchFamily="18" charset="0"/>
                              <a:ea typeface="Cambria Math" panose="02040503050406030204" pitchFamily="18" charset="0"/>
                              <a:cs typeface="Cambria Math" charset="0"/>
                            </a:rPr>
                          </m:ctrlPr>
                        </m:accPr>
                        <m:e>
                          <m:r>
                            <a:rPr lang="en-US" sz="2400" i="1">
                              <a:latin typeface="Cambria Math" panose="02040503050406030204" pitchFamily="18" charset="0"/>
                              <a:ea typeface="Cambria Math" panose="02040503050406030204" pitchFamily="18" charset="0"/>
                              <a:cs typeface="Cambria Math" charset="0"/>
                            </a:rPr>
                            <m:t>𝑆𝐸</m:t>
                          </m:r>
                        </m:e>
                      </m:acc>
                      <m:d>
                        <m:dPr>
                          <m:ctrlPr>
                            <a:rPr lang="mr-IN"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cs typeface="Cambria Math" charset="0"/>
                                </a:rPr>
                              </m:ctrlPr>
                            </m:accPr>
                            <m:e>
                              <m:r>
                                <a:rPr lang="en-US" sz="2400" i="1">
                                  <a:latin typeface="Cambria Math" charset="0"/>
                                  <a:ea typeface="Cambria Math" panose="02040503050406030204" pitchFamily="18" charset="0"/>
                                  <a:cs typeface="Cambria Math" charset="0"/>
                                </a:rPr>
                                <m:t>𝑥</m:t>
                              </m:r>
                            </m:e>
                          </m:acc>
                        </m:e>
                      </m:d>
                      <m:r>
                        <a:rPr lang="en-US" sz="2400" i="1">
                          <a:latin typeface="Cambria Math" panose="02040503050406030204" pitchFamily="18" charset="0"/>
                          <a:ea typeface="Cambria Math" panose="02040503050406030204" pitchFamily="18" charset="0"/>
                        </a:rPr>
                        <m:t>=</m:t>
                      </m:r>
                      <m:f>
                        <m:fPr>
                          <m:ctrlPr>
                            <a:rPr lang="mr-IN"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𝑠</m:t>
                          </m:r>
                        </m:num>
                        <m:den>
                          <m:rad>
                            <m:radPr>
                              <m:degHide m:val="on"/>
                              <m:ctrlPr>
                                <a:rPr lang="mr-IN"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den>
                      </m:f>
                    </m:oMath>
                  </m:oMathPara>
                </a14:m>
                <a:endParaRPr lang="en-US" sz="2400" dirty="0">
                  <a:latin typeface="Cambria Math" panose="02040503050406030204" pitchFamily="18" charset="0"/>
                  <a:ea typeface="Cambria Math" panose="02040503050406030204" pitchFamily="18" charset="0"/>
                </a:endParaRPr>
              </a:p>
              <a:p>
                <a:pPr>
                  <a:spcBef>
                    <a:spcPts val="2400"/>
                  </a:spcBef>
                </a:pPr>
                <a:r>
                  <a:rPr lang="en-US" sz="2400" dirty="0"/>
                  <a:t>The standard error of the sample mean quantifies the variation in sample means across random samples of the same size (from the same population) </a:t>
                </a:r>
              </a:p>
              <a:p>
                <a:r>
                  <a:rPr lang="en-US" sz="2400" dirty="0"/>
                  <a:t>The level of confidence can be changed by adjusting the number of standard errors subtracted from and added to the sample mean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22690" y="689548"/>
                <a:ext cx="8094688" cy="5545789"/>
              </a:xfrm>
              <a:blipFill>
                <a:blip r:embed="rId3"/>
                <a:stretch>
                  <a:fillRect l="-1097" r="-1411"/>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341796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999-40CD-F070-2175-8520A90B86CD}"/>
              </a:ext>
            </a:extLst>
          </p:cNvPr>
          <p:cNvSpPr>
            <a:spLocks noGrp="1"/>
          </p:cNvSpPr>
          <p:nvPr>
            <p:ph type="title"/>
          </p:nvPr>
        </p:nvSpPr>
        <p:spPr/>
        <p:txBody>
          <a:bodyPr/>
          <a:lstStyle/>
          <a:p>
            <a:r>
              <a:rPr lang="en-US" dirty="0"/>
              <a:t>Warm Up</a:t>
            </a:r>
          </a:p>
        </p:txBody>
      </p:sp>
      <p:pic>
        <p:nvPicPr>
          <p:cNvPr id="7" name="Content Placeholder 6" descr="A screenshot of a math problem&#10;&#10;Description automatically generated">
            <a:extLst>
              <a:ext uri="{FF2B5EF4-FFF2-40B4-BE49-F238E27FC236}">
                <a16:creationId xmlns:a16="http://schemas.microsoft.com/office/drawing/2014/main" id="{61401AF1-5D94-CFB1-C027-EE4DAE058782}"/>
              </a:ext>
            </a:extLst>
          </p:cNvPr>
          <p:cNvPicPr>
            <a:picLocks noGrp="1" noChangeAspect="1"/>
          </p:cNvPicPr>
          <p:nvPr>
            <p:ph idx="1"/>
          </p:nvPr>
        </p:nvPicPr>
        <p:blipFill>
          <a:blip r:embed="rId2"/>
          <a:stretch>
            <a:fillRect/>
          </a:stretch>
        </p:blipFill>
        <p:spPr>
          <a:xfrm>
            <a:off x="3967744" y="284598"/>
            <a:ext cx="7190793" cy="6573402"/>
          </a:xfrm>
        </p:spPr>
      </p:pic>
    </p:spTree>
    <p:extLst>
      <p:ext uri="{BB962C8B-B14F-4D97-AF65-F5344CB8AC3E}">
        <p14:creationId xmlns:p14="http://schemas.microsoft.com/office/powerpoint/2010/main" val="2217859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6A0E-F511-A0DD-6F4F-E01F5E30813B}"/>
              </a:ext>
            </a:extLst>
          </p:cNvPr>
          <p:cNvSpPr>
            <a:spLocks noGrp="1"/>
          </p:cNvSpPr>
          <p:nvPr>
            <p:ph type="title"/>
          </p:nvPr>
        </p:nvSpPr>
        <p:spPr/>
        <p:txBody>
          <a:bodyPr/>
          <a:lstStyle/>
          <a:p>
            <a:r>
              <a:rPr lang="en-US" dirty="0"/>
              <a:t>Examples with Proportions</a:t>
            </a:r>
          </a:p>
        </p:txBody>
      </p:sp>
      <p:sp>
        <p:nvSpPr>
          <p:cNvPr id="3" name="Text Placeholder 2">
            <a:extLst>
              <a:ext uri="{FF2B5EF4-FFF2-40B4-BE49-F238E27FC236}">
                <a16:creationId xmlns:a16="http://schemas.microsoft.com/office/drawing/2014/main" id="{89AA9B75-3FD2-8425-12D3-002EDA691E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4985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8"/>
          <p:cNvSpPr txBox="1">
            <a:spLocks noGrp="1"/>
          </p:cNvSpPr>
          <p:nvPr>
            <p:ph type="body" idx="1"/>
          </p:nvPr>
        </p:nvSpPr>
        <p:spPr>
          <a:xfrm flipH="1">
            <a:off x="284813" y="1305775"/>
            <a:ext cx="11542426" cy="50274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Estimate the true proportion of American Facebook users who think the Facebook categorizes their interests accurately.</a:t>
            </a:r>
            <a:endParaRPr sz="1900" dirty="0">
              <a:solidFill>
                <a:schemeClr val="dk2"/>
              </a:solidFill>
            </a:endParaRPr>
          </a:p>
          <a:p>
            <a:pPr marL="0" indent="0">
              <a:lnSpc>
                <a:spcPct val="115000"/>
              </a:lnSpc>
              <a:spcBef>
                <a:spcPts val="1000"/>
              </a:spcBef>
              <a:spcAft>
                <a:spcPts val="1000"/>
              </a:spcAft>
              <a:buNone/>
            </a:pPr>
            <a:r>
              <a:rPr lang="en" sz="1200" dirty="0">
                <a:solidFill>
                  <a:schemeClr val="dk2"/>
                </a:solidFill>
              </a:rPr>
              <a:t>https://</a:t>
            </a:r>
            <a:r>
              <a:rPr lang="en" sz="1200" dirty="0" err="1">
                <a:solidFill>
                  <a:schemeClr val="dk2"/>
                </a:solidFill>
              </a:rPr>
              <a:t>www.pewinternet.org</a:t>
            </a:r>
            <a:r>
              <a:rPr lang="en" sz="1200" dirty="0">
                <a:solidFill>
                  <a:schemeClr val="dk2"/>
                </a:solidFill>
              </a:rPr>
              <a:t>/2019/01/16/</a:t>
            </a:r>
            <a:r>
              <a:rPr lang="en" sz="1200" dirty="0" err="1">
                <a:solidFill>
                  <a:schemeClr val="dk2"/>
                </a:solidFill>
              </a:rPr>
              <a:t>facebook</a:t>
            </a:r>
            <a:r>
              <a:rPr lang="en" sz="1200" dirty="0">
                <a:solidFill>
                  <a:schemeClr val="dk2"/>
                </a:solidFill>
              </a:rPr>
              <a:t>-algorithms-and-personal-data/</a:t>
            </a:r>
            <a:endParaRPr sz="1900" dirty="0">
              <a:solidFill>
                <a:schemeClr val="dk2"/>
              </a:solidFill>
            </a:endParaRPr>
          </a:p>
        </p:txBody>
      </p:sp>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Tree>
    <p:extLst>
      <p:ext uri="{BB962C8B-B14F-4D97-AF65-F5344CB8AC3E}">
        <p14:creationId xmlns:p14="http://schemas.microsoft.com/office/powerpoint/2010/main" val="2150369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
        <p:nvSpPr>
          <p:cNvPr id="12" name="Google Shape;74;p19">
            <a:extLst>
              <a:ext uri="{FF2B5EF4-FFF2-40B4-BE49-F238E27FC236}">
                <a16:creationId xmlns:a16="http://schemas.microsoft.com/office/drawing/2014/main" id="{70D4C0B5-2B3C-B5EF-4CA4-B868723E46A0}"/>
              </a:ext>
            </a:extLst>
          </p:cNvPr>
          <p:cNvSpPr txBox="1">
            <a:spLocks/>
          </p:cNvSpPr>
          <p:nvPr/>
        </p:nvSpPr>
        <p:spPr>
          <a:xfrm flipH="1">
            <a:off x="364761" y="5259264"/>
            <a:ext cx="3217888" cy="10739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spcAft>
                <a:spcPts val="1000"/>
              </a:spcAft>
              <a:buFont typeface="Arial"/>
              <a:buNone/>
            </a:pPr>
            <a:r>
              <a:rPr lang="en-US" sz="2400" b="1" kern="0">
                <a:solidFill>
                  <a:schemeClr val="dk2"/>
                </a:solidFill>
              </a:rPr>
              <a:t>The approximate 95% confidence interval is defined as</a:t>
            </a:r>
            <a:endParaRPr lang="en-US" sz="2400" b="1" kern="0" dirty="0">
              <a:solidFill>
                <a:schemeClr val="dk2"/>
              </a:solidFill>
            </a:endParaRPr>
          </a:p>
        </p:txBody>
      </p:sp>
      <p:pic>
        <p:nvPicPr>
          <p:cNvPr id="13" name="Google Shape;77;p19">
            <a:extLst>
              <a:ext uri="{FF2B5EF4-FFF2-40B4-BE49-F238E27FC236}">
                <a16:creationId xmlns:a16="http://schemas.microsoft.com/office/drawing/2014/main" id="{EC4C5DB8-22A7-4BBD-E584-3F085B1D1F7D}"/>
              </a:ext>
            </a:extLst>
          </p:cNvPr>
          <p:cNvPicPr preferRelativeResize="0">
            <a:picLocks noChangeAspect="1"/>
          </p:cNvPicPr>
          <p:nvPr/>
        </p:nvPicPr>
        <p:blipFill rotWithShape="1">
          <a:blip r:embed="rId3">
            <a:alphaModFix/>
          </a:blip>
          <a:srcRect t="26219" b="63439"/>
          <a:stretch/>
        </p:blipFill>
        <p:spPr>
          <a:xfrm>
            <a:off x="2168577" y="5387123"/>
            <a:ext cx="7097798" cy="640080"/>
          </a:xfrm>
          <a:prstGeom prst="rect">
            <a:avLst/>
          </a:prstGeom>
          <a:noFill/>
          <a:ln>
            <a:noFill/>
          </a:ln>
        </p:spPr>
      </p:pic>
      <p:sp>
        <p:nvSpPr>
          <p:cNvPr id="14" name="Rectangle 13">
            <a:extLst>
              <a:ext uri="{FF2B5EF4-FFF2-40B4-BE49-F238E27FC236}">
                <a16:creationId xmlns:a16="http://schemas.microsoft.com/office/drawing/2014/main" id="{4C6C39C2-DEFB-577A-546E-B567C6D01428}"/>
              </a:ext>
            </a:extLst>
          </p:cNvPr>
          <p:cNvSpPr/>
          <p:nvPr/>
        </p:nvSpPr>
        <p:spPr>
          <a:xfrm>
            <a:off x="6295869" y="5402113"/>
            <a:ext cx="674557"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extLst>
      <p:ext uri="{BB962C8B-B14F-4D97-AF65-F5344CB8AC3E}">
        <p14:creationId xmlns:p14="http://schemas.microsoft.com/office/powerpoint/2010/main" val="3768045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
        <p:nvSpPr>
          <p:cNvPr id="12" name="Google Shape;74;p19">
            <a:extLst>
              <a:ext uri="{FF2B5EF4-FFF2-40B4-BE49-F238E27FC236}">
                <a16:creationId xmlns:a16="http://schemas.microsoft.com/office/drawing/2014/main" id="{A39E97BE-85C6-537E-5866-23B985A281E2}"/>
              </a:ext>
            </a:extLst>
          </p:cNvPr>
          <p:cNvSpPr txBox="1">
            <a:spLocks noGrp="1"/>
          </p:cNvSpPr>
          <p:nvPr>
            <p:ph type="body" idx="1"/>
          </p:nvPr>
        </p:nvSpPr>
        <p:spPr>
          <a:xfrm flipH="1">
            <a:off x="364761" y="5259264"/>
            <a:ext cx="3217888" cy="1073911"/>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400" b="1" dirty="0">
                <a:solidFill>
                  <a:schemeClr val="dk2"/>
                </a:solidFill>
              </a:rPr>
              <a:t>The approximate 95% confidence interval is defined as</a:t>
            </a:r>
            <a:endParaRPr sz="2400" b="1" dirty="0">
              <a:solidFill>
                <a:schemeClr val="dk2"/>
              </a:solidFill>
            </a:endParaRPr>
          </a:p>
        </p:txBody>
      </p:sp>
      <p:pic>
        <p:nvPicPr>
          <p:cNvPr id="13" name="Google Shape;77;p19">
            <a:extLst>
              <a:ext uri="{FF2B5EF4-FFF2-40B4-BE49-F238E27FC236}">
                <a16:creationId xmlns:a16="http://schemas.microsoft.com/office/drawing/2014/main" id="{441180A8-6AD8-8CFB-B690-78DD5726B232}"/>
              </a:ext>
            </a:extLst>
          </p:cNvPr>
          <p:cNvPicPr preferRelativeResize="0">
            <a:picLocks noChangeAspect="1"/>
          </p:cNvPicPr>
          <p:nvPr/>
        </p:nvPicPr>
        <p:blipFill rotWithShape="1">
          <a:blip r:embed="rId3">
            <a:alphaModFix/>
          </a:blip>
          <a:srcRect t="26219" b="63439"/>
          <a:stretch/>
        </p:blipFill>
        <p:spPr>
          <a:xfrm>
            <a:off x="2168577" y="5387123"/>
            <a:ext cx="7097798" cy="640080"/>
          </a:xfrm>
          <a:prstGeom prst="rect">
            <a:avLst/>
          </a:prstGeom>
          <a:noFill/>
          <a:ln>
            <a:noFill/>
          </a:ln>
        </p:spPr>
      </p:pic>
      <p:sp>
        <p:nvSpPr>
          <p:cNvPr id="14" name="Rectangle 13">
            <a:extLst>
              <a:ext uri="{FF2B5EF4-FFF2-40B4-BE49-F238E27FC236}">
                <a16:creationId xmlns:a16="http://schemas.microsoft.com/office/drawing/2014/main" id="{E0ACC8E8-B239-5C38-CCEA-FD9886A0D0D6}"/>
              </a:ext>
            </a:extLst>
          </p:cNvPr>
          <p:cNvSpPr/>
          <p:nvPr/>
        </p:nvSpPr>
        <p:spPr>
          <a:xfrm>
            <a:off x="6295869" y="5402113"/>
            <a:ext cx="674557"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extLst>
      <p:ext uri="{BB962C8B-B14F-4D97-AF65-F5344CB8AC3E}">
        <p14:creationId xmlns:p14="http://schemas.microsoft.com/office/powerpoint/2010/main" val="302567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
        <p:nvSpPr>
          <p:cNvPr id="2" name="Google Shape;74;p19">
            <a:extLst>
              <a:ext uri="{FF2B5EF4-FFF2-40B4-BE49-F238E27FC236}">
                <a16:creationId xmlns:a16="http://schemas.microsoft.com/office/drawing/2014/main" id="{6464666E-C701-5ED7-8880-72A7F096C644}"/>
              </a:ext>
            </a:extLst>
          </p:cNvPr>
          <p:cNvSpPr txBox="1">
            <a:spLocks noGrp="1"/>
          </p:cNvSpPr>
          <p:nvPr>
            <p:ph type="body" idx="1"/>
          </p:nvPr>
        </p:nvSpPr>
        <p:spPr>
          <a:xfrm flipH="1">
            <a:off x="364761" y="5259264"/>
            <a:ext cx="3217888" cy="1073911"/>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400" b="1" dirty="0">
                <a:solidFill>
                  <a:schemeClr val="dk2"/>
                </a:solidFill>
              </a:rPr>
              <a:t>The approximate 95% confidence interval is defined as</a:t>
            </a:r>
            <a:endParaRPr sz="2400" b="1" dirty="0">
              <a:solidFill>
                <a:schemeClr val="dk2"/>
              </a:solidFill>
            </a:endParaRPr>
          </a:p>
        </p:txBody>
      </p:sp>
      <p:pic>
        <p:nvPicPr>
          <p:cNvPr id="3" name="Google Shape;77;p19">
            <a:extLst>
              <a:ext uri="{FF2B5EF4-FFF2-40B4-BE49-F238E27FC236}">
                <a16:creationId xmlns:a16="http://schemas.microsoft.com/office/drawing/2014/main" id="{EF79C701-E5FC-B844-C1E7-ACEC80EA5BDC}"/>
              </a:ext>
            </a:extLst>
          </p:cNvPr>
          <p:cNvPicPr preferRelativeResize="0">
            <a:picLocks noChangeAspect="1"/>
          </p:cNvPicPr>
          <p:nvPr/>
        </p:nvPicPr>
        <p:blipFill rotWithShape="1">
          <a:blip r:embed="rId3">
            <a:alphaModFix/>
          </a:blip>
          <a:srcRect t="26219" b="63439"/>
          <a:stretch/>
        </p:blipFill>
        <p:spPr>
          <a:xfrm>
            <a:off x="2168577" y="5387123"/>
            <a:ext cx="7097798" cy="640080"/>
          </a:xfrm>
          <a:prstGeom prst="rect">
            <a:avLst/>
          </a:prstGeom>
          <a:noFill/>
          <a:ln>
            <a:noFill/>
          </a:ln>
        </p:spPr>
      </p:pic>
      <p:pic>
        <p:nvPicPr>
          <p:cNvPr id="5" name="Google Shape;144;p30">
            <a:extLst>
              <a:ext uri="{FF2B5EF4-FFF2-40B4-BE49-F238E27FC236}">
                <a16:creationId xmlns:a16="http://schemas.microsoft.com/office/drawing/2014/main" id="{385859A4-945D-A6BE-AB89-9AA9EAF9100E}"/>
              </a:ext>
            </a:extLst>
          </p:cNvPr>
          <p:cNvPicPr preferRelativeResize="0"/>
          <p:nvPr/>
        </p:nvPicPr>
        <p:blipFill rotWithShape="1">
          <a:blip r:embed="rId4">
            <a:alphaModFix/>
          </a:blip>
          <a:srcRect l="48428" r="5878"/>
          <a:stretch/>
        </p:blipFill>
        <p:spPr>
          <a:xfrm>
            <a:off x="8836656" y="5080723"/>
            <a:ext cx="2233535" cy="1143000"/>
          </a:xfrm>
          <a:prstGeom prst="rect">
            <a:avLst/>
          </a:prstGeom>
          <a:noFill/>
          <a:ln>
            <a:noFill/>
          </a:ln>
        </p:spPr>
      </p:pic>
      <p:sp>
        <p:nvSpPr>
          <p:cNvPr id="6" name="Rounded Rectangular Callout 5">
            <a:extLst>
              <a:ext uri="{FF2B5EF4-FFF2-40B4-BE49-F238E27FC236}">
                <a16:creationId xmlns:a16="http://schemas.microsoft.com/office/drawing/2014/main" id="{A89DD7EC-274E-D2F2-0E30-2732A5A7736D}"/>
              </a:ext>
            </a:extLst>
          </p:cNvPr>
          <p:cNvSpPr/>
          <p:nvPr/>
        </p:nvSpPr>
        <p:spPr>
          <a:xfrm>
            <a:off x="9812940" y="3847625"/>
            <a:ext cx="2014299" cy="803970"/>
          </a:xfrm>
          <a:prstGeom prst="wedgeRoundRectCallout">
            <a:avLst>
              <a:gd name="adj1" fmla="val -35826"/>
              <a:gd name="adj2" fmla="val 1384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population proportion</a:t>
            </a:r>
          </a:p>
        </p:txBody>
      </p:sp>
      <p:sp>
        <p:nvSpPr>
          <p:cNvPr id="7" name="Rounded Rectangular Callout 6">
            <a:extLst>
              <a:ext uri="{FF2B5EF4-FFF2-40B4-BE49-F238E27FC236}">
                <a16:creationId xmlns:a16="http://schemas.microsoft.com/office/drawing/2014/main" id="{8E076DB7-FCD0-E252-AE8A-A82C0BA5089E}"/>
              </a:ext>
            </a:extLst>
          </p:cNvPr>
          <p:cNvSpPr/>
          <p:nvPr/>
        </p:nvSpPr>
        <p:spPr>
          <a:xfrm>
            <a:off x="9892888" y="6256149"/>
            <a:ext cx="2014299" cy="523220"/>
          </a:xfrm>
          <a:prstGeom prst="wedgeRoundRectCallout">
            <a:avLst>
              <a:gd name="adj1" fmla="val -18373"/>
              <a:gd name="adj2" fmla="val -9117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sample size</a:t>
            </a:r>
          </a:p>
        </p:txBody>
      </p:sp>
      <p:sp>
        <p:nvSpPr>
          <p:cNvPr id="9" name="Rectangle 8">
            <a:extLst>
              <a:ext uri="{FF2B5EF4-FFF2-40B4-BE49-F238E27FC236}">
                <a16:creationId xmlns:a16="http://schemas.microsoft.com/office/drawing/2014/main" id="{C51611B1-A1BF-D0F2-899C-23C5EAA6F98F}"/>
              </a:ext>
            </a:extLst>
          </p:cNvPr>
          <p:cNvSpPr/>
          <p:nvPr/>
        </p:nvSpPr>
        <p:spPr>
          <a:xfrm>
            <a:off x="6295869" y="5402113"/>
            <a:ext cx="674557"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extLst>
      <p:ext uri="{BB962C8B-B14F-4D97-AF65-F5344CB8AC3E}">
        <p14:creationId xmlns:p14="http://schemas.microsoft.com/office/powerpoint/2010/main" val="2170775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
        <p:nvSpPr>
          <p:cNvPr id="2" name="Google Shape;74;p19">
            <a:extLst>
              <a:ext uri="{FF2B5EF4-FFF2-40B4-BE49-F238E27FC236}">
                <a16:creationId xmlns:a16="http://schemas.microsoft.com/office/drawing/2014/main" id="{6464666E-C701-5ED7-8880-72A7F096C644}"/>
              </a:ext>
            </a:extLst>
          </p:cNvPr>
          <p:cNvSpPr txBox="1">
            <a:spLocks noGrp="1"/>
          </p:cNvSpPr>
          <p:nvPr>
            <p:ph type="body" idx="1"/>
          </p:nvPr>
        </p:nvSpPr>
        <p:spPr>
          <a:xfrm flipH="1">
            <a:off x="364761" y="5259264"/>
            <a:ext cx="3217888" cy="1073911"/>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400" b="1" dirty="0">
                <a:solidFill>
                  <a:schemeClr val="dk2"/>
                </a:solidFill>
              </a:rPr>
              <a:t>The approximate 95% confidence interval is defined as</a:t>
            </a:r>
            <a:endParaRPr sz="2400" b="1" dirty="0">
              <a:solidFill>
                <a:schemeClr val="dk2"/>
              </a:solidFill>
            </a:endParaRPr>
          </a:p>
        </p:txBody>
      </p:sp>
      <p:pic>
        <p:nvPicPr>
          <p:cNvPr id="3" name="Google Shape;77;p19">
            <a:extLst>
              <a:ext uri="{FF2B5EF4-FFF2-40B4-BE49-F238E27FC236}">
                <a16:creationId xmlns:a16="http://schemas.microsoft.com/office/drawing/2014/main" id="{EF79C701-E5FC-B844-C1E7-ACEC80EA5BDC}"/>
              </a:ext>
            </a:extLst>
          </p:cNvPr>
          <p:cNvPicPr preferRelativeResize="0">
            <a:picLocks noChangeAspect="1"/>
          </p:cNvPicPr>
          <p:nvPr/>
        </p:nvPicPr>
        <p:blipFill rotWithShape="1">
          <a:blip r:embed="rId3">
            <a:alphaModFix/>
          </a:blip>
          <a:srcRect t="26219" b="63439"/>
          <a:stretch/>
        </p:blipFill>
        <p:spPr>
          <a:xfrm>
            <a:off x="2168577" y="5387123"/>
            <a:ext cx="7097798" cy="640080"/>
          </a:xfrm>
          <a:prstGeom prst="rect">
            <a:avLst/>
          </a:prstGeom>
          <a:noFill/>
          <a:ln>
            <a:noFill/>
          </a:ln>
        </p:spPr>
      </p:pic>
      <p:pic>
        <p:nvPicPr>
          <p:cNvPr id="5" name="Google Shape;144;p30">
            <a:extLst>
              <a:ext uri="{FF2B5EF4-FFF2-40B4-BE49-F238E27FC236}">
                <a16:creationId xmlns:a16="http://schemas.microsoft.com/office/drawing/2014/main" id="{385859A4-945D-A6BE-AB89-9AA9EAF9100E}"/>
              </a:ext>
            </a:extLst>
          </p:cNvPr>
          <p:cNvPicPr preferRelativeResize="0"/>
          <p:nvPr/>
        </p:nvPicPr>
        <p:blipFill rotWithShape="1">
          <a:blip r:embed="rId4">
            <a:alphaModFix/>
          </a:blip>
          <a:srcRect l="48428" r="5878"/>
          <a:stretch/>
        </p:blipFill>
        <p:spPr>
          <a:xfrm>
            <a:off x="8836656" y="5080723"/>
            <a:ext cx="2233535" cy="1143000"/>
          </a:xfrm>
          <a:prstGeom prst="rect">
            <a:avLst/>
          </a:prstGeom>
          <a:noFill/>
          <a:ln>
            <a:noFill/>
          </a:ln>
        </p:spPr>
      </p:pic>
      <p:sp>
        <p:nvSpPr>
          <p:cNvPr id="6" name="Rounded Rectangular Callout 5">
            <a:extLst>
              <a:ext uri="{FF2B5EF4-FFF2-40B4-BE49-F238E27FC236}">
                <a16:creationId xmlns:a16="http://schemas.microsoft.com/office/drawing/2014/main" id="{A89DD7EC-274E-D2F2-0E30-2732A5A7736D}"/>
              </a:ext>
            </a:extLst>
          </p:cNvPr>
          <p:cNvSpPr/>
          <p:nvPr/>
        </p:nvSpPr>
        <p:spPr>
          <a:xfrm>
            <a:off x="9812940" y="3847625"/>
            <a:ext cx="2014299" cy="803970"/>
          </a:xfrm>
          <a:prstGeom prst="wedgeRoundRectCallout">
            <a:avLst>
              <a:gd name="adj1" fmla="val -35826"/>
              <a:gd name="adj2" fmla="val 1384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population proportion</a:t>
            </a:r>
          </a:p>
        </p:txBody>
      </p:sp>
      <p:sp>
        <p:nvSpPr>
          <p:cNvPr id="7" name="Rounded Rectangular Callout 6">
            <a:extLst>
              <a:ext uri="{FF2B5EF4-FFF2-40B4-BE49-F238E27FC236}">
                <a16:creationId xmlns:a16="http://schemas.microsoft.com/office/drawing/2014/main" id="{8E076DB7-FCD0-E252-AE8A-A82C0BA5089E}"/>
              </a:ext>
            </a:extLst>
          </p:cNvPr>
          <p:cNvSpPr/>
          <p:nvPr/>
        </p:nvSpPr>
        <p:spPr>
          <a:xfrm>
            <a:off x="9892888" y="6256149"/>
            <a:ext cx="2014299" cy="523220"/>
          </a:xfrm>
          <a:prstGeom prst="wedgeRoundRectCallout">
            <a:avLst>
              <a:gd name="adj1" fmla="val -18373"/>
              <a:gd name="adj2" fmla="val -9117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sample size</a:t>
            </a:r>
          </a:p>
        </p:txBody>
      </p:sp>
      <p:sp>
        <p:nvSpPr>
          <p:cNvPr id="9" name="Frame 8">
            <a:extLst>
              <a:ext uri="{FF2B5EF4-FFF2-40B4-BE49-F238E27FC236}">
                <a16:creationId xmlns:a16="http://schemas.microsoft.com/office/drawing/2014/main" id="{81672932-6BA7-9E18-AC80-13C519B5C00C}"/>
              </a:ext>
            </a:extLst>
          </p:cNvPr>
          <p:cNvSpPr/>
          <p:nvPr/>
        </p:nvSpPr>
        <p:spPr>
          <a:xfrm>
            <a:off x="9812940" y="5174815"/>
            <a:ext cx="397860" cy="611388"/>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Donut 9">
            <a:extLst>
              <a:ext uri="{FF2B5EF4-FFF2-40B4-BE49-F238E27FC236}">
                <a16:creationId xmlns:a16="http://schemas.microsoft.com/office/drawing/2014/main" id="{B6898F63-188D-90BA-A9FF-2CA57BEF7391}"/>
              </a:ext>
            </a:extLst>
          </p:cNvPr>
          <p:cNvSpPr/>
          <p:nvPr/>
        </p:nvSpPr>
        <p:spPr>
          <a:xfrm>
            <a:off x="10158955" y="5603943"/>
            <a:ext cx="711988" cy="619780"/>
          </a:xfrm>
          <a:prstGeom prst="donut">
            <a:avLst>
              <a:gd name="adj" fmla="val 12645"/>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15977F2B-1864-74E5-5615-F9212D827D2A}"/>
              </a:ext>
            </a:extLst>
          </p:cNvPr>
          <p:cNvSpPr/>
          <p:nvPr/>
        </p:nvSpPr>
        <p:spPr>
          <a:xfrm>
            <a:off x="6295869" y="5402113"/>
            <a:ext cx="674557"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extLst>
      <p:ext uri="{BB962C8B-B14F-4D97-AF65-F5344CB8AC3E}">
        <p14:creationId xmlns:p14="http://schemas.microsoft.com/office/powerpoint/2010/main" val="387057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
        <p:nvSpPr>
          <p:cNvPr id="4" name="Google Shape;68;p18">
            <a:extLst>
              <a:ext uri="{FF2B5EF4-FFF2-40B4-BE49-F238E27FC236}">
                <a16:creationId xmlns:a16="http://schemas.microsoft.com/office/drawing/2014/main" id="{C31645B2-360F-CF1B-8331-94319A6D4023}"/>
              </a:ext>
            </a:extLst>
          </p:cNvPr>
          <p:cNvSpPr txBox="1">
            <a:spLocks/>
          </p:cNvSpPr>
          <p:nvPr/>
        </p:nvSpPr>
        <p:spPr>
          <a:xfrm flipH="1">
            <a:off x="284813" y="1305775"/>
            <a:ext cx="11542426" cy="502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SzPts val="1100"/>
              <a:buFont typeface="Arial"/>
              <a:buNone/>
            </a:pPr>
            <a:r>
              <a:rPr lang="en-US" sz="1900" kern="0" dirty="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a:t>
            </a:r>
            <a:r>
              <a:rPr lang="en-US" sz="1900" b="1" kern="0" dirty="0">
                <a:solidFill>
                  <a:srgbClr val="C00000"/>
                </a:solidFill>
              </a:rPr>
              <a:t>Estimate the true proportion of American Facebook users who think the Facebook categorizes their interests accurately.</a:t>
            </a:r>
          </a:p>
          <a:p>
            <a:pPr marL="0" indent="0" defTabSz="914400">
              <a:lnSpc>
                <a:spcPct val="115000"/>
              </a:lnSpc>
              <a:spcBef>
                <a:spcPts val="1000"/>
              </a:spcBef>
              <a:spcAft>
                <a:spcPts val="1000"/>
              </a:spcAft>
              <a:buFont typeface="Arial"/>
              <a:buNone/>
            </a:pPr>
            <a:r>
              <a:rPr lang="en-US" sz="1200" kern="0" dirty="0">
                <a:solidFill>
                  <a:schemeClr val="dk2"/>
                </a:solidFill>
              </a:rPr>
              <a:t>https://</a:t>
            </a:r>
            <a:r>
              <a:rPr lang="en-US" sz="1200" kern="0" dirty="0" err="1">
                <a:solidFill>
                  <a:schemeClr val="dk2"/>
                </a:solidFill>
              </a:rPr>
              <a:t>www.pewinternet.org</a:t>
            </a:r>
            <a:r>
              <a:rPr lang="en-US" sz="1200" kern="0" dirty="0">
                <a:solidFill>
                  <a:schemeClr val="dk2"/>
                </a:solidFill>
              </a:rPr>
              <a:t>/2019/01/16/</a:t>
            </a:r>
            <a:r>
              <a:rPr lang="en-US" sz="1200" kern="0" dirty="0" err="1">
                <a:solidFill>
                  <a:schemeClr val="dk2"/>
                </a:solidFill>
              </a:rPr>
              <a:t>facebook</a:t>
            </a:r>
            <a:r>
              <a:rPr lang="en-US" sz="1200" kern="0" dirty="0">
                <a:solidFill>
                  <a:schemeClr val="dk2"/>
                </a:solidFill>
              </a:rPr>
              <a:t>-algorithms-and-personal-data/</a:t>
            </a:r>
            <a:endParaRPr lang="en-US" sz="1900" kern="0" dirty="0">
              <a:solidFill>
                <a:schemeClr val="dk2"/>
              </a:solidFill>
            </a:endParaRPr>
          </a:p>
        </p:txBody>
      </p:sp>
      <p:sp>
        <p:nvSpPr>
          <p:cNvPr id="8" name="Rectangle 7">
            <a:extLst>
              <a:ext uri="{FF2B5EF4-FFF2-40B4-BE49-F238E27FC236}">
                <a16:creationId xmlns:a16="http://schemas.microsoft.com/office/drawing/2014/main" id="{26B1AA55-FE02-4201-2772-9D3750D86108}"/>
              </a:ext>
            </a:extLst>
          </p:cNvPr>
          <p:cNvSpPr/>
          <p:nvPr/>
        </p:nvSpPr>
        <p:spPr>
          <a:xfrm>
            <a:off x="244839" y="4557503"/>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Calculate the 95% confidence interval for the true proportion</a:t>
            </a:r>
          </a:p>
        </p:txBody>
      </p:sp>
      <p:sp>
        <p:nvSpPr>
          <p:cNvPr id="2" name="Google Shape;74;p19">
            <a:extLst>
              <a:ext uri="{FF2B5EF4-FFF2-40B4-BE49-F238E27FC236}">
                <a16:creationId xmlns:a16="http://schemas.microsoft.com/office/drawing/2014/main" id="{6464666E-C701-5ED7-8880-72A7F096C644}"/>
              </a:ext>
            </a:extLst>
          </p:cNvPr>
          <p:cNvSpPr txBox="1">
            <a:spLocks noGrp="1"/>
          </p:cNvSpPr>
          <p:nvPr>
            <p:ph type="body" idx="1"/>
          </p:nvPr>
        </p:nvSpPr>
        <p:spPr>
          <a:xfrm flipH="1">
            <a:off x="364761" y="5259264"/>
            <a:ext cx="3217888" cy="1073911"/>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400" b="1" dirty="0">
                <a:solidFill>
                  <a:schemeClr val="dk2"/>
                </a:solidFill>
              </a:rPr>
              <a:t>The approximate 95% confidence interval is defined as</a:t>
            </a:r>
            <a:endParaRPr sz="2400" b="1" dirty="0">
              <a:solidFill>
                <a:schemeClr val="dk2"/>
              </a:solidFill>
            </a:endParaRPr>
          </a:p>
        </p:txBody>
      </p:sp>
      <p:pic>
        <p:nvPicPr>
          <p:cNvPr id="3" name="Google Shape;77;p19">
            <a:extLst>
              <a:ext uri="{FF2B5EF4-FFF2-40B4-BE49-F238E27FC236}">
                <a16:creationId xmlns:a16="http://schemas.microsoft.com/office/drawing/2014/main" id="{EF79C701-E5FC-B844-C1E7-ACEC80EA5BDC}"/>
              </a:ext>
            </a:extLst>
          </p:cNvPr>
          <p:cNvPicPr preferRelativeResize="0">
            <a:picLocks noChangeAspect="1"/>
          </p:cNvPicPr>
          <p:nvPr/>
        </p:nvPicPr>
        <p:blipFill rotWithShape="1">
          <a:blip r:embed="rId3">
            <a:alphaModFix/>
          </a:blip>
          <a:srcRect t="26219" b="63439"/>
          <a:stretch/>
        </p:blipFill>
        <p:spPr>
          <a:xfrm>
            <a:off x="2168577" y="5387123"/>
            <a:ext cx="7097798" cy="640080"/>
          </a:xfrm>
          <a:prstGeom prst="rect">
            <a:avLst/>
          </a:prstGeom>
          <a:noFill/>
          <a:ln>
            <a:noFill/>
          </a:ln>
        </p:spPr>
      </p:pic>
      <p:pic>
        <p:nvPicPr>
          <p:cNvPr id="5" name="Google Shape;144;p30">
            <a:extLst>
              <a:ext uri="{FF2B5EF4-FFF2-40B4-BE49-F238E27FC236}">
                <a16:creationId xmlns:a16="http://schemas.microsoft.com/office/drawing/2014/main" id="{385859A4-945D-A6BE-AB89-9AA9EAF9100E}"/>
              </a:ext>
            </a:extLst>
          </p:cNvPr>
          <p:cNvPicPr preferRelativeResize="0"/>
          <p:nvPr/>
        </p:nvPicPr>
        <p:blipFill rotWithShape="1">
          <a:blip r:embed="rId4">
            <a:alphaModFix/>
          </a:blip>
          <a:srcRect l="48428" r="5878"/>
          <a:stretch/>
        </p:blipFill>
        <p:spPr>
          <a:xfrm>
            <a:off x="8836656" y="5080723"/>
            <a:ext cx="2233535" cy="1143000"/>
          </a:xfrm>
          <a:prstGeom prst="rect">
            <a:avLst/>
          </a:prstGeom>
          <a:noFill/>
          <a:ln>
            <a:noFill/>
          </a:ln>
        </p:spPr>
      </p:pic>
      <p:sp>
        <p:nvSpPr>
          <p:cNvPr id="6" name="Rounded Rectangular Callout 5">
            <a:extLst>
              <a:ext uri="{FF2B5EF4-FFF2-40B4-BE49-F238E27FC236}">
                <a16:creationId xmlns:a16="http://schemas.microsoft.com/office/drawing/2014/main" id="{A89DD7EC-274E-D2F2-0E30-2732A5A7736D}"/>
              </a:ext>
            </a:extLst>
          </p:cNvPr>
          <p:cNvSpPr/>
          <p:nvPr/>
        </p:nvSpPr>
        <p:spPr>
          <a:xfrm>
            <a:off x="9812940" y="3847625"/>
            <a:ext cx="2014299" cy="803970"/>
          </a:xfrm>
          <a:prstGeom prst="wedgeRoundRectCallout">
            <a:avLst>
              <a:gd name="adj1" fmla="val -35826"/>
              <a:gd name="adj2" fmla="val 1384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population proportion</a:t>
            </a:r>
          </a:p>
        </p:txBody>
      </p:sp>
      <p:sp>
        <p:nvSpPr>
          <p:cNvPr id="7" name="Rounded Rectangular Callout 6">
            <a:extLst>
              <a:ext uri="{FF2B5EF4-FFF2-40B4-BE49-F238E27FC236}">
                <a16:creationId xmlns:a16="http://schemas.microsoft.com/office/drawing/2014/main" id="{8E076DB7-FCD0-E252-AE8A-A82C0BA5089E}"/>
              </a:ext>
            </a:extLst>
          </p:cNvPr>
          <p:cNvSpPr/>
          <p:nvPr/>
        </p:nvSpPr>
        <p:spPr>
          <a:xfrm>
            <a:off x="9892888" y="6256149"/>
            <a:ext cx="2014299" cy="523220"/>
          </a:xfrm>
          <a:prstGeom prst="wedgeRoundRectCallout">
            <a:avLst>
              <a:gd name="adj1" fmla="val -18373"/>
              <a:gd name="adj2" fmla="val -9117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sample size</a:t>
            </a:r>
          </a:p>
        </p:txBody>
      </p:sp>
      <p:sp>
        <p:nvSpPr>
          <p:cNvPr id="9" name="Frame 8">
            <a:extLst>
              <a:ext uri="{FF2B5EF4-FFF2-40B4-BE49-F238E27FC236}">
                <a16:creationId xmlns:a16="http://schemas.microsoft.com/office/drawing/2014/main" id="{81672932-6BA7-9E18-AC80-13C519B5C00C}"/>
              </a:ext>
            </a:extLst>
          </p:cNvPr>
          <p:cNvSpPr/>
          <p:nvPr/>
        </p:nvSpPr>
        <p:spPr>
          <a:xfrm>
            <a:off x="9812940" y="5174815"/>
            <a:ext cx="397860" cy="611388"/>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Donut 9">
            <a:extLst>
              <a:ext uri="{FF2B5EF4-FFF2-40B4-BE49-F238E27FC236}">
                <a16:creationId xmlns:a16="http://schemas.microsoft.com/office/drawing/2014/main" id="{B6898F63-188D-90BA-A9FF-2CA57BEF7391}"/>
              </a:ext>
            </a:extLst>
          </p:cNvPr>
          <p:cNvSpPr/>
          <p:nvPr/>
        </p:nvSpPr>
        <p:spPr>
          <a:xfrm>
            <a:off x="10158955" y="5603943"/>
            <a:ext cx="711988" cy="619780"/>
          </a:xfrm>
          <a:prstGeom prst="donut">
            <a:avLst>
              <a:gd name="adj" fmla="val 12645"/>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BF76A733-BDA1-C03B-BBD3-3C3286745EEA}"/>
              </a:ext>
            </a:extLst>
          </p:cNvPr>
          <p:cNvSpPr/>
          <p:nvPr/>
        </p:nvSpPr>
        <p:spPr>
          <a:xfrm>
            <a:off x="7117208" y="3028012"/>
            <a:ext cx="752628" cy="400987"/>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Donut 11">
            <a:extLst>
              <a:ext uri="{FF2B5EF4-FFF2-40B4-BE49-F238E27FC236}">
                <a16:creationId xmlns:a16="http://schemas.microsoft.com/office/drawing/2014/main" id="{06FF6DBD-04FC-B6DF-C810-ADDFEF234601}"/>
              </a:ext>
            </a:extLst>
          </p:cNvPr>
          <p:cNvSpPr/>
          <p:nvPr/>
        </p:nvSpPr>
        <p:spPr>
          <a:xfrm>
            <a:off x="8407603" y="2240537"/>
            <a:ext cx="711988" cy="619780"/>
          </a:xfrm>
          <a:prstGeom prst="donut">
            <a:avLst>
              <a:gd name="adj" fmla="val 12645"/>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516961EF-B6B1-090E-F6BF-E4F18E095B97}"/>
              </a:ext>
            </a:extLst>
          </p:cNvPr>
          <p:cNvSpPr/>
          <p:nvPr/>
        </p:nvSpPr>
        <p:spPr>
          <a:xfrm>
            <a:off x="6295869" y="5402113"/>
            <a:ext cx="674557"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extLst>
      <p:ext uri="{BB962C8B-B14F-4D97-AF65-F5344CB8AC3E}">
        <p14:creationId xmlns:p14="http://schemas.microsoft.com/office/powerpoint/2010/main" val="255190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9"/>
          <p:cNvSpPr txBox="1">
            <a:spLocks noGrp="1"/>
          </p:cNvSpPr>
          <p:nvPr>
            <p:ph type="body" idx="1"/>
          </p:nvPr>
        </p:nvSpPr>
        <p:spPr>
          <a:xfrm flipH="1">
            <a:off x="1981075" y="2151525"/>
            <a:ext cx="7822200" cy="651300"/>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1900" dirty="0">
                <a:solidFill>
                  <a:schemeClr val="dk2"/>
                </a:solidFill>
              </a:rPr>
              <a:t>The approximate 95% confidence interval is defined as</a:t>
            </a:r>
            <a:endParaRPr sz="1900" dirty="0">
              <a:solidFill>
                <a:schemeClr val="dk2"/>
              </a:solidFill>
            </a:endParaRPr>
          </a:p>
        </p:txBody>
      </p:sp>
      <p:sp>
        <p:nvSpPr>
          <p:cNvPr id="75" name="Google Shape;75;p1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pic>
        <p:nvPicPr>
          <p:cNvPr id="76" name="Google Shape;76;p19"/>
          <p:cNvPicPr preferRelativeResize="0"/>
          <p:nvPr/>
        </p:nvPicPr>
        <p:blipFill rotWithShape="1">
          <a:blip r:embed="rId3">
            <a:alphaModFix/>
          </a:blip>
          <a:srcRect b="88531"/>
          <a:stretch/>
        </p:blipFill>
        <p:spPr>
          <a:xfrm>
            <a:off x="3064901" y="1490550"/>
            <a:ext cx="5654553" cy="565574"/>
          </a:xfrm>
          <a:prstGeom prst="rect">
            <a:avLst/>
          </a:prstGeom>
          <a:noFill/>
          <a:ln>
            <a:noFill/>
          </a:ln>
        </p:spPr>
      </p:pic>
      <p:pic>
        <p:nvPicPr>
          <p:cNvPr id="77" name="Google Shape;77;p19"/>
          <p:cNvPicPr preferRelativeResize="0"/>
          <p:nvPr/>
        </p:nvPicPr>
        <p:blipFill rotWithShape="1">
          <a:blip r:embed="rId3">
            <a:alphaModFix/>
          </a:blip>
          <a:srcRect t="26219" b="63439"/>
          <a:stretch/>
        </p:blipFill>
        <p:spPr>
          <a:xfrm>
            <a:off x="3064901" y="2802824"/>
            <a:ext cx="5654553" cy="509928"/>
          </a:xfrm>
          <a:prstGeom prst="rect">
            <a:avLst/>
          </a:prstGeom>
          <a:noFill/>
          <a:ln>
            <a:noFill/>
          </a:ln>
        </p:spPr>
      </p:pic>
      <p:pic>
        <p:nvPicPr>
          <p:cNvPr id="78" name="Google Shape;78;p19"/>
          <p:cNvPicPr preferRelativeResize="0"/>
          <p:nvPr/>
        </p:nvPicPr>
        <p:blipFill rotWithShape="1">
          <a:blip r:embed="rId3">
            <a:alphaModFix/>
          </a:blip>
          <a:srcRect t="36557" b="37434"/>
          <a:stretch/>
        </p:blipFill>
        <p:spPr>
          <a:xfrm>
            <a:off x="3064901" y="3312751"/>
            <a:ext cx="5654553" cy="1282601"/>
          </a:xfrm>
          <a:prstGeom prst="rect">
            <a:avLst/>
          </a:prstGeom>
          <a:noFill/>
          <a:ln>
            <a:noFill/>
          </a:ln>
        </p:spPr>
      </p:pic>
      <p:pic>
        <p:nvPicPr>
          <p:cNvPr id="79" name="Google Shape;79;p19"/>
          <p:cNvPicPr preferRelativeResize="0"/>
          <p:nvPr/>
        </p:nvPicPr>
        <p:blipFill rotWithShape="1">
          <a:blip r:embed="rId3">
            <a:alphaModFix/>
          </a:blip>
          <a:srcRect t="62564" b="21608"/>
          <a:stretch/>
        </p:blipFill>
        <p:spPr>
          <a:xfrm>
            <a:off x="3064901" y="4595349"/>
            <a:ext cx="5654553" cy="780502"/>
          </a:xfrm>
          <a:prstGeom prst="rect">
            <a:avLst/>
          </a:prstGeom>
          <a:noFill/>
          <a:ln>
            <a:noFill/>
          </a:ln>
        </p:spPr>
      </p:pic>
      <p:pic>
        <p:nvPicPr>
          <p:cNvPr id="80" name="Google Shape;80;p19"/>
          <p:cNvPicPr preferRelativeResize="0"/>
          <p:nvPr/>
        </p:nvPicPr>
        <p:blipFill rotWithShape="1">
          <a:blip r:embed="rId3">
            <a:alphaModFix/>
          </a:blip>
          <a:srcRect t="79317" b="10342"/>
          <a:stretch/>
        </p:blipFill>
        <p:spPr>
          <a:xfrm>
            <a:off x="3064901" y="5421626"/>
            <a:ext cx="5654553" cy="509928"/>
          </a:xfrm>
          <a:prstGeom prst="rect">
            <a:avLst/>
          </a:prstGeom>
          <a:noFill/>
          <a:ln>
            <a:noFill/>
          </a:ln>
        </p:spPr>
      </p:pic>
      <p:pic>
        <p:nvPicPr>
          <p:cNvPr id="81" name="Google Shape;81;p19"/>
          <p:cNvPicPr preferRelativeResize="0"/>
          <p:nvPr/>
        </p:nvPicPr>
        <p:blipFill rotWithShape="1">
          <a:blip r:embed="rId3">
            <a:alphaModFix/>
          </a:blip>
          <a:srcRect t="89659"/>
          <a:stretch/>
        </p:blipFill>
        <p:spPr>
          <a:xfrm>
            <a:off x="3064901" y="5931549"/>
            <a:ext cx="5654553" cy="509928"/>
          </a:xfrm>
          <a:prstGeom prst="rect">
            <a:avLst/>
          </a:prstGeom>
          <a:noFill/>
          <a:ln>
            <a:noFill/>
          </a:ln>
        </p:spPr>
      </p:pic>
      <p:sp>
        <p:nvSpPr>
          <p:cNvPr id="2" name="Rectangle 1">
            <a:extLst>
              <a:ext uri="{FF2B5EF4-FFF2-40B4-BE49-F238E27FC236}">
                <a16:creationId xmlns:a16="http://schemas.microsoft.com/office/drawing/2014/main" id="{CD3F56A5-D05C-A418-04E5-1B569138A1AD}"/>
              </a:ext>
            </a:extLst>
          </p:cNvPr>
          <p:cNvSpPr/>
          <p:nvPr/>
        </p:nvSpPr>
        <p:spPr>
          <a:xfrm>
            <a:off x="6340839" y="2748781"/>
            <a:ext cx="554636"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 name="Rectangle 2">
            <a:extLst>
              <a:ext uri="{FF2B5EF4-FFF2-40B4-BE49-F238E27FC236}">
                <a16:creationId xmlns:a16="http://schemas.microsoft.com/office/drawing/2014/main" id="{80F61BC2-3DFD-43A7-5E0D-96A2A0D8944D}"/>
              </a:ext>
            </a:extLst>
          </p:cNvPr>
          <p:cNvSpPr/>
          <p:nvPr/>
        </p:nvSpPr>
        <p:spPr>
          <a:xfrm>
            <a:off x="3765029" y="4926620"/>
            <a:ext cx="554636"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4" name="Rectangle 3">
            <a:extLst>
              <a:ext uri="{FF2B5EF4-FFF2-40B4-BE49-F238E27FC236}">
                <a16:creationId xmlns:a16="http://schemas.microsoft.com/office/drawing/2014/main" id="{3756E878-E362-0F78-FC30-5EB8FF9738AF}"/>
              </a:ext>
            </a:extLst>
          </p:cNvPr>
          <p:cNvSpPr/>
          <p:nvPr/>
        </p:nvSpPr>
        <p:spPr>
          <a:xfrm>
            <a:off x="6340839" y="4894727"/>
            <a:ext cx="704538" cy="5190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flipH="1">
            <a:off x="1981075" y="1384100"/>
            <a:ext cx="7822200" cy="4339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dirty="0">
                <a:solidFill>
                  <a:schemeClr val="dk2"/>
                </a:solidFill>
              </a:rPr>
              <a:t>Which of the following is the correct interpretation of this confidence interval? We are 95% confident that...</a:t>
            </a:r>
            <a:endParaRPr sz="1900" dirty="0">
              <a:solidFill>
                <a:schemeClr val="dk2"/>
              </a:solidFill>
            </a:endParaRPr>
          </a:p>
          <a:p>
            <a:pPr indent="-349250">
              <a:lnSpc>
                <a:spcPct val="115000"/>
              </a:lnSpc>
              <a:spcBef>
                <a:spcPts val="1000"/>
              </a:spcBef>
              <a:buClr>
                <a:schemeClr val="dk2"/>
              </a:buClr>
              <a:buSzPts val="1900"/>
              <a:buAutoNum type="alphaLcParenBoth"/>
            </a:pPr>
            <a:r>
              <a:rPr lang="en" sz="1900" dirty="0">
                <a:solidFill>
                  <a:schemeClr val="dk2"/>
                </a:solidFill>
              </a:rPr>
              <a:t>64% to 70% of American Facebook users in this sample think Facebook categorizes their interests accurately.</a:t>
            </a:r>
            <a:endParaRPr sz="1900" dirty="0">
              <a:solidFill>
                <a:schemeClr val="dk2"/>
              </a:solidFill>
            </a:endParaRPr>
          </a:p>
          <a:p>
            <a:pPr indent="-349250">
              <a:lnSpc>
                <a:spcPct val="115000"/>
              </a:lnSpc>
              <a:spcBef>
                <a:spcPts val="0"/>
              </a:spcBef>
              <a:buClr>
                <a:schemeClr val="dk2"/>
              </a:buClr>
              <a:buSzPts val="1900"/>
              <a:buAutoNum type="alphaLcParenBoth"/>
            </a:pPr>
            <a:r>
              <a:rPr lang="en" sz="1900" dirty="0">
                <a:solidFill>
                  <a:schemeClr val="dk2"/>
                </a:solidFill>
              </a:rPr>
              <a:t>64% to 70% of all American Facebook users think Facebook categorizes their interests accurately</a:t>
            </a:r>
            <a:endParaRPr sz="1900" dirty="0">
              <a:solidFill>
                <a:schemeClr val="dk2"/>
              </a:solidFill>
            </a:endParaRPr>
          </a:p>
          <a:p>
            <a:pPr indent="-349250">
              <a:lnSpc>
                <a:spcPct val="115000"/>
              </a:lnSpc>
              <a:spcBef>
                <a:spcPts val="0"/>
              </a:spcBef>
              <a:buClr>
                <a:schemeClr val="dk2"/>
              </a:buClr>
              <a:buSzPts val="1900"/>
              <a:buAutoNum type="alphaLcParenBoth"/>
            </a:pPr>
            <a:r>
              <a:rPr lang="en" sz="1900" dirty="0">
                <a:solidFill>
                  <a:schemeClr val="dk2"/>
                </a:solidFill>
              </a:rPr>
              <a:t>there is a 64% to 70% chance that a randomly chosen American Facebook user’s interests are categorized accurately.</a:t>
            </a:r>
            <a:endParaRPr sz="1900" dirty="0">
              <a:solidFill>
                <a:schemeClr val="dk2"/>
              </a:solidFill>
            </a:endParaRPr>
          </a:p>
          <a:p>
            <a:pPr indent="-349250">
              <a:lnSpc>
                <a:spcPct val="115000"/>
              </a:lnSpc>
              <a:spcBef>
                <a:spcPts val="0"/>
              </a:spcBef>
              <a:buClr>
                <a:schemeClr val="dk2"/>
              </a:buClr>
              <a:buSzPts val="1900"/>
              <a:buAutoNum type="alphaLcParenBoth"/>
            </a:pPr>
            <a:r>
              <a:rPr lang="en" sz="1900" dirty="0">
                <a:solidFill>
                  <a:schemeClr val="dk2"/>
                </a:solidFill>
              </a:rPr>
              <a:t>there is a 64% to 70% chance that 95% of American Facebook users’ interests are categorized accurately.</a:t>
            </a:r>
            <a:endParaRPr sz="1900" dirty="0">
              <a:solidFill>
                <a:schemeClr val="dk2"/>
              </a:solidFill>
            </a:endParaRPr>
          </a:p>
        </p:txBody>
      </p:sp>
      <p:sp>
        <p:nvSpPr>
          <p:cNvPr id="87" name="Google Shape;87;p2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pic>
        <p:nvPicPr>
          <p:cNvPr id="2" name="Google Shape;81;p19">
            <a:extLst>
              <a:ext uri="{FF2B5EF4-FFF2-40B4-BE49-F238E27FC236}">
                <a16:creationId xmlns:a16="http://schemas.microsoft.com/office/drawing/2014/main" id="{7C6C0F12-E387-8497-A5FB-3C65B2E3DE5C}"/>
              </a:ext>
            </a:extLst>
          </p:cNvPr>
          <p:cNvPicPr preferRelativeResize="0">
            <a:picLocks noChangeAspect="1"/>
          </p:cNvPicPr>
          <p:nvPr/>
        </p:nvPicPr>
        <p:blipFill rotWithShape="1">
          <a:blip r:embed="rId3">
            <a:alphaModFix/>
          </a:blip>
          <a:srcRect l="42294" t="89659" b="1558"/>
          <a:stretch/>
        </p:blipFill>
        <p:spPr>
          <a:xfrm>
            <a:off x="5796197" y="1139102"/>
            <a:ext cx="4822496" cy="640080"/>
          </a:xfrm>
          <a:prstGeom prst="rect">
            <a:avLst/>
          </a:prstGeom>
          <a:noFill/>
          <a:ln>
            <a:noFill/>
          </a:ln>
        </p:spPr>
      </p:pic>
      <p:sp>
        <p:nvSpPr>
          <p:cNvPr id="3" name="Rectangle 2">
            <a:extLst>
              <a:ext uri="{FF2B5EF4-FFF2-40B4-BE49-F238E27FC236}">
                <a16:creationId xmlns:a16="http://schemas.microsoft.com/office/drawing/2014/main" id="{628A5D52-0618-56E8-8149-7706D66FCE66}"/>
              </a:ext>
            </a:extLst>
          </p:cNvPr>
          <p:cNvSpPr/>
          <p:nvPr/>
        </p:nvSpPr>
        <p:spPr>
          <a:xfrm>
            <a:off x="1981075" y="1197532"/>
            <a:ext cx="11622374" cy="523220"/>
          </a:xfrm>
          <a:prstGeom prst="rect">
            <a:avLst/>
          </a:prstGeom>
          <a:noFill/>
        </p:spPr>
        <p:txBody>
          <a:bodyPr wrap="square" lIns="91440" tIns="45720" rIns="91440" bIns="45720">
            <a:spAutoFit/>
          </a:bodyPr>
          <a:lstStyle/>
          <a:p>
            <a:r>
              <a:rPr lang="en-US" sz="2800" dirty="0">
                <a:ln w="0"/>
                <a:solidFill>
                  <a:srgbClr val="C00000"/>
                </a:solidFill>
                <a:effectLst>
                  <a:outerShdw blurRad="38100" dist="19050" dir="2700000" algn="tl" rotWithShape="0">
                    <a:schemeClr val="dk1">
                      <a:alpha val="40000"/>
                    </a:schemeClr>
                  </a:outerShdw>
                </a:effectLst>
              </a:rPr>
              <a:t>95% confidence interval: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999-40CD-F070-2175-8520A90B86CD}"/>
              </a:ext>
            </a:extLst>
          </p:cNvPr>
          <p:cNvSpPr>
            <a:spLocks noGrp="1"/>
          </p:cNvSpPr>
          <p:nvPr>
            <p:ph type="title"/>
          </p:nvPr>
        </p:nvSpPr>
        <p:spPr/>
        <p:txBody>
          <a:bodyPr/>
          <a:lstStyle/>
          <a:p>
            <a:r>
              <a:rPr lang="en-US" dirty="0"/>
              <a:t>Warm Up</a:t>
            </a:r>
          </a:p>
        </p:txBody>
      </p:sp>
      <p:pic>
        <p:nvPicPr>
          <p:cNvPr id="6" name="Content Placeholder 5" descr="A close up of a text&#10;&#10;Description automatically generated">
            <a:extLst>
              <a:ext uri="{FF2B5EF4-FFF2-40B4-BE49-F238E27FC236}">
                <a16:creationId xmlns:a16="http://schemas.microsoft.com/office/drawing/2014/main" id="{A95C8D1B-8EF4-BDA7-AA34-F7919984D50E}"/>
              </a:ext>
            </a:extLst>
          </p:cNvPr>
          <p:cNvPicPr>
            <a:picLocks noGrp="1" noChangeAspect="1"/>
          </p:cNvPicPr>
          <p:nvPr>
            <p:ph idx="1"/>
          </p:nvPr>
        </p:nvPicPr>
        <p:blipFill>
          <a:blip r:embed="rId2"/>
          <a:stretch>
            <a:fillRect/>
          </a:stretch>
        </p:blipFill>
        <p:spPr>
          <a:xfrm>
            <a:off x="2406202" y="1751996"/>
            <a:ext cx="9785798" cy="3344863"/>
          </a:xfrm>
        </p:spPr>
      </p:pic>
    </p:spTree>
    <p:extLst>
      <p:ext uri="{BB962C8B-B14F-4D97-AF65-F5344CB8AC3E}">
        <p14:creationId xmlns:p14="http://schemas.microsoft.com/office/powerpoint/2010/main" val="2746937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body" idx="1"/>
          </p:nvPr>
        </p:nvSpPr>
        <p:spPr>
          <a:xfrm flipH="1">
            <a:off x="1981075" y="1384100"/>
            <a:ext cx="7822200" cy="4339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dirty="0">
                <a:solidFill>
                  <a:schemeClr val="dk2"/>
                </a:solidFill>
              </a:rPr>
              <a:t>Which of the following is the correct interpretation of this confidence interval? We are 95% confident that...</a:t>
            </a:r>
            <a:endParaRPr sz="1900" dirty="0">
              <a:solidFill>
                <a:schemeClr val="dk2"/>
              </a:solidFill>
            </a:endParaRPr>
          </a:p>
          <a:p>
            <a:pPr indent="-349250">
              <a:lnSpc>
                <a:spcPct val="115000"/>
              </a:lnSpc>
              <a:spcBef>
                <a:spcPts val="1000"/>
              </a:spcBef>
              <a:buClr>
                <a:schemeClr val="dk2"/>
              </a:buClr>
              <a:buSzPts val="1900"/>
              <a:buAutoNum type="alphaLcParenBoth"/>
            </a:pPr>
            <a:r>
              <a:rPr lang="en" sz="1900" dirty="0">
                <a:solidFill>
                  <a:schemeClr val="dk2"/>
                </a:solidFill>
              </a:rPr>
              <a:t>64% to 70% of American Facebook users in this sample think Facebook categorizes their interests accurately.</a:t>
            </a:r>
            <a:endParaRPr sz="1900" dirty="0">
              <a:solidFill>
                <a:schemeClr val="dk2"/>
              </a:solidFill>
            </a:endParaRPr>
          </a:p>
          <a:p>
            <a:pPr indent="-349250">
              <a:lnSpc>
                <a:spcPct val="115000"/>
              </a:lnSpc>
              <a:spcBef>
                <a:spcPts val="0"/>
              </a:spcBef>
              <a:buClr>
                <a:srgbClr val="E69138"/>
              </a:buClr>
              <a:buSzPts val="1900"/>
              <a:buAutoNum type="alphaLcParenBoth"/>
            </a:pPr>
            <a:r>
              <a:rPr lang="en" sz="1900" i="1" dirty="0">
                <a:solidFill>
                  <a:srgbClr val="E69138"/>
                </a:solidFill>
              </a:rPr>
              <a:t>64% to 70% of all American Facebook users think Facebook categorizes their interests accurately</a:t>
            </a:r>
            <a:endParaRPr sz="1900" i="1" dirty="0">
              <a:solidFill>
                <a:srgbClr val="E69138"/>
              </a:solidFill>
            </a:endParaRPr>
          </a:p>
          <a:p>
            <a:pPr indent="-349250">
              <a:lnSpc>
                <a:spcPct val="115000"/>
              </a:lnSpc>
              <a:spcBef>
                <a:spcPts val="0"/>
              </a:spcBef>
              <a:buClr>
                <a:schemeClr val="dk2"/>
              </a:buClr>
              <a:buSzPts val="1900"/>
              <a:buAutoNum type="alphaLcParenBoth"/>
            </a:pPr>
            <a:r>
              <a:rPr lang="en" sz="1900" dirty="0">
                <a:solidFill>
                  <a:schemeClr val="dk2"/>
                </a:solidFill>
              </a:rPr>
              <a:t>there is a 64% to 70% chance that a randomly chosen American Facebook user’s interests are categorized accurately.</a:t>
            </a:r>
            <a:endParaRPr sz="1900" dirty="0">
              <a:solidFill>
                <a:schemeClr val="dk2"/>
              </a:solidFill>
            </a:endParaRPr>
          </a:p>
          <a:p>
            <a:pPr indent="-349250">
              <a:lnSpc>
                <a:spcPct val="115000"/>
              </a:lnSpc>
              <a:spcBef>
                <a:spcPts val="0"/>
              </a:spcBef>
              <a:buClr>
                <a:schemeClr val="dk2"/>
              </a:buClr>
              <a:buSzPts val="1900"/>
              <a:buAutoNum type="alphaLcParenBoth"/>
            </a:pPr>
            <a:r>
              <a:rPr lang="en" sz="1900" dirty="0">
                <a:solidFill>
                  <a:schemeClr val="dk2"/>
                </a:solidFill>
              </a:rPr>
              <a:t>there is a 64% to 70% chance that 95% of American Facebook users’ interests are categorized accurately.</a:t>
            </a:r>
            <a:endParaRPr sz="1900" dirty="0">
              <a:solidFill>
                <a:schemeClr val="dk2"/>
              </a:solidFill>
            </a:endParaRPr>
          </a:p>
        </p:txBody>
      </p:sp>
      <p:sp>
        <p:nvSpPr>
          <p:cNvPr id="93" name="Google Shape;93;p2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dirty="0">
                <a:solidFill>
                  <a:schemeClr val="accent1"/>
                </a:solidFill>
              </a:rPr>
              <a:t>Ex. Facebook’s categorization of user interests</a:t>
            </a:r>
            <a:endParaRPr sz="3000" dirty="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body" idx="1"/>
          </p:nvPr>
        </p:nvSpPr>
        <p:spPr>
          <a:xfrm flipH="1">
            <a:off x="1981075" y="1305775"/>
            <a:ext cx="7822200" cy="160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endParaRPr sz="2000">
              <a:solidFill>
                <a:schemeClr val="accent1"/>
              </a:solidFill>
            </a:endParaRPr>
          </a:p>
        </p:txBody>
      </p:sp>
      <p:sp>
        <p:nvSpPr>
          <p:cNvPr id="217" name="Google Shape;217;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Width of an interval</a:t>
            </a:r>
            <a:endParaRPr>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body" idx="1"/>
          </p:nvPr>
        </p:nvSpPr>
        <p:spPr>
          <a:xfrm flipH="1">
            <a:off x="1981075" y="1384100"/>
            <a:ext cx="7822200" cy="26328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dirty="0">
                <a:solidFill>
                  <a:schemeClr val="dk2"/>
                </a:solidFill>
              </a:rPr>
              <a:t>If we want to be more certain that we capture the population parameter, i.e. increase our confidence level, should we use a wider interval or a smaller interval?</a:t>
            </a:r>
            <a:endParaRPr sz="1900" dirty="0">
              <a:solidFill>
                <a:schemeClr val="dk2"/>
              </a:solidFill>
            </a:endParaRPr>
          </a:p>
          <a:p>
            <a:pPr marL="0" indent="0">
              <a:lnSpc>
                <a:spcPct val="115000"/>
              </a:lnSpc>
              <a:spcBef>
                <a:spcPts val="0"/>
              </a:spcBef>
              <a:buNone/>
            </a:pPr>
            <a:endParaRPr sz="1900" dirty="0">
              <a:solidFill>
                <a:schemeClr val="dk2"/>
              </a:solidFill>
            </a:endParaRPr>
          </a:p>
          <a:p>
            <a:pPr marL="0" indent="0">
              <a:lnSpc>
                <a:spcPct val="115000"/>
              </a:lnSpc>
              <a:spcBef>
                <a:spcPts val="0"/>
              </a:spcBef>
              <a:buNone/>
            </a:pPr>
            <a:r>
              <a:rPr lang="en" sz="1900" i="1" dirty="0">
                <a:solidFill>
                  <a:srgbClr val="E69138"/>
                </a:solidFill>
              </a:rPr>
              <a:t>A wider interval.</a:t>
            </a:r>
            <a:endParaRPr sz="1900" i="1" dirty="0">
              <a:solidFill>
                <a:srgbClr val="E69138"/>
              </a:solidFill>
            </a:endParaRPr>
          </a:p>
          <a:p>
            <a:pPr marL="0" indent="0">
              <a:lnSpc>
                <a:spcPct val="115000"/>
              </a:lnSpc>
              <a:spcBef>
                <a:spcPts val="0"/>
              </a:spcBef>
              <a:buNone/>
            </a:pPr>
            <a:endParaRPr sz="1900" dirty="0">
              <a:solidFill>
                <a:schemeClr val="dk2"/>
              </a:solidFill>
            </a:endParaRPr>
          </a:p>
        </p:txBody>
      </p:sp>
      <p:sp>
        <p:nvSpPr>
          <p:cNvPr id="105" name="Google Shape;105;p2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Width of an interval</a:t>
            </a:r>
            <a:endParaRPr sz="3000">
              <a:solidFill>
                <a:schemeClr val="accent1"/>
              </a:solidFill>
            </a:endParaRPr>
          </a:p>
        </p:txBody>
      </p:sp>
    </p:spTree>
    <p:extLst>
      <p:ext uri="{BB962C8B-B14F-4D97-AF65-F5344CB8AC3E}">
        <p14:creationId xmlns:p14="http://schemas.microsoft.com/office/powerpoint/2010/main" val="2315074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body" idx="1"/>
          </p:nvPr>
        </p:nvSpPr>
        <p:spPr>
          <a:xfrm flipH="1">
            <a:off x="1981075" y="1384100"/>
            <a:ext cx="7822200" cy="26328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dirty="0">
                <a:solidFill>
                  <a:schemeClr val="dk2"/>
                </a:solidFill>
              </a:rPr>
              <a:t>If we want to be more certain that we capture the population parameter, i.e. increase our confidence level, should we use a wider interval or a smaller interval?</a:t>
            </a:r>
            <a:endParaRPr sz="1900" dirty="0">
              <a:solidFill>
                <a:schemeClr val="dk2"/>
              </a:solidFill>
            </a:endParaRPr>
          </a:p>
          <a:p>
            <a:pPr marL="0" indent="0">
              <a:lnSpc>
                <a:spcPct val="115000"/>
              </a:lnSpc>
              <a:spcBef>
                <a:spcPts val="0"/>
              </a:spcBef>
              <a:buNone/>
            </a:pPr>
            <a:endParaRPr sz="1900" dirty="0">
              <a:solidFill>
                <a:schemeClr val="dk2"/>
              </a:solidFill>
            </a:endParaRPr>
          </a:p>
          <a:p>
            <a:pPr marL="0" indent="0">
              <a:lnSpc>
                <a:spcPct val="115000"/>
              </a:lnSpc>
              <a:spcBef>
                <a:spcPts val="0"/>
              </a:spcBef>
              <a:buNone/>
            </a:pPr>
            <a:r>
              <a:rPr lang="en" sz="1900" i="1" dirty="0">
                <a:solidFill>
                  <a:srgbClr val="E69138"/>
                </a:solidFill>
              </a:rPr>
              <a:t>A wider interval.</a:t>
            </a:r>
            <a:endParaRPr sz="1900" i="1" dirty="0">
              <a:solidFill>
                <a:srgbClr val="E69138"/>
              </a:solidFill>
            </a:endParaRPr>
          </a:p>
          <a:p>
            <a:pPr marL="0" indent="0">
              <a:lnSpc>
                <a:spcPct val="115000"/>
              </a:lnSpc>
              <a:spcBef>
                <a:spcPts val="0"/>
              </a:spcBef>
              <a:buNone/>
            </a:pPr>
            <a:endParaRPr sz="1900" dirty="0">
              <a:solidFill>
                <a:schemeClr val="dk2"/>
              </a:solidFill>
            </a:endParaRPr>
          </a:p>
          <a:p>
            <a:pPr marL="0" indent="0">
              <a:lnSpc>
                <a:spcPct val="115000"/>
              </a:lnSpc>
              <a:spcBef>
                <a:spcPts val="0"/>
              </a:spcBef>
              <a:buNone/>
            </a:pPr>
            <a:r>
              <a:rPr lang="en" sz="1900" dirty="0">
                <a:solidFill>
                  <a:schemeClr val="dk2"/>
                </a:solidFill>
              </a:rPr>
              <a:t>Can you see any drawbacks to using a wider interval?</a:t>
            </a:r>
            <a:endParaRPr sz="1900" dirty="0">
              <a:solidFill>
                <a:schemeClr val="dk2"/>
              </a:solidFill>
            </a:endParaRPr>
          </a:p>
        </p:txBody>
      </p:sp>
      <p:sp>
        <p:nvSpPr>
          <p:cNvPr id="105" name="Google Shape;105;p2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Width of an interval</a:t>
            </a:r>
            <a:endParaRPr sz="3000">
              <a:solidFill>
                <a:schemeClr val="accent1"/>
              </a:solidFill>
            </a:endParaRPr>
          </a:p>
        </p:txBody>
      </p:sp>
    </p:spTree>
    <p:extLst>
      <p:ext uri="{BB962C8B-B14F-4D97-AF65-F5344CB8AC3E}">
        <p14:creationId xmlns:p14="http://schemas.microsoft.com/office/powerpoint/2010/main" val="3440941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body" idx="1"/>
          </p:nvPr>
        </p:nvSpPr>
        <p:spPr>
          <a:xfrm flipH="1">
            <a:off x="1981075" y="1384100"/>
            <a:ext cx="7822200" cy="26328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dirty="0">
                <a:solidFill>
                  <a:schemeClr val="dk2"/>
                </a:solidFill>
              </a:rPr>
              <a:t>If we want to be more certain that we capture the population parameter, i.e. increase our confidence level, should we use a wider interval or a smaller interval?</a:t>
            </a:r>
            <a:endParaRPr sz="1900" dirty="0">
              <a:solidFill>
                <a:schemeClr val="dk2"/>
              </a:solidFill>
            </a:endParaRPr>
          </a:p>
          <a:p>
            <a:pPr marL="0" indent="0">
              <a:lnSpc>
                <a:spcPct val="115000"/>
              </a:lnSpc>
              <a:spcBef>
                <a:spcPts val="0"/>
              </a:spcBef>
              <a:buNone/>
            </a:pPr>
            <a:endParaRPr sz="1900" dirty="0">
              <a:solidFill>
                <a:schemeClr val="dk2"/>
              </a:solidFill>
            </a:endParaRPr>
          </a:p>
          <a:p>
            <a:pPr marL="0" indent="0">
              <a:lnSpc>
                <a:spcPct val="115000"/>
              </a:lnSpc>
              <a:spcBef>
                <a:spcPts val="0"/>
              </a:spcBef>
              <a:buNone/>
            </a:pPr>
            <a:r>
              <a:rPr lang="en" sz="1900" i="1" dirty="0">
                <a:solidFill>
                  <a:srgbClr val="E69138"/>
                </a:solidFill>
              </a:rPr>
              <a:t>A wider interval.</a:t>
            </a:r>
            <a:endParaRPr sz="1900" i="1" dirty="0">
              <a:solidFill>
                <a:srgbClr val="E69138"/>
              </a:solidFill>
            </a:endParaRPr>
          </a:p>
          <a:p>
            <a:pPr marL="0" indent="0">
              <a:lnSpc>
                <a:spcPct val="115000"/>
              </a:lnSpc>
              <a:spcBef>
                <a:spcPts val="0"/>
              </a:spcBef>
              <a:buNone/>
            </a:pPr>
            <a:endParaRPr sz="1900" dirty="0">
              <a:solidFill>
                <a:schemeClr val="dk2"/>
              </a:solidFill>
            </a:endParaRPr>
          </a:p>
          <a:p>
            <a:pPr marL="0" indent="0">
              <a:lnSpc>
                <a:spcPct val="115000"/>
              </a:lnSpc>
              <a:spcBef>
                <a:spcPts val="0"/>
              </a:spcBef>
              <a:buNone/>
            </a:pPr>
            <a:r>
              <a:rPr lang="en" sz="1900" dirty="0">
                <a:solidFill>
                  <a:schemeClr val="dk2"/>
                </a:solidFill>
              </a:rPr>
              <a:t>Can you see any drawbacks to using a wider interval?</a:t>
            </a:r>
            <a:endParaRPr sz="1900" dirty="0">
              <a:solidFill>
                <a:schemeClr val="dk2"/>
              </a:solidFill>
            </a:endParaRPr>
          </a:p>
        </p:txBody>
      </p:sp>
      <p:sp>
        <p:nvSpPr>
          <p:cNvPr id="105" name="Google Shape;105;p2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Width of an interval</a:t>
            </a:r>
            <a:endParaRPr sz="3000">
              <a:solidFill>
                <a:schemeClr val="accent1"/>
              </a:solidFill>
            </a:endParaRPr>
          </a:p>
        </p:txBody>
      </p:sp>
      <p:pic>
        <p:nvPicPr>
          <p:cNvPr id="106" name="Google Shape;106;p23"/>
          <p:cNvPicPr preferRelativeResize="0"/>
          <p:nvPr/>
        </p:nvPicPr>
        <p:blipFill>
          <a:blip r:embed="rId3">
            <a:alphaModFix/>
          </a:blip>
          <a:stretch>
            <a:fillRect/>
          </a:stretch>
        </p:blipFill>
        <p:spPr>
          <a:xfrm>
            <a:off x="2742224" y="4016900"/>
            <a:ext cx="5879123" cy="1761676"/>
          </a:xfrm>
          <a:prstGeom prst="rect">
            <a:avLst/>
          </a:prstGeom>
          <a:noFill/>
          <a:ln>
            <a:noFill/>
          </a:ln>
        </p:spPr>
      </p:pic>
      <p:sp>
        <p:nvSpPr>
          <p:cNvPr id="107" name="Google Shape;107;p23"/>
          <p:cNvSpPr txBox="1">
            <a:spLocks noGrp="1"/>
          </p:cNvSpPr>
          <p:nvPr>
            <p:ph type="body" idx="1"/>
          </p:nvPr>
        </p:nvSpPr>
        <p:spPr>
          <a:xfrm flipH="1">
            <a:off x="1981075" y="5778575"/>
            <a:ext cx="7822200" cy="7842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i="1">
                <a:solidFill>
                  <a:srgbClr val="E69138"/>
                </a:solidFill>
              </a:rPr>
              <a:t>If the interval is too wide it may not be very informative.</a:t>
            </a:r>
            <a:endParaRPr sz="1900" i="1">
              <a:solidFill>
                <a:srgbClr val="E69138"/>
              </a:solidFill>
            </a:endParaRPr>
          </a:p>
        </p:txBody>
      </p:sp>
    </p:spTree>
    <p:extLst>
      <p:ext uri="{BB962C8B-B14F-4D97-AF65-F5344CB8AC3E}">
        <p14:creationId xmlns:p14="http://schemas.microsoft.com/office/powerpoint/2010/main" val="75781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body" idx="1"/>
          </p:nvPr>
        </p:nvSpPr>
        <p:spPr>
          <a:xfrm flipH="1">
            <a:off x="1981200" y="1143000"/>
            <a:ext cx="7822200" cy="4062000"/>
          </a:xfrm>
          <a:prstGeom prst="rect">
            <a:avLst/>
          </a:prstGeom>
        </p:spPr>
        <p:txBody>
          <a:bodyPr spcFirstLastPara="1" wrap="square" lIns="91425" tIns="91425" rIns="91425" bIns="91425" anchor="t" anchorCtr="0">
            <a:noAutofit/>
          </a:bodyPr>
          <a:lstStyle/>
          <a:p>
            <a:pPr marL="1371600" indent="457200">
              <a:lnSpc>
                <a:spcPct val="115000"/>
              </a:lnSpc>
              <a:spcBef>
                <a:spcPts val="0"/>
              </a:spcBef>
              <a:buNone/>
            </a:pPr>
            <a:r>
              <a:rPr lang="en" sz="2200" i="1" dirty="0"/>
              <a:t>      point estimate ± z* x SE</a:t>
            </a:r>
            <a:endParaRPr sz="2200" dirty="0"/>
          </a:p>
          <a:p>
            <a:pPr indent="-368300">
              <a:lnSpc>
                <a:spcPct val="115000"/>
              </a:lnSpc>
              <a:spcBef>
                <a:spcPts val="1000"/>
              </a:spcBef>
              <a:buSzPts val="2200"/>
            </a:pPr>
            <a:r>
              <a:rPr lang="en" sz="2200" dirty="0"/>
              <a:t>In a confidence interval, </a:t>
            </a:r>
            <a:r>
              <a:rPr lang="en" sz="2200" i="1" dirty="0"/>
              <a:t>z* x SE</a:t>
            </a:r>
            <a:r>
              <a:rPr lang="en" sz="2200" dirty="0"/>
              <a:t> is called the </a:t>
            </a:r>
            <a:r>
              <a:rPr lang="en" sz="2200" i="1" dirty="0">
                <a:solidFill>
                  <a:schemeClr val="accent1"/>
                </a:solidFill>
              </a:rPr>
              <a:t>margin of error</a:t>
            </a:r>
            <a:r>
              <a:rPr lang="en" sz="2200" dirty="0"/>
              <a:t>, and for a given sample, the margin of error changes as the confidence level changes.</a:t>
            </a:r>
            <a:endParaRPr sz="2200" dirty="0"/>
          </a:p>
          <a:p>
            <a:pPr indent="-368300">
              <a:lnSpc>
                <a:spcPct val="115000"/>
              </a:lnSpc>
              <a:spcBef>
                <a:spcPts val="0"/>
              </a:spcBef>
              <a:buSzPts val="2200"/>
            </a:pPr>
            <a:r>
              <a:rPr lang="en" sz="2200" dirty="0"/>
              <a:t>In order to change the confidence level we need to adjust </a:t>
            </a:r>
            <a:r>
              <a:rPr lang="en" sz="2200" i="1" dirty="0"/>
              <a:t>z</a:t>
            </a:r>
            <a:r>
              <a:rPr lang="en" sz="2200" dirty="0"/>
              <a:t>* in the above formula.</a:t>
            </a:r>
            <a:endParaRPr sz="2200" dirty="0"/>
          </a:p>
          <a:p>
            <a:pPr indent="-368300">
              <a:lnSpc>
                <a:spcPct val="115000"/>
              </a:lnSpc>
              <a:spcBef>
                <a:spcPts val="0"/>
              </a:spcBef>
              <a:buSzPts val="2200"/>
            </a:pPr>
            <a:r>
              <a:rPr lang="en" sz="2200" dirty="0"/>
              <a:t>Commonly used confidence levels in practice are 90%, 95%, 98%, and 99%.</a:t>
            </a:r>
            <a:endParaRPr sz="2200" dirty="0"/>
          </a:p>
          <a:p>
            <a:pPr indent="-368300">
              <a:lnSpc>
                <a:spcPct val="115000"/>
              </a:lnSpc>
              <a:spcBef>
                <a:spcPts val="0"/>
              </a:spcBef>
              <a:buSzPts val="2200"/>
            </a:pPr>
            <a:r>
              <a:rPr lang="en" sz="2200" dirty="0"/>
              <a:t>For a 95% confidence interval, </a:t>
            </a:r>
            <a:r>
              <a:rPr lang="en" sz="2200" i="1" dirty="0"/>
              <a:t>z</a:t>
            </a:r>
            <a:r>
              <a:rPr lang="en" sz="2200" dirty="0"/>
              <a:t>* is about 2.</a:t>
            </a:r>
            <a:endParaRPr sz="2200" dirty="0"/>
          </a:p>
          <a:p>
            <a:pPr indent="-368300">
              <a:lnSpc>
                <a:spcPct val="115000"/>
              </a:lnSpc>
              <a:spcBef>
                <a:spcPts val="0"/>
              </a:spcBef>
              <a:buSzPts val="2200"/>
            </a:pPr>
            <a:r>
              <a:rPr lang="en" sz="2200" dirty="0"/>
              <a:t>However, using the standard normal (</a:t>
            </a:r>
            <a:r>
              <a:rPr lang="en" sz="2200" i="1" dirty="0"/>
              <a:t>z</a:t>
            </a:r>
            <a:r>
              <a:rPr lang="en" sz="2200" dirty="0"/>
              <a:t>) distribution, it is possible to find the appropriate </a:t>
            </a:r>
            <a:r>
              <a:rPr lang="en" sz="2200" i="1" dirty="0"/>
              <a:t>z</a:t>
            </a:r>
            <a:r>
              <a:rPr lang="en" sz="2200" dirty="0"/>
              <a:t>* for any confidence level.</a:t>
            </a:r>
            <a:endParaRPr sz="2200" dirty="0"/>
          </a:p>
        </p:txBody>
      </p:sp>
      <p:sp>
        <p:nvSpPr>
          <p:cNvPr id="248" name="Google Shape;248;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Changing the confidence level</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body" idx="1"/>
          </p:nvPr>
        </p:nvSpPr>
        <p:spPr>
          <a:xfrm flipH="1">
            <a:off x="1981075" y="1384100"/>
            <a:ext cx="7822200" cy="3455100"/>
          </a:xfrm>
          <a:prstGeom prst="rect">
            <a:avLst/>
          </a:prstGeom>
        </p:spPr>
        <p:txBody>
          <a:bodyPr spcFirstLastPara="1" wrap="square" lIns="91425" tIns="91425" rIns="91425" bIns="91425" anchor="ctr" anchorCtr="0">
            <a:noAutofit/>
          </a:bodyPr>
          <a:lstStyle/>
          <a:p>
            <a:pPr marL="0" indent="0">
              <a:lnSpc>
                <a:spcPct val="115000"/>
              </a:lnSpc>
              <a:spcBef>
                <a:spcPts val="0"/>
              </a:spcBef>
              <a:buSzPts val="1100"/>
              <a:buNone/>
            </a:pPr>
            <a:r>
              <a:rPr lang="en" sz="1900">
                <a:solidFill>
                  <a:schemeClr val="dk2"/>
                </a:solidFill>
              </a:rPr>
              <a:t>Confidence intervals are ...</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always about the population</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are not probability statements</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only about population parameters, not individual observations</a:t>
            </a:r>
            <a:endParaRPr sz="1900">
              <a:solidFill>
                <a:schemeClr val="dk2"/>
              </a:solidFill>
            </a:endParaRPr>
          </a:p>
          <a:p>
            <a:pPr indent="-349250">
              <a:lnSpc>
                <a:spcPct val="115000"/>
              </a:lnSpc>
              <a:spcBef>
                <a:spcPts val="1000"/>
              </a:spcBef>
              <a:spcAft>
                <a:spcPts val="1000"/>
              </a:spcAft>
              <a:buClr>
                <a:schemeClr val="dk2"/>
              </a:buClr>
              <a:buSzPts val="1900"/>
            </a:pPr>
            <a:r>
              <a:rPr lang="en" sz="1900">
                <a:solidFill>
                  <a:schemeClr val="dk2"/>
                </a:solidFill>
              </a:rPr>
              <a:t>only reliable if the sample statistic they’re based on is an unbiased estimator of the population parameter</a:t>
            </a:r>
            <a:endParaRPr sz="1900">
              <a:solidFill>
                <a:schemeClr val="dk2"/>
              </a:solidFill>
            </a:endParaRPr>
          </a:p>
        </p:txBody>
      </p:sp>
      <p:sp>
        <p:nvSpPr>
          <p:cNvPr id="130" name="Google Shape;130;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Interpreting confidence intervals</a:t>
            </a:r>
            <a:endParaRPr sz="3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999-40CD-F070-2175-8520A90B86CD}"/>
              </a:ext>
            </a:extLst>
          </p:cNvPr>
          <p:cNvSpPr>
            <a:spLocks noGrp="1"/>
          </p:cNvSpPr>
          <p:nvPr>
            <p:ph type="title"/>
          </p:nvPr>
        </p:nvSpPr>
        <p:spPr/>
        <p:txBody>
          <a:bodyPr/>
          <a:lstStyle/>
          <a:p>
            <a:r>
              <a:rPr lang="en-US" dirty="0"/>
              <a:t>Warm Up</a:t>
            </a:r>
          </a:p>
        </p:txBody>
      </p:sp>
      <p:pic>
        <p:nvPicPr>
          <p:cNvPr id="7" name="Content Placeholder 6" descr="A math equations on a page&#10;&#10;Description automatically generated with medium confidence">
            <a:extLst>
              <a:ext uri="{FF2B5EF4-FFF2-40B4-BE49-F238E27FC236}">
                <a16:creationId xmlns:a16="http://schemas.microsoft.com/office/drawing/2014/main" id="{A4C653CC-94B1-DFA8-BB21-8EE59298AE89}"/>
              </a:ext>
            </a:extLst>
          </p:cNvPr>
          <p:cNvPicPr>
            <a:picLocks noGrp="1" noChangeAspect="1"/>
          </p:cNvPicPr>
          <p:nvPr>
            <p:ph idx="1"/>
          </p:nvPr>
        </p:nvPicPr>
        <p:blipFill>
          <a:blip r:embed="rId2"/>
          <a:stretch>
            <a:fillRect/>
          </a:stretch>
        </p:blipFill>
        <p:spPr>
          <a:xfrm>
            <a:off x="3657601" y="294859"/>
            <a:ext cx="7866490" cy="6363116"/>
          </a:xfrm>
        </p:spPr>
      </p:pic>
    </p:spTree>
    <p:extLst>
      <p:ext uri="{BB962C8B-B14F-4D97-AF65-F5344CB8AC3E}">
        <p14:creationId xmlns:p14="http://schemas.microsoft.com/office/powerpoint/2010/main" val="408761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999-40CD-F070-2175-8520A90B86CD}"/>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756773DD-FD6C-52AC-E2ED-6E9B4CED03D4}"/>
              </a:ext>
            </a:extLst>
          </p:cNvPr>
          <p:cNvSpPr>
            <a:spLocks noGrp="1"/>
          </p:cNvSpPr>
          <p:nvPr>
            <p:ph idx="1"/>
          </p:nvPr>
        </p:nvSpPr>
        <p:spPr/>
        <p:txBody>
          <a:bodyPr>
            <a:normAutofit/>
          </a:bodyPr>
          <a:lstStyle/>
          <a:p>
            <a:r>
              <a:rPr lang="en-US" sz="2800" dirty="0"/>
              <a:t>Confidence Intervals (CI’s) for means</a:t>
            </a:r>
          </a:p>
          <a:p>
            <a:r>
              <a:rPr lang="en-US" sz="2800" dirty="0"/>
              <a:t>Confidence Intervals for proportions </a:t>
            </a:r>
          </a:p>
        </p:txBody>
      </p:sp>
    </p:spTree>
    <p:extLst>
      <p:ext uri="{BB962C8B-B14F-4D97-AF65-F5344CB8AC3E}">
        <p14:creationId xmlns:p14="http://schemas.microsoft.com/office/powerpoint/2010/main" val="425854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200" y="5017475"/>
            <a:ext cx="8229600" cy="996300"/>
          </a:xfrm>
          <a:prstGeom prst="rect">
            <a:avLst/>
          </a:prstGeom>
        </p:spPr>
        <p:txBody>
          <a:bodyPr spcFirstLastPara="1" wrap="square" lIns="91425" tIns="91425" rIns="91425" bIns="91425" anchor="t" anchorCtr="0">
            <a:noAutofit/>
          </a:bodyPr>
          <a:lstStyle/>
          <a:p>
            <a:pPr indent="-355600">
              <a:lnSpc>
                <a:spcPct val="115000"/>
              </a:lnSpc>
              <a:spcBef>
                <a:spcPts val="0"/>
              </a:spcBef>
              <a:buClr>
                <a:srgbClr val="000000"/>
              </a:buClr>
              <a:buSzPts val="2000"/>
            </a:pPr>
            <a:r>
              <a:rPr lang="en" sz="2000">
                <a:solidFill>
                  <a:srgbClr val="000000"/>
                </a:solidFill>
              </a:rPr>
              <a:t>If we report a point estimate, we probably won't hit the exact population parameter. If we report a range of plausible values we have a good shot at capturing the parameter.</a:t>
            </a:r>
            <a:endParaRPr sz="200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Confidence intervals</a:t>
            </a:r>
            <a:endParaRPr>
              <a:solidFill>
                <a:schemeClr val="accent1"/>
              </a:solidFill>
            </a:endParaRPr>
          </a:p>
        </p:txBody>
      </p:sp>
      <p:sp>
        <p:nvSpPr>
          <p:cNvPr id="59" name="Google Shape;59;p17"/>
          <p:cNvSpPr txBox="1">
            <a:spLocks noGrp="1"/>
          </p:cNvSpPr>
          <p:nvPr>
            <p:ph type="body" idx="1"/>
          </p:nvPr>
        </p:nvSpPr>
        <p:spPr>
          <a:xfrm flipH="1">
            <a:off x="1981200" y="1143000"/>
            <a:ext cx="8229600" cy="15768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A plausible range of values for the population parameter is called a </a:t>
            </a:r>
            <a:r>
              <a:rPr lang="en" sz="2000" i="1">
                <a:solidFill>
                  <a:schemeClr val="accent1"/>
                </a:solidFill>
              </a:rPr>
              <a:t>confidence interval</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Using only a sample statistic to estimate a parameter is like fishing in a murky lake with a spear, and using a confidence interval is like fishing with a net.</a:t>
            </a:r>
            <a:endParaRPr sz="2000">
              <a:solidFill>
                <a:srgbClr val="000000"/>
              </a:solidFill>
            </a:endParaRPr>
          </a:p>
        </p:txBody>
      </p:sp>
      <p:sp>
        <p:nvSpPr>
          <p:cNvPr id="60" name="Google Shape;60;p17"/>
          <p:cNvSpPr txBox="1">
            <a:spLocks noGrp="1"/>
          </p:cNvSpPr>
          <p:nvPr>
            <p:ph type="body" idx="1"/>
          </p:nvPr>
        </p:nvSpPr>
        <p:spPr>
          <a:xfrm flipH="1">
            <a:off x="1981200" y="6201500"/>
            <a:ext cx="8229600" cy="586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300">
                <a:solidFill>
                  <a:srgbClr val="000000"/>
                </a:solidFill>
              </a:rPr>
              <a:t>Photos by Mark Fischer (</a:t>
            </a:r>
            <a:r>
              <a:rPr lang="en" sz="1300" u="sng">
                <a:solidFill>
                  <a:schemeClr val="hlink"/>
                </a:solidFill>
                <a:hlinkClick r:id="rId3"/>
              </a:rPr>
              <a:t>http://www.flickr.com/photos/fischerfotos/7439791462</a:t>
            </a:r>
            <a:r>
              <a:rPr lang="en" sz="1300">
                <a:solidFill>
                  <a:srgbClr val="000000"/>
                </a:solidFill>
              </a:rPr>
              <a:t>)</a:t>
            </a:r>
            <a:endParaRPr sz="1300">
              <a:solidFill>
                <a:srgbClr val="000000"/>
              </a:solidFill>
            </a:endParaRPr>
          </a:p>
          <a:p>
            <a:pPr marL="0" indent="0">
              <a:lnSpc>
                <a:spcPct val="115000"/>
              </a:lnSpc>
              <a:spcBef>
                <a:spcPts val="0"/>
              </a:spcBef>
              <a:buNone/>
            </a:pPr>
            <a:r>
              <a:rPr lang="en" sz="1300">
                <a:solidFill>
                  <a:srgbClr val="000000"/>
                </a:solidFill>
              </a:rPr>
              <a:t>and Chris Penny (</a:t>
            </a:r>
            <a:r>
              <a:rPr lang="en" sz="1300" u="sng">
                <a:solidFill>
                  <a:schemeClr val="hlink"/>
                </a:solidFill>
                <a:hlinkClick r:id="rId4"/>
              </a:rPr>
              <a:t>http://www.flickr.com/photos/clearlydived/7029109617</a:t>
            </a:r>
            <a:r>
              <a:rPr lang="en" sz="1300">
                <a:solidFill>
                  <a:srgbClr val="000000"/>
                </a:solidFill>
              </a:rPr>
              <a:t>) on Flickr.</a:t>
            </a:r>
            <a:endParaRPr sz="1300">
              <a:solidFill>
                <a:srgbClr val="000000"/>
              </a:solidFill>
            </a:endParaRPr>
          </a:p>
        </p:txBody>
      </p:sp>
      <p:sp>
        <p:nvSpPr>
          <p:cNvPr id="61" name="Google Shape;61;p17"/>
          <p:cNvSpPr txBox="1">
            <a:spLocks noGrp="1"/>
          </p:cNvSpPr>
          <p:nvPr>
            <p:ph type="body" idx="1"/>
          </p:nvPr>
        </p:nvSpPr>
        <p:spPr>
          <a:xfrm flipH="1">
            <a:off x="3762850" y="3200150"/>
            <a:ext cx="3833700" cy="1629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rgbClr val="000000"/>
                </a:solidFill>
              </a:rPr>
              <a:t>We can throw a spear where we saw a fish but we will probably miss. If we toss a net in that area, we have a good chance of catching the fish.</a:t>
            </a:r>
            <a:endParaRPr sz="1900">
              <a:solidFill>
                <a:srgbClr val="000000"/>
              </a:solidFill>
            </a:endParaRPr>
          </a:p>
        </p:txBody>
      </p:sp>
      <p:pic>
        <p:nvPicPr>
          <p:cNvPr id="62" name="Google Shape;62;p17"/>
          <p:cNvPicPr preferRelativeResize="0"/>
          <p:nvPr/>
        </p:nvPicPr>
        <p:blipFill>
          <a:blip r:embed="rId5">
            <a:alphaModFix/>
          </a:blip>
          <a:stretch>
            <a:fillRect/>
          </a:stretch>
        </p:blipFill>
        <p:spPr>
          <a:xfrm>
            <a:off x="8019300" y="3401000"/>
            <a:ext cx="1428750" cy="1428750"/>
          </a:xfrm>
          <a:prstGeom prst="rect">
            <a:avLst/>
          </a:prstGeom>
          <a:noFill/>
          <a:ln>
            <a:noFill/>
          </a:ln>
        </p:spPr>
      </p:pic>
      <p:pic>
        <p:nvPicPr>
          <p:cNvPr id="63" name="Google Shape;63;p17"/>
          <p:cNvPicPr preferRelativeResize="0"/>
          <p:nvPr/>
        </p:nvPicPr>
        <p:blipFill>
          <a:blip r:embed="rId6">
            <a:alphaModFix/>
          </a:blip>
          <a:stretch>
            <a:fillRect/>
          </a:stretch>
        </p:blipFill>
        <p:spPr>
          <a:xfrm>
            <a:off x="2098950" y="3353525"/>
            <a:ext cx="1428750" cy="1428750"/>
          </a:xfrm>
          <a:prstGeom prst="rect">
            <a:avLst/>
          </a:prstGeom>
          <a:noFill/>
          <a:ln>
            <a:noFill/>
          </a:ln>
        </p:spPr>
      </p:pic>
    </p:spTree>
    <p:extLst>
      <p:ext uri="{BB962C8B-B14F-4D97-AF65-F5344CB8AC3E}">
        <p14:creationId xmlns:p14="http://schemas.microsoft.com/office/powerpoint/2010/main" val="416181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Revisited—1</a:t>
            </a:r>
          </a:p>
        </p:txBody>
      </p:sp>
      <p:sp>
        <p:nvSpPr>
          <p:cNvPr id="3" name="Content Placeholder 2" descr="This bell-shaped curve illustrates the summary statistic values across all possible random samples of the same size, taken from the same population."/>
          <p:cNvSpPr>
            <a:spLocks noGrp="1"/>
          </p:cNvSpPr>
          <p:nvPr>
            <p:ph idx="1"/>
          </p:nvPr>
        </p:nvSpPr>
        <p:spPr>
          <a:xfrm>
            <a:off x="3567659" y="794480"/>
            <a:ext cx="8442307" cy="2634520"/>
          </a:xfrm>
        </p:spPr>
        <p:txBody>
          <a:bodyPr>
            <a:normAutofit/>
          </a:bodyPr>
          <a:lstStyle/>
          <a:p>
            <a:r>
              <a:rPr lang="en-US" sz="2800" dirty="0"/>
              <a:t>The CLT states that if all possible random samples of the same size, </a:t>
            </a:r>
            <a:r>
              <a:rPr lang="en-US" sz="2800" i="1" dirty="0"/>
              <a:t>n</a:t>
            </a:r>
            <a:r>
              <a:rPr lang="en-US" sz="2800" dirty="0"/>
              <a:t>, were taken from the same population, and a summary statistic were computed (mean, proportion) for each sample, then the distribution of the summary statistic values across these samples is: </a:t>
            </a:r>
          </a:p>
          <a:p>
            <a:endParaRPr lang="en-US" sz="2800" dirty="0"/>
          </a:p>
        </p:txBody>
      </p:sp>
      <p:sp>
        <p:nvSpPr>
          <p:cNvPr id="5" name="Content Placeholder 4"/>
          <p:cNvSpPr>
            <a:spLocks noGrp="1"/>
          </p:cNvSpPr>
          <p:nvPr>
            <p:ph idx="11"/>
          </p:nvPr>
        </p:nvSpPr>
        <p:spPr/>
        <p:txBody>
          <a:bodyPr/>
          <a:lstStyle/>
          <a:p>
            <a:endParaRPr lang="en-US" dirty="0"/>
          </a:p>
        </p:txBody>
      </p:sp>
      <p:pic>
        <p:nvPicPr>
          <p:cNvPr id="7" name="Content Placeholder 5">
            <a:extLst>
              <a:ext uri="{FF2B5EF4-FFF2-40B4-BE49-F238E27FC236}">
                <a16:creationId xmlns:a16="http://schemas.microsoft.com/office/drawing/2014/main" id="{A8DE38F9-A6AE-61EC-FC81-C700F3876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45" y="2814339"/>
            <a:ext cx="4888992" cy="3658607"/>
          </a:xfrm>
          <a:prstGeom prst="rect">
            <a:avLst/>
          </a:prstGeom>
        </p:spPr>
      </p:pic>
    </p:spTree>
    <p:extLst>
      <p:ext uri="{BB962C8B-B14F-4D97-AF65-F5344CB8AC3E}">
        <p14:creationId xmlns:p14="http://schemas.microsoft.com/office/powerpoint/2010/main" val="394318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Revisited—2</a:t>
            </a:r>
          </a:p>
        </p:txBody>
      </p:sp>
      <p:sp>
        <p:nvSpPr>
          <p:cNvPr id="3" name="Content Placeholder 2"/>
          <p:cNvSpPr>
            <a:spLocks noGrp="1"/>
          </p:cNvSpPr>
          <p:nvPr>
            <p:ph idx="1"/>
          </p:nvPr>
        </p:nvSpPr>
        <p:spPr>
          <a:xfrm>
            <a:off x="3522688" y="830456"/>
            <a:ext cx="8169640" cy="2217545"/>
          </a:xfrm>
        </p:spPr>
        <p:txBody>
          <a:bodyPr>
            <a:normAutofit/>
          </a:bodyPr>
          <a:lstStyle/>
          <a:p>
            <a:r>
              <a:rPr lang="en-US" sz="2800" dirty="0"/>
              <a:t>Most (95%) of the summary statistic values fall within two standard deviations of the truth they are estimating (even more [99%] fall within three standard deviations)</a:t>
            </a:r>
          </a:p>
        </p:txBody>
      </p:sp>
      <p:sp>
        <p:nvSpPr>
          <p:cNvPr id="5" name="Content Placeholder 4"/>
          <p:cNvSpPr>
            <a:spLocks noGrp="1"/>
          </p:cNvSpPr>
          <p:nvPr>
            <p:ph idx="11"/>
          </p:nvPr>
        </p:nvSpPr>
        <p:spPr/>
        <p:txBody>
          <a:bodyPr/>
          <a:lstStyle/>
          <a:p>
            <a:endParaRPr lang="en-US" dirty="0"/>
          </a:p>
        </p:txBody>
      </p:sp>
      <p:pic>
        <p:nvPicPr>
          <p:cNvPr id="6" name="Content Placeholder 5"/>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656945" y="2814339"/>
            <a:ext cx="4888992" cy="3658607"/>
          </a:xfrm>
        </p:spPr>
      </p:pic>
    </p:spTree>
    <p:extLst>
      <p:ext uri="{BB962C8B-B14F-4D97-AF65-F5344CB8AC3E}">
        <p14:creationId xmlns:p14="http://schemas.microsoft.com/office/powerpoint/2010/main" val="279766120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93</TotalTime>
  <Words>3424</Words>
  <Application>Microsoft Macintosh PowerPoint</Application>
  <PresentationFormat>Widescreen</PresentationFormat>
  <Paragraphs>225</Paragraphs>
  <Slides>46</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Cambria Math</vt:lpstr>
      <vt:lpstr>Corbel</vt:lpstr>
      <vt:lpstr>Georgia</vt:lpstr>
      <vt:lpstr>Lucida Grande</vt:lpstr>
      <vt:lpstr>Wingdings</vt:lpstr>
      <vt:lpstr>Wingdings 2</vt:lpstr>
      <vt:lpstr>Frame</vt:lpstr>
      <vt:lpstr>Custom</vt:lpstr>
      <vt:lpstr>Confidence Intervals</vt:lpstr>
      <vt:lpstr>Warm Up</vt:lpstr>
      <vt:lpstr>Warm Up</vt:lpstr>
      <vt:lpstr>Warm Up</vt:lpstr>
      <vt:lpstr>Warm Up</vt:lpstr>
      <vt:lpstr>Plan for Today</vt:lpstr>
      <vt:lpstr>Confidence intervals</vt:lpstr>
      <vt:lpstr>The Central Limit Theorem, Revisited—1</vt:lpstr>
      <vt:lpstr>The Central Limit Theorem, Revisited—2</vt:lpstr>
      <vt:lpstr>The Central Limit Theorem, Revisited—3</vt:lpstr>
      <vt:lpstr>The Central Limit Theorem, Revisited—3</vt:lpstr>
      <vt:lpstr>Examples with Means</vt:lpstr>
      <vt:lpstr>What does 95% confident mean?</vt:lpstr>
      <vt:lpstr>Example: 95% CI for SBP Mean, Bases on Sample of 113 Men—1</vt:lpstr>
      <vt:lpstr>Example: 95% CI for SBP Mean, Bases on Sample of 113 Men—1</vt:lpstr>
      <vt:lpstr>Example: 95% CI for SBP Mean, Bases on Sample of 113 Men—2</vt:lpstr>
      <vt:lpstr>Example: 95% CI for SBP Mean, Bases on Sample of 113 Men—3</vt:lpstr>
      <vt:lpstr>Example: Heritage Health Length of Stay—1</vt:lpstr>
      <vt:lpstr>Example: Heritage Health Length of Stay—1</vt:lpstr>
      <vt:lpstr>Example: Heritage Health Length of Stay—2</vt:lpstr>
      <vt:lpstr>Example: Heritage Health Length of Stay—3</vt:lpstr>
      <vt:lpstr>Example: Heritage Health Length of Stay—3</vt:lpstr>
      <vt:lpstr>Ex. Average number of exclusive relationships</vt:lpstr>
      <vt:lpstr>Average number of exclusive relationships</vt:lpstr>
      <vt:lpstr>Average number of exclusive relationships</vt:lpstr>
      <vt:lpstr>Practice</vt:lpstr>
      <vt:lpstr>Practice</vt:lpstr>
      <vt:lpstr>A Note on Level of Confidence</vt:lpstr>
      <vt:lpstr>Summary</vt:lpstr>
      <vt:lpstr>Examples with Proportions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Ex. Facebook’s categorization of user interests</vt:lpstr>
      <vt:lpstr>Width of an interval</vt:lpstr>
      <vt:lpstr>Width of an interval</vt:lpstr>
      <vt:lpstr>Width of an interval</vt:lpstr>
      <vt:lpstr>Width of an interval</vt:lpstr>
      <vt:lpstr>Changing the confidence level</vt:lpstr>
      <vt:lpstr>Interpreting 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5</cp:revision>
  <dcterms:created xsi:type="dcterms:W3CDTF">2023-07-27T13:51:22Z</dcterms:created>
  <dcterms:modified xsi:type="dcterms:W3CDTF">2023-10-01T23:18:17Z</dcterms:modified>
</cp:coreProperties>
</file>