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78"/>
  </p:notesMasterIdLst>
  <p:sldIdLst>
    <p:sldId id="256" r:id="rId3"/>
    <p:sldId id="258" r:id="rId4"/>
    <p:sldId id="259" r:id="rId5"/>
    <p:sldId id="334" r:id="rId6"/>
    <p:sldId id="260" r:id="rId7"/>
    <p:sldId id="335"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79a6bd8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79a6bd8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0d60de8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0d60de8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0d60de8_0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0d60de8_0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9a6bd8b3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9a6bd8b3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9a6bd8b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9a6bd8b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0d60de8_0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0d60de8_0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0d60de8_0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0d60de8_0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79a6bd8b3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79a6bd8b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f2800350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f2800350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f2800350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f2800350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f2800350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f2800350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f2800350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f2800350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f2800350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f2800350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f2800350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f2800350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280035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280035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2800350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2800350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f2800350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f280035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f2800350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f2800350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9a6bd8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79a6bd8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63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f2800350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f2800350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f28003507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f2800350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f2800350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f2800350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28003507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2800350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f28003507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f2800350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f2800350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f28003507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f9d159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f9d159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f2800350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f2800350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79a6bd8b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79a6bd8b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79a6bd8b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79a6bd8b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79a6bd8b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79a6bd8b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b0d60de8_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b0d60de8_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79a6bd8b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79a6bd8b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79a6bd8b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79a6bd8b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79a6bd8b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79a6bd8b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9a6bd8b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79a6bd8b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b0d60de8_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b0d60de8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0d60de8_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0d60de8_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9a6bd8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9a6bd8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472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79a6bd8b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79a6bd8b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9a6bd8b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9a6bd8b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9a6bd8b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9a6bd8b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79a6bd8b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79a6bd8b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9a6bd8b3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9a6bd8b3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79a6bd8b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79a6bd8b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0d60de8_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0d60de8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79a6bd8b3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79a6bd8b3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79a6bd8b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79a6bd8b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b0d60de8_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b0d60de8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b066a1b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b066a1b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79a6bd8b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79a6bd8b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b0d60de8_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b0d60de8_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79a6bd8b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79a6bd8b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79a6bd8b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79a6bd8b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79a6bd8b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79a6bd8b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79a6bd8b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79a6bd8b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79a6bd8b3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79a6bd8b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b0d60de8_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b0d60de8_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79a6bd8b3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79a6bd8b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5098262_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5098262_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9a6bd8b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9a6bd8b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79a6bd8b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79a6bd8b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b0d60de8_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b0d60de8_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b0d60de8_0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b0d60de8_0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b0d60de8_0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b0d60de8_0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b0d60de8_0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b0d60de8_0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79a6bd8b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79a6bd8b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9a6bd8b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79a6bd8b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914400" y="3786738"/>
            <a:ext cx="103632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8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0921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650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694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2513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134212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7037270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37.xml"/><Relationship Id="rId1" Type="http://schemas.openxmlformats.org/officeDocument/2006/relationships/slideLayout" Target="../slideLayouts/slideLayout17.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http://www.collegeboard.com/student/apply/the-application/151680.html"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Hypothesis Testing</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dirty="0"/>
              <a:t>Hypothesis tests are not flawless.</a:t>
            </a:r>
            <a:endParaRPr sz="2400" dirty="0"/>
          </a:p>
          <a:p>
            <a:pPr indent="-381000">
              <a:lnSpc>
                <a:spcPct val="115000"/>
              </a:lnSpc>
              <a:spcBef>
                <a:spcPts val="0"/>
              </a:spcBef>
              <a:buSzPts val="2400"/>
            </a:pPr>
            <a:r>
              <a:rPr lang="en" sz="2400" dirty="0"/>
              <a:t>We can make a wrong decision in statistical hypothesis tests. </a:t>
            </a:r>
            <a:endParaRPr sz="2400" dirty="0"/>
          </a:p>
          <a:p>
            <a:pPr indent="-381000">
              <a:lnSpc>
                <a:spcPct val="115000"/>
              </a:lnSpc>
              <a:spcBef>
                <a:spcPts val="0"/>
              </a:spcBef>
              <a:buSzPts val="2400"/>
            </a:pPr>
            <a:r>
              <a:rPr lang="en" sz="2400" dirty="0"/>
              <a:t>We have tools to quantify how often we make errors in statistics.</a:t>
            </a:r>
            <a:endParaRPr sz="2400" dirty="0"/>
          </a:p>
        </p:txBody>
      </p:sp>
      <p:sp>
        <p:nvSpPr>
          <p:cNvPr id="131" name="Google Shape;131;p2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37" name="Google Shape;137;p2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0"/>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43" name="Google Shape;143;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44" name="Google Shape;144;p30"/>
          <p:cNvPicPr preferRelativeResize="0"/>
          <p:nvPr/>
        </p:nvPicPr>
        <p:blipFill>
          <a:blip r:embed="rId3">
            <a:alphaModFix/>
          </a:blip>
          <a:stretch>
            <a:fillRect/>
          </a:stretch>
        </p:blipFill>
        <p:spPr>
          <a:xfrm>
            <a:off x="2540400" y="2519350"/>
            <a:ext cx="6109576" cy="174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0" name="Google Shape;150;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1" name="Google Shape;151;p31"/>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52" name="Google Shape;152;p31"/>
          <p:cNvPicPr preferRelativeResize="0"/>
          <p:nvPr/>
        </p:nvPicPr>
        <p:blipFill>
          <a:blip r:embed="rId4">
            <a:alphaModFix/>
          </a:blip>
          <a:stretch>
            <a:fillRect/>
          </a:stretch>
        </p:blipFill>
        <p:spPr>
          <a:xfrm>
            <a:off x="5531775" y="3345714"/>
            <a:ext cx="438150" cy="27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59" name="Google Shape;159;p32"/>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3857314"/>
            <a:ext cx="438150" cy="2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a:t> is true.</a:t>
            </a:r>
            <a:endParaRPr sz="2200"/>
          </a:p>
        </p:txBody>
      </p:sp>
      <p:sp>
        <p:nvSpPr>
          <p:cNvPr id="167" name="Google Shape;167;p33"/>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68" name="Google Shape;168;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69" name="Google Shape;169;p33"/>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70" name="Google Shape;170;p33"/>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71" name="Google Shape;171;p33"/>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72" name="Google Shape;172;p33"/>
          <p:cNvPicPr preferRelativeResize="0"/>
          <p:nvPr/>
        </p:nvPicPr>
        <p:blipFill>
          <a:blip r:embed="rId5">
            <a:alphaModFix/>
          </a:blip>
          <a:stretch>
            <a:fillRect/>
          </a:stretch>
        </p:blipFill>
        <p:spPr>
          <a:xfrm>
            <a:off x="6837325" y="3345713"/>
            <a:ext cx="1676400" cy="36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a:t>
            </a:r>
            <a:r>
              <a:rPr lang="en" sz="2200" i="1"/>
              <a:t> H</a:t>
            </a:r>
            <a:r>
              <a:rPr lang="en" sz="2200" i="1" baseline="-25000"/>
              <a:t>0</a:t>
            </a:r>
            <a:r>
              <a:rPr lang="en" sz="2200"/>
              <a:t> 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a:t>
            </a:r>
            <a:r>
              <a:rPr lang="en" sz="2200" i="1"/>
              <a:t> H</a:t>
            </a:r>
            <a:r>
              <a:rPr lang="en" sz="2200" i="1" baseline="-25000"/>
              <a:t>A</a:t>
            </a:r>
            <a:r>
              <a:rPr lang="en" sz="2200"/>
              <a:t> is true.</a:t>
            </a:r>
            <a:endParaRPr sz="2200"/>
          </a:p>
        </p:txBody>
      </p:sp>
      <p:sp>
        <p:nvSpPr>
          <p:cNvPr id="178" name="Google Shape;178;p34"/>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79" name="Google Shape;179;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2540401" y="2519350"/>
            <a:ext cx="6109575" cy="1744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83" name="Google Shape;183;p34"/>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84" name="Google Shape;184;p34"/>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body" idx="1"/>
          </p:nvPr>
        </p:nvSpPr>
        <p:spPr>
          <a:xfrm flipH="1">
            <a:off x="1981200" y="5868600"/>
            <a:ext cx="8229600" cy="10476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We (almost) never know if </a:t>
            </a:r>
            <a:r>
              <a:rPr lang="en" sz="2200" i="1"/>
              <a:t>H</a:t>
            </a:r>
            <a:r>
              <a:rPr lang="en" sz="2200" i="1" baseline="-25000"/>
              <a:t>0</a:t>
            </a:r>
            <a:r>
              <a:rPr lang="en" sz="2200"/>
              <a:t> or</a:t>
            </a:r>
            <a:r>
              <a:rPr lang="en" sz="2200" i="1"/>
              <a:t> H</a:t>
            </a:r>
            <a:r>
              <a:rPr lang="en" sz="2200" i="1" baseline="-25000"/>
              <a:t>A</a:t>
            </a:r>
            <a:r>
              <a:rPr lang="en" sz="2200"/>
              <a:t> is true, but we need to consider all possibilities.</a:t>
            </a:r>
            <a:endParaRPr sz="2200"/>
          </a:p>
        </p:txBody>
      </p:sp>
      <p:sp>
        <p:nvSpPr>
          <p:cNvPr id="190" name="Google Shape;190;p35"/>
          <p:cNvSpPr txBox="1">
            <a:spLocks noGrp="1"/>
          </p:cNvSpPr>
          <p:nvPr>
            <p:ph type="body" idx="1"/>
          </p:nvPr>
        </p:nvSpPr>
        <p:spPr>
          <a:xfrm flipH="1">
            <a:off x="1981200" y="4360975"/>
            <a:ext cx="8229600" cy="12789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A </a:t>
            </a:r>
            <a:r>
              <a:rPr lang="en" sz="2200" i="1">
                <a:solidFill>
                  <a:schemeClr val="accent1"/>
                </a:solidFill>
              </a:rPr>
              <a:t>Type 1 Error</a:t>
            </a:r>
            <a:r>
              <a:rPr lang="en" sz="2200"/>
              <a:t> is rejecting the null hypothesis when </a:t>
            </a:r>
            <a:r>
              <a:rPr lang="en" sz="2200" i="1"/>
              <a:t>H</a:t>
            </a:r>
            <a:r>
              <a:rPr lang="en" sz="2200" i="1" baseline="-25000"/>
              <a:t>0</a:t>
            </a:r>
            <a:r>
              <a:rPr lang="en" sz="2200" i="1"/>
              <a:t> </a:t>
            </a:r>
            <a:r>
              <a:rPr lang="en" sz="2200"/>
              <a:t>is true.</a:t>
            </a:r>
            <a:endParaRPr sz="2200"/>
          </a:p>
          <a:p>
            <a:pPr indent="-368300">
              <a:lnSpc>
                <a:spcPct val="115000"/>
              </a:lnSpc>
              <a:spcBef>
                <a:spcPts val="0"/>
              </a:spcBef>
              <a:buSzPts val="2200"/>
            </a:pPr>
            <a:r>
              <a:rPr lang="en" sz="2200"/>
              <a:t>A </a:t>
            </a:r>
            <a:r>
              <a:rPr lang="en" sz="2200" i="1">
                <a:solidFill>
                  <a:schemeClr val="accent1"/>
                </a:solidFill>
              </a:rPr>
              <a:t>Type 2 Error</a:t>
            </a:r>
            <a:r>
              <a:rPr lang="en" sz="2200"/>
              <a:t> is failing to reject the null hypothesis when </a:t>
            </a:r>
            <a:r>
              <a:rPr lang="en" sz="2200" i="1"/>
              <a:t>H</a:t>
            </a:r>
            <a:r>
              <a:rPr lang="en" sz="2200" i="1" baseline="-25000"/>
              <a:t>A</a:t>
            </a:r>
            <a:r>
              <a:rPr lang="en" sz="2200"/>
              <a:t> is true.</a:t>
            </a:r>
            <a:endParaRPr sz="2200"/>
          </a:p>
        </p:txBody>
      </p:sp>
      <p:sp>
        <p:nvSpPr>
          <p:cNvPr id="191" name="Google Shape;191;p35"/>
          <p:cNvSpPr txBox="1">
            <a:spLocks noGrp="1"/>
          </p:cNvSpPr>
          <p:nvPr>
            <p:ph type="body" idx="1"/>
          </p:nvPr>
        </p:nvSpPr>
        <p:spPr>
          <a:xfrm flipH="1">
            <a:off x="1981075" y="1143000"/>
            <a:ext cx="8229600" cy="14637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92" name="Google Shape;192;p3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Decision errors (cont.)</a:t>
            </a:r>
            <a:endParaRPr>
              <a:solidFill>
                <a:schemeClr val="accent1"/>
              </a:solidFill>
            </a:endParaRPr>
          </a:p>
        </p:txBody>
      </p:sp>
      <p:pic>
        <p:nvPicPr>
          <p:cNvPr id="193" name="Google Shape;193;p35"/>
          <p:cNvPicPr preferRelativeResize="0"/>
          <p:nvPr/>
        </p:nvPicPr>
        <p:blipFill>
          <a:blip r:embed="rId3">
            <a:alphaModFix/>
          </a:blip>
          <a:stretch>
            <a:fillRect/>
          </a:stretch>
        </p:blipFill>
        <p:spPr>
          <a:xfrm>
            <a:off x="2540400" y="2519350"/>
            <a:ext cx="6109576" cy="1744300"/>
          </a:xfrm>
          <a:prstGeom prst="rect">
            <a:avLst/>
          </a:prstGeom>
          <a:noFill/>
          <a:ln>
            <a:noFill/>
          </a:ln>
        </p:spPr>
      </p:pic>
      <p:pic>
        <p:nvPicPr>
          <p:cNvPr id="194" name="Google Shape;194;p35"/>
          <p:cNvPicPr preferRelativeResize="0"/>
          <p:nvPr/>
        </p:nvPicPr>
        <p:blipFill>
          <a:blip r:embed="rId4">
            <a:alphaModFix/>
          </a:blip>
          <a:stretch>
            <a:fillRect/>
          </a:stretch>
        </p:blipFill>
        <p:spPr>
          <a:xfrm>
            <a:off x="5531775" y="3345714"/>
            <a:ext cx="438150" cy="276225"/>
          </a:xfrm>
          <a:prstGeom prst="rect">
            <a:avLst/>
          </a:prstGeom>
          <a:noFill/>
          <a:ln>
            <a:noFill/>
          </a:ln>
        </p:spPr>
      </p:pic>
      <p:pic>
        <p:nvPicPr>
          <p:cNvPr id="195" name="Google Shape;195;p35"/>
          <p:cNvPicPr preferRelativeResize="0"/>
          <p:nvPr/>
        </p:nvPicPr>
        <p:blipFill>
          <a:blip r:embed="rId4">
            <a:alphaModFix/>
          </a:blip>
          <a:stretch>
            <a:fillRect/>
          </a:stretch>
        </p:blipFill>
        <p:spPr>
          <a:xfrm>
            <a:off x="7407700" y="3857314"/>
            <a:ext cx="438150" cy="276225"/>
          </a:xfrm>
          <a:prstGeom prst="rect">
            <a:avLst/>
          </a:prstGeom>
          <a:noFill/>
          <a:ln>
            <a:noFill/>
          </a:ln>
        </p:spPr>
      </p:pic>
      <p:pic>
        <p:nvPicPr>
          <p:cNvPr id="196" name="Google Shape;196;p35"/>
          <p:cNvPicPr preferRelativeResize="0"/>
          <p:nvPr/>
        </p:nvPicPr>
        <p:blipFill>
          <a:blip r:embed="rId5">
            <a:alphaModFix/>
          </a:blip>
          <a:stretch>
            <a:fillRect/>
          </a:stretch>
        </p:blipFill>
        <p:spPr>
          <a:xfrm>
            <a:off x="6837325" y="3345713"/>
            <a:ext cx="1676400" cy="361950"/>
          </a:xfrm>
          <a:prstGeom prst="rect">
            <a:avLst/>
          </a:prstGeom>
          <a:noFill/>
          <a:ln>
            <a:noFill/>
          </a:ln>
        </p:spPr>
      </p:pic>
      <p:pic>
        <p:nvPicPr>
          <p:cNvPr id="197" name="Google Shape;197;p35"/>
          <p:cNvPicPr preferRelativeResize="0"/>
          <p:nvPr/>
        </p:nvPicPr>
        <p:blipFill>
          <a:blip r:embed="rId6">
            <a:alphaModFix/>
          </a:blip>
          <a:stretch>
            <a:fillRect/>
          </a:stretch>
        </p:blipFill>
        <p:spPr>
          <a:xfrm>
            <a:off x="5033914" y="3800164"/>
            <a:ext cx="1628775" cy="33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nSpc>
                <a:spcPct val="115000"/>
              </a:lnSpc>
              <a:spcBef>
                <a:spcPts val="1000"/>
              </a:spcBef>
              <a:buSzPts val="1100"/>
              <a:buNone/>
            </a:pPr>
            <a:endParaRPr sz="1800"/>
          </a:p>
          <a:p>
            <a:pPr indent="-342900">
              <a:lnSpc>
                <a:spcPct val="115000"/>
              </a:lnSpc>
              <a:spcBef>
                <a:spcPts val="1000"/>
              </a:spcBef>
              <a:buSzPts val="1800"/>
            </a:pPr>
            <a:r>
              <a:rPr lang="en" sz="1800"/>
              <a:t>Declaring the defendant guilty when they are actually innocent</a:t>
            </a:r>
            <a:endParaRPr sz="1800"/>
          </a:p>
          <a:p>
            <a:pPr marL="0" indent="457200">
              <a:lnSpc>
                <a:spcPct val="115000"/>
              </a:lnSpc>
              <a:spcBef>
                <a:spcPts val="1000"/>
              </a:spcBef>
              <a:spcAft>
                <a:spcPts val="1000"/>
              </a:spcAft>
              <a:buNone/>
            </a:pPr>
            <a:endParaRPr sz="1800"/>
          </a:p>
        </p:txBody>
      </p:sp>
      <p:sp>
        <p:nvSpPr>
          <p:cNvPr id="203" name="Google Shape;203;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US" dirty="0">
                <a:solidFill>
                  <a:schemeClr val="accent1"/>
                </a:solidFill>
              </a:rPr>
              <a:t>Gender discrimination experiment:</a:t>
            </a:r>
          </a:p>
        </p:txBody>
      </p:sp>
      <p:pic>
        <p:nvPicPr>
          <p:cNvPr id="58" name="Google Shape;58;p17"/>
          <p:cNvPicPr preferRelativeResize="0"/>
          <p:nvPr/>
        </p:nvPicPr>
        <p:blipFill>
          <a:blip r:embed="rId3">
            <a:alphaModFix/>
          </a:blip>
          <a:stretch>
            <a:fillRect/>
          </a:stretch>
        </p:blipFill>
        <p:spPr>
          <a:xfrm>
            <a:off x="2377225" y="1587325"/>
            <a:ext cx="7107300" cy="1753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gn="ctr">
              <a:lnSpc>
                <a:spcPct val="115000"/>
              </a:lnSpc>
              <a:spcBef>
                <a:spcPts val="1000"/>
              </a:spcBef>
              <a:buClr>
                <a:srgbClr val="000000"/>
              </a:buClr>
              <a:buSzPts val="1100"/>
              <a:buNone/>
            </a:pPr>
            <a:r>
              <a:rPr lang="en" sz="1800" i="1">
                <a:solidFill>
                  <a:schemeClr val="accent1"/>
                </a:solidFill>
              </a:rPr>
              <a:t>Type 2 error</a:t>
            </a:r>
            <a:endParaRPr sz="1800"/>
          </a:p>
          <a:p>
            <a:pPr indent="-342900">
              <a:lnSpc>
                <a:spcPct val="115000"/>
              </a:lnSpc>
              <a:spcBef>
                <a:spcPts val="1000"/>
              </a:spcBef>
              <a:buSzPts val="1800"/>
            </a:pPr>
            <a:r>
              <a:rPr lang="en" sz="1800"/>
              <a:t>Declaring the defendant guilty when they are actually innocent</a:t>
            </a:r>
            <a:endParaRPr sz="1800"/>
          </a:p>
          <a:p>
            <a:pPr marL="0" indent="457200">
              <a:lnSpc>
                <a:spcPct val="115000"/>
              </a:lnSpc>
              <a:spcBef>
                <a:spcPts val="1000"/>
              </a:spcBef>
              <a:spcAft>
                <a:spcPts val="1000"/>
              </a:spcAft>
              <a:buNone/>
            </a:pPr>
            <a:endParaRPr sz="1800"/>
          </a:p>
        </p:txBody>
      </p:sp>
      <p:sp>
        <p:nvSpPr>
          <p:cNvPr id="209" name="Google Shape;209;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gn="ctr">
              <a:lnSpc>
                <a:spcPct val="115000"/>
              </a:lnSpc>
              <a:spcBef>
                <a:spcPts val="1000"/>
              </a:spcBef>
              <a:buClr>
                <a:srgbClr val="000000"/>
              </a:buClr>
              <a:buSzPts val="1100"/>
              <a:buNone/>
            </a:pPr>
            <a:r>
              <a:rPr lang="en" sz="1800" i="1">
                <a:solidFill>
                  <a:schemeClr val="accent1"/>
                </a:solidFill>
              </a:rPr>
              <a:t>Type 2 error</a:t>
            </a:r>
            <a:endParaRPr sz="1800"/>
          </a:p>
          <a:p>
            <a:pPr indent="-342900">
              <a:lnSpc>
                <a:spcPct val="115000"/>
              </a:lnSpc>
              <a:spcBef>
                <a:spcPts val="1000"/>
              </a:spcBef>
              <a:buSzPts val="1800"/>
            </a:pPr>
            <a:r>
              <a:rPr lang="en" sz="1800"/>
              <a:t>Declaring the defendant guilty when they are actually innocent</a:t>
            </a:r>
            <a:endParaRPr sz="1800"/>
          </a:p>
          <a:p>
            <a:pPr marL="0" indent="457200" algn="ctr">
              <a:lnSpc>
                <a:spcPct val="115000"/>
              </a:lnSpc>
              <a:spcBef>
                <a:spcPts val="1000"/>
              </a:spcBef>
              <a:buNone/>
            </a:pPr>
            <a:r>
              <a:rPr lang="en" sz="1800" i="1">
                <a:solidFill>
                  <a:schemeClr val="accent1"/>
                </a:solidFill>
              </a:rPr>
              <a:t>Type 1 error</a:t>
            </a:r>
            <a:endParaRPr sz="1800" i="1">
              <a:solidFill>
                <a:schemeClr val="accent1"/>
              </a:solidFill>
            </a:endParaRPr>
          </a:p>
          <a:p>
            <a:pPr marL="0" indent="457200">
              <a:lnSpc>
                <a:spcPct val="115000"/>
              </a:lnSpc>
              <a:spcBef>
                <a:spcPts val="1000"/>
              </a:spcBef>
              <a:spcAft>
                <a:spcPts val="1000"/>
              </a:spcAft>
              <a:buNone/>
            </a:pPr>
            <a:endParaRPr sz="1800"/>
          </a:p>
        </p:txBody>
      </p:sp>
      <p:sp>
        <p:nvSpPr>
          <p:cNvPr id="215" name="Google Shape;215;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
        <p:nvSpPr>
          <p:cNvPr id="216" name="Google Shape;216;p38"/>
          <p:cNvSpPr txBox="1">
            <a:spLocks noGrp="1"/>
          </p:cNvSpPr>
          <p:nvPr>
            <p:ph type="body" idx="1"/>
          </p:nvPr>
        </p:nvSpPr>
        <p:spPr>
          <a:xfrm flipH="1">
            <a:off x="1981075" y="5116100"/>
            <a:ext cx="8229600" cy="147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Which error do you think is the worse error to make?</a:t>
            </a:r>
            <a:endParaRPr sz="1900"/>
          </a:p>
          <a:p>
            <a:pPr marL="0" indent="0">
              <a:lnSpc>
                <a:spcPct val="115000"/>
              </a:lnSpc>
              <a:spcBef>
                <a:spcPts val="1000"/>
              </a:spcBef>
              <a:buNone/>
            </a:pPr>
            <a:endParaRPr sz="1900"/>
          </a:p>
          <a:p>
            <a:pPr marL="0" indent="0">
              <a:lnSpc>
                <a:spcPct val="115000"/>
              </a:lnSpc>
              <a:spcBef>
                <a:spcPts val="0"/>
              </a:spcBef>
              <a:buNone/>
            </a:pP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If we again think of a hypothesis test as a criminal trial then it makes sense to frame the verdict in terms of the null and alternative hypotheses:</a:t>
            </a:r>
            <a:endParaRPr sz="1800"/>
          </a:p>
          <a:p>
            <a:pPr marL="0" indent="457200" algn="ctr">
              <a:lnSpc>
                <a:spcPct val="115000"/>
              </a:lnSpc>
              <a:spcBef>
                <a:spcPts val="1000"/>
              </a:spcBef>
              <a:buSzPts val="1100"/>
              <a:buNone/>
            </a:pPr>
            <a:r>
              <a:rPr lang="en" sz="1800"/>
              <a:t>    </a:t>
            </a:r>
            <a:r>
              <a:rPr lang="en" sz="1800" i="1"/>
              <a:t> H</a:t>
            </a:r>
            <a:r>
              <a:rPr lang="en" sz="1800" i="1" baseline="-25000"/>
              <a:t>0</a:t>
            </a:r>
            <a:r>
              <a:rPr lang="en" sz="1800"/>
              <a:t>: Defendant is innocent</a:t>
            </a:r>
            <a:endParaRPr sz="1800"/>
          </a:p>
          <a:p>
            <a:pPr marL="0" indent="457200" algn="ctr">
              <a:lnSpc>
                <a:spcPct val="115000"/>
              </a:lnSpc>
              <a:spcBef>
                <a:spcPts val="1000"/>
              </a:spcBef>
              <a:buSzPts val="1100"/>
              <a:buNone/>
            </a:pPr>
            <a:r>
              <a:rPr lang="en" sz="1800" i="1"/>
              <a:t>H</a:t>
            </a:r>
            <a:r>
              <a:rPr lang="en" sz="1800" i="1" baseline="-25000"/>
              <a:t>A</a:t>
            </a:r>
            <a:r>
              <a:rPr lang="en" sz="1800"/>
              <a:t>: Defendant is guilty</a:t>
            </a:r>
            <a:endParaRPr sz="1800"/>
          </a:p>
          <a:p>
            <a:pPr marL="0" indent="0">
              <a:lnSpc>
                <a:spcPct val="115000"/>
              </a:lnSpc>
              <a:spcBef>
                <a:spcPts val="1000"/>
              </a:spcBef>
              <a:buSzPts val="1100"/>
              <a:buNone/>
            </a:pPr>
            <a:r>
              <a:rPr lang="en" sz="1800"/>
              <a:t>Which type of error is being committed in the following circumstances?</a:t>
            </a:r>
            <a:endParaRPr sz="1800"/>
          </a:p>
          <a:p>
            <a:pPr indent="-342900">
              <a:lnSpc>
                <a:spcPct val="115000"/>
              </a:lnSpc>
              <a:spcBef>
                <a:spcPts val="1000"/>
              </a:spcBef>
              <a:buSzPts val="1800"/>
            </a:pPr>
            <a:r>
              <a:rPr lang="en" sz="1800"/>
              <a:t>Declaring the defendant innocent when they are actually guilty</a:t>
            </a:r>
            <a:endParaRPr sz="1800"/>
          </a:p>
          <a:p>
            <a:pPr marL="0" indent="457200" algn="ctr">
              <a:lnSpc>
                <a:spcPct val="115000"/>
              </a:lnSpc>
              <a:spcBef>
                <a:spcPts val="1000"/>
              </a:spcBef>
              <a:buClr>
                <a:srgbClr val="000000"/>
              </a:buClr>
              <a:buSzPts val="1100"/>
              <a:buNone/>
            </a:pPr>
            <a:r>
              <a:rPr lang="en" sz="1800" i="1">
                <a:solidFill>
                  <a:schemeClr val="accent1"/>
                </a:solidFill>
              </a:rPr>
              <a:t>Type 2 error</a:t>
            </a:r>
            <a:endParaRPr sz="1800"/>
          </a:p>
          <a:p>
            <a:pPr indent="-342900">
              <a:lnSpc>
                <a:spcPct val="115000"/>
              </a:lnSpc>
              <a:spcBef>
                <a:spcPts val="1000"/>
              </a:spcBef>
              <a:buSzPts val="1800"/>
            </a:pPr>
            <a:r>
              <a:rPr lang="en" sz="1800"/>
              <a:t>Declaring the defendant guilty when they are actually innocent</a:t>
            </a:r>
            <a:endParaRPr sz="1800"/>
          </a:p>
          <a:p>
            <a:pPr marL="0" indent="457200" algn="ctr">
              <a:lnSpc>
                <a:spcPct val="115000"/>
              </a:lnSpc>
              <a:spcBef>
                <a:spcPts val="1000"/>
              </a:spcBef>
              <a:buNone/>
            </a:pPr>
            <a:r>
              <a:rPr lang="en" sz="1800" i="1">
                <a:solidFill>
                  <a:schemeClr val="accent1"/>
                </a:solidFill>
              </a:rPr>
              <a:t>Type 1 error</a:t>
            </a:r>
            <a:endParaRPr sz="1800" i="1">
              <a:solidFill>
                <a:schemeClr val="accent1"/>
              </a:solidFill>
            </a:endParaRPr>
          </a:p>
          <a:p>
            <a:pPr marL="0" indent="457200">
              <a:lnSpc>
                <a:spcPct val="115000"/>
              </a:lnSpc>
              <a:spcBef>
                <a:spcPts val="1000"/>
              </a:spcBef>
              <a:spcAft>
                <a:spcPts val="1000"/>
              </a:spcAft>
              <a:buNone/>
            </a:pPr>
            <a:endParaRPr sz="1800"/>
          </a:p>
        </p:txBody>
      </p:sp>
      <p:sp>
        <p:nvSpPr>
          <p:cNvPr id="222" name="Google Shape;222;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Hypothesis Test as a trial</a:t>
            </a:r>
            <a:endParaRPr>
              <a:solidFill>
                <a:schemeClr val="accent1"/>
              </a:solidFill>
            </a:endParaRPr>
          </a:p>
        </p:txBody>
      </p:sp>
      <p:sp>
        <p:nvSpPr>
          <p:cNvPr id="223" name="Google Shape;223;p39"/>
          <p:cNvSpPr txBox="1">
            <a:spLocks noGrp="1"/>
          </p:cNvSpPr>
          <p:nvPr>
            <p:ph type="body" idx="1"/>
          </p:nvPr>
        </p:nvSpPr>
        <p:spPr>
          <a:xfrm flipH="1">
            <a:off x="1981075" y="5116100"/>
            <a:ext cx="8229600" cy="1473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a:t>Which error do you think is the worse error to make?</a:t>
            </a:r>
            <a:endParaRPr sz="1900"/>
          </a:p>
          <a:p>
            <a:pPr marL="0" indent="0">
              <a:lnSpc>
                <a:spcPct val="115000"/>
              </a:lnSpc>
              <a:spcBef>
                <a:spcPts val="1000"/>
              </a:spcBef>
              <a:buNone/>
            </a:pPr>
            <a:r>
              <a:rPr lang="en" sz="1900" i="1"/>
              <a:t>“better that ten guilty persons escape than that one innocent suffer”</a:t>
            </a:r>
            <a:br>
              <a:rPr lang="en" sz="1900" i="1"/>
            </a:br>
            <a:r>
              <a:rPr lang="en" sz="1900"/>
              <a:t>- William Blackstone</a:t>
            </a:r>
            <a:endParaRPr sz="1900"/>
          </a:p>
          <a:p>
            <a:pPr marL="0" indent="0">
              <a:lnSpc>
                <a:spcPct val="115000"/>
              </a:lnSpc>
              <a:spcBef>
                <a:spcPts val="0"/>
              </a:spcBef>
              <a:buNone/>
            </a:pP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marL="0" indent="0">
              <a:lnSpc>
                <a:spcPct val="115000"/>
              </a:lnSpc>
              <a:spcBef>
                <a:spcPts val="1000"/>
              </a:spcBef>
              <a:spcAft>
                <a:spcPts val="1000"/>
              </a:spcAft>
              <a:buNone/>
            </a:pPr>
            <a:endParaRPr sz="2400"/>
          </a:p>
        </p:txBody>
      </p:sp>
      <p:sp>
        <p:nvSpPr>
          <p:cNvPr id="229" name="Google Shape;229;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marL="0" indent="0">
              <a:lnSpc>
                <a:spcPct val="115000"/>
              </a:lnSpc>
              <a:spcBef>
                <a:spcPts val="1000"/>
              </a:spcBef>
              <a:spcAft>
                <a:spcPts val="1000"/>
              </a:spcAft>
              <a:buNone/>
            </a:pPr>
            <a:endParaRPr sz="2400"/>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marL="0" indent="0">
              <a:lnSpc>
                <a:spcPct val="115000"/>
              </a:lnSpc>
              <a:spcBef>
                <a:spcPts val="1000"/>
              </a:spcBef>
              <a:spcAft>
                <a:spcPts val="1000"/>
              </a:spcAft>
              <a:buNone/>
            </a:pPr>
            <a:endParaRPr sz="2400"/>
          </a:p>
        </p:txBody>
      </p:sp>
      <p:sp>
        <p:nvSpPr>
          <p:cNvPr id="241" name="Google Shape;241;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indent="-381000">
              <a:lnSpc>
                <a:spcPct val="115000"/>
              </a:lnSpc>
              <a:spcBef>
                <a:spcPts val="0"/>
              </a:spcBef>
              <a:buSzPts val="2400"/>
            </a:pPr>
            <a:r>
              <a:rPr lang="en" sz="2400"/>
              <a:t>This is why we prefer small values of </a:t>
            </a:r>
            <a:r>
              <a:rPr lang="en" sz="2400" i="1"/>
              <a:t>α</a:t>
            </a:r>
            <a:r>
              <a:rPr lang="en" sz="2400"/>
              <a:t> -- increasing </a:t>
            </a:r>
            <a:r>
              <a:rPr lang="en" sz="2400" i="1"/>
              <a:t>α</a:t>
            </a:r>
            <a:r>
              <a:rPr lang="en" sz="2400"/>
              <a:t> increases the Type 1 error rate.</a:t>
            </a:r>
            <a:endParaRPr sz="2400"/>
          </a:p>
        </p:txBody>
      </p:sp>
      <p:sp>
        <p:nvSpPr>
          <p:cNvPr id="247" name="Google Shape;247;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Type 1 error rate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body" idx="1"/>
          </p:nvPr>
        </p:nvSpPr>
        <p:spPr>
          <a:xfrm flipH="1">
            <a:off x="1981075" y="1143000"/>
            <a:ext cx="8229600" cy="5191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buNone/>
            </a:pPr>
            <a:endParaRPr sz="1800"/>
          </a:p>
          <a:p>
            <a:pPr marL="0" indent="0">
              <a:lnSpc>
                <a:spcPct val="115000"/>
              </a:lnSpc>
              <a:spcBef>
                <a:spcPts val="1000"/>
              </a:spcBef>
              <a:spcAft>
                <a:spcPts val="1000"/>
              </a:spcAft>
              <a:buNone/>
            </a:pPr>
            <a:r>
              <a:rPr lang="en" sz="1200"/>
              <a:t>https://www.pewinternet.org/2019/01/16/facebook-algorithms-and-personal-data/</a:t>
            </a:r>
            <a:endParaRPr sz="1200"/>
          </a:p>
        </p:txBody>
      </p:sp>
      <p:sp>
        <p:nvSpPr>
          <p:cNvPr id="253" name="Google Shape;253;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Facebook interest categories</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body" idx="1"/>
          </p:nvPr>
        </p:nvSpPr>
        <p:spPr>
          <a:xfrm flipH="1">
            <a:off x="1981075" y="1143000"/>
            <a:ext cx="8229600" cy="3372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indent="0">
              <a:lnSpc>
                <a:spcPct val="115000"/>
              </a:lnSpc>
              <a:spcBef>
                <a:spcPts val="1000"/>
              </a:spcBef>
              <a:buNone/>
            </a:pPr>
            <a:endParaRPr sz="1200"/>
          </a:p>
          <a:p>
            <a:pPr marL="0" indent="0">
              <a:lnSpc>
                <a:spcPct val="115000"/>
              </a:lnSpc>
              <a:spcBef>
                <a:spcPts val="1000"/>
              </a:spcBef>
              <a:spcAft>
                <a:spcPts val="1000"/>
              </a:spcAft>
              <a:buNone/>
            </a:pPr>
            <a:r>
              <a:rPr lang="en" sz="1800" b="1"/>
              <a:t>Setting the hypotheses</a:t>
            </a:r>
            <a:br>
              <a:rPr lang="en" sz="1800"/>
            </a:br>
            <a:r>
              <a:rPr lang="en" sz="1800"/>
              <a:t>The </a:t>
            </a:r>
            <a:r>
              <a:rPr lang="en" sz="1800" i="1">
                <a:solidFill>
                  <a:srgbClr val="3D85C6"/>
                </a:solidFill>
              </a:rPr>
              <a:t>parameter of interest</a:t>
            </a:r>
            <a:r>
              <a:rPr lang="en" sz="1800"/>
              <a:t> is the proportion of </a:t>
            </a:r>
            <a:r>
              <a:rPr lang="en" sz="1800" u="sng"/>
              <a:t>all</a:t>
            </a:r>
            <a:r>
              <a:rPr lang="en" sz="1800"/>
              <a:t> American Facebook users who are comfortable with Facebook creating categories of interests for them.</a:t>
            </a:r>
            <a:endParaRPr sz="1800"/>
          </a:p>
        </p:txBody>
      </p:sp>
      <p:sp>
        <p:nvSpPr>
          <p:cNvPr id="259" name="Google Shape;259;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Facebook interest categories</a:t>
            </a:r>
            <a:endParaRPr>
              <a:solidFill>
                <a:schemeClr val="accent1"/>
              </a:solidFill>
            </a:endParaRPr>
          </a:p>
        </p:txBody>
      </p:sp>
      <p:sp>
        <p:nvSpPr>
          <p:cNvPr id="260" name="Google Shape;260;p45"/>
          <p:cNvSpPr txBox="1">
            <a:spLocks noGrp="1"/>
          </p:cNvSpPr>
          <p:nvPr>
            <p:ph type="body" idx="1"/>
          </p:nvPr>
        </p:nvSpPr>
        <p:spPr>
          <a:xfrm flipH="1">
            <a:off x="1981075" y="4515000"/>
            <a:ext cx="8229600" cy="1865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There may be two explanations why our sample proportion is lower than 0.50 (minority).</a:t>
            </a:r>
            <a:endParaRPr sz="1800"/>
          </a:p>
          <a:p>
            <a:pPr indent="-342900">
              <a:lnSpc>
                <a:spcPct val="115000"/>
              </a:lnSpc>
              <a:spcBef>
                <a:spcPts val="0"/>
              </a:spcBef>
              <a:buSzPts val="1800"/>
            </a:pPr>
            <a:r>
              <a:rPr lang="en" sz="1800"/>
              <a:t>The true population proportion is different than 0.50.</a:t>
            </a:r>
            <a:endParaRPr sz="1800"/>
          </a:p>
          <a:p>
            <a:pPr indent="-342900">
              <a:lnSpc>
                <a:spcPct val="115000"/>
              </a:lnSpc>
              <a:spcBef>
                <a:spcPts val="0"/>
              </a:spcBef>
              <a:buSzPts val="1800"/>
            </a:pPr>
            <a:r>
              <a:rPr lang="en" sz="1800"/>
              <a:t>The true population mean is 0.50, and the difference between the true population proportion and the sample proportion is simply due to natural sampling variability.</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body" idx="1"/>
          </p:nvPr>
        </p:nvSpPr>
        <p:spPr>
          <a:xfrm flipH="1">
            <a:off x="1981075" y="4787100"/>
            <a:ext cx="8229600" cy="1593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We test the claim that the proportion of American Facebook users who are comfortable with Facebook creating categories of interests for them is different than 50%.</a:t>
            </a:r>
            <a:endParaRPr sz="1800"/>
          </a:p>
          <a:p>
            <a:pPr marL="0" indent="0">
              <a:lnSpc>
                <a:spcPct val="115000"/>
              </a:lnSpc>
              <a:spcBef>
                <a:spcPts val="1000"/>
              </a:spcBef>
              <a:buNone/>
            </a:pPr>
            <a:r>
              <a:rPr lang="en" sz="1800"/>
              <a:t>	H</a:t>
            </a:r>
            <a:r>
              <a:rPr lang="en" sz="1800" baseline="-25000"/>
              <a:t>A</a:t>
            </a:r>
            <a:r>
              <a:rPr lang="en" sz="1800"/>
              <a:t>: </a:t>
            </a:r>
            <a:r>
              <a:rPr lang="en" sz="1800" i="1"/>
              <a:t>p</a:t>
            </a:r>
            <a:r>
              <a:rPr lang="en" sz="1800"/>
              <a:t> ≠ 0.50</a:t>
            </a:r>
            <a:endParaRPr sz="1800"/>
          </a:p>
        </p:txBody>
      </p:sp>
      <p:sp>
        <p:nvSpPr>
          <p:cNvPr id="266" name="Google Shape;266;p46"/>
          <p:cNvSpPr txBox="1">
            <a:spLocks noGrp="1"/>
          </p:cNvSpPr>
          <p:nvPr>
            <p:ph type="body" idx="1"/>
          </p:nvPr>
        </p:nvSpPr>
        <p:spPr>
          <a:xfrm flipH="1">
            <a:off x="1981075" y="1143000"/>
            <a:ext cx="8229600" cy="3644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marL="0" indent="0">
              <a:lnSpc>
                <a:spcPct val="115000"/>
              </a:lnSpc>
              <a:spcBef>
                <a:spcPts val="1000"/>
              </a:spcBef>
              <a:buNone/>
            </a:pPr>
            <a:endParaRPr sz="1200"/>
          </a:p>
          <a:p>
            <a:pPr marL="0" indent="0">
              <a:lnSpc>
                <a:spcPct val="115000"/>
              </a:lnSpc>
              <a:spcBef>
                <a:spcPts val="1000"/>
              </a:spcBef>
              <a:buNone/>
            </a:pPr>
            <a:r>
              <a:rPr lang="en" sz="1800" b="1"/>
              <a:t>Setting the hypotheses</a:t>
            </a:r>
            <a:br>
              <a:rPr lang="en" sz="1800"/>
            </a:br>
            <a:r>
              <a:rPr lang="en" sz="1800"/>
              <a:t>We start with the assumption that 50% of American Facebook users are comfortable with Facebook creating categories of interests for them</a:t>
            </a:r>
            <a:endParaRPr sz="1800"/>
          </a:p>
          <a:p>
            <a:pPr marL="0" indent="457200">
              <a:lnSpc>
                <a:spcPct val="115000"/>
              </a:lnSpc>
              <a:spcBef>
                <a:spcPts val="1000"/>
              </a:spcBef>
              <a:spcAft>
                <a:spcPts val="1000"/>
              </a:spcAft>
              <a:buNone/>
            </a:pPr>
            <a:r>
              <a:rPr lang="en" sz="1800"/>
              <a:t>H</a:t>
            </a:r>
            <a:r>
              <a:rPr lang="en" sz="1800" baseline="-25000"/>
              <a:t>0</a:t>
            </a:r>
            <a:r>
              <a:rPr lang="en" sz="1800"/>
              <a:t>: </a:t>
            </a:r>
            <a:r>
              <a:rPr lang="en" sz="1800" i="1"/>
              <a:t>p </a:t>
            </a:r>
            <a:r>
              <a:rPr lang="en" sz="1800"/>
              <a:t>= 0.50</a:t>
            </a:r>
            <a:endParaRPr sz="1800"/>
          </a:p>
        </p:txBody>
      </p:sp>
      <p:sp>
        <p:nvSpPr>
          <p:cNvPr id="267" name="Google Shape;267;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Facebook interest categories</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endParaRPr lang="en" sz="2800" i="1" dirty="0"/>
          </a:p>
          <a:p>
            <a:pPr marL="0" indent="0" algn="ctr">
              <a:lnSpc>
                <a:spcPct val="115000"/>
              </a:lnSpc>
              <a:spcBef>
                <a:spcPts val="0"/>
              </a:spcBef>
              <a:buNone/>
            </a:pPr>
            <a:r>
              <a:rPr lang="en" sz="2800" dirty="0"/>
              <a:t>What proportion of Males are promoted? What proportion of Females?</a:t>
            </a:r>
          </a:p>
          <a:p>
            <a:pPr marL="0" indent="0" algn="ctr">
              <a:lnSpc>
                <a:spcPct val="115000"/>
              </a:lnSpc>
              <a:spcBef>
                <a:spcPts val="0"/>
              </a:spcBef>
              <a:buNone/>
            </a:pPr>
            <a:endParaRPr lang="en" sz="2800" i="1" dirty="0"/>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BBFE809-F276-7D04-E7C5-87B24EF339E8}"/>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3" name="Google Shape;273;p47"/>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SzPts val="1800"/>
              <a:buAutoNum type="alphaLcParenBoth"/>
            </a:pPr>
            <a:r>
              <a:rPr lang="en" sz="1800"/>
              <a:t>There should be at least 30 respondents in the sample.</a:t>
            </a:r>
            <a:endParaRPr sz="1800"/>
          </a:p>
          <a:p>
            <a:pPr indent="-342900">
              <a:lnSpc>
                <a:spcPct val="115000"/>
              </a:lnSpc>
              <a:spcBef>
                <a:spcPts val="1000"/>
              </a:spcBef>
              <a:spcAft>
                <a:spcPts val="1000"/>
              </a:spcAft>
              <a:buSzPts val="1800"/>
              <a:buAutoNum type="alphaLcParenBoth"/>
            </a:pPr>
            <a:r>
              <a:rPr lang="en" sz="1800"/>
              <a:t>There should be at least 10 expected successes and 10 expected failure.</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conditions</a:t>
            </a:r>
            <a:endParaRPr sz="3200">
              <a:solidFill>
                <a:schemeClr val="accent1"/>
              </a:solidFill>
            </a:endParaRPr>
          </a:p>
        </p:txBody>
      </p:sp>
      <p:sp>
        <p:nvSpPr>
          <p:cNvPr id="279" name="Google Shape;279;p48"/>
          <p:cNvSpPr txBox="1">
            <a:spLocks noGrp="1"/>
          </p:cNvSpPr>
          <p:nvPr>
            <p:ph type="body" idx="1"/>
          </p:nvPr>
        </p:nvSpPr>
        <p:spPr>
          <a:xfrm flipH="1">
            <a:off x="1981075" y="1143000"/>
            <a:ext cx="8229600" cy="525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Which of the following is not a condition that needs to be met to proceed with this hypothesis test?</a:t>
            </a:r>
            <a:endParaRPr sz="1800"/>
          </a:p>
          <a:p>
            <a:pPr indent="-342900">
              <a:lnSpc>
                <a:spcPct val="115000"/>
              </a:lnSpc>
              <a:spcBef>
                <a:spcPts val="1000"/>
              </a:spcBef>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a:lnSpc>
                <a:spcPct val="115000"/>
              </a:lnSpc>
              <a:spcBef>
                <a:spcPts val="1000"/>
              </a:spcBef>
              <a:buSzPts val="1800"/>
              <a:buAutoNum type="alphaLcParenBoth"/>
            </a:pPr>
            <a:r>
              <a:rPr lang="en" sz="1800"/>
              <a:t>Sampling should have been done randomly.</a:t>
            </a:r>
            <a:endParaRPr sz="1800"/>
          </a:p>
          <a:p>
            <a:pPr indent="-342900">
              <a:lnSpc>
                <a:spcPct val="115000"/>
              </a:lnSpc>
              <a:spcBef>
                <a:spcPts val="1000"/>
              </a:spcBef>
              <a:buSzPts val="1800"/>
              <a:buAutoNum type="alphaLcParenBoth"/>
            </a:pPr>
            <a:r>
              <a:rPr lang="en" sz="1800"/>
              <a:t>The sample size should be less than 10% of the population of all American Facebook users.</a:t>
            </a:r>
            <a:endParaRPr sz="1800"/>
          </a:p>
          <a:p>
            <a:pPr indent="-342900">
              <a:lnSpc>
                <a:spcPct val="115000"/>
              </a:lnSpc>
              <a:spcBef>
                <a:spcPts val="1000"/>
              </a:spcBef>
              <a:buClr>
                <a:srgbClr val="E69138"/>
              </a:buClr>
              <a:buSzPts val="1800"/>
              <a:buAutoNum type="alphaLcParenBoth"/>
            </a:pPr>
            <a:r>
              <a:rPr lang="en" sz="1800" i="1">
                <a:solidFill>
                  <a:srgbClr val="E69138"/>
                </a:solidFill>
              </a:rPr>
              <a:t>There should be at least 30 respondents in the sample.</a:t>
            </a:r>
            <a:endParaRPr sz="1800" i="1">
              <a:solidFill>
                <a:srgbClr val="E69138"/>
              </a:solidFill>
            </a:endParaRPr>
          </a:p>
          <a:p>
            <a:pPr indent="-342900">
              <a:lnSpc>
                <a:spcPct val="115000"/>
              </a:lnSpc>
              <a:spcBef>
                <a:spcPts val="1000"/>
              </a:spcBef>
              <a:buSzPts val="1800"/>
              <a:buAutoNum type="alphaLcParenBoth"/>
            </a:pPr>
            <a:r>
              <a:rPr lang="en" sz="1800"/>
              <a:t>There should be at least 10 expected successes and 10 expected failure.</a:t>
            </a:r>
            <a:endParaRPr sz="1800"/>
          </a:p>
          <a:p>
            <a:pPr marL="0" indent="0">
              <a:lnSpc>
                <a:spcPct val="115000"/>
              </a:lnSpc>
              <a:spcBef>
                <a:spcPts val="1000"/>
              </a:spcBef>
              <a:spcAft>
                <a:spcPts val="1000"/>
              </a:spcAft>
              <a:buNone/>
            </a:pP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9"/>
          <p:cNvSpPr txBox="1">
            <a:spLocks noGrp="1"/>
          </p:cNvSpPr>
          <p:nvPr>
            <p:ph type="body" idx="1"/>
          </p:nvPr>
        </p:nvSpPr>
        <p:spPr>
          <a:xfrm flipH="1">
            <a:off x="1981075" y="1248800"/>
            <a:ext cx="8229600" cy="14778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5" name="Google Shape;285;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a:stretch/>
        </p:blipFill>
        <p:spPr>
          <a:xfrm>
            <a:off x="3664076" y="2511675"/>
            <a:ext cx="4552701" cy="1033650"/>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3664076" y="3545326"/>
            <a:ext cx="4552701" cy="947025"/>
          </a:xfrm>
          <a:prstGeom prst="rect">
            <a:avLst/>
          </a:prstGeom>
          <a:noFill/>
          <a:ln>
            <a:noFill/>
          </a:ln>
        </p:spPr>
      </p:pic>
      <p:sp>
        <p:nvSpPr>
          <p:cNvPr id="288" name="Google Shape;288;p49"/>
          <p:cNvSpPr txBox="1">
            <a:spLocks noGrp="1"/>
          </p:cNvSpPr>
          <p:nvPr>
            <p:ph type="body" idx="1"/>
          </p:nvPr>
        </p:nvSpPr>
        <p:spPr>
          <a:xfrm flipH="1">
            <a:off x="1981200" y="4648450"/>
            <a:ext cx="8229600" cy="1795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The sample proportion is 5.26 standard errors away from the hypothesized value. Is this considered unusually low? That is, is the result </a:t>
            </a:r>
            <a:r>
              <a:rPr lang="en" sz="2000" i="1"/>
              <a:t>statistically significant</a:t>
            </a:r>
            <a:r>
              <a:rPr lang="en" sz="2000"/>
              <a:t>?</a:t>
            </a:r>
            <a:endParaRPr sz="2000"/>
          </a:p>
          <a:p>
            <a:pPr marL="0" indent="0">
              <a:lnSpc>
                <a:spcPct val="115000"/>
              </a:lnSpc>
              <a:spcBef>
                <a:spcPts val="1000"/>
              </a:spcBef>
              <a:spcAft>
                <a:spcPts val="1000"/>
              </a:spcAft>
              <a:buNone/>
            </a:pPr>
            <a:r>
              <a:rPr lang="en" sz="2000" i="1">
                <a:solidFill>
                  <a:srgbClr val="E69138"/>
                </a:solidFill>
              </a:rPr>
              <a:t>Yes, and we can quantify how unusual it is using a p-value.</a:t>
            </a:r>
            <a:endParaRPr sz="2000" i="1">
              <a:solidFill>
                <a:srgbClr val="E6913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a:spLocks noGrp="1"/>
          </p:cNvSpPr>
          <p:nvPr>
            <p:ph type="body" idx="1"/>
          </p:nvPr>
        </p:nvSpPr>
        <p:spPr>
          <a:xfrm flipH="1">
            <a:off x="1981075" y="1248800"/>
            <a:ext cx="8229600" cy="49350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We then use this test statistic to calculate the </a:t>
            </a:r>
            <a:r>
              <a:rPr lang="en" sz="2200" i="1">
                <a:solidFill>
                  <a:srgbClr val="3D85C6"/>
                </a:solidFill>
              </a:rPr>
              <a:t>p-value</a:t>
            </a:r>
            <a:r>
              <a:rPr lang="en" sz="2200"/>
              <a:t>, the probability of observing data at least as favorable to the alternative hypothesis as our current data set, if the null hypothesis were true.</a:t>
            </a:r>
            <a:endParaRPr sz="2200"/>
          </a:p>
          <a:p>
            <a:pPr marL="0" indent="0">
              <a:lnSpc>
                <a:spcPct val="115000"/>
              </a:lnSpc>
              <a:spcBef>
                <a:spcPts val="0"/>
              </a:spcBef>
              <a:buSzPts val="1100"/>
              <a:buNone/>
            </a:pPr>
            <a:endParaRPr sz="2200"/>
          </a:p>
          <a:p>
            <a:pPr marL="0" indent="0">
              <a:lnSpc>
                <a:spcPct val="115000"/>
              </a:lnSpc>
              <a:spcBef>
                <a:spcPts val="0"/>
              </a:spcBef>
              <a:buSzPts val="1100"/>
              <a:buNone/>
            </a:pPr>
            <a:r>
              <a:rPr lang="en" sz="2200"/>
              <a:t>If the p-value is </a:t>
            </a:r>
            <a:r>
              <a:rPr lang="en" sz="2200" i="1">
                <a:solidFill>
                  <a:srgbClr val="3D85C6"/>
                </a:solidFill>
              </a:rPr>
              <a:t>low</a:t>
            </a:r>
            <a:r>
              <a:rPr lang="en" sz="2200"/>
              <a:t> (lower than the significance level, α, which is usually 5%) we say that it would be very unlikely to observe the data if the null hypothesis were true, and hence </a:t>
            </a:r>
            <a:r>
              <a:rPr lang="en" sz="2200" i="1">
                <a:solidFill>
                  <a:srgbClr val="3D85C6"/>
                </a:solidFill>
              </a:rPr>
              <a:t>reject H</a:t>
            </a:r>
            <a:r>
              <a:rPr lang="en" sz="2200" i="1" baseline="-25000">
                <a:solidFill>
                  <a:srgbClr val="3D85C6"/>
                </a:solidFill>
              </a:rPr>
              <a:t>0</a:t>
            </a:r>
            <a:r>
              <a:rPr lang="en" sz="2200"/>
              <a:t>.</a:t>
            </a:r>
            <a:endParaRPr sz="2200"/>
          </a:p>
          <a:p>
            <a:pPr marL="0" indent="0">
              <a:lnSpc>
                <a:spcPct val="115000"/>
              </a:lnSpc>
              <a:spcBef>
                <a:spcPts val="0"/>
              </a:spcBef>
              <a:buNone/>
            </a:pPr>
            <a:endParaRPr sz="2200"/>
          </a:p>
          <a:p>
            <a:pPr marL="0" indent="0">
              <a:lnSpc>
                <a:spcPct val="115000"/>
              </a:lnSpc>
              <a:spcBef>
                <a:spcPts val="0"/>
              </a:spcBef>
              <a:buNone/>
            </a:pPr>
            <a:r>
              <a:rPr lang="en" sz="2200"/>
              <a:t>If the p-value is </a:t>
            </a:r>
            <a:r>
              <a:rPr lang="en" sz="2200" i="1">
                <a:solidFill>
                  <a:srgbClr val="3D85C6"/>
                </a:solidFill>
              </a:rPr>
              <a:t>high</a:t>
            </a:r>
            <a:r>
              <a:rPr lang="en" sz="2200"/>
              <a:t> (higher than α) we say that it is likely to observe the data even if the null hypothesis were true, and hence </a:t>
            </a:r>
            <a:r>
              <a:rPr lang="en" sz="2200" i="1">
                <a:solidFill>
                  <a:srgbClr val="3D85C6"/>
                </a:solidFill>
              </a:rPr>
              <a:t>do not reject H</a:t>
            </a:r>
            <a:r>
              <a:rPr lang="en" sz="2200" i="1" baseline="-25000">
                <a:solidFill>
                  <a:srgbClr val="3D85C6"/>
                </a:solidFill>
              </a:rPr>
              <a:t>0</a:t>
            </a:r>
            <a:r>
              <a:rPr lang="en" sz="2200"/>
              <a:t>.</a:t>
            </a:r>
            <a:endParaRPr sz="2200"/>
          </a:p>
        </p:txBody>
      </p:sp>
      <p:sp>
        <p:nvSpPr>
          <p:cNvPr id="294" name="Google Shape;294;p5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1"/>
          <p:cNvSpPr txBox="1">
            <a:spLocks noGrp="1"/>
          </p:cNvSpPr>
          <p:nvPr>
            <p:ph type="body" idx="1"/>
          </p:nvPr>
        </p:nvSpPr>
        <p:spPr>
          <a:xfrm flipH="1">
            <a:off x="1981075" y="1143000"/>
            <a:ext cx="8229600" cy="1652100"/>
          </a:xfrm>
          <a:prstGeom prst="rect">
            <a:avLst/>
          </a:prstGeom>
        </p:spPr>
        <p:txBody>
          <a:bodyPr spcFirstLastPara="1" wrap="square" lIns="91425" tIns="91425" rIns="91425" bIns="91425" anchor="ctr" anchorCtr="0">
            <a:noAutofit/>
          </a:bodyPr>
          <a:lstStyle/>
          <a:p>
            <a:pPr marL="0" indent="0">
              <a:lnSpc>
                <a:spcPct val="115000"/>
              </a:lnSpc>
              <a:spcBef>
                <a:spcPts val="0"/>
              </a:spcBef>
              <a:spcAft>
                <a:spcPts val="1000"/>
              </a:spcAft>
              <a:buNone/>
            </a:pPr>
            <a:r>
              <a:rPr lang="en" sz="2200" i="1">
                <a:solidFill>
                  <a:srgbClr val="3D85C6"/>
                </a:solidFill>
              </a:rPr>
              <a:t>p-value</a:t>
            </a:r>
            <a:r>
              <a:rPr lang="en" sz="2200"/>
              <a:t>: probability of observing data at least as favorable to H</a:t>
            </a:r>
            <a:r>
              <a:rPr lang="en" sz="2200" baseline="-25000"/>
              <a:t>A</a:t>
            </a:r>
            <a:r>
              <a:rPr lang="en" sz="2200"/>
              <a:t> as our current data set (a sample proportion lower than 0.41), if in fact H</a:t>
            </a:r>
            <a:r>
              <a:rPr lang="en" sz="2200" baseline="-25000"/>
              <a:t>0</a:t>
            </a:r>
            <a:r>
              <a:rPr lang="en" sz="2200"/>
              <a:t> were true (the true population proportion was 0.50).</a:t>
            </a:r>
            <a:endParaRPr sz="2200"/>
          </a:p>
        </p:txBody>
      </p:sp>
      <p:sp>
        <p:nvSpPr>
          <p:cNvPr id="300" name="Google Shape;300;p5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 - p-value</a:t>
            </a:r>
            <a:endParaRPr sz="3200">
              <a:solidFill>
                <a:schemeClr val="accent1"/>
              </a:solidFill>
            </a:endParaRPr>
          </a:p>
        </p:txBody>
      </p:sp>
      <p:pic>
        <p:nvPicPr>
          <p:cNvPr id="301" name="Google Shape;301;p51"/>
          <p:cNvPicPr preferRelativeResize="0"/>
          <p:nvPr/>
        </p:nvPicPr>
        <p:blipFill rotWithShape="1">
          <a:blip r:embed="rId3">
            <a:alphaModFix/>
          </a:blip>
          <a:srcRect r="76457"/>
          <a:stretch/>
        </p:blipFill>
        <p:spPr>
          <a:xfrm>
            <a:off x="2342425" y="2856375"/>
            <a:ext cx="1595926" cy="469400"/>
          </a:xfrm>
          <a:prstGeom prst="rect">
            <a:avLst/>
          </a:prstGeom>
          <a:noFill/>
          <a:ln>
            <a:noFill/>
          </a:ln>
        </p:spPr>
      </p:pic>
      <p:pic>
        <p:nvPicPr>
          <p:cNvPr id="302" name="Google Shape;302;p51"/>
          <p:cNvPicPr preferRelativeResize="0"/>
          <p:nvPr/>
        </p:nvPicPr>
        <p:blipFill rotWithShape="1">
          <a:blip r:embed="rId3">
            <a:alphaModFix/>
          </a:blip>
          <a:srcRect l="23442"/>
          <a:stretch/>
        </p:blipFill>
        <p:spPr>
          <a:xfrm>
            <a:off x="4000800" y="2856375"/>
            <a:ext cx="5189626" cy="469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body" idx="1"/>
          </p:nvPr>
        </p:nvSpPr>
        <p:spPr>
          <a:xfrm flipH="1">
            <a:off x="1981075" y="1371600"/>
            <a:ext cx="8229600" cy="4107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t>p-value &lt; 0.0001</a:t>
            </a:r>
            <a:endParaRPr sz="1800"/>
          </a:p>
          <a:p>
            <a:pPr indent="-342900">
              <a:lnSpc>
                <a:spcPct val="115000"/>
              </a:lnSpc>
              <a:spcBef>
                <a:spcPts val="1000"/>
              </a:spcBef>
              <a:buSzPts val="1800"/>
            </a:pPr>
            <a:r>
              <a:rPr lang="en" sz="1800"/>
              <a:t>If 50% of all American Facebook users are comfortable with Facebook creating these interest categories, there is less than a 0.01% chance of observing a random sample of 850 American Facebook users where 41% or fewer or 59% of higher feel comfortable with it.</a:t>
            </a:r>
            <a:endParaRPr sz="1800"/>
          </a:p>
          <a:p>
            <a:pPr indent="-342900">
              <a:lnSpc>
                <a:spcPct val="115000"/>
              </a:lnSpc>
              <a:spcBef>
                <a:spcPts val="0"/>
              </a:spcBef>
              <a:buSzPts val="1800"/>
            </a:pPr>
            <a:r>
              <a:rPr lang="en" sz="1800"/>
              <a:t>This is a pretty low probability for us to think that the observed sample proportion, or something more extreme, is likely to happen simply by chance.</a:t>
            </a:r>
            <a:endParaRPr sz="1800"/>
          </a:p>
          <a:p>
            <a:pPr marL="0" indent="0">
              <a:lnSpc>
                <a:spcPct val="115000"/>
              </a:lnSpc>
              <a:spcBef>
                <a:spcPts val="1000"/>
              </a:spcBef>
              <a:buSzPts val="1100"/>
              <a:buNone/>
            </a:pPr>
            <a:r>
              <a:rPr lang="en" sz="1800"/>
              <a:t>Since p-value is </a:t>
            </a:r>
            <a:r>
              <a:rPr lang="en" sz="1800" i="1">
                <a:solidFill>
                  <a:srgbClr val="3D85C6"/>
                </a:solidFill>
              </a:rPr>
              <a:t>low</a:t>
            </a:r>
            <a:r>
              <a:rPr lang="en" sz="1800"/>
              <a:t> (lower than 5%) we </a:t>
            </a:r>
            <a:r>
              <a:rPr lang="en" sz="1800" i="1">
                <a:solidFill>
                  <a:srgbClr val="3D85C6"/>
                </a:solidFill>
              </a:rPr>
              <a:t>reject H</a:t>
            </a:r>
            <a:r>
              <a:rPr lang="en" sz="1800" i="1" baseline="-25000">
                <a:solidFill>
                  <a:srgbClr val="3D85C6"/>
                </a:solidFill>
              </a:rPr>
              <a:t>0</a:t>
            </a:r>
            <a:r>
              <a:rPr lang="en" sz="1800"/>
              <a:t>.</a:t>
            </a:r>
            <a:endParaRPr sz="1800"/>
          </a:p>
          <a:p>
            <a:pPr marL="0" indent="0">
              <a:lnSpc>
                <a:spcPct val="115000"/>
              </a:lnSpc>
              <a:spcBef>
                <a:spcPts val="1000"/>
              </a:spcBef>
              <a:buSzPts val="1100"/>
              <a:buNone/>
            </a:pPr>
            <a:r>
              <a:rPr lang="en" sz="1800"/>
              <a:t>The data provide convincing evidence that the proportion of American Facebook users who are comfortable with Facebook creating a list of interest categories for them is different than 50%.</a:t>
            </a:r>
            <a:endParaRPr sz="1800"/>
          </a:p>
          <a:p>
            <a:pPr marL="0" indent="0">
              <a:lnSpc>
                <a:spcPct val="115000"/>
              </a:lnSpc>
              <a:spcBef>
                <a:spcPts val="1000"/>
              </a:spcBef>
              <a:spcAft>
                <a:spcPts val="1000"/>
              </a:spcAft>
              <a:buNone/>
            </a:pPr>
            <a:r>
              <a:rPr lang="en" sz="1800"/>
              <a:t>The difference between the null value of 0.50 and observed sample proportion of 0.41 is </a:t>
            </a:r>
            <a:r>
              <a:rPr lang="en" sz="1800" i="1">
                <a:solidFill>
                  <a:srgbClr val="3D85C6"/>
                </a:solidFill>
              </a:rPr>
              <a:t>not due to chance</a:t>
            </a:r>
            <a:r>
              <a:rPr lang="en" sz="1800"/>
              <a:t> or sampling variability.</a:t>
            </a:r>
            <a:endParaRPr sz="1800"/>
          </a:p>
        </p:txBody>
      </p:sp>
      <p:sp>
        <p:nvSpPr>
          <p:cNvPr id="308" name="Google Shape;308;p52"/>
          <p:cNvSpPr txBox="1">
            <a:spLocks noGrp="1"/>
          </p:cNvSpPr>
          <p:nvPr>
            <p:ph type="title"/>
          </p:nvPr>
        </p:nvSpPr>
        <p:spPr>
          <a:xfrm>
            <a:off x="1981200" y="228588"/>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Facebook interest categories</a:t>
            </a:r>
            <a:endParaRPr sz="3200">
              <a:solidFill>
                <a:schemeClr val="accent1"/>
              </a:solidFill>
            </a:endParaRPr>
          </a:p>
          <a:p>
            <a:pPr indent="457200"/>
            <a:r>
              <a:rPr lang="en" sz="3200">
                <a:solidFill>
                  <a:schemeClr val="accent1"/>
                </a:solidFill>
              </a:rPr>
              <a:t>- Making a decision</a:t>
            </a:r>
            <a:endParaRPr sz="320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body" idx="1"/>
          </p:nvPr>
        </p:nvSpPr>
        <p:spPr>
          <a:xfrm flipH="1">
            <a:off x="1981075" y="1263250"/>
            <a:ext cx="8229600" cy="5238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Choosing a significance level for a test is important in many contexts, and the traditional level is 0.05. However, it is often helpful to adjust the significance level based on the application.</a:t>
            </a:r>
            <a:endParaRPr sz="2000"/>
          </a:p>
          <a:p>
            <a:pPr marL="0" indent="0">
              <a:lnSpc>
                <a:spcPct val="115000"/>
              </a:lnSpc>
              <a:spcBef>
                <a:spcPts val="1000"/>
              </a:spcBef>
              <a:buNone/>
            </a:pPr>
            <a:r>
              <a:rPr lang="en" sz="2000"/>
              <a:t>We may select a level that is smaller or larger than 0.05 depending on the consequences of any conclusions reached from the test.</a:t>
            </a:r>
            <a:endParaRPr sz="2000"/>
          </a:p>
          <a:p>
            <a:pPr marL="0" indent="0">
              <a:lnSpc>
                <a:spcPct val="115000"/>
              </a:lnSpc>
              <a:spcBef>
                <a:spcPts val="1000"/>
              </a:spcBef>
              <a:buNone/>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lang="en" sz="2000" baseline="-25000"/>
              <a:t>A</a:t>
            </a:r>
            <a:r>
              <a:rPr lang="en" sz="2000"/>
              <a:t> before we would reject H</a:t>
            </a:r>
            <a:r>
              <a:rPr lang="en" sz="2000" baseline="-25000"/>
              <a:t>0</a:t>
            </a:r>
            <a:r>
              <a:rPr lang="en" sz="2000"/>
              <a:t>.</a:t>
            </a:r>
            <a:endParaRPr sz="2000"/>
          </a:p>
          <a:p>
            <a:pPr marL="0" indent="0">
              <a:lnSpc>
                <a:spcPct val="115000"/>
              </a:lnSpc>
              <a:spcBef>
                <a:spcPts val="1000"/>
              </a:spcBef>
              <a:spcAft>
                <a:spcPts val="1000"/>
              </a:spcAft>
              <a:buNone/>
            </a:pPr>
            <a:r>
              <a:rPr lang="en" sz="2000"/>
              <a:t>If a Type 2 Error is relatively more dangerous or much more costly than a Type 1 Error, then we should choose a higher significance level (e.g. 0.10). Here we want to be cautious about failing to reject H</a:t>
            </a:r>
            <a:r>
              <a:rPr lang="en" sz="2000" baseline="-25000"/>
              <a:t>0</a:t>
            </a:r>
            <a:r>
              <a:rPr lang="en" sz="2000"/>
              <a:t> when the null is actually false.</a:t>
            </a:r>
            <a:endParaRPr sz="2000"/>
          </a:p>
        </p:txBody>
      </p:sp>
      <p:sp>
        <p:nvSpPr>
          <p:cNvPr id="314" name="Google Shape;314;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Choosing a significance level</a:t>
            </a:r>
            <a:endParaRPr sz="3200">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body" idx="1"/>
          </p:nvPr>
        </p:nvSpPr>
        <p:spPr>
          <a:xfrm flipH="1">
            <a:off x="1981075" y="1263250"/>
            <a:ext cx="8229600" cy="5238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t>In two sided hypothesis tests we are interested in whether p is either above or below some null value </a:t>
            </a:r>
            <a:r>
              <a:rPr lang="en" sz="2000" i="1"/>
              <a:t>p</a:t>
            </a:r>
            <a:r>
              <a:rPr lang="en" sz="2000" i="1" baseline="-25000"/>
              <a:t>0</a:t>
            </a:r>
            <a:r>
              <a:rPr lang="en" sz="2000"/>
              <a:t>: H</a:t>
            </a:r>
            <a:r>
              <a:rPr lang="en" sz="2000" baseline="-25000"/>
              <a:t>A</a:t>
            </a:r>
            <a:r>
              <a:rPr lang="en" sz="2000"/>
              <a:t> : </a:t>
            </a:r>
            <a:r>
              <a:rPr lang="en" sz="2000" i="1"/>
              <a:t>p</a:t>
            </a:r>
            <a:r>
              <a:rPr lang="en" sz="2000"/>
              <a:t> ≠ </a:t>
            </a:r>
            <a:r>
              <a:rPr lang="en" sz="2000" i="1"/>
              <a:t>p</a:t>
            </a:r>
            <a:r>
              <a:rPr lang="en" sz="2000" i="1" baseline="-25000"/>
              <a:t>0</a:t>
            </a:r>
            <a:r>
              <a:rPr lang="en" sz="2000"/>
              <a:t>.</a:t>
            </a:r>
            <a:endParaRPr sz="2000"/>
          </a:p>
          <a:p>
            <a:pPr marL="0" indent="0">
              <a:lnSpc>
                <a:spcPct val="115000"/>
              </a:lnSpc>
              <a:spcBef>
                <a:spcPts val="1000"/>
              </a:spcBef>
              <a:buNone/>
            </a:pPr>
            <a:r>
              <a:rPr lang="en" sz="2000"/>
              <a:t>In one sided hypothesis tests we are interested in </a:t>
            </a:r>
            <a:r>
              <a:rPr lang="en" sz="2000" i="1"/>
              <a:t>p</a:t>
            </a:r>
            <a:r>
              <a:rPr lang="en" sz="2000"/>
              <a:t> differing from the null value </a:t>
            </a:r>
            <a:r>
              <a:rPr lang="en" sz="2000" i="1"/>
              <a:t>p</a:t>
            </a:r>
            <a:r>
              <a:rPr lang="en" sz="2000" i="1" baseline="-25000"/>
              <a:t>0</a:t>
            </a:r>
            <a:r>
              <a:rPr lang="en" sz="2000"/>
              <a:t> in one direction (and not the other):</a:t>
            </a:r>
            <a:endParaRPr sz="2000"/>
          </a:p>
          <a:p>
            <a:pPr marL="0" indent="0">
              <a:lnSpc>
                <a:spcPct val="115000"/>
              </a:lnSpc>
              <a:spcBef>
                <a:spcPts val="1000"/>
              </a:spcBef>
              <a:buNone/>
            </a:pPr>
            <a:r>
              <a:rPr lang="en" sz="2000"/>
              <a:t>If there is only value in detecting if population parameter is less than </a:t>
            </a:r>
            <a:r>
              <a:rPr lang="en" sz="2000" i="1"/>
              <a:t>p</a:t>
            </a:r>
            <a:r>
              <a:rPr lang="en" sz="2000" i="1" baseline="-25000"/>
              <a:t>0</a:t>
            </a:r>
            <a:r>
              <a:rPr lang="en" sz="2000"/>
              <a:t>, then H</a:t>
            </a:r>
            <a:r>
              <a:rPr lang="en" sz="2000" baseline="-25000"/>
              <a:t>A</a:t>
            </a:r>
            <a:r>
              <a:rPr lang="en" sz="2000"/>
              <a:t>: </a:t>
            </a:r>
            <a:r>
              <a:rPr lang="en" sz="2000" i="1"/>
              <a:t>p</a:t>
            </a:r>
            <a:r>
              <a:rPr lang="en" sz="2000"/>
              <a:t> &lt; </a:t>
            </a:r>
            <a:r>
              <a:rPr lang="en" sz="2000" i="1"/>
              <a:t>p</a:t>
            </a:r>
            <a:r>
              <a:rPr lang="en" sz="2000" i="1" baseline="-25000"/>
              <a:t>0</a:t>
            </a:r>
            <a:r>
              <a:rPr lang="en" sz="2000"/>
              <a:t>.</a:t>
            </a:r>
            <a:endParaRPr sz="2000"/>
          </a:p>
          <a:p>
            <a:pPr marL="0" indent="0">
              <a:lnSpc>
                <a:spcPct val="115000"/>
              </a:lnSpc>
              <a:spcBef>
                <a:spcPts val="1000"/>
              </a:spcBef>
              <a:buNone/>
            </a:pPr>
            <a:r>
              <a:rPr lang="en" sz="2000"/>
              <a:t>If there is only value in detecting if population parameter is greater than </a:t>
            </a:r>
            <a:r>
              <a:rPr lang="en" sz="2000" i="1"/>
              <a:t>p</a:t>
            </a:r>
            <a:r>
              <a:rPr lang="en" sz="2000" i="1" baseline="-25000"/>
              <a:t>0</a:t>
            </a:r>
            <a:r>
              <a:rPr lang="en" sz="2000"/>
              <a:t>, then H</a:t>
            </a:r>
            <a:r>
              <a:rPr lang="en" sz="2000" baseline="-25000"/>
              <a:t>A</a:t>
            </a:r>
            <a:r>
              <a:rPr lang="en" sz="2000"/>
              <a:t> : </a:t>
            </a:r>
            <a:r>
              <a:rPr lang="en" sz="2000" i="1"/>
              <a:t>p</a:t>
            </a:r>
            <a:r>
              <a:rPr lang="en" sz="2000"/>
              <a:t> &gt; </a:t>
            </a:r>
            <a:r>
              <a:rPr lang="en" sz="2000" i="1"/>
              <a:t>p</a:t>
            </a:r>
            <a:r>
              <a:rPr lang="en" sz="2000" i="1" baseline="-25000"/>
              <a:t>0</a:t>
            </a:r>
            <a:r>
              <a:rPr lang="en" sz="2000"/>
              <a:t>.</a:t>
            </a:r>
            <a:endParaRPr sz="2000"/>
          </a:p>
          <a:p>
            <a:pPr marL="0" indent="0">
              <a:lnSpc>
                <a:spcPct val="115000"/>
              </a:lnSpc>
              <a:spcBef>
                <a:spcPts val="1000"/>
              </a:spcBef>
              <a:spcAft>
                <a:spcPts val="1000"/>
              </a:spcAft>
              <a:buNone/>
            </a:pPr>
            <a:r>
              <a:rPr lang="en" sz="2000"/>
              <a:t>Two-sided tests are often more appropriate as we often want to detect if the data goes clearly in the opposite direction of a hypothesis direction as well.</a:t>
            </a:r>
            <a:endParaRPr sz="2000"/>
          </a:p>
        </p:txBody>
      </p:sp>
      <p:sp>
        <p:nvSpPr>
          <p:cNvPr id="320" name="Google Shape;320;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200">
                <a:solidFill>
                  <a:schemeClr val="accent1"/>
                </a:solidFill>
              </a:rPr>
              <a:t>One vs. two sided hypothesis tests</a:t>
            </a:r>
            <a:endParaRPr sz="320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p:nvPr/>
        </p:nvSpPr>
        <p:spPr>
          <a:xfrm>
            <a:off x="2207550" y="0"/>
            <a:ext cx="7776900" cy="6858000"/>
          </a:xfrm>
          <a:prstGeom prst="rect">
            <a:avLst/>
          </a:prstGeom>
          <a:noFill/>
          <a:ln>
            <a:noFill/>
          </a:ln>
        </p:spPr>
        <p:txBody>
          <a:bodyPr spcFirstLastPara="1" wrap="square" lIns="91425" tIns="91425" rIns="91425" bIns="91425" anchor="ctr" anchorCtr="0">
            <a:noAutofit/>
          </a:bodyPr>
          <a:lstStyle/>
          <a:p>
            <a:pPr defTabSz="914400">
              <a:buClr>
                <a:srgbClr val="000000"/>
              </a:buClr>
            </a:pPr>
            <a:r>
              <a:rPr lang="en" kern="0">
                <a:solidFill>
                  <a:srgbClr val="000000"/>
                </a:solidFill>
                <a:latin typeface="Arial"/>
                <a:cs typeface="Arial"/>
                <a:sym typeface="Arial"/>
              </a:rPr>
              <a:t>Find more resources at </a:t>
            </a:r>
            <a:r>
              <a:rPr lang="en" u="sng" kern="0">
                <a:solidFill>
                  <a:srgbClr val="1155CC"/>
                </a:solidFill>
                <a:latin typeface="Arial"/>
                <a:cs typeface="Arial"/>
                <a:sym typeface="Arial"/>
                <a:hlinkClick r:id="rId3"/>
              </a:rPr>
              <a:t>openintro.org/os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Slides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Videos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Statistical Software Labs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Discussion Forums (free support for students and teachers)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Learning Objectives</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Teachers only content is also available for </a:t>
            </a:r>
            <a:r>
              <a:rPr lang="en" u="sng" kern="0">
                <a:solidFill>
                  <a:srgbClr val="1155CC"/>
                </a:solidFill>
                <a:latin typeface="Arial"/>
                <a:cs typeface="Arial"/>
                <a:sym typeface="Arial"/>
                <a:hlinkClick r:id="rId4"/>
              </a:rPr>
              <a:t>Verified Teachers</a:t>
            </a:r>
            <a:r>
              <a:rPr lang="en" kern="0">
                <a:solidFill>
                  <a:srgbClr val="000000"/>
                </a:solidFill>
                <a:latin typeface="Arial"/>
                <a:cs typeface="Arial"/>
                <a:sym typeface="Arial"/>
              </a:rPr>
              <a:t>, including</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Exercise solutions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Sample exams</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Ability to request a free desk copy for a course</a:t>
            </a:r>
            <a:endParaRPr kern="0">
              <a:solidFill>
                <a:srgbClr val="000000"/>
              </a:solidFill>
              <a:latin typeface="Arial"/>
              <a:cs typeface="Arial"/>
              <a:sym typeface="Arial"/>
            </a:endParaRPr>
          </a:p>
          <a:p>
            <a:pPr marL="457200" indent="-342900" defTabSz="914400">
              <a:buClr>
                <a:srgbClr val="000000"/>
              </a:buClr>
              <a:buSzPts val="1800"/>
              <a:buFont typeface="Arial"/>
              <a:buChar char="●"/>
            </a:pPr>
            <a:r>
              <a:rPr lang="en" kern="0">
                <a:solidFill>
                  <a:srgbClr val="000000"/>
                </a:solidFill>
                <a:latin typeface="Arial"/>
                <a:cs typeface="Arial"/>
                <a:sym typeface="Arial"/>
              </a:rPr>
              <a:t>Statistics Teachers email group</a:t>
            </a: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endParaRPr kern="0">
              <a:solidFill>
                <a:srgbClr val="000000"/>
              </a:solidFill>
              <a:latin typeface="Arial"/>
              <a:cs typeface="Arial"/>
              <a:sym typeface="Arial"/>
            </a:endParaRPr>
          </a:p>
          <a:p>
            <a:pPr defTabSz="914400">
              <a:buClr>
                <a:srgbClr val="000000"/>
              </a:buClr>
            </a:pPr>
            <a:r>
              <a:rPr lang="en" kern="0">
                <a:solidFill>
                  <a:srgbClr val="000000"/>
                </a:solidFill>
                <a:latin typeface="Arial"/>
                <a:cs typeface="Arial"/>
                <a:sym typeface="Arial"/>
              </a:rPr>
              <a:t>Questions? </a:t>
            </a:r>
            <a:r>
              <a:rPr lang="en" u="sng" kern="0">
                <a:solidFill>
                  <a:srgbClr val="1155CC"/>
                </a:solidFill>
                <a:latin typeface="Arial"/>
                <a:cs typeface="Arial"/>
                <a:sym typeface="Arial"/>
                <a:hlinkClick r:id="rId5"/>
              </a:rPr>
              <a:t>Contact us</a:t>
            </a:r>
            <a:r>
              <a:rPr lang="en" kern="0">
                <a:solidFill>
                  <a:srgbClr val="000000"/>
                </a:solidFill>
                <a:latin typeface="Arial"/>
                <a:cs typeface="Arial"/>
                <a:sym typeface="Arial"/>
              </a:rPr>
              <a:t>.</a:t>
            </a:r>
            <a:endParaRPr kern="0">
              <a:solidFill>
                <a:srgbClr val="000000"/>
              </a:solidFill>
              <a:latin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body" idx="1"/>
          </p:nvPr>
        </p:nvSpPr>
        <p:spPr>
          <a:xfrm>
            <a:off x="1981200" y="2947948"/>
            <a:ext cx="8229600" cy="962100"/>
          </a:xfrm>
          <a:prstGeom prst="rect">
            <a:avLst/>
          </a:prstGeom>
        </p:spPr>
        <p:txBody>
          <a:bodyPr spcFirstLastPara="1" wrap="square" lIns="91425" tIns="91425" rIns="91425" bIns="91425" anchor="ctr" anchorCtr="0">
            <a:noAutofit/>
          </a:bodyPr>
          <a:lstStyle/>
          <a:p>
            <a:pPr marL="0" indent="0" algn="l">
              <a:buNone/>
            </a:pPr>
            <a:r>
              <a:rPr lang="en" sz="2800" b="1"/>
              <a:t>Extra Slides from the</a:t>
            </a:r>
            <a:br>
              <a:rPr lang="en" sz="2800" b="1"/>
            </a:br>
            <a:r>
              <a:rPr lang="en" sz="2800" b="1"/>
              <a:t>OS3 section on hypothesis testing</a:t>
            </a:r>
            <a:endParaRPr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8"/>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endParaRPr lang="en" sz="2800" i="1" dirty="0"/>
          </a:p>
          <a:p>
            <a:pPr marL="0" indent="0" algn="ctr">
              <a:lnSpc>
                <a:spcPct val="115000"/>
              </a:lnSpc>
              <a:spcBef>
                <a:spcPts val="0"/>
              </a:spcBef>
              <a:buNone/>
            </a:pPr>
            <a:r>
              <a:rPr lang="en" sz="2800" dirty="0"/>
              <a:t>What proportion of Males are promoted? What proportion of Females?</a:t>
            </a:r>
          </a:p>
          <a:p>
            <a:pPr marL="0" indent="0" algn="ctr">
              <a:lnSpc>
                <a:spcPct val="115000"/>
              </a:lnSpc>
              <a:spcBef>
                <a:spcPts val="0"/>
              </a:spcBef>
              <a:buNone/>
            </a:pPr>
            <a:endParaRPr lang="en" sz="2800" i="1" dirty="0"/>
          </a:p>
          <a:p>
            <a:pPr marL="0" indent="0" algn="ctr">
              <a:lnSpc>
                <a:spcPct val="115000"/>
              </a:lnSpc>
              <a:spcBef>
                <a:spcPts val="0"/>
              </a:spcBef>
              <a:buNone/>
            </a:pPr>
            <a:r>
              <a:rPr lang="en" sz="2800" i="1" dirty="0" err="1"/>
              <a:t>p̂</a:t>
            </a:r>
            <a:r>
              <a:rPr lang="en" sz="2800" baseline="-25000" dirty="0" err="1"/>
              <a:t>males</a:t>
            </a:r>
            <a:r>
              <a:rPr lang="en" sz="2800" dirty="0"/>
              <a:t> = 21 / 24 = 0.88</a:t>
            </a:r>
            <a:endParaRPr sz="2800" dirty="0"/>
          </a:p>
          <a:p>
            <a:pPr marL="0" indent="0" algn="ctr">
              <a:lnSpc>
                <a:spcPct val="115000"/>
              </a:lnSpc>
              <a:spcBef>
                <a:spcPts val="0"/>
              </a:spcBef>
              <a:buNone/>
            </a:pPr>
            <a:r>
              <a:rPr lang="en" sz="2800" i="1" dirty="0" err="1"/>
              <a:t>p̂</a:t>
            </a:r>
            <a:r>
              <a:rPr lang="en" sz="2800" baseline="-25000" dirty="0" err="1"/>
              <a:t>females</a:t>
            </a:r>
            <a:r>
              <a:rPr lang="en" sz="2800" dirty="0"/>
              <a:t> = 14 / 24 = 0.58</a:t>
            </a:r>
            <a:endParaRPr sz="2800" dirty="0"/>
          </a:p>
          <a:p>
            <a:pPr marL="0" indent="0">
              <a:lnSpc>
                <a:spcPct val="115000"/>
              </a:lnSpc>
              <a:spcBef>
                <a:spcPts val="1000"/>
              </a:spcBef>
              <a:buNone/>
            </a:pPr>
            <a:endParaRPr sz="2800" dirty="0">
              <a:solidFill>
                <a:srgbClr val="000000"/>
              </a:solidFill>
            </a:endParaRPr>
          </a:p>
        </p:txBody>
      </p:sp>
      <p:pic>
        <p:nvPicPr>
          <p:cNvPr id="66" name="Google Shape;66;p18"/>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BBFE809-F276-7D04-E7C5-87B24EF339E8}"/>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extLst>
      <p:ext uri="{BB962C8B-B14F-4D97-AF65-F5344CB8AC3E}">
        <p14:creationId xmlns:p14="http://schemas.microsoft.com/office/powerpoint/2010/main" val="72063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36" name="Google Shape;336;p57"/>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body" idx="1"/>
          </p:nvPr>
        </p:nvSpPr>
        <p:spPr>
          <a:xfrm flipH="1">
            <a:off x="1981075" y="3045300"/>
            <a:ext cx="7822200" cy="17784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The associated hypotheses are:</a:t>
            </a:r>
            <a:endParaRPr sz="1700"/>
          </a:p>
          <a:p>
            <a:pPr indent="0">
              <a:lnSpc>
                <a:spcPct val="115000"/>
              </a:lnSpc>
              <a:spcBef>
                <a:spcPts val="0"/>
              </a:spcBef>
              <a:buSzPts val="1100"/>
              <a:buNone/>
            </a:pPr>
            <a:r>
              <a:rPr lang="en" sz="1700" i="1">
                <a:solidFill>
                  <a:schemeClr val="accent1"/>
                </a:solidFill>
              </a:rPr>
              <a:t>H</a:t>
            </a:r>
            <a:r>
              <a:rPr lang="en" sz="1700" i="1" baseline="-25000">
                <a:solidFill>
                  <a:schemeClr val="accent1"/>
                </a:solidFill>
              </a:rPr>
              <a:t>0</a:t>
            </a:r>
            <a:r>
              <a:rPr lang="en" sz="1700" i="1">
                <a:solidFill>
                  <a:schemeClr val="accent1"/>
                </a:solidFill>
              </a:rPr>
              <a:t>: µ</a:t>
            </a:r>
            <a:r>
              <a:rPr lang="en" sz="1700">
                <a:solidFill>
                  <a:schemeClr val="accent1"/>
                </a:solidFill>
              </a:rPr>
              <a:t> = 3:</a:t>
            </a:r>
            <a:r>
              <a:rPr lang="en" sz="1700"/>
              <a:t> College students have been in 3 exclusive relationships, on average</a:t>
            </a:r>
            <a:endParaRPr sz="1700"/>
          </a:p>
          <a:p>
            <a:pPr indent="0">
              <a:lnSpc>
                <a:spcPct val="115000"/>
              </a:lnSpc>
              <a:spcBef>
                <a:spcPts val="0"/>
              </a:spcBef>
              <a:buNone/>
            </a:pPr>
            <a:r>
              <a:rPr lang="en" sz="1700" i="1">
                <a:solidFill>
                  <a:schemeClr val="accent1"/>
                </a:solidFill>
              </a:rPr>
              <a:t>H</a:t>
            </a:r>
            <a:r>
              <a:rPr lang="en" sz="1700" i="1" baseline="-25000">
                <a:solidFill>
                  <a:schemeClr val="accent1"/>
                </a:solidFill>
              </a:rPr>
              <a:t>A</a:t>
            </a:r>
            <a:r>
              <a:rPr lang="en" sz="1700" i="1">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42" name="Google Shape;342;p5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43" name="Google Shape;343;p58"/>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9"/>
          <p:cNvSpPr txBox="1">
            <a:spLocks noGrp="1"/>
          </p:cNvSpPr>
          <p:nvPr>
            <p:ph type="body" idx="1"/>
          </p:nvPr>
        </p:nvSpPr>
        <p:spPr>
          <a:xfrm flipH="1">
            <a:off x="1981075" y="3045300"/>
            <a:ext cx="7822200" cy="17784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The associated hypotheses are:</a:t>
            </a:r>
            <a:endParaRPr sz="1700"/>
          </a:p>
          <a:p>
            <a:pPr indent="0">
              <a:lnSpc>
                <a:spcPct val="115000"/>
              </a:lnSpc>
              <a:spcBef>
                <a:spcPts val="0"/>
              </a:spcBef>
              <a:buSzPts val="1100"/>
              <a:buNone/>
            </a:pPr>
            <a:r>
              <a:rPr lang="en" sz="1700" i="1">
                <a:solidFill>
                  <a:schemeClr val="accent1"/>
                </a:solidFill>
              </a:rPr>
              <a:t>H</a:t>
            </a:r>
            <a:r>
              <a:rPr lang="en" sz="1700" i="1" baseline="-25000">
                <a:solidFill>
                  <a:schemeClr val="accent1"/>
                </a:solidFill>
              </a:rPr>
              <a:t>0</a:t>
            </a:r>
            <a:r>
              <a:rPr lang="en" sz="1700" i="1">
                <a:solidFill>
                  <a:schemeClr val="accent1"/>
                </a:solidFill>
              </a:rPr>
              <a:t>: µ</a:t>
            </a:r>
            <a:r>
              <a:rPr lang="en" sz="1700">
                <a:solidFill>
                  <a:schemeClr val="accent1"/>
                </a:solidFill>
              </a:rPr>
              <a:t> = 3:</a:t>
            </a:r>
            <a:r>
              <a:rPr lang="en" sz="1700"/>
              <a:t> College students have been in 3 exclusive relationships, on average</a:t>
            </a:r>
            <a:endParaRPr sz="1700"/>
          </a:p>
          <a:p>
            <a:pPr indent="0">
              <a:lnSpc>
                <a:spcPct val="115000"/>
              </a:lnSpc>
              <a:spcBef>
                <a:spcPts val="0"/>
              </a:spcBef>
              <a:buNone/>
            </a:pPr>
            <a:r>
              <a:rPr lang="en" sz="1700" i="1">
                <a:solidFill>
                  <a:schemeClr val="accent1"/>
                </a:solidFill>
              </a:rPr>
              <a:t>H</a:t>
            </a:r>
            <a:r>
              <a:rPr lang="en" sz="1700" i="1" baseline="-25000">
                <a:solidFill>
                  <a:schemeClr val="accent1"/>
                </a:solidFill>
              </a:rPr>
              <a:t>A</a:t>
            </a:r>
            <a:r>
              <a:rPr lang="en" sz="1700" i="1">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49" name="Google Shape;349;p5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50" name="Google Shape;350;p59"/>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
        <p:nvSpPr>
          <p:cNvPr id="351" name="Google Shape;351;p59"/>
          <p:cNvSpPr txBox="1">
            <a:spLocks noGrp="1"/>
          </p:cNvSpPr>
          <p:nvPr>
            <p:ph type="body" idx="1"/>
          </p:nvPr>
        </p:nvSpPr>
        <p:spPr>
          <a:xfrm flipH="1">
            <a:off x="1981075" y="4525450"/>
            <a:ext cx="7822200" cy="2217000"/>
          </a:xfrm>
          <a:prstGeom prst="rect">
            <a:avLst/>
          </a:prstGeom>
        </p:spPr>
        <p:txBody>
          <a:bodyPr spcFirstLastPara="1" wrap="square" lIns="91425" tIns="91425" rIns="91425" bIns="91425" anchor="t" anchorCtr="0">
            <a:noAutofit/>
          </a:bodyPr>
          <a:lstStyle/>
          <a:p>
            <a:pPr indent="-349250">
              <a:lnSpc>
                <a:spcPct val="115000"/>
              </a:lnSpc>
              <a:spcBef>
                <a:spcPts val="0"/>
              </a:spcBef>
              <a:buSzPts val="1900"/>
            </a:pPr>
            <a:r>
              <a:rPr lang="en" sz="1900"/>
              <a:t>Since the null value is included in the interval, we do not reject the null hypothesis in favor of the alternative.</a:t>
            </a:r>
            <a:endParaRPr sz="1900"/>
          </a:p>
          <a:p>
            <a:pPr marL="0" indent="0">
              <a:lnSpc>
                <a:spcPct val="115000"/>
              </a:lnSpc>
              <a:spcBef>
                <a:spcPts val="0"/>
              </a:spcBef>
              <a:buNone/>
            </a:pPr>
            <a:endParaRPr sz="1900"/>
          </a:p>
          <a:p>
            <a:pPr marL="0" indent="0">
              <a:lnSpc>
                <a:spcPct val="115000"/>
              </a:lnSpc>
              <a:spcBef>
                <a:spcPts val="0"/>
              </a:spcBef>
              <a:buNone/>
            </a:pP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body" idx="1"/>
          </p:nvPr>
        </p:nvSpPr>
        <p:spPr>
          <a:xfrm flipH="1">
            <a:off x="1981075" y="3045300"/>
            <a:ext cx="7822200" cy="17784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The associated hypotheses are:</a:t>
            </a:r>
            <a:endParaRPr sz="1700"/>
          </a:p>
          <a:p>
            <a:pPr indent="0">
              <a:lnSpc>
                <a:spcPct val="115000"/>
              </a:lnSpc>
              <a:spcBef>
                <a:spcPts val="0"/>
              </a:spcBef>
              <a:buSzPts val="1100"/>
              <a:buNone/>
            </a:pPr>
            <a:r>
              <a:rPr lang="en" sz="1700" i="1">
                <a:solidFill>
                  <a:schemeClr val="accent1"/>
                </a:solidFill>
              </a:rPr>
              <a:t>H</a:t>
            </a:r>
            <a:r>
              <a:rPr lang="en" sz="1700" i="1" baseline="-25000">
                <a:solidFill>
                  <a:schemeClr val="accent1"/>
                </a:solidFill>
              </a:rPr>
              <a:t>0</a:t>
            </a:r>
            <a:r>
              <a:rPr lang="en" sz="1700" i="1">
                <a:solidFill>
                  <a:schemeClr val="accent1"/>
                </a:solidFill>
              </a:rPr>
              <a:t>: µ</a:t>
            </a:r>
            <a:r>
              <a:rPr lang="en" sz="1700">
                <a:solidFill>
                  <a:schemeClr val="accent1"/>
                </a:solidFill>
              </a:rPr>
              <a:t> = 3:</a:t>
            </a:r>
            <a:r>
              <a:rPr lang="en" sz="1700"/>
              <a:t> College students have been in 3 exclusive relationships, on average</a:t>
            </a:r>
            <a:endParaRPr sz="1700"/>
          </a:p>
          <a:p>
            <a:pPr indent="0">
              <a:lnSpc>
                <a:spcPct val="115000"/>
              </a:lnSpc>
              <a:spcBef>
                <a:spcPts val="0"/>
              </a:spcBef>
              <a:buNone/>
            </a:pPr>
            <a:r>
              <a:rPr lang="en" sz="1700" i="1">
                <a:solidFill>
                  <a:schemeClr val="accent1"/>
                </a:solidFill>
              </a:rPr>
              <a:t>H</a:t>
            </a:r>
            <a:r>
              <a:rPr lang="en" sz="1700" i="1" baseline="-25000">
                <a:solidFill>
                  <a:schemeClr val="accent1"/>
                </a:solidFill>
              </a:rPr>
              <a:t>A</a:t>
            </a:r>
            <a:r>
              <a:rPr lang="en" sz="1700" i="1">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57" name="Google Shape;357;p6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Testing hypotheses using confidence intervals</a:t>
            </a:r>
            <a:endParaRPr>
              <a:solidFill>
                <a:schemeClr val="accent1"/>
              </a:solidFill>
            </a:endParaRPr>
          </a:p>
        </p:txBody>
      </p:sp>
      <p:sp>
        <p:nvSpPr>
          <p:cNvPr id="358" name="Google Shape;358;p60"/>
          <p:cNvSpPr txBox="1">
            <a:spLocks noGrp="1"/>
          </p:cNvSpPr>
          <p:nvPr>
            <p:ph type="body" idx="1"/>
          </p:nvPr>
        </p:nvSpPr>
        <p:spPr>
          <a:xfrm flipH="1">
            <a:off x="1981075" y="1305775"/>
            <a:ext cx="78222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
        <p:nvSpPr>
          <p:cNvPr id="359" name="Google Shape;359;p60"/>
          <p:cNvSpPr txBox="1">
            <a:spLocks noGrp="1"/>
          </p:cNvSpPr>
          <p:nvPr>
            <p:ph type="body" idx="1"/>
          </p:nvPr>
        </p:nvSpPr>
        <p:spPr>
          <a:xfrm flipH="1">
            <a:off x="1981075" y="4525450"/>
            <a:ext cx="7822200" cy="2217000"/>
          </a:xfrm>
          <a:prstGeom prst="rect">
            <a:avLst/>
          </a:prstGeom>
        </p:spPr>
        <p:txBody>
          <a:bodyPr spcFirstLastPara="1" wrap="square" lIns="91425" tIns="91425" rIns="91425" bIns="91425" anchor="t" anchorCtr="0">
            <a:noAutofit/>
          </a:bodyPr>
          <a:lstStyle/>
          <a:p>
            <a:pPr indent="-349250">
              <a:lnSpc>
                <a:spcPct val="115000"/>
              </a:lnSpc>
              <a:spcBef>
                <a:spcPts val="0"/>
              </a:spcBef>
              <a:buSzPts val="1900"/>
            </a:pPr>
            <a:r>
              <a:rPr lang="en" sz="1900"/>
              <a:t>Since the null value is included in the interval, we do not reject the null hypothesis in favor of the alternative.</a:t>
            </a:r>
            <a:endParaRPr sz="1900"/>
          </a:p>
          <a:p>
            <a:pPr indent="-349250">
              <a:lnSpc>
                <a:spcPct val="115000"/>
              </a:lnSpc>
              <a:spcBef>
                <a:spcPts val="0"/>
              </a:spcBef>
              <a:buSzPts val="1900"/>
            </a:pPr>
            <a:r>
              <a:rPr lang="en" sz="1900"/>
              <a:t>This is a quick-and-dirty approach for hypothesis testing. However it doesn't tell us the likelihood of certain outcomes under the null hypothesis, i.e. the p-value, based on which we can make a decision on the hypotheses.</a:t>
            </a:r>
            <a:endParaRPr sz="1900"/>
          </a:p>
          <a:p>
            <a:pPr marL="0" indent="0">
              <a:lnSpc>
                <a:spcPct val="115000"/>
              </a:lnSpc>
              <a:spcBef>
                <a:spcPts val="0"/>
              </a:spcBef>
              <a:buNone/>
            </a:pPr>
            <a:endParaRPr sz="19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1"/>
          <p:cNvSpPr txBox="1">
            <a:spLocks noGrp="1"/>
          </p:cNvSpPr>
          <p:nvPr>
            <p:ph type="body" idx="1"/>
          </p:nvPr>
        </p:nvSpPr>
        <p:spPr>
          <a:xfrm flipH="1">
            <a:off x="1981075" y="1143000"/>
            <a:ext cx="8229600" cy="1875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400">
                <a:solidFill>
                  <a:schemeClr val="accent1"/>
                </a:solidFill>
              </a:rPr>
              <a:t>A similar survey asked how many colleges students applied to, and 206 students responded to this question. This sample yielded an average of 9.7 college applications with a standard deviation of 7. College Board website states that counselors recommend students apply to roughly 8 colleges.  Do these data provide convincing evidence that the average number of colleges all Duke students apply to is </a:t>
            </a:r>
            <a:r>
              <a:rPr lang="en" sz="2400" u="sng">
                <a:solidFill>
                  <a:schemeClr val="accent1"/>
                </a:solidFill>
              </a:rPr>
              <a:t>higher</a:t>
            </a:r>
            <a:r>
              <a:rPr lang="en" sz="2400">
                <a:solidFill>
                  <a:schemeClr val="accent1"/>
                </a:solidFill>
              </a:rPr>
              <a:t> than recommended?</a:t>
            </a:r>
            <a:endParaRPr sz="2400">
              <a:solidFill>
                <a:schemeClr val="accent1"/>
              </a:solidFill>
            </a:endParaRPr>
          </a:p>
        </p:txBody>
      </p:sp>
      <p:sp>
        <p:nvSpPr>
          <p:cNvPr id="365" name="Google Shape;365;p6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a:t>
            </a:r>
            <a:endParaRPr>
              <a:solidFill>
                <a:schemeClr val="accent1"/>
              </a:solidFill>
            </a:endParaRPr>
          </a:p>
        </p:txBody>
      </p:sp>
      <p:sp>
        <p:nvSpPr>
          <p:cNvPr id="366" name="Google Shape;366;p61"/>
          <p:cNvSpPr txBox="1">
            <a:spLocks noGrp="1"/>
          </p:cNvSpPr>
          <p:nvPr>
            <p:ph type="body" idx="1"/>
          </p:nvPr>
        </p:nvSpPr>
        <p:spPr>
          <a:xfrm flipH="1">
            <a:off x="1981075" y="6005325"/>
            <a:ext cx="7822200" cy="584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u="sng">
                <a:solidFill>
                  <a:schemeClr val="hlink"/>
                </a:solidFill>
                <a:hlinkClick r:id="rId3"/>
              </a:rPr>
              <a:t>http://www.collegeboard.com/student/apply/the-application/151680.html</a:t>
            </a:r>
            <a:endParaRPr sz="19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2"/>
          <p:cNvSpPr txBox="1">
            <a:spLocks noGrp="1"/>
          </p:cNvSpPr>
          <p:nvPr>
            <p:ph type="body" idx="1"/>
          </p:nvPr>
        </p:nvSpPr>
        <p:spPr>
          <a:xfrm flipH="1">
            <a:off x="1981075" y="1143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p:txBody>
      </p:sp>
      <p:sp>
        <p:nvSpPr>
          <p:cNvPr id="372" name="Google Shape;372;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3"/>
          <p:cNvSpPr txBox="1">
            <a:spLocks noGrp="1"/>
          </p:cNvSpPr>
          <p:nvPr>
            <p:ph type="body" idx="1"/>
          </p:nvPr>
        </p:nvSpPr>
        <p:spPr>
          <a:xfrm flipH="1">
            <a:off x="1981075" y="7620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78" name="Google Shape;378;p63"/>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4"/>
          <p:cNvSpPr txBox="1">
            <a:spLocks noGrp="1"/>
          </p:cNvSpPr>
          <p:nvPr>
            <p:ph type="body" idx="1"/>
          </p:nvPr>
        </p:nvSpPr>
        <p:spPr>
          <a:xfrm flipH="1">
            <a:off x="1981075" y="6858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marL="0" indent="0">
              <a:lnSpc>
                <a:spcPct val="115000"/>
              </a:lnSpc>
              <a:spcBef>
                <a:spcPts val="1000"/>
              </a:spcBef>
              <a:spcAft>
                <a:spcPts val="1000"/>
              </a:spcAft>
              <a:buNone/>
            </a:pPr>
            <a:endParaRPr sz="2400">
              <a:solidFill>
                <a:srgbClr val="000000"/>
              </a:solidFill>
            </a:endParaRPr>
          </a:p>
        </p:txBody>
      </p:sp>
      <p:sp>
        <p:nvSpPr>
          <p:cNvPr id="384" name="Google Shape;384;p64"/>
          <p:cNvSpPr txBox="1">
            <a:spLocks noGrp="1"/>
          </p:cNvSpPr>
          <p:nvPr>
            <p:ph type="title"/>
          </p:nvPr>
        </p:nvSpPr>
        <p:spPr>
          <a:xfrm>
            <a:off x="1981200" y="-3048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5"/>
          <p:cNvSpPr txBox="1">
            <a:spLocks noGrp="1"/>
          </p:cNvSpPr>
          <p:nvPr>
            <p:ph type="body" idx="1"/>
          </p:nvPr>
        </p:nvSpPr>
        <p:spPr>
          <a:xfrm flipH="1">
            <a:off x="1981075" y="609600"/>
            <a:ext cx="8229600" cy="1875900"/>
          </a:xfrm>
          <a:prstGeom prst="rect">
            <a:avLst/>
          </a:prstGeom>
        </p:spPr>
        <p:txBody>
          <a:bodyPr spcFirstLastPara="1" wrap="square" lIns="91425" tIns="91425" rIns="91425" bIns="91425" anchor="t" anchorCtr="0">
            <a:noAutofit/>
          </a:bodyPr>
          <a:lstStyle/>
          <a:p>
            <a:pPr indent="-381000">
              <a:lnSpc>
                <a:spcPct val="115000"/>
              </a:lnSpc>
              <a:spcBef>
                <a:spcPts val="0"/>
              </a:spcBef>
              <a:buClr>
                <a:srgbClr val="000000"/>
              </a:buClr>
              <a:buSzPts val="2400"/>
            </a:pPr>
            <a:r>
              <a:rPr lang="en" sz="2400">
                <a:solidFill>
                  <a:srgbClr val="000000"/>
                </a:solidFill>
              </a:rPr>
              <a:t>The </a:t>
            </a:r>
            <a:r>
              <a:rPr lang="en" sz="2400" i="1">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a:lnSpc>
                <a:spcPct val="115000"/>
              </a:lnSpc>
              <a:spcBef>
                <a:spcPts val="0"/>
              </a:spcBef>
              <a:buClr>
                <a:srgbClr val="000000"/>
              </a:buClr>
              <a:buSzPts val="2400"/>
            </a:pPr>
            <a:r>
              <a:rPr lang="en" sz="2400">
                <a:solidFill>
                  <a:srgbClr val="000000"/>
                </a:solidFill>
              </a:rPr>
              <a:t>There may be two explanations why our sample mean is higher than the recommended 8 schools.</a:t>
            </a:r>
            <a:endParaRPr sz="2400">
              <a:solidFill>
                <a:srgbClr val="000000"/>
              </a:solidFill>
            </a:endParaRPr>
          </a:p>
          <a:p>
            <a:pPr lvl="1" indent="-355600">
              <a:lnSpc>
                <a:spcPct val="115000"/>
              </a:lnSpc>
              <a:buClr>
                <a:srgbClr val="000000"/>
              </a:buClr>
              <a:buSzPts val="2000"/>
            </a:pPr>
            <a:r>
              <a:rPr lang="en" sz="2000">
                <a:solidFill>
                  <a:srgbClr val="000000"/>
                </a:solidFill>
              </a:rPr>
              <a:t>The true population mean is different.</a:t>
            </a:r>
            <a:endParaRPr sz="2000">
              <a:solidFill>
                <a:srgbClr val="000000"/>
              </a:solidFill>
            </a:endParaRPr>
          </a:p>
          <a:p>
            <a:pPr lvl="1" indent="-355600">
              <a:lnSpc>
                <a:spcPct val="115000"/>
              </a:lnSpc>
              <a:buClr>
                <a:srgbClr val="000000"/>
              </a:buClr>
              <a:buSzPts val="2000"/>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a:lnSpc>
                <a:spcPct val="115000"/>
              </a:lnSpc>
              <a:spcBef>
                <a:spcPts val="0"/>
              </a:spcBef>
              <a:buClr>
                <a:srgbClr val="000000"/>
              </a:buClr>
              <a:buSzPts val="2400"/>
            </a:pPr>
            <a:r>
              <a:rPr lang="en" sz="2400">
                <a:solidFill>
                  <a:srgbClr val="000000"/>
                </a:solidFill>
              </a:rPr>
              <a:t>We start with the assumption the average number of colleges Duke students apply to is 8 (as recommended) </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0</a:t>
            </a:r>
            <a:r>
              <a:rPr lang="en" sz="2400">
                <a:solidFill>
                  <a:srgbClr val="000000"/>
                </a:solidFill>
              </a:rPr>
              <a:t> : 𝝁 = 8</a:t>
            </a:r>
            <a:endParaRPr sz="2400">
              <a:solidFill>
                <a:srgbClr val="000000"/>
              </a:solidFill>
            </a:endParaRPr>
          </a:p>
          <a:p>
            <a:pPr indent="-381000">
              <a:lnSpc>
                <a:spcPct val="115000"/>
              </a:lnSpc>
              <a:spcBef>
                <a:spcPts val="1000"/>
              </a:spcBef>
              <a:buClr>
                <a:srgbClr val="000000"/>
              </a:buClr>
              <a:buSzPts val="2400"/>
            </a:pPr>
            <a:r>
              <a:rPr lang="en" sz="2400">
                <a:solidFill>
                  <a:srgbClr val="000000"/>
                </a:solidFill>
              </a:rPr>
              <a:t>We test the claim that the average number of colleges Duke students apply to is greater than 8</a:t>
            </a:r>
            <a:endParaRPr sz="2400">
              <a:solidFill>
                <a:srgbClr val="000000"/>
              </a:solidFill>
            </a:endParaRPr>
          </a:p>
          <a:p>
            <a:pPr marL="0" indent="0" algn="ctr">
              <a:lnSpc>
                <a:spcPct val="115000"/>
              </a:lnSpc>
              <a:spcBef>
                <a:spcPts val="1000"/>
              </a:spcBef>
              <a:buNone/>
            </a:pPr>
            <a:r>
              <a:rPr lang="en" sz="2400" i="1">
                <a:solidFill>
                  <a:schemeClr val="accent1"/>
                </a:solidFill>
              </a:rPr>
              <a:t>H</a:t>
            </a:r>
            <a:r>
              <a:rPr lang="en" sz="2400" i="1" baseline="-25000">
                <a:solidFill>
                  <a:schemeClr val="accent1"/>
                </a:solidFill>
              </a:rPr>
              <a:t>A</a:t>
            </a:r>
            <a:r>
              <a:rPr lang="en" sz="2400"/>
              <a:t> : 𝝁 &gt; 8</a:t>
            </a:r>
            <a:endParaRPr sz="2400"/>
          </a:p>
          <a:p>
            <a:pPr marL="0" indent="0" algn="ctr">
              <a:lnSpc>
                <a:spcPct val="115000"/>
              </a:lnSpc>
              <a:spcBef>
                <a:spcPts val="1000"/>
              </a:spcBef>
              <a:spcAft>
                <a:spcPts val="1000"/>
              </a:spcAft>
              <a:buNone/>
            </a:pPr>
            <a:endParaRPr sz="2400">
              <a:solidFill>
                <a:srgbClr val="000000"/>
              </a:solidFill>
            </a:endParaRPr>
          </a:p>
        </p:txBody>
      </p:sp>
      <p:sp>
        <p:nvSpPr>
          <p:cNvPr id="390" name="Google Shape;390;p65"/>
          <p:cNvSpPr txBox="1">
            <a:spLocks noGrp="1"/>
          </p:cNvSpPr>
          <p:nvPr>
            <p:ph type="title"/>
          </p:nvPr>
        </p:nvSpPr>
        <p:spPr>
          <a:xfrm>
            <a:off x="1981200" y="-381012"/>
            <a:ext cx="8229600" cy="1143000"/>
          </a:xfrm>
          <a:prstGeom prst="rect">
            <a:avLst/>
          </a:prstGeom>
        </p:spPr>
        <p:txBody>
          <a:bodyPr spcFirstLastPara="1" wrap="square" lIns="91425" tIns="91425" rIns="91425" bIns="91425" anchor="b" anchorCtr="0">
            <a:noAutofit/>
          </a:bodyPr>
          <a:lstStyle/>
          <a:p>
            <a:r>
              <a:rPr lang="en">
                <a:solidFill>
                  <a:schemeClr val="accent1"/>
                </a:solidFill>
              </a:rPr>
              <a:t>Setting the hypotheses</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6"/>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SzPts val="2000"/>
              <a:buAutoNum type="alphaLcParenR"/>
            </a:pPr>
            <a:r>
              <a:rPr lang="en" sz="2000"/>
              <a:t>There should be at least 10 successes and 10 failures in the sample.</a:t>
            </a:r>
            <a:endParaRPr sz="2000"/>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396" name="Google Shape;396;p66"/>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endParaRPr lang="en"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7"/>
          <p:cNvSpPr txBox="1">
            <a:spLocks noGrp="1"/>
          </p:cNvSpPr>
          <p:nvPr>
            <p:ph type="body" idx="1"/>
          </p:nvPr>
        </p:nvSpPr>
        <p:spPr>
          <a:xfrm flipH="1">
            <a:off x="1981137"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chemeClr val="accent1"/>
                </a:solidFill>
              </a:rPr>
              <a:t>Which of the following is </a:t>
            </a:r>
            <a:r>
              <a:rPr lang="en" sz="2000" i="1"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a:lnSpc>
                <a:spcPct val="115000"/>
              </a:lnSpc>
              <a:spcBef>
                <a:spcPts val="1000"/>
              </a:spcBef>
              <a:buSzPts val="2000"/>
              <a:buAutoNum type="alphaLcParenR"/>
            </a:pPr>
            <a:r>
              <a:rPr lang="en" sz="2000"/>
              <a:t>Students in the sample should be independent of each other with respect to how many colleges they applied to.</a:t>
            </a:r>
            <a:endParaRPr sz="2000"/>
          </a:p>
          <a:p>
            <a:pPr indent="-355600">
              <a:lnSpc>
                <a:spcPct val="115000"/>
              </a:lnSpc>
              <a:spcBef>
                <a:spcPts val="0"/>
              </a:spcBef>
              <a:buSzPts val="2000"/>
              <a:buAutoNum type="alphaLcParenR"/>
            </a:pPr>
            <a:r>
              <a:rPr lang="en" sz="2000"/>
              <a:t>Sampling should have been done randomly.</a:t>
            </a:r>
            <a:endParaRPr sz="2000"/>
          </a:p>
          <a:p>
            <a:pPr indent="-355600">
              <a:lnSpc>
                <a:spcPct val="115000"/>
              </a:lnSpc>
              <a:spcBef>
                <a:spcPts val="0"/>
              </a:spcBef>
              <a:buSzPts val="2000"/>
              <a:buAutoNum type="alphaLcParenR"/>
            </a:pPr>
            <a:r>
              <a:rPr lang="en" sz="2000"/>
              <a:t>The sample size should be less than 10% of the population of all Duke students.</a:t>
            </a:r>
            <a:endParaRPr sz="2000"/>
          </a:p>
          <a:p>
            <a:pPr indent="-355600">
              <a:lnSpc>
                <a:spcPct val="115000"/>
              </a:lnSpc>
              <a:spcBef>
                <a:spcPts val="0"/>
              </a:spcBef>
              <a:buClr>
                <a:srgbClr val="FF9900"/>
              </a:buClr>
              <a:buSzPts val="2000"/>
              <a:buAutoNum type="alphaLcParenR"/>
            </a:pPr>
            <a:r>
              <a:rPr lang="en" sz="2000" i="1">
                <a:solidFill>
                  <a:srgbClr val="FF9900"/>
                </a:solidFill>
              </a:rPr>
              <a:t>There should be at least 10 successes and 10 failures in the sample.</a:t>
            </a:r>
            <a:endParaRPr sz="2000" i="1">
              <a:solidFill>
                <a:srgbClr val="FF9900"/>
              </a:solidFill>
            </a:endParaRPr>
          </a:p>
          <a:p>
            <a:pPr indent="-355600">
              <a:lnSpc>
                <a:spcPct val="115000"/>
              </a:lnSpc>
              <a:spcBef>
                <a:spcPts val="0"/>
              </a:spcBef>
              <a:buSzPts val="2000"/>
              <a:buAutoNum type="alphaLcParenR"/>
            </a:pPr>
            <a:r>
              <a:rPr lang="en" sz="2000"/>
              <a:t>The distribution of the number of colleges students apply to should not be extremely skewed.</a:t>
            </a:r>
            <a:endParaRPr sz="2000"/>
          </a:p>
        </p:txBody>
      </p:sp>
      <p:sp>
        <p:nvSpPr>
          <p:cNvPr id="402" name="Google Shape;402;p67"/>
          <p:cNvSpPr txBox="1">
            <a:spLocks noGrp="1"/>
          </p:cNvSpPr>
          <p:nvPr>
            <p:ph type="title"/>
          </p:nvPr>
        </p:nvSpPr>
        <p:spPr>
          <a:xfrm>
            <a:off x="1981263" y="97438"/>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conditions</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08" name="Google Shape;408;p68"/>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14" name="Google Shape;414;p69"/>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2086776" y="2499701"/>
            <a:ext cx="4603925" cy="2391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1" name="Google Shape;421;p70"/>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2651451" y="4992450"/>
            <a:ext cx="3353475" cy="8117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71"/>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29" name="Google Shape;429;p71"/>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30" name="Google Shape;430;p71"/>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31" name="Google Shape;431;p71"/>
          <p:cNvPicPr preferRelativeResize="0"/>
          <p:nvPr/>
        </p:nvPicPr>
        <p:blipFill>
          <a:blip r:embed="rId4">
            <a:alphaModFix/>
          </a:blip>
          <a:stretch>
            <a:fillRect/>
          </a:stretch>
        </p:blipFill>
        <p:spPr>
          <a:xfrm>
            <a:off x="2688951" y="5086701"/>
            <a:ext cx="3399575" cy="1486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2"/>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37" name="Google Shape;437;p72"/>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0" name="Google Shape;440;p72"/>
          <p:cNvSpPr txBox="1"/>
          <p:nvPr/>
        </p:nvSpPr>
        <p:spPr>
          <a:xfrm>
            <a:off x="6879250" y="2878000"/>
            <a:ext cx="3597600" cy="27414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3A81BA"/>
                </a:solidFill>
                <a:latin typeface="Arial"/>
                <a:cs typeface="Arial"/>
                <a:sym typeface="Arial"/>
              </a:rPr>
              <a:t>The sample mean is 3.4 standard errors away from the hypothesized value. Is this considered unusually high? That is, is the result </a:t>
            </a:r>
            <a:r>
              <a:rPr lang="en" sz="2000" i="1" kern="0">
                <a:solidFill>
                  <a:srgbClr val="FF9900"/>
                </a:solidFill>
                <a:latin typeface="Arial"/>
                <a:cs typeface="Arial"/>
                <a:sym typeface="Arial"/>
              </a:rPr>
              <a:t>statistically significant</a:t>
            </a:r>
            <a:r>
              <a:rPr lang="en" sz="2000" kern="0">
                <a:solidFill>
                  <a:srgbClr val="3A81BA"/>
                </a:solidFill>
                <a:latin typeface="Arial"/>
                <a:cs typeface="Arial"/>
                <a:sym typeface="Arial"/>
              </a:rPr>
              <a:t>? </a:t>
            </a:r>
            <a:endParaRPr sz="2000" kern="0">
              <a:solidFill>
                <a:srgbClr val="3A81BA"/>
              </a:solidFill>
              <a:latin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3"/>
          <p:cNvSpPr txBox="1">
            <a:spLocks noGrp="1"/>
          </p:cNvSpPr>
          <p:nvPr>
            <p:ph type="body" idx="1"/>
          </p:nvPr>
        </p:nvSpPr>
        <p:spPr>
          <a:xfrm flipH="1">
            <a:off x="1981138" y="12404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lang="en" sz="2000" i="1">
                <a:solidFill>
                  <a:schemeClr val="accent1"/>
                </a:solidFill>
              </a:rPr>
              <a:t>test statistic</a:t>
            </a:r>
            <a:r>
              <a:rPr lang="en" sz="2000">
                <a:solidFill>
                  <a:srgbClr val="000000"/>
                </a:solidFill>
              </a:rPr>
              <a:t>.</a:t>
            </a:r>
            <a:endParaRPr sz="2000">
              <a:solidFill>
                <a:srgbClr val="000000"/>
              </a:solidFill>
            </a:endParaRPr>
          </a:p>
          <a:p>
            <a:pPr marL="0" indent="0">
              <a:lnSpc>
                <a:spcPct val="115000"/>
              </a:lnSpc>
              <a:spcBef>
                <a:spcPts val="1000"/>
              </a:spcBef>
              <a:spcAft>
                <a:spcPts val="1000"/>
              </a:spcAft>
              <a:buNone/>
            </a:pPr>
            <a:endParaRPr sz="2000"/>
          </a:p>
        </p:txBody>
      </p:sp>
      <p:sp>
        <p:nvSpPr>
          <p:cNvPr id="446" name="Google Shape;446;p73"/>
          <p:cNvSpPr txBox="1">
            <a:spLocks noGrp="1"/>
          </p:cNvSpPr>
          <p:nvPr>
            <p:ph type="title"/>
          </p:nvPr>
        </p:nvSpPr>
        <p:spPr>
          <a:xfrm>
            <a:off x="1981275" y="299645"/>
            <a:ext cx="8229600" cy="712200"/>
          </a:xfrm>
          <a:prstGeom prst="rect">
            <a:avLst/>
          </a:prstGeom>
        </p:spPr>
        <p:txBody>
          <a:bodyPr spcFirstLastPara="1" wrap="square" lIns="91425" tIns="91425" rIns="91425" bIns="91425" anchor="b" anchorCtr="0">
            <a:noAutofit/>
          </a:bodyPr>
          <a:lstStyle/>
          <a:p>
            <a:r>
              <a:rPr lang="en">
                <a:solidFill>
                  <a:schemeClr val="accent1"/>
                </a:solidFill>
              </a:rPr>
              <a:t>Test Statistic</a:t>
            </a:r>
            <a:endParaRPr>
              <a:solidFill>
                <a:schemeClr val="accent1"/>
              </a:solidFill>
            </a:endParaRPr>
          </a:p>
        </p:txBody>
      </p:sp>
      <p:pic>
        <p:nvPicPr>
          <p:cNvPr id="447" name="Google Shape;447;p73"/>
          <p:cNvPicPr preferRelativeResize="0"/>
          <p:nvPr/>
        </p:nvPicPr>
        <p:blipFill>
          <a:blip r:embed="rId3">
            <a:alphaModFix/>
          </a:blip>
          <a:stretch>
            <a:fillRect/>
          </a:stretch>
        </p:blipFill>
        <p:spPr>
          <a:xfrm>
            <a:off x="2086776" y="2499701"/>
            <a:ext cx="4603925" cy="2391075"/>
          </a:xfrm>
          <a:prstGeom prst="rect">
            <a:avLst/>
          </a:prstGeom>
          <a:noFill/>
          <a:ln>
            <a:noFill/>
          </a:ln>
        </p:spPr>
      </p:pic>
      <p:pic>
        <p:nvPicPr>
          <p:cNvPr id="448" name="Google Shape;448;p73"/>
          <p:cNvPicPr preferRelativeResize="0"/>
          <p:nvPr/>
        </p:nvPicPr>
        <p:blipFill>
          <a:blip r:embed="rId4">
            <a:alphaModFix/>
          </a:blip>
          <a:stretch>
            <a:fillRect/>
          </a:stretch>
        </p:blipFill>
        <p:spPr>
          <a:xfrm>
            <a:off x="2688951" y="5086701"/>
            <a:ext cx="3399575" cy="1486075"/>
          </a:xfrm>
          <a:prstGeom prst="rect">
            <a:avLst/>
          </a:prstGeom>
          <a:noFill/>
          <a:ln>
            <a:noFill/>
          </a:ln>
        </p:spPr>
      </p:pic>
      <p:sp>
        <p:nvSpPr>
          <p:cNvPr id="449" name="Google Shape;449;p73"/>
          <p:cNvSpPr txBox="1"/>
          <p:nvPr/>
        </p:nvSpPr>
        <p:spPr>
          <a:xfrm>
            <a:off x="6879250" y="2878000"/>
            <a:ext cx="3597600" cy="31602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2000" kern="0">
                <a:solidFill>
                  <a:srgbClr val="3A81BA"/>
                </a:solidFill>
                <a:latin typeface="Arial"/>
                <a:cs typeface="Arial"/>
                <a:sym typeface="Arial"/>
              </a:rPr>
              <a:t>The sample mean is 3.4 standard errors away from the hypothesized value. Is this considered unusually high? That is, is the result </a:t>
            </a:r>
            <a:r>
              <a:rPr lang="en" sz="2000" i="1" kern="0">
                <a:solidFill>
                  <a:srgbClr val="FF9900"/>
                </a:solidFill>
                <a:latin typeface="Arial"/>
                <a:cs typeface="Arial"/>
                <a:sym typeface="Arial"/>
              </a:rPr>
              <a:t>statistically significant</a:t>
            </a:r>
            <a:r>
              <a:rPr lang="en" sz="2000" kern="0">
                <a:solidFill>
                  <a:srgbClr val="3A81BA"/>
                </a:solidFill>
                <a:latin typeface="Arial"/>
                <a:cs typeface="Arial"/>
                <a:sym typeface="Arial"/>
              </a:rPr>
              <a:t>? </a:t>
            </a:r>
            <a:endParaRPr sz="2000" kern="0">
              <a:solidFill>
                <a:srgbClr val="3A81BA"/>
              </a:solidFill>
              <a:latin typeface="Arial"/>
              <a:cs typeface="Arial"/>
              <a:sym typeface="Arial"/>
            </a:endParaRPr>
          </a:p>
          <a:p>
            <a:pPr defTabSz="914400">
              <a:buClr>
                <a:srgbClr val="000000"/>
              </a:buClr>
            </a:pPr>
            <a:endParaRPr sz="2000" kern="0">
              <a:solidFill>
                <a:srgbClr val="3A81BA"/>
              </a:solidFill>
              <a:latin typeface="Arial"/>
              <a:cs typeface="Arial"/>
              <a:sym typeface="Arial"/>
            </a:endParaRPr>
          </a:p>
          <a:p>
            <a:pPr defTabSz="914400">
              <a:buClr>
                <a:srgbClr val="000000"/>
              </a:buClr>
            </a:pPr>
            <a:r>
              <a:rPr lang="en" sz="2000" i="1" kern="0">
                <a:solidFill>
                  <a:srgbClr val="000000"/>
                </a:solidFill>
                <a:latin typeface="Arial"/>
                <a:cs typeface="Arial"/>
                <a:sym typeface="Arial"/>
              </a:rPr>
              <a:t>Yes, and we can quantify how unusual it is using a p-value.</a:t>
            </a:r>
            <a:endParaRPr sz="2000" i="1" kern="0">
              <a:solidFill>
                <a:srgbClr val="000000"/>
              </a:solidFill>
              <a:latin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4"/>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marL="0" indent="0">
              <a:lnSpc>
                <a:spcPct val="115000"/>
              </a:lnSpc>
              <a:spcBef>
                <a:spcPts val="1000"/>
              </a:spcBef>
              <a:spcAft>
                <a:spcPts val="1000"/>
              </a:spcAft>
              <a:buNone/>
            </a:pPr>
            <a:endParaRPr sz="2400"/>
          </a:p>
        </p:txBody>
      </p:sp>
      <p:sp>
        <p:nvSpPr>
          <p:cNvPr id="455" name="Google Shape;455;p7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5"/>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a:lnSpc>
                <a:spcPct val="115000"/>
              </a:lnSpc>
              <a:spcBef>
                <a:spcPts val="0"/>
              </a:spcBef>
              <a:buSzPts val="2400"/>
            </a:pPr>
            <a:r>
              <a:rPr lang="en" sz="2400"/>
              <a:t>If the p-value is </a:t>
            </a:r>
            <a:r>
              <a:rPr lang="en" sz="2400" i="1">
                <a:solidFill>
                  <a:schemeClr val="accent1"/>
                </a:solidFill>
              </a:rPr>
              <a:t>low</a:t>
            </a:r>
            <a:r>
              <a:rPr lang="en" sz="2400" i="1"/>
              <a:t> </a:t>
            </a:r>
            <a:r>
              <a:rPr lang="en" sz="2400"/>
              <a:t>(lower than the significance level, α, which is usually 5%) we say that it would be very unlikely to observe the data if the null hypothesis were true, and hence </a:t>
            </a:r>
            <a:r>
              <a:rPr lang="en" sz="2400" i="1">
                <a:solidFill>
                  <a:schemeClr val="accent1"/>
                </a:solidFill>
              </a:rPr>
              <a:t>reject H</a:t>
            </a:r>
            <a:r>
              <a:rPr lang="en" sz="2400" i="1" baseline="-25000">
                <a:solidFill>
                  <a:schemeClr val="accent1"/>
                </a:solidFill>
              </a:rPr>
              <a:t>0</a:t>
            </a:r>
            <a:r>
              <a:rPr lang="en" sz="2400"/>
              <a:t>.</a:t>
            </a:r>
            <a:endParaRPr sz="2400"/>
          </a:p>
          <a:p>
            <a:pPr marL="0" indent="0">
              <a:lnSpc>
                <a:spcPct val="115000"/>
              </a:lnSpc>
              <a:spcBef>
                <a:spcPts val="1000"/>
              </a:spcBef>
              <a:spcAft>
                <a:spcPts val="1000"/>
              </a:spcAft>
              <a:buNone/>
            </a:pPr>
            <a:endParaRPr sz="2400"/>
          </a:p>
        </p:txBody>
      </p:sp>
      <p:sp>
        <p:nvSpPr>
          <p:cNvPr id="461" name="Google Shape;461;p7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6"/>
          <p:cNvSpPr txBox="1">
            <a:spLocks noGrp="1"/>
          </p:cNvSpPr>
          <p:nvPr>
            <p:ph type="body" idx="1"/>
          </p:nvPr>
        </p:nvSpPr>
        <p:spPr>
          <a:xfrm flipH="1">
            <a:off x="1981075" y="1143000"/>
            <a:ext cx="8229600" cy="50937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We then use this test statistic to calculate the </a:t>
            </a:r>
            <a:r>
              <a:rPr lang="en" sz="2400" i="1">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a:lnSpc>
                <a:spcPct val="115000"/>
              </a:lnSpc>
              <a:spcBef>
                <a:spcPts val="0"/>
              </a:spcBef>
              <a:buSzPts val="2400"/>
            </a:pPr>
            <a:r>
              <a:rPr lang="en" sz="2400"/>
              <a:t>If the p-value is </a:t>
            </a:r>
            <a:r>
              <a:rPr lang="en" sz="2400" i="1">
                <a:solidFill>
                  <a:schemeClr val="accent1"/>
                </a:solidFill>
              </a:rPr>
              <a:t>low</a:t>
            </a:r>
            <a:r>
              <a:rPr lang="en" sz="2400" i="1"/>
              <a:t> </a:t>
            </a:r>
            <a:r>
              <a:rPr lang="en" sz="2400"/>
              <a:t>(lower than the significance level, α, which is usually 5%) we say that it would be very unlikely to observe the data if the null hypothesis were true, and hence </a:t>
            </a:r>
            <a:r>
              <a:rPr lang="en" sz="2400" i="1">
                <a:solidFill>
                  <a:schemeClr val="accent1"/>
                </a:solidFill>
              </a:rPr>
              <a:t>reject H</a:t>
            </a:r>
            <a:r>
              <a:rPr lang="en" sz="2400" i="1" baseline="-25000">
                <a:solidFill>
                  <a:schemeClr val="accent1"/>
                </a:solidFill>
              </a:rPr>
              <a:t>0</a:t>
            </a:r>
            <a:r>
              <a:rPr lang="en" sz="2400"/>
              <a:t>.</a:t>
            </a:r>
            <a:endParaRPr sz="2400"/>
          </a:p>
          <a:p>
            <a:pPr indent="-381000">
              <a:lnSpc>
                <a:spcPct val="115000"/>
              </a:lnSpc>
              <a:spcBef>
                <a:spcPts val="0"/>
              </a:spcBef>
              <a:buSzPts val="2400"/>
            </a:pPr>
            <a:r>
              <a:rPr lang="en" sz="2400"/>
              <a:t>If the p-value is </a:t>
            </a:r>
            <a:r>
              <a:rPr lang="en" sz="2400" i="1">
                <a:solidFill>
                  <a:schemeClr val="accent1"/>
                </a:solidFill>
              </a:rPr>
              <a:t>high</a:t>
            </a:r>
            <a:r>
              <a:rPr lang="en" sz="2400" i="1"/>
              <a:t> </a:t>
            </a:r>
            <a:r>
              <a:rPr lang="en" sz="2400"/>
              <a:t>(higher than α) we say that it is likely to observe the data even if the null hypothesis were true, and hence </a:t>
            </a:r>
            <a:r>
              <a:rPr lang="en" sz="2400" i="1">
                <a:solidFill>
                  <a:schemeClr val="accent1"/>
                </a:solidFill>
              </a:rPr>
              <a:t>do not reject H</a:t>
            </a:r>
            <a:r>
              <a:rPr lang="en" sz="2400" i="1" baseline="-25000">
                <a:solidFill>
                  <a:schemeClr val="accent1"/>
                </a:solidFill>
              </a:rPr>
              <a:t>0</a:t>
            </a:r>
            <a:r>
              <a:rPr lang="en" sz="2400"/>
              <a:t>.</a:t>
            </a:r>
            <a:endParaRPr sz="2400"/>
          </a:p>
        </p:txBody>
      </p:sp>
      <p:sp>
        <p:nvSpPr>
          <p:cNvPr id="467" name="Google Shape;467;p7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p-values</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9"/>
          <p:cNvSpPr txBox="1">
            <a:spLocks noGrp="1"/>
          </p:cNvSpPr>
          <p:nvPr>
            <p:ph type="body" idx="1"/>
          </p:nvPr>
        </p:nvSpPr>
        <p:spPr>
          <a:xfrm flipH="1">
            <a:off x="1981200" y="3327900"/>
            <a:ext cx="8229600" cy="3311100"/>
          </a:xfrm>
          <a:prstGeom prst="rect">
            <a:avLst/>
          </a:prstGeom>
        </p:spPr>
        <p:txBody>
          <a:bodyPr spcFirstLastPara="1" wrap="square" lIns="91425" tIns="91425" rIns="91425" bIns="91425" anchor="t" anchorCtr="0">
            <a:noAutofit/>
          </a:bodyPr>
          <a:lstStyle/>
          <a:p>
            <a:pPr marL="0" indent="0" algn="ctr">
              <a:lnSpc>
                <a:spcPct val="115000"/>
              </a:lnSpc>
              <a:spcBef>
                <a:spcPts val="0"/>
              </a:spcBef>
              <a:buNone/>
            </a:pPr>
            <a:r>
              <a:rPr lang="en" sz="2400" i="1" dirty="0" err="1"/>
              <a:t>p̂</a:t>
            </a:r>
            <a:r>
              <a:rPr lang="en" sz="2400" baseline="-25000" dirty="0" err="1"/>
              <a:t>males</a:t>
            </a:r>
            <a:r>
              <a:rPr lang="en" sz="2400" dirty="0"/>
              <a:t> = 21 / 24 = 0.88</a:t>
            </a:r>
            <a:endParaRPr sz="2400" dirty="0"/>
          </a:p>
          <a:p>
            <a:pPr marL="0" indent="0" algn="ctr">
              <a:lnSpc>
                <a:spcPct val="115000"/>
              </a:lnSpc>
              <a:spcBef>
                <a:spcPts val="0"/>
              </a:spcBef>
              <a:buNone/>
            </a:pPr>
            <a:r>
              <a:rPr lang="en" sz="2400" i="1" dirty="0" err="1"/>
              <a:t>p̂</a:t>
            </a:r>
            <a:r>
              <a:rPr lang="en" sz="2400" baseline="-25000" dirty="0" err="1"/>
              <a:t>females</a:t>
            </a:r>
            <a:r>
              <a:rPr lang="en" sz="2400" dirty="0"/>
              <a:t> = 14 / 24 = 0.58</a:t>
            </a:r>
            <a:endParaRPr sz="2400" dirty="0"/>
          </a:p>
          <a:p>
            <a:pPr marL="0" indent="0">
              <a:lnSpc>
                <a:spcPct val="115000"/>
              </a:lnSpc>
              <a:spcBef>
                <a:spcPts val="1000"/>
              </a:spcBef>
              <a:buNone/>
            </a:pPr>
            <a:r>
              <a:rPr lang="en" sz="1800" dirty="0"/>
              <a:t>Possible explanations:</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independent</a:t>
            </a:r>
            <a:r>
              <a:rPr lang="en" sz="1800" dirty="0"/>
              <a:t>, no gender discrimination, observed difference in proportions is simply due to chance.</a:t>
            </a:r>
            <a:br>
              <a:rPr lang="en" sz="1800" dirty="0"/>
            </a:br>
            <a:r>
              <a:rPr lang="en" sz="1800" dirty="0"/>
              <a:t>→ </a:t>
            </a:r>
            <a:r>
              <a:rPr lang="en" sz="1800" dirty="0">
                <a:solidFill>
                  <a:srgbClr val="FF9900"/>
                </a:solidFill>
              </a:rPr>
              <a:t>null hypothesis</a:t>
            </a:r>
            <a:r>
              <a:rPr lang="en" sz="1800" dirty="0"/>
              <a:t> (nothing is going on)</a:t>
            </a:r>
            <a:endParaRPr sz="1800" dirty="0"/>
          </a:p>
          <a:p>
            <a:pPr indent="-342900">
              <a:lnSpc>
                <a:spcPct val="115000"/>
              </a:lnSpc>
              <a:spcBef>
                <a:spcPts val="0"/>
              </a:spcBef>
              <a:buSzPts val="1800"/>
            </a:pPr>
            <a:r>
              <a:rPr lang="en" sz="1800" dirty="0"/>
              <a:t>Promotion and gender are </a:t>
            </a:r>
            <a:r>
              <a:rPr lang="en" sz="1800" i="1" dirty="0">
                <a:solidFill>
                  <a:schemeClr val="accent1"/>
                </a:solidFill>
              </a:rPr>
              <a:t>dependent</a:t>
            </a:r>
            <a:r>
              <a:rPr lang="en" sz="1800" dirty="0"/>
              <a:t>, there is gender discrimination, observed difference in proportions is not due to chance.</a:t>
            </a:r>
            <a:br>
              <a:rPr lang="en" sz="1800" dirty="0"/>
            </a:br>
            <a:r>
              <a:rPr lang="en" sz="1800" dirty="0"/>
              <a:t>→ </a:t>
            </a:r>
            <a:r>
              <a:rPr lang="en" sz="1800" dirty="0">
                <a:solidFill>
                  <a:srgbClr val="FF9900"/>
                </a:solidFill>
              </a:rPr>
              <a:t>alternative. hypothesis</a:t>
            </a:r>
            <a:r>
              <a:rPr lang="en" sz="1800" dirty="0"/>
              <a:t> (something is going on)</a:t>
            </a:r>
            <a:endParaRPr sz="1800" dirty="0">
              <a:solidFill>
                <a:srgbClr val="000000"/>
              </a:solidFill>
            </a:endParaRPr>
          </a:p>
        </p:txBody>
      </p:sp>
      <p:pic>
        <p:nvPicPr>
          <p:cNvPr id="74" name="Google Shape;74;p19"/>
          <p:cNvPicPr preferRelativeResize="0"/>
          <p:nvPr/>
        </p:nvPicPr>
        <p:blipFill>
          <a:blip r:embed="rId3">
            <a:alphaModFix/>
          </a:blip>
          <a:stretch>
            <a:fillRect/>
          </a:stretch>
        </p:blipFill>
        <p:spPr>
          <a:xfrm>
            <a:off x="2377225" y="1587325"/>
            <a:ext cx="7107300" cy="1753450"/>
          </a:xfrm>
          <a:prstGeom prst="rect">
            <a:avLst/>
          </a:prstGeom>
          <a:noFill/>
          <a:ln>
            <a:noFill/>
          </a:ln>
        </p:spPr>
      </p:pic>
      <p:sp>
        <p:nvSpPr>
          <p:cNvPr id="4" name="Google Shape;57;p17">
            <a:extLst>
              <a:ext uri="{FF2B5EF4-FFF2-40B4-BE49-F238E27FC236}">
                <a16:creationId xmlns:a16="http://schemas.microsoft.com/office/drawing/2014/main" id="{91DB97B9-F84A-9D27-30A3-C50DF5A29ABE}"/>
              </a:ext>
            </a:extLst>
          </p:cNvPr>
          <p:cNvSpPr txBox="1">
            <a:spLocks/>
          </p:cNvSpPr>
          <p:nvPr/>
        </p:nvSpPr>
        <p:spPr>
          <a:xfrm>
            <a:off x="1981200" y="-12"/>
            <a:ext cx="8229600" cy="114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defTabSz="914400"/>
            <a:r>
              <a:rPr lang="en-US" kern="0">
                <a:solidFill>
                  <a:schemeClr val="accent1"/>
                </a:solidFill>
              </a:rPr>
              <a:t>Gender discrimination experiment:</a:t>
            </a:r>
            <a:endParaRPr lang="en-US" kern="0" dirty="0">
              <a:solidFill>
                <a:schemeClr val="accent1"/>
              </a:solidFill>
            </a:endParaRPr>
          </a:p>
        </p:txBody>
      </p:sp>
    </p:spTree>
    <p:extLst>
      <p:ext uri="{BB962C8B-B14F-4D97-AF65-F5344CB8AC3E}">
        <p14:creationId xmlns:p14="http://schemas.microsoft.com/office/powerpoint/2010/main" val="18935522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7"/>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73" name="Google Shape;473;p77"/>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74" name="Google Shape;474;p77"/>
          <p:cNvPicPr preferRelativeResize="0"/>
          <p:nvPr/>
        </p:nvPicPr>
        <p:blipFill>
          <a:blip r:embed="rId3">
            <a:alphaModFix/>
          </a:blip>
          <a:stretch>
            <a:fillRect/>
          </a:stretch>
        </p:blipFill>
        <p:spPr>
          <a:xfrm>
            <a:off x="3269589" y="2893264"/>
            <a:ext cx="4962525" cy="24479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8"/>
          <p:cNvSpPr txBox="1">
            <a:spLocks noGrp="1"/>
          </p:cNvSpPr>
          <p:nvPr>
            <p:ph type="body" idx="1"/>
          </p:nvPr>
        </p:nvSpPr>
        <p:spPr>
          <a:xfrm flipH="1">
            <a:off x="1981275" y="5146300"/>
            <a:ext cx="8229600" cy="1561200"/>
          </a:xfrm>
          <a:prstGeom prst="rect">
            <a:avLst/>
          </a:prstGeom>
        </p:spPr>
        <p:txBody>
          <a:bodyPr spcFirstLastPara="1" wrap="square" lIns="91425" tIns="91425" rIns="91425" bIns="91425" anchor="t" anchorCtr="0">
            <a:noAutofit/>
          </a:bodyPr>
          <a:lstStyle/>
          <a:p>
            <a:pPr marL="914400" indent="457200">
              <a:lnSpc>
                <a:spcPct val="115000"/>
              </a:lnSpc>
              <a:spcBef>
                <a:spcPts val="0"/>
              </a:spcBef>
              <a:buNone/>
            </a:pPr>
            <a:endParaRPr sz="2200"/>
          </a:p>
          <a:p>
            <a:pPr marL="914400" indent="457200">
              <a:lnSpc>
                <a:spcPct val="115000"/>
              </a:lnSpc>
              <a:spcBef>
                <a:spcPts val="1000"/>
              </a:spcBef>
              <a:spcAft>
                <a:spcPts val="1000"/>
              </a:spcAft>
              <a:buNone/>
            </a:pPr>
            <a:r>
              <a:rPr lang="en" sz="2200"/>
              <a:t>P(x̄ &gt; 9.7 | µ = 8) = P(Z &gt; 3.4) = 0.0003</a:t>
            </a:r>
            <a:endParaRPr sz="2200"/>
          </a:p>
        </p:txBody>
      </p:sp>
      <p:sp>
        <p:nvSpPr>
          <p:cNvPr id="480" name="Google Shape;480;p78"/>
          <p:cNvSpPr txBox="1">
            <a:spLocks noGrp="1"/>
          </p:cNvSpPr>
          <p:nvPr>
            <p:ph type="body" idx="1"/>
          </p:nvPr>
        </p:nvSpPr>
        <p:spPr>
          <a:xfrm flipH="1">
            <a:off x="1981150" y="1264825"/>
            <a:ext cx="8229600" cy="15612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i="1">
                <a:solidFill>
                  <a:schemeClr val="accent1"/>
                </a:solidFill>
              </a:rPr>
              <a:t>p-value:</a:t>
            </a:r>
            <a:r>
              <a:rPr lang="en" sz="2200"/>
              <a:t> probability of observing data at least as favorable to </a:t>
            </a:r>
            <a:r>
              <a:rPr lang="en" sz="2200" i="1"/>
              <a:t>H</a:t>
            </a:r>
            <a:r>
              <a:rPr lang="en" sz="2200" i="1" baseline="-25000"/>
              <a:t>A</a:t>
            </a:r>
            <a:r>
              <a:rPr lang="en" sz="2200"/>
              <a:t> as our current data set (a sample mean greater than 9.7), if in fact </a:t>
            </a:r>
            <a:r>
              <a:rPr lang="en" sz="2200" i="1"/>
              <a:t>H</a:t>
            </a:r>
            <a:r>
              <a:rPr lang="en" sz="2200" i="1" baseline="-25000"/>
              <a:t>0</a:t>
            </a:r>
            <a:r>
              <a:rPr lang="en" sz="2200"/>
              <a:t> were true (the true population mean was 8).</a:t>
            </a:r>
            <a:endParaRPr sz="2200"/>
          </a:p>
        </p:txBody>
      </p:sp>
      <p:sp>
        <p:nvSpPr>
          <p:cNvPr id="481" name="Google Shape;481;p78"/>
          <p:cNvSpPr txBox="1">
            <a:spLocks noGrp="1"/>
          </p:cNvSpPr>
          <p:nvPr>
            <p:ph type="title"/>
          </p:nvPr>
        </p:nvSpPr>
        <p:spPr>
          <a:xfrm>
            <a:off x="1981263" y="1218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3269589" y="2893264"/>
            <a:ext cx="4962525" cy="24479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9"/>
          <p:cNvSpPr txBox="1">
            <a:spLocks noGrp="1"/>
          </p:cNvSpPr>
          <p:nvPr>
            <p:ph type="body" idx="1"/>
          </p:nvPr>
        </p:nvSpPr>
        <p:spPr>
          <a:xfrm flipH="1">
            <a:off x="1981137"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88" name="Google Shape;488;p79"/>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0"/>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494" name="Google Shape;494;p80"/>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1"/>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0" name="Google Shape;500;p81"/>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2"/>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06" name="Google Shape;506;p82"/>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83"/>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marL="0" indent="0">
              <a:lnSpc>
                <a:spcPct val="115000"/>
              </a:lnSpc>
              <a:spcBef>
                <a:spcPts val="1000"/>
              </a:spcBef>
              <a:buNone/>
            </a:pPr>
            <a:endParaRPr sz="2000"/>
          </a:p>
          <a:p>
            <a:pPr marL="0" indent="0">
              <a:lnSpc>
                <a:spcPct val="115000"/>
              </a:lnSpc>
              <a:spcBef>
                <a:spcPts val="1000"/>
              </a:spcBef>
              <a:spcAft>
                <a:spcPts val="1000"/>
              </a:spcAft>
              <a:buNone/>
            </a:pPr>
            <a:endParaRPr sz="2000"/>
          </a:p>
        </p:txBody>
      </p:sp>
      <p:sp>
        <p:nvSpPr>
          <p:cNvPr id="512" name="Google Shape;512;p83"/>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4"/>
          <p:cNvSpPr txBox="1">
            <a:spLocks noGrp="1"/>
          </p:cNvSpPr>
          <p:nvPr>
            <p:ph type="body" idx="1"/>
          </p:nvPr>
        </p:nvSpPr>
        <p:spPr>
          <a:xfrm flipH="1">
            <a:off x="1981138" y="1313525"/>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p-value = 0.0003</a:t>
            </a:r>
            <a:endParaRPr sz="2000"/>
          </a:p>
          <a:p>
            <a:pPr marL="914400" indent="-349250">
              <a:lnSpc>
                <a:spcPct val="115000"/>
              </a:lnSpc>
              <a:spcBef>
                <a:spcPts val="0"/>
              </a:spcBef>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marL="914400" indent="-349250">
              <a:lnSpc>
                <a:spcPct val="115000"/>
              </a:lnSpc>
              <a:spcBef>
                <a:spcPts val="0"/>
              </a:spcBef>
              <a:buSzPts val="1900"/>
              <a:buChar char="○"/>
            </a:pPr>
            <a:r>
              <a:rPr lang="en" sz="1900"/>
              <a:t>This is a pretty low probability for us to think that a sample mean of 9.7 or more schools is likely to happen simply by chance.</a:t>
            </a:r>
            <a:endParaRPr sz="1900"/>
          </a:p>
          <a:p>
            <a:pPr indent="-355600">
              <a:lnSpc>
                <a:spcPct val="115000"/>
              </a:lnSpc>
              <a:spcBef>
                <a:spcPts val="0"/>
              </a:spcBef>
              <a:buSzPts val="2000"/>
            </a:pPr>
            <a:r>
              <a:rPr lang="en" sz="2000"/>
              <a:t>Since p-value is </a:t>
            </a:r>
            <a:r>
              <a:rPr lang="en" sz="2000" i="1">
                <a:solidFill>
                  <a:srgbClr val="FF9900"/>
                </a:solidFill>
              </a:rPr>
              <a:t>low</a:t>
            </a:r>
            <a:r>
              <a:rPr lang="en" sz="2000"/>
              <a:t> (lower than 5%) we </a:t>
            </a:r>
            <a:r>
              <a:rPr lang="en" sz="2000" i="1">
                <a:solidFill>
                  <a:srgbClr val="FF9900"/>
                </a:solidFill>
              </a:rPr>
              <a:t>reject H</a:t>
            </a:r>
            <a:r>
              <a:rPr lang="en" sz="2000" i="1" baseline="-25000">
                <a:solidFill>
                  <a:srgbClr val="FF9900"/>
                </a:solidFill>
              </a:rPr>
              <a:t>0</a:t>
            </a:r>
            <a:r>
              <a:rPr lang="en" sz="2000"/>
              <a:t>.</a:t>
            </a:r>
            <a:endParaRPr sz="2000"/>
          </a:p>
          <a:p>
            <a:pPr indent="-355600">
              <a:lnSpc>
                <a:spcPct val="115000"/>
              </a:lnSpc>
              <a:spcBef>
                <a:spcPts val="0"/>
              </a:spcBef>
              <a:buSzPts val="2000"/>
            </a:pPr>
            <a:r>
              <a:rPr lang="en" sz="2000"/>
              <a:t>The data provide convincing evidence that Duke students apply to more than 8 schools on average.</a:t>
            </a:r>
            <a:endParaRPr sz="2000"/>
          </a:p>
          <a:p>
            <a:pPr indent="-355600">
              <a:lnSpc>
                <a:spcPct val="115000"/>
              </a:lnSpc>
              <a:spcBef>
                <a:spcPts val="0"/>
              </a:spcBef>
              <a:buSzPts val="2000"/>
            </a:pPr>
            <a:r>
              <a:rPr lang="en" sz="2000"/>
              <a:t>The difference between the null value of 8 schools and observed sample mean of 9.7 schools is </a:t>
            </a:r>
            <a:r>
              <a:rPr lang="en" sz="2000" i="1">
                <a:solidFill>
                  <a:srgbClr val="FF9900"/>
                </a:solidFill>
              </a:rPr>
              <a:t>not due to chance</a:t>
            </a:r>
            <a:r>
              <a:rPr lang="en" sz="2000"/>
              <a:t> or sampling variability.</a:t>
            </a:r>
            <a:endParaRPr sz="2000"/>
          </a:p>
          <a:p>
            <a:pPr marL="0" indent="0">
              <a:lnSpc>
                <a:spcPct val="115000"/>
              </a:lnSpc>
              <a:spcBef>
                <a:spcPts val="1000"/>
              </a:spcBef>
              <a:spcAft>
                <a:spcPts val="1000"/>
              </a:spcAft>
              <a:buNone/>
            </a:pPr>
            <a:endParaRPr sz="2000"/>
          </a:p>
        </p:txBody>
      </p:sp>
      <p:sp>
        <p:nvSpPr>
          <p:cNvPr id="518" name="Google Shape;518;p84"/>
          <p:cNvSpPr txBox="1">
            <a:spLocks noGrp="1"/>
          </p:cNvSpPr>
          <p:nvPr>
            <p:ph type="title"/>
          </p:nvPr>
        </p:nvSpPr>
        <p:spPr>
          <a:xfrm>
            <a:off x="1981263" y="17051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5"/>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24" name="Google Shape;524;p8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6"/>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lang="en" sz="1800" i="1">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a:lnSpc>
                <a:spcPct val="115000"/>
              </a:lnSpc>
              <a:spcBef>
                <a:spcPts val="1000"/>
              </a:spcBef>
              <a:buSzPts val="1800"/>
              <a:buAutoNum type="alphaLcParenR"/>
            </a:pPr>
            <a:r>
              <a:rPr lang="en" sz="1800"/>
              <a:t>Fail to reject </a:t>
            </a:r>
            <a:r>
              <a:rPr lang="en" sz="1800" i="1"/>
              <a:t>H</a:t>
            </a:r>
            <a:r>
              <a:rPr lang="en" sz="1800" i="1" baseline="-25000"/>
              <a:t>0</a:t>
            </a:r>
            <a:r>
              <a:rPr lang="en" sz="1800"/>
              <a:t>, the data provide convincing evidence that college students sleep less than 7 hours on average.</a:t>
            </a:r>
            <a:endParaRPr sz="1800"/>
          </a:p>
          <a:p>
            <a:pPr indent="-342900">
              <a:lnSpc>
                <a:spcPct val="115000"/>
              </a:lnSpc>
              <a:spcBef>
                <a:spcPts val="0"/>
              </a:spcBef>
              <a:buClr>
                <a:srgbClr val="FF9900"/>
              </a:buClr>
              <a:buSzPts val="1800"/>
              <a:buAutoNum type="alphaLcParenR"/>
            </a:pPr>
            <a:r>
              <a:rPr lang="en" sz="1800" i="1">
                <a:solidFill>
                  <a:srgbClr val="FF9900"/>
                </a:solidFill>
              </a:rPr>
              <a:t>Reject H</a:t>
            </a:r>
            <a:r>
              <a:rPr lang="en" sz="1800" i="1" baseline="-25000">
                <a:solidFill>
                  <a:srgbClr val="FF9900"/>
                </a:solidFill>
              </a:rPr>
              <a:t>0</a:t>
            </a:r>
            <a:r>
              <a:rPr lang="en" sz="1800" i="1">
                <a:solidFill>
                  <a:srgbClr val="FF9900"/>
                </a:solidFill>
              </a:rPr>
              <a:t>, the data provide convincing evidence that college students sleep less than 7 hours on average.</a:t>
            </a:r>
            <a:endParaRPr sz="1800" i="1">
              <a:solidFill>
                <a:srgbClr val="FF9900"/>
              </a:solidFill>
            </a:endParaRPr>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prove that college students sleep more than 7 hours on average.</a:t>
            </a:r>
            <a:endParaRPr sz="1800"/>
          </a:p>
          <a:p>
            <a:pPr indent="-342900">
              <a:lnSpc>
                <a:spcPct val="115000"/>
              </a:lnSpc>
              <a:spcBef>
                <a:spcPts val="0"/>
              </a:spcBef>
              <a:buSzPts val="1800"/>
              <a:buAutoNum type="alphaLcParenR"/>
            </a:pPr>
            <a:r>
              <a:rPr lang="en" sz="1800"/>
              <a:t>Fail to reject </a:t>
            </a:r>
            <a:r>
              <a:rPr lang="en" sz="1800" i="1"/>
              <a:t>H</a:t>
            </a:r>
            <a:r>
              <a:rPr lang="en" sz="1800" i="1" baseline="-25000"/>
              <a:t>0</a:t>
            </a:r>
            <a:r>
              <a:rPr lang="en" sz="1800"/>
              <a:t>, the data do not provide convincing evidence that college students sleep less than 7 hours on average.</a:t>
            </a:r>
            <a:endParaRPr sz="1800"/>
          </a:p>
          <a:p>
            <a:pPr indent="-342900">
              <a:lnSpc>
                <a:spcPct val="115000"/>
              </a:lnSpc>
              <a:spcBef>
                <a:spcPts val="0"/>
              </a:spcBef>
              <a:buSzPts val="1800"/>
              <a:buAutoNum type="alphaLcParenR"/>
            </a:pPr>
            <a:r>
              <a:rPr lang="en" sz="1800"/>
              <a:t>Reject </a:t>
            </a:r>
            <a:r>
              <a:rPr lang="en" sz="1800" i="1"/>
              <a:t>H</a:t>
            </a:r>
            <a:r>
              <a:rPr lang="en" sz="1800" i="1" baseline="-25000"/>
              <a:t>0</a:t>
            </a:r>
            <a:r>
              <a:rPr lang="en" sz="1800"/>
              <a:t>, the data provide convincing evidence that college students in this sample sleep less than 7 hours on average.</a:t>
            </a:r>
            <a:endParaRPr sz="1800"/>
          </a:p>
        </p:txBody>
      </p:sp>
      <p:sp>
        <p:nvSpPr>
          <p:cNvPr id="530" name="Google Shape;530;p8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94" name="Google Shape;94;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7"/>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36" name="Google Shape;536;p87"/>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88"/>
          <p:cNvSpPr txBox="1">
            <a:spLocks noGrp="1"/>
          </p:cNvSpPr>
          <p:nvPr>
            <p:ph type="body" idx="1"/>
          </p:nvPr>
        </p:nvSpPr>
        <p:spPr>
          <a:xfrm flipH="1">
            <a:off x="2057400" y="3418275"/>
            <a:ext cx="7822200" cy="11430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Hence the p-value would change as well:</a:t>
            </a:r>
            <a:endParaRPr sz="2000"/>
          </a:p>
        </p:txBody>
      </p:sp>
      <p:sp>
        <p:nvSpPr>
          <p:cNvPr id="542" name="Google Shape;542;p88"/>
          <p:cNvSpPr txBox="1">
            <a:spLocks noGrp="1"/>
          </p:cNvSpPr>
          <p:nvPr>
            <p:ph type="body" idx="1"/>
          </p:nvPr>
        </p:nvSpPr>
        <p:spPr>
          <a:xfrm flipH="1">
            <a:off x="2054050" y="1257075"/>
            <a:ext cx="7822200" cy="1780200"/>
          </a:xfrm>
          <a:prstGeom prst="rect">
            <a:avLst/>
          </a:prstGeom>
        </p:spPr>
        <p:txBody>
          <a:bodyPr spcFirstLastPara="1" wrap="square" lIns="91425" tIns="91425" rIns="91425" bIns="91425" anchor="t" anchorCtr="0">
            <a:noAutofit/>
          </a:bodyPr>
          <a:lstStyle/>
          <a:p>
            <a:pPr indent="-342900">
              <a:lnSpc>
                <a:spcPct val="115000"/>
              </a:lnSpc>
              <a:spcBef>
                <a:spcPts val="0"/>
              </a:spcBef>
              <a:buSzPts val="1800"/>
            </a:pPr>
            <a:r>
              <a:rPr lang="en" sz="1800"/>
              <a:t>If the research question was “Do the data provide convincing evidence that the average amount of sleep college students get per night is </a:t>
            </a:r>
            <a:r>
              <a:rPr lang="en" sz="1800" i="1" u="sng">
                <a:solidFill>
                  <a:srgbClr val="FF9900"/>
                </a:solidFill>
              </a:rPr>
              <a:t>different</a:t>
            </a:r>
            <a:r>
              <a:rPr lang="en" sz="1800">
                <a:solidFill>
                  <a:srgbClr val="FF9900"/>
                </a:solidFill>
              </a:rPr>
              <a:t> </a:t>
            </a:r>
            <a:r>
              <a:rPr lang="en" sz="1800"/>
              <a:t>than the national average?”, the alternative hypothesis would be different</a:t>
            </a:r>
            <a:endParaRPr sz="1800"/>
          </a:p>
          <a:p>
            <a:pPr marL="0" indent="457200" algn="ctr">
              <a:lnSpc>
                <a:spcPct val="115000"/>
              </a:lnSpc>
              <a:spcBef>
                <a:spcPts val="1000"/>
              </a:spcBef>
              <a:buSzPts val="1100"/>
              <a:buNone/>
            </a:pPr>
            <a:r>
              <a:rPr lang="en" sz="1800"/>
              <a:t>H</a:t>
            </a:r>
            <a:r>
              <a:rPr lang="en" sz="1800" baseline="-25000"/>
              <a:t>0</a:t>
            </a:r>
            <a:r>
              <a:rPr lang="en" sz="1800"/>
              <a:t>: µ = 7</a:t>
            </a:r>
            <a:endParaRPr sz="1800"/>
          </a:p>
          <a:p>
            <a:pPr marL="0" indent="457200" algn="ctr">
              <a:lnSpc>
                <a:spcPct val="115000"/>
              </a:lnSpc>
              <a:spcBef>
                <a:spcPts val="1000"/>
              </a:spcBef>
              <a:spcAft>
                <a:spcPts val="1000"/>
              </a:spcAft>
              <a:buNone/>
            </a:pPr>
            <a:r>
              <a:rPr lang="en" sz="1800"/>
              <a:t>H</a:t>
            </a:r>
            <a:r>
              <a:rPr lang="en" sz="1800" baseline="-25000"/>
              <a:t>A</a:t>
            </a:r>
            <a:r>
              <a:rPr lang="en" sz="1800"/>
              <a:t>: µ </a:t>
            </a:r>
            <a:r>
              <a:rPr lang="en" sz="1800">
                <a:solidFill>
                  <a:srgbClr val="FF9900"/>
                </a:solidFill>
              </a:rPr>
              <a:t>≠</a:t>
            </a:r>
            <a:r>
              <a:rPr lang="en" sz="1800"/>
              <a:t> 7</a:t>
            </a:r>
            <a:endParaRPr sz="1800"/>
          </a:p>
        </p:txBody>
      </p:sp>
      <p:sp>
        <p:nvSpPr>
          <p:cNvPr id="543" name="Google Shape;543;p88"/>
          <p:cNvSpPr txBox="1">
            <a:spLocks noGrp="1"/>
          </p:cNvSpPr>
          <p:nvPr>
            <p:ph type="title"/>
          </p:nvPr>
        </p:nvSpPr>
        <p:spPr>
          <a:xfrm>
            <a:off x="1901300" y="255338"/>
            <a:ext cx="8229600" cy="1143000"/>
          </a:xfrm>
          <a:prstGeom prst="rect">
            <a:avLst/>
          </a:prstGeom>
        </p:spPr>
        <p:txBody>
          <a:bodyPr spcFirstLastPara="1" wrap="square" lIns="91425" tIns="91425" rIns="91425" bIns="91425" anchor="b" anchorCtr="0">
            <a:noAutofit/>
          </a:bodyPr>
          <a:lstStyle/>
          <a:p>
            <a:r>
              <a:rPr lang="en">
                <a:solidFill>
                  <a:schemeClr val="accent1"/>
                </a:solidFill>
              </a:rPr>
              <a:t>Two-sided hypothesis testing with p-values</a:t>
            </a:r>
            <a:endParaRPr>
              <a:solidFill>
                <a:schemeClr val="accent1"/>
              </a:solidFill>
            </a:endParaRPr>
          </a:p>
        </p:txBody>
      </p:sp>
      <p:pic>
        <p:nvPicPr>
          <p:cNvPr id="544" name="Google Shape;544;p88"/>
          <p:cNvPicPr preferRelativeResize="0"/>
          <p:nvPr/>
        </p:nvPicPr>
        <p:blipFill>
          <a:blip r:embed="rId3">
            <a:alphaModFix/>
          </a:blip>
          <a:stretch>
            <a:fillRect/>
          </a:stretch>
        </p:blipFill>
        <p:spPr>
          <a:xfrm>
            <a:off x="1901300" y="4107751"/>
            <a:ext cx="7822200" cy="270405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9"/>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t>Choosing a significance level for a test is important in many contexts, and the traditional level is 0.05. However, it is often helpful to adjust the significance level based on the application. </a:t>
            </a:r>
            <a:endParaRPr sz="2000"/>
          </a:p>
          <a:p>
            <a:pPr indent="-355600">
              <a:lnSpc>
                <a:spcPct val="115000"/>
              </a:lnSpc>
              <a:spcBef>
                <a:spcPts val="0"/>
              </a:spcBef>
              <a:buSzPts val="2000"/>
            </a:pPr>
            <a:r>
              <a:rPr lang="en" sz="2000"/>
              <a:t>We may select a level that is smaller or larger than 0.05 depending on the consequences of any conclusions reached from the test.</a:t>
            </a:r>
            <a:endParaRPr sz="2000"/>
          </a:p>
          <a:p>
            <a:pPr indent="-355600">
              <a:lnSpc>
                <a:spcPct val="115000"/>
              </a:lnSpc>
              <a:spcBef>
                <a:spcPts val="0"/>
              </a:spcBef>
              <a:buSzPts val="2000"/>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lang="en" sz="2000" baseline="-25000"/>
              <a:t>A</a:t>
            </a:r>
            <a:r>
              <a:rPr lang="en" sz="2000"/>
              <a:t> before we would reject H</a:t>
            </a:r>
            <a:r>
              <a:rPr lang="en" sz="2000" baseline="-25000"/>
              <a:t>0</a:t>
            </a:r>
            <a:r>
              <a:rPr lang="en" sz="2000"/>
              <a:t>.</a:t>
            </a:r>
            <a:endParaRPr sz="2000"/>
          </a:p>
          <a:p>
            <a:pPr indent="-355600">
              <a:lnSpc>
                <a:spcPct val="115000"/>
              </a:lnSpc>
              <a:spcBef>
                <a:spcPts val="0"/>
              </a:spcBef>
              <a:buSzPts val="2000"/>
            </a:pPr>
            <a:r>
              <a:rPr lang="en" sz="2000"/>
              <a:t>If a Type 2 Error is relatively more dangerous or much more costly than a Type 1 Error, then we should choose a higher significance level (e.g. 0.10). Here we want to be cautious about failing to reject H</a:t>
            </a:r>
            <a:r>
              <a:rPr lang="en" sz="2000" baseline="-25000"/>
              <a:t>0</a:t>
            </a:r>
            <a:r>
              <a:rPr lang="en" sz="2000"/>
              <a:t> when the null is actually false.</a:t>
            </a:r>
            <a:endParaRPr sz="2000"/>
          </a:p>
        </p:txBody>
      </p:sp>
      <p:sp>
        <p:nvSpPr>
          <p:cNvPr id="550" name="Google Shape;550;p8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significance level</a:t>
            </a:r>
            <a:endParaRPr>
              <a:solidFill>
                <a:schemeClr val="accen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0"/>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endParaRPr sz="2400"/>
          </a:p>
          <a:p>
            <a:pPr marL="0" indent="0">
              <a:lnSpc>
                <a:spcPct val="115000"/>
              </a:lnSpc>
              <a:spcBef>
                <a:spcPts val="1000"/>
              </a:spcBef>
              <a:buNone/>
            </a:pPr>
            <a:endParaRPr sz="2400"/>
          </a:p>
          <a:p>
            <a:pPr marL="0" indent="0">
              <a:lnSpc>
                <a:spcPct val="115000"/>
              </a:lnSpc>
              <a:spcBef>
                <a:spcPts val="1000"/>
              </a:spcBef>
              <a:buNone/>
            </a:pPr>
            <a:endParaRPr sz="2400"/>
          </a:p>
          <a:p>
            <a:pPr marL="0" indent="0">
              <a:lnSpc>
                <a:spcPct val="115000"/>
              </a:lnSpc>
              <a:spcBef>
                <a:spcPts val="1000"/>
              </a:spcBef>
              <a:spcAft>
                <a:spcPts val="1000"/>
              </a:spcAft>
              <a:buNone/>
            </a:pPr>
            <a:r>
              <a:rPr lang="en" sz="2400" i="1"/>
              <a:t>the next two slides provide a brief summary of</a:t>
            </a:r>
            <a:br>
              <a:rPr lang="en" sz="2400" i="1"/>
            </a:br>
            <a:r>
              <a:rPr lang="en" sz="2400" i="1"/>
              <a:t>hypothesis testing...</a:t>
            </a:r>
            <a:endParaRPr sz="2400" i="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a:solidFill>
                  <a:schemeClr val="accent1"/>
                </a:solidFill>
              </a:rPr>
              <a:t>Recap: Hypothesis testing framework</a:t>
            </a:r>
            <a:endParaRPr sz="3500">
              <a:solidFill>
                <a:schemeClr val="accent1"/>
              </a:solidFill>
            </a:endParaRPr>
          </a:p>
        </p:txBody>
      </p:sp>
      <p:sp>
        <p:nvSpPr>
          <p:cNvPr id="561" name="Google Shape;561;p91"/>
          <p:cNvSpPr txBox="1">
            <a:spLocks noGrp="1"/>
          </p:cNvSpPr>
          <p:nvPr>
            <p:ph type="body" idx="1"/>
          </p:nvPr>
        </p:nvSpPr>
        <p:spPr>
          <a:xfrm flipH="1">
            <a:off x="1981075" y="1143000"/>
            <a:ext cx="8229600" cy="4326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buAutoNum type="arabicPeriod"/>
            </a:pPr>
            <a:r>
              <a:rPr lang="en" sz="2400"/>
              <a:t>Set the hypotheses.</a:t>
            </a:r>
            <a:endParaRPr sz="2400"/>
          </a:p>
          <a:p>
            <a:pPr indent="-381000">
              <a:lnSpc>
                <a:spcPct val="115000"/>
              </a:lnSpc>
              <a:spcBef>
                <a:spcPts val="1000"/>
              </a:spcBef>
              <a:buSzPts val="2400"/>
              <a:buAutoNum type="arabicPeriod"/>
            </a:pPr>
            <a:r>
              <a:rPr lang="en" sz="2400"/>
              <a:t>Check assumptions and conditions.</a:t>
            </a:r>
            <a:endParaRPr sz="2400"/>
          </a:p>
          <a:p>
            <a:pPr indent="-381000">
              <a:lnSpc>
                <a:spcPct val="115000"/>
              </a:lnSpc>
              <a:spcBef>
                <a:spcPts val="1000"/>
              </a:spcBef>
              <a:buSzPts val="2400"/>
              <a:buAutoNum type="arabicPeriod"/>
            </a:pPr>
            <a:r>
              <a:rPr lang="en" sz="2400"/>
              <a:t>Calculate a </a:t>
            </a:r>
            <a:r>
              <a:rPr lang="en" sz="2400" i="1">
                <a:solidFill>
                  <a:schemeClr val="accent1"/>
                </a:solidFill>
              </a:rPr>
              <a:t>test statistic</a:t>
            </a:r>
            <a:r>
              <a:rPr lang="en" sz="2400"/>
              <a:t> and a p-value.</a:t>
            </a:r>
            <a:endParaRPr sz="2400"/>
          </a:p>
          <a:p>
            <a:pPr indent="-381000">
              <a:lnSpc>
                <a:spcPct val="115000"/>
              </a:lnSpc>
              <a:spcBef>
                <a:spcPts val="1000"/>
              </a:spcBef>
              <a:spcAft>
                <a:spcPts val="1000"/>
              </a:spcAft>
              <a:buSzPts val="2400"/>
              <a:buAutoNum type="arabicPeriod"/>
            </a:pPr>
            <a:r>
              <a:rPr lang="en" sz="2400"/>
              <a:t>Make a decision, and interpret it in context of the research question.</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2"/>
          <p:cNvSpPr txBox="1">
            <a:spLocks noGrp="1"/>
          </p:cNvSpPr>
          <p:nvPr>
            <p:ph type="body" idx="1"/>
          </p:nvPr>
        </p:nvSpPr>
        <p:spPr>
          <a:xfrm flipH="1">
            <a:off x="1981137" y="1252650"/>
            <a:ext cx="8229600" cy="4326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t>1. Set the hypotheses</a:t>
            </a:r>
            <a:endParaRPr sz="1800"/>
          </a:p>
          <a:p>
            <a:pPr marL="914400" indent="-342900">
              <a:lnSpc>
                <a:spcPct val="115000"/>
              </a:lnSpc>
              <a:spcBef>
                <a:spcPts val="1000"/>
              </a:spcBef>
              <a:buSzPts val="1800"/>
            </a:pPr>
            <a:r>
              <a:rPr lang="en" sz="1800" i="1"/>
              <a:t>H</a:t>
            </a:r>
            <a:r>
              <a:rPr lang="en" sz="1800" i="1" baseline="-25000"/>
              <a:t>0</a:t>
            </a:r>
            <a:r>
              <a:rPr lang="en" sz="1800"/>
              <a:t>: </a:t>
            </a:r>
            <a:r>
              <a:rPr lang="en" sz="1800" i="1"/>
              <a:t>µ</a:t>
            </a:r>
            <a:r>
              <a:rPr lang="en" sz="1800"/>
              <a:t> = null value</a:t>
            </a:r>
            <a:endParaRPr sz="1800"/>
          </a:p>
          <a:p>
            <a:pPr marL="914400" indent="-342900">
              <a:lnSpc>
                <a:spcPct val="115000"/>
              </a:lnSpc>
              <a:spcBef>
                <a:spcPts val="0"/>
              </a:spcBef>
              <a:buSzPts val="1800"/>
            </a:pPr>
            <a:r>
              <a:rPr lang="en" sz="1800" i="1"/>
              <a:t>H</a:t>
            </a:r>
            <a:r>
              <a:rPr lang="en" sz="1800" i="1" baseline="-25000"/>
              <a:t>A</a:t>
            </a:r>
            <a:r>
              <a:rPr lang="en" sz="1800"/>
              <a:t>: </a:t>
            </a:r>
            <a:r>
              <a:rPr lang="en" sz="1800" i="1"/>
              <a:t>µ</a:t>
            </a:r>
            <a:r>
              <a:rPr lang="en" sz="1800"/>
              <a:t> &lt; or &gt; or ≠ null value     </a:t>
            </a:r>
            <a:endParaRPr sz="1800"/>
          </a:p>
          <a:p>
            <a:pPr marL="0" indent="0">
              <a:lnSpc>
                <a:spcPct val="115000"/>
              </a:lnSpc>
              <a:spcBef>
                <a:spcPts val="1000"/>
              </a:spcBef>
              <a:buNone/>
            </a:pPr>
            <a:r>
              <a:rPr lang="en" sz="1800"/>
              <a:t>2. Calculate the point estimate</a:t>
            </a:r>
            <a:endParaRPr sz="1800"/>
          </a:p>
          <a:p>
            <a:pPr marL="0" indent="0">
              <a:lnSpc>
                <a:spcPct val="115000"/>
              </a:lnSpc>
              <a:spcBef>
                <a:spcPts val="1000"/>
              </a:spcBef>
              <a:buNone/>
            </a:pPr>
            <a:r>
              <a:rPr lang="en" sz="1800"/>
              <a:t>3. Check assumptions and conditions</a:t>
            </a:r>
            <a:endParaRPr sz="1800"/>
          </a:p>
          <a:p>
            <a:pPr marL="914400" indent="-342900">
              <a:lnSpc>
                <a:spcPct val="115000"/>
              </a:lnSpc>
              <a:spcBef>
                <a:spcPts val="1000"/>
              </a:spcBef>
              <a:buSzPts val="1800"/>
            </a:pPr>
            <a:r>
              <a:rPr lang="en" sz="1800"/>
              <a:t>Independence: random sample/assignment, 10% condition when sampling without replacement</a:t>
            </a:r>
            <a:endParaRPr sz="1800"/>
          </a:p>
          <a:p>
            <a:pPr marL="914400" indent="-342900">
              <a:lnSpc>
                <a:spcPct val="115000"/>
              </a:lnSpc>
              <a:spcBef>
                <a:spcPts val="0"/>
              </a:spcBef>
              <a:buSzPts val="1800"/>
            </a:pPr>
            <a:r>
              <a:rPr lang="en" sz="1800"/>
              <a:t>Normality: nearly normal population or </a:t>
            </a:r>
            <a:r>
              <a:rPr lang="en" sz="1800" i="1"/>
              <a:t>n</a:t>
            </a:r>
            <a:r>
              <a:rPr lang="en" sz="1800"/>
              <a:t> ≥ 30, no extreme skew -- or use the </a:t>
            </a:r>
            <a:r>
              <a:rPr lang="en" sz="1800" i="1"/>
              <a:t>t</a:t>
            </a:r>
            <a:r>
              <a:rPr lang="en" sz="1800"/>
              <a:t> distribution (Ch 5)</a:t>
            </a:r>
            <a:endParaRPr sz="1800"/>
          </a:p>
          <a:p>
            <a:pPr marL="0" indent="0">
              <a:lnSpc>
                <a:spcPct val="115000"/>
              </a:lnSpc>
              <a:spcBef>
                <a:spcPts val="1000"/>
              </a:spcBef>
              <a:buNone/>
            </a:pPr>
            <a:r>
              <a:rPr lang="en" sz="1800"/>
              <a:t>4. Calculate a </a:t>
            </a:r>
            <a:r>
              <a:rPr lang="en" sz="1800" i="1">
                <a:solidFill>
                  <a:schemeClr val="accent1"/>
                </a:solidFill>
              </a:rPr>
              <a:t>test statistic</a:t>
            </a:r>
            <a:r>
              <a:rPr lang="en" sz="1800"/>
              <a:t> and a p-value (draw a picture!)</a:t>
            </a:r>
            <a:endParaRPr sz="1800"/>
          </a:p>
          <a:p>
            <a:pPr marL="0" indent="0">
              <a:lnSpc>
                <a:spcPct val="115000"/>
              </a:lnSpc>
              <a:spcBef>
                <a:spcPts val="1000"/>
              </a:spcBef>
              <a:buNone/>
            </a:pPr>
            <a:endParaRPr sz="1800"/>
          </a:p>
          <a:p>
            <a:pPr marL="0" indent="0">
              <a:lnSpc>
                <a:spcPct val="115000"/>
              </a:lnSpc>
              <a:spcBef>
                <a:spcPts val="1000"/>
              </a:spcBef>
              <a:buNone/>
            </a:pPr>
            <a:r>
              <a:rPr lang="en" sz="1800"/>
              <a:t>5. Make a decision, and interpret it in context</a:t>
            </a:r>
            <a:endParaRPr sz="1800"/>
          </a:p>
          <a:p>
            <a:pPr indent="-342900">
              <a:lnSpc>
                <a:spcPct val="115000"/>
              </a:lnSpc>
              <a:spcBef>
                <a:spcPts val="1000"/>
              </a:spcBef>
              <a:buSzPts val="1800"/>
            </a:pPr>
            <a:r>
              <a:rPr lang="en" sz="1800"/>
              <a:t>If p-value &lt; </a:t>
            </a:r>
            <a:r>
              <a:rPr lang="en" sz="1800" i="1"/>
              <a:t>α</a:t>
            </a:r>
            <a:r>
              <a:rPr lang="en" sz="1800"/>
              <a:t>, reject </a:t>
            </a:r>
            <a:r>
              <a:rPr lang="en" sz="1800" i="1"/>
              <a:t>H</a:t>
            </a:r>
            <a:r>
              <a:rPr lang="en" sz="1800" i="1" baseline="-25000"/>
              <a:t>0</a:t>
            </a:r>
            <a:r>
              <a:rPr lang="en" sz="1800"/>
              <a:t>, data provide evidence for </a:t>
            </a:r>
            <a:r>
              <a:rPr lang="en" sz="1800" i="1"/>
              <a:t>H</a:t>
            </a:r>
            <a:r>
              <a:rPr lang="en" sz="1800" i="1" baseline="-25000"/>
              <a:t>A</a:t>
            </a:r>
            <a:endParaRPr sz="1800" i="1" baseline="-25000"/>
          </a:p>
          <a:p>
            <a:pPr indent="-342900">
              <a:lnSpc>
                <a:spcPct val="115000"/>
              </a:lnSpc>
              <a:spcBef>
                <a:spcPts val="0"/>
              </a:spcBef>
              <a:buSzPts val="1800"/>
            </a:pPr>
            <a:r>
              <a:rPr lang="en" sz="1800"/>
              <a:t>If p-value &gt; </a:t>
            </a:r>
            <a:r>
              <a:rPr lang="en" sz="1800" i="1"/>
              <a:t>α</a:t>
            </a:r>
            <a:r>
              <a:rPr lang="en" sz="1800"/>
              <a:t>, do not reject </a:t>
            </a:r>
            <a:r>
              <a:rPr lang="en" sz="1800" i="1"/>
              <a:t>H</a:t>
            </a:r>
            <a:r>
              <a:rPr lang="en" sz="1800" i="1" baseline="-25000"/>
              <a:t>0</a:t>
            </a:r>
            <a:r>
              <a:rPr lang="en" sz="1800"/>
              <a:t>, data do not provide evidence for </a:t>
            </a:r>
            <a:r>
              <a:rPr lang="en" sz="1800" i="1"/>
              <a:t>H</a:t>
            </a:r>
            <a:r>
              <a:rPr lang="en" sz="1800" i="1" baseline="-25000"/>
              <a:t>A</a:t>
            </a:r>
            <a:endParaRPr sz="1800" i="1" baseline="-25000"/>
          </a:p>
        </p:txBody>
      </p:sp>
      <p:sp>
        <p:nvSpPr>
          <p:cNvPr id="567" name="Google Shape;567;p92"/>
          <p:cNvSpPr txBox="1">
            <a:spLocks noGrp="1"/>
          </p:cNvSpPr>
          <p:nvPr>
            <p:ph type="title"/>
          </p:nvPr>
        </p:nvSpPr>
        <p:spPr>
          <a:xfrm>
            <a:off x="1981263" y="109638"/>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Hypothesis testing for a population mean</a:t>
            </a:r>
            <a:endParaRPr>
              <a:solidFill>
                <a:schemeClr val="accent1"/>
              </a:solidFill>
            </a:endParaRPr>
          </a:p>
        </p:txBody>
      </p:sp>
      <p:pic>
        <p:nvPicPr>
          <p:cNvPr id="568" name="Google Shape;568;p92"/>
          <p:cNvPicPr preferRelativeResize="0"/>
          <p:nvPr/>
        </p:nvPicPr>
        <p:blipFill>
          <a:blip r:embed="rId3">
            <a:alphaModFix/>
          </a:blip>
          <a:stretch>
            <a:fillRect/>
          </a:stretch>
        </p:blipFill>
        <p:spPr>
          <a:xfrm>
            <a:off x="4718747" y="5128876"/>
            <a:ext cx="2769950" cy="6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0" name="Google Shape;100;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4"/>
          <p:cNvSpPr txBox="1">
            <a:spLocks noGrp="1"/>
          </p:cNvSpPr>
          <p:nvPr>
            <p:ph type="body" idx="1"/>
          </p:nvPr>
        </p:nvSpPr>
        <p:spPr>
          <a:xfrm flipH="1">
            <a:off x="1981200" y="1143000"/>
            <a:ext cx="8229600" cy="5191200"/>
          </a:xfrm>
          <a:prstGeom prst="rect">
            <a:avLst/>
          </a:prstGeom>
        </p:spPr>
        <p:txBody>
          <a:bodyPr spcFirstLastPara="1" wrap="square" lIns="91425" tIns="91425" rIns="91425" bIns="91425" anchor="t" anchorCtr="0">
            <a:noAutofit/>
          </a:bodyPr>
          <a:lstStyle/>
          <a:p>
            <a:pPr indent="-355600">
              <a:lnSpc>
                <a:spcPct val="115000"/>
              </a:lnSpc>
              <a:spcBef>
                <a:spcPts val="0"/>
              </a:spcBef>
              <a:buSzPts val="2000"/>
            </a:pPr>
            <a:r>
              <a:rPr lang="en" sz="2000">
                <a:solidFill>
                  <a:srgbClr val="000000"/>
                </a:solidFill>
              </a:rPr>
              <a:t>We start with a </a:t>
            </a:r>
            <a:r>
              <a:rPr lang="en" sz="2000" i="1">
                <a:solidFill>
                  <a:schemeClr val="accent1"/>
                </a:solidFill>
              </a:rPr>
              <a:t>null hypothesis </a:t>
            </a:r>
            <a:r>
              <a:rPr lang="en" sz="2000">
                <a:solidFill>
                  <a:schemeClr val="accent1"/>
                </a:solidFill>
              </a:rPr>
              <a:t>(</a:t>
            </a:r>
            <a:r>
              <a:rPr lang="en" sz="2000" i="1">
                <a:solidFill>
                  <a:schemeClr val="accent1"/>
                </a:solidFill>
              </a:rPr>
              <a:t>H</a:t>
            </a:r>
            <a:r>
              <a:rPr lang="en" sz="2000" i="1" baseline="-25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a:lnSpc>
                <a:spcPct val="115000"/>
              </a:lnSpc>
              <a:spcBef>
                <a:spcPts val="0"/>
              </a:spcBef>
              <a:buSzPts val="2000"/>
            </a:pPr>
            <a:r>
              <a:rPr lang="en" sz="2000">
                <a:solidFill>
                  <a:srgbClr val="000000"/>
                </a:solidFill>
              </a:rPr>
              <a:t>We also have an </a:t>
            </a:r>
            <a:r>
              <a:rPr lang="en" sz="2000" i="1">
                <a:solidFill>
                  <a:schemeClr val="accent1"/>
                </a:solidFill>
              </a:rPr>
              <a:t>alternative hypothesis </a:t>
            </a:r>
            <a:r>
              <a:rPr lang="en" sz="2000">
                <a:solidFill>
                  <a:schemeClr val="accent1"/>
                </a:solidFill>
              </a:rPr>
              <a:t>(</a:t>
            </a:r>
            <a:r>
              <a:rPr lang="en" sz="2000" i="1">
                <a:solidFill>
                  <a:schemeClr val="accent1"/>
                </a:solidFill>
              </a:rPr>
              <a:t>H</a:t>
            </a:r>
            <a:r>
              <a:rPr lang="en" sz="2000" i="1" baseline="-25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a:lnSpc>
                <a:spcPct val="115000"/>
              </a:lnSpc>
              <a:spcBef>
                <a:spcPts val="0"/>
              </a:spcBef>
              <a:buClr>
                <a:srgbClr val="000000"/>
              </a:buClr>
              <a:buSzPts val="2000"/>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marL="0" indent="0">
              <a:lnSpc>
                <a:spcPct val="115000"/>
              </a:lnSpc>
              <a:spcBef>
                <a:spcPts val="1000"/>
              </a:spcBef>
              <a:buNone/>
            </a:pPr>
            <a:endParaRPr sz="2000">
              <a:solidFill>
                <a:srgbClr val="000000"/>
              </a:solidFill>
            </a:endParaRPr>
          </a:p>
        </p:txBody>
      </p:sp>
      <p:sp>
        <p:nvSpPr>
          <p:cNvPr id="106" name="Google Shape;106;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sz="3500" dirty="0">
                <a:solidFill>
                  <a:schemeClr val="accent1"/>
                </a:solidFill>
              </a:rPr>
              <a:t>Hypothesis testing framework</a:t>
            </a:r>
            <a:endParaRPr sz="3500" dirty="0">
              <a:solidFill>
                <a:schemeClr val="accent1"/>
              </a:solidFil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88</TotalTime>
  <Words>5936</Words>
  <Application>Microsoft Macintosh PowerPoint</Application>
  <PresentationFormat>Widescreen</PresentationFormat>
  <Paragraphs>368</Paragraphs>
  <Slides>75</Slides>
  <Notes>74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75</vt:i4>
      </vt:variant>
    </vt:vector>
  </HeadingPairs>
  <TitlesOfParts>
    <vt:vector size="81" baseType="lpstr">
      <vt:lpstr>Arial</vt:lpstr>
      <vt:lpstr>Calibri</vt:lpstr>
      <vt:lpstr>Corbel</vt:lpstr>
      <vt:lpstr>Wingdings 2</vt:lpstr>
      <vt:lpstr>Frame</vt:lpstr>
      <vt:lpstr>Custom</vt:lpstr>
      <vt:lpstr>Hypothesis Testing</vt:lpstr>
      <vt:lpstr>Gender discrimination experiment:</vt:lpstr>
      <vt:lpstr>PowerPoint Presentation</vt:lpstr>
      <vt:lpstr>PowerPoint Presentation</vt:lpstr>
      <vt:lpstr>PowerPoint Presentation</vt:lpstr>
      <vt:lpstr>PowerPoint Presentation</vt:lpstr>
      <vt:lpstr>Hypothesis testing framework</vt:lpstr>
      <vt:lpstr>Hypothesis testing framework</vt:lpstr>
      <vt:lpstr>Hypothesis testing framework</vt:lpstr>
      <vt:lpstr>Hypothesis testing framework</vt:lpstr>
      <vt:lpstr>Decision errors</vt:lpstr>
      <vt:lpstr>Decision errors (cont.)</vt:lpstr>
      <vt:lpstr>Decision errors (cont.)</vt:lpstr>
      <vt:lpstr>Decision errors (cont.)</vt:lpstr>
      <vt:lpstr>Decision errors (cont.)</vt:lpstr>
      <vt:lpstr>Decision errors (cont.)</vt:lpstr>
      <vt:lpstr>Decision errors (cont.)</vt:lpstr>
      <vt:lpstr>Decision errors (cont.)</vt:lpstr>
      <vt:lpstr>Hypothesis Test as a trial</vt:lpstr>
      <vt:lpstr>Hypothesis Test as a trial</vt:lpstr>
      <vt:lpstr>Hypothesis Test as a trial</vt:lpstr>
      <vt:lpstr>Hypothesis Test as a trial</vt:lpstr>
      <vt:lpstr>Type 1 error rate</vt:lpstr>
      <vt:lpstr>Type 1 error rate</vt:lpstr>
      <vt:lpstr>Type 1 error rate</vt:lpstr>
      <vt:lpstr>Type 1 error rate</vt:lpstr>
      <vt:lpstr>Facebook interest categories</vt:lpstr>
      <vt:lpstr>Facebook interest categories</vt:lpstr>
      <vt:lpstr>Facebook interest categories</vt:lpstr>
      <vt:lpstr>Facebook interest categories - conditions</vt:lpstr>
      <vt:lpstr>Facebook interest categories - conditions</vt:lpstr>
      <vt:lpstr>Test statistic</vt:lpstr>
      <vt:lpstr>p-values</vt:lpstr>
      <vt:lpstr>Facebook interest categories - p-value</vt:lpstr>
      <vt:lpstr>Facebook interest categories - Making a decision</vt:lpstr>
      <vt:lpstr>Choosing a significance level</vt:lpstr>
      <vt:lpstr>One vs. two sided hypothesis tests</vt:lpstr>
      <vt:lpstr>PowerPoint Presentation</vt:lpstr>
      <vt:lpstr>PowerPoint Presentation</vt:lpstr>
      <vt:lpstr>Testing hypotheses using confidence intervals</vt:lpstr>
      <vt:lpstr>Testing hypotheses using confidence intervals</vt:lpstr>
      <vt:lpstr>Testing hypotheses using confidence intervals</vt:lpstr>
      <vt:lpstr>Testing hypotheses using confidence intervals</vt:lpstr>
      <vt:lpstr>Number of college applications</vt:lpstr>
      <vt:lpstr>Setting the hypotheses</vt:lpstr>
      <vt:lpstr>Setting the hypotheses</vt:lpstr>
      <vt:lpstr>Setting the hypotheses</vt:lpstr>
      <vt:lpstr>Setting the hypotheses</vt:lpstr>
      <vt:lpstr>Number of college applications - conditions</vt:lpstr>
      <vt:lpstr>Number of college applications - conditions</vt:lpstr>
      <vt:lpstr>Test Statistic</vt:lpstr>
      <vt:lpstr>Test Statistic</vt:lpstr>
      <vt:lpstr>Test Statistic</vt:lpstr>
      <vt:lpstr>Test Statistic</vt:lpstr>
      <vt:lpstr>Test Statistic</vt:lpstr>
      <vt:lpstr>Test Statistic</vt:lpstr>
      <vt:lpstr>p-values</vt:lpstr>
      <vt:lpstr>p-values</vt:lpstr>
      <vt:lpstr>p-values</vt:lpstr>
      <vt:lpstr>Number of college applications - p-value</vt:lpstr>
      <vt:lpstr>Number of college applications - p-value</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Number of college applications - Making a decision</vt:lpstr>
      <vt:lpstr>Practice</vt:lpstr>
      <vt:lpstr>Practice</vt:lpstr>
      <vt:lpstr>Two-sided hypothesis testing with p-values</vt:lpstr>
      <vt:lpstr>Two-sided hypothesis testing with p-values</vt:lpstr>
      <vt:lpstr>Choosing a significance level</vt:lpstr>
      <vt:lpstr>PowerPoint Presentation</vt:lpstr>
      <vt:lpstr>Recap: Hypothesis testing framework</vt:lpstr>
      <vt:lpstr>Recap: Hypothesis testing for a population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6</cp:revision>
  <dcterms:created xsi:type="dcterms:W3CDTF">2023-07-27T13:51:22Z</dcterms:created>
  <dcterms:modified xsi:type="dcterms:W3CDTF">2023-10-02T21:04:18Z</dcterms:modified>
</cp:coreProperties>
</file>