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0"/>
  </p:notesMasterIdLst>
  <p:sldIdLst>
    <p:sldId id="256" r:id="rId2"/>
    <p:sldId id="352" r:id="rId3"/>
    <p:sldId id="321" r:id="rId4"/>
    <p:sldId id="313" r:id="rId5"/>
    <p:sldId id="304" r:id="rId6"/>
    <p:sldId id="318" r:id="rId7"/>
    <p:sldId id="319" r:id="rId8"/>
    <p:sldId id="324" r:id="rId9"/>
    <p:sldId id="317" r:id="rId10"/>
    <p:sldId id="322" r:id="rId11"/>
    <p:sldId id="305" r:id="rId12"/>
    <p:sldId id="323" r:id="rId13"/>
    <p:sldId id="325" r:id="rId14"/>
    <p:sldId id="306" r:id="rId15"/>
    <p:sldId id="326" r:id="rId16"/>
    <p:sldId id="312" r:id="rId17"/>
    <p:sldId id="327" r:id="rId18"/>
    <p:sldId id="328" r:id="rId19"/>
    <p:sldId id="314" r:id="rId20"/>
    <p:sldId id="258" r:id="rId21"/>
    <p:sldId id="329" r:id="rId22"/>
    <p:sldId id="330" r:id="rId23"/>
    <p:sldId id="259" r:id="rId24"/>
    <p:sldId id="331" r:id="rId25"/>
    <p:sldId id="332" r:id="rId26"/>
    <p:sldId id="333" r:id="rId27"/>
    <p:sldId id="336" r:id="rId28"/>
    <p:sldId id="335" r:id="rId29"/>
    <p:sldId id="337" r:id="rId30"/>
    <p:sldId id="334" r:id="rId31"/>
    <p:sldId id="338" r:id="rId32"/>
    <p:sldId id="260" r:id="rId33"/>
    <p:sldId id="261" r:id="rId34"/>
    <p:sldId id="342" r:id="rId35"/>
    <p:sldId id="339" r:id="rId36"/>
    <p:sldId id="343" r:id="rId37"/>
    <p:sldId id="340" r:id="rId38"/>
    <p:sldId id="344" r:id="rId39"/>
    <p:sldId id="341" r:id="rId40"/>
    <p:sldId id="345" r:id="rId41"/>
    <p:sldId id="298" r:id="rId42"/>
    <p:sldId id="346" r:id="rId43"/>
    <p:sldId id="300" r:id="rId44"/>
    <p:sldId id="347" r:id="rId45"/>
    <p:sldId id="348" r:id="rId46"/>
    <p:sldId id="349" r:id="rId47"/>
    <p:sldId id="350" r:id="rId48"/>
    <p:sldId id="35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79491"/>
  </p:normalViewPr>
  <p:slideViewPr>
    <p:cSldViewPr snapToGrid="0">
      <p:cViewPr varScale="1">
        <p:scale>
          <a:sx n="85" d="100"/>
          <a:sy n="85" d="100"/>
        </p:scale>
        <p:origin x="1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Data</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Data</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Data</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Data</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Variables</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Data</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Data</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Data</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Data</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Variables</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9/11/23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8" Type="http://schemas.openxmlformats.org/officeDocument/2006/relationships/hyperlink" Target="https://en.wikipedia.org/w/index.php?search=Health%20Insurance%20Portability%20and%20Accountability%20Act" TargetMode="External"/><Relationship Id="rId3" Type="http://schemas.openxmlformats.org/officeDocument/2006/relationships/hyperlink" Target="https://en.wikipedia.org/w/index.php?search=William%20Weld" TargetMode="External"/><Relationship Id="rId7" Type="http://schemas.openxmlformats.org/officeDocument/2006/relationships/hyperlink" Target="http://healthaffairs.org/blog/2012/08/10/the-debate-over-re-identification-of-health-information-what-do-we-risk/"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en.wikipedia.org/w/index.php?search=Massachusetts%20Group%20Insurance%20Commission" TargetMode="External"/><Relationship Id="rId5" Type="http://schemas.openxmlformats.org/officeDocument/2006/relationships/hyperlink" Target="https://en.wikipedia.org/w/index.php?search=MIT" TargetMode="External"/><Relationship Id="rId4" Type="http://schemas.openxmlformats.org/officeDocument/2006/relationships/hyperlink" Target="https://en.wikipedia.org/w/index.php?search=Bentley%20College"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8" Type="http://schemas.openxmlformats.org/officeDocument/2006/relationships/hyperlink" Target="https://en.wikipedia.org/w/index.php?search=Albert%20Y.%20Kim" TargetMode="External"/><Relationship Id="rId3" Type="http://schemas.openxmlformats.org/officeDocument/2006/relationships/hyperlink" Target="https://en.wikipedia.org/w/index.php?search=Zillow.com" TargetMode="External"/><Relationship Id="rId7" Type="http://schemas.openxmlformats.org/officeDocument/2006/relationships/hyperlink" Target="https://en.wikipedia.org/w/index.php?search=Slate.com"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en.wikipedia.org/w/index.php?search=The%20Weather%20Underground" TargetMode="External"/><Relationship Id="rId5" Type="http://schemas.openxmlformats.org/officeDocument/2006/relationships/hyperlink" Target="http://www.zillow.com/howto/api/APITerms.htm" TargetMode="External"/><Relationship Id="rId10" Type="http://schemas.openxmlformats.org/officeDocument/2006/relationships/hyperlink" Target="https://en.wikipedia.org/w/index.php?search=San%20Francisco" TargetMode="External"/><Relationship Id="rId4" Type="http://schemas.openxmlformats.org/officeDocument/2006/relationships/hyperlink" Target="https://mdsr-book.github.io/mdsr2e/ch-dataII.html#sec:apis" TargetMode="External"/><Relationship Id="rId9" Type="http://schemas.openxmlformats.org/officeDocument/2006/relationships/hyperlink" Target="https://en.wikipedia.org/w/index.php?search=Smith%20College"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2</a:t>
            </a:fld>
            <a:endParaRPr lang="en-US"/>
          </a:p>
        </p:txBody>
      </p:sp>
    </p:spTree>
    <p:extLst>
      <p:ext uri="{BB962C8B-B14F-4D97-AF65-F5344CB8AC3E}">
        <p14:creationId xmlns:p14="http://schemas.microsoft.com/office/powerpoint/2010/main" val="379549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12</a:t>
            </a:fld>
            <a:endParaRPr lang="en-US" dirty="0"/>
          </a:p>
        </p:txBody>
      </p:sp>
    </p:spTree>
    <p:extLst>
      <p:ext uri="{BB962C8B-B14F-4D97-AF65-F5344CB8AC3E}">
        <p14:creationId xmlns:p14="http://schemas.microsoft.com/office/powerpoint/2010/main" val="368551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13</a:t>
            </a:fld>
            <a:endParaRPr lang="en-US" dirty="0"/>
          </a:p>
        </p:txBody>
      </p:sp>
    </p:spTree>
    <p:extLst>
      <p:ext uri="{BB962C8B-B14F-4D97-AF65-F5344CB8AC3E}">
        <p14:creationId xmlns:p14="http://schemas.microsoft.com/office/powerpoint/2010/main" val="604308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14</a:t>
            </a:fld>
            <a:endParaRPr lang="en-US" dirty="0"/>
          </a:p>
        </p:txBody>
      </p:sp>
    </p:spTree>
    <p:extLst>
      <p:ext uri="{BB962C8B-B14F-4D97-AF65-F5344CB8AC3E}">
        <p14:creationId xmlns:p14="http://schemas.microsoft.com/office/powerpoint/2010/main" val="301018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15</a:t>
            </a:fld>
            <a:endParaRPr lang="en-US" dirty="0"/>
          </a:p>
        </p:txBody>
      </p:sp>
    </p:spTree>
    <p:extLst>
      <p:ext uri="{BB962C8B-B14F-4D97-AF65-F5344CB8AC3E}">
        <p14:creationId xmlns:p14="http://schemas.microsoft.com/office/powerpoint/2010/main" val="1777089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16</a:t>
            </a:fld>
            <a:endParaRPr lang="en-US" dirty="0"/>
          </a:p>
        </p:txBody>
      </p:sp>
    </p:spTree>
    <p:extLst>
      <p:ext uri="{BB962C8B-B14F-4D97-AF65-F5344CB8AC3E}">
        <p14:creationId xmlns:p14="http://schemas.microsoft.com/office/powerpoint/2010/main" val="2575078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17</a:t>
            </a:fld>
            <a:endParaRPr lang="en-US" dirty="0"/>
          </a:p>
        </p:txBody>
      </p:sp>
    </p:spTree>
    <p:extLst>
      <p:ext uri="{BB962C8B-B14F-4D97-AF65-F5344CB8AC3E}">
        <p14:creationId xmlns:p14="http://schemas.microsoft.com/office/powerpoint/2010/main" val="3040562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18</a:t>
            </a:fld>
            <a:endParaRPr lang="en-US" dirty="0"/>
          </a:p>
        </p:txBody>
      </p:sp>
    </p:spTree>
    <p:extLst>
      <p:ext uri="{BB962C8B-B14F-4D97-AF65-F5344CB8AC3E}">
        <p14:creationId xmlns:p14="http://schemas.microsoft.com/office/powerpoint/2010/main" val="270835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e4a42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e4a42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e4a42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e4a42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990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e4a42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e4a42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25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3</a:t>
            </a:fld>
            <a:endParaRPr lang="en-US"/>
          </a:p>
        </p:txBody>
      </p:sp>
    </p:spTree>
    <p:extLst>
      <p:ext uri="{BB962C8B-B14F-4D97-AF65-F5344CB8AC3E}">
        <p14:creationId xmlns:p14="http://schemas.microsoft.com/office/powerpoint/2010/main" val="762996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641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336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647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101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140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592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876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885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f22d7720_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f22d7720_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5</a:t>
            </a:fld>
            <a:endParaRPr lang="en-US" dirty="0"/>
          </a:p>
        </p:txBody>
      </p:sp>
    </p:spTree>
    <p:extLst>
      <p:ext uri="{BB962C8B-B14F-4D97-AF65-F5344CB8AC3E}">
        <p14:creationId xmlns:p14="http://schemas.microsoft.com/office/powerpoint/2010/main" val="2652142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184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0020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685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2058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1025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9896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018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panose="02000503000000020004" pitchFamily="2" charset="0"/>
              </a:rPr>
              <a:t>The ability to link multiple data sets and to use public information to identify individuals is a growing problem. A glaring example of this occurred in 1996 when then-Governor of Massachusetts </a:t>
            </a:r>
            <a:r>
              <a:rPr lang="en-US" b="0" i="0" u="none" strike="noStrike" dirty="0">
                <a:solidFill>
                  <a:srgbClr val="4183C4"/>
                </a:solidFill>
                <a:effectLst/>
                <a:latin typeface="Helvetica Neue" panose="02000503000000020004" pitchFamily="2" charset="0"/>
                <a:hlinkClick r:id="rId3"/>
              </a:rPr>
              <a:t>William Weld</a:t>
            </a:r>
            <a:r>
              <a:rPr lang="en-US" b="0" i="0" dirty="0">
                <a:solidFill>
                  <a:srgbClr val="333333"/>
                </a:solidFill>
                <a:effectLst/>
                <a:latin typeface="Helvetica Neue" panose="02000503000000020004" pitchFamily="2" charset="0"/>
              </a:rPr>
              <a:t> collapsed while attending a graduation ceremony at </a:t>
            </a:r>
            <a:r>
              <a:rPr lang="en-US" b="0" i="1" u="none" strike="noStrike" dirty="0">
                <a:solidFill>
                  <a:srgbClr val="4183C4"/>
                </a:solidFill>
                <a:effectLst/>
                <a:latin typeface="Helvetica Neue" panose="02000503000000020004" pitchFamily="2" charset="0"/>
                <a:hlinkClick r:id="rId4"/>
              </a:rPr>
              <a:t>Bentley College</a:t>
            </a:r>
            <a:r>
              <a:rPr lang="en-US" b="0" i="0" dirty="0">
                <a:solidFill>
                  <a:srgbClr val="333333"/>
                </a:solidFill>
                <a:effectLst/>
                <a:latin typeface="Helvetica Neue" panose="02000503000000020004" pitchFamily="2" charset="0"/>
              </a:rPr>
              <a:t>. An </a:t>
            </a:r>
            <a:r>
              <a:rPr lang="en-US" b="0" i="1" u="none" strike="noStrike" dirty="0">
                <a:solidFill>
                  <a:srgbClr val="4183C4"/>
                </a:solidFill>
                <a:effectLst/>
                <a:latin typeface="Helvetica Neue" panose="02000503000000020004" pitchFamily="2" charset="0"/>
                <a:hlinkClick r:id="rId5"/>
              </a:rPr>
              <a:t>MIT</a:t>
            </a:r>
            <a:r>
              <a:rPr lang="en-US" b="0" i="0" dirty="0">
                <a:solidFill>
                  <a:srgbClr val="333333"/>
                </a:solidFill>
                <a:effectLst/>
                <a:latin typeface="Helvetica Neue" panose="02000503000000020004" pitchFamily="2" charset="0"/>
              </a:rPr>
              <a:t> graduate student used information from a public data release by the </a:t>
            </a:r>
            <a:r>
              <a:rPr lang="en-US" b="0" i="1" u="none" strike="noStrike" dirty="0">
                <a:solidFill>
                  <a:srgbClr val="4183C4"/>
                </a:solidFill>
                <a:effectLst/>
                <a:latin typeface="Helvetica Neue" panose="02000503000000020004" pitchFamily="2" charset="0"/>
                <a:hlinkClick r:id="rId6"/>
              </a:rPr>
              <a:t>Massachusetts Group Insurance Commission</a:t>
            </a:r>
            <a:r>
              <a:rPr lang="en-US" b="0" i="0" dirty="0">
                <a:solidFill>
                  <a:srgbClr val="333333"/>
                </a:solidFill>
                <a:effectLst/>
                <a:latin typeface="Helvetica Neue" panose="02000503000000020004" pitchFamily="2" charset="0"/>
              </a:rPr>
              <a:t> to identify Weld’s subsequent hospitalization records.</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The disclosure of this information was </a:t>
            </a:r>
            <a:r>
              <a:rPr lang="en-US" b="0" i="0" u="none" strike="noStrike" dirty="0">
                <a:solidFill>
                  <a:srgbClr val="4183C4"/>
                </a:solidFill>
                <a:effectLst/>
                <a:latin typeface="Helvetica Neue" panose="02000503000000020004" pitchFamily="2" charset="0"/>
                <a:hlinkClick r:id="rId7"/>
              </a:rPr>
              <a:t>highly publicized</a:t>
            </a:r>
            <a:r>
              <a:rPr lang="en-US" b="0" i="0" dirty="0">
                <a:solidFill>
                  <a:srgbClr val="333333"/>
                </a:solidFill>
                <a:effectLst/>
                <a:latin typeface="Helvetica Neue" panose="02000503000000020004" pitchFamily="2" charset="0"/>
              </a:rPr>
              <a:t> and led to many changes in data releases. This was a situation where the right balance was not struck between disclosure (to help improve health care and control costs) and nondisclosure (to help ensure private information is not made public). There are many challenges to ensure disclosure avoidance (</a:t>
            </a:r>
            <a:r>
              <a:rPr lang="en-US" b="0" i="0" dirty="0" err="1">
                <a:solidFill>
                  <a:srgbClr val="333333"/>
                </a:solidFill>
                <a:effectLst/>
                <a:latin typeface="Helvetica Neue" panose="02000503000000020004" pitchFamily="2" charset="0"/>
              </a:rPr>
              <a:t>Zaslavsky</a:t>
            </a:r>
            <a:r>
              <a:rPr lang="en-US" b="0" i="0" dirty="0">
                <a:solidFill>
                  <a:srgbClr val="333333"/>
                </a:solidFill>
                <a:effectLst/>
                <a:latin typeface="Helvetica Neue" panose="02000503000000020004" pitchFamily="2" charset="0"/>
              </a:rPr>
              <a:t> and Horton 1998; Ohm 2010). This remains an active and important area of research.</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The </a:t>
            </a:r>
            <a:r>
              <a:rPr lang="en-US" b="0" i="1" u="none" strike="noStrike" dirty="0">
                <a:solidFill>
                  <a:srgbClr val="4183C4"/>
                </a:solidFill>
                <a:effectLst/>
                <a:latin typeface="Helvetica Neue" panose="02000503000000020004" pitchFamily="2" charset="0"/>
                <a:hlinkClick r:id="rId8"/>
              </a:rPr>
              <a:t>Health Insurance Portability and Accountability Act</a:t>
            </a:r>
            <a:r>
              <a:rPr lang="en-US" b="0" i="0" dirty="0">
                <a:solidFill>
                  <a:srgbClr val="333333"/>
                </a:solidFill>
                <a:effectLst/>
                <a:latin typeface="Helvetica Neue" panose="02000503000000020004" pitchFamily="2" charset="0"/>
              </a:rPr>
              <a:t> (HIPAA) was passed by the United States Congress in 1996—the same year as Weld’s illness. The law augmented and clarified the role that researchers and medical care providers had in maintaining protected health information (PHI). The HIPAA regulations developed since then specify procedures to ensure that individually identifiable PHI is protected when it is transferred, received, handled, analyzed, or shared. As an example, detailed geographic information (e.g., home or office location) is not allowed to be shared unless there is an overriding need. For research purposes, geographic information might be limited to state or territory, though for certain rare diseases or characteristics even this level of detail may lead to disclosure. Those whose PHI is not protected can file a complaint with the Office of Civil Rights.</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The HIPAA structure, while limited to medical information, provides a useful model for disclosure avoidance that is relevant to other data scientists. Parties accessing PHI need to have privacy policies and procedures. They must identify a privacy official and undertake training of their employees. If there is a disclosure they must mitigate the effects to the extent practical. There must be reasonable data safeguards to prevent intentional or unintentional use. Covered entities may not retaliate against someone for assisting in investigations of disclosures. Organizations must maintain records and documentation for six years after their last use of the data. Similar regulations protect information collected by the statistical agencies of the United States.</a:t>
            </a:r>
          </a:p>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44</a:t>
            </a:fld>
            <a:endParaRPr lang="en-US"/>
          </a:p>
        </p:txBody>
      </p:sp>
    </p:spTree>
    <p:extLst>
      <p:ext uri="{BB962C8B-B14F-4D97-AF65-F5344CB8AC3E}">
        <p14:creationId xmlns:p14="http://schemas.microsoft.com/office/powerpoint/2010/main" val="3877469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panose="02000503000000020004" pitchFamily="2" charset="0"/>
              </a:rPr>
              <a:t>Inadvertent disclosures of data can be even more damaging than planned disclosures. Stories abound of protected data being made available on the internet with subsequent harm to those whose information is made accessible. Such releases may be due to misconfigured databases, malware, theft, or by posting on a public forum. Each individual and organization needs to practice safe computing, to regularly audit their systems, and to implement plans to address computer and data security. Such policies need to ensure that protections remain even when equipment is transferred or disposed of.</a:t>
            </a:r>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45</a:t>
            </a:fld>
            <a:endParaRPr lang="en-US"/>
          </a:p>
        </p:txBody>
      </p:sp>
    </p:spTree>
    <p:extLst>
      <p:ext uri="{BB962C8B-B14F-4D97-AF65-F5344CB8AC3E}">
        <p14:creationId xmlns:p14="http://schemas.microsoft.com/office/powerpoint/2010/main" val="187350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6</a:t>
            </a:fld>
            <a:endParaRPr lang="en-US" dirty="0"/>
          </a:p>
        </p:txBody>
      </p:sp>
    </p:spTree>
    <p:extLst>
      <p:ext uri="{BB962C8B-B14F-4D97-AF65-F5344CB8AC3E}">
        <p14:creationId xmlns:p14="http://schemas.microsoft.com/office/powerpoint/2010/main" val="25734503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panose="02000503000000020004" pitchFamily="2" charset="0"/>
              </a:rPr>
              <a:t>A different issue arises relating to legal status of material on the Web. Consider </a:t>
            </a:r>
            <a:r>
              <a:rPr lang="en-US" b="0" i="1" u="none" strike="noStrike" dirty="0">
                <a:solidFill>
                  <a:srgbClr val="4183C4"/>
                </a:solidFill>
                <a:effectLst/>
                <a:latin typeface="Helvetica Neue" panose="02000503000000020004" pitchFamily="2" charset="0"/>
                <a:hlinkClick r:id="rId3"/>
              </a:rPr>
              <a:t>Zillow.com</a:t>
            </a:r>
            <a:r>
              <a:rPr lang="en-US" b="0" i="0" dirty="0">
                <a:solidFill>
                  <a:srgbClr val="333333"/>
                </a:solidFill>
                <a:effectLst/>
                <a:latin typeface="Helvetica Neue" panose="02000503000000020004" pitchFamily="2" charset="0"/>
              </a:rPr>
              <a:t>, an online real-estate database company that combines data from a number of public and private sources to generate house price and rental information on more than 100 million homes across the United States. Zillow has made access to their database available through an API (see Section </a:t>
            </a:r>
            <a:r>
              <a:rPr lang="en-US" b="0" i="0" u="none" strike="noStrike" dirty="0">
                <a:solidFill>
                  <a:srgbClr val="4183C4"/>
                </a:solidFill>
                <a:effectLst/>
                <a:latin typeface="Helvetica Neue" panose="02000503000000020004" pitchFamily="2" charset="0"/>
                <a:hlinkClick r:id="rId4"/>
              </a:rPr>
              <a:t>6.4.2</a:t>
            </a:r>
            <a:r>
              <a:rPr lang="en-US" b="0" i="0" dirty="0">
                <a:solidFill>
                  <a:srgbClr val="333333"/>
                </a:solidFill>
                <a:effectLst/>
                <a:latin typeface="Helvetica Neue" panose="02000503000000020004" pitchFamily="2" charset="0"/>
              </a:rPr>
              <a:t>) under certain restrictions. The terms of use for Zillow are provided in a </a:t>
            </a:r>
            <a:r>
              <a:rPr lang="en-US" b="0" i="0" u="none" strike="noStrike" dirty="0">
                <a:solidFill>
                  <a:srgbClr val="4183C4"/>
                </a:solidFill>
                <a:effectLst/>
                <a:latin typeface="Helvetica Neue" panose="02000503000000020004" pitchFamily="2" charset="0"/>
                <a:hlinkClick r:id="rId5"/>
              </a:rPr>
              <a:t>legal document</a:t>
            </a:r>
            <a:r>
              <a:rPr lang="en-US" b="0" i="0" dirty="0">
                <a:solidFill>
                  <a:srgbClr val="333333"/>
                </a:solidFill>
                <a:effectLst/>
                <a:latin typeface="Helvetica Neue" panose="02000503000000020004" pitchFamily="2" charset="0"/>
              </a:rPr>
              <a:t>. They require that users of the API consider the data on an “as is” basis, not replicate functionality of the Zillow website or mobile app, not retain any copies of the Zillow data, not separately extract data elements to enhance other data files, and not use the data for direct marketing.</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Another common form for terms of use is a limit to the amount or frequency of access. Zillow’s API is limited to 1,000 calls per day to the home valuations or property details. Another example: </a:t>
            </a:r>
            <a:r>
              <a:rPr lang="en-US" b="0" i="1" u="none" strike="noStrike" dirty="0">
                <a:solidFill>
                  <a:srgbClr val="4183C4"/>
                </a:solidFill>
                <a:effectLst/>
                <a:latin typeface="Helvetica Neue" panose="02000503000000020004" pitchFamily="2" charset="0"/>
                <a:hlinkClick r:id="rId6"/>
              </a:rPr>
              <a:t>The Weather Underground</a:t>
            </a:r>
            <a:r>
              <a:rPr lang="en-US" b="0" i="0" dirty="0">
                <a:solidFill>
                  <a:srgbClr val="333333"/>
                </a:solidFill>
                <a:effectLst/>
                <a:latin typeface="Helvetica Neue" panose="02000503000000020004" pitchFamily="2" charset="0"/>
              </a:rPr>
              <a:t> maintains an API focused on weather information. They provide no-cost access limited to 500 calls per day and 10 calls per minute and with no access to historical information. They have a for-pay system with multiple tiers for accessing more extensive data.</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Data points are not just content in tabular form. Text is also data. Many websites have restrictions on text mining. </a:t>
            </a:r>
            <a:r>
              <a:rPr lang="en-US" b="0" i="1" u="none" strike="noStrike" dirty="0">
                <a:solidFill>
                  <a:srgbClr val="4183C4"/>
                </a:solidFill>
                <a:effectLst/>
                <a:latin typeface="Helvetica Neue" panose="02000503000000020004" pitchFamily="2" charset="0"/>
                <a:hlinkClick r:id="rId7"/>
              </a:rPr>
              <a:t>Slate.com</a:t>
            </a:r>
            <a:r>
              <a:rPr lang="en-US" b="0" i="0" dirty="0">
                <a:solidFill>
                  <a:srgbClr val="333333"/>
                </a:solidFill>
                <a:effectLst/>
                <a:latin typeface="Helvetica Neue" panose="02000503000000020004" pitchFamily="2" charset="0"/>
              </a:rPr>
              <a:t>, for example, states that users may not:</a:t>
            </a:r>
          </a:p>
          <a:p>
            <a:r>
              <a:rPr lang="en-US" dirty="0">
                <a:effectLst/>
              </a:rPr>
              <a:t>“Engage in unauthorized spidering, scraping, or harvesting of content or information, or use any other unauthorized automated means to compile information.”</a:t>
            </a:r>
          </a:p>
          <a:p>
            <a:pPr algn="l"/>
            <a:r>
              <a:rPr lang="en-US" b="0" i="0" dirty="0">
                <a:solidFill>
                  <a:srgbClr val="333333"/>
                </a:solidFill>
                <a:effectLst/>
                <a:latin typeface="Helvetica Neue" panose="02000503000000020004" pitchFamily="2" charset="0"/>
              </a:rPr>
              <a:t>Apparently, it violates the </a:t>
            </a:r>
            <a:r>
              <a:rPr lang="en-US" b="0" i="0" dirty="0" err="1">
                <a:solidFill>
                  <a:srgbClr val="333333"/>
                </a:solidFill>
                <a:effectLst/>
                <a:latin typeface="Helvetica Neue" panose="02000503000000020004" pitchFamily="2" charset="0"/>
              </a:rPr>
              <a:t>Slate.com</a:t>
            </a:r>
            <a:r>
              <a:rPr lang="en-US" b="0" i="0" dirty="0">
                <a:solidFill>
                  <a:srgbClr val="333333"/>
                </a:solidFill>
                <a:effectLst/>
                <a:latin typeface="Helvetica Neue" panose="02000503000000020004" pitchFamily="2" charset="0"/>
              </a:rPr>
              <a:t> terms of use to compile a compendium of Slate articles (even for personal use) without their authorization.</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To get authorization, you need to ask for it. </a:t>
            </a:r>
            <a:r>
              <a:rPr lang="en-US" b="0" i="0" u="none" strike="noStrike" dirty="0">
                <a:solidFill>
                  <a:srgbClr val="4183C4"/>
                </a:solidFill>
                <a:effectLst/>
                <a:latin typeface="Helvetica Neue" panose="02000503000000020004" pitchFamily="2" charset="0"/>
                <a:hlinkClick r:id="rId8"/>
              </a:rPr>
              <a:t>Albert Y. Kim</a:t>
            </a:r>
            <a:r>
              <a:rPr lang="en-US" b="0" i="0" dirty="0">
                <a:solidFill>
                  <a:srgbClr val="333333"/>
                </a:solidFill>
                <a:effectLst/>
                <a:latin typeface="Helvetica Neue" panose="02000503000000020004" pitchFamily="2" charset="0"/>
              </a:rPr>
              <a:t> of </a:t>
            </a:r>
            <a:r>
              <a:rPr lang="en-US" b="0" i="1" u="none" strike="noStrike" dirty="0">
                <a:solidFill>
                  <a:srgbClr val="4183C4"/>
                </a:solidFill>
                <a:effectLst/>
                <a:latin typeface="Helvetica Neue" panose="02000503000000020004" pitchFamily="2" charset="0"/>
                <a:hlinkClick r:id="rId9"/>
              </a:rPr>
              <a:t>Smith College</a:t>
            </a:r>
            <a:r>
              <a:rPr lang="en-US" b="0" i="0" dirty="0">
                <a:solidFill>
                  <a:srgbClr val="333333"/>
                </a:solidFill>
                <a:effectLst/>
                <a:latin typeface="Helvetica Neue" panose="02000503000000020004" pitchFamily="2" charset="0"/>
              </a:rPr>
              <a:t> published data with information for 59,946 </a:t>
            </a:r>
            <a:r>
              <a:rPr lang="en-US" b="0" i="1" u="none" strike="noStrike" dirty="0">
                <a:solidFill>
                  <a:srgbClr val="4183C4"/>
                </a:solidFill>
                <a:effectLst/>
                <a:latin typeface="Helvetica Neue" panose="02000503000000020004" pitchFamily="2" charset="0"/>
                <a:hlinkClick r:id="rId10"/>
              </a:rPr>
              <a:t>San Francisco</a:t>
            </a:r>
            <a:r>
              <a:rPr lang="en-US" b="0" i="0" dirty="0">
                <a:solidFill>
                  <a:srgbClr val="333333"/>
                </a:solidFill>
                <a:effectLst/>
                <a:latin typeface="Helvetica Neue" panose="02000503000000020004" pitchFamily="2" charset="0"/>
              </a:rPr>
              <a:t> </a:t>
            </a:r>
            <a:r>
              <a:rPr lang="en-US" b="0" i="0" dirty="0" err="1">
                <a:solidFill>
                  <a:srgbClr val="333333"/>
                </a:solidFill>
                <a:effectLst/>
                <a:latin typeface="Helvetica Neue" panose="02000503000000020004" pitchFamily="2" charset="0"/>
              </a:rPr>
              <a:t>OkCupid</a:t>
            </a:r>
            <a:r>
              <a:rPr lang="en-US" b="0" i="0" dirty="0">
                <a:solidFill>
                  <a:srgbClr val="333333"/>
                </a:solidFill>
                <a:effectLst/>
                <a:latin typeface="Helvetica Neue" panose="02000503000000020004" pitchFamily="2" charset="0"/>
              </a:rPr>
              <a:t> users (a free online dating website) with the permission of the president of </a:t>
            </a:r>
            <a:r>
              <a:rPr lang="en-US" b="0" i="0" dirty="0" err="1">
                <a:solidFill>
                  <a:srgbClr val="333333"/>
                </a:solidFill>
                <a:effectLst/>
                <a:latin typeface="Helvetica Neue" panose="02000503000000020004" pitchFamily="2" charset="0"/>
              </a:rPr>
              <a:t>OkCupid</a:t>
            </a:r>
            <a:r>
              <a:rPr lang="en-US" b="0" i="0" dirty="0">
                <a:solidFill>
                  <a:srgbClr val="333333"/>
                </a:solidFill>
                <a:effectLst/>
                <a:latin typeface="Helvetica Neue" panose="02000503000000020004" pitchFamily="2" charset="0"/>
              </a:rPr>
              <a:t> (Kim and Escobedo-Land 2015). To help minimize possible damage, he also removed certain variables (e.g., username) that would make it more straightforward to reidentify the profiles. Contrast the concern for privacy taken here to the careless doxing of </a:t>
            </a:r>
            <a:r>
              <a:rPr lang="en-US" b="0" i="0" dirty="0" err="1">
                <a:solidFill>
                  <a:srgbClr val="333333"/>
                </a:solidFill>
                <a:effectLst/>
                <a:latin typeface="Helvetica Neue" panose="02000503000000020004" pitchFamily="2" charset="0"/>
              </a:rPr>
              <a:t>OkCupid</a:t>
            </a:r>
            <a:r>
              <a:rPr lang="en-US" b="0" i="0" dirty="0">
                <a:solidFill>
                  <a:srgbClr val="333333"/>
                </a:solidFill>
                <a:effectLst/>
                <a:latin typeface="Helvetica Neue" panose="02000503000000020004" pitchFamily="2" charset="0"/>
              </a:rPr>
              <a:t> users mentioned above.</a:t>
            </a:r>
          </a:p>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46</a:t>
            </a:fld>
            <a:endParaRPr lang="en-US"/>
          </a:p>
        </p:txBody>
      </p:sp>
    </p:spTree>
    <p:extLst>
      <p:ext uri="{BB962C8B-B14F-4D97-AF65-F5344CB8AC3E}">
        <p14:creationId xmlns:p14="http://schemas.microsoft.com/office/powerpoint/2010/main" val="3499392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47</a:t>
            </a:fld>
            <a:endParaRPr lang="en-US"/>
          </a:p>
        </p:txBody>
      </p:sp>
    </p:spTree>
    <p:extLst>
      <p:ext uri="{BB962C8B-B14F-4D97-AF65-F5344CB8AC3E}">
        <p14:creationId xmlns:p14="http://schemas.microsoft.com/office/powerpoint/2010/main" val="25849801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48</a:t>
            </a:fld>
            <a:endParaRPr lang="en-US"/>
          </a:p>
        </p:txBody>
      </p:sp>
    </p:spTree>
    <p:extLst>
      <p:ext uri="{BB962C8B-B14F-4D97-AF65-F5344CB8AC3E}">
        <p14:creationId xmlns:p14="http://schemas.microsoft.com/office/powerpoint/2010/main" val="1720037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7</a:t>
            </a:fld>
            <a:endParaRPr lang="en-US" dirty="0"/>
          </a:p>
        </p:txBody>
      </p:sp>
    </p:spTree>
    <p:extLst>
      <p:ext uri="{BB962C8B-B14F-4D97-AF65-F5344CB8AC3E}">
        <p14:creationId xmlns:p14="http://schemas.microsoft.com/office/powerpoint/2010/main" val="403366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8</a:t>
            </a:fld>
            <a:endParaRPr lang="en-US" dirty="0"/>
          </a:p>
        </p:txBody>
      </p:sp>
    </p:spTree>
    <p:extLst>
      <p:ext uri="{BB962C8B-B14F-4D97-AF65-F5344CB8AC3E}">
        <p14:creationId xmlns:p14="http://schemas.microsoft.com/office/powerpoint/2010/main" val="3517733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9</a:t>
            </a:fld>
            <a:endParaRPr lang="en-US" dirty="0"/>
          </a:p>
        </p:txBody>
      </p:sp>
    </p:spTree>
    <p:extLst>
      <p:ext uri="{BB962C8B-B14F-4D97-AF65-F5344CB8AC3E}">
        <p14:creationId xmlns:p14="http://schemas.microsoft.com/office/powerpoint/2010/main" val="56505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10</a:t>
            </a:fld>
            <a:endParaRPr lang="en-US" dirty="0"/>
          </a:p>
        </p:txBody>
      </p:sp>
    </p:spTree>
    <p:extLst>
      <p:ext uri="{BB962C8B-B14F-4D97-AF65-F5344CB8AC3E}">
        <p14:creationId xmlns:p14="http://schemas.microsoft.com/office/powerpoint/2010/main" val="955028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11</a:t>
            </a:fld>
            <a:endParaRPr lang="en-US" dirty="0"/>
          </a:p>
        </p:txBody>
      </p:sp>
    </p:spTree>
    <p:extLst>
      <p:ext uri="{BB962C8B-B14F-4D97-AF65-F5344CB8AC3E}">
        <p14:creationId xmlns:p14="http://schemas.microsoft.com/office/powerpoint/2010/main" val="2988413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 for slide with bullets</a:t>
            </a:r>
          </a:p>
        </p:txBody>
      </p:sp>
      <p:sp>
        <p:nvSpPr>
          <p:cNvPr id="3" name="Content Placeholder 1"/>
          <p:cNvSpPr>
            <a:spLocks noGrp="1"/>
          </p:cNvSpPr>
          <p:nvPr>
            <p:ph idx="1" hasCustomPrompt="1"/>
          </p:nvPr>
        </p:nvSpPr>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extLst>
      <p:ext uri="{BB962C8B-B14F-4D97-AF65-F5344CB8AC3E}">
        <p14:creationId xmlns:p14="http://schemas.microsoft.com/office/powerpoint/2010/main" val="3322045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68395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9/11/23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9/11/23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9/11/23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9/11/23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9/11/23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9/11/23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9/11/23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9/11/23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1" r:id="rId12"/>
    <p:sldLayoutId id="2147483692" r:id="rId13"/>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Data</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 Continuous</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Continuous data </a:t>
            </a:r>
            <a:r>
              <a:rPr lang="en-US" i="1" dirty="0"/>
              <a:t>(incremental measurements)</a:t>
            </a:r>
            <a:endParaRPr lang="en-US" dirty="0"/>
          </a:p>
          <a:p>
            <a:pPr lvl="1">
              <a:buSzPct val="150000"/>
              <a:buFont typeface="Arial" panose="020B0604020202020204" pitchFamily="34" charset="0"/>
              <a:buChar char="•"/>
            </a:pPr>
            <a:r>
              <a:rPr lang="en-US" dirty="0"/>
              <a:t>Blood pressure, mmHg</a:t>
            </a:r>
          </a:p>
          <a:p>
            <a:pPr lvl="1">
              <a:buSzPct val="150000"/>
              <a:buFont typeface="Arial" panose="020B0604020202020204" pitchFamily="34" charset="0"/>
              <a:buChar char="•"/>
            </a:pPr>
            <a:r>
              <a:rPr lang="en-US" dirty="0">
                <a:latin typeface="Calibri" charset="0"/>
                <a:ea typeface="Calibri" charset="0"/>
                <a:cs typeface="Calibri" charset="0"/>
              </a:rPr>
              <a:t>Weight, </a:t>
            </a:r>
            <a:r>
              <a:rPr lang="en-US" dirty="0" err="1">
                <a:latin typeface="Calibri" charset="0"/>
                <a:ea typeface="Calibri" charset="0"/>
                <a:cs typeface="Calibri" charset="0"/>
              </a:rPr>
              <a:t>lbs</a:t>
            </a:r>
            <a:r>
              <a:rPr lang="en-US" dirty="0">
                <a:latin typeface="Calibri" charset="0"/>
                <a:ea typeface="Calibri" charset="0"/>
                <a:cs typeface="Calibri" charset="0"/>
              </a:rPr>
              <a:t> (</a:t>
            </a:r>
            <a:r>
              <a:rPr lang="en-US" dirty="0" err="1">
                <a:latin typeface="Calibri" charset="0"/>
                <a:ea typeface="Calibri" charset="0"/>
                <a:cs typeface="Calibri" charset="0"/>
              </a:rPr>
              <a:t>kgs</a:t>
            </a:r>
            <a:r>
              <a:rPr lang="en-US" dirty="0">
                <a:latin typeface="Calibri" charset="0"/>
                <a:ea typeface="Calibri" charset="0"/>
                <a:cs typeface="Calibri" charset="0"/>
              </a:rPr>
              <a:t>, </a:t>
            </a:r>
            <a:r>
              <a:rPr lang="en-US" dirty="0" err="1">
                <a:latin typeface="Calibri" charset="0"/>
                <a:ea typeface="Calibri" charset="0"/>
                <a:cs typeface="Calibri" charset="0"/>
              </a:rPr>
              <a:t>oz</a:t>
            </a:r>
            <a:r>
              <a:rPr lang="en-US" dirty="0">
                <a:latin typeface="Calibri" charset="0"/>
                <a:ea typeface="Calibri" charset="0"/>
                <a:cs typeface="Calibri" charset="0"/>
              </a:rPr>
              <a:t>, etc.)</a:t>
            </a:r>
          </a:p>
          <a:p>
            <a:pPr lvl="1">
              <a:buSzPct val="150000"/>
              <a:buFont typeface="Arial" panose="020B0604020202020204" pitchFamily="34" charset="0"/>
              <a:buChar char="•"/>
            </a:pPr>
            <a:r>
              <a:rPr lang="en-US" dirty="0"/>
              <a:t>Height, </a:t>
            </a:r>
            <a:r>
              <a:rPr lang="en-US" dirty="0" err="1"/>
              <a:t>ft</a:t>
            </a:r>
            <a:r>
              <a:rPr lang="en-US" dirty="0"/>
              <a:t> (cm, in, etc.)</a:t>
            </a:r>
          </a:p>
          <a:p>
            <a:pPr lvl="1">
              <a:buSzPct val="150000"/>
              <a:buFont typeface="Arial" panose="020B0604020202020204" pitchFamily="34" charset="0"/>
              <a:buChar char="•"/>
            </a:pPr>
            <a:r>
              <a:rPr lang="en-US" dirty="0"/>
              <a:t>Age, years (months)</a:t>
            </a:r>
          </a:p>
          <a:p>
            <a:pPr lvl="1">
              <a:buSzPct val="150000"/>
              <a:buFont typeface="Arial" panose="020B0604020202020204" pitchFamily="34" charset="0"/>
              <a:buChar char="•"/>
            </a:pPr>
            <a:r>
              <a:rPr lang="en-US" dirty="0"/>
              <a:t>Income level, dollars/year (Euro by year, etc.)</a:t>
            </a:r>
          </a:p>
          <a:p>
            <a:pPr>
              <a:buSzPct val="150000"/>
              <a:buFont typeface="Arial" panose="020B0604020202020204" pitchFamily="34" charset="0"/>
              <a:buChar char="•"/>
            </a:pPr>
            <a:r>
              <a:rPr lang="en-US" dirty="0"/>
              <a:t>A defining characteristic of continuous data is that a one-unit change in the value means the same thing across the entire range of data values</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
        <p:nvSpPr>
          <p:cNvPr id="5" name="TextBox 4">
            <a:extLst>
              <a:ext uri="{FF2B5EF4-FFF2-40B4-BE49-F238E27FC236}">
                <a16:creationId xmlns:a16="http://schemas.microsoft.com/office/drawing/2014/main" id="{FF07E635-001D-BF79-24A9-D5B05338AAC0}"/>
              </a:ext>
            </a:extLst>
          </p:cNvPr>
          <p:cNvSpPr txBox="1"/>
          <p:nvPr/>
        </p:nvSpPr>
        <p:spPr>
          <a:xfrm>
            <a:off x="4290646" y="4802666"/>
            <a:ext cx="6224953" cy="919401"/>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other examples can you think of? Brainstorm with whoever is near you</a:t>
            </a:r>
          </a:p>
        </p:txBody>
      </p:sp>
    </p:spTree>
    <p:extLst>
      <p:ext uri="{BB962C8B-B14F-4D97-AF65-F5344CB8AC3E}">
        <p14:creationId xmlns:p14="http://schemas.microsoft.com/office/powerpoint/2010/main" val="286535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 Discrete (Binary)</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Binary (dichotomous) data: takes on only two values, “yes” or “no”</a:t>
            </a:r>
          </a:p>
          <a:p>
            <a:pPr>
              <a:buSzPct val="150000"/>
              <a:buFont typeface="Arial" panose="020B0604020202020204" pitchFamily="34" charset="0"/>
              <a:buChar char="•"/>
            </a:pPr>
            <a:r>
              <a:rPr lang="en-US" dirty="0"/>
              <a:t>Binary (dichotomous) data (“yes/no” data)</a:t>
            </a:r>
          </a:p>
          <a:p>
            <a:pPr lvl="1">
              <a:buSzPct val="150000"/>
              <a:buFont typeface="Arial" panose="020B0604020202020204" pitchFamily="34" charset="0"/>
              <a:buChar char="•"/>
            </a:pPr>
            <a:r>
              <a:rPr lang="en-US" dirty="0"/>
              <a:t>Polio: Yes/No</a:t>
            </a:r>
          </a:p>
          <a:p>
            <a:pPr lvl="1">
              <a:buSzPct val="150000"/>
              <a:buFont typeface="Arial" panose="020B0604020202020204" pitchFamily="34" charset="0"/>
              <a:buChar char="•"/>
            </a:pPr>
            <a:r>
              <a:rPr lang="en-US" dirty="0"/>
              <a:t>Remission: Yes/No</a:t>
            </a:r>
          </a:p>
          <a:p>
            <a:pPr lvl="1">
              <a:buSzPct val="150000"/>
              <a:buFont typeface="Arial" panose="020B0604020202020204" pitchFamily="34" charset="0"/>
              <a:buChar char="•"/>
            </a:pPr>
            <a:r>
              <a:rPr lang="en-US" dirty="0"/>
              <a:t>Quit smoking: Yes/No</a:t>
            </a:r>
          </a:p>
          <a:p>
            <a:pPr lvl="1">
              <a:buSzPct val="150000"/>
              <a:buFont typeface="Arial" panose="020B0604020202020204" pitchFamily="34" charset="0"/>
              <a:buChar char="•"/>
            </a:pPr>
            <a:r>
              <a:rPr lang="en-US" dirty="0"/>
              <a:t>Etc.</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161300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 Discrete (Binary)</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Binary (dichotomous) data: takes on only two values, “yes” or “no”</a:t>
            </a:r>
          </a:p>
          <a:p>
            <a:pPr>
              <a:buSzPct val="150000"/>
              <a:buFont typeface="Arial" panose="020B0604020202020204" pitchFamily="34" charset="0"/>
              <a:buChar char="•"/>
            </a:pPr>
            <a:r>
              <a:rPr lang="en-US" dirty="0"/>
              <a:t>Binary (dichotomous) data (“yes/no” data)</a:t>
            </a:r>
          </a:p>
          <a:p>
            <a:pPr lvl="1">
              <a:buSzPct val="150000"/>
              <a:buFont typeface="Arial" panose="020B0604020202020204" pitchFamily="34" charset="0"/>
              <a:buChar char="•"/>
            </a:pPr>
            <a:r>
              <a:rPr lang="en-US" dirty="0"/>
              <a:t>Polio: Yes/No</a:t>
            </a:r>
          </a:p>
          <a:p>
            <a:pPr lvl="1">
              <a:buSzPct val="150000"/>
              <a:buFont typeface="Arial" panose="020B0604020202020204" pitchFamily="34" charset="0"/>
              <a:buChar char="•"/>
            </a:pPr>
            <a:r>
              <a:rPr lang="en-US" dirty="0"/>
              <a:t>Remission: Yes/No</a:t>
            </a:r>
          </a:p>
          <a:p>
            <a:pPr lvl="1">
              <a:buSzPct val="150000"/>
              <a:buFont typeface="Arial" panose="020B0604020202020204" pitchFamily="34" charset="0"/>
              <a:buChar char="•"/>
            </a:pPr>
            <a:r>
              <a:rPr lang="en-US" dirty="0"/>
              <a:t>Quit smoking: Yes/No</a:t>
            </a:r>
          </a:p>
          <a:p>
            <a:pPr lvl="1">
              <a:buSzPct val="150000"/>
              <a:buFont typeface="Arial" panose="020B0604020202020204" pitchFamily="34" charset="0"/>
              <a:buChar char="•"/>
            </a:pPr>
            <a:r>
              <a:rPr lang="en-US" dirty="0"/>
              <a:t>Etc.</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
        <p:nvSpPr>
          <p:cNvPr id="5" name="TextBox 4">
            <a:extLst>
              <a:ext uri="{FF2B5EF4-FFF2-40B4-BE49-F238E27FC236}">
                <a16:creationId xmlns:a16="http://schemas.microsoft.com/office/drawing/2014/main" id="{111B6889-3B21-7FEA-72F4-77442929AFFF}"/>
              </a:ext>
            </a:extLst>
          </p:cNvPr>
          <p:cNvSpPr txBox="1"/>
          <p:nvPr/>
        </p:nvSpPr>
        <p:spPr>
          <a:xfrm>
            <a:off x="4290646" y="4802666"/>
            <a:ext cx="6224953" cy="919401"/>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other examples can you think of? Brainstorm with whoever is near you</a:t>
            </a:r>
          </a:p>
        </p:txBody>
      </p:sp>
    </p:spTree>
    <p:extLst>
      <p:ext uri="{BB962C8B-B14F-4D97-AF65-F5344CB8AC3E}">
        <p14:creationId xmlns:p14="http://schemas.microsoft.com/office/powerpoint/2010/main" val="59149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Data</a:t>
            </a:r>
          </a:p>
        </p:txBody>
      </p:sp>
      <p:graphicFrame>
        <p:nvGraphicFramePr>
          <p:cNvPr id="9" name="Content Placeholder 8">
            <a:extLst>
              <a:ext uri="{FF2B5EF4-FFF2-40B4-BE49-F238E27FC236}">
                <a16:creationId xmlns:a16="http://schemas.microsoft.com/office/drawing/2014/main" id="{C50F5541-1604-53EA-3BEB-B8ABA6EA4315}"/>
              </a:ext>
            </a:extLst>
          </p:cNvPr>
          <p:cNvGraphicFramePr>
            <a:graphicFrameLocks noGrp="1"/>
          </p:cNvGraphicFramePr>
          <p:nvPr>
            <p:ph idx="1"/>
          </p:nvPr>
        </p:nvGraphicFramePr>
        <p:xfrm>
          <a:off x="3687418" y="938161"/>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rame 2">
            <a:extLst>
              <a:ext uri="{FF2B5EF4-FFF2-40B4-BE49-F238E27FC236}">
                <a16:creationId xmlns:a16="http://schemas.microsoft.com/office/drawing/2014/main" id="{89AE1067-0F99-17CF-B931-E4D87A269841}"/>
              </a:ext>
            </a:extLst>
          </p:cNvPr>
          <p:cNvSpPr/>
          <p:nvPr/>
        </p:nvSpPr>
        <p:spPr>
          <a:xfrm>
            <a:off x="7373816" y="2637692"/>
            <a:ext cx="4067909" cy="3188677"/>
          </a:xfrm>
          <a:prstGeom prst="frame">
            <a:avLst>
              <a:gd name="adj1" fmla="val 4435"/>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365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 Nominal</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Categorical data:</a:t>
            </a:r>
            <a:r>
              <a:rPr lang="en-US" i="1" dirty="0"/>
              <a:t> </a:t>
            </a:r>
            <a:r>
              <a:rPr lang="en-US" dirty="0"/>
              <a:t>an extension of binary data to include more than 2 possible values</a:t>
            </a:r>
          </a:p>
          <a:p>
            <a:pPr>
              <a:buSzPct val="150000"/>
              <a:buFont typeface="Arial" panose="020B0604020202020204" pitchFamily="34" charset="0"/>
              <a:buChar char="•"/>
            </a:pPr>
            <a:r>
              <a:rPr lang="en-US" dirty="0"/>
              <a:t>Nominal categorical data: no inherent order to categories</a:t>
            </a:r>
          </a:p>
          <a:p>
            <a:pPr lvl="1">
              <a:buSzPct val="150000"/>
              <a:buFont typeface="Arial" panose="020B0604020202020204" pitchFamily="34" charset="0"/>
              <a:buChar char="•"/>
            </a:pPr>
            <a:r>
              <a:rPr lang="en-US" dirty="0"/>
              <a:t>Gender Identity</a:t>
            </a:r>
          </a:p>
          <a:p>
            <a:pPr lvl="1">
              <a:buSzPct val="150000"/>
              <a:buFont typeface="Arial" panose="020B0604020202020204" pitchFamily="34" charset="0"/>
              <a:buChar char="•"/>
            </a:pPr>
            <a:r>
              <a:rPr lang="en-US" dirty="0"/>
              <a:t>Race/ethnicity			</a:t>
            </a:r>
          </a:p>
          <a:p>
            <a:pPr lvl="1">
              <a:buSzPct val="150000"/>
              <a:buFont typeface="Arial" panose="020B0604020202020204" pitchFamily="34" charset="0"/>
              <a:buChar char="•"/>
            </a:pPr>
            <a:r>
              <a:rPr lang="en-US" dirty="0"/>
              <a:t>Country of birth		</a:t>
            </a:r>
          </a:p>
          <a:p>
            <a:pPr lvl="1">
              <a:buSzPct val="150000"/>
              <a:buFont typeface="Arial" panose="020B0604020202020204" pitchFamily="34" charset="0"/>
              <a:buChar char="•"/>
            </a:pPr>
            <a:r>
              <a:rPr lang="en-US" dirty="0"/>
              <a:t>Religious affiliation</a:t>
            </a:r>
            <a:endParaRPr lang="en-US" i="1" dirty="0"/>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342494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 Nominal</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Categorical data:</a:t>
            </a:r>
            <a:r>
              <a:rPr lang="en-US" i="1" dirty="0"/>
              <a:t> </a:t>
            </a:r>
            <a:r>
              <a:rPr lang="en-US" dirty="0"/>
              <a:t>an extension of binary data to include more than 2 possible values</a:t>
            </a:r>
          </a:p>
          <a:p>
            <a:pPr>
              <a:buSzPct val="150000"/>
              <a:buFont typeface="Arial" panose="020B0604020202020204" pitchFamily="34" charset="0"/>
              <a:buChar char="•"/>
            </a:pPr>
            <a:r>
              <a:rPr lang="en-US" dirty="0"/>
              <a:t>Nominal categorical data: no inherent order to categories</a:t>
            </a:r>
          </a:p>
          <a:p>
            <a:pPr lvl="1">
              <a:buSzPct val="150000"/>
              <a:buFont typeface="Arial" panose="020B0604020202020204" pitchFamily="34" charset="0"/>
              <a:buChar char="•"/>
            </a:pPr>
            <a:r>
              <a:rPr lang="en-US" dirty="0"/>
              <a:t>Gender Identity</a:t>
            </a:r>
          </a:p>
          <a:p>
            <a:pPr lvl="1">
              <a:buSzPct val="150000"/>
              <a:buFont typeface="Arial" panose="020B0604020202020204" pitchFamily="34" charset="0"/>
              <a:buChar char="•"/>
            </a:pPr>
            <a:r>
              <a:rPr lang="en-US" dirty="0"/>
              <a:t>Race/ethnicity			</a:t>
            </a:r>
          </a:p>
          <a:p>
            <a:pPr lvl="1">
              <a:buSzPct val="150000"/>
              <a:buFont typeface="Arial" panose="020B0604020202020204" pitchFamily="34" charset="0"/>
              <a:buChar char="•"/>
            </a:pPr>
            <a:r>
              <a:rPr lang="en-US" dirty="0"/>
              <a:t>Country of birth		</a:t>
            </a:r>
          </a:p>
          <a:p>
            <a:pPr lvl="1">
              <a:buSzPct val="150000"/>
              <a:buFont typeface="Arial" panose="020B0604020202020204" pitchFamily="34" charset="0"/>
              <a:buChar char="•"/>
            </a:pPr>
            <a:r>
              <a:rPr lang="en-US" dirty="0"/>
              <a:t>Religious affiliation</a:t>
            </a:r>
            <a:endParaRPr lang="en-US" i="1" dirty="0"/>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
        <p:nvSpPr>
          <p:cNvPr id="5" name="TextBox 4">
            <a:extLst>
              <a:ext uri="{FF2B5EF4-FFF2-40B4-BE49-F238E27FC236}">
                <a16:creationId xmlns:a16="http://schemas.microsoft.com/office/drawing/2014/main" id="{60C4762E-49CC-768E-FB79-028BB7692698}"/>
              </a:ext>
            </a:extLst>
          </p:cNvPr>
          <p:cNvSpPr txBox="1"/>
          <p:nvPr/>
        </p:nvSpPr>
        <p:spPr>
          <a:xfrm>
            <a:off x="4290646" y="4814389"/>
            <a:ext cx="6224953" cy="919401"/>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other examples can you think of? Brainstorm with whoever is near you</a:t>
            </a:r>
          </a:p>
        </p:txBody>
      </p:sp>
    </p:spTree>
    <p:extLst>
      <p:ext uri="{BB962C8B-B14F-4D97-AF65-F5344CB8AC3E}">
        <p14:creationId xmlns:p14="http://schemas.microsoft.com/office/powerpoint/2010/main" val="303516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 Ordinal</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Categorical data:</a:t>
            </a:r>
            <a:r>
              <a:rPr lang="en-US" i="1" dirty="0"/>
              <a:t> </a:t>
            </a:r>
            <a:r>
              <a:rPr lang="en-US" dirty="0"/>
              <a:t>an extension of binary data to include more than 2 possible values</a:t>
            </a:r>
          </a:p>
          <a:p>
            <a:pPr>
              <a:buSzPct val="150000"/>
              <a:buFont typeface="Arial" panose="020B0604020202020204" pitchFamily="34" charset="0"/>
              <a:buChar char="•"/>
            </a:pPr>
            <a:r>
              <a:rPr lang="en-US" dirty="0"/>
              <a:t>Ordinal categorical data: order to categories</a:t>
            </a:r>
          </a:p>
          <a:p>
            <a:pPr lvl="1">
              <a:buSzPct val="150000"/>
              <a:buFont typeface="Arial" panose="020B0604020202020204" pitchFamily="34" charset="0"/>
              <a:buChar char="•"/>
            </a:pPr>
            <a:r>
              <a:rPr lang="en-US" dirty="0"/>
              <a:t>Income level categorized into four categories, least to greatest</a:t>
            </a:r>
          </a:p>
          <a:p>
            <a:pPr lvl="1">
              <a:buSzPct val="150000"/>
              <a:buFont typeface="Arial" panose="020B0604020202020204" pitchFamily="34" charset="0"/>
              <a:buChar char="•"/>
            </a:pPr>
            <a:r>
              <a:rPr lang="en-US" dirty="0"/>
              <a:t>Degree of agreement, five categories from strongly disagree to strongly agree</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108204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 Ordinal</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Categorical data:</a:t>
            </a:r>
            <a:r>
              <a:rPr lang="en-US" i="1" dirty="0"/>
              <a:t> </a:t>
            </a:r>
            <a:r>
              <a:rPr lang="en-US" dirty="0"/>
              <a:t>an extension of binary data to include more than 2 possible values</a:t>
            </a:r>
          </a:p>
          <a:p>
            <a:pPr>
              <a:buSzPct val="150000"/>
              <a:buFont typeface="Arial" panose="020B0604020202020204" pitchFamily="34" charset="0"/>
              <a:buChar char="•"/>
            </a:pPr>
            <a:r>
              <a:rPr lang="en-US" dirty="0"/>
              <a:t>Ordinal categorical data: order to categories</a:t>
            </a:r>
          </a:p>
          <a:p>
            <a:pPr lvl="1">
              <a:buSzPct val="150000"/>
              <a:buFont typeface="Arial" panose="020B0604020202020204" pitchFamily="34" charset="0"/>
              <a:buChar char="•"/>
            </a:pPr>
            <a:r>
              <a:rPr lang="en-US" dirty="0"/>
              <a:t>Income level categorized into four categories, least to greatest</a:t>
            </a:r>
          </a:p>
          <a:p>
            <a:pPr lvl="1">
              <a:buSzPct val="150000"/>
              <a:buFont typeface="Arial" panose="020B0604020202020204" pitchFamily="34" charset="0"/>
              <a:buChar char="•"/>
            </a:pPr>
            <a:r>
              <a:rPr lang="en-US" dirty="0"/>
              <a:t>Degree of agreement, five categories from strongly disagree to strongly agree</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
        <p:nvSpPr>
          <p:cNvPr id="5" name="TextBox 4">
            <a:extLst>
              <a:ext uri="{FF2B5EF4-FFF2-40B4-BE49-F238E27FC236}">
                <a16:creationId xmlns:a16="http://schemas.microsoft.com/office/drawing/2014/main" id="{F2D6DC02-CA65-5E1F-BB82-2BD5E8F849B2}"/>
              </a:ext>
            </a:extLst>
          </p:cNvPr>
          <p:cNvSpPr txBox="1"/>
          <p:nvPr/>
        </p:nvSpPr>
        <p:spPr>
          <a:xfrm>
            <a:off x="4290646" y="4814389"/>
            <a:ext cx="6224953" cy="919401"/>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other examples can you think of? Brainstorm with whoever is near you</a:t>
            </a:r>
          </a:p>
        </p:txBody>
      </p:sp>
    </p:spTree>
    <p:extLst>
      <p:ext uri="{BB962C8B-B14F-4D97-AF65-F5344CB8AC3E}">
        <p14:creationId xmlns:p14="http://schemas.microsoft.com/office/powerpoint/2010/main" val="709710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nchor="t"/>
          <a:lstStyle/>
          <a:p>
            <a:pPr>
              <a:buSzPct val="150000"/>
              <a:buFont typeface="Arial" panose="020B0604020202020204" pitchFamily="34" charset="0"/>
              <a:buChar char="•"/>
            </a:pPr>
            <a:r>
              <a:rPr lang="en-US" dirty="0"/>
              <a:t>Work with whoever is near you to categorize the data we decided to collect about the class into data types</a:t>
            </a:r>
          </a:p>
        </p:txBody>
      </p:sp>
      <p:sp>
        <p:nvSpPr>
          <p:cNvPr id="4" name="Content Placeholder 3"/>
          <p:cNvSpPr>
            <a:spLocks noGrp="1"/>
          </p:cNvSpPr>
          <p:nvPr>
            <p:ph idx="11"/>
          </p:nvPr>
        </p:nvSpPr>
        <p:spPr/>
        <p:txBody>
          <a:bodyPr/>
          <a:lstStyle/>
          <a:p>
            <a:endParaRPr lang="en-US"/>
          </a:p>
        </p:txBody>
      </p:sp>
      <p:graphicFrame>
        <p:nvGraphicFramePr>
          <p:cNvPr id="6" name="Content Placeholder 8">
            <a:extLst>
              <a:ext uri="{FF2B5EF4-FFF2-40B4-BE49-F238E27FC236}">
                <a16:creationId xmlns:a16="http://schemas.microsoft.com/office/drawing/2014/main" id="{B3C66B2E-9F29-29B7-D91D-7E044BD2D472}"/>
              </a:ext>
            </a:extLst>
          </p:cNvPr>
          <p:cNvGraphicFramePr>
            <a:graphicFrameLocks/>
          </p:cNvGraphicFramePr>
          <p:nvPr>
            <p:extLst>
              <p:ext uri="{D42A27DB-BD31-4B8C-83A1-F6EECF244321}">
                <p14:modId xmlns:p14="http://schemas.microsoft.com/office/powerpoint/2010/main" val="932952393"/>
              </p:ext>
            </p:extLst>
          </p:nvPr>
        </p:nvGraphicFramePr>
        <p:xfrm>
          <a:off x="3745684" y="1209233"/>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2181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4E39-D557-5C8F-1C57-9DB423B87255}"/>
              </a:ext>
            </a:extLst>
          </p:cNvPr>
          <p:cNvSpPr>
            <a:spLocks noGrp="1"/>
          </p:cNvSpPr>
          <p:nvPr>
            <p:ph type="title"/>
          </p:nvPr>
        </p:nvSpPr>
        <p:spPr/>
        <p:txBody>
          <a:bodyPr/>
          <a:lstStyle/>
          <a:p>
            <a:r>
              <a:rPr lang="en-US" dirty="0"/>
              <a:t>Data Tables</a:t>
            </a:r>
          </a:p>
        </p:txBody>
      </p:sp>
      <p:sp>
        <p:nvSpPr>
          <p:cNvPr id="3" name="Text Placeholder 2">
            <a:extLst>
              <a:ext uri="{FF2B5EF4-FFF2-40B4-BE49-F238E27FC236}">
                <a16:creationId xmlns:a16="http://schemas.microsoft.com/office/drawing/2014/main" id="{4CD95DA3-EE73-7BAB-FD02-D2BB3E1CBA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1386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1F52-BF47-0BB6-5190-B3D11817AB16}"/>
              </a:ext>
            </a:extLst>
          </p:cNvPr>
          <p:cNvSpPr>
            <a:spLocks noGrp="1"/>
          </p:cNvSpPr>
          <p:nvPr>
            <p:ph type="title"/>
          </p:nvPr>
        </p:nvSpPr>
        <p:spPr/>
        <p:txBody>
          <a:bodyPr/>
          <a:lstStyle/>
          <a:p>
            <a:r>
              <a:rPr lang="en-US" dirty="0"/>
              <a:t>Reminder</a:t>
            </a:r>
          </a:p>
        </p:txBody>
      </p:sp>
      <p:sp>
        <p:nvSpPr>
          <p:cNvPr id="3" name="Content Placeholder 2">
            <a:extLst>
              <a:ext uri="{FF2B5EF4-FFF2-40B4-BE49-F238E27FC236}">
                <a16:creationId xmlns:a16="http://schemas.microsoft.com/office/drawing/2014/main" id="{4F12808D-923E-6025-2592-DCB5F67A5C61}"/>
              </a:ext>
            </a:extLst>
          </p:cNvPr>
          <p:cNvSpPr>
            <a:spLocks noGrp="1"/>
          </p:cNvSpPr>
          <p:nvPr>
            <p:ph idx="1"/>
          </p:nvPr>
        </p:nvSpPr>
        <p:spPr/>
        <p:txBody>
          <a:bodyPr>
            <a:normAutofit/>
          </a:bodyPr>
          <a:lstStyle/>
          <a:p>
            <a:r>
              <a:rPr lang="en-US" sz="2400" dirty="0"/>
              <a:t>hw-01 is released today and due next week </a:t>
            </a:r>
          </a:p>
          <a:p>
            <a:r>
              <a:rPr lang="en-US" sz="2400" dirty="0"/>
              <a:t>Check the course website for instructions</a:t>
            </a:r>
            <a:r>
              <a:rPr lang="en-US" sz="2400"/>
              <a:t>, submit on PLATO </a:t>
            </a:r>
            <a:endParaRPr lang="en-US" sz="2400" dirty="0"/>
          </a:p>
        </p:txBody>
      </p:sp>
    </p:spTree>
    <p:extLst>
      <p:ext uri="{BB962C8B-B14F-4D97-AF65-F5344CB8AC3E}">
        <p14:creationId xmlns:p14="http://schemas.microsoft.com/office/powerpoint/2010/main" val="1040626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
        <p:nvSpPr>
          <p:cNvPr id="39" name="Google Shape;39;p10"/>
          <p:cNvSpPr txBox="1">
            <a:spLocks noGrp="1"/>
          </p:cNvSpPr>
          <p:nvPr>
            <p:ph type="body" idx="1"/>
          </p:nvPr>
        </p:nvSpPr>
        <p:spPr>
          <a:xfrm>
            <a:off x="3516923" y="1605573"/>
            <a:ext cx="8229600" cy="3388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2400" dirty="0"/>
              <a:t>A survey was conducted on students in an introductory statistics course. Below are a few of the questions on the survey, and the corresponding variables the data from the responses were stored in:</a:t>
            </a:r>
            <a:endParaRPr sz="2400" dirty="0"/>
          </a:p>
          <a:p>
            <a:pPr indent="-368300">
              <a:lnSpc>
                <a:spcPct val="115000"/>
              </a:lnSpc>
              <a:buSzPts val="2200"/>
            </a:pPr>
            <a:r>
              <a:rPr lang="en" sz="2200" b="1" dirty="0"/>
              <a:t>gender</a:t>
            </a:r>
            <a:r>
              <a:rPr lang="en" sz="2200" dirty="0"/>
              <a:t>: What is your gender?</a:t>
            </a:r>
            <a:endParaRPr sz="2200" dirty="0"/>
          </a:p>
          <a:p>
            <a:pPr indent="-368300">
              <a:lnSpc>
                <a:spcPct val="115000"/>
              </a:lnSpc>
              <a:spcBef>
                <a:spcPts val="0"/>
              </a:spcBef>
              <a:buSzPts val="2200"/>
            </a:pPr>
            <a:r>
              <a:rPr lang="en" sz="2200" b="1" dirty="0" err="1"/>
              <a:t>intro_extra</a:t>
            </a:r>
            <a:r>
              <a:rPr lang="en" sz="2200" dirty="0"/>
              <a:t>: Are you an introvert or an extrovert?</a:t>
            </a:r>
            <a:endParaRPr sz="2200" dirty="0"/>
          </a:p>
          <a:p>
            <a:pPr indent="-368300">
              <a:lnSpc>
                <a:spcPct val="115000"/>
              </a:lnSpc>
              <a:spcBef>
                <a:spcPts val="0"/>
              </a:spcBef>
              <a:buSzPts val="2200"/>
            </a:pPr>
            <a:r>
              <a:rPr lang="en" sz="2200" b="1" dirty="0"/>
              <a:t>sleep</a:t>
            </a:r>
            <a:r>
              <a:rPr lang="en" sz="2200" dirty="0"/>
              <a:t>: How many hours do you sleep at night, on average?</a:t>
            </a:r>
            <a:endParaRPr sz="2200" dirty="0"/>
          </a:p>
          <a:p>
            <a:pPr indent="-368300">
              <a:lnSpc>
                <a:spcPct val="115000"/>
              </a:lnSpc>
              <a:spcBef>
                <a:spcPts val="0"/>
              </a:spcBef>
              <a:buSzPts val="2200"/>
            </a:pPr>
            <a:r>
              <a:rPr lang="en" sz="2200" b="1" dirty="0"/>
              <a:t>bedtime</a:t>
            </a:r>
            <a:r>
              <a:rPr lang="en" sz="2200" dirty="0"/>
              <a:t>: What time do you usually go to bed?</a:t>
            </a:r>
            <a:endParaRPr sz="2200" dirty="0"/>
          </a:p>
          <a:p>
            <a:pPr indent="-368300">
              <a:lnSpc>
                <a:spcPct val="115000"/>
              </a:lnSpc>
              <a:spcBef>
                <a:spcPts val="0"/>
              </a:spcBef>
              <a:buSzPts val="2200"/>
            </a:pPr>
            <a:r>
              <a:rPr lang="en" sz="2200" b="1" dirty="0"/>
              <a:t>countries</a:t>
            </a:r>
            <a:r>
              <a:rPr lang="en" sz="2200" dirty="0"/>
              <a:t>: How many countries have you visited?</a:t>
            </a:r>
            <a:endParaRPr sz="2200" dirty="0"/>
          </a:p>
          <a:p>
            <a:pPr indent="-368300">
              <a:lnSpc>
                <a:spcPct val="115000"/>
              </a:lnSpc>
              <a:spcBef>
                <a:spcPts val="0"/>
              </a:spcBef>
              <a:buSzPts val="2200"/>
            </a:pPr>
            <a:r>
              <a:rPr lang="en" sz="2200" b="1" dirty="0"/>
              <a:t>dread</a:t>
            </a:r>
            <a:r>
              <a:rPr lang="en" sz="2200" dirty="0"/>
              <a:t>: On a scale of 1-5, how much do you dread being here?</a:t>
            </a:r>
            <a:endParaRPr sz="2200" dirty="0"/>
          </a:p>
        </p:txBody>
      </p:sp>
      <p:sp>
        <p:nvSpPr>
          <p:cNvPr id="4" name="Title 1">
            <a:extLst>
              <a:ext uri="{FF2B5EF4-FFF2-40B4-BE49-F238E27FC236}">
                <a16:creationId xmlns:a16="http://schemas.microsoft.com/office/drawing/2014/main" id="{71D029A1-5505-0E62-BE99-B0EB6AEAD634}"/>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a:t>Practice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
        <p:nvSpPr>
          <p:cNvPr id="39" name="Google Shape;39;p10"/>
          <p:cNvSpPr txBox="1">
            <a:spLocks noGrp="1"/>
          </p:cNvSpPr>
          <p:nvPr>
            <p:ph type="body" idx="1"/>
          </p:nvPr>
        </p:nvSpPr>
        <p:spPr>
          <a:xfrm>
            <a:off x="3516923" y="1605573"/>
            <a:ext cx="8229600" cy="33882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b="1" dirty="0"/>
              <a:t>gender</a:t>
            </a:r>
            <a:r>
              <a:rPr lang="en" sz="2200" dirty="0"/>
              <a:t>: What is your gender?</a:t>
            </a:r>
            <a:endParaRPr sz="2200" dirty="0"/>
          </a:p>
          <a:p>
            <a:pPr indent="-368300">
              <a:lnSpc>
                <a:spcPct val="115000"/>
              </a:lnSpc>
              <a:spcBef>
                <a:spcPts val="0"/>
              </a:spcBef>
              <a:buSzPts val="2200"/>
            </a:pPr>
            <a:r>
              <a:rPr lang="en" sz="2200" b="1" dirty="0" err="1"/>
              <a:t>intro_extra</a:t>
            </a:r>
            <a:r>
              <a:rPr lang="en" sz="2200" dirty="0"/>
              <a:t>: Are you an introvert or an extrovert?</a:t>
            </a:r>
            <a:endParaRPr sz="2200" dirty="0"/>
          </a:p>
          <a:p>
            <a:pPr indent="-368300">
              <a:lnSpc>
                <a:spcPct val="115000"/>
              </a:lnSpc>
              <a:spcBef>
                <a:spcPts val="0"/>
              </a:spcBef>
              <a:buSzPts val="2200"/>
            </a:pPr>
            <a:r>
              <a:rPr lang="en" sz="2200" b="1" dirty="0"/>
              <a:t>sleep</a:t>
            </a:r>
            <a:r>
              <a:rPr lang="en" sz="2200" dirty="0"/>
              <a:t>: How many hours do you sleep at night, on average?</a:t>
            </a:r>
            <a:endParaRPr sz="2200" dirty="0"/>
          </a:p>
          <a:p>
            <a:pPr indent="-368300">
              <a:lnSpc>
                <a:spcPct val="115000"/>
              </a:lnSpc>
              <a:spcBef>
                <a:spcPts val="0"/>
              </a:spcBef>
              <a:buSzPts val="2200"/>
            </a:pPr>
            <a:r>
              <a:rPr lang="en" sz="2200" b="1" dirty="0"/>
              <a:t>bedtime</a:t>
            </a:r>
            <a:r>
              <a:rPr lang="en" sz="2200" dirty="0"/>
              <a:t>: What time do you usually go to bed?</a:t>
            </a:r>
            <a:endParaRPr sz="2200" dirty="0"/>
          </a:p>
          <a:p>
            <a:pPr indent="-368300">
              <a:lnSpc>
                <a:spcPct val="115000"/>
              </a:lnSpc>
              <a:spcBef>
                <a:spcPts val="0"/>
              </a:spcBef>
              <a:buSzPts val="2200"/>
            </a:pPr>
            <a:r>
              <a:rPr lang="en" sz="2200" b="1" dirty="0"/>
              <a:t>countries</a:t>
            </a:r>
            <a:r>
              <a:rPr lang="en" sz="2200" dirty="0"/>
              <a:t>: How many countries have you visited?</a:t>
            </a:r>
            <a:endParaRPr sz="2200" dirty="0"/>
          </a:p>
          <a:p>
            <a:pPr indent="-368300">
              <a:lnSpc>
                <a:spcPct val="115000"/>
              </a:lnSpc>
              <a:spcBef>
                <a:spcPts val="0"/>
              </a:spcBef>
              <a:buSzPts val="2200"/>
            </a:pPr>
            <a:r>
              <a:rPr lang="en" sz="2200" b="1" dirty="0"/>
              <a:t>dread</a:t>
            </a:r>
            <a:r>
              <a:rPr lang="en" sz="2200" dirty="0"/>
              <a:t>: On a scale of 1-5, how much do you dread being here?</a:t>
            </a:r>
            <a:endParaRPr sz="2200" dirty="0"/>
          </a:p>
        </p:txBody>
      </p:sp>
      <p:sp>
        <p:nvSpPr>
          <p:cNvPr id="4" name="Title 1">
            <a:extLst>
              <a:ext uri="{FF2B5EF4-FFF2-40B4-BE49-F238E27FC236}">
                <a16:creationId xmlns:a16="http://schemas.microsoft.com/office/drawing/2014/main" id="{71D029A1-5505-0E62-BE99-B0EB6AEAD634}"/>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a:t>Practice</a:t>
            </a:r>
            <a:endParaRPr lang="en-US" dirty="0"/>
          </a:p>
        </p:txBody>
      </p:sp>
      <p:sp>
        <p:nvSpPr>
          <p:cNvPr id="2" name="TextBox 1">
            <a:extLst>
              <a:ext uri="{FF2B5EF4-FFF2-40B4-BE49-F238E27FC236}">
                <a16:creationId xmlns:a16="http://schemas.microsoft.com/office/drawing/2014/main" id="{3E619ECC-1F0B-9BDA-EE5B-5A6195045504}"/>
              </a:ext>
            </a:extLst>
          </p:cNvPr>
          <p:cNvSpPr txBox="1"/>
          <p:nvPr/>
        </p:nvSpPr>
        <p:spPr>
          <a:xfrm>
            <a:off x="4759570" y="4482995"/>
            <a:ext cx="5263662" cy="510778"/>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is the data type for each of these?</a:t>
            </a:r>
          </a:p>
        </p:txBody>
      </p:sp>
    </p:spTree>
    <p:extLst>
      <p:ext uri="{BB962C8B-B14F-4D97-AF65-F5344CB8AC3E}">
        <p14:creationId xmlns:p14="http://schemas.microsoft.com/office/powerpoint/2010/main" val="330072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
        <p:nvSpPr>
          <p:cNvPr id="39" name="Google Shape;39;p10"/>
          <p:cNvSpPr txBox="1">
            <a:spLocks noGrp="1"/>
          </p:cNvSpPr>
          <p:nvPr>
            <p:ph type="body" idx="1"/>
          </p:nvPr>
        </p:nvSpPr>
        <p:spPr>
          <a:xfrm>
            <a:off x="3516923" y="1605573"/>
            <a:ext cx="8229600" cy="33882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b="1" dirty="0"/>
              <a:t>gender</a:t>
            </a:r>
            <a:r>
              <a:rPr lang="en" sz="2200" dirty="0"/>
              <a:t>: What is your gender?</a:t>
            </a:r>
          </a:p>
          <a:p>
            <a:pPr lvl="1" indent="-368300">
              <a:lnSpc>
                <a:spcPct val="115000"/>
              </a:lnSpc>
              <a:buSzPts val="2200"/>
            </a:pPr>
            <a:r>
              <a:rPr lang="en" sz="2000" dirty="0">
                <a:solidFill>
                  <a:srgbClr val="C00000"/>
                </a:solidFill>
              </a:rPr>
              <a:t>categorical – nominal </a:t>
            </a:r>
            <a:endParaRPr sz="2000" dirty="0">
              <a:solidFill>
                <a:srgbClr val="C00000"/>
              </a:solidFill>
            </a:endParaRPr>
          </a:p>
          <a:p>
            <a:pPr indent="-368300">
              <a:lnSpc>
                <a:spcPct val="115000"/>
              </a:lnSpc>
              <a:spcBef>
                <a:spcPts val="0"/>
              </a:spcBef>
              <a:buSzPts val="2200"/>
            </a:pPr>
            <a:r>
              <a:rPr lang="en" sz="2200" b="1" dirty="0" err="1"/>
              <a:t>intro_extra</a:t>
            </a:r>
            <a:r>
              <a:rPr lang="en" sz="2200" dirty="0"/>
              <a:t>: Are you an introvert or an extrovert?</a:t>
            </a:r>
          </a:p>
          <a:p>
            <a:pPr lvl="1" indent="-368300">
              <a:lnSpc>
                <a:spcPct val="115000"/>
              </a:lnSpc>
              <a:buSzPts val="2200"/>
            </a:pPr>
            <a:r>
              <a:rPr lang="en-US" sz="2000" dirty="0">
                <a:solidFill>
                  <a:srgbClr val="C00000"/>
                </a:solidFill>
              </a:rPr>
              <a:t>numerical – discrete, OR categorical – nominal </a:t>
            </a:r>
            <a:endParaRPr sz="2000" dirty="0">
              <a:solidFill>
                <a:srgbClr val="C00000"/>
              </a:solidFill>
            </a:endParaRPr>
          </a:p>
          <a:p>
            <a:pPr indent="-368300">
              <a:lnSpc>
                <a:spcPct val="115000"/>
              </a:lnSpc>
              <a:spcBef>
                <a:spcPts val="0"/>
              </a:spcBef>
              <a:buSzPts val="2200"/>
            </a:pPr>
            <a:r>
              <a:rPr lang="en" sz="2200" b="1" dirty="0"/>
              <a:t>sleep</a:t>
            </a:r>
            <a:r>
              <a:rPr lang="en" sz="2200" dirty="0"/>
              <a:t>: How many hours do you sleep at night, on average?</a:t>
            </a:r>
          </a:p>
          <a:p>
            <a:pPr lvl="1" indent="-368300">
              <a:lnSpc>
                <a:spcPct val="115000"/>
              </a:lnSpc>
              <a:buSzPts val="2200"/>
            </a:pPr>
            <a:r>
              <a:rPr lang="en" sz="2000" dirty="0">
                <a:solidFill>
                  <a:srgbClr val="C00000"/>
                </a:solidFill>
              </a:rPr>
              <a:t>numerical – continuous </a:t>
            </a:r>
            <a:endParaRPr sz="2000" dirty="0">
              <a:solidFill>
                <a:srgbClr val="C00000"/>
              </a:solidFill>
            </a:endParaRPr>
          </a:p>
          <a:p>
            <a:pPr indent="-368300">
              <a:lnSpc>
                <a:spcPct val="115000"/>
              </a:lnSpc>
              <a:spcBef>
                <a:spcPts val="0"/>
              </a:spcBef>
              <a:buSzPts val="2200"/>
            </a:pPr>
            <a:r>
              <a:rPr lang="en" sz="2200" b="1" dirty="0"/>
              <a:t>bedtime</a:t>
            </a:r>
            <a:r>
              <a:rPr lang="en" sz="2200" dirty="0"/>
              <a:t>: What time do you usually go to bed?</a:t>
            </a:r>
          </a:p>
          <a:p>
            <a:pPr lvl="1" indent="-368300">
              <a:lnSpc>
                <a:spcPct val="115000"/>
              </a:lnSpc>
              <a:buSzPts val="2200"/>
            </a:pPr>
            <a:r>
              <a:rPr lang="en" sz="2000" dirty="0">
                <a:solidFill>
                  <a:srgbClr val="C00000"/>
                </a:solidFill>
              </a:rPr>
              <a:t>numerical – continuous </a:t>
            </a:r>
            <a:endParaRPr sz="2000" dirty="0">
              <a:solidFill>
                <a:srgbClr val="C00000"/>
              </a:solidFill>
            </a:endParaRPr>
          </a:p>
          <a:p>
            <a:pPr indent="-368300">
              <a:lnSpc>
                <a:spcPct val="115000"/>
              </a:lnSpc>
              <a:spcBef>
                <a:spcPts val="0"/>
              </a:spcBef>
              <a:buSzPts val="2200"/>
            </a:pPr>
            <a:r>
              <a:rPr lang="en" sz="2200" b="1" dirty="0"/>
              <a:t>countries</a:t>
            </a:r>
            <a:r>
              <a:rPr lang="en" sz="2200" dirty="0"/>
              <a:t>: How many countries have you visited?</a:t>
            </a:r>
          </a:p>
          <a:p>
            <a:pPr lvl="1" indent="-368300">
              <a:lnSpc>
                <a:spcPct val="115000"/>
              </a:lnSpc>
              <a:buSzPts val="2200"/>
            </a:pPr>
            <a:r>
              <a:rPr lang="en" sz="2000" dirty="0">
                <a:solidFill>
                  <a:srgbClr val="C00000"/>
                </a:solidFill>
              </a:rPr>
              <a:t>numerical – continuous </a:t>
            </a:r>
            <a:endParaRPr sz="2000" dirty="0">
              <a:solidFill>
                <a:srgbClr val="C00000"/>
              </a:solidFill>
            </a:endParaRPr>
          </a:p>
          <a:p>
            <a:pPr indent="-368300">
              <a:lnSpc>
                <a:spcPct val="115000"/>
              </a:lnSpc>
              <a:spcBef>
                <a:spcPts val="0"/>
              </a:spcBef>
              <a:buSzPts val="2200"/>
            </a:pPr>
            <a:r>
              <a:rPr lang="en" sz="2200" b="1" dirty="0"/>
              <a:t>dread</a:t>
            </a:r>
            <a:r>
              <a:rPr lang="en" sz="2200" dirty="0"/>
              <a:t>: On a scale of 1-5, how much do you dread being here?</a:t>
            </a:r>
          </a:p>
          <a:p>
            <a:pPr lvl="1" indent="-368300">
              <a:lnSpc>
                <a:spcPct val="115000"/>
              </a:lnSpc>
              <a:buSzPts val="2200"/>
            </a:pPr>
            <a:r>
              <a:rPr lang="en" sz="2000" dirty="0">
                <a:solidFill>
                  <a:srgbClr val="C00000"/>
                </a:solidFill>
              </a:rPr>
              <a:t>categorical – ordinal </a:t>
            </a:r>
            <a:endParaRPr sz="2000" dirty="0">
              <a:solidFill>
                <a:srgbClr val="C00000"/>
              </a:solidFill>
            </a:endParaRPr>
          </a:p>
        </p:txBody>
      </p:sp>
      <p:sp>
        <p:nvSpPr>
          <p:cNvPr id="4" name="Title 1">
            <a:extLst>
              <a:ext uri="{FF2B5EF4-FFF2-40B4-BE49-F238E27FC236}">
                <a16:creationId xmlns:a16="http://schemas.microsoft.com/office/drawing/2014/main" id="{71D029A1-5505-0E62-BE99-B0EB6AEAD634}"/>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a:t>Practice</a:t>
            </a:r>
            <a:endParaRPr lang="en-US" dirty="0"/>
          </a:p>
        </p:txBody>
      </p:sp>
    </p:spTree>
    <p:extLst>
      <p:ext uri="{BB962C8B-B14F-4D97-AF65-F5344CB8AC3E}">
        <p14:creationId xmlns:p14="http://schemas.microsoft.com/office/powerpoint/2010/main" val="499328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709481" y="4906108"/>
            <a:ext cx="8229600" cy="892200"/>
          </a:xfrm>
          <a:prstGeom prst="rect">
            <a:avLst/>
          </a:prstGeom>
        </p:spPr>
        <p:txBody>
          <a:bodyPr spcFirstLastPara="1" wrap="square" lIns="91425" tIns="91425" rIns="91425" bIns="91425" anchor="t" anchorCtr="0">
            <a:noAutofit/>
          </a:bodyPr>
          <a:lstStyle/>
          <a:p>
            <a:pPr marL="285750" indent="-285750"/>
            <a:r>
              <a:rPr lang="en-US" dirty="0"/>
              <a:t>Often, collected data is stored in one or more tables </a:t>
            </a:r>
            <a:endParaRPr dirty="0"/>
          </a:p>
        </p:txBody>
      </p:sp>
      <p:pic>
        <p:nvPicPr>
          <p:cNvPr id="46" name="Google Shape;46;p11"/>
          <p:cNvPicPr preferRelativeResize="0"/>
          <p:nvPr/>
        </p:nvPicPr>
        <p:blipFill rotWithShape="1">
          <a:blip r:embed="rId3">
            <a:alphaModFix/>
          </a:blip>
          <a:srcRect t="20543" r="21521"/>
          <a:stretch/>
        </p:blipFill>
        <p:spPr>
          <a:xfrm>
            <a:off x="4677509" y="2261884"/>
            <a:ext cx="5509846" cy="2656436"/>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Data Table</a:t>
            </a:r>
          </a:p>
        </p:txBody>
      </p:sp>
      <p:sp>
        <p:nvSpPr>
          <p:cNvPr id="5" name="Google Shape;38;p10">
            <a:extLst>
              <a:ext uri="{FF2B5EF4-FFF2-40B4-BE49-F238E27FC236}">
                <a16:creationId xmlns:a16="http://schemas.microsoft.com/office/drawing/2014/main" id="{1FE91E67-CF2F-49B9-E550-1608A30220A4}"/>
              </a:ext>
            </a:extLst>
          </p:cNvPr>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pic>
        <p:nvPicPr>
          <p:cNvPr id="46" name="Google Shape;46;p11"/>
          <p:cNvPicPr preferRelativeResize="0"/>
          <p:nvPr/>
        </p:nvPicPr>
        <p:blipFill rotWithShape="1">
          <a:blip r:embed="rId3">
            <a:alphaModFix/>
          </a:blip>
          <a:srcRect t="912" r="21521"/>
          <a:stretch/>
        </p:blipFill>
        <p:spPr>
          <a:xfrm>
            <a:off x="4677509" y="1605573"/>
            <a:ext cx="5509846" cy="3312747"/>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Data Table</a:t>
            </a:r>
          </a:p>
        </p:txBody>
      </p:sp>
      <p:sp>
        <p:nvSpPr>
          <p:cNvPr id="5" name="Google Shape;38;p10">
            <a:extLst>
              <a:ext uri="{FF2B5EF4-FFF2-40B4-BE49-F238E27FC236}">
                <a16:creationId xmlns:a16="http://schemas.microsoft.com/office/drawing/2014/main" id="{1FE91E67-CF2F-49B9-E550-1608A30220A4}"/>
              </a:ext>
            </a:extLst>
          </p:cNvPr>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
        <p:nvSpPr>
          <p:cNvPr id="6" name="Google Shape;45;p11">
            <a:extLst>
              <a:ext uri="{FF2B5EF4-FFF2-40B4-BE49-F238E27FC236}">
                <a16:creationId xmlns:a16="http://schemas.microsoft.com/office/drawing/2014/main" id="{73664795-20E2-E574-07C3-DA9CDB46AEAC}"/>
              </a:ext>
            </a:extLst>
          </p:cNvPr>
          <p:cNvSpPr txBox="1">
            <a:spLocks/>
          </p:cNvSpPr>
          <p:nvPr/>
        </p:nvSpPr>
        <p:spPr>
          <a:xfrm>
            <a:off x="3709481" y="4906107"/>
            <a:ext cx="8229600" cy="1787769"/>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285750" indent="-285750"/>
            <a:r>
              <a:rPr lang="en-US"/>
              <a:t>Often, collected data is stored in one or more tables</a:t>
            </a:r>
          </a:p>
          <a:p>
            <a:pPr marL="285750" indent="-285750"/>
            <a:r>
              <a:rPr lang="en-US"/>
              <a:t>One column in a table represents one datum collected, and is called a </a:t>
            </a:r>
            <a:r>
              <a:rPr lang="en-US" b="1">
                <a:solidFill>
                  <a:schemeClr val="accent2">
                    <a:lumMod val="50000"/>
                  </a:schemeClr>
                </a:solidFill>
              </a:rPr>
              <a:t>variable</a:t>
            </a:r>
            <a:r>
              <a:rPr lang="en-US"/>
              <a:t> (or attribute) </a:t>
            </a:r>
            <a:endParaRPr lang="en-US" dirty="0"/>
          </a:p>
        </p:txBody>
      </p:sp>
    </p:spTree>
    <p:extLst>
      <p:ext uri="{BB962C8B-B14F-4D97-AF65-F5344CB8AC3E}">
        <p14:creationId xmlns:p14="http://schemas.microsoft.com/office/powerpoint/2010/main" val="364380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709481" y="4906107"/>
            <a:ext cx="8229600" cy="1787769"/>
          </a:xfrm>
          <a:prstGeom prst="rect">
            <a:avLst/>
          </a:prstGeom>
        </p:spPr>
        <p:txBody>
          <a:bodyPr spcFirstLastPara="1" wrap="square" lIns="91425" tIns="91425" rIns="91425" bIns="91425" anchor="t" anchorCtr="0">
            <a:noAutofit/>
          </a:bodyPr>
          <a:lstStyle/>
          <a:p>
            <a:pPr marL="285750" indent="-285750"/>
            <a:r>
              <a:rPr lang="en-US" dirty="0"/>
              <a:t>Often, collected data is stored in one or more tables</a:t>
            </a:r>
          </a:p>
          <a:p>
            <a:pPr marL="285750" indent="-285750"/>
            <a:r>
              <a:rPr lang="en-US" dirty="0"/>
              <a:t>One column in a table represents one datum collected, and is called a </a:t>
            </a:r>
            <a:r>
              <a:rPr lang="en-US" b="1" dirty="0">
                <a:solidFill>
                  <a:schemeClr val="accent2">
                    <a:lumMod val="50000"/>
                  </a:schemeClr>
                </a:solidFill>
              </a:rPr>
              <a:t>variable</a:t>
            </a:r>
            <a:r>
              <a:rPr lang="en-US" dirty="0"/>
              <a:t> (or attribute)</a:t>
            </a:r>
          </a:p>
          <a:p>
            <a:pPr marL="285750" indent="-285750"/>
            <a:r>
              <a:rPr lang="en-US" dirty="0"/>
              <a:t>One row in a table contains values for each datum collected about one  item, and is called an </a:t>
            </a:r>
            <a:r>
              <a:rPr lang="en-US" b="1" dirty="0">
                <a:solidFill>
                  <a:schemeClr val="accent2">
                    <a:lumMod val="50000"/>
                  </a:schemeClr>
                </a:solidFill>
              </a:rPr>
              <a:t>observation</a:t>
            </a:r>
            <a:endParaRPr b="1" dirty="0">
              <a:solidFill>
                <a:schemeClr val="accent2">
                  <a:lumMod val="50000"/>
                </a:schemeClr>
              </a:solidFill>
            </a:endParaRPr>
          </a:p>
        </p:txBody>
      </p:sp>
      <p:pic>
        <p:nvPicPr>
          <p:cNvPr id="46" name="Google Shape;46;p11"/>
          <p:cNvPicPr preferRelativeResize="0"/>
          <p:nvPr/>
        </p:nvPicPr>
        <p:blipFill rotWithShape="1">
          <a:blip r:embed="rId3">
            <a:alphaModFix/>
          </a:blip>
          <a:srcRect t="912" r="-687"/>
          <a:stretch/>
        </p:blipFill>
        <p:spPr>
          <a:xfrm>
            <a:off x="4677509" y="1605573"/>
            <a:ext cx="7069014" cy="3312747"/>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Data Table</a:t>
            </a:r>
          </a:p>
        </p:txBody>
      </p:sp>
      <p:sp>
        <p:nvSpPr>
          <p:cNvPr id="5" name="Google Shape;38;p10">
            <a:extLst>
              <a:ext uri="{FF2B5EF4-FFF2-40B4-BE49-F238E27FC236}">
                <a16:creationId xmlns:a16="http://schemas.microsoft.com/office/drawing/2014/main" id="{1FE91E67-CF2F-49B9-E550-1608A30220A4}"/>
              </a:ext>
            </a:extLst>
          </p:cNvPr>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Tree>
    <p:extLst>
      <p:ext uri="{BB962C8B-B14F-4D97-AF65-F5344CB8AC3E}">
        <p14:creationId xmlns:p14="http://schemas.microsoft.com/office/powerpoint/2010/main" val="2122355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extLst>
              <p:ext uri="{D42A27DB-BD31-4B8C-83A1-F6EECF244321}">
                <p14:modId xmlns:p14="http://schemas.microsoft.com/office/powerpoint/2010/main" val="3500087239"/>
              </p:ext>
            </p:extLst>
          </p:nvPr>
        </p:nvGraphicFramePr>
        <p:xfrm>
          <a:off x="2814560" y="2527861"/>
          <a:ext cx="8908517" cy="3891594"/>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2964035661"/>
                    </a:ext>
                  </a:extLst>
                </a:gridCol>
                <a:gridCol w="800682">
                  <a:extLst>
                    <a:ext uri="{9D8B030D-6E8A-4147-A177-3AD203B41FA5}">
                      <a16:colId xmlns:a16="http://schemas.microsoft.com/office/drawing/2014/main" val="2394424909"/>
                    </a:ext>
                  </a:extLst>
                </a:gridCol>
                <a:gridCol w="125441">
                  <a:extLst>
                    <a:ext uri="{9D8B030D-6E8A-4147-A177-3AD203B41FA5}">
                      <a16:colId xmlns:a16="http://schemas.microsoft.com/office/drawing/2014/main" val="1113940674"/>
                    </a:ext>
                  </a:extLst>
                </a:gridCol>
                <a:gridCol w="908880">
                  <a:extLst>
                    <a:ext uri="{9D8B030D-6E8A-4147-A177-3AD203B41FA5}">
                      <a16:colId xmlns:a16="http://schemas.microsoft.com/office/drawing/2014/main" val="163424432"/>
                    </a:ext>
                  </a:extLst>
                </a:gridCol>
                <a:gridCol w="1274164">
                  <a:extLst>
                    <a:ext uri="{9D8B030D-6E8A-4147-A177-3AD203B41FA5}">
                      <a16:colId xmlns:a16="http://schemas.microsoft.com/office/drawing/2014/main" val="3775080246"/>
                    </a:ext>
                  </a:extLst>
                </a:gridCol>
                <a:gridCol w="1439056">
                  <a:extLst>
                    <a:ext uri="{9D8B030D-6E8A-4147-A177-3AD203B41FA5}">
                      <a16:colId xmlns:a16="http://schemas.microsoft.com/office/drawing/2014/main" val="3268960082"/>
                    </a:ext>
                  </a:extLst>
                </a:gridCol>
                <a:gridCol w="1543987">
                  <a:extLst>
                    <a:ext uri="{9D8B030D-6E8A-4147-A177-3AD203B41FA5}">
                      <a16:colId xmlns:a16="http://schemas.microsoft.com/office/drawing/2014/main" val="1538178033"/>
                    </a:ext>
                  </a:extLst>
                </a:gridCol>
                <a:gridCol w="1536147">
                  <a:extLst>
                    <a:ext uri="{9D8B030D-6E8A-4147-A177-3AD203B41FA5}">
                      <a16:colId xmlns:a16="http://schemas.microsoft.com/office/drawing/2014/main" val="3417803697"/>
                    </a:ext>
                  </a:extLst>
                </a:gridCol>
              </a:tblGrid>
              <a:tr h="790825">
                <a:tc>
                  <a:txBody>
                    <a:bodyPr/>
                    <a:lstStyle/>
                    <a:p>
                      <a:pPr algn="ctr" fontAlgn="b"/>
                      <a:r>
                        <a:rPr lang="en-US" sz="1800" b="1" u="none" strike="noStrike" dirty="0">
                          <a:solidFill>
                            <a:srgbClr val="FFFFFF"/>
                          </a:solidFill>
                          <a:effectLst/>
                        </a:rPr>
                        <a:t>STATION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YEAR</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JAN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CITY</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 Composite Station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Basin Name</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1908</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3.05</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1909</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4.06</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1910</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6.4</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1911</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2.06</a:t>
                      </a:r>
                      <a:endParaRPr lang="en-US" sz="1800" b="0" i="0" u="none" strike="noStrike">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Westfield</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gridSpan="2">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hMerge="1">
                  <a:txBody>
                    <a:bodyPr/>
                    <a:lstStyle/>
                    <a:p>
                      <a:endParaRPr lang="en-US"/>
                    </a:p>
                  </a:txBody>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2814560" y="2058142"/>
            <a:ext cx="4235455" cy="461665"/>
          </a:xfrm>
          <a:prstGeom prst="rect">
            <a:avLst/>
          </a:prstGeom>
          <a:solidFill>
            <a:schemeClr val="bg1"/>
          </a:solidFill>
        </p:spPr>
        <p:txBody>
          <a:bodyPr wrap="none" rtlCol="0">
            <a:spAutoFit/>
          </a:bodyPr>
          <a:lstStyle/>
          <a:p>
            <a:r>
              <a:rPr lang="en-US" sz="2400" dirty="0"/>
              <a:t>MA DCR Precipitation Database</a:t>
            </a:r>
          </a:p>
        </p:txBody>
      </p:sp>
      <p:sp>
        <p:nvSpPr>
          <p:cNvPr id="9" name="TextBox 8">
            <a:extLst>
              <a:ext uri="{FF2B5EF4-FFF2-40B4-BE49-F238E27FC236}">
                <a16:creationId xmlns:a16="http://schemas.microsoft.com/office/drawing/2014/main" id="{30C54547-F68A-B0E7-B196-A81196A565E2}"/>
              </a:ext>
            </a:extLst>
          </p:cNvPr>
          <p:cNvSpPr txBox="1"/>
          <p:nvPr/>
        </p:nvSpPr>
        <p:spPr>
          <a:xfrm>
            <a:off x="7050015" y="6509210"/>
            <a:ext cx="6100996" cy="369332"/>
          </a:xfrm>
          <a:prstGeom prst="rect">
            <a:avLst/>
          </a:prstGeom>
          <a:noFill/>
        </p:spPr>
        <p:txBody>
          <a:bodyPr wrap="square">
            <a:spAutoFit/>
          </a:bodyPr>
          <a:lstStyle/>
          <a:p>
            <a:r>
              <a:rPr lang="en-US" dirty="0"/>
              <a:t>https://</a:t>
            </a:r>
            <a:r>
              <a:rPr lang="en-US" dirty="0" err="1"/>
              <a:t>www.mass.gov</a:t>
            </a:r>
            <a:r>
              <a:rPr lang="en-US" dirty="0"/>
              <a:t>/info-details/precipitation-data</a:t>
            </a:r>
          </a:p>
        </p:txBody>
      </p:sp>
    </p:spTree>
    <p:extLst>
      <p:ext uri="{BB962C8B-B14F-4D97-AF65-F5344CB8AC3E}">
        <p14:creationId xmlns:p14="http://schemas.microsoft.com/office/powerpoint/2010/main" val="1995567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nvGraphicFramePr>
        <p:xfrm>
          <a:off x="2814560" y="2527861"/>
          <a:ext cx="8908517" cy="3891594"/>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2964035661"/>
                    </a:ext>
                  </a:extLst>
                </a:gridCol>
                <a:gridCol w="800682">
                  <a:extLst>
                    <a:ext uri="{9D8B030D-6E8A-4147-A177-3AD203B41FA5}">
                      <a16:colId xmlns:a16="http://schemas.microsoft.com/office/drawing/2014/main" val="2394424909"/>
                    </a:ext>
                  </a:extLst>
                </a:gridCol>
                <a:gridCol w="125441">
                  <a:extLst>
                    <a:ext uri="{9D8B030D-6E8A-4147-A177-3AD203B41FA5}">
                      <a16:colId xmlns:a16="http://schemas.microsoft.com/office/drawing/2014/main" val="1113940674"/>
                    </a:ext>
                  </a:extLst>
                </a:gridCol>
                <a:gridCol w="908880">
                  <a:extLst>
                    <a:ext uri="{9D8B030D-6E8A-4147-A177-3AD203B41FA5}">
                      <a16:colId xmlns:a16="http://schemas.microsoft.com/office/drawing/2014/main" val="163424432"/>
                    </a:ext>
                  </a:extLst>
                </a:gridCol>
                <a:gridCol w="1274164">
                  <a:extLst>
                    <a:ext uri="{9D8B030D-6E8A-4147-A177-3AD203B41FA5}">
                      <a16:colId xmlns:a16="http://schemas.microsoft.com/office/drawing/2014/main" val="3775080246"/>
                    </a:ext>
                  </a:extLst>
                </a:gridCol>
                <a:gridCol w="1439056">
                  <a:extLst>
                    <a:ext uri="{9D8B030D-6E8A-4147-A177-3AD203B41FA5}">
                      <a16:colId xmlns:a16="http://schemas.microsoft.com/office/drawing/2014/main" val="3268960082"/>
                    </a:ext>
                  </a:extLst>
                </a:gridCol>
                <a:gridCol w="1543987">
                  <a:extLst>
                    <a:ext uri="{9D8B030D-6E8A-4147-A177-3AD203B41FA5}">
                      <a16:colId xmlns:a16="http://schemas.microsoft.com/office/drawing/2014/main" val="1538178033"/>
                    </a:ext>
                  </a:extLst>
                </a:gridCol>
                <a:gridCol w="1536147">
                  <a:extLst>
                    <a:ext uri="{9D8B030D-6E8A-4147-A177-3AD203B41FA5}">
                      <a16:colId xmlns:a16="http://schemas.microsoft.com/office/drawing/2014/main" val="3417803697"/>
                    </a:ext>
                  </a:extLst>
                </a:gridCol>
              </a:tblGrid>
              <a:tr h="790825">
                <a:tc>
                  <a:txBody>
                    <a:bodyPr/>
                    <a:lstStyle/>
                    <a:p>
                      <a:pPr algn="ctr" fontAlgn="b"/>
                      <a:r>
                        <a:rPr lang="en-US" sz="1800" b="1" u="none" strike="noStrike" dirty="0">
                          <a:solidFill>
                            <a:srgbClr val="FFFFFF"/>
                          </a:solidFill>
                          <a:effectLst/>
                        </a:rPr>
                        <a:t>STATION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YEAR</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JAN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CITY</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 Composite Station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Basin Name</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1908</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3.05</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1909</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4.06</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1910</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6.4</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1911</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2.06</a:t>
                      </a:r>
                      <a:endParaRPr lang="en-US" sz="1800" b="0" i="0" u="none" strike="noStrike">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Westfield</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gridSpan="2">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hMerge="1">
                  <a:txBody>
                    <a:bodyPr/>
                    <a:lstStyle/>
                    <a:p>
                      <a:endParaRPr lang="en-US"/>
                    </a:p>
                  </a:txBody>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2814560" y="2058142"/>
            <a:ext cx="4235455" cy="461665"/>
          </a:xfrm>
          <a:prstGeom prst="rect">
            <a:avLst/>
          </a:prstGeom>
          <a:solidFill>
            <a:schemeClr val="bg1"/>
          </a:solidFill>
        </p:spPr>
        <p:txBody>
          <a:bodyPr wrap="none" rtlCol="0">
            <a:spAutoFit/>
          </a:bodyPr>
          <a:lstStyle/>
          <a:p>
            <a:r>
              <a:rPr lang="en-US" sz="2400" dirty="0"/>
              <a:t>MA DCR Precipitation Database</a:t>
            </a:r>
          </a:p>
        </p:txBody>
      </p:sp>
      <p:sp>
        <p:nvSpPr>
          <p:cNvPr id="9" name="TextBox 8">
            <a:extLst>
              <a:ext uri="{FF2B5EF4-FFF2-40B4-BE49-F238E27FC236}">
                <a16:creationId xmlns:a16="http://schemas.microsoft.com/office/drawing/2014/main" id="{30C54547-F68A-B0E7-B196-A81196A565E2}"/>
              </a:ext>
            </a:extLst>
          </p:cNvPr>
          <p:cNvSpPr txBox="1"/>
          <p:nvPr/>
        </p:nvSpPr>
        <p:spPr>
          <a:xfrm>
            <a:off x="7050015" y="6509210"/>
            <a:ext cx="6100996" cy="369332"/>
          </a:xfrm>
          <a:prstGeom prst="rect">
            <a:avLst/>
          </a:prstGeom>
          <a:noFill/>
        </p:spPr>
        <p:txBody>
          <a:bodyPr wrap="square">
            <a:spAutoFit/>
          </a:bodyPr>
          <a:lstStyle/>
          <a:p>
            <a:r>
              <a:rPr lang="en-US" dirty="0"/>
              <a:t>https://</a:t>
            </a:r>
            <a:r>
              <a:rPr lang="en-US" dirty="0" err="1"/>
              <a:t>www.mass.gov</a:t>
            </a:r>
            <a:r>
              <a:rPr lang="en-US" dirty="0"/>
              <a:t>/info-details/precipitation-data</a:t>
            </a:r>
          </a:p>
        </p:txBody>
      </p:sp>
      <p:sp>
        <p:nvSpPr>
          <p:cNvPr id="3" name="Frame 2">
            <a:extLst>
              <a:ext uri="{FF2B5EF4-FFF2-40B4-BE49-F238E27FC236}">
                <a16:creationId xmlns:a16="http://schemas.microsoft.com/office/drawing/2014/main" id="{55C1366C-631F-ED3C-B1A3-B3A724E7EE1C}"/>
              </a:ext>
            </a:extLst>
          </p:cNvPr>
          <p:cNvSpPr/>
          <p:nvPr/>
        </p:nvSpPr>
        <p:spPr>
          <a:xfrm>
            <a:off x="2814560" y="2527861"/>
            <a:ext cx="8908517" cy="901139"/>
          </a:xfrm>
          <a:prstGeom prst="frame">
            <a:avLst>
              <a:gd name="adj1" fmla="val 729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D3965DB6-F96A-31D6-845F-197B14836A3E}"/>
              </a:ext>
            </a:extLst>
          </p:cNvPr>
          <p:cNvSpPr txBox="1"/>
          <p:nvPr/>
        </p:nvSpPr>
        <p:spPr>
          <a:xfrm>
            <a:off x="1159613" y="2527861"/>
            <a:ext cx="1787669" cy="461665"/>
          </a:xfrm>
          <a:prstGeom prst="rect">
            <a:avLst/>
          </a:prstGeom>
          <a:noFill/>
        </p:spPr>
        <p:txBody>
          <a:bodyPr wrap="none" rtlCol="0">
            <a:spAutoFit/>
          </a:bodyPr>
          <a:lstStyle/>
          <a:p>
            <a:r>
              <a:rPr lang="en-US" sz="2400" dirty="0">
                <a:solidFill>
                  <a:srgbClr val="C00000"/>
                </a:solidFill>
              </a:rPr>
              <a:t>Variables </a:t>
            </a:r>
            <a:r>
              <a:rPr lang="en-US" sz="2400" dirty="0">
                <a:solidFill>
                  <a:srgbClr val="C00000"/>
                </a:solidFill>
                <a:sym typeface="Wingdings" pitchFamily="2" charset="2"/>
              </a:rPr>
              <a:t> </a:t>
            </a:r>
            <a:endParaRPr lang="en-US" sz="2400" dirty="0">
              <a:solidFill>
                <a:srgbClr val="C00000"/>
              </a:solidFill>
            </a:endParaRPr>
          </a:p>
        </p:txBody>
      </p:sp>
      <p:sp>
        <p:nvSpPr>
          <p:cNvPr id="5" name="Frame 4">
            <a:extLst>
              <a:ext uri="{FF2B5EF4-FFF2-40B4-BE49-F238E27FC236}">
                <a16:creationId xmlns:a16="http://schemas.microsoft.com/office/drawing/2014/main" id="{C81340F1-0B0A-F76A-8D2C-98B04B2AB2BC}"/>
              </a:ext>
            </a:extLst>
          </p:cNvPr>
          <p:cNvSpPr/>
          <p:nvPr/>
        </p:nvSpPr>
        <p:spPr>
          <a:xfrm>
            <a:off x="2814559" y="4991072"/>
            <a:ext cx="8908517" cy="608946"/>
          </a:xfrm>
          <a:prstGeom prst="frame">
            <a:avLst>
              <a:gd name="adj1" fmla="val 9222"/>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C000"/>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EAF33930-2C97-E3AA-A8AD-9927577FEC6B}"/>
              </a:ext>
            </a:extLst>
          </p:cNvPr>
          <p:cNvSpPr txBox="1"/>
          <p:nvPr/>
        </p:nvSpPr>
        <p:spPr>
          <a:xfrm>
            <a:off x="3458899" y="5548071"/>
            <a:ext cx="5274201" cy="461665"/>
          </a:xfrm>
          <a:prstGeom prst="rect">
            <a:avLst/>
          </a:prstGeom>
          <a:noFill/>
        </p:spPr>
        <p:txBody>
          <a:bodyPr wrap="none" rtlCol="0">
            <a:spAutoFit/>
          </a:bodyPr>
          <a:lstStyle/>
          <a:p>
            <a:r>
              <a:rPr lang="en-US" sz="2400" dirty="0">
                <a:solidFill>
                  <a:srgbClr val="FFC000"/>
                </a:solidFill>
              </a:rPr>
              <a:t>row == one instance of rainfall collection</a:t>
            </a:r>
          </a:p>
        </p:txBody>
      </p:sp>
    </p:spTree>
    <p:extLst>
      <p:ext uri="{BB962C8B-B14F-4D97-AF65-F5344CB8AC3E}">
        <p14:creationId xmlns:p14="http://schemas.microsoft.com/office/powerpoint/2010/main" val="3180754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extLst>
              <p:ext uri="{D42A27DB-BD31-4B8C-83A1-F6EECF244321}">
                <p14:modId xmlns:p14="http://schemas.microsoft.com/office/powerpoint/2010/main" val="288220781"/>
              </p:ext>
            </p:extLst>
          </p:nvPr>
        </p:nvGraphicFramePr>
        <p:xfrm>
          <a:off x="3815888" y="2704581"/>
          <a:ext cx="7132320" cy="3267225"/>
        </p:xfrm>
        <a:graphic>
          <a:graphicData uri="http://schemas.openxmlformats.org/drawingml/2006/table">
            <a:tbl>
              <a:tblPr>
                <a:tableStyleId>{2D5ABB26-0587-4C30-8999-92F81FD0307C}</a:tableStyleId>
              </a:tblPr>
              <a:tblGrid>
                <a:gridCol w="1227857">
                  <a:extLst>
                    <a:ext uri="{9D8B030D-6E8A-4147-A177-3AD203B41FA5}">
                      <a16:colId xmlns:a16="http://schemas.microsoft.com/office/drawing/2014/main" val="3268960082"/>
                    </a:ext>
                  </a:extLst>
                </a:gridCol>
                <a:gridCol w="2898553">
                  <a:extLst>
                    <a:ext uri="{9D8B030D-6E8A-4147-A177-3AD203B41FA5}">
                      <a16:colId xmlns:a16="http://schemas.microsoft.com/office/drawing/2014/main" val="1538178033"/>
                    </a:ext>
                  </a:extLst>
                </a:gridCol>
                <a:gridCol w="3005910">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Year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Segment</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Unduplicated Headcount</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State Universities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36053</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University of Massachusetts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56857</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Community Colleges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67685</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3815888" y="2205047"/>
            <a:ext cx="4170309" cy="461665"/>
          </a:xfrm>
          <a:prstGeom prst="rect">
            <a:avLst/>
          </a:prstGeom>
          <a:solidFill>
            <a:schemeClr val="bg1"/>
          </a:solidFill>
        </p:spPr>
        <p:txBody>
          <a:bodyPr wrap="none" rtlCol="0">
            <a:spAutoFit/>
          </a:bodyPr>
          <a:lstStyle/>
          <a:p>
            <a:r>
              <a:rPr lang="en-US" sz="2400" dirty="0"/>
              <a:t>MA Undergraduate Enrollment </a:t>
            </a:r>
          </a:p>
        </p:txBody>
      </p:sp>
      <p:sp>
        <p:nvSpPr>
          <p:cNvPr id="9" name="TextBox 8">
            <a:extLst>
              <a:ext uri="{FF2B5EF4-FFF2-40B4-BE49-F238E27FC236}">
                <a16:creationId xmlns:a16="http://schemas.microsoft.com/office/drawing/2014/main" id="{30C54547-F68A-B0E7-B196-A81196A565E2}"/>
              </a:ext>
            </a:extLst>
          </p:cNvPr>
          <p:cNvSpPr txBox="1"/>
          <p:nvPr/>
        </p:nvSpPr>
        <p:spPr>
          <a:xfrm>
            <a:off x="5853667" y="6488668"/>
            <a:ext cx="6473260" cy="369332"/>
          </a:xfrm>
          <a:prstGeom prst="rect">
            <a:avLst/>
          </a:prstGeom>
          <a:noFill/>
        </p:spPr>
        <p:txBody>
          <a:bodyPr wrap="square">
            <a:spAutoFit/>
          </a:bodyPr>
          <a:lstStyle/>
          <a:p>
            <a:r>
              <a:rPr lang="en-US" dirty="0"/>
              <a:t>https://</a:t>
            </a:r>
            <a:r>
              <a:rPr lang="en-US" dirty="0" err="1"/>
              <a:t>www.mass.edu</a:t>
            </a:r>
            <a:r>
              <a:rPr lang="en-US" dirty="0"/>
              <a:t>/datacenter/2020enrollmentestimates.asp</a:t>
            </a:r>
          </a:p>
        </p:txBody>
      </p:sp>
    </p:spTree>
    <p:extLst>
      <p:ext uri="{BB962C8B-B14F-4D97-AF65-F5344CB8AC3E}">
        <p14:creationId xmlns:p14="http://schemas.microsoft.com/office/powerpoint/2010/main" val="3908506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extLst>
              <p:ext uri="{D42A27DB-BD31-4B8C-83A1-F6EECF244321}">
                <p14:modId xmlns:p14="http://schemas.microsoft.com/office/powerpoint/2010/main" val="2522663964"/>
              </p:ext>
            </p:extLst>
          </p:nvPr>
        </p:nvGraphicFramePr>
        <p:xfrm>
          <a:off x="3815888" y="2704581"/>
          <a:ext cx="7132320" cy="3267225"/>
        </p:xfrm>
        <a:graphic>
          <a:graphicData uri="http://schemas.openxmlformats.org/drawingml/2006/table">
            <a:tbl>
              <a:tblPr>
                <a:tableStyleId>{2D5ABB26-0587-4C30-8999-92F81FD0307C}</a:tableStyleId>
              </a:tblPr>
              <a:tblGrid>
                <a:gridCol w="1227857">
                  <a:extLst>
                    <a:ext uri="{9D8B030D-6E8A-4147-A177-3AD203B41FA5}">
                      <a16:colId xmlns:a16="http://schemas.microsoft.com/office/drawing/2014/main" val="3268960082"/>
                    </a:ext>
                  </a:extLst>
                </a:gridCol>
                <a:gridCol w="2898553">
                  <a:extLst>
                    <a:ext uri="{9D8B030D-6E8A-4147-A177-3AD203B41FA5}">
                      <a16:colId xmlns:a16="http://schemas.microsoft.com/office/drawing/2014/main" val="1538178033"/>
                    </a:ext>
                  </a:extLst>
                </a:gridCol>
                <a:gridCol w="3005910">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Year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Segment</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Unduplicated Headcount</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State Universities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36053</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University of Massachusetts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56857</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Community Colleges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67685</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3815888" y="2205047"/>
            <a:ext cx="4170309" cy="461665"/>
          </a:xfrm>
          <a:prstGeom prst="rect">
            <a:avLst/>
          </a:prstGeom>
          <a:solidFill>
            <a:schemeClr val="bg1"/>
          </a:solidFill>
        </p:spPr>
        <p:txBody>
          <a:bodyPr wrap="none" rtlCol="0">
            <a:spAutoFit/>
          </a:bodyPr>
          <a:lstStyle/>
          <a:p>
            <a:r>
              <a:rPr lang="en-US" sz="2400" dirty="0"/>
              <a:t>MA Undergraduate Enrollment </a:t>
            </a:r>
          </a:p>
        </p:txBody>
      </p:sp>
      <p:sp>
        <p:nvSpPr>
          <p:cNvPr id="9" name="TextBox 8">
            <a:extLst>
              <a:ext uri="{FF2B5EF4-FFF2-40B4-BE49-F238E27FC236}">
                <a16:creationId xmlns:a16="http://schemas.microsoft.com/office/drawing/2014/main" id="{30C54547-F68A-B0E7-B196-A81196A565E2}"/>
              </a:ext>
            </a:extLst>
          </p:cNvPr>
          <p:cNvSpPr txBox="1"/>
          <p:nvPr/>
        </p:nvSpPr>
        <p:spPr>
          <a:xfrm>
            <a:off x="5853667" y="6488668"/>
            <a:ext cx="6473260" cy="369332"/>
          </a:xfrm>
          <a:prstGeom prst="rect">
            <a:avLst/>
          </a:prstGeom>
          <a:noFill/>
        </p:spPr>
        <p:txBody>
          <a:bodyPr wrap="square">
            <a:spAutoFit/>
          </a:bodyPr>
          <a:lstStyle/>
          <a:p>
            <a:r>
              <a:rPr lang="en-US" dirty="0"/>
              <a:t>https://</a:t>
            </a:r>
            <a:r>
              <a:rPr lang="en-US" dirty="0" err="1"/>
              <a:t>www.mass.edu</a:t>
            </a:r>
            <a:r>
              <a:rPr lang="en-US" dirty="0"/>
              <a:t>/datacenter/2020enrollmentestimates.asp</a:t>
            </a:r>
          </a:p>
        </p:txBody>
      </p:sp>
      <p:sp>
        <p:nvSpPr>
          <p:cNvPr id="3" name="Frame 2">
            <a:extLst>
              <a:ext uri="{FF2B5EF4-FFF2-40B4-BE49-F238E27FC236}">
                <a16:creationId xmlns:a16="http://schemas.microsoft.com/office/drawing/2014/main" id="{3E143EE1-9278-33CB-7691-D707BE52B581}"/>
              </a:ext>
            </a:extLst>
          </p:cNvPr>
          <p:cNvSpPr/>
          <p:nvPr/>
        </p:nvSpPr>
        <p:spPr>
          <a:xfrm>
            <a:off x="3804165" y="2643266"/>
            <a:ext cx="7216499" cy="920550"/>
          </a:xfrm>
          <a:prstGeom prst="frame">
            <a:avLst>
              <a:gd name="adj1" fmla="val 729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8DF622FA-7BE1-1970-F460-B03DEE2D764B}"/>
              </a:ext>
            </a:extLst>
          </p:cNvPr>
          <p:cNvSpPr txBox="1"/>
          <p:nvPr/>
        </p:nvSpPr>
        <p:spPr>
          <a:xfrm>
            <a:off x="2167798" y="2704581"/>
            <a:ext cx="1787669" cy="461665"/>
          </a:xfrm>
          <a:prstGeom prst="rect">
            <a:avLst/>
          </a:prstGeom>
          <a:noFill/>
        </p:spPr>
        <p:txBody>
          <a:bodyPr wrap="none" rtlCol="0">
            <a:spAutoFit/>
          </a:bodyPr>
          <a:lstStyle/>
          <a:p>
            <a:r>
              <a:rPr lang="en-US" sz="2400" dirty="0">
                <a:solidFill>
                  <a:srgbClr val="C00000"/>
                </a:solidFill>
              </a:rPr>
              <a:t>Variables </a:t>
            </a:r>
            <a:r>
              <a:rPr lang="en-US" sz="2400" dirty="0">
                <a:solidFill>
                  <a:srgbClr val="C00000"/>
                </a:solidFill>
                <a:sym typeface="Wingdings" pitchFamily="2" charset="2"/>
              </a:rPr>
              <a:t> </a:t>
            </a:r>
            <a:endParaRPr lang="en-US" sz="2400" dirty="0">
              <a:solidFill>
                <a:srgbClr val="C00000"/>
              </a:solidFill>
            </a:endParaRPr>
          </a:p>
        </p:txBody>
      </p:sp>
      <p:sp>
        <p:nvSpPr>
          <p:cNvPr id="5" name="Frame 4">
            <a:extLst>
              <a:ext uri="{FF2B5EF4-FFF2-40B4-BE49-F238E27FC236}">
                <a16:creationId xmlns:a16="http://schemas.microsoft.com/office/drawing/2014/main" id="{382174E6-EA0E-02F9-7E41-8628F5322D91}"/>
              </a:ext>
            </a:extLst>
          </p:cNvPr>
          <p:cNvSpPr/>
          <p:nvPr/>
        </p:nvSpPr>
        <p:spPr>
          <a:xfrm>
            <a:off x="3804165" y="4603995"/>
            <a:ext cx="7216499" cy="540565"/>
          </a:xfrm>
          <a:prstGeom prst="frame">
            <a:avLst>
              <a:gd name="adj1" fmla="val 9222"/>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C000"/>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4B2066B2-9193-F418-E6EF-282F786DAA0D}"/>
              </a:ext>
            </a:extLst>
          </p:cNvPr>
          <p:cNvSpPr txBox="1"/>
          <p:nvPr/>
        </p:nvSpPr>
        <p:spPr>
          <a:xfrm>
            <a:off x="3804165" y="5131576"/>
            <a:ext cx="4217821" cy="461665"/>
          </a:xfrm>
          <a:prstGeom prst="rect">
            <a:avLst/>
          </a:prstGeom>
          <a:noFill/>
        </p:spPr>
        <p:txBody>
          <a:bodyPr wrap="none" rtlCol="0">
            <a:spAutoFit/>
          </a:bodyPr>
          <a:lstStyle/>
          <a:p>
            <a:r>
              <a:rPr lang="en-US" sz="2400" dirty="0">
                <a:solidFill>
                  <a:srgbClr val="FFC000"/>
                </a:solidFill>
              </a:rPr>
              <a:t>row == one segment in one year</a:t>
            </a:r>
          </a:p>
        </p:txBody>
      </p:sp>
    </p:spTree>
    <p:extLst>
      <p:ext uri="{BB962C8B-B14F-4D97-AF65-F5344CB8AC3E}">
        <p14:creationId xmlns:p14="http://schemas.microsoft.com/office/powerpoint/2010/main" val="247693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1F52-BF47-0BB6-5190-B3D11817AB16}"/>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4F12808D-923E-6025-2592-DCB5F67A5C61}"/>
              </a:ext>
            </a:extLst>
          </p:cNvPr>
          <p:cNvSpPr>
            <a:spLocks noGrp="1"/>
          </p:cNvSpPr>
          <p:nvPr>
            <p:ph idx="1"/>
          </p:nvPr>
        </p:nvSpPr>
        <p:spPr/>
        <p:txBody>
          <a:bodyPr>
            <a:normAutofit/>
          </a:bodyPr>
          <a:lstStyle/>
          <a:p>
            <a:r>
              <a:rPr lang="en-US" sz="2400" dirty="0"/>
              <a:t>Data types</a:t>
            </a:r>
          </a:p>
          <a:p>
            <a:r>
              <a:rPr lang="en-US" sz="2400" dirty="0"/>
              <a:t>Data tables</a:t>
            </a:r>
          </a:p>
          <a:p>
            <a:r>
              <a:rPr lang="en-US" sz="2400" dirty="0"/>
              <a:t>Data ethics</a:t>
            </a:r>
          </a:p>
        </p:txBody>
      </p:sp>
    </p:spTree>
    <p:extLst>
      <p:ext uri="{BB962C8B-B14F-4D97-AF65-F5344CB8AC3E}">
        <p14:creationId xmlns:p14="http://schemas.microsoft.com/office/powerpoint/2010/main" val="3373476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extLst>
              <p:ext uri="{D42A27DB-BD31-4B8C-83A1-F6EECF244321}">
                <p14:modId xmlns:p14="http://schemas.microsoft.com/office/powerpoint/2010/main" val="841403386"/>
              </p:ext>
            </p:extLst>
          </p:nvPr>
        </p:nvGraphicFramePr>
        <p:xfrm>
          <a:off x="2814559" y="2527861"/>
          <a:ext cx="8908516" cy="3815532"/>
        </p:xfrm>
        <a:graphic>
          <a:graphicData uri="http://schemas.openxmlformats.org/drawingml/2006/table">
            <a:tbl>
              <a:tblPr>
                <a:tableStyleId>{2D5ABB26-0587-4C30-8999-92F81FD0307C}</a:tableStyleId>
              </a:tblPr>
              <a:tblGrid>
                <a:gridCol w="3016615">
                  <a:extLst>
                    <a:ext uri="{9D8B030D-6E8A-4147-A177-3AD203B41FA5}">
                      <a16:colId xmlns:a16="http://schemas.microsoft.com/office/drawing/2014/main" val="163424432"/>
                    </a:ext>
                  </a:extLst>
                </a:gridCol>
                <a:gridCol w="1304144">
                  <a:extLst>
                    <a:ext uri="{9D8B030D-6E8A-4147-A177-3AD203B41FA5}">
                      <a16:colId xmlns:a16="http://schemas.microsoft.com/office/drawing/2014/main" val="3775080246"/>
                    </a:ext>
                  </a:extLst>
                </a:gridCol>
                <a:gridCol w="2368446">
                  <a:extLst>
                    <a:ext uri="{9D8B030D-6E8A-4147-A177-3AD203B41FA5}">
                      <a16:colId xmlns:a16="http://schemas.microsoft.com/office/drawing/2014/main" val="3268960082"/>
                    </a:ext>
                  </a:extLst>
                </a:gridCol>
                <a:gridCol w="809469">
                  <a:extLst>
                    <a:ext uri="{9D8B030D-6E8A-4147-A177-3AD203B41FA5}">
                      <a16:colId xmlns:a16="http://schemas.microsoft.com/office/drawing/2014/main" val="1538178033"/>
                    </a:ext>
                  </a:extLst>
                </a:gridCol>
                <a:gridCol w="1409842">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PermitHoldersName</a:t>
                      </a:r>
                      <a:endParaRPr lang="en-US" sz="1800" b="1" u="none" strike="noStrike" kern="1200" dirty="0">
                        <a:solidFill>
                          <a:srgbClr val="FFFFFF"/>
                        </a:solidFill>
                        <a:effectLst/>
                        <a:latin typeface="+mn-lt"/>
                        <a:ea typeface="+mn-ea"/>
                        <a:cs typeface="+mn-cs"/>
                      </a:endParaRP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SignCity</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RoadIntendedToFace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Active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SignType</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Rt 122</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Rt. 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Murray Marketing, Inc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I-290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Lamar Central Outdoor, LLC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Westfield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Southampton Rd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2814560" y="2058142"/>
            <a:ext cx="4457246" cy="461665"/>
          </a:xfrm>
          <a:prstGeom prst="rect">
            <a:avLst/>
          </a:prstGeom>
          <a:solidFill>
            <a:schemeClr val="bg1"/>
          </a:solidFill>
        </p:spPr>
        <p:txBody>
          <a:bodyPr wrap="none" rtlCol="0">
            <a:spAutoFit/>
          </a:bodyPr>
          <a:lstStyle/>
          <a:p>
            <a:r>
              <a:rPr lang="en-US" sz="2400" dirty="0"/>
              <a:t>MA Outdoor Advertisement Signs</a:t>
            </a:r>
          </a:p>
        </p:txBody>
      </p:sp>
      <p:sp>
        <p:nvSpPr>
          <p:cNvPr id="9" name="TextBox 8">
            <a:extLst>
              <a:ext uri="{FF2B5EF4-FFF2-40B4-BE49-F238E27FC236}">
                <a16:creationId xmlns:a16="http://schemas.microsoft.com/office/drawing/2014/main" id="{30C54547-F68A-B0E7-B196-A81196A565E2}"/>
              </a:ext>
            </a:extLst>
          </p:cNvPr>
          <p:cNvSpPr txBox="1"/>
          <p:nvPr/>
        </p:nvSpPr>
        <p:spPr>
          <a:xfrm>
            <a:off x="1582603" y="6555376"/>
            <a:ext cx="12731286" cy="276999"/>
          </a:xfrm>
          <a:prstGeom prst="rect">
            <a:avLst/>
          </a:prstGeom>
          <a:noFill/>
        </p:spPr>
        <p:txBody>
          <a:bodyPr wrap="square">
            <a:spAutoFit/>
          </a:bodyPr>
          <a:lstStyle/>
          <a:p>
            <a:r>
              <a:rPr lang="en-US" sz="1200" dirty="0"/>
              <a:t>https://geo-</a:t>
            </a:r>
            <a:r>
              <a:rPr lang="en-US" sz="1200" dirty="0" err="1"/>
              <a:t>massdot.opendata.arcgis.com</a:t>
            </a:r>
            <a:r>
              <a:rPr lang="en-US" sz="1200" dirty="0"/>
              <a:t>/datasets/</a:t>
            </a:r>
            <a:r>
              <a:rPr lang="en-US" sz="1200" dirty="0" err="1"/>
              <a:t>MassDOT</a:t>
            </a:r>
            <a:r>
              <a:rPr lang="en-US" sz="1200" dirty="0"/>
              <a:t>::outdoor-advertising-outdoor-advertisement-signs/</a:t>
            </a:r>
            <a:r>
              <a:rPr lang="en-US" sz="1200" dirty="0" err="1"/>
              <a:t>explore?location</a:t>
            </a:r>
            <a:r>
              <a:rPr lang="en-US" sz="1200" dirty="0"/>
              <a:t>=42.046332%2C-71.718750%2C8.93</a:t>
            </a:r>
          </a:p>
        </p:txBody>
      </p:sp>
    </p:spTree>
    <p:extLst>
      <p:ext uri="{BB962C8B-B14F-4D97-AF65-F5344CB8AC3E}">
        <p14:creationId xmlns:p14="http://schemas.microsoft.com/office/powerpoint/2010/main" val="1390180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nvGraphicFramePr>
        <p:xfrm>
          <a:off x="2814559" y="2527861"/>
          <a:ext cx="8908516" cy="3815532"/>
        </p:xfrm>
        <a:graphic>
          <a:graphicData uri="http://schemas.openxmlformats.org/drawingml/2006/table">
            <a:tbl>
              <a:tblPr>
                <a:tableStyleId>{2D5ABB26-0587-4C30-8999-92F81FD0307C}</a:tableStyleId>
              </a:tblPr>
              <a:tblGrid>
                <a:gridCol w="3016615">
                  <a:extLst>
                    <a:ext uri="{9D8B030D-6E8A-4147-A177-3AD203B41FA5}">
                      <a16:colId xmlns:a16="http://schemas.microsoft.com/office/drawing/2014/main" val="163424432"/>
                    </a:ext>
                  </a:extLst>
                </a:gridCol>
                <a:gridCol w="1304144">
                  <a:extLst>
                    <a:ext uri="{9D8B030D-6E8A-4147-A177-3AD203B41FA5}">
                      <a16:colId xmlns:a16="http://schemas.microsoft.com/office/drawing/2014/main" val="3775080246"/>
                    </a:ext>
                  </a:extLst>
                </a:gridCol>
                <a:gridCol w="2368446">
                  <a:extLst>
                    <a:ext uri="{9D8B030D-6E8A-4147-A177-3AD203B41FA5}">
                      <a16:colId xmlns:a16="http://schemas.microsoft.com/office/drawing/2014/main" val="3268960082"/>
                    </a:ext>
                  </a:extLst>
                </a:gridCol>
                <a:gridCol w="809469">
                  <a:extLst>
                    <a:ext uri="{9D8B030D-6E8A-4147-A177-3AD203B41FA5}">
                      <a16:colId xmlns:a16="http://schemas.microsoft.com/office/drawing/2014/main" val="1538178033"/>
                    </a:ext>
                  </a:extLst>
                </a:gridCol>
                <a:gridCol w="1409842">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PermitHoldersName</a:t>
                      </a:r>
                      <a:endParaRPr lang="en-US" sz="1800" b="1" u="none" strike="noStrike" kern="1200" dirty="0">
                        <a:solidFill>
                          <a:srgbClr val="FFFFFF"/>
                        </a:solidFill>
                        <a:effectLst/>
                        <a:latin typeface="+mn-lt"/>
                        <a:ea typeface="+mn-ea"/>
                        <a:cs typeface="+mn-cs"/>
                      </a:endParaRP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SignCity</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RoadIntendedToFace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Active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SignType</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Rt 122</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Rt. 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Murray Marketing, Inc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I-290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Lamar Central Outdoor, LLC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Westfield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Southampton Rd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2814560" y="2058142"/>
            <a:ext cx="4457246" cy="461665"/>
          </a:xfrm>
          <a:prstGeom prst="rect">
            <a:avLst/>
          </a:prstGeom>
          <a:solidFill>
            <a:schemeClr val="bg1"/>
          </a:solidFill>
        </p:spPr>
        <p:txBody>
          <a:bodyPr wrap="none" rtlCol="0">
            <a:spAutoFit/>
          </a:bodyPr>
          <a:lstStyle/>
          <a:p>
            <a:r>
              <a:rPr lang="en-US" sz="2400" dirty="0"/>
              <a:t>MA Outdoor Advertisement Signs</a:t>
            </a:r>
          </a:p>
        </p:txBody>
      </p:sp>
      <p:sp>
        <p:nvSpPr>
          <p:cNvPr id="9" name="TextBox 8">
            <a:extLst>
              <a:ext uri="{FF2B5EF4-FFF2-40B4-BE49-F238E27FC236}">
                <a16:creationId xmlns:a16="http://schemas.microsoft.com/office/drawing/2014/main" id="{30C54547-F68A-B0E7-B196-A81196A565E2}"/>
              </a:ext>
            </a:extLst>
          </p:cNvPr>
          <p:cNvSpPr txBox="1"/>
          <p:nvPr/>
        </p:nvSpPr>
        <p:spPr>
          <a:xfrm>
            <a:off x="1582603" y="6555376"/>
            <a:ext cx="12731286" cy="276999"/>
          </a:xfrm>
          <a:prstGeom prst="rect">
            <a:avLst/>
          </a:prstGeom>
          <a:noFill/>
        </p:spPr>
        <p:txBody>
          <a:bodyPr wrap="square">
            <a:spAutoFit/>
          </a:bodyPr>
          <a:lstStyle/>
          <a:p>
            <a:r>
              <a:rPr lang="en-US" sz="1200" dirty="0"/>
              <a:t>https://geo-</a:t>
            </a:r>
            <a:r>
              <a:rPr lang="en-US" sz="1200" dirty="0" err="1"/>
              <a:t>massdot.opendata.arcgis.com</a:t>
            </a:r>
            <a:r>
              <a:rPr lang="en-US" sz="1200" dirty="0"/>
              <a:t>/datasets/</a:t>
            </a:r>
            <a:r>
              <a:rPr lang="en-US" sz="1200" dirty="0" err="1"/>
              <a:t>MassDOT</a:t>
            </a:r>
            <a:r>
              <a:rPr lang="en-US" sz="1200" dirty="0"/>
              <a:t>::outdoor-advertising-outdoor-advertisement-signs/</a:t>
            </a:r>
            <a:r>
              <a:rPr lang="en-US" sz="1200" dirty="0" err="1"/>
              <a:t>explore?location</a:t>
            </a:r>
            <a:r>
              <a:rPr lang="en-US" sz="1200" dirty="0"/>
              <a:t>=42.046332%2C-71.718750%2C8.93</a:t>
            </a:r>
          </a:p>
        </p:txBody>
      </p:sp>
      <p:sp>
        <p:nvSpPr>
          <p:cNvPr id="3" name="Frame 2">
            <a:extLst>
              <a:ext uri="{FF2B5EF4-FFF2-40B4-BE49-F238E27FC236}">
                <a16:creationId xmlns:a16="http://schemas.microsoft.com/office/drawing/2014/main" id="{7B9E4952-F39B-FC47-96B3-8D615395142D}"/>
              </a:ext>
            </a:extLst>
          </p:cNvPr>
          <p:cNvSpPr/>
          <p:nvPr/>
        </p:nvSpPr>
        <p:spPr>
          <a:xfrm>
            <a:off x="2814560" y="2527862"/>
            <a:ext cx="8908517" cy="822302"/>
          </a:xfrm>
          <a:prstGeom prst="frame">
            <a:avLst>
              <a:gd name="adj1" fmla="val 729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70AA9011-C3BB-C538-5FD6-EA62CFADB09C}"/>
              </a:ext>
            </a:extLst>
          </p:cNvPr>
          <p:cNvSpPr txBox="1"/>
          <p:nvPr/>
        </p:nvSpPr>
        <p:spPr>
          <a:xfrm>
            <a:off x="1159613" y="2527861"/>
            <a:ext cx="1787669" cy="461665"/>
          </a:xfrm>
          <a:prstGeom prst="rect">
            <a:avLst/>
          </a:prstGeom>
          <a:noFill/>
        </p:spPr>
        <p:txBody>
          <a:bodyPr wrap="none" rtlCol="0">
            <a:spAutoFit/>
          </a:bodyPr>
          <a:lstStyle/>
          <a:p>
            <a:r>
              <a:rPr lang="en-US" sz="2400" dirty="0">
                <a:solidFill>
                  <a:srgbClr val="C00000"/>
                </a:solidFill>
              </a:rPr>
              <a:t>Variables </a:t>
            </a:r>
            <a:r>
              <a:rPr lang="en-US" sz="2400" dirty="0">
                <a:solidFill>
                  <a:srgbClr val="C00000"/>
                </a:solidFill>
                <a:sym typeface="Wingdings" pitchFamily="2" charset="2"/>
              </a:rPr>
              <a:t> </a:t>
            </a:r>
            <a:endParaRPr lang="en-US" sz="2400" dirty="0">
              <a:solidFill>
                <a:srgbClr val="C00000"/>
              </a:solidFill>
            </a:endParaRPr>
          </a:p>
        </p:txBody>
      </p:sp>
      <p:sp>
        <p:nvSpPr>
          <p:cNvPr id="5" name="Frame 4">
            <a:extLst>
              <a:ext uri="{FF2B5EF4-FFF2-40B4-BE49-F238E27FC236}">
                <a16:creationId xmlns:a16="http://schemas.microsoft.com/office/drawing/2014/main" id="{826EBF57-4D25-7728-EE7A-74E4055DFEEA}"/>
              </a:ext>
            </a:extLst>
          </p:cNvPr>
          <p:cNvSpPr/>
          <p:nvPr/>
        </p:nvSpPr>
        <p:spPr>
          <a:xfrm>
            <a:off x="2814559" y="4991072"/>
            <a:ext cx="8908517" cy="608946"/>
          </a:xfrm>
          <a:prstGeom prst="frame">
            <a:avLst>
              <a:gd name="adj1" fmla="val 9222"/>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C000"/>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FE07541-9A10-FA87-A5A2-4C4B99E67661}"/>
              </a:ext>
            </a:extLst>
          </p:cNvPr>
          <p:cNvSpPr txBox="1"/>
          <p:nvPr/>
        </p:nvSpPr>
        <p:spPr>
          <a:xfrm>
            <a:off x="3458899" y="5548071"/>
            <a:ext cx="5166799" cy="461665"/>
          </a:xfrm>
          <a:prstGeom prst="rect">
            <a:avLst/>
          </a:prstGeom>
          <a:noFill/>
        </p:spPr>
        <p:txBody>
          <a:bodyPr wrap="none" rtlCol="0">
            <a:spAutoFit/>
          </a:bodyPr>
          <a:lstStyle/>
          <a:p>
            <a:r>
              <a:rPr lang="en-US" sz="2400" dirty="0">
                <a:solidFill>
                  <a:srgbClr val="FFC000"/>
                </a:solidFill>
              </a:rPr>
              <a:t>row == one outdoor advertisement sign</a:t>
            </a:r>
          </a:p>
        </p:txBody>
      </p:sp>
    </p:spTree>
    <p:extLst>
      <p:ext uri="{BB962C8B-B14F-4D97-AF65-F5344CB8AC3E}">
        <p14:creationId xmlns:p14="http://schemas.microsoft.com/office/powerpoint/2010/main" val="696299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4" name="Title 1">
            <a:extLst>
              <a:ext uri="{FF2B5EF4-FFF2-40B4-BE49-F238E27FC236}">
                <a16:creationId xmlns:a16="http://schemas.microsoft.com/office/drawing/2014/main" id="{6FADC7B4-5A2A-824A-614C-9F60B53519E8}"/>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graphicFrame>
        <p:nvGraphicFramePr>
          <p:cNvPr id="5" name="Content Placeholder 8">
            <a:extLst>
              <a:ext uri="{FF2B5EF4-FFF2-40B4-BE49-F238E27FC236}">
                <a16:creationId xmlns:a16="http://schemas.microsoft.com/office/drawing/2014/main" id="{7A842D20-C356-6FB9-C7F5-E84CF7B48511}"/>
              </a:ext>
            </a:extLst>
          </p:cNvPr>
          <p:cNvGraphicFramePr>
            <a:graphicFrameLocks/>
          </p:cNvGraphicFramePr>
          <p:nvPr>
            <p:extLst>
              <p:ext uri="{D42A27DB-BD31-4B8C-83A1-F6EECF244321}">
                <p14:modId xmlns:p14="http://schemas.microsoft.com/office/powerpoint/2010/main" val="1691158179"/>
              </p:ext>
            </p:extLst>
          </p:nvPr>
        </p:nvGraphicFramePr>
        <p:xfrm>
          <a:off x="3745684" y="1209233"/>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4572001" y="2717387"/>
            <a:ext cx="5979249" cy="2197450"/>
          </a:xfrm>
          <a:prstGeom prst="rect">
            <a:avLst/>
          </a:prstGeom>
          <a:noFill/>
          <a:ln>
            <a:noFill/>
          </a:ln>
        </p:spPr>
      </p:pic>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4"/>
          <a:stretch>
            <a:fillRect/>
          </a:stretch>
        </p:blipFill>
        <p:spPr>
          <a:xfrm>
            <a:off x="7948246" y="294643"/>
            <a:ext cx="3658785" cy="208210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4572001" y="2717387"/>
            <a:ext cx="5979249" cy="2197450"/>
          </a:xfrm>
          <a:prstGeom prst="rect">
            <a:avLst/>
          </a:prstGeom>
          <a:noFill/>
          <a:ln>
            <a:noFill/>
          </a:ln>
        </p:spPr>
      </p:pic>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4"/>
          <a:stretch>
            <a:fillRect/>
          </a:stretch>
        </p:blipFill>
        <p:spPr>
          <a:xfrm>
            <a:off x="7948246" y="294643"/>
            <a:ext cx="3658785" cy="2082101"/>
          </a:xfrm>
          <a:prstGeom prst="rect">
            <a:avLst/>
          </a:prstGeom>
        </p:spPr>
      </p:pic>
      <p:sp>
        <p:nvSpPr>
          <p:cNvPr id="4" name="Line Callout 1 3">
            <a:extLst>
              <a:ext uri="{FF2B5EF4-FFF2-40B4-BE49-F238E27FC236}">
                <a16:creationId xmlns:a16="http://schemas.microsoft.com/office/drawing/2014/main" id="{F2A020BE-DB70-E867-F437-3193E4A290EF}"/>
              </a:ext>
            </a:extLst>
          </p:cNvPr>
          <p:cNvSpPr/>
          <p:nvPr/>
        </p:nvSpPr>
        <p:spPr>
          <a:xfrm rot="2986254">
            <a:off x="5222536" y="5700316"/>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5" name="Line Callout 1 4">
            <a:extLst>
              <a:ext uri="{FF2B5EF4-FFF2-40B4-BE49-F238E27FC236}">
                <a16:creationId xmlns:a16="http://schemas.microsoft.com/office/drawing/2014/main" id="{44BCAA1C-4011-48A3-C605-A01DB1F9E2B4}"/>
              </a:ext>
            </a:extLst>
          </p:cNvPr>
          <p:cNvSpPr/>
          <p:nvPr/>
        </p:nvSpPr>
        <p:spPr>
          <a:xfrm rot="2986254">
            <a:off x="6305126" y="57003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6" name="Line Callout 1 5">
            <a:extLst>
              <a:ext uri="{FF2B5EF4-FFF2-40B4-BE49-F238E27FC236}">
                <a16:creationId xmlns:a16="http://schemas.microsoft.com/office/drawing/2014/main" id="{E4632D1B-0376-EC28-ABFB-D9C2D2389085}"/>
              </a:ext>
            </a:extLst>
          </p:cNvPr>
          <p:cNvSpPr/>
          <p:nvPr/>
        </p:nvSpPr>
        <p:spPr>
          <a:xfrm rot="2986254">
            <a:off x="7266994" y="57003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7" name="Line Callout 1 6">
            <a:extLst>
              <a:ext uri="{FF2B5EF4-FFF2-40B4-BE49-F238E27FC236}">
                <a16:creationId xmlns:a16="http://schemas.microsoft.com/office/drawing/2014/main" id="{31D96017-4D75-2487-85A6-41C3ECC981F8}"/>
              </a:ext>
            </a:extLst>
          </p:cNvPr>
          <p:cNvSpPr/>
          <p:nvPr/>
        </p:nvSpPr>
        <p:spPr>
          <a:xfrm rot="2986254">
            <a:off x="8512942" y="57003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8" name="Line Callout 1 7">
            <a:extLst>
              <a:ext uri="{FF2B5EF4-FFF2-40B4-BE49-F238E27FC236}">
                <a16:creationId xmlns:a16="http://schemas.microsoft.com/office/drawing/2014/main" id="{A3A7CFD7-D378-17FC-67BF-884592A1920E}"/>
              </a:ext>
            </a:extLst>
          </p:cNvPr>
          <p:cNvSpPr/>
          <p:nvPr/>
        </p:nvSpPr>
        <p:spPr>
          <a:xfrm rot="2986254">
            <a:off x="9686303" y="57003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ordinal</a:t>
            </a:r>
          </a:p>
        </p:txBody>
      </p:sp>
    </p:spTree>
    <p:extLst>
      <p:ext uri="{BB962C8B-B14F-4D97-AF65-F5344CB8AC3E}">
        <p14:creationId xmlns:p14="http://schemas.microsoft.com/office/powerpoint/2010/main" val="141259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EDF55B58-8883-02B1-00DA-796C6453C96F}"/>
              </a:ext>
            </a:extLst>
          </p:cNvPr>
          <p:cNvGraphicFramePr>
            <a:graphicFrameLocks noGrp="1"/>
          </p:cNvGraphicFramePr>
          <p:nvPr>
            <p:extLst>
              <p:ext uri="{D42A27DB-BD31-4B8C-83A1-F6EECF244321}">
                <p14:modId xmlns:p14="http://schemas.microsoft.com/office/powerpoint/2010/main" val="1239779375"/>
              </p:ext>
            </p:extLst>
          </p:nvPr>
        </p:nvGraphicFramePr>
        <p:xfrm>
          <a:off x="2814560" y="2527861"/>
          <a:ext cx="8908517" cy="3891594"/>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2964035661"/>
                    </a:ext>
                  </a:extLst>
                </a:gridCol>
                <a:gridCol w="800682">
                  <a:extLst>
                    <a:ext uri="{9D8B030D-6E8A-4147-A177-3AD203B41FA5}">
                      <a16:colId xmlns:a16="http://schemas.microsoft.com/office/drawing/2014/main" val="2394424909"/>
                    </a:ext>
                  </a:extLst>
                </a:gridCol>
                <a:gridCol w="125441">
                  <a:extLst>
                    <a:ext uri="{9D8B030D-6E8A-4147-A177-3AD203B41FA5}">
                      <a16:colId xmlns:a16="http://schemas.microsoft.com/office/drawing/2014/main" val="1113940674"/>
                    </a:ext>
                  </a:extLst>
                </a:gridCol>
                <a:gridCol w="908880">
                  <a:extLst>
                    <a:ext uri="{9D8B030D-6E8A-4147-A177-3AD203B41FA5}">
                      <a16:colId xmlns:a16="http://schemas.microsoft.com/office/drawing/2014/main" val="163424432"/>
                    </a:ext>
                  </a:extLst>
                </a:gridCol>
                <a:gridCol w="1274164">
                  <a:extLst>
                    <a:ext uri="{9D8B030D-6E8A-4147-A177-3AD203B41FA5}">
                      <a16:colId xmlns:a16="http://schemas.microsoft.com/office/drawing/2014/main" val="3775080246"/>
                    </a:ext>
                  </a:extLst>
                </a:gridCol>
                <a:gridCol w="1439056">
                  <a:extLst>
                    <a:ext uri="{9D8B030D-6E8A-4147-A177-3AD203B41FA5}">
                      <a16:colId xmlns:a16="http://schemas.microsoft.com/office/drawing/2014/main" val="3268960082"/>
                    </a:ext>
                  </a:extLst>
                </a:gridCol>
                <a:gridCol w="1543987">
                  <a:extLst>
                    <a:ext uri="{9D8B030D-6E8A-4147-A177-3AD203B41FA5}">
                      <a16:colId xmlns:a16="http://schemas.microsoft.com/office/drawing/2014/main" val="1538178033"/>
                    </a:ext>
                  </a:extLst>
                </a:gridCol>
                <a:gridCol w="1536147">
                  <a:extLst>
                    <a:ext uri="{9D8B030D-6E8A-4147-A177-3AD203B41FA5}">
                      <a16:colId xmlns:a16="http://schemas.microsoft.com/office/drawing/2014/main" val="3417803697"/>
                    </a:ext>
                  </a:extLst>
                </a:gridCol>
              </a:tblGrid>
              <a:tr h="790825">
                <a:tc>
                  <a:txBody>
                    <a:bodyPr/>
                    <a:lstStyle/>
                    <a:p>
                      <a:pPr algn="ctr" fontAlgn="b"/>
                      <a:r>
                        <a:rPr lang="en-US" sz="1800" b="1" u="none" strike="noStrike" dirty="0">
                          <a:solidFill>
                            <a:srgbClr val="FFFFFF"/>
                          </a:solidFill>
                          <a:effectLst/>
                        </a:rPr>
                        <a:t>STATION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YEAR</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JAN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CITY</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 Composite Station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Basin Name</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1908</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3.05</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1909</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4.06</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1910</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6.4</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1911</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2.06</a:t>
                      </a:r>
                      <a:endParaRPr lang="en-US" sz="1800" b="0" i="0" u="none" strike="noStrike">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Westfield</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gridSpan="2">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hMerge="1">
                  <a:txBody>
                    <a:bodyPr/>
                    <a:lstStyle/>
                    <a:p>
                      <a:endParaRPr lang="en-US"/>
                    </a:p>
                  </a:txBody>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82A9A1A8-447B-EDD0-50B0-34F78894F536}"/>
              </a:ext>
            </a:extLst>
          </p:cNvPr>
          <p:cNvSpPr txBox="1"/>
          <p:nvPr/>
        </p:nvSpPr>
        <p:spPr>
          <a:xfrm>
            <a:off x="2814560" y="2058142"/>
            <a:ext cx="4235455" cy="461665"/>
          </a:xfrm>
          <a:prstGeom prst="rect">
            <a:avLst/>
          </a:prstGeom>
          <a:solidFill>
            <a:schemeClr val="bg1"/>
          </a:solidFill>
        </p:spPr>
        <p:txBody>
          <a:bodyPr wrap="none" rtlCol="0">
            <a:spAutoFit/>
          </a:bodyPr>
          <a:lstStyle/>
          <a:p>
            <a:r>
              <a:rPr lang="en-US" sz="2400" dirty="0"/>
              <a:t>MA DCR Precipitation Database</a:t>
            </a:r>
          </a:p>
        </p:txBody>
      </p:sp>
    </p:spTree>
    <p:extLst>
      <p:ext uri="{BB962C8B-B14F-4D97-AF65-F5344CB8AC3E}">
        <p14:creationId xmlns:p14="http://schemas.microsoft.com/office/powerpoint/2010/main" val="3010236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68820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9833"/>
            <a:ext cx="3658785" cy="2082101"/>
          </a:xfrm>
          <a:prstGeom prst="rect">
            <a:avLst/>
          </a:prstGeom>
        </p:spPr>
      </p:pic>
      <p:graphicFrame>
        <p:nvGraphicFramePr>
          <p:cNvPr id="3" name="Table 2">
            <a:extLst>
              <a:ext uri="{FF2B5EF4-FFF2-40B4-BE49-F238E27FC236}">
                <a16:creationId xmlns:a16="http://schemas.microsoft.com/office/drawing/2014/main" id="{EDF55B58-8883-02B1-00DA-796C6453C96F}"/>
              </a:ext>
            </a:extLst>
          </p:cNvPr>
          <p:cNvGraphicFramePr>
            <a:graphicFrameLocks noGrp="1"/>
          </p:cNvGraphicFramePr>
          <p:nvPr>
            <p:extLst>
              <p:ext uri="{D42A27DB-BD31-4B8C-83A1-F6EECF244321}">
                <p14:modId xmlns:p14="http://schemas.microsoft.com/office/powerpoint/2010/main" val="2223782417"/>
              </p:ext>
            </p:extLst>
          </p:nvPr>
        </p:nvGraphicFramePr>
        <p:xfrm>
          <a:off x="2814560" y="2198081"/>
          <a:ext cx="8908517" cy="3891594"/>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2964035661"/>
                    </a:ext>
                  </a:extLst>
                </a:gridCol>
                <a:gridCol w="800682">
                  <a:extLst>
                    <a:ext uri="{9D8B030D-6E8A-4147-A177-3AD203B41FA5}">
                      <a16:colId xmlns:a16="http://schemas.microsoft.com/office/drawing/2014/main" val="2394424909"/>
                    </a:ext>
                  </a:extLst>
                </a:gridCol>
                <a:gridCol w="125441">
                  <a:extLst>
                    <a:ext uri="{9D8B030D-6E8A-4147-A177-3AD203B41FA5}">
                      <a16:colId xmlns:a16="http://schemas.microsoft.com/office/drawing/2014/main" val="1113940674"/>
                    </a:ext>
                  </a:extLst>
                </a:gridCol>
                <a:gridCol w="908880">
                  <a:extLst>
                    <a:ext uri="{9D8B030D-6E8A-4147-A177-3AD203B41FA5}">
                      <a16:colId xmlns:a16="http://schemas.microsoft.com/office/drawing/2014/main" val="163424432"/>
                    </a:ext>
                  </a:extLst>
                </a:gridCol>
                <a:gridCol w="1274164">
                  <a:extLst>
                    <a:ext uri="{9D8B030D-6E8A-4147-A177-3AD203B41FA5}">
                      <a16:colId xmlns:a16="http://schemas.microsoft.com/office/drawing/2014/main" val="3775080246"/>
                    </a:ext>
                  </a:extLst>
                </a:gridCol>
                <a:gridCol w="1439056">
                  <a:extLst>
                    <a:ext uri="{9D8B030D-6E8A-4147-A177-3AD203B41FA5}">
                      <a16:colId xmlns:a16="http://schemas.microsoft.com/office/drawing/2014/main" val="3268960082"/>
                    </a:ext>
                  </a:extLst>
                </a:gridCol>
                <a:gridCol w="1543987">
                  <a:extLst>
                    <a:ext uri="{9D8B030D-6E8A-4147-A177-3AD203B41FA5}">
                      <a16:colId xmlns:a16="http://schemas.microsoft.com/office/drawing/2014/main" val="1538178033"/>
                    </a:ext>
                  </a:extLst>
                </a:gridCol>
                <a:gridCol w="1536147">
                  <a:extLst>
                    <a:ext uri="{9D8B030D-6E8A-4147-A177-3AD203B41FA5}">
                      <a16:colId xmlns:a16="http://schemas.microsoft.com/office/drawing/2014/main" val="3417803697"/>
                    </a:ext>
                  </a:extLst>
                </a:gridCol>
              </a:tblGrid>
              <a:tr h="790825">
                <a:tc>
                  <a:txBody>
                    <a:bodyPr/>
                    <a:lstStyle/>
                    <a:p>
                      <a:pPr algn="ctr" fontAlgn="b"/>
                      <a:r>
                        <a:rPr lang="en-US" sz="1800" b="1" u="none" strike="noStrike" dirty="0">
                          <a:solidFill>
                            <a:srgbClr val="FFFFFF"/>
                          </a:solidFill>
                          <a:effectLst/>
                        </a:rPr>
                        <a:t>STATION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YEAR</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JAN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CITY</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 Composite Station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Basin Name</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1908</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3.05</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1909</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4.06</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1910</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6.4</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1911</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2.06</a:t>
                      </a:r>
                      <a:endParaRPr lang="en-US" sz="1800" b="0" i="0" u="none" strike="noStrike">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Westfield</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gridSpan="2">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hMerge="1">
                  <a:txBody>
                    <a:bodyPr/>
                    <a:lstStyle/>
                    <a:p>
                      <a:endParaRPr lang="en-US"/>
                    </a:p>
                  </a:txBody>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82A9A1A8-447B-EDD0-50B0-34F78894F536}"/>
              </a:ext>
            </a:extLst>
          </p:cNvPr>
          <p:cNvSpPr txBox="1"/>
          <p:nvPr/>
        </p:nvSpPr>
        <p:spPr>
          <a:xfrm>
            <a:off x="2814560" y="1728362"/>
            <a:ext cx="4235455" cy="461665"/>
          </a:xfrm>
          <a:prstGeom prst="rect">
            <a:avLst/>
          </a:prstGeom>
          <a:solidFill>
            <a:schemeClr val="bg1"/>
          </a:solidFill>
        </p:spPr>
        <p:txBody>
          <a:bodyPr wrap="none" rtlCol="0">
            <a:spAutoFit/>
          </a:bodyPr>
          <a:lstStyle/>
          <a:p>
            <a:r>
              <a:rPr lang="en-US" sz="2400" dirty="0"/>
              <a:t>MA DCR Precipitation Database</a:t>
            </a:r>
          </a:p>
        </p:txBody>
      </p:sp>
      <p:sp>
        <p:nvSpPr>
          <p:cNvPr id="5" name="Line Callout 1 4">
            <a:extLst>
              <a:ext uri="{FF2B5EF4-FFF2-40B4-BE49-F238E27FC236}">
                <a16:creationId xmlns:a16="http://schemas.microsoft.com/office/drawing/2014/main" id="{D94E6E4A-25C1-B517-F243-8DD2489C7715}"/>
              </a:ext>
            </a:extLst>
          </p:cNvPr>
          <p:cNvSpPr/>
          <p:nvPr/>
        </p:nvSpPr>
        <p:spPr>
          <a:xfrm rot="1492816">
            <a:off x="3475747" y="5908714"/>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6" name="Line Callout 1 5">
            <a:extLst>
              <a:ext uri="{FF2B5EF4-FFF2-40B4-BE49-F238E27FC236}">
                <a16:creationId xmlns:a16="http://schemas.microsoft.com/office/drawing/2014/main" id="{A9B580D3-7876-5AB7-6BDF-BFFE38F523A6}"/>
              </a:ext>
            </a:extLst>
          </p:cNvPr>
          <p:cNvSpPr/>
          <p:nvPr/>
        </p:nvSpPr>
        <p:spPr>
          <a:xfrm rot="1492816">
            <a:off x="4558337"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7" name="Line Callout 1 6">
            <a:extLst>
              <a:ext uri="{FF2B5EF4-FFF2-40B4-BE49-F238E27FC236}">
                <a16:creationId xmlns:a16="http://schemas.microsoft.com/office/drawing/2014/main" id="{ABEB6124-C379-DC41-0573-2C090872C6B7}"/>
              </a:ext>
            </a:extLst>
          </p:cNvPr>
          <p:cNvSpPr/>
          <p:nvPr/>
        </p:nvSpPr>
        <p:spPr>
          <a:xfrm rot="1492816">
            <a:off x="5520205"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8" name="Line Callout 1 7">
            <a:extLst>
              <a:ext uri="{FF2B5EF4-FFF2-40B4-BE49-F238E27FC236}">
                <a16:creationId xmlns:a16="http://schemas.microsoft.com/office/drawing/2014/main" id="{5C7EAD2B-C3E2-5989-E53E-CB967837D714}"/>
              </a:ext>
            </a:extLst>
          </p:cNvPr>
          <p:cNvSpPr/>
          <p:nvPr/>
        </p:nvSpPr>
        <p:spPr>
          <a:xfrm rot="1492816">
            <a:off x="6766153"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10" name="Line Callout 1 9">
            <a:extLst>
              <a:ext uri="{FF2B5EF4-FFF2-40B4-BE49-F238E27FC236}">
                <a16:creationId xmlns:a16="http://schemas.microsoft.com/office/drawing/2014/main" id="{E178B3C9-C1D1-D403-5CE9-39981BB2B15F}"/>
              </a:ext>
            </a:extLst>
          </p:cNvPr>
          <p:cNvSpPr/>
          <p:nvPr/>
        </p:nvSpPr>
        <p:spPr>
          <a:xfrm rot="1492816">
            <a:off x="7939514"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discrete</a:t>
            </a:r>
          </a:p>
        </p:txBody>
      </p:sp>
      <p:sp>
        <p:nvSpPr>
          <p:cNvPr id="12" name="Line Callout 1 11">
            <a:extLst>
              <a:ext uri="{FF2B5EF4-FFF2-40B4-BE49-F238E27FC236}">
                <a16:creationId xmlns:a16="http://schemas.microsoft.com/office/drawing/2014/main" id="{3140A611-FF38-B61D-A088-5D0408AF6A37}"/>
              </a:ext>
            </a:extLst>
          </p:cNvPr>
          <p:cNvSpPr/>
          <p:nvPr/>
        </p:nvSpPr>
        <p:spPr>
          <a:xfrm rot="1492816">
            <a:off x="9337619"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13" name="Line Callout 1 12">
            <a:extLst>
              <a:ext uri="{FF2B5EF4-FFF2-40B4-BE49-F238E27FC236}">
                <a16:creationId xmlns:a16="http://schemas.microsoft.com/office/drawing/2014/main" id="{47E70C8D-C008-2055-BF3A-98C325AC550A}"/>
              </a:ext>
            </a:extLst>
          </p:cNvPr>
          <p:cNvSpPr/>
          <p:nvPr/>
        </p:nvSpPr>
        <p:spPr>
          <a:xfrm rot="1492816">
            <a:off x="10510980"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Tree>
    <p:extLst>
      <p:ext uri="{BB962C8B-B14F-4D97-AF65-F5344CB8AC3E}">
        <p14:creationId xmlns:p14="http://schemas.microsoft.com/office/powerpoint/2010/main" val="2631784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23BDB4D0-C6A5-A4CF-38C1-C2D9344B4779}"/>
              </a:ext>
            </a:extLst>
          </p:cNvPr>
          <p:cNvGraphicFramePr>
            <a:graphicFrameLocks noGrp="1"/>
          </p:cNvGraphicFramePr>
          <p:nvPr>
            <p:extLst>
              <p:ext uri="{D42A27DB-BD31-4B8C-83A1-F6EECF244321}">
                <p14:modId xmlns:p14="http://schemas.microsoft.com/office/powerpoint/2010/main" val="2282148002"/>
              </p:ext>
            </p:extLst>
          </p:nvPr>
        </p:nvGraphicFramePr>
        <p:xfrm>
          <a:off x="3815888" y="2704581"/>
          <a:ext cx="7132320" cy="3267225"/>
        </p:xfrm>
        <a:graphic>
          <a:graphicData uri="http://schemas.openxmlformats.org/drawingml/2006/table">
            <a:tbl>
              <a:tblPr>
                <a:tableStyleId>{2D5ABB26-0587-4C30-8999-92F81FD0307C}</a:tableStyleId>
              </a:tblPr>
              <a:tblGrid>
                <a:gridCol w="1227857">
                  <a:extLst>
                    <a:ext uri="{9D8B030D-6E8A-4147-A177-3AD203B41FA5}">
                      <a16:colId xmlns:a16="http://schemas.microsoft.com/office/drawing/2014/main" val="3268960082"/>
                    </a:ext>
                  </a:extLst>
                </a:gridCol>
                <a:gridCol w="2898553">
                  <a:extLst>
                    <a:ext uri="{9D8B030D-6E8A-4147-A177-3AD203B41FA5}">
                      <a16:colId xmlns:a16="http://schemas.microsoft.com/office/drawing/2014/main" val="1538178033"/>
                    </a:ext>
                  </a:extLst>
                </a:gridCol>
                <a:gridCol w="3005910">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Year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Segment</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Unduplicated Headcount</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State Universities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36053</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University of Massachusetts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56857</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Community Colleges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67685</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C7E39FD8-F2C7-4E88-CDCC-1097FD8DADD2}"/>
              </a:ext>
            </a:extLst>
          </p:cNvPr>
          <p:cNvSpPr txBox="1"/>
          <p:nvPr/>
        </p:nvSpPr>
        <p:spPr>
          <a:xfrm>
            <a:off x="3815888" y="2205047"/>
            <a:ext cx="4170309" cy="461665"/>
          </a:xfrm>
          <a:prstGeom prst="rect">
            <a:avLst/>
          </a:prstGeom>
          <a:solidFill>
            <a:schemeClr val="bg1"/>
          </a:solidFill>
        </p:spPr>
        <p:txBody>
          <a:bodyPr wrap="none" rtlCol="0">
            <a:spAutoFit/>
          </a:bodyPr>
          <a:lstStyle/>
          <a:p>
            <a:r>
              <a:rPr lang="en-US" sz="2400" dirty="0"/>
              <a:t>MA Undergraduate Enrollment </a:t>
            </a:r>
          </a:p>
        </p:txBody>
      </p:sp>
    </p:spTree>
    <p:extLst>
      <p:ext uri="{BB962C8B-B14F-4D97-AF65-F5344CB8AC3E}">
        <p14:creationId xmlns:p14="http://schemas.microsoft.com/office/powerpoint/2010/main" val="195873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23BDB4D0-C6A5-A4CF-38C1-C2D9344B4779}"/>
              </a:ext>
            </a:extLst>
          </p:cNvPr>
          <p:cNvGraphicFramePr>
            <a:graphicFrameLocks noGrp="1"/>
          </p:cNvGraphicFramePr>
          <p:nvPr/>
        </p:nvGraphicFramePr>
        <p:xfrm>
          <a:off x="3815888" y="2704581"/>
          <a:ext cx="7132320" cy="3267225"/>
        </p:xfrm>
        <a:graphic>
          <a:graphicData uri="http://schemas.openxmlformats.org/drawingml/2006/table">
            <a:tbl>
              <a:tblPr>
                <a:tableStyleId>{2D5ABB26-0587-4C30-8999-92F81FD0307C}</a:tableStyleId>
              </a:tblPr>
              <a:tblGrid>
                <a:gridCol w="1227857">
                  <a:extLst>
                    <a:ext uri="{9D8B030D-6E8A-4147-A177-3AD203B41FA5}">
                      <a16:colId xmlns:a16="http://schemas.microsoft.com/office/drawing/2014/main" val="3268960082"/>
                    </a:ext>
                  </a:extLst>
                </a:gridCol>
                <a:gridCol w="2898553">
                  <a:extLst>
                    <a:ext uri="{9D8B030D-6E8A-4147-A177-3AD203B41FA5}">
                      <a16:colId xmlns:a16="http://schemas.microsoft.com/office/drawing/2014/main" val="1538178033"/>
                    </a:ext>
                  </a:extLst>
                </a:gridCol>
                <a:gridCol w="3005910">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Year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Segment</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Unduplicated Headcount</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State Universities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36053</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University of Massachusetts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56857</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Community Colleges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67685</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C7E39FD8-F2C7-4E88-CDCC-1097FD8DADD2}"/>
              </a:ext>
            </a:extLst>
          </p:cNvPr>
          <p:cNvSpPr txBox="1"/>
          <p:nvPr/>
        </p:nvSpPr>
        <p:spPr>
          <a:xfrm>
            <a:off x="3815888" y="2205047"/>
            <a:ext cx="4170309" cy="461665"/>
          </a:xfrm>
          <a:prstGeom prst="rect">
            <a:avLst/>
          </a:prstGeom>
          <a:solidFill>
            <a:schemeClr val="bg1"/>
          </a:solidFill>
        </p:spPr>
        <p:txBody>
          <a:bodyPr wrap="none" rtlCol="0">
            <a:spAutoFit/>
          </a:bodyPr>
          <a:lstStyle/>
          <a:p>
            <a:r>
              <a:rPr lang="en-US" sz="2400" dirty="0"/>
              <a:t>MA Undergraduate Enrollment </a:t>
            </a:r>
          </a:p>
        </p:txBody>
      </p:sp>
      <p:sp>
        <p:nvSpPr>
          <p:cNvPr id="5" name="Line Callout 1 4">
            <a:extLst>
              <a:ext uri="{FF2B5EF4-FFF2-40B4-BE49-F238E27FC236}">
                <a16:creationId xmlns:a16="http://schemas.microsoft.com/office/drawing/2014/main" id="{692B2568-F545-5752-6E72-C96D6497E5A6}"/>
              </a:ext>
            </a:extLst>
          </p:cNvPr>
          <p:cNvSpPr/>
          <p:nvPr/>
        </p:nvSpPr>
        <p:spPr>
          <a:xfrm rot="1492816">
            <a:off x="4472661" y="569885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6" name="Line Callout 1 5">
            <a:extLst>
              <a:ext uri="{FF2B5EF4-FFF2-40B4-BE49-F238E27FC236}">
                <a16:creationId xmlns:a16="http://schemas.microsoft.com/office/drawing/2014/main" id="{9EA3F493-9DA5-85F3-DD37-D55BB5C17AAE}"/>
              </a:ext>
            </a:extLst>
          </p:cNvPr>
          <p:cNvSpPr/>
          <p:nvPr/>
        </p:nvSpPr>
        <p:spPr>
          <a:xfrm rot="1492816">
            <a:off x="6695333" y="569885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7" name="Line Callout 1 6">
            <a:extLst>
              <a:ext uri="{FF2B5EF4-FFF2-40B4-BE49-F238E27FC236}">
                <a16:creationId xmlns:a16="http://schemas.microsoft.com/office/drawing/2014/main" id="{6BBA9897-CD4D-07AE-3093-ACC7BF944EC7}"/>
              </a:ext>
            </a:extLst>
          </p:cNvPr>
          <p:cNvSpPr/>
          <p:nvPr/>
        </p:nvSpPr>
        <p:spPr>
          <a:xfrm rot="1492816">
            <a:off x="9439496" y="569885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Tree>
    <p:extLst>
      <p:ext uri="{BB962C8B-B14F-4D97-AF65-F5344CB8AC3E}">
        <p14:creationId xmlns:p14="http://schemas.microsoft.com/office/powerpoint/2010/main" val="3606024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4FCB0B80-4A39-4CFA-F754-F43156F849D7}"/>
              </a:ext>
            </a:extLst>
          </p:cNvPr>
          <p:cNvGraphicFramePr>
            <a:graphicFrameLocks noGrp="1"/>
          </p:cNvGraphicFramePr>
          <p:nvPr/>
        </p:nvGraphicFramePr>
        <p:xfrm>
          <a:off x="2814559" y="2527861"/>
          <a:ext cx="8908516" cy="3815532"/>
        </p:xfrm>
        <a:graphic>
          <a:graphicData uri="http://schemas.openxmlformats.org/drawingml/2006/table">
            <a:tbl>
              <a:tblPr>
                <a:tableStyleId>{2D5ABB26-0587-4C30-8999-92F81FD0307C}</a:tableStyleId>
              </a:tblPr>
              <a:tblGrid>
                <a:gridCol w="3016615">
                  <a:extLst>
                    <a:ext uri="{9D8B030D-6E8A-4147-A177-3AD203B41FA5}">
                      <a16:colId xmlns:a16="http://schemas.microsoft.com/office/drawing/2014/main" val="163424432"/>
                    </a:ext>
                  </a:extLst>
                </a:gridCol>
                <a:gridCol w="1304144">
                  <a:extLst>
                    <a:ext uri="{9D8B030D-6E8A-4147-A177-3AD203B41FA5}">
                      <a16:colId xmlns:a16="http://schemas.microsoft.com/office/drawing/2014/main" val="3775080246"/>
                    </a:ext>
                  </a:extLst>
                </a:gridCol>
                <a:gridCol w="2368446">
                  <a:extLst>
                    <a:ext uri="{9D8B030D-6E8A-4147-A177-3AD203B41FA5}">
                      <a16:colId xmlns:a16="http://schemas.microsoft.com/office/drawing/2014/main" val="3268960082"/>
                    </a:ext>
                  </a:extLst>
                </a:gridCol>
                <a:gridCol w="809469">
                  <a:extLst>
                    <a:ext uri="{9D8B030D-6E8A-4147-A177-3AD203B41FA5}">
                      <a16:colId xmlns:a16="http://schemas.microsoft.com/office/drawing/2014/main" val="1538178033"/>
                    </a:ext>
                  </a:extLst>
                </a:gridCol>
                <a:gridCol w="1409842">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PermitHoldersName</a:t>
                      </a:r>
                      <a:endParaRPr lang="en-US" sz="1800" b="1" u="none" strike="noStrike" kern="1200" dirty="0">
                        <a:solidFill>
                          <a:srgbClr val="FFFFFF"/>
                        </a:solidFill>
                        <a:effectLst/>
                        <a:latin typeface="+mn-lt"/>
                        <a:ea typeface="+mn-ea"/>
                        <a:cs typeface="+mn-cs"/>
                      </a:endParaRP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SignCity</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RoadIntendedToFace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Active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SignType</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Rt 122</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Rt. 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Murray Marketing, Inc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I-290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Lamar Central Outdoor, LLC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Westfield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Southampton Rd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D1BF5253-9E79-3795-D091-5F7D9CF5C4E5}"/>
              </a:ext>
            </a:extLst>
          </p:cNvPr>
          <p:cNvSpPr txBox="1"/>
          <p:nvPr/>
        </p:nvSpPr>
        <p:spPr>
          <a:xfrm>
            <a:off x="2814560" y="2058142"/>
            <a:ext cx="4457246" cy="461665"/>
          </a:xfrm>
          <a:prstGeom prst="rect">
            <a:avLst/>
          </a:prstGeom>
          <a:solidFill>
            <a:schemeClr val="bg1"/>
          </a:solidFill>
        </p:spPr>
        <p:txBody>
          <a:bodyPr wrap="none" rtlCol="0">
            <a:spAutoFit/>
          </a:bodyPr>
          <a:lstStyle/>
          <a:p>
            <a:r>
              <a:rPr lang="en-US" sz="2400" dirty="0"/>
              <a:t>MA Outdoor Advertisement Signs</a:t>
            </a:r>
          </a:p>
        </p:txBody>
      </p:sp>
    </p:spTree>
    <p:extLst>
      <p:ext uri="{BB962C8B-B14F-4D97-AF65-F5344CB8AC3E}">
        <p14:creationId xmlns:p14="http://schemas.microsoft.com/office/powerpoint/2010/main" val="29900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FFB5-61B7-FABF-D7B3-23A0C7BFAEC2}"/>
              </a:ext>
            </a:extLst>
          </p:cNvPr>
          <p:cNvSpPr>
            <a:spLocks noGrp="1"/>
          </p:cNvSpPr>
          <p:nvPr>
            <p:ph type="title"/>
          </p:nvPr>
        </p:nvSpPr>
        <p:spPr/>
        <p:txBody>
          <a:bodyPr/>
          <a:lstStyle/>
          <a:p>
            <a:r>
              <a:rPr lang="en-US" dirty="0"/>
              <a:t>Data Types</a:t>
            </a:r>
          </a:p>
        </p:txBody>
      </p:sp>
      <p:sp>
        <p:nvSpPr>
          <p:cNvPr id="3" name="Text Placeholder 2">
            <a:extLst>
              <a:ext uri="{FF2B5EF4-FFF2-40B4-BE49-F238E27FC236}">
                <a16:creationId xmlns:a16="http://schemas.microsoft.com/office/drawing/2014/main" id="{F89E35C3-4590-8E3D-A6AB-8EB448B355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7274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4FCB0B80-4A39-4CFA-F754-F43156F849D7}"/>
              </a:ext>
            </a:extLst>
          </p:cNvPr>
          <p:cNvGraphicFramePr>
            <a:graphicFrameLocks noGrp="1"/>
          </p:cNvGraphicFramePr>
          <p:nvPr/>
        </p:nvGraphicFramePr>
        <p:xfrm>
          <a:off x="2814559" y="2527861"/>
          <a:ext cx="8908516" cy="3815532"/>
        </p:xfrm>
        <a:graphic>
          <a:graphicData uri="http://schemas.openxmlformats.org/drawingml/2006/table">
            <a:tbl>
              <a:tblPr>
                <a:tableStyleId>{2D5ABB26-0587-4C30-8999-92F81FD0307C}</a:tableStyleId>
              </a:tblPr>
              <a:tblGrid>
                <a:gridCol w="3016615">
                  <a:extLst>
                    <a:ext uri="{9D8B030D-6E8A-4147-A177-3AD203B41FA5}">
                      <a16:colId xmlns:a16="http://schemas.microsoft.com/office/drawing/2014/main" val="163424432"/>
                    </a:ext>
                  </a:extLst>
                </a:gridCol>
                <a:gridCol w="1304144">
                  <a:extLst>
                    <a:ext uri="{9D8B030D-6E8A-4147-A177-3AD203B41FA5}">
                      <a16:colId xmlns:a16="http://schemas.microsoft.com/office/drawing/2014/main" val="3775080246"/>
                    </a:ext>
                  </a:extLst>
                </a:gridCol>
                <a:gridCol w="2368446">
                  <a:extLst>
                    <a:ext uri="{9D8B030D-6E8A-4147-A177-3AD203B41FA5}">
                      <a16:colId xmlns:a16="http://schemas.microsoft.com/office/drawing/2014/main" val="3268960082"/>
                    </a:ext>
                  </a:extLst>
                </a:gridCol>
                <a:gridCol w="809469">
                  <a:extLst>
                    <a:ext uri="{9D8B030D-6E8A-4147-A177-3AD203B41FA5}">
                      <a16:colId xmlns:a16="http://schemas.microsoft.com/office/drawing/2014/main" val="1538178033"/>
                    </a:ext>
                  </a:extLst>
                </a:gridCol>
                <a:gridCol w="1409842">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PermitHoldersName</a:t>
                      </a:r>
                      <a:endParaRPr lang="en-US" sz="1800" b="1" u="none" strike="noStrike" kern="1200" dirty="0">
                        <a:solidFill>
                          <a:srgbClr val="FFFFFF"/>
                        </a:solidFill>
                        <a:effectLst/>
                        <a:latin typeface="+mn-lt"/>
                        <a:ea typeface="+mn-ea"/>
                        <a:cs typeface="+mn-cs"/>
                      </a:endParaRP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SignCity</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RoadIntendedToFace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Active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SignType</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Rt 122</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Rt. 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Murray Marketing, Inc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I-290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Lamar Central Outdoor, LLC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Westfield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Southampton Rd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D1BF5253-9E79-3795-D091-5F7D9CF5C4E5}"/>
              </a:ext>
            </a:extLst>
          </p:cNvPr>
          <p:cNvSpPr txBox="1"/>
          <p:nvPr/>
        </p:nvSpPr>
        <p:spPr>
          <a:xfrm>
            <a:off x="2814560" y="2058142"/>
            <a:ext cx="4457246" cy="461665"/>
          </a:xfrm>
          <a:prstGeom prst="rect">
            <a:avLst/>
          </a:prstGeom>
          <a:solidFill>
            <a:schemeClr val="bg1"/>
          </a:solidFill>
        </p:spPr>
        <p:txBody>
          <a:bodyPr wrap="none" rtlCol="0">
            <a:spAutoFit/>
          </a:bodyPr>
          <a:lstStyle/>
          <a:p>
            <a:r>
              <a:rPr lang="en-US" sz="2400" dirty="0"/>
              <a:t>MA Outdoor Advertisement Signs</a:t>
            </a:r>
          </a:p>
        </p:txBody>
      </p:sp>
      <p:sp>
        <p:nvSpPr>
          <p:cNvPr id="5" name="Line Callout 1 4">
            <a:extLst>
              <a:ext uri="{FF2B5EF4-FFF2-40B4-BE49-F238E27FC236}">
                <a16:creationId xmlns:a16="http://schemas.microsoft.com/office/drawing/2014/main" id="{FA4C8F91-6A67-41C4-AFC2-FD78F343E78D}"/>
              </a:ext>
            </a:extLst>
          </p:cNvPr>
          <p:cNvSpPr/>
          <p:nvPr/>
        </p:nvSpPr>
        <p:spPr>
          <a:xfrm rot="1492816">
            <a:off x="4506036" y="61119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6" name="Line Callout 1 5">
            <a:extLst>
              <a:ext uri="{FF2B5EF4-FFF2-40B4-BE49-F238E27FC236}">
                <a16:creationId xmlns:a16="http://schemas.microsoft.com/office/drawing/2014/main" id="{B738B047-64A4-B473-CC62-A78C05DE11CE}"/>
              </a:ext>
            </a:extLst>
          </p:cNvPr>
          <p:cNvSpPr/>
          <p:nvPr/>
        </p:nvSpPr>
        <p:spPr>
          <a:xfrm rot="1492816">
            <a:off x="6354416" y="609293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7" name="Line Callout 1 6">
            <a:extLst>
              <a:ext uri="{FF2B5EF4-FFF2-40B4-BE49-F238E27FC236}">
                <a16:creationId xmlns:a16="http://schemas.microsoft.com/office/drawing/2014/main" id="{5424E3EF-B32D-676B-0762-69EE9BD830BB}"/>
              </a:ext>
            </a:extLst>
          </p:cNvPr>
          <p:cNvSpPr/>
          <p:nvPr/>
        </p:nvSpPr>
        <p:spPr>
          <a:xfrm rot="1492816">
            <a:off x="8091668" y="61119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8" name="Line Callout 1 7">
            <a:extLst>
              <a:ext uri="{FF2B5EF4-FFF2-40B4-BE49-F238E27FC236}">
                <a16:creationId xmlns:a16="http://schemas.microsoft.com/office/drawing/2014/main" id="{D0F2B2C2-E5F6-7B85-8C89-2775B93808A0}"/>
              </a:ext>
            </a:extLst>
          </p:cNvPr>
          <p:cNvSpPr/>
          <p:nvPr/>
        </p:nvSpPr>
        <p:spPr>
          <a:xfrm rot="1492816">
            <a:off x="9695657" y="609293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discrete</a:t>
            </a:r>
          </a:p>
        </p:txBody>
      </p:sp>
      <p:sp>
        <p:nvSpPr>
          <p:cNvPr id="10" name="Line Callout 1 9">
            <a:extLst>
              <a:ext uri="{FF2B5EF4-FFF2-40B4-BE49-F238E27FC236}">
                <a16:creationId xmlns:a16="http://schemas.microsoft.com/office/drawing/2014/main" id="{203E9797-1E3F-1005-8964-DDEF77433C8E}"/>
              </a:ext>
            </a:extLst>
          </p:cNvPr>
          <p:cNvSpPr/>
          <p:nvPr/>
        </p:nvSpPr>
        <p:spPr>
          <a:xfrm rot="1492816">
            <a:off x="10624744" y="6092934"/>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Tree>
    <p:extLst>
      <p:ext uri="{BB962C8B-B14F-4D97-AF65-F5344CB8AC3E}">
        <p14:creationId xmlns:p14="http://schemas.microsoft.com/office/powerpoint/2010/main" val="1782298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1296-9B1B-56D8-BAF2-8DF356DB5FF4}"/>
              </a:ext>
            </a:extLst>
          </p:cNvPr>
          <p:cNvSpPr>
            <a:spLocks noGrp="1"/>
          </p:cNvSpPr>
          <p:nvPr>
            <p:ph type="title"/>
          </p:nvPr>
        </p:nvSpPr>
        <p:spPr/>
        <p:txBody>
          <a:bodyPr/>
          <a:lstStyle/>
          <a:p>
            <a:r>
              <a:rPr lang="en-US" dirty="0"/>
              <a:t>Data Ethics</a:t>
            </a:r>
          </a:p>
        </p:txBody>
      </p:sp>
      <p:sp>
        <p:nvSpPr>
          <p:cNvPr id="3" name="Text Placeholder 2">
            <a:extLst>
              <a:ext uri="{FF2B5EF4-FFF2-40B4-BE49-F238E27FC236}">
                <a16:creationId xmlns:a16="http://schemas.microsoft.com/office/drawing/2014/main" id="{B5730F6C-F1E2-6B40-8E17-19D543876D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63265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Consumption</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details should we look for when evaluating a data set? </a:t>
            </a:r>
          </a:p>
          <a:p>
            <a:r>
              <a:rPr lang="en-US" sz="2800" dirty="0"/>
              <a:t>Brainstorm with the person next to you and come up with at least 3 things</a:t>
            </a:r>
          </a:p>
        </p:txBody>
      </p:sp>
    </p:spTree>
    <p:extLst>
      <p:ext uri="{BB962C8B-B14F-4D97-AF65-F5344CB8AC3E}">
        <p14:creationId xmlns:p14="http://schemas.microsoft.com/office/powerpoint/2010/main" val="1869430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Consumption</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details should we look for when evaluating a data set? </a:t>
            </a:r>
          </a:p>
          <a:p>
            <a:endParaRPr lang="en-US" sz="2800" dirty="0"/>
          </a:p>
          <a:p>
            <a:pPr lvl="1"/>
            <a:r>
              <a:rPr lang="en-US" sz="2600" dirty="0"/>
              <a:t>Who published the data? </a:t>
            </a:r>
          </a:p>
          <a:p>
            <a:pPr lvl="1"/>
            <a:r>
              <a:rPr lang="en-US" sz="2600" dirty="0"/>
              <a:t>Who collected the data?</a:t>
            </a:r>
          </a:p>
          <a:p>
            <a:pPr lvl="1"/>
            <a:r>
              <a:rPr lang="en-US" sz="2600" dirty="0"/>
              <a:t>Who funded collection of the data? </a:t>
            </a:r>
          </a:p>
          <a:p>
            <a:pPr lvl="1"/>
            <a:r>
              <a:rPr lang="en-US" sz="2600" dirty="0"/>
              <a:t>Who (or what) is included in the dataset?</a:t>
            </a:r>
          </a:p>
          <a:p>
            <a:pPr lvl="1"/>
            <a:r>
              <a:rPr lang="en-US" sz="2600" dirty="0"/>
              <a:t>Who (or what) is missing from the dataset? </a:t>
            </a:r>
          </a:p>
          <a:p>
            <a:pPr lvl="1"/>
            <a:r>
              <a:rPr lang="en-US" sz="2600" dirty="0"/>
              <a:t>Was the data transparently collected?</a:t>
            </a:r>
          </a:p>
          <a:p>
            <a:pPr lvl="1"/>
            <a:r>
              <a:rPr lang="en-US" sz="2600" dirty="0"/>
              <a:t>Was the data legally collected?</a:t>
            </a:r>
          </a:p>
          <a:p>
            <a:pPr lvl="1"/>
            <a:r>
              <a:rPr lang="en-US" sz="2600" dirty="0"/>
              <a:t>Are there any privacy issues? </a:t>
            </a:r>
          </a:p>
        </p:txBody>
      </p:sp>
    </p:spTree>
    <p:extLst>
      <p:ext uri="{BB962C8B-B14F-4D97-AF65-F5344CB8AC3E}">
        <p14:creationId xmlns:p14="http://schemas.microsoft.com/office/powerpoint/2010/main" val="1828369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Collection and Use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can go wrong? </a:t>
            </a:r>
          </a:p>
          <a:p>
            <a:pPr lvl="1"/>
            <a:r>
              <a:rPr lang="en-US" sz="2600" dirty="0"/>
              <a:t>Disclosure and Reidentification</a:t>
            </a:r>
            <a:endParaRPr lang="en-US" sz="2400" dirty="0"/>
          </a:p>
        </p:txBody>
      </p:sp>
      <p:pic>
        <p:nvPicPr>
          <p:cNvPr id="5" name="Picture 4" descr="A person in a suit and tie&#10;&#10;Description automatically generated">
            <a:extLst>
              <a:ext uri="{FF2B5EF4-FFF2-40B4-BE49-F238E27FC236}">
                <a16:creationId xmlns:a16="http://schemas.microsoft.com/office/drawing/2014/main" id="{BC4999CE-2709-4965-0165-96425FA772F7}"/>
              </a:ext>
            </a:extLst>
          </p:cNvPr>
          <p:cNvPicPr>
            <a:picLocks noChangeAspect="1"/>
          </p:cNvPicPr>
          <p:nvPr/>
        </p:nvPicPr>
        <p:blipFill>
          <a:blip r:embed="rId3"/>
          <a:stretch>
            <a:fillRect/>
          </a:stretch>
        </p:blipFill>
        <p:spPr>
          <a:xfrm>
            <a:off x="4209528" y="1732962"/>
            <a:ext cx="3223294" cy="4260929"/>
          </a:xfrm>
          <a:prstGeom prst="rect">
            <a:avLst/>
          </a:prstGeom>
        </p:spPr>
      </p:pic>
      <p:pic>
        <p:nvPicPr>
          <p:cNvPr id="7" name="Picture 6" descr="A seal with an eagle and a flag&#10;&#10;Description automatically generated">
            <a:extLst>
              <a:ext uri="{FF2B5EF4-FFF2-40B4-BE49-F238E27FC236}">
                <a16:creationId xmlns:a16="http://schemas.microsoft.com/office/drawing/2014/main" id="{3FC07C82-2D2D-B0F6-22E3-5C42B35AC57D}"/>
              </a:ext>
            </a:extLst>
          </p:cNvPr>
          <p:cNvPicPr>
            <a:picLocks noChangeAspect="1"/>
          </p:cNvPicPr>
          <p:nvPr/>
        </p:nvPicPr>
        <p:blipFill rotWithShape="1">
          <a:blip r:embed="rId4"/>
          <a:srcRect l="3322"/>
          <a:stretch/>
        </p:blipFill>
        <p:spPr>
          <a:xfrm>
            <a:off x="7432822" y="2426124"/>
            <a:ext cx="4268574" cy="2490649"/>
          </a:xfrm>
          <a:prstGeom prst="rect">
            <a:avLst/>
          </a:prstGeom>
        </p:spPr>
      </p:pic>
      <p:sp>
        <p:nvSpPr>
          <p:cNvPr id="8" name="TextBox 7">
            <a:extLst>
              <a:ext uri="{FF2B5EF4-FFF2-40B4-BE49-F238E27FC236}">
                <a16:creationId xmlns:a16="http://schemas.microsoft.com/office/drawing/2014/main" id="{AC051EFB-2E45-FAD8-FFD4-D258D9983C79}"/>
              </a:ext>
            </a:extLst>
          </p:cNvPr>
          <p:cNvSpPr txBox="1"/>
          <p:nvPr/>
        </p:nvSpPr>
        <p:spPr>
          <a:xfrm>
            <a:off x="7146580" y="6488668"/>
            <a:ext cx="5045420" cy="369332"/>
          </a:xfrm>
          <a:prstGeom prst="rect">
            <a:avLst/>
          </a:prstGeom>
          <a:noFill/>
        </p:spPr>
        <p:txBody>
          <a:bodyPr wrap="none" rtlCol="0">
            <a:spAutoFit/>
          </a:bodyPr>
          <a:lstStyle/>
          <a:p>
            <a:r>
              <a:rPr lang="en-US" dirty="0"/>
              <a:t>https://</a:t>
            </a:r>
            <a:r>
              <a:rPr lang="en-US" dirty="0" err="1"/>
              <a:t>mdsr-book.github.io</a:t>
            </a:r>
            <a:r>
              <a:rPr lang="en-US" dirty="0"/>
              <a:t>/mdsr2e/</a:t>
            </a:r>
            <a:r>
              <a:rPr lang="en-US" dirty="0" err="1"/>
              <a:t>ch-ethics.html</a:t>
            </a:r>
            <a:endParaRPr lang="en-US" dirty="0"/>
          </a:p>
        </p:txBody>
      </p:sp>
    </p:spTree>
    <p:extLst>
      <p:ext uri="{BB962C8B-B14F-4D97-AF65-F5344CB8AC3E}">
        <p14:creationId xmlns:p14="http://schemas.microsoft.com/office/powerpoint/2010/main" val="3499841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Collection and Use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can go wrong? </a:t>
            </a:r>
          </a:p>
          <a:p>
            <a:pPr lvl="1"/>
            <a:r>
              <a:rPr lang="en-US" sz="2600" dirty="0"/>
              <a:t>Unsafe storage</a:t>
            </a:r>
            <a:endParaRPr lang="en-US" sz="2400" dirty="0"/>
          </a:p>
        </p:txBody>
      </p:sp>
      <p:pic>
        <p:nvPicPr>
          <p:cNvPr id="6" name="Graphic 5" descr="Usb Stick outline">
            <a:extLst>
              <a:ext uri="{FF2B5EF4-FFF2-40B4-BE49-F238E27FC236}">
                <a16:creationId xmlns:a16="http://schemas.microsoft.com/office/drawing/2014/main" id="{71457586-230A-69CC-B56E-1642EBDB11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36299" y="3048002"/>
            <a:ext cx="2021173" cy="2021173"/>
          </a:xfrm>
          <a:prstGeom prst="rect">
            <a:avLst/>
          </a:prstGeom>
        </p:spPr>
      </p:pic>
      <p:pic>
        <p:nvPicPr>
          <p:cNvPr id="9" name="Graphic 8" descr="Disk with solid fill">
            <a:extLst>
              <a:ext uri="{FF2B5EF4-FFF2-40B4-BE49-F238E27FC236}">
                <a16:creationId xmlns:a16="http://schemas.microsoft.com/office/drawing/2014/main" id="{88ED1C9F-5C2F-414F-B688-1CC273721C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4530" y="3048002"/>
            <a:ext cx="2021172" cy="2021172"/>
          </a:xfrm>
          <a:prstGeom prst="rect">
            <a:avLst/>
          </a:prstGeom>
        </p:spPr>
      </p:pic>
      <p:pic>
        <p:nvPicPr>
          <p:cNvPr id="11" name="Graphic 10" descr="Server outline">
            <a:extLst>
              <a:ext uri="{FF2B5EF4-FFF2-40B4-BE49-F238E27FC236}">
                <a16:creationId xmlns:a16="http://schemas.microsoft.com/office/drawing/2014/main" id="{11525966-FBC8-748A-748B-9E3ED2E53ED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66616" y="3048003"/>
            <a:ext cx="2021172" cy="2021172"/>
          </a:xfrm>
          <a:prstGeom prst="rect">
            <a:avLst/>
          </a:prstGeom>
        </p:spPr>
      </p:pic>
      <p:sp>
        <p:nvSpPr>
          <p:cNvPr id="12" name="TextBox 11">
            <a:extLst>
              <a:ext uri="{FF2B5EF4-FFF2-40B4-BE49-F238E27FC236}">
                <a16:creationId xmlns:a16="http://schemas.microsoft.com/office/drawing/2014/main" id="{2B68AA7C-3BB2-AFE7-C3B9-881496E36CF7}"/>
              </a:ext>
            </a:extLst>
          </p:cNvPr>
          <p:cNvSpPr txBox="1"/>
          <p:nvPr/>
        </p:nvSpPr>
        <p:spPr>
          <a:xfrm>
            <a:off x="7146580" y="6488668"/>
            <a:ext cx="5045420" cy="369332"/>
          </a:xfrm>
          <a:prstGeom prst="rect">
            <a:avLst/>
          </a:prstGeom>
          <a:noFill/>
        </p:spPr>
        <p:txBody>
          <a:bodyPr wrap="none" rtlCol="0">
            <a:spAutoFit/>
          </a:bodyPr>
          <a:lstStyle/>
          <a:p>
            <a:r>
              <a:rPr lang="en-US" dirty="0"/>
              <a:t>https://</a:t>
            </a:r>
            <a:r>
              <a:rPr lang="en-US" dirty="0" err="1"/>
              <a:t>mdsr-book.github.io</a:t>
            </a:r>
            <a:r>
              <a:rPr lang="en-US" dirty="0"/>
              <a:t>/mdsr2e/</a:t>
            </a:r>
            <a:r>
              <a:rPr lang="en-US" dirty="0" err="1"/>
              <a:t>ch-ethics.html</a:t>
            </a:r>
            <a:endParaRPr lang="en-US" dirty="0"/>
          </a:p>
        </p:txBody>
      </p:sp>
    </p:spTree>
    <p:extLst>
      <p:ext uri="{BB962C8B-B14F-4D97-AF65-F5344CB8AC3E}">
        <p14:creationId xmlns:p14="http://schemas.microsoft.com/office/powerpoint/2010/main" val="1434948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Collection and Use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can go wrong? </a:t>
            </a:r>
          </a:p>
          <a:p>
            <a:pPr lvl="1"/>
            <a:r>
              <a:rPr lang="en-US" sz="2600" dirty="0"/>
              <a:t>Scraping and Terms of Use</a:t>
            </a:r>
            <a:endParaRPr lang="en-US" sz="2400" dirty="0"/>
          </a:p>
        </p:txBody>
      </p:sp>
      <p:pic>
        <p:nvPicPr>
          <p:cNvPr id="5" name="Graphic 4" descr="Internet outline">
            <a:extLst>
              <a:ext uri="{FF2B5EF4-FFF2-40B4-BE49-F238E27FC236}">
                <a16:creationId xmlns:a16="http://schemas.microsoft.com/office/drawing/2014/main" id="{6730D680-C7A8-268E-1E89-C245A23348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1980" y="1123837"/>
            <a:ext cx="5111646" cy="5111646"/>
          </a:xfrm>
          <a:prstGeom prst="rect">
            <a:avLst/>
          </a:prstGeom>
        </p:spPr>
      </p:pic>
      <p:sp>
        <p:nvSpPr>
          <p:cNvPr id="7" name="TextBox 6">
            <a:extLst>
              <a:ext uri="{FF2B5EF4-FFF2-40B4-BE49-F238E27FC236}">
                <a16:creationId xmlns:a16="http://schemas.microsoft.com/office/drawing/2014/main" id="{97E2C849-E821-A946-A805-1A6DE0DC5DF7}"/>
              </a:ext>
            </a:extLst>
          </p:cNvPr>
          <p:cNvSpPr txBox="1"/>
          <p:nvPr/>
        </p:nvSpPr>
        <p:spPr>
          <a:xfrm>
            <a:off x="7146580" y="6488668"/>
            <a:ext cx="5045420" cy="369332"/>
          </a:xfrm>
          <a:prstGeom prst="rect">
            <a:avLst/>
          </a:prstGeom>
          <a:noFill/>
        </p:spPr>
        <p:txBody>
          <a:bodyPr wrap="none" rtlCol="0">
            <a:spAutoFit/>
          </a:bodyPr>
          <a:lstStyle/>
          <a:p>
            <a:r>
              <a:rPr lang="en-US" dirty="0"/>
              <a:t>https://</a:t>
            </a:r>
            <a:r>
              <a:rPr lang="en-US" dirty="0" err="1"/>
              <a:t>mdsr-book.github.io</a:t>
            </a:r>
            <a:r>
              <a:rPr lang="en-US" dirty="0"/>
              <a:t>/mdsr2e/</a:t>
            </a:r>
            <a:r>
              <a:rPr lang="en-US" dirty="0" err="1"/>
              <a:t>ch-ethics.html</a:t>
            </a:r>
            <a:endParaRPr lang="en-US" dirty="0"/>
          </a:p>
        </p:txBody>
      </p:sp>
    </p:spTree>
    <p:extLst>
      <p:ext uri="{BB962C8B-B14F-4D97-AF65-F5344CB8AC3E}">
        <p14:creationId xmlns:p14="http://schemas.microsoft.com/office/powerpoint/2010/main" val="2058361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Collection and Use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a:xfrm>
            <a:off x="3657600" y="434715"/>
            <a:ext cx="7526868" cy="6190937"/>
          </a:xfrm>
        </p:spPr>
        <p:txBody>
          <a:bodyPr anchor="t">
            <a:normAutofit fontScale="92500" lnSpcReduction="10000"/>
          </a:bodyPr>
          <a:lstStyle/>
          <a:p>
            <a:r>
              <a:rPr lang="en-US" sz="3200" dirty="0"/>
              <a:t>Reproducibility</a:t>
            </a:r>
          </a:p>
          <a:p>
            <a:r>
              <a:rPr lang="en-US" sz="3200" dirty="0"/>
              <a:t>A reproducible analysis records each and every step, no matter how trivial seeming, in a data analysis. The main elements of a reproducible analysis plan (as described by Project TIER include:</a:t>
            </a:r>
          </a:p>
          <a:p>
            <a:pPr lvl="1"/>
            <a:r>
              <a:rPr lang="en-US" sz="2800" b="1" dirty="0"/>
              <a:t>Data</a:t>
            </a:r>
            <a:r>
              <a:rPr lang="en-US" sz="2800" dirty="0"/>
              <a:t>: all original data files in the form in which they originated,</a:t>
            </a:r>
          </a:p>
          <a:p>
            <a:pPr lvl="1"/>
            <a:r>
              <a:rPr lang="en-US" sz="2800" b="1" dirty="0"/>
              <a:t>Metadata</a:t>
            </a:r>
            <a:r>
              <a:rPr lang="en-US" sz="2800" dirty="0"/>
              <a:t>: codebooks and other information needed to understand the data,</a:t>
            </a:r>
          </a:p>
          <a:p>
            <a:pPr lvl="1"/>
            <a:r>
              <a:rPr lang="en-US" sz="2800" b="1" dirty="0"/>
              <a:t>Commands</a:t>
            </a:r>
            <a:r>
              <a:rPr lang="en-US" sz="2800" dirty="0"/>
              <a:t>: the computer code needed to extract, transform, and load the data—then run analyses, fit models, generate graphical displays, and</a:t>
            </a:r>
          </a:p>
          <a:p>
            <a:pPr lvl="1"/>
            <a:r>
              <a:rPr lang="en-US" sz="2800" b="1" dirty="0"/>
              <a:t>Map</a:t>
            </a:r>
            <a:r>
              <a:rPr lang="en-US" sz="2800" dirty="0"/>
              <a:t>: a file that maps between the output and the results in the report.</a:t>
            </a:r>
          </a:p>
          <a:p>
            <a:endParaRPr lang="en-US" sz="3200" dirty="0"/>
          </a:p>
        </p:txBody>
      </p:sp>
      <p:sp>
        <p:nvSpPr>
          <p:cNvPr id="4" name="TextBox 3">
            <a:extLst>
              <a:ext uri="{FF2B5EF4-FFF2-40B4-BE49-F238E27FC236}">
                <a16:creationId xmlns:a16="http://schemas.microsoft.com/office/drawing/2014/main" id="{23974A99-C90D-EF5E-2CA4-A7A5DD758918}"/>
              </a:ext>
            </a:extLst>
          </p:cNvPr>
          <p:cNvSpPr txBox="1"/>
          <p:nvPr/>
        </p:nvSpPr>
        <p:spPr>
          <a:xfrm>
            <a:off x="7146580" y="6488668"/>
            <a:ext cx="5045420" cy="369332"/>
          </a:xfrm>
          <a:prstGeom prst="rect">
            <a:avLst/>
          </a:prstGeom>
          <a:noFill/>
        </p:spPr>
        <p:txBody>
          <a:bodyPr wrap="none" rtlCol="0">
            <a:spAutoFit/>
          </a:bodyPr>
          <a:lstStyle/>
          <a:p>
            <a:r>
              <a:rPr lang="en-US" dirty="0"/>
              <a:t>https://</a:t>
            </a:r>
            <a:r>
              <a:rPr lang="en-US" dirty="0" err="1"/>
              <a:t>mdsr-book.github.io</a:t>
            </a:r>
            <a:r>
              <a:rPr lang="en-US" dirty="0"/>
              <a:t>/mdsr2e/</a:t>
            </a:r>
            <a:r>
              <a:rPr lang="en-US" dirty="0" err="1"/>
              <a:t>ch-ethics.html</a:t>
            </a:r>
            <a:endParaRPr lang="en-US" dirty="0"/>
          </a:p>
        </p:txBody>
      </p:sp>
    </p:spTree>
    <p:extLst>
      <p:ext uri="{BB962C8B-B14F-4D97-AF65-F5344CB8AC3E}">
        <p14:creationId xmlns:p14="http://schemas.microsoft.com/office/powerpoint/2010/main" val="2880429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Investigate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a:xfrm>
            <a:off x="3657600" y="667063"/>
            <a:ext cx="7526868" cy="6190937"/>
          </a:xfrm>
        </p:spPr>
        <p:txBody>
          <a:bodyPr anchor="t">
            <a:normAutofit/>
          </a:bodyPr>
          <a:lstStyle/>
          <a:p>
            <a:r>
              <a:rPr lang="en-US" sz="2800" dirty="0"/>
              <a:t>Work with a few people </a:t>
            </a:r>
          </a:p>
          <a:p>
            <a:r>
              <a:rPr lang="en-US" sz="2800" dirty="0"/>
              <a:t>Find an article from a news source (ex. New York Times, Washington Post, FiveThirtyEight) that includes data</a:t>
            </a:r>
          </a:p>
          <a:p>
            <a:r>
              <a:rPr lang="en-US" sz="2800" dirty="0"/>
              <a:t>See if you can </a:t>
            </a:r>
          </a:p>
          <a:p>
            <a:pPr lvl="1"/>
            <a:r>
              <a:rPr lang="en-US" sz="2600" dirty="0"/>
              <a:t>Find who collected the data</a:t>
            </a:r>
          </a:p>
          <a:p>
            <a:pPr lvl="1"/>
            <a:r>
              <a:rPr lang="en-US" sz="2600" dirty="0"/>
              <a:t>Find who funded the data collection</a:t>
            </a:r>
          </a:p>
          <a:p>
            <a:pPr lvl="1"/>
            <a:r>
              <a:rPr lang="en-US" sz="2600" dirty="0"/>
              <a:t>Find the original data set</a:t>
            </a:r>
          </a:p>
          <a:p>
            <a:r>
              <a:rPr lang="en-US" sz="2800" dirty="0"/>
              <a:t>How difficult was it to find these things?</a:t>
            </a:r>
          </a:p>
          <a:p>
            <a:r>
              <a:rPr lang="en-US" sz="2800" dirty="0"/>
              <a:t>Be prepared to share</a:t>
            </a:r>
          </a:p>
          <a:p>
            <a:endParaRPr lang="en-US" sz="3200" dirty="0"/>
          </a:p>
        </p:txBody>
      </p:sp>
    </p:spTree>
    <p:extLst>
      <p:ext uri="{BB962C8B-B14F-4D97-AF65-F5344CB8AC3E}">
        <p14:creationId xmlns:p14="http://schemas.microsoft.com/office/powerpoint/2010/main" val="120336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What information could we collect about folks in this class? </a:t>
            </a:r>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240132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What information could we collect about folks in this class?</a:t>
            </a:r>
          </a:p>
          <a:p>
            <a:pPr>
              <a:buSzPct val="150000"/>
              <a:buFont typeface="Arial" panose="020B0604020202020204" pitchFamily="34" charset="0"/>
              <a:buChar char="•"/>
            </a:pPr>
            <a:r>
              <a:rPr lang="en-US" dirty="0"/>
              <a:t>Would all of the information we get be formatted similarly or differently?    </a:t>
            </a:r>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231516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Data</a:t>
            </a:r>
          </a:p>
        </p:txBody>
      </p:sp>
      <p:graphicFrame>
        <p:nvGraphicFramePr>
          <p:cNvPr id="9" name="Content Placeholder 8">
            <a:extLst>
              <a:ext uri="{FF2B5EF4-FFF2-40B4-BE49-F238E27FC236}">
                <a16:creationId xmlns:a16="http://schemas.microsoft.com/office/drawing/2014/main" id="{C50F5541-1604-53EA-3BEB-B8ABA6EA4315}"/>
              </a:ext>
            </a:extLst>
          </p:cNvPr>
          <p:cNvGraphicFramePr>
            <a:graphicFrameLocks noGrp="1"/>
          </p:cNvGraphicFramePr>
          <p:nvPr>
            <p:ph idx="1"/>
            <p:extLst>
              <p:ext uri="{D42A27DB-BD31-4B8C-83A1-F6EECF244321}">
                <p14:modId xmlns:p14="http://schemas.microsoft.com/office/powerpoint/2010/main" val="985883055"/>
              </p:ext>
            </p:extLst>
          </p:nvPr>
        </p:nvGraphicFramePr>
        <p:xfrm>
          <a:off x="3687418" y="938161"/>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410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Data</a:t>
            </a:r>
          </a:p>
        </p:txBody>
      </p:sp>
      <p:graphicFrame>
        <p:nvGraphicFramePr>
          <p:cNvPr id="9" name="Content Placeholder 8">
            <a:extLst>
              <a:ext uri="{FF2B5EF4-FFF2-40B4-BE49-F238E27FC236}">
                <a16:creationId xmlns:a16="http://schemas.microsoft.com/office/drawing/2014/main" id="{C50F5541-1604-53EA-3BEB-B8ABA6EA4315}"/>
              </a:ext>
            </a:extLst>
          </p:cNvPr>
          <p:cNvGraphicFramePr>
            <a:graphicFrameLocks noGrp="1"/>
          </p:cNvGraphicFramePr>
          <p:nvPr>
            <p:ph idx="1"/>
          </p:nvPr>
        </p:nvGraphicFramePr>
        <p:xfrm>
          <a:off x="3687418" y="938161"/>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rame 2">
            <a:extLst>
              <a:ext uri="{FF2B5EF4-FFF2-40B4-BE49-F238E27FC236}">
                <a16:creationId xmlns:a16="http://schemas.microsoft.com/office/drawing/2014/main" id="{89AE1067-0F99-17CF-B931-E4D87A269841}"/>
              </a:ext>
            </a:extLst>
          </p:cNvPr>
          <p:cNvSpPr/>
          <p:nvPr/>
        </p:nvSpPr>
        <p:spPr>
          <a:xfrm>
            <a:off x="3505200" y="2637692"/>
            <a:ext cx="4067909" cy="3188677"/>
          </a:xfrm>
          <a:prstGeom prst="frame">
            <a:avLst>
              <a:gd name="adj1" fmla="val 4435"/>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310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 Continuous</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Continuous data </a:t>
            </a:r>
            <a:r>
              <a:rPr lang="en-US" i="1" dirty="0"/>
              <a:t>(incremental measurements)</a:t>
            </a:r>
            <a:endParaRPr lang="en-US" dirty="0"/>
          </a:p>
          <a:p>
            <a:pPr lvl="1">
              <a:buSzPct val="150000"/>
              <a:buFont typeface="Arial" panose="020B0604020202020204" pitchFamily="34" charset="0"/>
              <a:buChar char="•"/>
            </a:pPr>
            <a:r>
              <a:rPr lang="en-US" dirty="0"/>
              <a:t>Blood pressure, mmHg</a:t>
            </a:r>
          </a:p>
          <a:p>
            <a:pPr lvl="1">
              <a:buSzPct val="150000"/>
              <a:buFont typeface="Arial" panose="020B0604020202020204" pitchFamily="34" charset="0"/>
              <a:buChar char="•"/>
            </a:pPr>
            <a:r>
              <a:rPr lang="en-US" dirty="0">
                <a:latin typeface="Calibri" charset="0"/>
                <a:ea typeface="Calibri" charset="0"/>
                <a:cs typeface="Calibri" charset="0"/>
              </a:rPr>
              <a:t>Weight, </a:t>
            </a:r>
            <a:r>
              <a:rPr lang="en-US" dirty="0" err="1">
                <a:latin typeface="Calibri" charset="0"/>
                <a:ea typeface="Calibri" charset="0"/>
                <a:cs typeface="Calibri" charset="0"/>
              </a:rPr>
              <a:t>lbs</a:t>
            </a:r>
            <a:r>
              <a:rPr lang="en-US" dirty="0">
                <a:latin typeface="Calibri" charset="0"/>
                <a:ea typeface="Calibri" charset="0"/>
                <a:cs typeface="Calibri" charset="0"/>
              </a:rPr>
              <a:t> (</a:t>
            </a:r>
            <a:r>
              <a:rPr lang="en-US" dirty="0" err="1">
                <a:latin typeface="Calibri" charset="0"/>
                <a:ea typeface="Calibri" charset="0"/>
                <a:cs typeface="Calibri" charset="0"/>
              </a:rPr>
              <a:t>kgs</a:t>
            </a:r>
            <a:r>
              <a:rPr lang="en-US" dirty="0">
                <a:latin typeface="Calibri" charset="0"/>
                <a:ea typeface="Calibri" charset="0"/>
                <a:cs typeface="Calibri" charset="0"/>
              </a:rPr>
              <a:t>, </a:t>
            </a:r>
            <a:r>
              <a:rPr lang="en-US" dirty="0" err="1">
                <a:latin typeface="Calibri" charset="0"/>
                <a:ea typeface="Calibri" charset="0"/>
                <a:cs typeface="Calibri" charset="0"/>
              </a:rPr>
              <a:t>oz</a:t>
            </a:r>
            <a:r>
              <a:rPr lang="en-US" dirty="0">
                <a:latin typeface="Calibri" charset="0"/>
                <a:ea typeface="Calibri" charset="0"/>
                <a:cs typeface="Calibri" charset="0"/>
              </a:rPr>
              <a:t>, etc.)</a:t>
            </a:r>
          </a:p>
          <a:p>
            <a:pPr lvl="1">
              <a:buSzPct val="150000"/>
              <a:buFont typeface="Arial" panose="020B0604020202020204" pitchFamily="34" charset="0"/>
              <a:buChar char="•"/>
            </a:pPr>
            <a:r>
              <a:rPr lang="en-US" dirty="0"/>
              <a:t>Height, </a:t>
            </a:r>
            <a:r>
              <a:rPr lang="en-US" dirty="0" err="1"/>
              <a:t>ft</a:t>
            </a:r>
            <a:r>
              <a:rPr lang="en-US" dirty="0"/>
              <a:t> (cm, in, etc.)</a:t>
            </a:r>
          </a:p>
          <a:p>
            <a:pPr lvl="1">
              <a:buSzPct val="150000"/>
              <a:buFont typeface="Arial" panose="020B0604020202020204" pitchFamily="34" charset="0"/>
              <a:buChar char="•"/>
            </a:pPr>
            <a:r>
              <a:rPr lang="en-US" dirty="0"/>
              <a:t>Age, years (months)</a:t>
            </a:r>
          </a:p>
          <a:p>
            <a:pPr lvl="1">
              <a:buSzPct val="150000"/>
              <a:buFont typeface="Arial" panose="020B0604020202020204" pitchFamily="34" charset="0"/>
              <a:buChar char="•"/>
            </a:pPr>
            <a:r>
              <a:rPr lang="en-US" dirty="0"/>
              <a:t>Income level, dollars/year (Euro by year, etc.)</a:t>
            </a:r>
          </a:p>
          <a:p>
            <a:pPr>
              <a:buSzPct val="150000"/>
              <a:buFont typeface="Arial" panose="020B0604020202020204" pitchFamily="34" charset="0"/>
              <a:buChar char="•"/>
            </a:pPr>
            <a:r>
              <a:rPr lang="en-US" dirty="0"/>
              <a:t>A defining characteristic of continuous data is that a one-unit change in the value means the same thing across the entire range of data values</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239105099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TotalTime>
  <Words>3171</Words>
  <Application>Microsoft Macintosh PowerPoint</Application>
  <PresentationFormat>Widescreen</PresentationFormat>
  <Paragraphs>644</Paragraphs>
  <Slides>48</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Corbel</vt:lpstr>
      <vt:lpstr>Georgia</vt:lpstr>
      <vt:lpstr>Helvetica Neue</vt:lpstr>
      <vt:lpstr>Lucida Grande</vt:lpstr>
      <vt:lpstr>Wingdings</vt:lpstr>
      <vt:lpstr>Wingdings 2</vt:lpstr>
      <vt:lpstr>Frame</vt:lpstr>
      <vt:lpstr>Data</vt:lpstr>
      <vt:lpstr>Reminder</vt:lpstr>
      <vt:lpstr>Plan for Today</vt:lpstr>
      <vt:lpstr>Data Types</vt:lpstr>
      <vt:lpstr>Brainstorm</vt:lpstr>
      <vt:lpstr>Brainstorm</vt:lpstr>
      <vt:lpstr>Categorizing Data</vt:lpstr>
      <vt:lpstr>Categorizing Data</vt:lpstr>
      <vt:lpstr>Numerical - Continuous</vt:lpstr>
      <vt:lpstr>Numerical - Continuous</vt:lpstr>
      <vt:lpstr>Numerical – Discrete (Binary)</vt:lpstr>
      <vt:lpstr>Numerical – Discrete (Binary)</vt:lpstr>
      <vt:lpstr>Categorizing Data</vt:lpstr>
      <vt:lpstr>Categorical - Nominal</vt:lpstr>
      <vt:lpstr>Categorical - Nominal</vt:lpstr>
      <vt:lpstr>Categorical - Ordinal</vt:lpstr>
      <vt:lpstr>Categorical - Ordinal</vt:lpstr>
      <vt:lpstr>Practice</vt:lpstr>
      <vt:lpstr>Data Tables</vt:lpstr>
      <vt:lpstr>Classroom survey</vt:lpstr>
      <vt:lpstr>Classroom survey</vt:lpstr>
      <vt:lpstr>Classroom survey</vt:lpstr>
      <vt:lpstr>Classroom survey</vt:lpstr>
      <vt:lpstr>Classroom survey</vt:lpstr>
      <vt:lpstr>Classroom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Ethics</vt:lpstr>
      <vt:lpstr>Responsible Consumption</vt:lpstr>
      <vt:lpstr>Responsible Consumption</vt:lpstr>
      <vt:lpstr>Responsible Collection and Use</vt:lpstr>
      <vt:lpstr>Responsible Collection and Use</vt:lpstr>
      <vt:lpstr>Responsible Collection and Use</vt:lpstr>
      <vt:lpstr>Responsible Collection and Use</vt:lpstr>
      <vt:lpstr>Investigate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8</cp:revision>
  <dcterms:created xsi:type="dcterms:W3CDTF">2023-07-27T13:51:22Z</dcterms:created>
  <dcterms:modified xsi:type="dcterms:W3CDTF">2023-09-11T18:19:58Z</dcterms:modified>
</cp:coreProperties>
</file>