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7"/>
  </p:notesMasterIdLst>
  <p:sldIdLst>
    <p:sldId id="256" r:id="rId3"/>
    <p:sldId id="329" r:id="rId4"/>
    <p:sldId id="298" r:id="rId5"/>
    <p:sldId id="299" r:id="rId6"/>
    <p:sldId id="258" r:id="rId7"/>
    <p:sldId id="300"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301" r:id="rId24"/>
    <p:sldId id="326" r:id="rId25"/>
    <p:sldId id="327" r:id="rId26"/>
    <p:sldId id="277" r:id="rId27"/>
    <p:sldId id="278" r:id="rId28"/>
    <p:sldId id="279" r:id="rId29"/>
    <p:sldId id="302" r:id="rId30"/>
    <p:sldId id="328" r:id="rId31"/>
    <p:sldId id="281" r:id="rId32"/>
    <p:sldId id="282" r:id="rId33"/>
    <p:sldId id="283" r:id="rId34"/>
    <p:sldId id="284" r:id="rId35"/>
    <p:sldId id="285" r:id="rId36"/>
    <p:sldId id="287" r:id="rId37"/>
    <p:sldId id="303" r:id="rId38"/>
    <p:sldId id="304" r:id="rId39"/>
    <p:sldId id="305" r:id="rId40"/>
    <p:sldId id="309" r:id="rId41"/>
    <p:sldId id="286" r:id="rId42"/>
    <p:sldId id="330" r:id="rId43"/>
    <p:sldId id="310" r:id="rId44"/>
    <p:sldId id="306" r:id="rId45"/>
    <p:sldId id="311" r:id="rId46"/>
    <p:sldId id="307" r:id="rId47"/>
    <p:sldId id="312" r:id="rId48"/>
    <p:sldId id="313" r:id="rId49"/>
    <p:sldId id="314" r:id="rId50"/>
    <p:sldId id="315" r:id="rId51"/>
    <p:sldId id="316" r:id="rId52"/>
    <p:sldId id="317" r:id="rId53"/>
    <p:sldId id="318" r:id="rId54"/>
    <p:sldId id="319" r:id="rId55"/>
    <p:sldId id="320" r:id="rId56"/>
    <p:sldId id="321" r:id="rId57"/>
    <p:sldId id="322" r:id="rId58"/>
    <p:sldId id="293" r:id="rId59"/>
    <p:sldId id="294" r:id="rId60"/>
    <p:sldId id="323" r:id="rId61"/>
    <p:sldId id="324" r:id="rId62"/>
    <p:sldId id="325" r:id="rId63"/>
    <p:sldId id="295" r:id="rId64"/>
    <p:sldId id="296" r:id="rId65"/>
    <p:sldId id="297"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eb21b7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eb21b7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eb21b77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eb21b7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1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80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43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499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763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fff8405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eb21b77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eb21b77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eb21b77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8eb21b77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919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360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554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275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374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19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6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fff8405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12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476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0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92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42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160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46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082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44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eb21b7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eb21b7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7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99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128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357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31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37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bec3cab4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bec3cab4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eb21b77d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8eb21b77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eb21b77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eb21b7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b21b77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b21b7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44804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27796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033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4440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9298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11/14/23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0574360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Single Proportion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90" name="Google Shape;90;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91" name="Google Shape;91;p22"/>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
        <p:nvSpPr>
          <p:cNvPr id="92" name="Google Shape;92;p22"/>
          <p:cNvSpPr txBox="1">
            <a:spLocks noGrp="1"/>
          </p:cNvSpPr>
          <p:nvPr>
            <p:ph type="body" idx="1"/>
          </p:nvPr>
        </p:nvSpPr>
        <p:spPr>
          <a:xfrm flipH="1">
            <a:off x="1981075" y="46132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Point estimate:</a:t>
            </a:r>
            <a:r>
              <a:rPr lang="en" sz="2200"/>
              <a:t> proportion of </a:t>
            </a:r>
            <a:r>
              <a:rPr lang="en" sz="2200" i="1">
                <a:solidFill>
                  <a:srgbClr val="FF9900"/>
                </a:solidFill>
              </a:rPr>
              <a:t>sampled</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sample proportion</a:t>
            </a:r>
            <a:endParaRPr sz="2200"/>
          </a:p>
          <a:p>
            <a:pPr marL="0" indent="0">
              <a:lnSpc>
                <a:spcPct val="115000"/>
              </a:lnSpc>
              <a:spcBef>
                <a:spcPts val="0"/>
              </a:spcBef>
              <a:buSzPts val="1100"/>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98" name="Google Shape;98;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04" name="Google Shape;104;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05" name="Google Shape;105;p24"/>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t>And we also know that </a:t>
            </a:r>
            <a:r>
              <a:rPr lang="en" sz="2000" i="1" dirty="0">
                <a:solidFill>
                  <a:schemeClr val="accent1"/>
                </a:solidFill>
              </a:rPr>
              <a:t>ME = critical value times the SE </a:t>
            </a:r>
            <a:r>
              <a:rPr lang="en" sz="2000" dirty="0"/>
              <a:t>of the point estimate.</a:t>
            </a:r>
          </a:p>
          <a:p>
            <a:pPr marL="0" indent="0">
              <a:lnSpc>
                <a:spcPct val="115000"/>
              </a:lnSpc>
              <a:spcBef>
                <a:spcPts val="0"/>
              </a:spcBef>
              <a:buSzPts val="1100"/>
              <a:buNone/>
            </a:pPr>
            <a:endParaRPr lang="en" sz="2000" dirty="0"/>
          </a:p>
          <a:p>
            <a:pPr marL="0" indent="0">
              <a:lnSpc>
                <a:spcPct val="115000"/>
              </a:lnSpc>
              <a:spcBef>
                <a:spcPts val="0"/>
              </a:spcBef>
              <a:buSzPts val="1100"/>
              <a:buNone/>
            </a:pPr>
            <a:r>
              <a:rPr lang="en" sz="2000" dirty="0"/>
              <a:t>And: </a:t>
            </a:r>
            <a:endParaRPr sz="2000" dirty="0"/>
          </a:p>
          <a:p>
            <a:pPr marL="0" indent="457200">
              <a:lnSpc>
                <a:spcPct val="115000"/>
              </a:lnSpc>
              <a:spcBef>
                <a:spcPts val="0"/>
              </a:spcBef>
              <a:buNone/>
            </a:pPr>
            <a:r>
              <a:rPr lang="en" sz="2000" i="1" dirty="0">
                <a:solidFill>
                  <a:schemeClr val="accent1"/>
                </a:solidFill>
              </a:rPr>
              <a:t>                                      </a:t>
            </a:r>
            <a:endParaRPr sz="2000" dirty="0">
              <a:solidFill>
                <a:schemeClr val="accent1"/>
              </a:solidFill>
            </a:endParaRPr>
          </a:p>
        </p:txBody>
      </p:sp>
      <p:sp>
        <p:nvSpPr>
          <p:cNvPr id="111" name="Google Shape;111;p25"/>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13" name="Google Shape;113;p25"/>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pic>
        <p:nvPicPr>
          <p:cNvPr id="2" name="Google Shape;123;p26">
            <a:extLst>
              <a:ext uri="{FF2B5EF4-FFF2-40B4-BE49-F238E27FC236}">
                <a16:creationId xmlns:a16="http://schemas.microsoft.com/office/drawing/2014/main" id="{16E954F3-42D9-396C-4D3C-0D6FF67F941F}"/>
              </a:ext>
            </a:extLst>
          </p:cNvPr>
          <p:cNvPicPr preferRelativeResize="0"/>
          <p:nvPr/>
        </p:nvPicPr>
        <p:blipFill>
          <a:blip r:embed="rId3">
            <a:alphaModFix/>
          </a:blip>
          <a:stretch>
            <a:fillRect/>
          </a:stretch>
        </p:blipFill>
        <p:spPr>
          <a:xfrm>
            <a:off x="4545882" y="4796975"/>
            <a:ext cx="245745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1" name="Google Shape;131;p27"/>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 </a:t>
            </a:r>
            <a:r>
              <a:rPr lang="en-US" sz="1900" dirty="0">
                <a:solidFill>
                  <a:schemeClr val="accent1"/>
                </a:solidFill>
              </a:rPr>
              <a:t>remember what they are?</a:t>
            </a: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9" name="Google Shape;139;p28"/>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indent="-349250">
              <a:lnSpc>
                <a:spcPct val="115000"/>
              </a:lnSpc>
              <a:spcBef>
                <a:spcPts val="0"/>
              </a:spcBef>
              <a:buSzPts val="1900"/>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0" name="Google Shape;140;p28"/>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t>         </a:t>
            </a:r>
            <a:endParaRPr sz="1900" dirty="0"/>
          </a:p>
          <a:p>
            <a:pPr marL="0" indent="0">
              <a:lnSpc>
                <a:spcPct val="115000"/>
              </a:lnSpc>
              <a:spcBef>
                <a:spcPts val="0"/>
              </a:spcBef>
              <a:buSzPts val="1100"/>
              <a:buNone/>
            </a:pPr>
            <a:r>
              <a:rPr lang="en" sz="1900" i="1" dirty="0"/>
              <a:t>          </a:t>
            </a:r>
            <a:r>
              <a:rPr lang="en" sz="1900" i="1" dirty="0">
                <a:solidFill>
                  <a:srgbClr val="FFC000"/>
                </a:solidFill>
              </a:rPr>
              <a:t>independent observations, at least 10 successes and 10 failures</a:t>
            </a:r>
            <a:endParaRPr sz="1900" i="1" dirty="0">
              <a:solidFill>
                <a:srgbClr val="FFC000"/>
              </a:solidFill>
            </a:endParaRPr>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48" name="Google Shape;148;p29"/>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9" name="Google Shape;149;p29"/>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r>
              <a:rPr lang="en" sz="1900"/>
              <a:t>_________</a:t>
            </a:r>
            <a:endParaRPr sz="1900"/>
          </a:p>
          <a:p>
            <a:pPr marL="0" indent="0">
              <a:lnSpc>
                <a:spcPct val="115000"/>
              </a:lnSpc>
              <a:spcBef>
                <a:spcPts val="0"/>
              </a:spcBef>
              <a:buSzPts val="1100"/>
              <a:buNone/>
            </a:pPr>
            <a:r>
              <a:rPr lang="en" sz="1900">
                <a:solidFill>
                  <a:srgbClr val="FF0000"/>
                </a:solidFill>
              </a:rPr>
              <a:t>Note</a:t>
            </a:r>
            <a:r>
              <a:rPr lang="en" sz="1900"/>
              <a:t>: If </a:t>
            </a:r>
            <a:r>
              <a:rPr lang="en" sz="1900" i="1"/>
              <a:t>p</a:t>
            </a:r>
            <a:r>
              <a:rPr lang="en" sz="1900"/>
              <a:t> is unknown (most cases), we use p̂ in the calculation of the standard error.</a:t>
            </a:r>
            <a:endParaRPr sz="1900"/>
          </a:p>
          <a:p>
            <a:pPr marL="0" indent="0">
              <a:lnSpc>
                <a:spcPct val="115000"/>
              </a:lnSpc>
              <a:spcBef>
                <a:spcPts val="0"/>
              </a:spcBef>
              <a:buSzPts val="1100"/>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 sz="2000" i="1" dirty="0">
                <a:solidFill>
                  <a:schemeClr val="tx1"/>
                </a:solidFill>
              </a:rPr>
              <a:t>Estimate (using a 95% confidence interval) the proportion of all Americans who have good intuition about experimental design.</a:t>
            </a:r>
          </a:p>
          <a:p>
            <a:pPr marL="0" indent="0">
              <a:lnSpc>
                <a:spcPct val="115000"/>
              </a:lnSpc>
              <a:spcBef>
                <a:spcPts val="0"/>
              </a:spcBef>
              <a:buSzPts val="1100"/>
              <a:buNone/>
            </a:pPr>
            <a:endParaRPr lang="en" sz="2000" i="1" dirty="0">
              <a:solidFill>
                <a:schemeClr val="tx1"/>
              </a:solidFill>
            </a:endParaRPr>
          </a:p>
          <a:p>
            <a:pPr marL="0" indent="0">
              <a:lnSpc>
                <a:spcPct val="115000"/>
              </a:lnSpc>
              <a:spcBef>
                <a:spcPts val="0"/>
              </a:spcBef>
              <a:buSzPts val="1100"/>
              <a:buNone/>
            </a:pPr>
            <a:r>
              <a:rPr lang="en" sz="2000" dirty="0"/>
              <a:t>Given: </a:t>
            </a:r>
            <a:r>
              <a:rPr lang="en" sz="2000" i="1" dirty="0"/>
              <a:t>n</a:t>
            </a:r>
            <a:r>
              <a:rPr lang="en" sz="2000" dirty="0"/>
              <a:t> = 670, </a:t>
            </a:r>
            <a:r>
              <a:rPr lang="en" sz="2000" i="1" dirty="0"/>
              <a:t>p̂</a:t>
            </a:r>
            <a:r>
              <a:rPr lang="en" sz="2000" dirty="0"/>
              <a:t> = 0.85.</a:t>
            </a:r>
            <a:endParaRPr sz="2000" i="1" dirty="0">
              <a:solidFill>
                <a:schemeClr val="tx1"/>
              </a:solidFill>
            </a:endParaRPr>
          </a:p>
          <a:p>
            <a:pPr marL="0" indent="0">
              <a:lnSpc>
                <a:spcPct val="115000"/>
              </a:lnSpc>
              <a:spcBef>
                <a:spcPts val="1000"/>
              </a:spcBef>
              <a:buNone/>
            </a:pPr>
            <a:endParaRPr sz="2000" dirty="0">
              <a:solidFill>
                <a:schemeClr val="tx1"/>
              </a:solidFill>
            </a:endParaRPr>
          </a:p>
          <a:p>
            <a:pPr marL="0" indent="0">
              <a:lnSpc>
                <a:spcPct val="115000"/>
              </a:lnSpc>
              <a:spcBef>
                <a:spcPts val="1000"/>
              </a:spcBef>
              <a:spcAft>
                <a:spcPts val="1000"/>
              </a:spcAft>
              <a:buSzPts val="1100"/>
              <a:buNone/>
            </a:pPr>
            <a:endParaRPr sz="2000" dirty="0">
              <a:solidFill>
                <a:schemeClr val="tx1"/>
              </a:solidFill>
            </a:endParaRPr>
          </a:p>
        </p:txBody>
      </p:sp>
      <p:sp>
        <p:nvSpPr>
          <p:cNvPr id="155" name="Google Shape;155;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p>
          <a:p>
            <a:pPr indent="-457200">
              <a:lnSpc>
                <a:spcPct val="115000"/>
              </a:lnSpc>
              <a:spcBef>
                <a:spcPts val="1000"/>
              </a:spcBef>
              <a:buSzPts val="1100"/>
              <a:buFont typeface="+mj-lt"/>
              <a:buAutoNum type="arabicPeriod"/>
            </a:pPr>
            <a:r>
              <a:rPr lang="en" sz="2000" dirty="0"/>
              <a:t>Independence</a:t>
            </a:r>
          </a:p>
          <a:p>
            <a:pPr indent="-457200">
              <a:lnSpc>
                <a:spcPct val="115000"/>
              </a:lnSpc>
              <a:spcBef>
                <a:spcPts val="1000"/>
              </a:spcBef>
              <a:buSzPts val="1100"/>
              <a:buFont typeface="+mj-lt"/>
              <a:buAutoNum type="arabicPeriod"/>
            </a:pPr>
            <a:r>
              <a:rPr lang="en" sz="2000" dirty="0"/>
              <a:t>Success-Failures</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8139F79F-893E-21D2-8F4E-6BBF555F12DC}"/>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9DD6D28D-69BE-259B-9198-C44230AA621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844062"/>
            <a:ext cx="8147538" cy="5263661"/>
          </a:xfrm>
        </p:spPr>
        <p:txBody>
          <a:bodyPr anchor="ctr">
            <a:normAutofit/>
          </a:bodyPr>
          <a:lstStyle/>
          <a:p>
            <a:r>
              <a:rPr lang="en-US" sz="2400" dirty="0"/>
              <a:t>Mini-project 2 is DUE today</a:t>
            </a:r>
          </a:p>
          <a:p>
            <a:r>
              <a:rPr lang="en-US" sz="2400" dirty="0"/>
              <a:t>If you have not turned in a final project proposal yet you should ASAP </a:t>
            </a:r>
          </a:p>
        </p:txBody>
      </p:sp>
    </p:spTree>
    <p:extLst>
      <p:ext uri="{BB962C8B-B14F-4D97-AF65-F5344CB8AC3E}">
        <p14:creationId xmlns:p14="http://schemas.microsoft.com/office/powerpoint/2010/main" val="163994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indent="-355600">
              <a:lnSpc>
                <a:spcPct val="115000"/>
              </a:lnSpc>
              <a:spcBef>
                <a:spcPts val="0"/>
              </a:spcBef>
              <a:buSzPts val="2000"/>
              <a:buAutoNum type="arabicPeriod"/>
            </a:pPr>
            <a:r>
              <a:rPr lang="en" sz="2000" i="1" dirty="0">
                <a:solidFill>
                  <a:schemeClr val="accent1"/>
                </a:solidFill>
              </a:rPr>
              <a:t>Success-failure</a:t>
            </a:r>
            <a:r>
              <a:rPr lang="en" sz="2000" dirty="0"/>
              <a:t>: 571 people answered correctly (successes) and 99 answered incorrectly (failures), both are greater than 10.</a:t>
            </a: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2458BE9F-2CE9-01B0-74D1-A399D447C4B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00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6" y="3659159"/>
            <a:ext cx="4365298" cy="369332"/>
          </a:xfrm>
          <a:prstGeom prst="rect">
            <a:avLst/>
          </a:prstGeom>
          <a:noFill/>
        </p:spPr>
        <p:txBody>
          <a:bodyPr wrap="none" rtlCol="0">
            <a:spAutoFit/>
          </a:bodyPr>
          <a:lstStyle/>
          <a:p>
            <a:r>
              <a:rPr lang="en-US" dirty="0"/>
              <a:t>What is the interpretation of this interval?</a:t>
            </a:r>
          </a:p>
        </p:txBody>
      </p:sp>
    </p:spTree>
    <p:extLst>
      <p:ext uri="{BB962C8B-B14F-4D97-AF65-F5344CB8AC3E}">
        <p14:creationId xmlns:p14="http://schemas.microsoft.com/office/powerpoint/2010/main" val="298526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7" y="3659159"/>
            <a:ext cx="4336912" cy="1200329"/>
          </a:xfrm>
          <a:prstGeom prst="rect">
            <a:avLst/>
          </a:prstGeom>
          <a:noFill/>
        </p:spPr>
        <p:txBody>
          <a:bodyPr wrap="square" rtlCol="0">
            <a:spAutoFit/>
          </a:bodyPr>
          <a:lstStyle/>
          <a:p>
            <a:r>
              <a:rPr lang="en-US" dirty="0"/>
              <a:t>What is the interpretation of this interval?</a:t>
            </a:r>
          </a:p>
          <a:p>
            <a:r>
              <a:rPr lang="en-US" b="1" dirty="0">
                <a:solidFill>
                  <a:srgbClr val="FFC000"/>
                </a:solidFill>
              </a:rPr>
              <a:t>We are 95% confident that 82 – 88% of all Americans have good intuition about experimental design. </a:t>
            </a:r>
          </a:p>
        </p:txBody>
      </p:sp>
    </p:spTree>
    <p:extLst>
      <p:ext uri="{BB962C8B-B14F-4D97-AF65-F5344CB8AC3E}">
        <p14:creationId xmlns:p14="http://schemas.microsoft.com/office/powerpoint/2010/main" val="1613753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195" name="Google Shape;195;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01" name="Google Shape;201;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5076225" y="2237374"/>
            <a:ext cx="1760325" cy="36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7" name="Google Shape;207;p38"/>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r>
                  <a:rPr lang="en" sz="1800" dirty="0">
                    <a:solidFill>
                      <a:schemeClr val="tx1"/>
                    </a:solidFill>
                  </a:rPr>
                  <a:t>We want: </a:t>
                </a:r>
                <a14:m>
                  <m:oMath xmlns:m="http://schemas.openxmlformats.org/officeDocument/2006/math">
                    <m:r>
                      <a:rPr lang="en-US" sz="1800" b="0" i="1" smtClean="0">
                        <a:solidFill>
                          <a:schemeClr val="tx1"/>
                        </a:solidFill>
                        <a:latin typeface="Cambria Math" panose="02040503050406030204" pitchFamily="18" charset="0"/>
                      </a:rPr>
                      <m:t>0.01 </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𝑀𝐸</m:t>
                    </m:r>
                  </m:oMath>
                </a14:m>
                <a:endParaRPr lang="en-US" sz="1800" b="0" dirty="0">
                  <a:solidFill>
                    <a:schemeClr val="tx1"/>
                  </a:solidFill>
                  <a:ea typeface="Cambria Math" panose="02040503050406030204" pitchFamily="18" charset="0"/>
                </a:endParaRPr>
              </a:p>
              <a:p>
                <a:pPr marL="0" indent="0">
                  <a:lnSpc>
                    <a:spcPct val="115000"/>
                  </a:lnSpc>
                  <a:spcBef>
                    <a:spcPts val="0"/>
                  </a:spcBef>
                  <a:spcAft>
                    <a:spcPts val="1000"/>
                  </a:spcAft>
                  <a:buSzPts val="1100"/>
                  <a:buNone/>
                </a:pPr>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0.01</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𝑧</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𝑆𝐸</m:t>
                    </m:r>
                  </m:oMath>
                </a14:m>
                <a:endParaRPr sz="1800" dirty="0">
                  <a:solidFill>
                    <a:schemeClr val="tx1"/>
                  </a:solidFill>
                </a:endParaRPr>
              </a:p>
            </p:txBody>
          </p:sp>
        </mc:Choice>
        <mc:Fallback xmlns="">
          <p:sp>
            <p:nvSpPr>
              <p:cNvPr id="207" name="Google Shape;207;p38"/>
              <p:cNvSpPr txBox="1">
                <a:spLocks noGrp="1" noRot="1" noChangeAspect="1" noMove="1" noResize="1" noEditPoints="1" noAdjustHandles="1" noChangeArrowheads="1" noChangeShapeType="1" noTextEdit="1"/>
              </p:cNvSpPr>
              <p:nvPr>
                <p:ph type="body" idx="1"/>
              </p:nvPr>
            </p:nvSpPr>
            <p:spPr>
              <a:xfrm flipH="1">
                <a:off x="1981075" y="1305775"/>
                <a:ext cx="7822200" cy="882900"/>
              </a:xfrm>
              <a:prstGeom prst="rect">
                <a:avLst/>
              </a:prstGeom>
              <a:blipFill>
                <a:blip r:embed="rId3"/>
                <a:stretch>
                  <a:fillRect l="-649" b="-188732"/>
                </a:stretch>
              </a:blipFill>
            </p:spPr>
            <p:txBody>
              <a:bodyPr/>
              <a:lstStyle/>
              <a:p>
                <a:r>
                  <a:rPr lang="en-US">
                    <a:noFill/>
                  </a:rPr>
                  <a:t> </a:t>
                </a:r>
              </a:p>
            </p:txBody>
          </p:sp>
        </mc:Fallback>
      </mc:AlternateContent>
      <p:sp>
        <p:nvSpPr>
          <p:cNvPr id="208" name="Google Shape;208;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4">
            <a:alphaModFix/>
          </a:blip>
          <a:stretch>
            <a:fillRect/>
          </a:stretch>
        </p:blipFill>
        <p:spPr>
          <a:xfrm>
            <a:off x="5076225" y="2237374"/>
            <a:ext cx="1760325" cy="365650"/>
          </a:xfrm>
          <a:prstGeom prst="rect">
            <a:avLst/>
          </a:prstGeom>
          <a:noFill/>
          <a:ln>
            <a:noFill/>
          </a:ln>
        </p:spPr>
      </p:pic>
      <p:pic>
        <p:nvPicPr>
          <p:cNvPr id="210" name="Google Shape;210;p38"/>
          <p:cNvPicPr preferRelativeResize="0"/>
          <p:nvPr/>
        </p:nvPicPr>
        <p:blipFill>
          <a:blip r:embed="rId5">
            <a:alphaModFix/>
          </a:blip>
          <a:stretch>
            <a:fillRect/>
          </a:stretch>
        </p:blipFill>
        <p:spPr>
          <a:xfrm>
            <a:off x="2767888" y="3774643"/>
            <a:ext cx="7677374" cy="731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48274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8614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RECAP: Inference for </a:t>
            </a:r>
            <a:r>
              <a:rPr lang="en-US" b="1" dirty="0"/>
              <a:t>means</a:t>
            </a:r>
            <a:r>
              <a:rPr lang="en-US" dirty="0"/>
              <a:t>  </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293077"/>
            <a:ext cx="8147538" cy="6435969"/>
          </a:xfrm>
        </p:spPr>
        <p:txBody>
          <a:bodyPr anchor="t">
            <a:normAutofit fontScale="77500" lnSpcReduction="20000"/>
          </a:bodyPr>
          <a:lstStyle/>
          <a:p>
            <a:pPr marL="0" indent="0">
              <a:buNone/>
            </a:pPr>
            <a:r>
              <a:rPr lang="en-US" sz="3600" dirty="0"/>
              <a:t>Match the following scenarios to the appropriate test (Z-test, T-test, ANOVA): </a:t>
            </a:r>
          </a:p>
          <a:p>
            <a:endParaRPr lang="en-US" sz="4400" dirty="0"/>
          </a:p>
          <a:p>
            <a:r>
              <a:rPr lang="en-US" sz="2900" dirty="0"/>
              <a:t>Comparing a sample mean to a population mean, N = 50 </a:t>
            </a:r>
          </a:p>
          <a:p>
            <a:endParaRPr lang="en-US" sz="2900" dirty="0"/>
          </a:p>
          <a:p>
            <a:r>
              <a:rPr lang="en-US" sz="2900" dirty="0"/>
              <a:t>Comparing a sample mean to a population mean, N = 20 </a:t>
            </a:r>
          </a:p>
          <a:p>
            <a:endParaRPr lang="en-US" sz="2900" dirty="0"/>
          </a:p>
          <a:p>
            <a:r>
              <a:rPr lang="en-US" sz="2900" dirty="0"/>
              <a:t>Comparing paired means, N = 100 </a:t>
            </a:r>
          </a:p>
          <a:p>
            <a:endParaRPr lang="en-US" sz="2900" dirty="0"/>
          </a:p>
          <a:p>
            <a:r>
              <a:rPr lang="en-US" sz="2900" dirty="0"/>
              <a:t>Comparing paired means, N = 25</a:t>
            </a:r>
          </a:p>
          <a:p>
            <a:endParaRPr lang="en-US" sz="2900" dirty="0"/>
          </a:p>
          <a:p>
            <a:r>
              <a:rPr lang="en-US" sz="2900" dirty="0"/>
              <a:t>Comparing un-paired means, N</a:t>
            </a:r>
            <a:r>
              <a:rPr lang="en-US" sz="2900" baseline="-25000" dirty="0"/>
              <a:t>a</a:t>
            </a:r>
            <a:r>
              <a:rPr lang="en-US" sz="2900" dirty="0"/>
              <a:t> = 15, N</a:t>
            </a:r>
            <a:r>
              <a:rPr lang="en-US" sz="2900" baseline="-25000" dirty="0"/>
              <a:t>b</a:t>
            </a:r>
            <a:r>
              <a:rPr lang="en-US" sz="2900" dirty="0"/>
              <a:t> = 17 </a:t>
            </a:r>
          </a:p>
          <a:p>
            <a:endParaRPr lang="en-US" sz="2900" dirty="0"/>
          </a:p>
          <a:p>
            <a:r>
              <a:rPr lang="en-US" sz="2900" dirty="0"/>
              <a:t>Comparing un-paired means, N</a:t>
            </a:r>
            <a:r>
              <a:rPr lang="en-US" sz="2900" baseline="-25000" dirty="0"/>
              <a:t>a</a:t>
            </a:r>
            <a:r>
              <a:rPr lang="en-US" sz="2900" dirty="0"/>
              <a:t> = 55, N</a:t>
            </a:r>
            <a:r>
              <a:rPr lang="en-US" sz="2900" baseline="-25000" dirty="0"/>
              <a:t>b</a:t>
            </a:r>
            <a:r>
              <a:rPr lang="en-US" sz="2900" dirty="0"/>
              <a:t> = 56 </a:t>
            </a:r>
          </a:p>
          <a:p>
            <a:endParaRPr lang="en-US" sz="2900" dirty="0"/>
          </a:p>
          <a:p>
            <a:r>
              <a:rPr lang="en-US" sz="2900" dirty="0"/>
              <a:t>Comparing more than 2 means, N</a:t>
            </a:r>
            <a:r>
              <a:rPr lang="en-US" sz="2900" baseline="-25000" dirty="0"/>
              <a:t>a</a:t>
            </a:r>
            <a:r>
              <a:rPr lang="en-US" sz="2900" dirty="0"/>
              <a:t> = 55, N</a:t>
            </a:r>
            <a:r>
              <a:rPr lang="en-US" sz="2900" baseline="-25000" dirty="0"/>
              <a:t>b</a:t>
            </a:r>
            <a:r>
              <a:rPr lang="en-US" sz="2900" dirty="0"/>
              <a:t> = 56, N</a:t>
            </a:r>
            <a:r>
              <a:rPr lang="en-US" sz="2900" baseline="-25000" dirty="0"/>
              <a:t>c</a:t>
            </a:r>
            <a:r>
              <a:rPr lang="en-US" sz="2900" dirty="0"/>
              <a:t> = 54, N</a:t>
            </a:r>
            <a:r>
              <a:rPr lang="en-US" sz="2900" baseline="-25000" dirty="0"/>
              <a:t>d</a:t>
            </a:r>
            <a:r>
              <a:rPr lang="en-US" sz="2900" dirty="0"/>
              <a:t> = 55 </a:t>
            </a:r>
          </a:p>
          <a:p>
            <a:endParaRPr lang="en-US" sz="2800" dirty="0"/>
          </a:p>
        </p:txBody>
      </p:sp>
    </p:spTree>
    <p:extLst>
      <p:ext uri="{BB962C8B-B14F-4D97-AF65-F5344CB8AC3E}">
        <p14:creationId xmlns:p14="http://schemas.microsoft.com/office/powerpoint/2010/main" val="456526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25" name="Google Shape;225;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2362201" y="4169201"/>
            <a:ext cx="3731738" cy="6131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2362201" y="4169201"/>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2362200" y="4905870"/>
            <a:ext cx="5722826" cy="3470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marL="0" indent="0">
              <a:lnSpc>
                <a:spcPct val="115000"/>
              </a:lnSpc>
              <a:spcBef>
                <a:spcPts val="1000"/>
              </a:spcBef>
              <a:spcAft>
                <a:spcPts val="1000"/>
              </a:spcAft>
              <a:buNone/>
            </a:pPr>
            <a:endParaRPr sz="2200"/>
          </a:p>
        </p:txBody>
      </p:sp>
      <p:sp>
        <p:nvSpPr>
          <p:cNvPr id="246" name="Google Shape;246;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marL="0" indent="0">
              <a:lnSpc>
                <a:spcPct val="115000"/>
              </a:lnSpc>
              <a:spcBef>
                <a:spcPts val="1000"/>
              </a:spcBef>
              <a:spcAft>
                <a:spcPts val="1000"/>
              </a:spcAft>
              <a:buNone/>
            </a:pPr>
            <a:endParaRPr sz="2200"/>
          </a:p>
        </p:txBody>
      </p:sp>
      <p:sp>
        <p:nvSpPr>
          <p:cNvPr id="252" name="Google Shape;252;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indent="-368300">
              <a:lnSpc>
                <a:spcPct val="115000"/>
              </a:lnSpc>
              <a:spcBef>
                <a:spcPts val="0"/>
              </a:spcBef>
              <a:buSzPts val="2200"/>
            </a:pPr>
            <a:r>
              <a:rPr lang="en" sz="2200" i="1"/>
              <a:t>p̂</a:t>
            </a:r>
            <a:r>
              <a:rPr lang="en" sz="2200"/>
              <a:t> = 0.5 gives the most conservative estimate -- highest possible sample size</a:t>
            </a:r>
            <a:endParaRPr sz="2200"/>
          </a:p>
        </p:txBody>
      </p:sp>
      <p:sp>
        <p:nvSpPr>
          <p:cNvPr id="258" name="Google Shape;25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endParaRPr sz="1900" i="1"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hypotheses?</a:t>
            </a:r>
            <a:endParaRPr sz="1900" dirty="0">
              <a:solidFill>
                <a:schemeClr val="tx1"/>
              </a:solidFill>
            </a:endParaRPr>
          </a:p>
        </p:txBody>
      </p:sp>
    </p:spTree>
    <p:extLst>
      <p:ext uri="{BB962C8B-B14F-4D97-AF65-F5344CB8AC3E}">
        <p14:creationId xmlns:p14="http://schemas.microsoft.com/office/powerpoint/2010/main" val="4261185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2203184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2424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5108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9A-A821-4CF1-AC23-D07DCC47B5C8}"/>
              </a:ext>
            </a:extLst>
          </p:cNvPr>
          <p:cNvSpPr>
            <a:spLocks noGrp="1"/>
          </p:cNvSpPr>
          <p:nvPr>
            <p:ph type="title"/>
          </p:nvPr>
        </p:nvSpPr>
        <p:spPr/>
        <p:txBody>
          <a:bodyPr/>
          <a:lstStyle/>
          <a:p>
            <a:r>
              <a:rPr lang="en-US" dirty="0"/>
              <a:t>Proportions </a:t>
            </a:r>
          </a:p>
        </p:txBody>
      </p:sp>
      <p:sp>
        <p:nvSpPr>
          <p:cNvPr id="3" name="Content Placeholder 2">
            <a:extLst>
              <a:ext uri="{FF2B5EF4-FFF2-40B4-BE49-F238E27FC236}">
                <a16:creationId xmlns:a16="http://schemas.microsoft.com/office/drawing/2014/main" id="{64BDE68D-BE25-8EB8-E9CF-4DB38935339F}"/>
              </a:ext>
            </a:extLst>
          </p:cNvPr>
          <p:cNvSpPr>
            <a:spLocks noGrp="1"/>
          </p:cNvSpPr>
          <p:nvPr>
            <p:ph idx="1"/>
          </p:nvPr>
        </p:nvSpPr>
        <p:spPr/>
        <p:txBody>
          <a:bodyPr anchor="t">
            <a:normAutofit/>
          </a:bodyPr>
          <a:lstStyle/>
          <a:p>
            <a:r>
              <a:rPr lang="en-US" sz="2400" dirty="0"/>
              <a:t>We can make similar inferences for proportions instead of means </a:t>
            </a:r>
          </a:p>
          <a:p>
            <a:r>
              <a:rPr lang="en-US" sz="2400" dirty="0"/>
              <a:t>Today we will start with one-sample proportions, compared to a population proportion </a:t>
            </a:r>
          </a:p>
          <a:p>
            <a:r>
              <a:rPr lang="en-US" sz="2400" dirty="0"/>
              <a:t>This an analogous to testing whether a one-sample mean differs from a population mean </a:t>
            </a:r>
          </a:p>
          <a:p>
            <a:pPr lvl="1"/>
            <a:endParaRPr lang="en-US" sz="2200" dirty="0"/>
          </a:p>
        </p:txBody>
      </p:sp>
    </p:spTree>
    <p:extLst>
      <p:ext uri="{BB962C8B-B14F-4D97-AF65-F5344CB8AC3E}">
        <p14:creationId xmlns:p14="http://schemas.microsoft.com/office/powerpoint/2010/main" val="1283905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Success-failure condition:</a:t>
            </a:r>
            <a:endParaRPr sz="2200" dirty="0"/>
          </a:p>
          <a:p>
            <a:pPr indent="-368300">
              <a:lnSpc>
                <a:spcPct val="115000"/>
              </a:lnSpc>
              <a:spcBef>
                <a:spcPts val="0"/>
              </a:spcBef>
              <a:buSzPts val="2200"/>
            </a:pPr>
            <a:r>
              <a:rPr lang="en" sz="2200" dirty="0"/>
              <a:t>CI: At least 10 </a:t>
            </a:r>
            <a:r>
              <a:rPr lang="en" sz="2200" i="1" dirty="0">
                <a:solidFill>
                  <a:srgbClr val="FF9900"/>
                </a:solidFill>
              </a:rPr>
              <a:t>observed </a:t>
            </a:r>
            <a:r>
              <a:rPr lang="en" sz="2200" dirty="0"/>
              <a:t>successes and failures</a:t>
            </a:r>
            <a:endParaRPr sz="2200" dirty="0"/>
          </a:p>
          <a:p>
            <a:pPr indent="-368300">
              <a:lnSpc>
                <a:spcPct val="115000"/>
              </a:lnSpc>
              <a:spcBef>
                <a:spcPts val="0"/>
              </a:spcBef>
              <a:buSzPts val="2200"/>
            </a:pPr>
            <a:r>
              <a:rPr lang="en" sz="2200" dirty="0"/>
              <a:t>HT: At least 10 </a:t>
            </a:r>
            <a:r>
              <a:rPr lang="en" sz="2200" i="1" dirty="0">
                <a:solidFill>
                  <a:srgbClr val="FF9900"/>
                </a:solidFill>
              </a:rPr>
              <a:t>expected </a:t>
            </a:r>
            <a:r>
              <a:rPr lang="en" sz="2200" dirty="0"/>
              <a:t>successes and failures, calculated using the null value</a:t>
            </a:r>
          </a:p>
          <a:p>
            <a:pPr marL="88900" indent="0">
              <a:lnSpc>
                <a:spcPct val="115000"/>
              </a:lnSpc>
              <a:spcBef>
                <a:spcPts val="0"/>
              </a:spcBef>
              <a:buSzPts val="2200"/>
              <a:buNone/>
            </a:pPr>
            <a:r>
              <a:rPr lang="en" sz="2200" dirty="0"/>
              <a:t>Independence:</a:t>
            </a:r>
          </a:p>
          <a:p>
            <a:pPr marL="431800" indent="-342900">
              <a:lnSpc>
                <a:spcPct val="115000"/>
              </a:lnSpc>
              <a:spcBef>
                <a:spcPts val="0"/>
              </a:spcBef>
              <a:buSzPts val="2200"/>
            </a:pPr>
            <a:r>
              <a:rPr lang="en" sz="2200" dirty="0"/>
              <a:t>Observations must be </a:t>
            </a:r>
            <a:r>
              <a:rPr lang="en" sz="2200" dirty="0" err="1"/>
              <a:t>independ</a:t>
            </a:r>
            <a:r>
              <a:rPr lang="en-US" sz="2200" dirty="0"/>
              <a:t>e</a:t>
            </a:r>
            <a:r>
              <a:rPr lang="en" sz="2200" dirty="0" err="1"/>
              <a:t>nt</a:t>
            </a:r>
            <a:r>
              <a:rPr lang="en" sz="2200" dirty="0"/>
              <a:t> of each other </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for proportions</a:t>
            </a:r>
            <a:endParaRPr dirty="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85384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a:p>
            <a:pPr marL="0" indent="0">
              <a:lnSpc>
                <a:spcPct val="115000"/>
              </a:lnSpc>
              <a:spcBef>
                <a:spcPts val="0"/>
              </a:spcBef>
              <a:buNone/>
            </a:pPr>
            <a:r>
              <a:rPr lang="en" sz="1900" dirty="0">
                <a:solidFill>
                  <a:schemeClr val="tx1"/>
                </a:solidFill>
              </a:rPr>
              <a:t>	- 0.8 * 670 = 536, 0.2 * 670 = 134 </a:t>
            </a:r>
            <a:r>
              <a:rPr lang="en" sz="1900" dirty="0">
                <a:solidFill>
                  <a:schemeClr val="tx1"/>
                </a:solidFill>
                <a:sym typeface="Wingdings" pitchFamily="2" charset="2"/>
              </a:rPr>
              <a:t> Success-failure condition </a:t>
            </a:r>
          </a:p>
          <a:p>
            <a:pPr marL="0" indent="0">
              <a:lnSpc>
                <a:spcPct val="115000"/>
              </a:lnSpc>
              <a:spcBef>
                <a:spcPts val="0"/>
              </a:spcBef>
              <a:buNone/>
            </a:pPr>
            <a:r>
              <a:rPr lang="en" sz="1900" dirty="0">
                <a:solidFill>
                  <a:schemeClr val="tx1"/>
                </a:solidFill>
                <a:sym typeface="Wingdings" pitchFamily="2" charset="2"/>
              </a:rPr>
              <a:t>	- Independent observations  </a:t>
            </a:r>
            <a:endParaRPr lang="en" sz="1900"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4" name="Graphic 3" descr="Checkbox Checked outline">
            <a:extLst>
              <a:ext uri="{FF2B5EF4-FFF2-40B4-BE49-F238E27FC236}">
                <a16:creationId xmlns:a16="http://schemas.microsoft.com/office/drawing/2014/main" id="{ADD434CD-59AA-8466-69D5-D62ACEFEE2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391" y="4442768"/>
            <a:ext cx="914400" cy="914400"/>
          </a:xfrm>
          <a:prstGeom prst="rect">
            <a:avLst/>
          </a:prstGeom>
        </p:spPr>
      </p:pic>
      <p:pic>
        <p:nvPicPr>
          <p:cNvPr id="5" name="Graphic 4" descr="Checkbox Checked outline">
            <a:extLst>
              <a:ext uri="{FF2B5EF4-FFF2-40B4-BE49-F238E27FC236}">
                <a16:creationId xmlns:a16="http://schemas.microsoft.com/office/drawing/2014/main" id="{D2752182-D7F4-CC3B-3F23-761B85DD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6782" y="4899968"/>
            <a:ext cx="914400" cy="914400"/>
          </a:xfrm>
          <a:prstGeom prst="rect">
            <a:avLst/>
          </a:prstGeom>
        </p:spPr>
      </p:pic>
    </p:spTree>
    <p:extLst>
      <p:ext uri="{BB962C8B-B14F-4D97-AF65-F5344CB8AC3E}">
        <p14:creationId xmlns:p14="http://schemas.microsoft.com/office/powerpoint/2010/main" val="3313721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761003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spTree>
    <p:extLst>
      <p:ext uri="{BB962C8B-B14F-4D97-AF65-F5344CB8AC3E}">
        <p14:creationId xmlns:p14="http://schemas.microsoft.com/office/powerpoint/2010/main" val="4023418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t>Standard error:</a:t>
            </a:r>
            <a:endParaRPr sz="2200" dirty="0"/>
          </a:p>
          <a:p>
            <a:pPr indent="-368300">
              <a:lnSpc>
                <a:spcPct val="115000"/>
              </a:lnSpc>
              <a:spcBef>
                <a:spcPts val="0"/>
              </a:spcBef>
              <a:buSzPts val="2200"/>
            </a:pPr>
            <a:r>
              <a:rPr lang="en" sz="2200" dirty="0"/>
              <a:t>CI: calculate using observed sample proportion:</a:t>
            </a:r>
            <a:endParaRPr sz="2200" dirty="0"/>
          </a:p>
          <a:p>
            <a:pPr marL="0" indent="0">
              <a:lnSpc>
                <a:spcPct val="115000"/>
              </a:lnSpc>
              <a:spcBef>
                <a:spcPts val="0"/>
              </a:spcBef>
              <a:buNone/>
            </a:pPr>
            <a:endParaRPr sz="2200" dirty="0"/>
          </a:p>
          <a:p>
            <a:pPr marL="0" indent="0">
              <a:lnSpc>
                <a:spcPct val="115000"/>
              </a:lnSpc>
              <a:spcBef>
                <a:spcPts val="0"/>
              </a:spcBef>
              <a:buNone/>
            </a:pPr>
            <a:endParaRPr sz="2200" dirty="0"/>
          </a:p>
          <a:p>
            <a:pPr indent="-368300">
              <a:lnSpc>
                <a:spcPct val="115000"/>
              </a:lnSpc>
              <a:spcBef>
                <a:spcPts val="0"/>
              </a:spcBef>
              <a:buSzPts val="2200"/>
            </a:pPr>
            <a:r>
              <a:rPr lang="en" sz="2200" dirty="0"/>
              <a:t>HT: calculate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pic>
        <p:nvPicPr>
          <p:cNvPr id="265" name="Google Shape;265;p45"/>
          <p:cNvPicPr preferRelativeResize="0"/>
          <p:nvPr/>
        </p:nvPicPr>
        <p:blipFill>
          <a:blip r:embed="rId3">
            <a:alphaModFix/>
          </a:blip>
          <a:stretch>
            <a:fillRect/>
          </a:stretch>
        </p:blipFill>
        <p:spPr>
          <a:xfrm>
            <a:off x="4587470" y="3482556"/>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4587470" y="2146720"/>
            <a:ext cx="1628775" cy="628650"/>
          </a:xfrm>
          <a:prstGeom prst="rect">
            <a:avLst/>
          </a:prstGeom>
          <a:noFill/>
          <a:ln>
            <a:noFill/>
          </a:ln>
        </p:spPr>
      </p:pic>
    </p:spTree>
    <p:extLst>
      <p:ext uri="{BB962C8B-B14F-4D97-AF65-F5344CB8AC3E}">
        <p14:creationId xmlns:p14="http://schemas.microsoft.com/office/powerpoint/2010/main" val="992534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p:spTree>
    <p:extLst>
      <p:ext uri="{BB962C8B-B14F-4D97-AF65-F5344CB8AC3E}">
        <p14:creationId xmlns:p14="http://schemas.microsoft.com/office/powerpoint/2010/main" val="2562395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Tree>
    <p:extLst>
      <p:ext uri="{BB962C8B-B14F-4D97-AF65-F5344CB8AC3E}">
        <p14:creationId xmlns:p14="http://schemas.microsoft.com/office/powerpoint/2010/main" val="4077290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r="-4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b="-125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437651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p:txBody>
      </p:sp>
    </p:spTree>
    <p:extLst>
      <p:ext uri="{BB962C8B-B14F-4D97-AF65-F5344CB8AC3E}">
        <p14:creationId xmlns:p14="http://schemas.microsoft.com/office/powerpoint/2010/main" val="1869219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7196164" cy="830997"/>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a:p>
            <a:r>
              <a:rPr lang="en-US" sz="24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400" b="0" cap="none" spc="0" dirty="0">
              <a:ln w="0"/>
              <a:solidFill>
                <a:srgbClr val="FFC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1611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t>500 get the drug, 500 don’t</a:t>
            </a:r>
            <a:endParaRPr sz="2200" dirty="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Tree>
    <p:extLst>
      <p:ext uri="{BB962C8B-B14F-4D97-AF65-F5344CB8AC3E}">
        <p14:creationId xmlns:p14="http://schemas.microsoft.com/office/powerpoint/2010/main" val="927561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935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65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6667" r="-6186"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5159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2631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m:oMathPara>
                </a14:m>
                <a:endParaRPr lang="en-US" dirty="0"/>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2631746" cy="276999"/>
              </a:xfrm>
              <a:prstGeom prst="rect">
                <a:avLst/>
              </a:prstGeom>
              <a:blipFill>
                <a:blip r:embed="rId6"/>
                <a:stretch>
                  <a:fillRect l="-1442" t="-4348" r="-1442" b="-39130"/>
                </a:stretch>
              </a:blipFill>
            </p:spPr>
            <p:txBody>
              <a:bodyPr/>
              <a:lstStyle/>
              <a:p>
                <a:r>
                  <a:rPr lang="en-US">
                    <a:noFill/>
                  </a:rPr>
                  <a:t> </a:t>
                </a:r>
              </a:p>
            </p:txBody>
          </p:sp>
        </mc:Fallback>
      </mc:AlternateContent>
    </p:spTree>
    <p:extLst>
      <p:ext uri="{BB962C8B-B14F-4D97-AF65-F5344CB8AC3E}">
        <p14:creationId xmlns:p14="http://schemas.microsoft.com/office/powerpoint/2010/main" val="3655025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6793719" cy="276999"/>
              </a:xfrm>
              <a:prstGeom prst="rect">
                <a:avLst/>
              </a:prstGeom>
              <a:blipFill>
                <a:blip r:embed="rId6"/>
                <a:stretch>
                  <a:fillRect l="-1119" t="-26087" r="-1119" b="-47826"/>
                </a:stretch>
              </a:blipFill>
            </p:spPr>
            <p:txBody>
              <a:bodyPr/>
              <a:lstStyle/>
              <a:p>
                <a:r>
                  <a:rPr lang="en-US">
                    <a:noFill/>
                  </a:rPr>
                  <a:t> </a:t>
                </a:r>
              </a:p>
            </p:txBody>
          </p:sp>
        </mc:Fallback>
      </mc:AlternateContent>
    </p:spTree>
    <p:extLst>
      <p:ext uri="{BB962C8B-B14F-4D97-AF65-F5344CB8AC3E}">
        <p14:creationId xmlns:p14="http://schemas.microsoft.com/office/powerpoint/2010/main" val="2287419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4">
            <a:alphaModFix/>
          </a:blip>
          <a:stretch>
            <a:fillRect/>
          </a:stretch>
        </p:blipFill>
        <p:spPr>
          <a:xfrm>
            <a:off x="865186" y="3429000"/>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03785" y="3995410"/>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50324" y="4437716"/>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58970" y="3486890"/>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78329" y="4072355"/>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64735" y="4410909"/>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64735" y="4410909"/>
                <a:ext cx="6793719" cy="276999"/>
              </a:xfrm>
              <a:prstGeom prst="rect">
                <a:avLst/>
              </a:prstGeom>
              <a:blipFill>
                <a:blip r:embed="rId5"/>
                <a:stretch>
                  <a:fillRect l="-1119" t="-26087" r="-1119" b="-478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09A793-DE4A-46F6-46E5-A9ACEB758C9C}"/>
              </a:ext>
            </a:extLst>
          </p:cNvPr>
          <p:cNvSpPr txBox="1"/>
          <p:nvPr/>
        </p:nvSpPr>
        <p:spPr>
          <a:xfrm>
            <a:off x="958971" y="5359357"/>
            <a:ext cx="10899484" cy="923330"/>
          </a:xfrm>
          <a:prstGeom prst="rect">
            <a:avLst/>
          </a:prstGeom>
          <a:noFill/>
        </p:spPr>
        <p:txBody>
          <a:bodyPr wrap="square" rtlCol="0">
            <a:spAutoFit/>
          </a:bodyPr>
          <a:lstStyle/>
          <a:p>
            <a:r>
              <a:rPr lang="en-US" sz="1800" dirty="0"/>
              <a:t>Since the p-value is low, we </a:t>
            </a:r>
            <a:r>
              <a:rPr lang="en-US" sz="1800" b="1" dirty="0">
                <a:solidFill>
                  <a:srgbClr val="FFC000"/>
                </a:solidFill>
              </a:rPr>
              <a:t>reject </a:t>
            </a:r>
            <a:r>
              <a:rPr lang="en-US" sz="1800" b="1" i="1" dirty="0">
                <a:solidFill>
                  <a:srgbClr val="FFC000"/>
                </a:solidFill>
              </a:rPr>
              <a:t>H</a:t>
            </a:r>
            <a:r>
              <a:rPr lang="en-US" sz="1800" b="1" i="1" baseline="-25000" dirty="0">
                <a:solidFill>
                  <a:srgbClr val="FFC000"/>
                </a:solidFill>
              </a:rPr>
              <a:t>0</a:t>
            </a:r>
            <a:r>
              <a:rPr lang="en-US" sz="1800" dirty="0"/>
              <a:t>. The data provide convincing evidence that more than 80% of Americans have a good intuition on experimental design.</a:t>
            </a:r>
          </a:p>
          <a:p>
            <a:endParaRPr lang="en-US" dirty="0"/>
          </a:p>
        </p:txBody>
      </p:sp>
    </p:spTree>
    <p:extLst>
      <p:ext uri="{BB962C8B-B14F-4D97-AF65-F5344CB8AC3E}">
        <p14:creationId xmlns:p14="http://schemas.microsoft.com/office/powerpoint/2010/main" val="2620389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SzPts val="2200"/>
              <a:buAutoNum type="alphaLcParenBoth"/>
            </a:pPr>
            <a:r>
              <a:rPr lang="en" sz="2200" dirty="0"/>
              <a:t>No</a:t>
            </a:r>
            <a:endParaRPr sz="2200" dirty="0"/>
          </a:p>
          <a:p>
            <a:pPr indent="-368300">
              <a:lnSpc>
                <a:spcPct val="115000"/>
              </a:lnSpc>
              <a:spcBef>
                <a:spcPts val="0"/>
              </a:spcBef>
              <a:buSzPts val="2200"/>
              <a:buAutoNum type="alphaLcParenBoth"/>
            </a:pPr>
            <a:r>
              <a:rPr lang="en" sz="2200" dirty="0"/>
              <a:t>Can’t tell</a:t>
            </a:r>
            <a:endParaRPr sz="2200" dirty="0"/>
          </a:p>
        </p:txBody>
      </p:sp>
      <p:sp>
        <p:nvSpPr>
          <p:cNvPr id="325" name="Google Shape;325;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Clr>
                <a:srgbClr val="FF9900"/>
              </a:buClr>
              <a:buSzPts val="2200"/>
              <a:buAutoNum type="alphaLcParenBoth"/>
            </a:pPr>
            <a:r>
              <a:rPr lang="en" sz="2200" i="1" dirty="0">
                <a:solidFill>
                  <a:srgbClr val="FF9900"/>
                </a:solidFill>
              </a:rPr>
              <a:t>No </a:t>
            </a:r>
            <a:r>
              <a:rPr lang="en" sz="2200" i="1" dirty="0">
                <a:solidFill>
                  <a:srgbClr val="FF9900"/>
                </a:solidFill>
                <a:sym typeface="Wingdings" pitchFamily="2" charset="2"/>
              </a:rPr>
              <a:t> (8%, 14%) includes 8%, 9%, 10% </a:t>
            </a:r>
            <a:endParaRPr sz="2200" i="1" dirty="0">
              <a:solidFill>
                <a:srgbClr val="FF9900"/>
              </a:solidFill>
            </a:endParaRPr>
          </a:p>
          <a:p>
            <a:pPr indent="-368300">
              <a:lnSpc>
                <a:spcPct val="115000"/>
              </a:lnSpc>
              <a:spcBef>
                <a:spcPts val="0"/>
              </a:spcBef>
              <a:buSzPts val="2200"/>
              <a:buAutoNum type="alphaLcParenBoth"/>
            </a:pPr>
            <a:r>
              <a:rPr lang="en" sz="2200" dirty="0"/>
              <a:t>Can’t tell</a:t>
            </a:r>
            <a:endParaRPr sz="2200" dirty="0"/>
          </a:p>
        </p:txBody>
      </p:sp>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5" name="Picture 4" descr="A close-up of a text&#10;&#10;Description automatically generated">
            <a:extLst>
              <a:ext uri="{FF2B5EF4-FFF2-40B4-BE49-F238E27FC236}">
                <a16:creationId xmlns:a16="http://schemas.microsoft.com/office/drawing/2014/main" id="{AB626374-4986-F701-3C96-5CA06B612792}"/>
              </a:ext>
            </a:extLst>
          </p:cNvPr>
          <p:cNvPicPr>
            <a:picLocks noChangeAspect="1"/>
          </p:cNvPicPr>
          <p:nvPr/>
        </p:nvPicPr>
        <p:blipFill>
          <a:blip r:embed="rId3"/>
          <a:stretch>
            <a:fillRect/>
          </a:stretch>
        </p:blipFill>
        <p:spPr>
          <a:xfrm>
            <a:off x="641349" y="1264138"/>
            <a:ext cx="10697519" cy="2545862"/>
          </a:xfrm>
          <a:prstGeom prst="rect">
            <a:avLst/>
          </a:prstGeom>
        </p:spPr>
      </p:pic>
      <p:pic>
        <p:nvPicPr>
          <p:cNvPr id="7" name="Picture 6" descr="A close-up of a text&#10;&#10;Description automatically generated">
            <a:extLst>
              <a:ext uri="{FF2B5EF4-FFF2-40B4-BE49-F238E27FC236}">
                <a16:creationId xmlns:a16="http://schemas.microsoft.com/office/drawing/2014/main" id="{F44A0A60-16F2-0C5C-D80E-E78AD79906CC}"/>
              </a:ext>
            </a:extLst>
          </p:cNvPr>
          <p:cNvPicPr>
            <a:picLocks noChangeAspect="1"/>
          </p:cNvPicPr>
          <p:nvPr/>
        </p:nvPicPr>
        <p:blipFill>
          <a:blip r:embed="rId4"/>
          <a:stretch>
            <a:fillRect/>
          </a:stretch>
        </p:blipFill>
        <p:spPr>
          <a:xfrm>
            <a:off x="641349" y="3810000"/>
            <a:ext cx="10697518" cy="2532028"/>
          </a:xfrm>
          <a:prstGeom prst="rect">
            <a:avLst/>
          </a:prstGeom>
        </p:spPr>
      </p:pic>
    </p:spTree>
    <p:extLst>
      <p:ext uri="{BB962C8B-B14F-4D97-AF65-F5344CB8AC3E}">
        <p14:creationId xmlns:p14="http://schemas.microsoft.com/office/powerpoint/2010/main" val="77735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solidFill>
                  <a:srgbClr val="FFC000"/>
                </a:solidFill>
              </a:rPr>
              <a:t>500 get the drug, 500 don’t</a:t>
            </a:r>
            <a:endParaRPr sz="2200" dirty="0">
              <a:solidFill>
                <a:srgbClr val="FFC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extLst>
      <p:ext uri="{BB962C8B-B14F-4D97-AF65-F5344CB8AC3E}">
        <p14:creationId xmlns:p14="http://schemas.microsoft.com/office/powerpoint/2010/main" val="568848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problem with numbers and equations&#10;&#10;Description automatically generated with medium confidence">
            <a:extLst>
              <a:ext uri="{FF2B5EF4-FFF2-40B4-BE49-F238E27FC236}">
                <a16:creationId xmlns:a16="http://schemas.microsoft.com/office/drawing/2014/main" id="{7D502E57-ECA9-FD85-35AB-3727646D08A3}"/>
              </a:ext>
            </a:extLst>
          </p:cNvPr>
          <p:cNvPicPr>
            <a:picLocks noChangeAspect="1"/>
          </p:cNvPicPr>
          <p:nvPr/>
        </p:nvPicPr>
        <p:blipFill>
          <a:blip r:embed="rId3"/>
          <a:stretch>
            <a:fillRect/>
          </a:stretch>
        </p:blipFill>
        <p:spPr>
          <a:xfrm>
            <a:off x="1324707" y="1274041"/>
            <a:ext cx="10120218" cy="4309918"/>
          </a:xfrm>
          <a:prstGeom prst="rect">
            <a:avLst/>
          </a:prstGeom>
        </p:spPr>
      </p:pic>
      <p:sp>
        <p:nvSpPr>
          <p:cNvPr id="4" name="TextBox 3">
            <a:extLst>
              <a:ext uri="{FF2B5EF4-FFF2-40B4-BE49-F238E27FC236}">
                <a16:creationId xmlns:a16="http://schemas.microsoft.com/office/drawing/2014/main" id="{6B1284E4-0CD2-1191-522B-90FC4D9D6CF3}"/>
              </a:ext>
            </a:extLst>
          </p:cNvPr>
          <p:cNvSpPr txBox="1"/>
          <p:nvPr/>
        </p:nvSpPr>
        <p:spPr>
          <a:xfrm>
            <a:off x="1899138" y="4297324"/>
            <a:ext cx="8698523" cy="923330"/>
          </a:xfrm>
          <a:prstGeom prst="rect">
            <a:avLst/>
          </a:prstGeom>
          <a:solidFill>
            <a:schemeClr val="bg1"/>
          </a:solidFill>
        </p:spPr>
        <p:txBody>
          <a:bodyPr wrap="square" rtlCol="0">
            <a:spAutoFit/>
          </a:bodyPr>
          <a:lstStyle/>
          <a:p>
            <a:r>
              <a:rPr lang="en-US" dirty="0"/>
              <a:t>No, our confidence interval is below 70%, it suggests less than 70% of Americans think drivers should be required to re-take the road test. </a:t>
            </a:r>
          </a:p>
          <a:p>
            <a:endParaRPr lang="en-US" dirty="0"/>
          </a:p>
        </p:txBody>
      </p:sp>
    </p:spTree>
    <p:extLst>
      <p:ext uri="{BB962C8B-B14F-4D97-AF65-F5344CB8AC3E}">
        <p14:creationId xmlns:p14="http://schemas.microsoft.com/office/powerpoint/2010/main" val="1399765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equations and numbers on a page&#10;&#10;Description automatically generated with medium confidence">
            <a:extLst>
              <a:ext uri="{FF2B5EF4-FFF2-40B4-BE49-F238E27FC236}">
                <a16:creationId xmlns:a16="http://schemas.microsoft.com/office/drawing/2014/main" id="{678E33D7-14B1-4ACC-0490-C99608F5C185}"/>
              </a:ext>
            </a:extLst>
          </p:cNvPr>
          <p:cNvPicPr>
            <a:picLocks noChangeAspect="1"/>
          </p:cNvPicPr>
          <p:nvPr/>
        </p:nvPicPr>
        <p:blipFill>
          <a:blip r:embed="rId3"/>
          <a:stretch>
            <a:fillRect/>
          </a:stretch>
        </p:blipFill>
        <p:spPr>
          <a:xfrm>
            <a:off x="1740041" y="1043354"/>
            <a:ext cx="7697036" cy="6075438"/>
          </a:xfrm>
          <a:prstGeom prst="rect">
            <a:avLst/>
          </a:prstGeom>
        </p:spPr>
      </p:pic>
    </p:spTree>
    <p:extLst>
      <p:ext uri="{BB962C8B-B14F-4D97-AF65-F5344CB8AC3E}">
        <p14:creationId xmlns:p14="http://schemas.microsoft.com/office/powerpoint/2010/main" val="3506898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43" name="Google Shape;343;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44" name="Google Shape;344;p55"/>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1981200" y="41866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t>Standard error: </a:t>
            </a:r>
            <a:endParaRPr sz="2200"/>
          </a:p>
          <a:p>
            <a:pPr indent="-368300">
              <a:lnSpc>
                <a:spcPct val="115000"/>
              </a:lnSpc>
              <a:spcBef>
                <a:spcPts val="1000"/>
              </a:spcBef>
              <a:buSzPts val="2200"/>
            </a:pPr>
            <a:r>
              <a:rPr lang="en" sz="2200"/>
              <a:t>for CI: use </a:t>
            </a:r>
            <a:r>
              <a:rPr lang="en" sz="2200" i="1"/>
              <a:t>p̂</a:t>
            </a:r>
            <a:endParaRPr sz="2200" i="1"/>
          </a:p>
          <a:p>
            <a:pPr indent="-368300">
              <a:lnSpc>
                <a:spcPct val="115000"/>
              </a:lnSpc>
              <a:spcBef>
                <a:spcPts val="0"/>
              </a:spcBef>
              <a:buSzPts val="2200"/>
            </a:pPr>
            <a:r>
              <a:rPr lang="en" sz="2200"/>
              <a:t>for HT: use </a:t>
            </a:r>
            <a:r>
              <a:rPr lang="en" sz="2200" i="1"/>
              <a:t>p</a:t>
            </a:r>
            <a:r>
              <a:rPr lang="en" sz="2200" i="1" baseline="-25000"/>
              <a:t>0</a:t>
            </a:r>
            <a:endParaRPr sz="2200" i="1" baseline="-25000"/>
          </a:p>
        </p:txBody>
      </p:sp>
      <p:sp>
        <p:nvSpPr>
          <p:cNvPr id="351" name="Google Shape;35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pic>
        <p:nvPicPr>
          <p:cNvPr id="353" name="Google Shape;353;p56"/>
          <p:cNvPicPr preferRelativeResize="0"/>
          <p:nvPr/>
        </p:nvPicPr>
        <p:blipFill>
          <a:blip r:embed="rId3">
            <a:alphaModFix/>
          </a:blip>
          <a:stretch>
            <a:fillRect/>
          </a:stretch>
        </p:blipFill>
        <p:spPr>
          <a:xfrm>
            <a:off x="4020075" y="4096825"/>
            <a:ext cx="180975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Below is the distribution of responses from the 2010 survey:</a:t>
            </a:r>
            <a:endParaRPr sz="2200" i="1" dirty="0">
              <a:solidFill>
                <a:schemeClr val="accent1"/>
              </a:solidFill>
            </a:endParaRPr>
          </a:p>
        </p:txBody>
      </p:sp>
      <p:pic>
        <p:nvPicPr>
          <p:cNvPr id="71" name="Google Shape;71;p19"/>
          <p:cNvPicPr preferRelativeResize="0"/>
          <p:nvPr/>
        </p:nvPicPr>
        <p:blipFill>
          <a:blip r:embed="rId3">
            <a:alphaModFix/>
          </a:blip>
          <a:stretch>
            <a:fillRect/>
          </a:stretch>
        </p:blipFill>
        <p:spPr>
          <a:xfrm>
            <a:off x="3723014" y="2467326"/>
            <a:ext cx="4543425" cy="109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7" name="Google Shape;77;p20"/>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84" name="Google Shape;84;p21"/>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141</TotalTime>
  <Words>3841</Words>
  <Application>Microsoft Macintosh PowerPoint</Application>
  <PresentationFormat>Widescreen</PresentationFormat>
  <Paragraphs>435</Paragraphs>
  <Slides>64</Slides>
  <Notes>60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64</vt:i4>
      </vt:variant>
    </vt:vector>
  </HeadingPairs>
  <TitlesOfParts>
    <vt:vector size="71" baseType="lpstr">
      <vt:lpstr>Arial</vt:lpstr>
      <vt:lpstr>Calibri</vt:lpstr>
      <vt:lpstr>Cambria Math</vt:lpstr>
      <vt:lpstr>Corbel</vt:lpstr>
      <vt:lpstr>Wingdings 2</vt:lpstr>
      <vt:lpstr>Frame</vt:lpstr>
      <vt:lpstr>Custom</vt:lpstr>
      <vt:lpstr>Inference for A Single Proportion</vt:lpstr>
      <vt:lpstr>Reminders</vt:lpstr>
      <vt:lpstr>RECAP: Inference for means  </vt:lpstr>
      <vt:lpstr>Proportions </vt:lpstr>
      <vt:lpstr>Motivating Example</vt:lpstr>
      <vt:lpstr>Motivating Example</vt:lpstr>
      <vt:lpstr>Results from the GSS</vt:lpstr>
      <vt:lpstr>Parameter and point estimate</vt:lpstr>
      <vt:lpstr>Parameter and point estimate</vt:lpstr>
      <vt:lpstr>Parameter and point estimate</vt:lpstr>
      <vt:lpstr>Inference on a proportion</vt:lpstr>
      <vt:lpstr>Inference on a proportion</vt:lpstr>
      <vt:lpstr>Inference on a proportion</vt:lpstr>
      <vt:lpstr>Sample proportions are also nearly normally distributed</vt:lpstr>
      <vt:lpstr>Sample proportions are also nearly normally distributed</vt:lpstr>
      <vt:lpstr>Sample proportions are also nearly normally distributed</vt:lpstr>
      <vt:lpstr>Back to the example ...</vt:lpstr>
      <vt:lpstr>Back to the example ...</vt:lpstr>
      <vt:lpstr>Back to the example ...</vt:lpstr>
      <vt:lpstr>Back to the example ...</vt:lpstr>
      <vt:lpstr>Practice</vt:lpstr>
      <vt:lpstr>Practice</vt:lpstr>
      <vt:lpstr>Practice</vt:lpstr>
      <vt:lpstr>Practice</vt:lpstr>
      <vt:lpstr>Choosing a sample size</vt:lpstr>
      <vt:lpstr>Choosing a sample size</vt:lpstr>
      <vt:lpstr>Choosing a sample size</vt:lpstr>
      <vt:lpstr>Choosing a sample size</vt:lpstr>
      <vt:lpstr>Choosing a sample size</vt:lpstr>
      <vt:lpstr>Choosing a sample size</vt:lpstr>
      <vt:lpstr>Choosing a sample size</vt:lpstr>
      <vt:lpstr>What if there isn't a previous study?</vt:lpstr>
      <vt:lpstr>What if there isn't a previous study?</vt:lpstr>
      <vt:lpstr>What if there isn't a previous study?</vt:lpstr>
      <vt:lpstr>Hypothesis Testing </vt:lpstr>
      <vt:lpstr>Hypothesis Testing </vt:lpstr>
      <vt:lpstr>Hypothesis Testing </vt:lpstr>
      <vt:lpstr>Hypothesis Testing </vt:lpstr>
      <vt:lpstr>Hypothesis Testing </vt:lpstr>
      <vt:lpstr>Hypothesis Test for proportions</vt:lpstr>
      <vt:lpstr>Hypothesis Testing </vt:lpstr>
      <vt:lpstr>Hypothesis Testing </vt:lpstr>
      <vt:lpstr>Hypothesis Testing </vt:lpstr>
      <vt:lpstr>Hypothesis Testing </vt:lpstr>
      <vt:lpstr>CI vs. HT for proportions</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Practice</vt:lpstr>
      <vt:lpstr>Practice</vt:lpstr>
      <vt:lpstr>Practice</vt:lpstr>
      <vt:lpstr>Practice</vt:lpstr>
      <vt:lpstr>Practice</vt:lpstr>
      <vt:lpstr>Recap - inference for one proportion</vt:lpstr>
      <vt:lpstr>Recap - inference for one proportion</vt:lpstr>
      <vt:lpstr>Recap - inference for one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 E.</cp:lastModifiedBy>
  <cp:revision>9</cp:revision>
  <dcterms:created xsi:type="dcterms:W3CDTF">2023-07-27T13:51:22Z</dcterms:created>
  <dcterms:modified xsi:type="dcterms:W3CDTF">2023-11-14T19:02:13Z</dcterms:modified>
</cp:coreProperties>
</file>