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75"/>
  </p:notesMasterIdLst>
  <p:sldIdLst>
    <p:sldId id="256" r:id="rId3"/>
    <p:sldId id="324" r:id="rId4"/>
    <p:sldId id="258" r:id="rId5"/>
    <p:sldId id="259" r:id="rId6"/>
    <p:sldId id="260" r:id="rId7"/>
    <p:sldId id="325" r:id="rId8"/>
    <p:sldId id="326" r:id="rId9"/>
    <p:sldId id="261" r:id="rId10"/>
    <p:sldId id="262" r:id="rId11"/>
    <p:sldId id="263" r:id="rId12"/>
    <p:sldId id="327" r:id="rId13"/>
    <p:sldId id="264" r:id="rId14"/>
    <p:sldId id="328" r:id="rId15"/>
    <p:sldId id="266" r:id="rId16"/>
    <p:sldId id="329" r:id="rId17"/>
    <p:sldId id="268" r:id="rId18"/>
    <p:sldId id="330"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314" r:id="rId37"/>
    <p:sldId id="331" r:id="rId38"/>
    <p:sldId id="315" r:id="rId39"/>
    <p:sldId id="316" r:id="rId40"/>
    <p:sldId id="332" r:id="rId41"/>
    <p:sldId id="333" r:id="rId42"/>
    <p:sldId id="334" r:id="rId43"/>
    <p:sldId id="335" r:id="rId44"/>
    <p:sldId id="292" r:id="rId45"/>
    <p:sldId id="293" r:id="rId46"/>
    <p:sldId id="294" r:id="rId47"/>
    <p:sldId id="295" r:id="rId48"/>
    <p:sldId id="296" r:id="rId49"/>
    <p:sldId id="297" r:id="rId50"/>
    <p:sldId id="298" r:id="rId51"/>
    <p:sldId id="320" r:id="rId52"/>
    <p:sldId id="336" r:id="rId53"/>
    <p:sldId id="321" r:id="rId54"/>
    <p:sldId id="322" r:id="rId55"/>
    <p:sldId id="337"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289" r:id="rId69"/>
    <p:sldId id="339" r:id="rId70"/>
    <p:sldId id="340" r:id="rId71"/>
    <p:sldId id="341" r:id="rId72"/>
    <p:sldId id="342" r:id="rId73"/>
    <p:sldId id="343"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fc3caad2_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fc3caad2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5b2e3584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5b2e3584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5b2e3584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5b2e3584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544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b2e3584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b2e3584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b2e3584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b2e3584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423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b2e3584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b2e3584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b2e3584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b2e3584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060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b2e3584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b2e3584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5b2e3584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5b2e3584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b2e3584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b2e3584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5b2e3584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5b2e3584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fc3caad2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fc3caad2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b2e3584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b2e3584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b2e3584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b2e3584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b2e3584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b2e3584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5b2e3584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5b2e3584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5b2e35842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5b2e3584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b2e35842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b2e3584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b2e35842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b2e35842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b2e35842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5b2e3584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f9f9efc5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f9f9efc5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f9f9efc5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f9f9efc5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fc3caad2_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fc3caad2_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f9f9efc5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f9f9efc5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f9f9efc5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f9f9efc5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f9f9efc5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f9f9efc5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5f9f9efc5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5f9f9efc5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5f9f9efc5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5f9f9efc5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293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b2e35842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b2e3584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b2e3584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b2e3584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b2e3584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b2e3584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572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b2e3584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b2e3584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523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b2e3584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b2e3584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206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fc3caad2_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fc3caad2_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766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b2e3584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b2e3584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90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f9f9efc53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f9f9efc5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5b2e35842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5b2e3584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5b2e35842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5b2e35842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5b2e35842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5b2e35842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5b2e3584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5b2e3584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5b2e35842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5b2e35842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5b2e35842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5b2e35842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f9f9efc53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f9f9efc5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f9f9efc53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f9f9efc5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11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fc3caad2_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fc3caad2_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7635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5f9f9efc53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5f9f9efc5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f9f9efc53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5f9f9efc53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f9f9efc53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5f9f9efc53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1602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5b2e35842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5b2e35842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5b2e35842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5b2e35842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5b2e35842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5b2e3584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b2e35842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b2e35842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5b2e35842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5b2e35842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b2e3584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b2e3584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5b2e35842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5b2e35842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c3caad2_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c3caad2_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5b2e35842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5b2e35842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5b2e35842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5b2e35842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5b2e35842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5b2e35842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b2e35842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b2e35842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b2e35842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b2e35842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b2e35842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b2e3584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b2e35842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b2e3584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7376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b2e35842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b2e3584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4329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b2e35842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b2e3584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6246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b2e35842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b2e3584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21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c3caad2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c3caad2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b2e35842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b2e3584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642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b2e3584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b2e3584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b2e3584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b2e3584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28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410682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460505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304526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8853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10/12/23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10/12/23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10/12/23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10/12/23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10/12/23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10/12/23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67941967"/>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3" Type="http://schemas.openxmlformats.org/officeDocument/2006/relationships/hyperlink" Target="http://gallery.shinyapps.io/dist_calc/" TargetMode="External"/><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68.xml.rels><?xml version="1.0" encoding="UTF-8" standalone="yes"?>
<Relationships xmlns="http://schemas.openxmlformats.org/package/2006/relationships"><Relationship Id="rId3" Type="http://schemas.openxmlformats.org/officeDocument/2006/relationships/hyperlink" Target="http://gallery.shinyapps.io/dist_calc/" TargetMode="External"/><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hyperlink" Target="http://gallery.shinyapps.io/dist_calc/" TargetMode="External"/><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hyperlink" Target="http://gallery.shinyapps.io/dist_calc/" TargetMode="External"/><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hyperlink" Target="http://gallery.shinyapps.io/dist_calc/" TargetMode="External"/><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72.xml.rels><?xml version="1.0" encoding="UTF-8" standalone="yes"?>
<Relationships xmlns="http://schemas.openxmlformats.org/package/2006/relationships"><Relationship Id="rId3" Type="http://schemas.openxmlformats.org/officeDocument/2006/relationships/hyperlink" Target="http://gallery.shinyapps.io/dist_calc/" TargetMode="External"/><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with One Sample Means and Small Samples</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a:solidFill>
                <a:schemeClr val="accent1"/>
              </a:solidFill>
            </a:endParaRPr>
          </a:p>
        </p:txBody>
      </p:sp>
      <p:sp>
        <p:nvSpPr>
          <p:cNvPr id="73" name="Google Shape;73;p15"/>
          <p:cNvSpPr txBox="1">
            <a:spLocks noGrp="1"/>
          </p:cNvSpPr>
          <p:nvPr>
            <p:ph type="body" idx="1"/>
          </p:nvPr>
        </p:nvSpPr>
        <p:spPr>
          <a:xfrm>
            <a:off x="1981200" y="1212575"/>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want to investigate if people’s behavior is different on Friday the 13</a:t>
            </a:r>
            <a:r>
              <a:rPr lang="en" sz="2000" baseline="30000">
                <a:solidFill>
                  <a:srgbClr val="000000"/>
                </a:solidFill>
              </a:rPr>
              <a:t>th</a:t>
            </a:r>
            <a:r>
              <a:rPr lang="en" sz="2000">
                <a:solidFill>
                  <a:srgbClr val="000000"/>
                </a:solidFill>
              </a:rPr>
              <a:t> compared to Friday 6</a:t>
            </a:r>
            <a:r>
              <a:rPr lang="en" sz="2000" baseline="30000">
                <a:solidFill>
                  <a:srgbClr val="000000"/>
                </a:solidFill>
              </a:rPr>
              <a:t>th</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One approach is to compare the traffic flow on these two days.</a:t>
            </a:r>
            <a:endParaRPr sz="2000">
              <a:solidFill>
                <a:srgbClr val="000000"/>
              </a:solidFill>
            </a:endParaRPr>
          </a:p>
          <a:p>
            <a:pPr indent="-355600">
              <a:lnSpc>
                <a:spcPct val="115000"/>
              </a:lnSpc>
              <a:spcBef>
                <a:spcPts val="0"/>
              </a:spcBef>
              <a:buClr>
                <a:srgbClr val="000000"/>
              </a:buClr>
              <a:buSzPts val="2000"/>
            </a:pPr>
            <a:r>
              <a:rPr lang="en" sz="2000" i="1">
                <a:solidFill>
                  <a:srgbClr val="000000"/>
                </a:solidFill>
              </a:rPr>
              <a:t>H</a:t>
            </a:r>
            <a:r>
              <a:rPr lang="en" sz="2000" i="1" baseline="-25000">
                <a:solidFill>
                  <a:srgbClr val="000000"/>
                </a:solidFill>
              </a:rPr>
              <a:t>0 </a:t>
            </a:r>
            <a:r>
              <a:rPr lang="en" sz="2000">
                <a:solidFill>
                  <a:srgbClr val="000000"/>
                </a:solidFill>
              </a:rPr>
              <a:t>: Average traffic flow on Friday 6</a:t>
            </a:r>
            <a:r>
              <a:rPr lang="en" sz="2000" baseline="30000">
                <a:solidFill>
                  <a:srgbClr val="000000"/>
                </a:solidFill>
              </a:rPr>
              <a:t>th</a:t>
            </a:r>
            <a:r>
              <a:rPr lang="en" sz="2000">
                <a:solidFill>
                  <a:srgbClr val="000000"/>
                </a:solidFill>
              </a:rPr>
              <a:t> and 13</a:t>
            </a:r>
            <a:r>
              <a:rPr lang="en" sz="2000" baseline="30000">
                <a:solidFill>
                  <a:srgbClr val="000000"/>
                </a:solidFill>
              </a:rPr>
              <a:t>th</a:t>
            </a:r>
            <a:r>
              <a:rPr lang="en" sz="2000">
                <a:solidFill>
                  <a:srgbClr val="000000"/>
                </a:solidFill>
              </a:rPr>
              <a:t> are equal.</a:t>
            </a:r>
            <a:endParaRPr sz="2000">
              <a:solidFill>
                <a:srgbClr val="000000"/>
              </a:solidFill>
            </a:endParaRPr>
          </a:p>
          <a:p>
            <a:pPr marL="0" indent="0">
              <a:lnSpc>
                <a:spcPct val="115000"/>
              </a:lnSpc>
              <a:buNone/>
            </a:pPr>
            <a:r>
              <a:rPr lang="en" sz="2000">
                <a:solidFill>
                  <a:srgbClr val="000000"/>
                </a:solidFill>
              </a:rPr>
              <a:t>	</a:t>
            </a:r>
            <a:r>
              <a:rPr lang="en" sz="2000" i="1">
                <a:solidFill>
                  <a:srgbClr val="000000"/>
                </a:solidFill>
              </a:rPr>
              <a:t>H</a:t>
            </a:r>
            <a:r>
              <a:rPr lang="en" sz="2000" i="1" baseline="-25000">
                <a:solidFill>
                  <a:srgbClr val="000000"/>
                </a:solidFill>
              </a:rPr>
              <a:t>A</a:t>
            </a:r>
            <a:r>
              <a:rPr lang="en" sz="2000">
                <a:solidFill>
                  <a:srgbClr val="000000"/>
                </a:solidFill>
              </a:rPr>
              <a:t> : Average traffic flow on Friday 6</a:t>
            </a:r>
            <a:r>
              <a:rPr lang="en" sz="2000" baseline="30000">
                <a:solidFill>
                  <a:srgbClr val="000000"/>
                </a:solidFill>
              </a:rPr>
              <a:t>th</a:t>
            </a:r>
            <a:r>
              <a:rPr lang="en" sz="2000">
                <a:solidFill>
                  <a:srgbClr val="000000"/>
                </a:solidFill>
              </a:rPr>
              <a:t> and 13</a:t>
            </a:r>
            <a:r>
              <a:rPr lang="en" sz="2000" baseline="30000">
                <a:solidFill>
                  <a:srgbClr val="000000"/>
                </a:solidFill>
              </a:rPr>
              <a:t>th</a:t>
            </a:r>
            <a:r>
              <a:rPr lang="en" sz="2000">
                <a:solidFill>
                  <a:srgbClr val="000000"/>
                </a:solidFill>
              </a:rPr>
              <a:t> are different.</a:t>
            </a:r>
            <a:endParaRPr sz="2000">
              <a:solidFill>
                <a:srgbClr val="000000"/>
              </a:solidFill>
            </a:endParaRPr>
          </a:p>
          <a:p>
            <a:pPr marL="0" indent="0">
              <a:lnSpc>
                <a:spcPct val="115000"/>
              </a:lnSpc>
              <a:buNone/>
            </a:pPr>
            <a:endParaRPr sz="2000">
              <a:solidFill>
                <a:srgbClr val="000000"/>
              </a:solidFill>
            </a:endParaRPr>
          </a:p>
        </p:txBody>
      </p:sp>
      <p:sp>
        <p:nvSpPr>
          <p:cNvPr id="74" name="Google Shape;74;p15"/>
          <p:cNvSpPr txBox="1">
            <a:spLocks noGrp="1"/>
          </p:cNvSpPr>
          <p:nvPr>
            <p:ph type="body" idx="1"/>
          </p:nvPr>
        </p:nvSpPr>
        <p:spPr>
          <a:xfrm>
            <a:off x="2119200" y="3722200"/>
            <a:ext cx="7953600" cy="25320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Each case in the data set represents traffic flow recorded at the  same location in the same month of the same year: one count from  Friday 6</a:t>
            </a:r>
            <a:r>
              <a:rPr lang="en" sz="2000" baseline="30000">
                <a:solidFill>
                  <a:schemeClr val="accent1"/>
                </a:solidFill>
              </a:rPr>
              <a:t>th</a:t>
            </a:r>
            <a:r>
              <a:rPr lang="en" sz="2000">
                <a:solidFill>
                  <a:schemeClr val="accent1"/>
                </a:solidFill>
              </a:rPr>
              <a:t> and the other Friday 13</a:t>
            </a:r>
            <a:r>
              <a:rPr lang="en" sz="2000" baseline="30000">
                <a:solidFill>
                  <a:schemeClr val="accent1"/>
                </a:solidFill>
              </a:rPr>
              <a:t>th</a:t>
            </a:r>
            <a:r>
              <a:rPr lang="en" sz="2000">
                <a:solidFill>
                  <a:schemeClr val="accent1"/>
                </a:solidFill>
              </a:rPr>
              <a:t>. Are these two counts independent?</a:t>
            </a:r>
            <a:br>
              <a:rPr lang="en" sz="2000">
                <a:solidFill>
                  <a:srgbClr val="000000"/>
                </a:solidFill>
              </a:rPr>
            </a:br>
            <a:endParaRPr sz="2000">
              <a:solidFill>
                <a:srgbClr val="000000"/>
              </a:solidFill>
            </a:endParaRPr>
          </a:p>
        </p:txBody>
      </p:sp>
      <p:sp>
        <p:nvSpPr>
          <p:cNvPr id="75" name="Google Shape;75;p15"/>
          <p:cNvSpPr txBox="1"/>
          <p:nvPr/>
        </p:nvSpPr>
        <p:spPr>
          <a:xfrm>
            <a:off x="2115350" y="5612675"/>
            <a:ext cx="2508000" cy="6414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200" b="1" kern="0" dirty="0">
                <a:solidFill>
                  <a:srgbClr val="FFC000"/>
                </a:solidFill>
                <a:latin typeface="Arial"/>
                <a:cs typeface="Arial"/>
                <a:sym typeface="Arial"/>
              </a:rPr>
              <a:t>No! </a:t>
            </a:r>
            <a:r>
              <a:rPr lang="en" sz="2200" kern="0" dirty="0">
                <a:latin typeface="Arial"/>
                <a:cs typeface="Arial"/>
                <a:sym typeface="Arial"/>
              </a:rPr>
              <a:t>Why not?</a:t>
            </a:r>
            <a:endParaRPr sz="2200" kern="0" dirty="0">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a:solidFill>
                <a:schemeClr val="accent1"/>
              </a:solidFill>
            </a:endParaRPr>
          </a:p>
        </p:txBody>
      </p:sp>
      <p:sp>
        <p:nvSpPr>
          <p:cNvPr id="73" name="Google Shape;73;p15"/>
          <p:cNvSpPr txBox="1">
            <a:spLocks noGrp="1"/>
          </p:cNvSpPr>
          <p:nvPr>
            <p:ph type="body" idx="1"/>
          </p:nvPr>
        </p:nvSpPr>
        <p:spPr>
          <a:xfrm>
            <a:off x="1981200" y="1212575"/>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We want to investigate if people’s behavior is different on Friday the 13</a:t>
            </a:r>
            <a:r>
              <a:rPr lang="en" sz="2000" baseline="30000" dirty="0">
                <a:solidFill>
                  <a:srgbClr val="000000"/>
                </a:solidFill>
              </a:rPr>
              <a:t>th</a:t>
            </a:r>
            <a:r>
              <a:rPr lang="en" sz="2000" dirty="0">
                <a:solidFill>
                  <a:srgbClr val="000000"/>
                </a:solidFill>
              </a:rPr>
              <a:t> compared to Friday 6</a:t>
            </a:r>
            <a:r>
              <a:rPr lang="en" sz="2000" baseline="30000" dirty="0">
                <a:solidFill>
                  <a:srgbClr val="000000"/>
                </a:solidFill>
              </a:rPr>
              <a:t>th</a:t>
            </a:r>
            <a:r>
              <a:rPr lang="en" sz="2000" dirty="0">
                <a:solidFill>
                  <a:srgbClr val="000000"/>
                </a:solidFill>
              </a:rPr>
              <a:t>.</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One approach is to compare the traffic flow on these two days.</a:t>
            </a:r>
            <a:endParaRPr sz="2000" dirty="0">
              <a:solidFill>
                <a:srgbClr val="000000"/>
              </a:solidFill>
            </a:endParaRPr>
          </a:p>
          <a:p>
            <a:pPr indent="-355600">
              <a:lnSpc>
                <a:spcPct val="115000"/>
              </a:lnSpc>
              <a:spcBef>
                <a:spcPts val="0"/>
              </a:spcBef>
              <a:buClr>
                <a:srgbClr val="000000"/>
              </a:buClr>
              <a:buSzPts val="2000"/>
            </a:pPr>
            <a:r>
              <a:rPr lang="en" sz="2000" i="1" dirty="0">
                <a:solidFill>
                  <a:srgbClr val="000000"/>
                </a:solidFill>
              </a:rPr>
              <a:t>H</a:t>
            </a:r>
            <a:r>
              <a:rPr lang="en" sz="2000" i="1" baseline="-25000" dirty="0">
                <a:solidFill>
                  <a:srgbClr val="000000"/>
                </a:solidFill>
              </a:rPr>
              <a:t>0 </a:t>
            </a:r>
            <a:r>
              <a:rPr lang="en" sz="2000" dirty="0">
                <a:solidFill>
                  <a:srgbClr val="000000"/>
                </a:solidFill>
              </a:rPr>
              <a:t>: Average traffic flow on Friday 6</a:t>
            </a:r>
            <a:r>
              <a:rPr lang="en" sz="2000" baseline="30000" dirty="0">
                <a:solidFill>
                  <a:srgbClr val="000000"/>
                </a:solidFill>
              </a:rPr>
              <a:t>th</a:t>
            </a:r>
            <a:r>
              <a:rPr lang="en" sz="2000" dirty="0">
                <a:solidFill>
                  <a:srgbClr val="000000"/>
                </a:solidFill>
              </a:rPr>
              <a:t> and 13</a:t>
            </a:r>
            <a:r>
              <a:rPr lang="en" sz="2000" baseline="30000" dirty="0">
                <a:solidFill>
                  <a:srgbClr val="000000"/>
                </a:solidFill>
              </a:rPr>
              <a:t>th</a:t>
            </a:r>
            <a:r>
              <a:rPr lang="en" sz="2000" dirty="0">
                <a:solidFill>
                  <a:srgbClr val="000000"/>
                </a:solidFill>
              </a:rPr>
              <a:t> are equal.</a:t>
            </a:r>
            <a:endParaRPr sz="2000" dirty="0">
              <a:solidFill>
                <a:srgbClr val="000000"/>
              </a:solidFill>
            </a:endParaRPr>
          </a:p>
          <a:p>
            <a:pPr marL="0" indent="0">
              <a:lnSpc>
                <a:spcPct val="115000"/>
              </a:lnSpc>
              <a:buNone/>
            </a:pPr>
            <a:r>
              <a:rPr lang="en" sz="2000" dirty="0">
                <a:solidFill>
                  <a:srgbClr val="000000"/>
                </a:solidFill>
              </a:rPr>
              <a:t>	</a:t>
            </a:r>
            <a:r>
              <a:rPr lang="en" sz="2000" i="1" dirty="0">
                <a:solidFill>
                  <a:srgbClr val="000000"/>
                </a:solidFill>
              </a:rPr>
              <a:t>H</a:t>
            </a:r>
            <a:r>
              <a:rPr lang="en" sz="2000" i="1" baseline="-25000" dirty="0">
                <a:solidFill>
                  <a:srgbClr val="000000"/>
                </a:solidFill>
              </a:rPr>
              <a:t>A</a:t>
            </a:r>
            <a:r>
              <a:rPr lang="en" sz="2000" dirty="0">
                <a:solidFill>
                  <a:srgbClr val="000000"/>
                </a:solidFill>
              </a:rPr>
              <a:t> : Average traffic flow on Friday 6</a:t>
            </a:r>
            <a:r>
              <a:rPr lang="en" sz="2000" baseline="30000" dirty="0">
                <a:solidFill>
                  <a:srgbClr val="000000"/>
                </a:solidFill>
              </a:rPr>
              <a:t>th</a:t>
            </a:r>
            <a:r>
              <a:rPr lang="en" sz="2000" dirty="0">
                <a:solidFill>
                  <a:srgbClr val="000000"/>
                </a:solidFill>
              </a:rPr>
              <a:t> and 13</a:t>
            </a:r>
            <a:r>
              <a:rPr lang="en" sz="2000" baseline="30000" dirty="0">
                <a:solidFill>
                  <a:srgbClr val="000000"/>
                </a:solidFill>
              </a:rPr>
              <a:t>th</a:t>
            </a:r>
            <a:r>
              <a:rPr lang="en" sz="2000" dirty="0">
                <a:solidFill>
                  <a:srgbClr val="000000"/>
                </a:solidFill>
              </a:rPr>
              <a:t> are different.</a:t>
            </a:r>
            <a:endParaRPr sz="2000" dirty="0">
              <a:solidFill>
                <a:srgbClr val="000000"/>
              </a:solidFill>
            </a:endParaRPr>
          </a:p>
          <a:p>
            <a:pPr marL="0" indent="0">
              <a:lnSpc>
                <a:spcPct val="115000"/>
              </a:lnSpc>
              <a:buNone/>
            </a:pPr>
            <a:endParaRPr sz="2000" dirty="0">
              <a:solidFill>
                <a:srgbClr val="000000"/>
              </a:solidFill>
            </a:endParaRPr>
          </a:p>
        </p:txBody>
      </p:sp>
      <p:sp>
        <p:nvSpPr>
          <p:cNvPr id="74" name="Google Shape;74;p15"/>
          <p:cNvSpPr txBox="1">
            <a:spLocks noGrp="1"/>
          </p:cNvSpPr>
          <p:nvPr>
            <p:ph type="body" idx="1"/>
          </p:nvPr>
        </p:nvSpPr>
        <p:spPr>
          <a:xfrm>
            <a:off x="2119200" y="3722200"/>
            <a:ext cx="7953600" cy="25320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Each case in the data set represents traffic flow recorded at the  same location in the same month of the same year: one count from  Friday 6</a:t>
            </a:r>
            <a:r>
              <a:rPr lang="en" sz="2000" baseline="30000">
                <a:solidFill>
                  <a:schemeClr val="accent1"/>
                </a:solidFill>
              </a:rPr>
              <a:t>th</a:t>
            </a:r>
            <a:r>
              <a:rPr lang="en" sz="2000">
                <a:solidFill>
                  <a:schemeClr val="accent1"/>
                </a:solidFill>
              </a:rPr>
              <a:t> and the other Friday 13</a:t>
            </a:r>
            <a:r>
              <a:rPr lang="en" sz="2000" baseline="30000">
                <a:solidFill>
                  <a:schemeClr val="accent1"/>
                </a:solidFill>
              </a:rPr>
              <a:t>th</a:t>
            </a:r>
            <a:r>
              <a:rPr lang="en" sz="2000">
                <a:solidFill>
                  <a:schemeClr val="accent1"/>
                </a:solidFill>
              </a:rPr>
              <a:t>. Are these two counts independent?</a:t>
            </a:r>
            <a:br>
              <a:rPr lang="en" sz="2000">
                <a:solidFill>
                  <a:srgbClr val="000000"/>
                </a:solidFill>
              </a:rPr>
            </a:br>
            <a:endParaRPr sz="2000">
              <a:solidFill>
                <a:srgbClr val="000000"/>
              </a:solidFill>
            </a:endParaRPr>
          </a:p>
        </p:txBody>
      </p:sp>
      <p:sp>
        <p:nvSpPr>
          <p:cNvPr id="75" name="Google Shape;75;p15"/>
          <p:cNvSpPr txBox="1"/>
          <p:nvPr/>
        </p:nvSpPr>
        <p:spPr>
          <a:xfrm>
            <a:off x="2115350" y="5612675"/>
            <a:ext cx="7685142" cy="6414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200" b="1" kern="0" dirty="0">
                <a:solidFill>
                  <a:srgbClr val="FFC000"/>
                </a:solidFill>
                <a:latin typeface="Arial"/>
                <a:cs typeface="Arial"/>
                <a:sym typeface="Arial"/>
              </a:rPr>
              <a:t>No! </a:t>
            </a:r>
            <a:r>
              <a:rPr lang="en" sz="2200" kern="0" dirty="0">
                <a:latin typeface="Arial"/>
                <a:cs typeface="Arial"/>
                <a:sym typeface="Arial"/>
              </a:rPr>
              <a:t>If there’s a lot of traffic on the 6</a:t>
            </a:r>
            <a:r>
              <a:rPr lang="en" sz="2200" kern="0" baseline="30000" dirty="0">
                <a:latin typeface="Arial"/>
                <a:cs typeface="Arial"/>
                <a:sym typeface="Arial"/>
              </a:rPr>
              <a:t>th</a:t>
            </a:r>
            <a:r>
              <a:rPr lang="en" sz="2200" kern="0" dirty="0">
                <a:latin typeface="Arial"/>
                <a:cs typeface="Arial"/>
                <a:sym typeface="Arial"/>
              </a:rPr>
              <a:t>, I might take a different route on the 13</a:t>
            </a:r>
            <a:r>
              <a:rPr lang="en" sz="2200" kern="0" baseline="30000" dirty="0">
                <a:latin typeface="Arial"/>
                <a:cs typeface="Arial"/>
                <a:sym typeface="Arial"/>
              </a:rPr>
              <a:t>th</a:t>
            </a:r>
            <a:r>
              <a:rPr lang="en" sz="2200" kern="0" dirty="0">
                <a:latin typeface="Arial"/>
                <a:cs typeface="Arial"/>
                <a:sym typeface="Arial"/>
              </a:rPr>
              <a:t>. </a:t>
            </a:r>
            <a:endParaRPr sz="2200" kern="0" dirty="0">
              <a:latin typeface="Arial"/>
              <a:cs typeface="Arial"/>
              <a:sym typeface="Arial"/>
            </a:endParaRPr>
          </a:p>
        </p:txBody>
      </p:sp>
    </p:spTree>
    <p:extLst>
      <p:ext uri="{BB962C8B-B14F-4D97-AF65-F5344CB8AC3E}">
        <p14:creationId xmlns:p14="http://schemas.microsoft.com/office/powerpoint/2010/main" val="206108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Hypotheses</a:t>
            </a:r>
            <a:endParaRPr>
              <a:solidFill>
                <a:schemeClr val="accent1"/>
              </a:solidFill>
            </a:endParaRPr>
          </a:p>
        </p:txBody>
      </p:sp>
      <p:sp>
        <p:nvSpPr>
          <p:cNvPr id="81" name="Google Shape;81;p16"/>
          <p:cNvSpPr txBox="1">
            <a:spLocks noGrp="1"/>
          </p:cNvSpPr>
          <p:nvPr>
            <p:ph type="body" idx="1"/>
          </p:nvPr>
        </p:nvSpPr>
        <p:spPr>
          <a:xfrm>
            <a:off x="2058675" y="998025"/>
            <a:ext cx="7953600" cy="1164000"/>
          </a:xfrm>
          <a:prstGeom prst="rect">
            <a:avLst/>
          </a:prstGeom>
        </p:spPr>
        <p:txBody>
          <a:bodyPr spcFirstLastPara="1" wrap="square" lIns="91425" tIns="91425" rIns="91425" bIns="91425" anchor="t" anchorCtr="0">
            <a:noAutofit/>
          </a:bodyPr>
          <a:lstStyle/>
          <a:p>
            <a:pPr marL="0" indent="0">
              <a:lnSpc>
                <a:spcPct val="115000"/>
              </a:lnSpc>
              <a:buNone/>
            </a:pPr>
            <a:r>
              <a:rPr lang="en" sz="2000" dirty="0">
                <a:solidFill>
                  <a:schemeClr val="accent1"/>
                </a:solidFill>
              </a:rPr>
              <a:t>What are the hypotheses (in symbols) for testing for a difference between the average traffic flow between Friday 6</a:t>
            </a:r>
            <a:r>
              <a:rPr lang="en" sz="2000" baseline="30000" dirty="0">
                <a:solidFill>
                  <a:schemeClr val="accent1"/>
                </a:solidFill>
              </a:rPr>
              <a:t>th</a:t>
            </a:r>
            <a:r>
              <a:rPr lang="en" sz="2000" dirty="0">
                <a:solidFill>
                  <a:schemeClr val="accent1"/>
                </a:solidFill>
              </a:rPr>
              <a:t> and 13</a:t>
            </a:r>
            <a:r>
              <a:rPr lang="en" sz="2000" baseline="30000" dirty="0">
                <a:solidFill>
                  <a:schemeClr val="accent1"/>
                </a:solidFill>
              </a:rPr>
              <a:t>th</a:t>
            </a:r>
            <a:r>
              <a:rPr lang="en" sz="2000" dirty="0">
                <a:solidFill>
                  <a:schemeClr val="accent1"/>
                </a:solidFill>
              </a:rPr>
              <a:t>?</a:t>
            </a:r>
            <a:endParaRPr sz="2000" dirty="0">
              <a:solidFill>
                <a:schemeClr val="accent1"/>
              </a:solidFill>
            </a:endParaRPr>
          </a:p>
          <a:p>
            <a:pPr marL="0" indent="0">
              <a:lnSpc>
                <a:spcPct val="115000"/>
              </a:lnSpc>
              <a:buNone/>
            </a:pPr>
            <a:br>
              <a:rPr lang="en" sz="2000" dirty="0">
                <a:solidFill>
                  <a:srgbClr val="000000"/>
                </a:solidFill>
              </a:rPr>
            </a:br>
            <a:endParaRPr sz="2000" dirty="0">
              <a:solidFill>
                <a:srgbClr val="000000"/>
              </a:solidFill>
            </a:endParaRPr>
          </a:p>
        </p:txBody>
      </p:sp>
      <p:sp>
        <p:nvSpPr>
          <p:cNvPr id="82" name="Google Shape;82;p16"/>
          <p:cNvSpPr txBox="1">
            <a:spLocks noGrp="1"/>
          </p:cNvSpPr>
          <p:nvPr>
            <p:ph type="body" idx="1"/>
          </p:nvPr>
        </p:nvSpPr>
        <p:spPr>
          <a:xfrm>
            <a:off x="1981200" y="2163000"/>
            <a:ext cx="7953600" cy="38907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buAutoNum type="alphaUcPeriod"/>
            </a:pPr>
            <a:r>
              <a:rPr lang="en" sz="2000" i="1" dirty="0">
                <a:solidFill>
                  <a:schemeClr val="accent1"/>
                </a:solidFill>
              </a:rPr>
              <a:t>H</a:t>
            </a:r>
            <a:r>
              <a:rPr lang="en" sz="2000" i="1" baseline="-25000" dirty="0">
                <a:solidFill>
                  <a:schemeClr val="accent1"/>
                </a:solidFill>
              </a:rPr>
              <a:t>0</a:t>
            </a:r>
            <a:r>
              <a:rPr lang="en" sz="2000" i="1" baseline="-25000" dirty="0">
                <a:solidFill>
                  <a:srgbClr val="000000"/>
                </a:solidFill>
              </a:rPr>
              <a:t> </a:t>
            </a:r>
            <a:r>
              <a:rPr lang="en" sz="2000" dirty="0">
                <a:solidFill>
                  <a:srgbClr val="000000"/>
                </a:solidFill>
              </a:rPr>
              <a:t>: 𝞵</a:t>
            </a:r>
            <a:r>
              <a:rPr lang="en" sz="2000" baseline="-25000" dirty="0">
                <a:solidFill>
                  <a:srgbClr val="000000"/>
                </a:solidFill>
              </a:rPr>
              <a:t>6th</a:t>
            </a:r>
            <a:r>
              <a:rPr lang="en" sz="2000" dirty="0">
                <a:solidFill>
                  <a:srgbClr val="000000"/>
                </a:solidFill>
              </a:rPr>
              <a:t> = </a:t>
            </a:r>
            <a:r>
              <a:rPr lang="en" sz="2000" dirty="0"/>
              <a:t>𝞵</a:t>
            </a:r>
            <a:r>
              <a:rPr lang="en" sz="2000" baseline="-25000" dirty="0"/>
              <a:t>13th</a:t>
            </a:r>
            <a:endParaRPr sz="2000" baseline="-25000" dirty="0">
              <a:solidFill>
                <a:srgbClr val="000000"/>
              </a:solidFill>
            </a:endParaRPr>
          </a:p>
          <a:p>
            <a:pPr marL="0" indent="0">
              <a:lnSpc>
                <a:spcPct val="115000"/>
              </a:lnSpc>
              <a:buNone/>
            </a:pPr>
            <a:r>
              <a:rPr lang="en" sz="2000" i="1" dirty="0">
                <a:solidFill>
                  <a:srgbClr val="000000"/>
                </a:solidFill>
              </a:rPr>
              <a:t>      </a:t>
            </a:r>
            <a:r>
              <a:rPr lang="en" sz="2000" i="1" dirty="0">
                <a:solidFill>
                  <a:schemeClr val="accent1"/>
                </a:solidFill>
              </a:rPr>
              <a:t>H</a:t>
            </a:r>
            <a:r>
              <a:rPr lang="en" sz="2000" i="1" baseline="-25000" dirty="0">
                <a:solidFill>
                  <a:schemeClr val="accent1"/>
                </a:solidFill>
              </a:rPr>
              <a:t>A</a:t>
            </a:r>
            <a:r>
              <a:rPr lang="en" sz="2000" dirty="0">
                <a:solidFill>
                  <a:srgbClr val="000000"/>
                </a:solidFill>
              </a:rPr>
              <a:t> : </a:t>
            </a:r>
            <a:r>
              <a:rPr lang="en" sz="2000" dirty="0"/>
              <a:t>𝞵</a:t>
            </a:r>
            <a:r>
              <a:rPr lang="en" sz="2000" baseline="-25000" dirty="0"/>
              <a:t>6th</a:t>
            </a:r>
            <a:r>
              <a:rPr lang="en" sz="2000" dirty="0"/>
              <a:t> ≠ 𝞵</a:t>
            </a:r>
            <a:r>
              <a:rPr lang="en" sz="2000" baseline="-25000" dirty="0"/>
              <a:t>13th</a:t>
            </a:r>
            <a:endParaRPr dirty="0"/>
          </a:p>
          <a:p>
            <a:pPr indent="-355600">
              <a:lnSpc>
                <a:spcPct val="115000"/>
              </a:lnSpc>
              <a:buSzPts val="2000"/>
              <a:buAutoNum type="alphaUcPeriod" startAt="2"/>
            </a:pPr>
            <a:r>
              <a:rPr lang="en" sz="2000" i="1" dirty="0">
                <a:solidFill>
                  <a:schemeClr val="accent1"/>
                </a:solidFill>
              </a:rPr>
              <a:t>H</a:t>
            </a:r>
            <a:r>
              <a:rPr lang="en" sz="2000" i="1" baseline="-25000" dirty="0">
                <a:solidFill>
                  <a:schemeClr val="accent1"/>
                </a:solidFill>
              </a:rPr>
              <a:t>0 </a:t>
            </a:r>
            <a:r>
              <a:rPr lang="en" sz="2000" dirty="0"/>
              <a:t>: 𝙥</a:t>
            </a:r>
            <a:r>
              <a:rPr lang="en" sz="2000" baseline="-25000" dirty="0"/>
              <a:t>6th</a:t>
            </a:r>
            <a:r>
              <a:rPr lang="en" sz="2000" dirty="0"/>
              <a:t> = 𝙥</a:t>
            </a:r>
            <a:r>
              <a:rPr lang="en" sz="2000" baseline="-25000" dirty="0"/>
              <a:t>13th</a:t>
            </a:r>
          </a:p>
          <a:p>
            <a:pPr marL="101600" indent="0">
              <a:lnSpc>
                <a:spcPct val="115000"/>
              </a:lnSpc>
              <a:buSzPts val="2000"/>
              <a:buNone/>
            </a:pPr>
            <a:r>
              <a:rPr lang="en" sz="2000" i="1" baseline="-25000" dirty="0">
                <a:solidFill>
                  <a:schemeClr val="accent1"/>
                </a:solidFill>
              </a:rPr>
              <a:t>       </a:t>
            </a:r>
            <a:r>
              <a:rPr lang="en" sz="2000" i="1" dirty="0">
                <a:solidFill>
                  <a:schemeClr val="accent1"/>
                </a:solidFill>
              </a:rPr>
              <a:t>H</a:t>
            </a:r>
            <a:r>
              <a:rPr lang="en" sz="2000" i="1" baseline="-25000" dirty="0">
                <a:solidFill>
                  <a:schemeClr val="accent1"/>
                </a:solidFill>
              </a:rPr>
              <a:t>A</a:t>
            </a:r>
            <a:r>
              <a:rPr lang="en" sz="2000" dirty="0"/>
              <a:t> : 𝙥</a:t>
            </a:r>
            <a:r>
              <a:rPr lang="en" sz="2000" baseline="-25000" dirty="0"/>
              <a:t>6th</a:t>
            </a:r>
            <a:r>
              <a:rPr lang="en" sz="2000" dirty="0"/>
              <a:t> ≠ 𝙥</a:t>
            </a:r>
            <a:r>
              <a:rPr lang="en" sz="2000" baseline="-25000" dirty="0"/>
              <a:t>13th</a:t>
            </a:r>
            <a:endParaRPr dirty="0"/>
          </a:p>
          <a:p>
            <a:pPr indent="-355600">
              <a:lnSpc>
                <a:spcPct val="115000"/>
              </a:lnSpc>
              <a:buSzPts val="2000"/>
              <a:buAutoNum type="alphaUcPeriod" startAt="3"/>
            </a:pPr>
            <a:r>
              <a:rPr lang="en" sz="2000" i="1" dirty="0">
                <a:solidFill>
                  <a:schemeClr val="accent1"/>
                </a:solidFill>
              </a:rPr>
              <a:t>H</a:t>
            </a:r>
            <a:r>
              <a:rPr lang="en" sz="2000" i="1" baseline="-25000" dirty="0">
                <a:solidFill>
                  <a:schemeClr val="accent1"/>
                </a:solidFill>
              </a:rPr>
              <a:t>0</a:t>
            </a:r>
            <a:r>
              <a:rPr lang="en" sz="2000" i="1" baseline="-25000" dirty="0"/>
              <a:t> </a:t>
            </a:r>
            <a:r>
              <a:rPr lang="en" sz="2000" dirty="0"/>
              <a:t>: 𝞵</a:t>
            </a:r>
            <a:r>
              <a:rPr lang="en" sz="2000" baseline="-25000" dirty="0"/>
              <a:t>diff</a:t>
            </a:r>
            <a:r>
              <a:rPr lang="en" sz="2000" dirty="0"/>
              <a:t> = 0</a:t>
            </a:r>
            <a:endParaRPr sz="2000" baseline="-25000" dirty="0"/>
          </a:p>
          <a:p>
            <a:pPr marL="0" indent="0">
              <a:lnSpc>
                <a:spcPct val="115000"/>
              </a:lnSpc>
              <a:buClr>
                <a:srgbClr val="000000"/>
              </a:buClr>
              <a:buSzPts val="1100"/>
              <a:buNone/>
            </a:pPr>
            <a:r>
              <a:rPr lang="en" sz="2000" i="1" dirty="0">
                <a:solidFill>
                  <a:schemeClr val="accent1"/>
                </a:solidFill>
              </a:rPr>
              <a:t>      H</a:t>
            </a:r>
            <a:r>
              <a:rPr lang="en" sz="2000" i="1" baseline="-25000" dirty="0">
                <a:solidFill>
                  <a:schemeClr val="accent1"/>
                </a:solidFill>
              </a:rPr>
              <a:t>A</a:t>
            </a:r>
            <a:r>
              <a:rPr lang="en" sz="2000" dirty="0"/>
              <a:t> : 𝞵</a:t>
            </a:r>
            <a:r>
              <a:rPr lang="en" sz="2000" baseline="-25000" dirty="0"/>
              <a:t>diff</a:t>
            </a:r>
            <a:r>
              <a:rPr lang="en" sz="2000" dirty="0"/>
              <a:t> ≠ 0</a:t>
            </a:r>
            <a:endParaRPr sz="2000" dirty="0"/>
          </a:p>
          <a:p>
            <a:pPr indent="-355600">
              <a:lnSpc>
                <a:spcPct val="115000"/>
              </a:lnSpc>
              <a:buSzPts val="2000"/>
              <a:buAutoNum type="alphaUcPeriod" startAt="4"/>
            </a:pPr>
            <a:r>
              <a:rPr lang="en" sz="2000" i="1" dirty="0">
                <a:solidFill>
                  <a:schemeClr val="accent1"/>
                </a:solidFill>
              </a:rPr>
              <a:t>H</a:t>
            </a:r>
            <a:r>
              <a:rPr lang="en" sz="2000" i="1" baseline="-25000" dirty="0">
                <a:solidFill>
                  <a:schemeClr val="accent1"/>
                </a:solidFill>
              </a:rPr>
              <a:t>0</a:t>
            </a:r>
            <a:r>
              <a:rPr lang="en" sz="2000" i="1" baseline="-25000" dirty="0"/>
              <a:t> </a:t>
            </a:r>
            <a:r>
              <a:rPr lang="en" sz="2000" dirty="0"/>
              <a:t>:          = 0</a:t>
            </a:r>
            <a:endParaRPr sz="2000" baseline="-25000" dirty="0"/>
          </a:p>
          <a:p>
            <a:pPr marL="0" indent="0">
              <a:lnSpc>
                <a:spcPct val="115000"/>
              </a:lnSpc>
              <a:buClr>
                <a:srgbClr val="000000"/>
              </a:buClr>
              <a:buSzPts val="1100"/>
              <a:buNone/>
            </a:pPr>
            <a:r>
              <a:rPr lang="en" sz="2000" i="1" dirty="0">
                <a:solidFill>
                  <a:schemeClr val="accent1"/>
                </a:solidFill>
              </a:rPr>
              <a:t>      H</a:t>
            </a:r>
            <a:r>
              <a:rPr lang="en" sz="2000" i="1" baseline="-25000" dirty="0">
                <a:solidFill>
                  <a:schemeClr val="accent1"/>
                </a:solidFill>
              </a:rPr>
              <a:t>A</a:t>
            </a:r>
            <a:r>
              <a:rPr lang="en" sz="2000" dirty="0"/>
              <a:t> :          ≠ 0</a:t>
            </a:r>
            <a:endParaRPr sz="2000" dirty="0"/>
          </a:p>
        </p:txBody>
      </p:sp>
      <p:pic>
        <p:nvPicPr>
          <p:cNvPr id="83" name="Google Shape;83;p16"/>
          <p:cNvPicPr preferRelativeResize="0"/>
          <p:nvPr/>
        </p:nvPicPr>
        <p:blipFill>
          <a:blip r:embed="rId3">
            <a:alphaModFix/>
          </a:blip>
          <a:stretch>
            <a:fillRect/>
          </a:stretch>
        </p:blipFill>
        <p:spPr>
          <a:xfrm>
            <a:off x="2942414" y="4920614"/>
            <a:ext cx="638175" cy="390525"/>
          </a:xfrm>
          <a:prstGeom prst="rect">
            <a:avLst/>
          </a:prstGeom>
          <a:noFill/>
          <a:ln>
            <a:noFill/>
          </a:ln>
        </p:spPr>
      </p:pic>
      <p:pic>
        <p:nvPicPr>
          <p:cNvPr id="84" name="Google Shape;84;p16"/>
          <p:cNvPicPr preferRelativeResize="0"/>
          <p:nvPr/>
        </p:nvPicPr>
        <p:blipFill>
          <a:blip r:embed="rId3">
            <a:alphaModFix/>
          </a:blip>
          <a:stretch>
            <a:fillRect/>
          </a:stretch>
        </p:blipFill>
        <p:spPr>
          <a:xfrm>
            <a:off x="2966738" y="5299416"/>
            <a:ext cx="589525" cy="390525"/>
          </a:xfrm>
          <a:prstGeom prst="rect">
            <a:avLst/>
          </a:prstGeom>
          <a:noFill/>
          <a:ln>
            <a:noFill/>
          </a:ln>
        </p:spPr>
      </p:pic>
      <p:sp>
        <p:nvSpPr>
          <p:cNvPr id="3" name="TextBox 2">
            <a:extLst>
              <a:ext uri="{FF2B5EF4-FFF2-40B4-BE49-F238E27FC236}">
                <a16:creationId xmlns:a16="http://schemas.microsoft.com/office/drawing/2014/main" id="{1212EEAE-02B9-ABE9-39B4-6C30C22C800A}"/>
              </a:ext>
            </a:extLst>
          </p:cNvPr>
          <p:cNvSpPr txBox="1"/>
          <p:nvPr/>
        </p:nvSpPr>
        <p:spPr>
          <a:xfrm>
            <a:off x="5756031" y="2331566"/>
            <a:ext cx="4970585" cy="1657954"/>
          </a:xfrm>
          <a:prstGeom prst="rect">
            <a:avLst/>
          </a:prstGeom>
          <a:noFill/>
        </p:spPr>
        <p:txBody>
          <a:bodyPr wrap="square">
            <a:spAutoFit/>
          </a:bodyPr>
          <a:lstStyle/>
          <a:p>
            <a:pPr indent="-355600">
              <a:lnSpc>
                <a:spcPct val="115000"/>
              </a:lnSpc>
              <a:spcBef>
                <a:spcPts val="0"/>
              </a:spcBef>
              <a:buClr>
                <a:srgbClr val="000000"/>
              </a:buClr>
              <a:buSzPts val="2000"/>
            </a:pPr>
            <a:r>
              <a:rPr lang="en-US" sz="1800" i="1" dirty="0">
                <a:solidFill>
                  <a:srgbClr val="000000"/>
                </a:solidFill>
              </a:rPr>
              <a:t>H</a:t>
            </a:r>
            <a:r>
              <a:rPr lang="en-US" sz="1800" i="1" baseline="-25000" dirty="0">
                <a:solidFill>
                  <a:srgbClr val="000000"/>
                </a:solidFill>
              </a:rPr>
              <a:t>0 </a:t>
            </a:r>
            <a:r>
              <a:rPr lang="en-US" sz="1800" dirty="0">
                <a:solidFill>
                  <a:srgbClr val="000000"/>
                </a:solidFill>
              </a:rPr>
              <a:t>: Average traffic flow on Friday 6</a:t>
            </a:r>
            <a:r>
              <a:rPr lang="en-US" sz="1800" baseline="30000" dirty="0">
                <a:solidFill>
                  <a:srgbClr val="000000"/>
                </a:solidFill>
              </a:rPr>
              <a:t>th</a:t>
            </a:r>
            <a:r>
              <a:rPr lang="en-US" sz="1800" dirty="0">
                <a:solidFill>
                  <a:srgbClr val="000000"/>
                </a:solidFill>
              </a:rPr>
              <a:t> and 13</a:t>
            </a:r>
            <a:r>
              <a:rPr lang="en-US" sz="1800" baseline="30000" dirty="0">
                <a:solidFill>
                  <a:srgbClr val="000000"/>
                </a:solidFill>
              </a:rPr>
              <a:t>th</a:t>
            </a:r>
            <a:r>
              <a:rPr lang="en-US" sz="1800" dirty="0">
                <a:solidFill>
                  <a:srgbClr val="000000"/>
                </a:solidFill>
              </a:rPr>
              <a:t> are equal.</a:t>
            </a:r>
          </a:p>
          <a:p>
            <a:pPr marL="0" indent="0">
              <a:lnSpc>
                <a:spcPct val="115000"/>
              </a:lnSpc>
              <a:buNone/>
            </a:pPr>
            <a:endParaRPr lang="en-US" sz="1800" i="1" dirty="0">
              <a:solidFill>
                <a:srgbClr val="000000"/>
              </a:solidFill>
            </a:endParaRPr>
          </a:p>
          <a:p>
            <a:pPr marL="0" indent="0">
              <a:lnSpc>
                <a:spcPct val="115000"/>
              </a:lnSpc>
              <a:buNone/>
            </a:pPr>
            <a:r>
              <a:rPr lang="en-US" sz="1800" i="1" dirty="0">
                <a:solidFill>
                  <a:srgbClr val="000000"/>
                </a:solidFill>
              </a:rPr>
              <a:t>H</a:t>
            </a:r>
            <a:r>
              <a:rPr lang="en-US" sz="1800" i="1" baseline="-25000" dirty="0">
                <a:solidFill>
                  <a:srgbClr val="000000"/>
                </a:solidFill>
              </a:rPr>
              <a:t>A</a:t>
            </a:r>
            <a:r>
              <a:rPr lang="en-US" sz="1800" dirty="0">
                <a:solidFill>
                  <a:srgbClr val="000000"/>
                </a:solidFill>
              </a:rPr>
              <a:t> : Average traffic flow on Friday 6</a:t>
            </a:r>
            <a:r>
              <a:rPr lang="en-US" sz="1800" baseline="30000" dirty="0">
                <a:solidFill>
                  <a:srgbClr val="000000"/>
                </a:solidFill>
              </a:rPr>
              <a:t>th</a:t>
            </a:r>
            <a:r>
              <a:rPr lang="en-US" sz="1800" dirty="0">
                <a:solidFill>
                  <a:srgbClr val="000000"/>
                </a:solidFill>
              </a:rPr>
              <a:t> and 13</a:t>
            </a:r>
            <a:r>
              <a:rPr lang="en-US" sz="1800" baseline="30000" dirty="0">
                <a:solidFill>
                  <a:srgbClr val="000000"/>
                </a:solidFill>
              </a:rPr>
              <a:t>th</a:t>
            </a:r>
            <a:r>
              <a:rPr lang="en-US" sz="1800" dirty="0">
                <a:solidFill>
                  <a:srgbClr val="000000"/>
                </a:solidFill>
              </a:rPr>
              <a:t> are different.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Hypotheses</a:t>
            </a:r>
            <a:endParaRPr>
              <a:solidFill>
                <a:schemeClr val="accent1"/>
              </a:solidFill>
            </a:endParaRPr>
          </a:p>
        </p:txBody>
      </p:sp>
      <p:sp>
        <p:nvSpPr>
          <p:cNvPr id="82" name="Google Shape;82;p16"/>
          <p:cNvSpPr txBox="1">
            <a:spLocks noGrp="1"/>
          </p:cNvSpPr>
          <p:nvPr>
            <p:ph type="body" idx="1"/>
          </p:nvPr>
        </p:nvSpPr>
        <p:spPr>
          <a:xfrm>
            <a:off x="1981200" y="2163000"/>
            <a:ext cx="7953600" cy="38907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buAutoNum type="alphaUcPeriod"/>
            </a:pPr>
            <a:r>
              <a:rPr lang="en" sz="2000" i="1" dirty="0">
                <a:solidFill>
                  <a:schemeClr val="accent1"/>
                </a:solidFill>
              </a:rPr>
              <a:t>H</a:t>
            </a:r>
            <a:r>
              <a:rPr lang="en" sz="2000" i="1" baseline="-25000" dirty="0">
                <a:solidFill>
                  <a:schemeClr val="accent1"/>
                </a:solidFill>
              </a:rPr>
              <a:t>0</a:t>
            </a:r>
            <a:r>
              <a:rPr lang="en" sz="2000" i="1" baseline="-25000" dirty="0">
                <a:solidFill>
                  <a:srgbClr val="000000"/>
                </a:solidFill>
              </a:rPr>
              <a:t> </a:t>
            </a:r>
            <a:r>
              <a:rPr lang="en" sz="2000" dirty="0">
                <a:solidFill>
                  <a:srgbClr val="000000"/>
                </a:solidFill>
              </a:rPr>
              <a:t>: 𝞵</a:t>
            </a:r>
            <a:r>
              <a:rPr lang="en" sz="2000" baseline="-25000" dirty="0">
                <a:solidFill>
                  <a:srgbClr val="000000"/>
                </a:solidFill>
              </a:rPr>
              <a:t>6th</a:t>
            </a:r>
            <a:r>
              <a:rPr lang="en" sz="2000" dirty="0">
                <a:solidFill>
                  <a:srgbClr val="000000"/>
                </a:solidFill>
              </a:rPr>
              <a:t> = </a:t>
            </a:r>
            <a:r>
              <a:rPr lang="en" sz="2000" dirty="0"/>
              <a:t>𝞵</a:t>
            </a:r>
            <a:r>
              <a:rPr lang="en" sz="2000" baseline="-25000" dirty="0"/>
              <a:t>13th</a:t>
            </a:r>
            <a:endParaRPr sz="2000" baseline="-25000" dirty="0">
              <a:solidFill>
                <a:srgbClr val="000000"/>
              </a:solidFill>
            </a:endParaRPr>
          </a:p>
          <a:p>
            <a:pPr marL="0" indent="0">
              <a:lnSpc>
                <a:spcPct val="115000"/>
              </a:lnSpc>
              <a:buNone/>
            </a:pPr>
            <a:r>
              <a:rPr lang="en" sz="2000" i="1" dirty="0">
                <a:solidFill>
                  <a:srgbClr val="000000"/>
                </a:solidFill>
              </a:rPr>
              <a:t>      </a:t>
            </a:r>
            <a:r>
              <a:rPr lang="en" sz="2000" i="1" dirty="0">
                <a:solidFill>
                  <a:schemeClr val="accent1"/>
                </a:solidFill>
              </a:rPr>
              <a:t>H</a:t>
            </a:r>
            <a:r>
              <a:rPr lang="en" sz="2000" i="1" baseline="-25000" dirty="0">
                <a:solidFill>
                  <a:schemeClr val="accent1"/>
                </a:solidFill>
              </a:rPr>
              <a:t>A</a:t>
            </a:r>
            <a:r>
              <a:rPr lang="en" sz="2000" dirty="0">
                <a:solidFill>
                  <a:srgbClr val="000000"/>
                </a:solidFill>
              </a:rPr>
              <a:t> : </a:t>
            </a:r>
            <a:r>
              <a:rPr lang="en" sz="2000" dirty="0"/>
              <a:t>𝞵</a:t>
            </a:r>
            <a:r>
              <a:rPr lang="en" sz="2000" baseline="-25000" dirty="0"/>
              <a:t>6th</a:t>
            </a:r>
            <a:r>
              <a:rPr lang="en" sz="2000" dirty="0"/>
              <a:t> ≠ 𝞵</a:t>
            </a:r>
            <a:r>
              <a:rPr lang="en" sz="2000" baseline="-25000" dirty="0"/>
              <a:t>13th</a:t>
            </a:r>
            <a:endParaRPr dirty="0"/>
          </a:p>
          <a:p>
            <a:pPr indent="-355600">
              <a:lnSpc>
                <a:spcPct val="115000"/>
              </a:lnSpc>
              <a:buSzPts val="2000"/>
              <a:buAutoNum type="alphaUcPeriod" startAt="2"/>
            </a:pPr>
            <a:r>
              <a:rPr lang="en" sz="2000" i="1" dirty="0">
                <a:solidFill>
                  <a:schemeClr val="accent1"/>
                </a:solidFill>
              </a:rPr>
              <a:t>H</a:t>
            </a:r>
            <a:r>
              <a:rPr lang="en" sz="2000" i="1" baseline="-25000" dirty="0">
                <a:solidFill>
                  <a:schemeClr val="accent1"/>
                </a:solidFill>
              </a:rPr>
              <a:t>0 </a:t>
            </a:r>
            <a:r>
              <a:rPr lang="en" sz="2000" dirty="0"/>
              <a:t>: 𝙥</a:t>
            </a:r>
            <a:r>
              <a:rPr lang="en" sz="2000" baseline="-25000" dirty="0"/>
              <a:t>6th</a:t>
            </a:r>
            <a:r>
              <a:rPr lang="en" sz="2000" dirty="0"/>
              <a:t> = 𝙥</a:t>
            </a:r>
            <a:r>
              <a:rPr lang="en" sz="2000" baseline="-25000" dirty="0"/>
              <a:t>13th</a:t>
            </a:r>
          </a:p>
          <a:p>
            <a:pPr marL="101600" indent="0">
              <a:lnSpc>
                <a:spcPct val="115000"/>
              </a:lnSpc>
              <a:buSzPts val="2000"/>
              <a:buNone/>
            </a:pPr>
            <a:r>
              <a:rPr lang="en" sz="2000" i="1" baseline="-25000" dirty="0">
                <a:solidFill>
                  <a:schemeClr val="accent1"/>
                </a:solidFill>
              </a:rPr>
              <a:t>       </a:t>
            </a:r>
            <a:r>
              <a:rPr lang="en" sz="2000" i="1" dirty="0">
                <a:solidFill>
                  <a:schemeClr val="accent1"/>
                </a:solidFill>
              </a:rPr>
              <a:t>H</a:t>
            </a:r>
            <a:r>
              <a:rPr lang="en" sz="2000" i="1" baseline="-25000" dirty="0">
                <a:solidFill>
                  <a:schemeClr val="accent1"/>
                </a:solidFill>
              </a:rPr>
              <a:t>A</a:t>
            </a:r>
            <a:r>
              <a:rPr lang="en" sz="2000" dirty="0"/>
              <a:t> : 𝙥</a:t>
            </a:r>
            <a:r>
              <a:rPr lang="en" sz="2000" baseline="-25000" dirty="0"/>
              <a:t>6th</a:t>
            </a:r>
            <a:r>
              <a:rPr lang="en" sz="2000" dirty="0"/>
              <a:t> ≠ 𝙥</a:t>
            </a:r>
            <a:r>
              <a:rPr lang="en" sz="2000" baseline="-25000" dirty="0"/>
              <a:t>13th</a:t>
            </a:r>
            <a:endParaRPr dirty="0"/>
          </a:p>
          <a:p>
            <a:pPr indent="-355600">
              <a:lnSpc>
                <a:spcPct val="115000"/>
              </a:lnSpc>
              <a:buSzPts val="2000"/>
              <a:buAutoNum type="alphaUcPeriod" startAt="3"/>
            </a:pPr>
            <a:r>
              <a:rPr lang="en" sz="2000" i="1" dirty="0">
                <a:solidFill>
                  <a:srgbClr val="FFC000"/>
                </a:solidFill>
              </a:rPr>
              <a:t>H</a:t>
            </a:r>
            <a:r>
              <a:rPr lang="en" sz="2000" i="1" baseline="-25000" dirty="0">
                <a:solidFill>
                  <a:srgbClr val="FFC000"/>
                </a:solidFill>
              </a:rPr>
              <a:t>0 </a:t>
            </a:r>
            <a:r>
              <a:rPr lang="en" sz="2000" dirty="0">
                <a:solidFill>
                  <a:srgbClr val="FFC000"/>
                </a:solidFill>
              </a:rPr>
              <a:t>: 𝞵</a:t>
            </a:r>
            <a:r>
              <a:rPr lang="en" sz="2000" baseline="-25000" dirty="0">
                <a:solidFill>
                  <a:srgbClr val="FFC000"/>
                </a:solidFill>
              </a:rPr>
              <a:t>diff</a:t>
            </a:r>
            <a:r>
              <a:rPr lang="en" sz="2000" dirty="0">
                <a:solidFill>
                  <a:srgbClr val="FFC000"/>
                </a:solidFill>
              </a:rPr>
              <a:t> = 0</a:t>
            </a:r>
            <a:endParaRPr sz="2000" baseline="-25000" dirty="0">
              <a:solidFill>
                <a:srgbClr val="FFC000"/>
              </a:solidFill>
            </a:endParaRPr>
          </a:p>
          <a:p>
            <a:pPr marL="0" indent="0">
              <a:lnSpc>
                <a:spcPct val="115000"/>
              </a:lnSpc>
              <a:buClr>
                <a:srgbClr val="000000"/>
              </a:buClr>
              <a:buSzPts val="1100"/>
              <a:buNone/>
            </a:pPr>
            <a:r>
              <a:rPr lang="en" sz="2000" i="1" dirty="0">
                <a:solidFill>
                  <a:srgbClr val="FFC000"/>
                </a:solidFill>
              </a:rPr>
              <a:t>      H</a:t>
            </a:r>
            <a:r>
              <a:rPr lang="en" sz="2000" i="1" baseline="-25000" dirty="0">
                <a:solidFill>
                  <a:srgbClr val="FFC000"/>
                </a:solidFill>
              </a:rPr>
              <a:t>A</a:t>
            </a:r>
            <a:r>
              <a:rPr lang="en" sz="2000" dirty="0">
                <a:solidFill>
                  <a:srgbClr val="FFC000"/>
                </a:solidFill>
              </a:rPr>
              <a:t> : 𝞵</a:t>
            </a:r>
            <a:r>
              <a:rPr lang="en" sz="2000" baseline="-25000" dirty="0">
                <a:solidFill>
                  <a:srgbClr val="FFC000"/>
                </a:solidFill>
              </a:rPr>
              <a:t>diff</a:t>
            </a:r>
            <a:r>
              <a:rPr lang="en" sz="2000" dirty="0">
                <a:solidFill>
                  <a:srgbClr val="FFC000"/>
                </a:solidFill>
              </a:rPr>
              <a:t> ≠ 0</a:t>
            </a:r>
            <a:endParaRPr sz="2000" dirty="0">
              <a:solidFill>
                <a:srgbClr val="FFC000"/>
              </a:solidFill>
            </a:endParaRPr>
          </a:p>
          <a:p>
            <a:pPr indent="-355600">
              <a:lnSpc>
                <a:spcPct val="115000"/>
              </a:lnSpc>
              <a:buSzPts val="2000"/>
              <a:buAutoNum type="alphaUcPeriod" startAt="4"/>
            </a:pPr>
            <a:r>
              <a:rPr lang="en" sz="2000" i="1" dirty="0">
                <a:solidFill>
                  <a:schemeClr val="accent1"/>
                </a:solidFill>
              </a:rPr>
              <a:t>H</a:t>
            </a:r>
            <a:r>
              <a:rPr lang="en" sz="2000" i="1" baseline="-25000" dirty="0">
                <a:solidFill>
                  <a:schemeClr val="accent1"/>
                </a:solidFill>
              </a:rPr>
              <a:t>0</a:t>
            </a:r>
            <a:r>
              <a:rPr lang="en" sz="2000" i="1" baseline="-25000" dirty="0"/>
              <a:t> </a:t>
            </a:r>
            <a:r>
              <a:rPr lang="en" sz="2000" dirty="0"/>
              <a:t>:          = 0</a:t>
            </a:r>
            <a:endParaRPr sz="2000" baseline="-25000" dirty="0"/>
          </a:p>
          <a:p>
            <a:pPr marL="0" indent="0">
              <a:lnSpc>
                <a:spcPct val="115000"/>
              </a:lnSpc>
              <a:buClr>
                <a:srgbClr val="000000"/>
              </a:buClr>
              <a:buSzPts val="1100"/>
              <a:buNone/>
            </a:pPr>
            <a:r>
              <a:rPr lang="en" sz="2000" i="1" dirty="0">
                <a:solidFill>
                  <a:schemeClr val="accent1"/>
                </a:solidFill>
              </a:rPr>
              <a:t>      H</a:t>
            </a:r>
            <a:r>
              <a:rPr lang="en" sz="2000" i="1" baseline="-25000" dirty="0">
                <a:solidFill>
                  <a:schemeClr val="accent1"/>
                </a:solidFill>
              </a:rPr>
              <a:t>A</a:t>
            </a:r>
            <a:r>
              <a:rPr lang="en" sz="2000" dirty="0"/>
              <a:t> :          ≠ 0</a:t>
            </a:r>
            <a:endParaRPr sz="2000" dirty="0"/>
          </a:p>
        </p:txBody>
      </p:sp>
      <p:pic>
        <p:nvPicPr>
          <p:cNvPr id="83" name="Google Shape;83;p16"/>
          <p:cNvPicPr preferRelativeResize="0"/>
          <p:nvPr/>
        </p:nvPicPr>
        <p:blipFill>
          <a:blip r:embed="rId3">
            <a:alphaModFix/>
          </a:blip>
          <a:stretch>
            <a:fillRect/>
          </a:stretch>
        </p:blipFill>
        <p:spPr>
          <a:xfrm>
            <a:off x="2942414" y="4920614"/>
            <a:ext cx="638175" cy="390525"/>
          </a:xfrm>
          <a:prstGeom prst="rect">
            <a:avLst/>
          </a:prstGeom>
          <a:noFill/>
          <a:ln>
            <a:noFill/>
          </a:ln>
        </p:spPr>
      </p:pic>
      <p:pic>
        <p:nvPicPr>
          <p:cNvPr id="84" name="Google Shape;84;p16"/>
          <p:cNvPicPr preferRelativeResize="0"/>
          <p:nvPr/>
        </p:nvPicPr>
        <p:blipFill>
          <a:blip r:embed="rId3">
            <a:alphaModFix/>
          </a:blip>
          <a:stretch>
            <a:fillRect/>
          </a:stretch>
        </p:blipFill>
        <p:spPr>
          <a:xfrm>
            <a:off x="2966738" y="5299416"/>
            <a:ext cx="589525" cy="390525"/>
          </a:xfrm>
          <a:prstGeom prst="rect">
            <a:avLst/>
          </a:prstGeom>
          <a:noFill/>
          <a:ln>
            <a:noFill/>
          </a:ln>
        </p:spPr>
      </p:pic>
      <p:sp>
        <p:nvSpPr>
          <p:cNvPr id="4" name="Google Shape;81;p16">
            <a:extLst>
              <a:ext uri="{FF2B5EF4-FFF2-40B4-BE49-F238E27FC236}">
                <a16:creationId xmlns:a16="http://schemas.microsoft.com/office/drawing/2014/main" id="{E2E5C9C5-1832-C22E-40EE-849C303C354C}"/>
              </a:ext>
            </a:extLst>
          </p:cNvPr>
          <p:cNvSpPr txBox="1">
            <a:spLocks/>
          </p:cNvSpPr>
          <p:nvPr/>
        </p:nvSpPr>
        <p:spPr>
          <a:xfrm>
            <a:off x="2058675" y="998025"/>
            <a:ext cx="7953600" cy="116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buFont typeface="Arial"/>
              <a:buNone/>
            </a:pPr>
            <a:r>
              <a:rPr lang="en-US" sz="2000" kern="0">
                <a:solidFill>
                  <a:schemeClr val="accent1"/>
                </a:solidFill>
              </a:rPr>
              <a:t>What are the hypotheses (in symbols) for testing for a difference between the average traffic flow between Friday 6</a:t>
            </a:r>
            <a:r>
              <a:rPr lang="en-US" sz="2000" kern="0" baseline="30000">
                <a:solidFill>
                  <a:schemeClr val="accent1"/>
                </a:solidFill>
              </a:rPr>
              <a:t>th</a:t>
            </a:r>
            <a:r>
              <a:rPr lang="en-US" sz="2000" kern="0">
                <a:solidFill>
                  <a:schemeClr val="accent1"/>
                </a:solidFill>
              </a:rPr>
              <a:t> and 13</a:t>
            </a:r>
            <a:r>
              <a:rPr lang="en-US" sz="2000" kern="0" baseline="30000">
                <a:solidFill>
                  <a:schemeClr val="accent1"/>
                </a:solidFill>
              </a:rPr>
              <a:t>th</a:t>
            </a:r>
            <a:r>
              <a:rPr lang="en-US" sz="2000" kern="0">
                <a:solidFill>
                  <a:schemeClr val="accent1"/>
                </a:solidFill>
              </a:rPr>
              <a:t>?</a:t>
            </a:r>
          </a:p>
          <a:p>
            <a:pPr marL="0" indent="0" defTabSz="914400">
              <a:lnSpc>
                <a:spcPct val="115000"/>
              </a:lnSpc>
              <a:buFont typeface="Arial"/>
              <a:buNone/>
            </a:pPr>
            <a:br>
              <a:rPr lang="en-US" sz="2000" kern="0">
                <a:solidFill>
                  <a:srgbClr val="000000"/>
                </a:solidFill>
              </a:rPr>
            </a:br>
            <a:endParaRPr lang="en-US" sz="2000" kern="0" dirty="0">
              <a:solidFill>
                <a:srgbClr val="000000"/>
              </a:solidFill>
            </a:endParaRPr>
          </a:p>
        </p:txBody>
      </p:sp>
      <p:sp>
        <p:nvSpPr>
          <p:cNvPr id="5" name="TextBox 4">
            <a:extLst>
              <a:ext uri="{FF2B5EF4-FFF2-40B4-BE49-F238E27FC236}">
                <a16:creationId xmlns:a16="http://schemas.microsoft.com/office/drawing/2014/main" id="{0A095588-F0A1-2181-11E2-7B364BEE3FE7}"/>
              </a:ext>
            </a:extLst>
          </p:cNvPr>
          <p:cNvSpPr txBox="1"/>
          <p:nvPr/>
        </p:nvSpPr>
        <p:spPr>
          <a:xfrm>
            <a:off x="5756031" y="2331566"/>
            <a:ext cx="4970585" cy="1657954"/>
          </a:xfrm>
          <a:prstGeom prst="rect">
            <a:avLst/>
          </a:prstGeom>
          <a:noFill/>
        </p:spPr>
        <p:txBody>
          <a:bodyPr wrap="square">
            <a:spAutoFit/>
          </a:bodyPr>
          <a:lstStyle/>
          <a:p>
            <a:pPr indent="-355600">
              <a:lnSpc>
                <a:spcPct val="115000"/>
              </a:lnSpc>
              <a:spcBef>
                <a:spcPts val="0"/>
              </a:spcBef>
              <a:buClr>
                <a:srgbClr val="000000"/>
              </a:buClr>
              <a:buSzPts val="2000"/>
            </a:pPr>
            <a:r>
              <a:rPr lang="en-US" sz="1800" i="1" dirty="0">
                <a:solidFill>
                  <a:srgbClr val="000000"/>
                </a:solidFill>
              </a:rPr>
              <a:t>H</a:t>
            </a:r>
            <a:r>
              <a:rPr lang="en-US" sz="1800" i="1" baseline="-25000" dirty="0">
                <a:solidFill>
                  <a:srgbClr val="000000"/>
                </a:solidFill>
              </a:rPr>
              <a:t>0 </a:t>
            </a:r>
            <a:r>
              <a:rPr lang="en-US" sz="1800" dirty="0">
                <a:solidFill>
                  <a:srgbClr val="000000"/>
                </a:solidFill>
              </a:rPr>
              <a:t>: Average traffic flow on Friday 6</a:t>
            </a:r>
            <a:r>
              <a:rPr lang="en-US" sz="1800" baseline="30000" dirty="0">
                <a:solidFill>
                  <a:srgbClr val="000000"/>
                </a:solidFill>
              </a:rPr>
              <a:t>th</a:t>
            </a:r>
            <a:r>
              <a:rPr lang="en-US" sz="1800" dirty="0">
                <a:solidFill>
                  <a:srgbClr val="000000"/>
                </a:solidFill>
              </a:rPr>
              <a:t> and 13</a:t>
            </a:r>
            <a:r>
              <a:rPr lang="en-US" sz="1800" baseline="30000" dirty="0">
                <a:solidFill>
                  <a:srgbClr val="000000"/>
                </a:solidFill>
              </a:rPr>
              <a:t>th</a:t>
            </a:r>
            <a:r>
              <a:rPr lang="en-US" sz="1800" dirty="0">
                <a:solidFill>
                  <a:srgbClr val="000000"/>
                </a:solidFill>
              </a:rPr>
              <a:t> are equal.</a:t>
            </a:r>
          </a:p>
          <a:p>
            <a:pPr marL="0" indent="0">
              <a:lnSpc>
                <a:spcPct val="115000"/>
              </a:lnSpc>
              <a:buNone/>
            </a:pPr>
            <a:endParaRPr lang="en-US" sz="1800" i="1" dirty="0">
              <a:solidFill>
                <a:srgbClr val="000000"/>
              </a:solidFill>
            </a:endParaRPr>
          </a:p>
          <a:p>
            <a:pPr marL="0" indent="0">
              <a:lnSpc>
                <a:spcPct val="115000"/>
              </a:lnSpc>
              <a:buNone/>
            </a:pPr>
            <a:r>
              <a:rPr lang="en-US" sz="1800" i="1" dirty="0">
                <a:solidFill>
                  <a:srgbClr val="000000"/>
                </a:solidFill>
              </a:rPr>
              <a:t>H</a:t>
            </a:r>
            <a:r>
              <a:rPr lang="en-US" sz="1800" i="1" baseline="-25000" dirty="0">
                <a:solidFill>
                  <a:srgbClr val="000000"/>
                </a:solidFill>
              </a:rPr>
              <a:t>A</a:t>
            </a:r>
            <a:r>
              <a:rPr lang="en-US" sz="1800" dirty="0">
                <a:solidFill>
                  <a:srgbClr val="000000"/>
                </a:solidFill>
              </a:rPr>
              <a:t> : Average traffic flow on Friday 6</a:t>
            </a:r>
            <a:r>
              <a:rPr lang="en-US" sz="1800" baseline="30000" dirty="0">
                <a:solidFill>
                  <a:srgbClr val="000000"/>
                </a:solidFill>
              </a:rPr>
              <a:t>th</a:t>
            </a:r>
            <a:r>
              <a:rPr lang="en-US" sz="1800" dirty="0">
                <a:solidFill>
                  <a:srgbClr val="000000"/>
                </a:solidFill>
              </a:rPr>
              <a:t> and 13</a:t>
            </a:r>
            <a:r>
              <a:rPr lang="en-US" sz="1800" baseline="30000" dirty="0">
                <a:solidFill>
                  <a:srgbClr val="000000"/>
                </a:solidFill>
              </a:rPr>
              <a:t>th</a:t>
            </a:r>
            <a:r>
              <a:rPr lang="en-US" sz="1800" dirty="0">
                <a:solidFill>
                  <a:srgbClr val="000000"/>
                </a:solidFill>
              </a:rPr>
              <a:t> are different.</a:t>
            </a:r>
          </a:p>
        </p:txBody>
      </p:sp>
    </p:spTree>
    <p:extLst>
      <p:ext uri="{BB962C8B-B14F-4D97-AF65-F5344CB8AC3E}">
        <p14:creationId xmlns:p14="http://schemas.microsoft.com/office/powerpoint/2010/main" val="94852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Conditions</a:t>
            </a:r>
            <a:endParaRPr>
              <a:solidFill>
                <a:schemeClr val="accent1"/>
              </a:solidFill>
            </a:endParaRPr>
          </a:p>
        </p:txBody>
      </p:sp>
      <p:sp>
        <p:nvSpPr>
          <p:cNvPr id="99" name="Google Shape;99;p18"/>
          <p:cNvSpPr txBox="1">
            <a:spLocks noGrp="1"/>
          </p:cNvSpPr>
          <p:nvPr>
            <p:ph type="body" idx="1"/>
          </p:nvPr>
        </p:nvSpPr>
        <p:spPr>
          <a:xfrm>
            <a:off x="1981200" y="1212575"/>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dirty="0">
                <a:solidFill>
                  <a:schemeClr val="accent1"/>
                </a:solidFill>
              </a:rPr>
              <a:t>Independence</a:t>
            </a:r>
            <a:endParaRPr lang="en" sz="2000" i="1" dirty="0">
              <a:solidFill>
                <a:srgbClr val="000000"/>
              </a:solidFill>
            </a:endParaRPr>
          </a:p>
          <a:p>
            <a:pPr indent="-355600">
              <a:lnSpc>
                <a:spcPct val="115000"/>
              </a:lnSpc>
              <a:buClr>
                <a:srgbClr val="000000"/>
              </a:buClr>
              <a:buSzPts val="2000"/>
            </a:pPr>
            <a:r>
              <a:rPr lang="en-US" sz="2000" dirty="0">
                <a:solidFill>
                  <a:schemeClr val="accent1"/>
                </a:solidFill>
              </a:rPr>
              <a:t>Sample size / skew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Conditions</a:t>
            </a:r>
            <a:endParaRPr>
              <a:solidFill>
                <a:schemeClr val="accent1"/>
              </a:solidFill>
            </a:endParaRPr>
          </a:p>
        </p:txBody>
      </p:sp>
      <p:sp>
        <p:nvSpPr>
          <p:cNvPr id="99" name="Google Shape;99;p18"/>
          <p:cNvSpPr txBox="1">
            <a:spLocks noGrp="1"/>
          </p:cNvSpPr>
          <p:nvPr>
            <p:ph type="body" idx="1"/>
          </p:nvPr>
        </p:nvSpPr>
        <p:spPr>
          <a:xfrm>
            <a:off x="1981200" y="1212575"/>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dirty="0">
                <a:solidFill>
                  <a:schemeClr val="accent1"/>
                </a:solidFill>
              </a:rPr>
              <a:t>Independence</a:t>
            </a:r>
            <a:r>
              <a:rPr lang="en" sz="2000" dirty="0">
                <a:solidFill>
                  <a:srgbClr val="000000"/>
                </a:solidFill>
              </a:rPr>
              <a:t>: We are told to assume that cases (rows) are independent</a:t>
            </a:r>
          </a:p>
          <a:p>
            <a:pPr indent="-355600">
              <a:lnSpc>
                <a:spcPct val="115000"/>
              </a:lnSpc>
              <a:buClr>
                <a:srgbClr val="000000"/>
              </a:buClr>
              <a:buSzPts val="2000"/>
            </a:pPr>
            <a:r>
              <a:rPr lang="en-US" sz="2000" dirty="0">
                <a:solidFill>
                  <a:schemeClr val="accent1"/>
                </a:solidFill>
              </a:rPr>
              <a:t>Sample size / skew</a:t>
            </a:r>
            <a:endParaRPr sz="2000" dirty="0">
              <a:solidFill>
                <a:srgbClr val="000000"/>
              </a:solidFill>
            </a:endParaRPr>
          </a:p>
          <a:p>
            <a:pPr marL="0" indent="0">
              <a:lnSpc>
                <a:spcPct val="115000"/>
              </a:lnSpc>
              <a:buNone/>
            </a:pPr>
            <a:endParaRPr sz="2000" dirty="0">
              <a:solidFill>
                <a:srgbClr val="000000"/>
              </a:solidFill>
            </a:endParaRPr>
          </a:p>
        </p:txBody>
      </p:sp>
    </p:spTree>
    <p:extLst>
      <p:ext uri="{BB962C8B-B14F-4D97-AF65-F5344CB8AC3E}">
        <p14:creationId xmlns:p14="http://schemas.microsoft.com/office/powerpoint/2010/main" val="289942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Conditions</a:t>
            </a:r>
            <a:endParaRPr>
              <a:solidFill>
                <a:schemeClr val="accent1"/>
              </a:solidFill>
            </a:endParaRPr>
          </a:p>
        </p:txBody>
      </p:sp>
      <p:sp>
        <p:nvSpPr>
          <p:cNvPr id="111" name="Google Shape;111;p20"/>
          <p:cNvSpPr txBox="1">
            <a:spLocks noGrp="1"/>
          </p:cNvSpPr>
          <p:nvPr>
            <p:ph type="body" idx="1"/>
          </p:nvPr>
        </p:nvSpPr>
        <p:spPr>
          <a:xfrm>
            <a:off x="1981200" y="1212575"/>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dirty="0">
                <a:solidFill>
                  <a:schemeClr val="accent1"/>
                </a:solidFill>
              </a:rPr>
              <a:t>Independence</a:t>
            </a:r>
            <a:r>
              <a:rPr lang="en" sz="2000" dirty="0">
                <a:solidFill>
                  <a:srgbClr val="000000"/>
                </a:solidFill>
              </a:rPr>
              <a:t>: We are told to assume that cases (rows) are independent</a:t>
            </a:r>
            <a:endParaRPr sz="2000" dirty="0">
              <a:solidFill>
                <a:srgbClr val="000000"/>
              </a:solidFill>
            </a:endParaRPr>
          </a:p>
          <a:p>
            <a:pPr indent="-355600">
              <a:lnSpc>
                <a:spcPct val="115000"/>
              </a:lnSpc>
              <a:spcBef>
                <a:spcPts val="0"/>
              </a:spcBef>
              <a:buClr>
                <a:srgbClr val="000000"/>
              </a:buClr>
              <a:buSzPts val="2000"/>
            </a:pPr>
            <a:r>
              <a:rPr lang="en" sz="2000" dirty="0">
                <a:solidFill>
                  <a:schemeClr val="accent1"/>
                </a:solidFill>
              </a:rPr>
              <a:t>Sample size / skew:</a:t>
            </a:r>
            <a:endParaRPr sz="2000" dirty="0">
              <a:solidFill>
                <a:schemeClr val="accent1"/>
              </a:solidFill>
            </a:endParaRPr>
          </a:p>
          <a:p>
            <a:pPr marL="0" indent="0">
              <a:lnSpc>
                <a:spcPct val="115000"/>
              </a:lnSpc>
              <a:buNone/>
            </a:pPr>
            <a:endParaRPr sz="2000" dirty="0">
              <a:solidFill>
                <a:srgbClr val="000000"/>
              </a:solidFill>
            </a:endParaRPr>
          </a:p>
        </p:txBody>
      </p:sp>
      <p:sp>
        <p:nvSpPr>
          <p:cNvPr id="112" name="Google Shape;112;p20"/>
          <p:cNvSpPr txBox="1">
            <a:spLocks noGrp="1"/>
          </p:cNvSpPr>
          <p:nvPr>
            <p:ph type="body" idx="1"/>
          </p:nvPr>
        </p:nvSpPr>
        <p:spPr>
          <a:xfrm>
            <a:off x="1577650" y="4689231"/>
            <a:ext cx="9981304" cy="1428244"/>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1800" dirty="0">
                <a:solidFill>
                  <a:srgbClr val="000000"/>
                </a:solidFill>
              </a:rPr>
              <a:t>The sample distribution does not appear to be extremely skewed, but it’s very difficult to assess with such a small sample size. We might want to think about whether we would expect the population distribution to be skewed or not (probably not, it should be equally likely to have days with lower than average traffic and higher than average traffic)</a:t>
            </a:r>
            <a:endParaRPr sz="1800" dirty="0">
              <a:solidFill>
                <a:srgbClr val="000000"/>
              </a:solidFill>
            </a:endParaRPr>
          </a:p>
          <a:p>
            <a:pPr indent="-355600">
              <a:lnSpc>
                <a:spcPct val="115000"/>
              </a:lnSpc>
              <a:spcBef>
                <a:spcPts val="0"/>
              </a:spcBef>
              <a:buClr>
                <a:srgbClr val="000000"/>
              </a:buClr>
              <a:buSzPts val="2000"/>
            </a:pPr>
            <a:r>
              <a:rPr lang="en" sz="1800" dirty="0">
                <a:solidFill>
                  <a:srgbClr val="000000"/>
                </a:solidFill>
              </a:rPr>
              <a:t>We do not know 𝞼 and </a:t>
            </a:r>
            <a:r>
              <a:rPr lang="en" sz="1800" i="1" dirty="0">
                <a:solidFill>
                  <a:srgbClr val="000000"/>
                </a:solidFill>
              </a:rPr>
              <a:t>n</a:t>
            </a:r>
            <a:r>
              <a:rPr lang="en" sz="1800" dirty="0">
                <a:solidFill>
                  <a:srgbClr val="000000"/>
                </a:solidFill>
              </a:rPr>
              <a:t> is too small to assume </a:t>
            </a:r>
            <a:r>
              <a:rPr lang="en" sz="1800" i="1" dirty="0">
                <a:solidFill>
                  <a:srgbClr val="000000"/>
                </a:solidFill>
              </a:rPr>
              <a:t>s</a:t>
            </a:r>
            <a:r>
              <a:rPr lang="en" sz="1800" dirty="0">
                <a:solidFill>
                  <a:srgbClr val="000000"/>
                </a:solidFill>
              </a:rPr>
              <a:t> is reliable estimate for </a:t>
            </a:r>
            <a:r>
              <a:rPr lang="en" sz="1800" dirty="0"/>
              <a:t>𝞼</a:t>
            </a:r>
            <a:br>
              <a:rPr lang="en" sz="1800" dirty="0">
                <a:solidFill>
                  <a:srgbClr val="000000"/>
                </a:solidFill>
              </a:rPr>
            </a:br>
            <a:endParaRPr sz="1800" dirty="0">
              <a:solidFill>
                <a:srgbClr val="000000"/>
              </a:solidFill>
            </a:endParaRPr>
          </a:p>
          <a:p>
            <a:pPr marL="0" indent="0">
              <a:lnSpc>
                <a:spcPct val="115000"/>
              </a:lnSpc>
              <a:buNone/>
            </a:pPr>
            <a:endParaRPr sz="1800" dirty="0">
              <a:solidFill>
                <a:srgbClr val="000000"/>
              </a:solidFill>
            </a:endParaRPr>
          </a:p>
        </p:txBody>
      </p:sp>
      <p:pic>
        <p:nvPicPr>
          <p:cNvPr id="113" name="Google Shape;113;p20"/>
          <p:cNvPicPr preferRelativeResize="0"/>
          <p:nvPr/>
        </p:nvPicPr>
        <p:blipFill>
          <a:blip r:embed="rId3">
            <a:alphaModFix/>
          </a:blip>
          <a:stretch>
            <a:fillRect/>
          </a:stretch>
        </p:blipFill>
        <p:spPr>
          <a:xfrm>
            <a:off x="5094826" y="1961105"/>
            <a:ext cx="4471203" cy="253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Conditions</a:t>
            </a:r>
            <a:endParaRPr>
              <a:solidFill>
                <a:schemeClr val="accent1"/>
              </a:solidFill>
            </a:endParaRPr>
          </a:p>
        </p:txBody>
      </p:sp>
      <p:sp>
        <p:nvSpPr>
          <p:cNvPr id="111" name="Google Shape;111;p20"/>
          <p:cNvSpPr txBox="1">
            <a:spLocks noGrp="1"/>
          </p:cNvSpPr>
          <p:nvPr>
            <p:ph type="body" idx="1"/>
          </p:nvPr>
        </p:nvSpPr>
        <p:spPr>
          <a:xfrm>
            <a:off x="1981200" y="1212575"/>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dirty="0">
                <a:solidFill>
                  <a:schemeClr val="accent1"/>
                </a:solidFill>
              </a:rPr>
              <a:t>Independence</a:t>
            </a:r>
            <a:r>
              <a:rPr lang="en" sz="2000" dirty="0">
                <a:solidFill>
                  <a:srgbClr val="000000"/>
                </a:solidFill>
              </a:rPr>
              <a:t>: We are told to assume that cases (rows) are independent</a:t>
            </a:r>
            <a:endParaRPr sz="2000" dirty="0">
              <a:solidFill>
                <a:srgbClr val="000000"/>
              </a:solidFill>
            </a:endParaRPr>
          </a:p>
          <a:p>
            <a:pPr indent="-355600">
              <a:lnSpc>
                <a:spcPct val="115000"/>
              </a:lnSpc>
              <a:spcBef>
                <a:spcPts val="0"/>
              </a:spcBef>
              <a:buClr>
                <a:srgbClr val="000000"/>
              </a:buClr>
              <a:buSzPts val="2000"/>
            </a:pPr>
            <a:r>
              <a:rPr lang="en" sz="2000" dirty="0">
                <a:solidFill>
                  <a:schemeClr val="accent1"/>
                </a:solidFill>
              </a:rPr>
              <a:t>Sample size / skew:</a:t>
            </a:r>
            <a:endParaRPr sz="2000" dirty="0">
              <a:solidFill>
                <a:schemeClr val="accent1"/>
              </a:solidFill>
            </a:endParaRPr>
          </a:p>
          <a:p>
            <a:pPr marL="0" indent="0">
              <a:lnSpc>
                <a:spcPct val="115000"/>
              </a:lnSpc>
              <a:buNone/>
            </a:pPr>
            <a:endParaRPr sz="2000" dirty="0">
              <a:solidFill>
                <a:srgbClr val="000000"/>
              </a:solidFill>
            </a:endParaRPr>
          </a:p>
        </p:txBody>
      </p:sp>
      <p:sp>
        <p:nvSpPr>
          <p:cNvPr id="112" name="Google Shape;112;p20"/>
          <p:cNvSpPr txBox="1">
            <a:spLocks noGrp="1"/>
          </p:cNvSpPr>
          <p:nvPr>
            <p:ph type="body" idx="1"/>
          </p:nvPr>
        </p:nvSpPr>
        <p:spPr>
          <a:xfrm>
            <a:off x="1577650" y="4689231"/>
            <a:ext cx="9981304" cy="1428244"/>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1800" dirty="0">
                <a:solidFill>
                  <a:srgbClr val="000000"/>
                </a:solidFill>
              </a:rPr>
              <a:t>The sample distribution does not appear to be extremely skewed, but it’s very difficult to assess with such a small sample size. We might want to think about whether we would expect the population distribution to be skewed or not (probably not, it should be equally likely to have days with lower than average traffic and higher than average traffic)</a:t>
            </a:r>
            <a:endParaRPr sz="1800" dirty="0">
              <a:solidFill>
                <a:srgbClr val="000000"/>
              </a:solidFill>
            </a:endParaRPr>
          </a:p>
          <a:p>
            <a:pPr indent="-355600">
              <a:lnSpc>
                <a:spcPct val="115000"/>
              </a:lnSpc>
              <a:spcBef>
                <a:spcPts val="0"/>
              </a:spcBef>
              <a:buClr>
                <a:srgbClr val="000000"/>
              </a:buClr>
              <a:buSzPts val="2000"/>
            </a:pPr>
            <a:r>
              <a:rPr lang="en" sz="1800" dirty="0">
                <a:solidFill>
                  <a:srgbClr val="000000"/>
                </a:solidFill>
              </a:rPr>
              <a:t>We do not know 𝞼 and </a:t>
            </a:r>
            <a:r>
              <a:rPr lang="en" sz="1800" i="1" dirty="0">
                <a:solidFill>
                  <a:srgbClr val="000000"/>
                </a:solidFill>
              </a:rPr>
              <a:t>n</a:t>
            </a:r>
            <a:r>
              <a:rPr lang="en" sz="1800" dirty="0">
                <a:solidFill>
                  <a:srgbClr val="000000"/>
                </a:solidFill>
              </a:rPr>
              <a:t> is too small to assume </a:t>
            </a:r>
            <a:r>
              <a:rPr lang="en" sz="1800" i="1" dirty="0">
                <a:solidFill>
                  <a:srgbClr val="000000"/>
                </a:solidFill>
              </a:rPr>
              <a:t>s</a:t>
            </a:r>
            <a:r>
              <a:rPr lang="en" sz="1800" dirty="0">
                <a:solidFill>
                  <a:srgbClr val="000000"/>
                </a:solidFill>
              </a:rPr>
              <a:t> is reliable estimate for </a:t>
            </a:r>
            <a:r>
              <a:rPr lang="en" sz="1800" dirty="0"/>
              <a:t>𝞼</a:t>
            </a:r>
            <a:br>
              <a:rPr lang="en" sz="1800" dirty="0">
                <a:solidFill>
                  <a:srgbClr val="000000"/>
                </a:solidFill>
              </a:rPr>
            </a:br>
            <a:endParaRPr sz="1800" dirty="0">
              <a:solidFill>
                <a:srgbClr val="000000"/>
              </a:solidFill>
            </a:endParaRPr>
          </a:p>
          <a:p>
            <a:pPr marL="0" indent="0">
              <a:lnSpc>
                <a:spcPct val="115000"/>
              </a:lnSpc>
              <a:buNone/>
            </a:pPr>
            <a:endParaRPr sz="1800" dirty="0">
              <a:solidFill>
                <a:srgbClr val="000000"/>
              </a:solidFill>
            </a:endParaRPr>
          </a:p>
        </p:txBody>
      </p:sp>
      <p:pic>
        <p:nvPicPr>
          <p:cNvPr id="113" name="Google Shape;113;p20"/>
          <p:cNvPicPr preferRelativeResize="0"/>
          <p:nvPr/>
        </p:nvPicPr>
        <p:blipFill>
          <a:blip r:embed="rId3">
            <a:alphaModFix/>
          </a:blip>
          <a:stretch>
            <a:fillRect/>
          </a:stretch>
        </p:blipFill>
        <p:spPr>
          <a:xfrm>
            <a:off x="5094826" y="1961105"/>
            <a:ext cx="4471203" cy="2532000"/>
          </a:xfrm>
          <a:prstGeom prst="rect">
            <a:avLst/>
          </a:prstGeom>
          <a:noFill/>
          <a:ln>
            <a:noFill/>
          </a:ln>
        </p:spPr>
      </p:pic>
      <p:sp>
        <p:nvSpPr>
          <p:cNvPr id="2" name="Google Shape;122;p21">
            <a:extLst>
              <a:ext uri="{FF2B5EF4-FFF2-40B4-BE49-F238E27FC236}">
                <a16:creationId xmlns:a16="http://schemas.microsoft.com/office/drawing/2014/main" id="{ED7867E2-D85D-27F8-DA69-A8DC7D79EDED}"/>
              </a:ext>
            </a:extLst>
          </p:cNvPr>
          <p:cNvSpPr txBox="1"/>
          <p:nvPr/>
        </p:nvSpPr>
        <p:spPr>
          <a:xfrm>
            <a:off x="1981200" y="6313601"/>
            <a:ext cx="7852500" cy="4065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400" kern="0" dirty="0">
                <a:solidFill>
                  <a:srgbClr val="3A81BA"/>
                </a:solidFill>
                <a:latin typeface="Arial"/>
                <a:cs typeface="Arial"/>
                <a:sym typeface="Arial"/>
              </a:rPr>
              <a:t>What do we do when the sample size is small?</a:t>
            </a:r>
            <a:endParaRPr sz="2400" kern="0" dirty="0">
              <a:solidFill>
                <a:srgbClr val="3A81BA"/>
              </a:solidFill>
              <a:latin typeface="Arial"/>
              <a:cs typeface="Arial"/>
              <a:sym typeface="Arial"/>
            </a:endParaRPr>
          </a:p>
        </p:txBody>
      </p:sp>
    </p:spTree>
    <p:extLst>
      <p:ext uri="{BB962C8B-B14F-4D97-AF65-F5344CB8AC3E}">
        <p14:creationId xmlns:p14="http://schemas.microsoft.com/office/powerpoint/2010/main" val="70699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981200" y="456725"/>
            <a:ext cx="8229600" cy="752400"/>
          </a:xfrm>
          <a:prstGeom prst="rect">
            <a:avLst/>
          </a:prstGeom>
        </p:spPr>
        <p:txBody>
          <a:bodyPr spcFirstLastPara="1" wrap="square" lIns="91425" tIns="91425" rIns="91425" bIns="91425" anchor="b" anchorCtr="0">
            <a:noAutofit/>
          </a:bodyPr>
          <a:lstStyle/>
          <a:p>
            <a:r>
              <a:rPr lang="en" sz="3000">
                <a:solidFill>
                  <a:schemeClr val="accent1"/>
                </a:solidFill>
              </a:rPr>
              <a:t>Review: what purpose does a large sample server?</a:t>
            </a:r>
            <a:endParaRPr sz="3000">
              <a:solidFill>
                <a:schemeClr val="accent1"/>
              </a:solidFill>
            </a:endParaRPr>
          </a:p>
        </p:txBody>
      </p:sp>
      <p:sp>
        <p:nvSpPr>
          <p:cNvPr id="128" name="Google Shape;128;p22"/>
          <p:cNvSpPr txBox="1">
            <a:spLocks noGrp="1"/>
          </p:cNvSpPr>
          <p:nvPr>
            <p:ph type="body" idx="1"/>
          </p:nvPr>
        </p:nvSpPr>
        <p:spPr>
          <a:xfrm>
            <a:off x="2119200" y="1395850"/>
            <a:ext cx="7953600" cy="15186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rgbClr val="000000"/>
                </a:solidFill>
              </a:rPr>
              <a:t>As long as observations are independent, and the population</a:t>
            </a:r>
            <a:br>
              <a:rPr lang="en" sz="2000">
                <a:solidFill>
                  <a:srgbClr val="000000"/>
                </a:solidFill>
              </a:rPr>
            </a:br>
            <a:r>
              <a:rPr lang="en" sz="2000">
                <a:solidFill>
                  <a:srgbClr val="000000"/>
                </a:solidFill>
              </a:rPr>
              <a:t>distribution is not extremely skewed, a large sample would ensure</a:t>
            </a:r>
            <a:br>
              <a:rPr lang="en" sz="2000">
                <a:solidFill>
                  <a:srgbClr val="000000"/>
                </a:solidFill>
              </a:rPr>
            </a:br>
            <a:r>
              <a:rPr lang="en" sz="2000">
                <a:solidFill>
                  <a:srgbClr val="000000"/>
                </a:solidFill>
              </a:rPr>
              <a:t>that...</a:t>
            </a:r>
            <a:br>
              <a:rPr lang="en" sz="2000">
                <a:solidFill>
                  <a:srgbClr val="000000"/>
                </a:solidFill>
              </a:rPr>
            </a:br>
            <a:endParaRPr sz="2000">
              <a:solidFill>
                <a:srgbClr val="000000"/>
              </a:solidFill>
            </a:endParaRPr>
          </a:p>
        </p:txBody>
      </p:sp>
      <p:sp>
        <p:nvSpPr>
          <p:cNvPr id="129" name="Google Shape;129;p22"/>
          <p:cNvSpPr txBox="1">
            <a:spLocks noGrp="1"/>
          </p:cNvSpPr>
          <p:nvPr>
            <p:ph type="body" idx="1"/>
          </p:nvPr>
        </p:nvSpPr>
        <p:spPr>
          <a:xfrm>
            <a:off x="1981200" y="3253525"/>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the sampling distribution of the mean is nearly normal</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the estimate of the standard error, as      , is reliable</a:t>
            </a:r>
            <a:endParaRPr sz="2000">
              <a:solidFill>
                <a:srgbClr val="000000"/>
              </a:solidFill>
            </a:endParaRPr>
          </a:p>
          <a:p>
            <a:pPr marL="0" indent="0">
              <a:lnSpc>
                <a:spcPct val="115000"/>
              </a:lnSpc>
              <a:buNone/>
            </a:pPr>
            <a:endParaRPr sz="2000">
              <a:solidFill>
                <a:srgbClr val="000000"/>
              </a:solidFill>
            </a:endParaRPr>
          </a:p>
        </p:txBody>
      </p:sp>
      <p:pic>
        <p:nvPicPr>
          <p:cNvPr id="130" name="Google Shape;130;p22"/>
          <p:cNvPicPr preferRelativeResize="0"/>
          <p:nvPr/>
        </p:nvPicPr>
        <p:blipFill>
          <a:blip r:embed="rId3">
            <a:alphaModFix/>
          </a:blip>
          <a:stretch>
            <a:fillRect/>
          </a:stretch>
        </p:blipFill>
        <p:spPr>
          <a:xfrm>
            <a:off x="6722700" y="3720523"/>
            <a:ext cx="361708" cy="51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normality condition</a:t>
            </a:r>
            <a:endParaRPr>
              <a:solidFill>
                <a:schemeClr val="accent1"/>
              </a:solidFill>
            </a:endParaRPr>
          </a:p>
        </p:txBody>
      </p:sp>
      <p:sp>
        <p:nvSpPr>
          <p:cNvPr id="136" name="Google Shape;136;p23"/>
          <p:cNvSpPr txBox="1">
            <a:spLocks noGrp="1"/>
          </p:cNvSpPr>
          <p:nvPr>
            <p:ph type="body" idx="1"/>
          </p:nvPr>
        </p:nvSpPr>
        <p:spPr>
          <a:xfrm>
            <a:off x="2119200" y="1082850"/>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The CLT, which states that sampling distributions will be nearly normal, holds true for </a:t>
            </a:r>
            <a:r>
              <a:rPr lang="en" sz="2000" i="1" dirty="0">
                <a:solidFill>
                  <a:srgbClr val="FF9900"/>
                </a:solidFill>
              </a:rPr>
              <a:t>any </a:t>
            </a:r>
            <a:r>
              <a:rPr lang="en" sz="2000" dirty="0">
                <a:solidFill>
                  <a:srgbClr val="000000"/>
                </a:solidFill>
              </a:rPr>
              <a:t>sample size as long as the population distribution is nearly normal</a:t>
            </a:r>
            <a:endParaRPr sz="2000" dirty="0">
              <a:solidFill>
                <a:srgbClr val="000000"/>
              </a:solidFill>
            </a:endParaRPr>
          </a:p>
          <a:p>
            <a:pPr marL="0" indent="0">
              <a:lnSpc>
                <a:spcPct val="115000"/>
              </a:lnSpc>
              <a:buNone/>
            </a:pPr>
            <a:endParaRPr sz="20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1C94-0AF5-8CA6-C439-51D93972903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6C0F0C57-18FB-4BAB-23A6-E6F7BABD4156}"/>
              </a:ext>
            </a:extLst>
          </p:cNvPr>
          <p:cNvSpPr>
            <a:spLocks noGrp="1"/>
          </p:cNvSpPr>
          <p:nvPr>
            <p:ph idx="1"/>
          </p:nvPr>
        </p:nvSpPr>
        <p:spPr/>
        <p:txBody>
          <a:bodyPr>
            <a:normAutofit/>
          </a:bodyPr>
          <a:lstStyle/>
          <a:p>
            <a:r>
              <a:rPr lang="en-US" sz="2400" dirty="0"/>
              <a:t>Hypothesis testing with </a:t>
            </a:r>
            <a:r>
              <a:rPr lang="en-US" sz="2400"/>
              <a:t>small samples </a:t>
            </a:r>
            <a:endParaRPr lang="en-US" sz="2400" dirty="0"/>
          </a:p>
        </p:txBody>
      </p:sp>
    </p:spTree>
    <p:extLst>
      <p:ext uri="{BB962C8B-B14F-4D97-AF65-F5344CB8AC3E}">
        <p14:creationId xmlns:p14="http://schemas.microsoft.com/office/powerpoint/2010/main" val="58920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normality condition</a:t>
            </a:r>
            <a:endParaRPr>
              <a:solidFill>
                <a:schemeClr val="accent1"/>
              </a:solidFill>
            </a:endParaRPr>
          </a:p>
        </p:txBody>
      </p:sp>
      <p:sp>
        <p:nvSpPr>
          <p:cNvPr id="142" name="Google Shape;142;p24"/>
          <p:cNvSpPr txBox="1">
            <a:spLocks noGrp="1"/>
          </p:cNvSpPr>
          <p:nvPr>
            <p:ph type="body" idx="1"/>
          </p:nvPr>
        </p:nvSpPr>
        <p:spPr>
          <a:xfrm>
            <a:off x="2119200" y="1082850"/>
            <a:ext cx="7953600" cy="3042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The CLT, which states that sampling distributions will be nearly normal, holds true for </a:t>
            </a:r>
            <a:r>
              <a:rPr lang="en" sz="2000" i="1" dirty="0">
                <a:solidFill>
                  <a:srgbClr val="FF9900"/>
                </a:solidFill>
              </a:rPr>
              <a:t>any </a:t>
            </a:r>
            <a:r>
              <a:rPr lang="en" sz="2000" dirty="0">
                <a:solidFill>
                  <a:srgbClr val="000000"/>
                </a:solidFill>
              </a:rPr>
              <a:t>sample size as long as the population distribution is nearly normal</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While this is a helpful special case, it’s inherently difficult to</a:t>
            </a:r>
            <a:br>
              <a:rPr lang="en" sz="2000" dirty="0">
                <a:solidFill>
                  <a:srgbClr val="000000"/>
                </a:solidFill>
              </a:rPr>
            </a:br>
            <a:r>
              <a:rPr lang="en" sz="2000" dirty="0">
                <a:solidFill>
                  <a:srgbClr val="000000"/>
                </a:solidFill>
              </a:rPr>
              <a:t>verify normality in small data sets</a:t>
            </a: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normality condition</a:t>
            </a:r>
            <a:endParaRPr>
              <a:solidFill>
                <a:schemeClr val="accent1"/>
              </a:solidFill>
            </a:endParaRPr>
          </a:p>
        </p:txBody>
      </p:sp>
      <p:sp>
        <p:nvSpPr>
          <p:cNvPr id="148" name="Google Shape;148;p25"/>
          <p:cNvSpPr txBox="1">
            <a:spLocks noGrp="1"/>
          </p:cNvSpPr>
          <p:nvPr>
            <p:ph type="body" idx="1"/>
          </p:nvPr>
        </p:nvSpPr>
        <p:spPr>
          <a:xfrm>
            <a:off x="2119200" y="1082850"/>
            <a:ext cx="7953600" cy="41925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The CLT, which states that sampling distributions will be nearly normal, holds true for </a:t>
            </a:r>
            <a:r>
              <a:rPr lang="en" sz="2000" i="1" dirty="0">
                <a:solidFill>
                  <a:srgbClr val="FF9900"/>
                </a:solidFill>
              </a:rPr>
              <a:t>any </a:t>
            </a:r>
            <a:r>
              <a:rPr lang="en" sz="2000" dirty="0">
                <a:solidFill>
                  <a:srgbClr val="000000"/>
                </a:solidFill>
              </a:rPr>
              <a:t>sample size as long as the population distribution is nearly normal</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While this is a helpful special case, it’s inherently difficult to</a:t>
            </a:r>
            <a:br>
              <a:rPr lang="en" sz="2000" dirty="0">
                <a:solidFill>
                  <a:srgbClr val="000000"/>
                </a:solidFill>
              </a:rPr>
            </a:br>
            <a:r>
              <a:rPr lang="en" sz="2000" dirty="0">
                <a:solidFill>
                  <a:srgbClr val="000000"/>
                </a:solidFill>
              </a:rPr>
              <a:t>verify normality in small data sets</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We should exercise caution when verifying the normality</a:t>
            </a:r>
            <a:br>
              <a:rPr lang="en" sz="2000" dirty="0">
                <a:solidFill>
                  <a:srgbClr val="000000"/>
                </a:solidFill>
              </a:rPr>
            </a:br>
            <a:r>
              <a:rPr lang="en" sz="2000" dirty="0">
                <a:solidFill>
                  <a:srgbClr val="000000"/>
                </a:solidFill>
              </a:rPr>
              <a:t>condition for small samples. It is important to not only examine</a:t>
            </a:r>
            <a:br>
              <a:rPr lang="en" sz="2000" dirty="0">
                <a:solidFill>
                  <a:srgbClr val="000000"/>
                </a:solidFill>
              </a:rPr>
            </a:br>
            <a:r>
              <a:rPr lang="en" sz="2000" dirty="0">
                <a:solidFill>
                  <a:srgbClr val="000000"/>
                </a:solidFill>
              </a:rPr>
              <a:t>the data but also think about where the data come from</a:t>
            </a:r>
            <a:endParaRPr sz="2000" dirty="0">
              <a:solidFill>
                <a:srgbClr val="000000"/>
              </a:solidFill>
            </a:endParaRPr>
          </a:p>
          <a:p>
            <a:pPr lvl="1" indent="-355600">
              <a:lnSpc>
                <a:spcPct val="115000"/>
              </a:lnSpc>
              <a:buClr>
                <a:srgbClr val="000000"/>
              </a:buClr>
              <a:buSzPts val="2000"/>
              <a:buChar char="●"/>
            </a:pPr>
            <a:r>
              <a:rPr lang="en" sz="2000" dirty="0">
                <a:solidFill>
                  <a:srgbClr val="000000"/>
                </a:solidFill>
              </a:rPr>
              <a:t>For example, ask: would I expect this distribution to be</a:t>
            </a:r>
            <a:br>
              <a:rPr lang="en" sz="2000" dirty="0">
                <a:solidFill>
                  <a:srgbClr val="000000"/>
                </a:solidFill>
              </a:rPr>
            </a:br>
            <a:r>
              <a:rPr lang="en" sz="2000" dirty="0">
                <a:solidFill>
                  <a:srgbClr val="000000"/>
                </a:solidFill>
              </a:rPr>
              <a:t>symmetric, and am I confident that outliers are rare?</a:t>
            </a:r>
            <a:br>
              <a:rPr lang="en" sz="2000" dirty="0">
                <a:solidFill>
                  <a:srgbClr val="000000"/>
                </a:solidFill>
              </a:rPr>
            </a:b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𝒕</a:t>
            </a:r>
            <a:r>
              <a:rPr lang="en" i="1">
                <a:solidFill>
                  <a:schemeClr val="accent1"/>
                </a:solidFill>
              </a:rPr>
              <a:t> </a:t>
            </a:r>
            <a:r>
              <a:rPr lang="en">
                <a:solidFill>
                  <a:schemeClr val="accent1"/>
                </a:solidFill>
              </a:rPr>
              <a:t>distribution</a:t>
            </a:r>
            <a:endParaRPr>
              <a:solidFill>
                <a:schemeClr val="accent1"/>
              </a:solidFill>
            </a:endParaRPr>
          </a:p>
        </p:txBody>
      </p:sp>
      <p:sp>
        <p:nvSpPr>
          <p:cNvPr id="154" name="Google Shape;154;p26"/>
          <p:cNvSpPr txBox="1">
            <a:spLocks noGrp="1"/>
          </p:cNvSpPr>
          <p:nvPr>
            <p:ph type="body" idx="1"/>
          </p:nvPr>
        </p:nvSpPr>
        <p:spPr>
          <a:xfrm>
            <a:off x="2119200" y="1082850"/>
            <a:ext cx="7953600" cy="41925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When the population standard deviation is unknown (almost</a:t>
            </a:r>
            <a:br>
              <a:rPr lang="en" sz="2000">
                <a:solidFill>
                  <a:srgbClr val="000000"/>
                </a:solidFill>
              </a:rPr>
            </a:br>
            <a:r>
              <a:rPr lang="en" sz="2000">
                <a:solidFill>
                  <a:srgbClr val="000000"/>
                </a:solidFill>
              </a:rPr>
              <a:t>always), the uncertainty of the standard error estimate is</a:t>
            </a:r>
            <a:br>
              <a:rPr lang="en" sz="2000">
                <a:solidFill>
                  <a:srgbClr val="000000"/>
                </a:solidFill>
              </a:rPr>
            </a:br>
            <a:r>
              <a:rPr lang="en" sz="2000">
                <a:solidFill>
                  <a:srgbClr val="000000"/>
                </a:solidFill>
              </a:rPr>
              <a:t>addressed by using a new distribution: the 𝒕 distribution.</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𝒕</a:t>
            </a:r>
            <a:r>
              <a:rPr lang="en" i="1">
                <a:solidFill>
                  <a:schemeClr val="accent1"/>
                </a:solidFill>
              </a:rPr>
              <a:t> </a:t>
            </a:r>
            <a:r>
              <a:rPr lang="en">
                <a:solidFill>
                  <a:schemeClr val="accent1"/>
                </a:solidFill>
              </a:rPr>
              <a:t>distribution</a:t>
            </a:r>
            <a:endParaRPr>
              <a:solidFill>
                <a:schemeClr val="accent1"/>
              </a:solidFill>
            </a:endParaRPr>
          </a:p>
        </p:txBody>
      </p:sp>
      <p:sp>
        <p:nvSpPr>
          <p:cNvPr id="160" name="Google Shape;160;p27"/>
          <p:cNvSpPr txBox="1">
            <a:spLocks noGrp="1"/>
          </p:cNvSpPr>
          <p:nvPr>
            <p:ph type="body" idx="1"/>
          </p:nvPr>
        </p:nvSpPr>
        <p:spPr>
          <a:xfrm>
            <a:off x="2119200" y="1082850"/>
            <a:ext cx="7953600" cy="41925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When the population standard deviation is unknown (almost</a:t>
            </a:r>
            <a:br>
              <a:rPr lang="en" sz="2000">
                <a:solidFill>
                  <a:srgbClr val="000000"/>
                </a:solidFill>
              </a:rPr>
            </a:br>
            <a:r>
              <a:rPr lang="en" sz="2000">
                <a:solidFill>
                  <a:srgbClr val="000000"/>
                </a:solidFill>
              </a:rPr>
              <a:t>always), the uncertainty of the standard error estimate is</a:t>
            </a:r>
            <a:br>
              <a:rPr lang="en" sz="2000">
                <a:solidFill>
                  <a:srgbClr val="000000"/>
                </a:solidFill>
              </a:rPr>
            </a:br>
            <a:r>
              <a:rPr lang="en" sz="2000">
                <a:solidFill>
                  <a:srgbClr val="000000"/>
                </a:solidFill>
              </a:rPr>
              <a:t>addressed by using a new distribution: the </a:t>
            </a:r>
            <a:r>
              <a:rPr lang="en" sz="2000">
                <a:solidFill>
                  <a:schemeClr val="accent1"/>
                </a:solidFill>
              </a:rPr>
              <a:t>𝒕 distribution</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This distribution also has a bell shape, but its tails are </a:t>
            </a:r>
            <a:r>
              <a:rPr lang="en" sz="2000">
                <a:solidFill>
                  <a:schemeClr val="accent1"/>
                </a:solidFill>
              </a:rPr>
              <a:t>thicker</a:t>
            </a:r>
            <a:r>
              <a:rPr lang="en" sz="2000">
                <a:solidFill>
                  <a:srgbClr val="000000"/>
                </a:solidFill>
              </a:rPr>
              <a:t> than the normal model’s.</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𝒕</a:t>
            </a:r>
            <a:r>
              <a:rPr lang="en" i="1">
                <a:solidFill>
                  <a:schemeClr val="accent1"/>
                </a:solidFill>
              </a:rPr>
              <a:t> </a:t>
            </a:r>
            <a:r>
              <a:rPr lang="en">
                <a:solidFill>
                  <a:schemeClr val="accent1"/>
                </a:solidFill>
              </a:rPr>
              <a:t>distribution</a:t>
            </a:r>
            <a:endParaRPr>
              <a:solidFill>
                <a:schemeClr val="accent1"/>
              </a:solidFill>
            </a:endParaRPr>
          </a:p>
        </p:txBody>
      </p:sp>
      <p:sp>
        <p:nvSpPr>
          <p:cNvPr id="166" name="Google Shape;166;p28"/>
          <p:cNvSpPr txBox="1">
            <a:spLocks noGrp="1"/>
          </p:cNvSpPr>
          <p:nvPr>
            <p:ph type="body" idx="1"/>
          </p:nvPr>
        </p:nvSpPr>
        <p:spPr>
          <a:xfrm>
            <a:off x="2119200" y="1082850"/>
            <a:ext cx="7953600" cy="41925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When the population standard deviation is unknown (almost</a:t>
            </a:r>
            <a:br>
              <a:rPr lang="en" sz="2000">
                <a:solidFill>
                  <a:srgbClr val="000000"/>
                </a:solidFill>
              </a:rPr>
            </a:br>
            <a:r>
              <a:rPr lang="en" sz="2000">
                <a:solidFill>
                  <a:srgbClr val="000000"/>
                </a:solidFill>
              </a:rPr>
              <a:t>always), the uncertainty of the standard error estimate is</a:t>
            </a:r>
            <a:br>
              <a:rPr lang="en" sz="2000">
                <a:solidFill>
                  <a:srgbClr val="000000"/>
                </a:solidFill>
              </a:rPr>
            </a:br>
            <a:r>
              <a:rPr lang="en" sz="2000">
                <a:solidFill>
                  <a:srgbClr val="000000"/>
                </a:solidFill>
              </a:rPr>
              <a:t>addressed by using a new distribution: the </a:t>
            </a:r>
            <a:r>
              <a:rPr lang="en" sz="2000">
                <a:solidFill>
                  <a:schemeClr val="accent1"/>
                </a:solidFill>
              </a:rPr>
              <a:t>𝒕 distribution</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This distribution also has a bell shape, but its tails are </a:t>
            </a:r>
            <a:r>
              <a:rPr lang="en" sz="2000">
                <a:solidFill>
                  <a:schemeClr val="accent1"/>
                </a:solidFill>
              </a:rPr>
              <a:t>thicker</a:t>
            </a:r>
            <a:r>
              <a:rPr lang="en" sz="2000">
                <a:solidFill>
                  <a:srgbClr val="000000"/>
                </a:solidFill>
              </a:rPr>
              <a:t> than the normal model’s.</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Therefore observations are more likely to fall beyond two SDs from the mean than under the normal distribution</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𝒕</a:t>
            </a:r>
            <a:r>
              <a:rPr lang="en" i="1">
                <a:solidFill>
                  <a:schemeClr val="accent1"/>
                </a:solidFill>
              </a:rPr>
              <a:t> </a:t>
            </a:r>
            <a:r>
              <a:rPr lang="en">
                <a:solidFill>
                  <a:schemeClr val="accent1"/>
                </a:solidFill>
              </a:rPr>
              <a:t>distribution</a:t>
            </a:r>
            <a:endParaRPr>
              <a:solidFill>
                <a:schemeClr val="accent1"/>
              </a:solidFill>
            </a:endParaRPr>
          </a:p>
        </p:txBody>
      </p:sp>
      <p:sp>
        <p:nvSpPr>
          <p:cNvPr id="172" name="Google Shape;172;p29"/>
          <p:cNvSpPr txBox="1">
            <a:spLocks noGrp="1"/>
          </p:cNvSpPr>
          <p:nvPr>
            <p:ph type="body" idx="1"/>
          </p:nvPr>
        </p:nvSpPr>
        <p:spPr>
          <a:xfrm>
            <a:off x="808892" y="1082850"/>
            <a:ext cx="10539046" cy="41925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When the population standard deviation is unknown (almost</a:t>
            </a:r>
            <a:br>
              <a:rPr lang="en" sz="2000" dirty="0">
                <a:solidFill>
                  <a:srgbClr val="000000"/>
                </a:solidFill>
              </a:rPr>
            </a:br>
            <a:r>
              <a:rPr lang="en" sz="2000" dirty="0">
                <a:solidFill>
                  <a:srgbClr val="000000"/>
                </a:solidFill>
              </a:rPr>
              <a:t>always), the uncertainty of the standard error estimate is</a:t>
            </a:r>
            <a:br>
              <a:rPr lang="en" sz="2000" dirty="0">
                <a:solidFill>
                  <a:srgbClr val="000000"/>
                </a:solidFill>
              </a:rPr>
            </a:br>
            <a:r>
              <a:rPr lang="en" sz="2000" dirty="0">
                <a:solidFill>
                  <a:srgbClr val="000000"/>
                </a:solidFill>
              </a:rPr>
              <a:t>addressed by using a new distribution: the </a:t>
            </a:r>
            <a:r>
              <a:rPr lang="en" sz="2000" dirty="0">
                <a:solidFill>
                  <a:schemeClr val="accent1"/>
                </a:solidFill>
              </a:rPr>
              <a:t>𝒕 distribution</a:t>
            </a:r>
            <a:r>
              <a:rPr lang="en" sz="2000" dirty="0">
                <a:solidFill>
                  <a:srgbClr val="000000"/>
                </a:solidFill>
              </a:rPr>
              <a:t>.</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This distribution also has a bell shape, but its tails are </a:t>
            </a:r>
            <a:r>
              <a:rPr lang="en" sz="2000" dirty="0">
                <a:solidFill>
                  <a:schemeClr val="accent1"/>
                </a:solidFill>
              </a:rPr>
              <a:t>thicker</a:t>
            </a:r>
            <a:r>
              <a:rPr lang="en" sz="2000" dirty="0">
                <a:solidFill>
                  <a:srgbClr val="000000"/>
                </a:solidFill>
              </a:rPr>
              <a:t> than the normal model’s.</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Therefore observations are more likely to fall beyond two SDs from the mean than under the normal distribution</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These extra thick tails are helpful for resolving our problem with a less reliable estimate for the standard error (since </a:t>
            </a:r>
            <a:r>
              <a:rPr lang="en" sz="2000" i="1" dirty="0">
                <a:solidFill>
                  <a:srgbClr val="000000"/>
                </a:solidFill>
              </a:rPr>
              <a:t>n</a:t>
            </a:r>
            <a:r>
              <a:rPr lang="en" sz="2000" dirty="0">
                <a:solidFill>
                  <a:srgbClr val="000000"/>
                </a:solidFill>
              </a:rPr>
              <a:t> is small)</a:t>
            </a:r>
            <a:br>
              <a:rPr lang="en" sz="2000" dirty="0">
                <a:solidFill>
                  <a:srgbClr val="000000"/>
                </a:solidFill>
              </a:rPr>
            </a:b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pic>
        <p:nvPicPr>
          <p:cNvPr id="173" name="Google Shape;173;p29"/>
          <p:cNvPicPr preferRelativeResize="0"/>
          <p:nvPr/>
        </p:nvPicPr>
        <p:blipFill>
          <a:blip r:embed="rId3">
            <a:alphaModFix/>
          </a:blip>
          <a:stretch>
            <a:fillRect/>
          </a:stretch>
        </p:blipFill>
        <p:spPr>
          <a:xfrm>
            <a:off x="3518179" y="4078523"/>
            <a:ext cx="5155641" cy="24874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𝒕</a:t>
            </a:r>
            <a:r>
              <a:rPr lang="en" i="1">
                <a:solidFill>
                  <a:schemeClr val="accent1"/>
                </a:solidFill>
              </a:rPr>
              <a:t> </a:t>
            </a:r>
            <a:r>
              <a:rPr lang="en">
                <a:solidFill>
                  <a:schemeClr val="accent1"/>
                </a:solidFill>
              </a:rPr>
              <a:t>distribution (cont.)</a:t>
            </a:r>
            <a:endParaRPr>
              <a:solidFill>
                <a:schemeClr val="accent1"/>
              </a:solidFill>
            </a:endParaRPr>
          </a:p>
        </p:txBody>
      </p:sp>
      <p:sp>
        <p:nvSpPr>
          <p:cNvPr id="179" name="Google Shape;179;p30"/>
          <p:cNvSpPr txBox="1">
            <a:spLocks noGrp="1"/>
          </p:cNvSpPr>
          <p:nvPr>
            <p:ph type="body" idx="1"/>
          </p:nvPr>
        </p:nvSpPr>
        <p:spPr>
          <a:xfrm>
            <a:off x="2119200" y="1082850"/>
            <a:ext cx="7953600" cy="41925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Always centered at zero, like the standard normal (𝓏) distribution</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Has a single parameter: </a:t>
            </a:r>
            <a:r>
              <a:rPr lang="en" sz="2000" i="1">
                <a:solidFill>
                  <a:schemeClr val="accent1"/>
                </a:solidFill>
              </a:rPr>
              <a:t>degrees of freedom</a:t>
            </a:r>
            <a:r>
              <a:rPr lang="en" sz="2000">
                <a:solidFill>
                  <a:srgbClr val="000000"/>
                </a:solidFill>
              </a:rPr>
              <a:t> (</a:t>
            </a:r>
            <a:r>
              <a:rPr lang="en" sz="2000" i="1">
                <a:solidFill>
                  <a:schemeClr val="accent1"/>
                </a:solidFill>
              </a:rPr>
              <a:t>df</a:t>
            </a:r>
            <a:r>
              <a:rPr lang="en" sz="2000">
                <a:solidFill>
                  <a:srgbClr val="000000"/>
                </a:solidFill>
              </a:rPr>
              <a:t>).</a:t>
            </a:r>
            <a:br>
              <a:rPr lang="en" sz="2000">
                <a:solidFill>
                  <a:srgbClr val="000000"/>
                </a:solidFill>
              </a:rPr>
            </a:b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pic>
        <p:nvPicPr>
          <p:cNvPr id="1026" name="Picture 2" descr="How to Find Degrees of Freedom | Definition &amp; Formula">
            <a:extLst>
              <a:ext uri="{FF2B5EF4-FFF2-40B4-BE49-F238E27FC236}">
                <a16:creationId xmlns:a16="http://schemas.microsoft.com/office/drawing/2014/main" id="{72ADB6C5-937C-BBAF-5F08-975526DF4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93" y="1986694"/>
            <a:ext cx="7008140" cy="4871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𝒕</a:t>
            </a:r>
            <a:r>
              <a:rPr lang="en" i="1">
                <a:solidFill>
                  <a:schemeClr val="accent1"/>
                </a:solidFill>
              </a:rPr>
              <a:t> </a:t>
            </a:r>
            <a:r>
              <a:rPr lang="en">
                <a:solidFill>
                  <a:schemeClr val="accent1"/>
                </a:solidFill>
              </a:rPr>
              <a:t>distribution (cont.)</a:t>
            </a:r>
            <a:endParaRPr>
              <a:solidFill>
                <a:schemeClr val="accent1"/>
              </a:solidFill>
            </a:endParaRPr>
          </a:p>
        </p:txBody>
      </p:sp>
      <p:sp>
        <p:nvSpPr>
          <p:cNvPr id="186" name="Google Shape;186;p31"/>
          <p:cNvSpPr txBox="1">
            <a:spLocks noGrp="1"/>
          </p:cNvSpPr>
          <p:nvPr>
            <p:ph type="body" idx="1"/>
          </p:nvPr>
        </p:nvSpPr>
        <p:spPr>
          <a:xfrm>
            <a:off x="2119200" y="1082850"/>
            <a:ext cx="7953600" cy="12954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Always centered at zero, like the standard normal (𝓏) distribution</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Has a single parameter: </a:t>
            </a:r>
            <a:r>
              <a:rPr lang="en" sz="2000" i="1">
                <a:solidFill>
                  <a:schemeClr val="accent1"/>
                </a:solidFill>
              </a:rPr>
              <a:t>degrees of freedom</a:t>
            </a:r>
            <a:r>
              <a:rPr lang="en" sz="2000">
                <a:solidFill>
                  <a:srgbClr val="000000"/>
                </a:solidFill>
              </a:rPr>
              <a:t> (</a:t>
            </a:r>
            <a:r>
              <a:rPr lang="en" sz="2000" i="1">
                <a:solidFill>
                  <a:schemeClr val="accent1"/>
                </a:solidFill>
              </a:rPr>
              <a:t>df</a:t>
            </a:r>
            <a:r>
              <a:rPr lang="en" sz="2000">
                <a:solidFill>
                  <a:srgbClr val="000000"/>
                </a:solidFill>
              </a:rPr>
              <a:t>).</a:t>
            </a:r>
            <a:br>
              <a:rPr lang="en" sz="2000">
                <a:solidFill>
                  <a:srgbClr val="000000"/>
                </a:solidFill>
              </a:rPr>
            </a:b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pic>
        <p:nvPicPr>
          <p:cNvPr id="2" name="Picture 2" descr="How to Find Degrees of Freedom | Definition &amp; Formula">
            <a:extLst>
              <a:ext uri="{FF2B5EF4-FFF2-40B4-BE49-F238E27FC236}">
                <a16:creationId xmlns:a16="http://schemas.microsoft.com/office/drawing/2014/main" id="{7A9EA088-314A-D19E-2576-9D791D265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93" y="1986694"/>
            <a:ext cx="7008140" cy="4871306"/>
          </a:xfrm>
          <a:prstGeom prst="rect">
            <a:avLst/>
          </a:prstGeom>
          <a:noFill/>
          <a:extLst>
            <a:ext uri="{909E8E84-426E-40DD-AFC4-6F175D3DCCD1}">
              <a14:hiddenFill xmlns:a14="http://schemas.microsoft.com/office/drawing/2010/main">
                <a:solidFill>
                  <a:srgbClr val="FFFFFF"/>
                </a:solidFill>
              </a14:hiddenFill>
            </a:ext>
          </a:extLst>
        </p:spPr>
      </p:pic>
      <p:sp>
        <p:nvSpPr>
          <p:cNvPr id="187" name="Google Shape;187;p31"/>
          <p:cNvSpPr txBox="1">
            <a:spLocks noGrp="1"/>
          </p:cNvSpPr>
          <p:nvPr>
            <p:ph type="body" idx="1"/>
          </p:nvPr>
        </p:nvSpPr>
        <p:spPr>
          <a:xfrm>
            <a:off x="9341033" y="3282094"/>
            <a:ext cx="2440659" cy="204018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lnSpc>
                <a:spcPct val="115000"/>
              </a:lnSpc>
              <a:buNone/>
            </a:pPr>
            <a:r>
              <a:rPr lang="en" sz="2000" dirty="0">
                <a:solidFill>
                  <a:schemeClr val="bg1"/>
                </a:solidFill>
              </a:rPr>
              <a:t>What happens to the shape of the 𝒕 distribution as </a:t>
            </a:r>
            <a:r>
              <a:rPr lang="en" sz="2000" i="1" dirty="0" err="1">
                <a:solidFill>
                  <a:schemeClr val="bg1"/>
                </a:solidFill>
              </a:rPr>
              <a:t>df</a:t>
            </a:r>
            <a:r>
              <a:rPr lang="en" sz="2000" dirty="0">
                <a:solidFill>
                  <a:schemeClr val="bg1"/>
                </a:solidFill>
              </a:rPr>
              <a:t> increases? </a:t>
            </a:r>
            <a:br>
              <a:rPr lang="en" sz="2000" dirty="0">
                <a:solidFill>
                  <a:schemeClr val="bg1"/>
                </a:solidFill>
              </a:rPr>
            </a:br>
            <a:endParaRPr sz="2000" dirty="0">
              <a:solidFill>
                <a:schemeClr val="bg1"/>
              </a:solidFill>
            </a:endParaRPr>
          </a:p>
          <a:p>
            <a:pPr marL="0" indent="0">
              <a:lnSpc>
                <a:spcPct val="115000"/>
              </a:lnSpc>
              <a:buNone/>
            </a:pPr>
            <a:endParaRPr sz="2000" dirty="0">
              <a:solidFill>
                <a:schemeClr val="bg1"/>
              </a:solidFill>
            </a:endParaRPr>
          </a:p>
          <a:p>
            <a:pPr marL="0" indent="0">
              <a:lnSpc>
                <a:spcPct val="115000"/>
              </a:lnSpc>
              <a:buNone/>
            </a:pPr>
            <a:endParaRPr sz="20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The 𝒕</a:t>
            </a:r>
            <a:r>
              <a:rPr lang="en" i="1">
                <a:solidFill>
                  <a:schemeClr val="accent1"/>
                </a:solidFill>
              </a:rPr>
              <a:t> </a:t>
            </a:r>
            <a:r>
              <a:rPr lang="en">
                <a:solidFill>
                  <a:schemeClr val="accent1"/>
                </a:solidFill>
              </a:rPr>
              <a:t>distribution (cont.)</a:t>
            </a:r>
            <a:endParaRPr>
              <a:solidFill>
                <a:schemeClr val="accent1"/>
              </a:solidFill>
            </a:endParaRPr>
          </a:p>
        </p:txBody>
      </p:sp>
      <p:sp>
        <p:nvSpPr>
          <p:cNvPr id="194" name="Google Shape;194;p32"/>
          <p:cNvSpPr txBox="1">
            <a:spLocks noGrp="1"/>
          </p:cNvSpPr>
          <p:nvPr>
            <p:ph type="body" idx="1"/>
          </p:nvPr>
        </p:nvSpPr>
        <p:spPr>
          <a:xfrm>
            <a:off x="2119200" y="1082850"/>
            <a:ext cx="7953600" cy="12954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Always centered at zero, like the standard normal (𝓏) distribution</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Has a single parameter: </a:t>
            </a:r>
            <a:r>
              <a:rPr lang="en" sz="2000" i="1">
                <a:solidFill>
                  <a:schemeClr val="accent1"/>
                </a:solidFill>
              </a:rPr>
              <a:t>degrees of freedom</a:t>
            </a:r>
            <a:r>
              <a:rPr lang="en" sz="2000">
                <a:solidFill>
                  <a:srgbClr val="000000"/>
                </a:solidFill>
              </a:rPr>
              <a:t> (</a:t>
            </a:r>
            <a:r>
              <a:rPr lang="en" sz="2000" i="1">
                <a:solidFill>
                  <a:schemeClr val="accent1"/>
                </a:solidFill>
              </a:rPr>
              <a:t>df</a:t>
            </a:r>
            <a:r>
              <a:rPr lang="en" sz="2000">
                <a:solidFill>
                  <a:srgbClr val="000000"/>
                </a:solidFill>
              </a:rPr>
              <a:t>).</a:t>
            </a:r>
            <a:br>
              <a:rPr lang="en" sz="2000">
                <a:solidFill>
                  <a:srgbClr val="000000"/>
                </a:solidFill>
              </a:rPr>
            </a:b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sp>
        <p:nvSpPr>
          <p:cNvPr id="196" name="Google Shape;196;p32"/>
          <p:cNvSpPr txBox="1">
            <a:spLocks noGrp="1"/>
          </p:cNvSpPr>
          <p:nvPr>
            <p:ph type="body" idx="1"/>
          </p:nvPr>
        </p:nvSpPr>
        <p:spPr>
          <a:xfrm>
            <a:off x="9554726" y="5448738"/>
            <a:ext cx="7953600" cy="641400"/>
          </a:xfrm>
          <a:prstGeom prst="rect">
            <a:avLst/>
          </a:prstGeom>
        </p:spPr>
        <p:txBody>
          <a:bodyPr spcFirstLastPara="1" wrap="square" lIns="91425" tIns="91425" rIns="91425" bIns="91425" anchor="t" anchorCtr="0">
            <a:noAutofit/>
          </a:bodyPr>
          <a:lstStyle/>
          <a:p>
            <a:pPr marL="0" indent="0">
              <a:lnSpc>
                <a:spcPct val="115000"/>
              </a:lnSpc>
              <a:buNone/>
            </a:pPr>
            <a:r>
              <a:rPr lang="en" sz="2000" i="1" dirty="0">
                <a:solidFill>
                  <a:srgbClr val="FFC000"/>
                </a:solidFill>
              </a:rPr>
              <a:t>Approaches normal </a:t>
            </a:r>
            <a:br>
              <a:rPr lang="en" sz="2000" dirty="0">
                <a:solidFill>
                  <a:srgbClr val="FFC000"/>
                </a:solidFill>
              </a:rPr>
            </a:br>
            <a:endParaRPr sz="2000" dirty="0">
              <a:solidFill>
                <a:srgbClr val="FFC000"/>
              </a:solidFill>
            </a:endParaRPr>
          </a:p>
          <a:p>
            <a:pPr marL="0" indent="0">
              <a:lnSpc>
                <a:spcPct val="115000"/>
              </a:lnSpc>
              <a:buNone/>
            </a:pPr>
            <a:endParaRPr sz="2000" dirty="0">
              <a:solidFill>
                <a:srgbClr val="FFC000"/>
              </a:solidFill>
            </a:endParaRPr>
          </a:p>
          <a:p>
            <a:pPr marL="0" indent="0">
              <a:lnSpc>
                <a:spcPct val="115000"/>
              </a:lnSpc>
              <a:buNone/>
            </a:pPr>
            <a:endParaRPr sz="2000" dirty="0">
              <a:solidFill>
                <a:srgbClr val="FFC000"/>
              </a:solidFill>
            </a:endParaRPr>
          </a:p>
        </p:txBody>
      </p:sp>
      <p:pic>
        <p:nvPicPr>
          <p:cNvPr id="2" name="Picture 2" descr="How to Find Degrees of Freedom | Definition &amp; Formula">
            <a:extLst>
              <a:ext uri="{FF2B5EF4-FFF2-40B4-BE49-F238E27FC236}">
                <a16:creationId xmlns:a16="http://schemas.microsoft.com/office/drawing/2014/main" id="{F59A2236-1B3F-1BA7-EAF0-1CD9E081C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93" y="1986694"/>
            <a:ext cx="7008140" cy="487130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87;p31">
            <a:extLst>
              <a:ext uri="{FF2B5EF4-FFF2-40B4-BE49-F238E27FC236}">
                <a16:creationId xmlns:a16="http://schemas.microsoft.com/office/drawing/2014/main" id="{17F55C77-F11E-30F5-2D7D-F709667D2B26}"/>
              </a:ext>
            </a:extLst>
          </p:cNvPr>
          <p:cNvSpPr txBox="1">
            <a:spLocks/>
          </p:cNvSpPr>
          <p:nvPr/>
        </p:nvSpPr>
        <p:spPr>
          <a:xfrm>
            <a:off x="9341033" y="3282094"/>
            <a:ext cx="2440659" cy="204018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buFont typeface="Arial"/>
              <a:buNone/>
            </a:pPr>
            <a:r>
              <a:rPr lang="en-US" sz="2000" kern="0">
                <a:solidFill>
                  <a:schemeClr val="bg1"/>
                </a:solidFill>
              </a:rPr>
              <a:t>What happens to the shape of the 𝒕 distribution as </a:t>
            </a:r>
            <a:r>
              <a:rPr lang="en-US" sz="2000" i="1" kern="0">
                <a:solidFill>
                  <a:schemeClr val="bg1"/>
                </a:solidFill>
              </a:rPr>
              <a:t>df</a:t>
            </a:r>
            <a:r>
              <a:rPr lang="en-US" sz="2000" kern="0">
                <a:solidFill>
                  <a:schemeClr val="bg1"/>
                </a:solidFill>
              </a:rPr>
              <a:t> increases? </a:t>
            </a:r>
            <a:br>
              <a:rPr lang="en-US" sz="2000" kern="0">
                <a:solidFill>
                  <a:schemeClr val="bg1"/>
                </a:solidFill>
              </a:rPr>
            </a:br>
            <a:endParaRPr lang="en-US" sz="2000" kern="0">
              <a:solidFill>
                <a:schemeClr val="bg1"/>
              </a:solidFill>
            </a:endParaRPr>
          </a:p>
          <a:p>
            <a:pPr marL="0" indent="0" defTabSz="914400">
              <a:lnSpc>
                <a:spcPct val="115000"/>
              </a:lnSpc>
              <a:buFont typeface="Arial"/>
              <a:buNone/>
            </a:pPr>
            <a:endParaRPr lang="en-US" sz="2000" kern="0">
              <a:solidFill>
                <a:schemeClr val="bg1"/>
              </a:solidFill>
            </a:endParaRPr>
          </a:p>
          <a:p>
            <a:pPr marL="0" indent="0" defTabSz="914400">
              <a:lnSpc>
                <a:spcPct val="115000"/>
              </a:lnSpc>
              <a:buFont typeface="Arial"/>
              <a:buNone/>
            </a:pPr>
            <a:endParaRPr lang="en-US" sz="2000" kern="0"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Back to Friday the 13</a:t>
            </a:r>
            <a:r>
              <a:rPr lang="en" baseline="30000">
                <a:solidFill>
                  <a:schemeClr val="accent1"/>
                </a:solidFill>
              </a:rPr>
              <a:t>th</a:t>
            </a:r>
            <a:endParaRPr>
              <a:solidFill>
                <a:schemeClr val="accent1"/>
              </a:solidFill>
            </a:endParaRPr>
          </a:p>
        </p:txBody>
      </p:sp>
      <p:pic>
        <p:nvPicPr>
          <p:cNvPr id="203" name="Google Shape;203;p33"/>
          <p:cNvPicPr preferRelativeResize="0"/>
          <p:nvPr/>
        </p:nvPicPr>
        <p:blipFill>
          <a:blip r:embed="rId3">
            <a:alphaModFix/>
          </a:blip>
          <a:stretch>
            <a:fillRect/>
          </a:stretch>
        </p:blipFill>
        <p:spPr>
          <a:xfrm>
            <a:off x="1676400" y="1028175"/>
            <a:ext cx="8755224" cy="4013826"/>
          </a:xfrm>
          <a:prstGeom prst="rect">
            <a:avLst/>
          </a:prstGeom>
          <a:noFill/>
          <a:ln>
            <a:noFill/>
          </a:ln>
        </p:spPr>
      </p:pic>
      <p:pic>
        <p:nvPicPr>
          <p:cNvPr id="204" name="Google Shape;204;p33"/>
          <p:cNvPicPr preferRelativeResize="0"/>
          <p:nvPr/>
        </p:nvPicPr>
        <p:blipFill>
          <a:blip r:embed="rId4">
            <a:alphaModFix/>
          </a:blip>
          <a:stretch>
            <a:fillRect/>
          </a:stretch>
        </p:blipFill>
        <p:spPr>
          <a:xfrm>
            <a:off x="7881425" y="5574601"/>
            <a:ext cx="1381050" cy="390525"/>
          </a:xfrm>
          <a:prstGeom prst="rect">
            <a:avLst/>
          </a:prstGeom>
          <a:noFill/>
          <a:ln>
            <a:solidFill>
              <a:schemeClr val="tx1"/>
            </a:solidFill>
          </a:ln>
        </p:spPr>
      </p:pic>
      <p:pic>
        <p:nvPicPr>
          <p:cNvPr id="205" name="Google Shape;205;p33"/>
          <p:cNvPicPr preferRelativeResize="0"/>
          <p:nvPr/>
        </p:nvPicPr>
        <p:blipFill>
          <a:blip r:embed="rId5">
            <a:alphaModFix/>
          </a:blip>
          <a:stretch>
            <a:fillRect/>
          </a:stretch>
        </p:blipFill>
        <p:spPr>
          <a:xfrm>
            <a:off x="7881425" y="5965126"/>
            <a:ext cx="1381050" cy="390525"/>
          </a:xfrm>
          <a:prstGeom prst="rect">
            <a:avLst/>
          </a:prstGeom>
          <a:noFill/>
          <a:ln>
            <a:solidFill>
              <a:schemeClr val="tx1"/>
            </a:solidFill>
          </a:ln>
        </p:spPr>
      </p:pic>
      <p:cxnSp>
        <p:nvCxnSpPr>
          <p:cNvPr id="206" name="Google Shape;206;p33"/>
          <p:cNvCxnSpPr>
            <a:endCxn id="204" idx="0"/>
          </p:cNvCxnSpPr>
          <p:nvPr/>
        </p:nvCxnSpPr>
        <p:spPr>
          <a:xfrm flipH="1">
            <a:off x="8571950" y="5145600"/>
            <a:ext cx="300" cy="429000"/>
          </a:xfrm>
          <a:prstGeom prst="straightConnector1">
            <a:avLst/>
          </a:prstGeom>
          <a:noFill/>
          <a:ln w="28575" cap="flat" cmpd="sng">
            <a:solidFill>
              <a:srgbClr val="FF9900"/>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981200" y="274651"/>
            <a:ext cx="8229600" cy="5901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baseline="30000">
              <a:solidFill>
                <a:schemeClr val="accent1"/>
              </a:solidFill>
            </a:endParaRPr>
          </a:p>
        </p:txBody>
      </p:sp>
      <p:sp>
        <p:nvSpPr>
          <p:cNvPr id="41" name="Google Shape;41;p10"/>
          <p:cNvSpPr txBox="1">
            <a:spLocks noGrp="1"/>
          </p:cNvSpPr>
          <p:nvPr>
            <p:ph type="body" idx="1"/>
          </p:nvPr>
        </p:nvSpPr>
        <p:spPr>
          <a:xfrm>
            <a:off x="492369" y="945150"/>
            <a:ext cx="10808677" cy="2306700"/>
          </a:xfrm>
          <a:prstGeom prst="rect">
            <a:avLst/>
          </a:prstGeom>
        </p:spPr>
        <p:txBody>
          <a:bodyPr spcFirstLastPara="1" wrap="square" lIns="91425" tIns="91425" rIns="91425" bIns="91425" anchor="t" anchorCtr="0">
            <a:noAutofit/>
          </a:bodyPr>
          <a:lstStyle/>
          <a:p>
            <a:pPr marL="0" indent="0">
              <a:lnSpc>
                <a:spcPct val="130000"/>
              </a:lnSpc>
              <a:spcBef>
                <a:spcPts val="0"/>
              </a:spcBef>
              <a:buNone/>
            </a:pPr>
            <a:r>
              <a:rPr lang="en" sz="2000" dirty="0"/>
              <a:t>Between 1990 - 1992 researchers in the UK collected data on traffic  flow, accidents, and hospital admissions on Friday 13</a:t>
            </a:r>
            <a:r>
              <a:rPr lang="en" sz="2000" baseline="30000" dirty="0"/>
              <a:t>th</a:t>
            </a:r>
            <a:r>
              <a:rPr lang="en" sz="2000" dirty="0"/>
              <a:t> and the previous Friday, Friday 6</a:t>
            </a:r>
            <a:r>
              <a:rPr lang="en" sz="2000" baseline="30000" dirty="0"/>
              <a:t>th</a:t>
            </a:r>
            <a:r>
              <a:rPr lang="en" sz="2000" dirty="0"/>
              <a:t>. Below is an excerpt from this data set on  traffic flow. We can assume that traffic flow on given day at locations 1 and 2 are independent.</a:t>
            </a:r>
            <a:br>
              <a:rPr lang="en" sz="2400" dirty="0"/>
            </a:br>
            <a:endParaRPr sz="2400" dirty="0"/>
          </a:p>
        </p:txBody>
      </p:sp>
      <p:pic>
        <p:nvPicPr>
          <p:cNvPr id="42" name="Google Shape;42;p10"/>
          <p:cNvPicPr preferRelativeResize="0">
            <a:picLocks noChangeAspect="1"/>
          </p:cNvPicPr>
          <p:nvPr/>
        </p:nvPicPr>
        <p:blipFill>
          <a:blip r:embed="rId3">
            <a:alphaModFix/>
          </a:blip>
          <a:stretch>
            <a:fillRect/>
          </a:stretch>
        </p:blipFill>
        <p:spPr>
          <a:xfrm>
            <a:off x="1981200" y="2834309"/>
            <a:ext cx="8774090" cy="37490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 the test statistic</a:t>
            </a:r>
            <a:endParaRPr>
              <a:solidFill>
                <a:schemeClr val="accent1"/>
              </a:solidFill>
            </a:endParaRPr>
          </a:p>
        </p:txBody>
      </p:sp>
      <p:sp>
        <p:nvSpPr>
          <p:cNvPr id="212" name="Google Shape;212;p34"/>
          <p:cNvSpPr txBox="1">
            <a:spLocks noGrp="1"/>
          </p:cNvSpPr>
          <p:nvPr>
            <p:ph type="body" idx="1"/>
          </p:nvPr>
        </p:nvSpPr>
        <p:spPr>
          <a:xfrm>
            <a:off x="2119200" y="954800"/>
            <a:ext cx="7953600" cy="6450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Test statistic for inference on a small sample mean</a:t>
            </a:r>
            <a:br>
              <a:rPr lang="en" sz="2000">
                <a:solidFill>
                  <a:srgbClr val="000000"/>
                </a:solidFill>
              </a:rPr>
            </a:br>
            <a:endParaRPr sz="2000">
              <a:solidFill>
                <a:srgbClr val="000000"/>
              </a:solidFill>
            </a:endParaRPr>
          </a:p>
        </p:txBody>
      </p:sp>
      <p:sp>
        <p:nvSpPr>
          <p:cNvPr id="213" name="Google Shape;213;p34"/>
          <p:cNvSpPr txBox="1">
            <a:spLocks noGrp="1"/>
          </p:cNvSpPr>
          <p:nvPr>
            <p:ph type="body" idx="1"/>
          </p:nvPr>
        </p:nvSpPr>
        <p:spPr>
          <a:xfrm>
            <a:off x="2119200" y="1472050"/>
            <a:ext cx="7953600" cy="862800"/>
          </a:xfrm>
          <a:prstGeom prst="rect">
            <a:avLst/>
          </a:prstGeom>
        </p:spPr>
        <p:txBody>
          <a:bodyPr spcFirstLastPara="1" wrap="square" lIns="91425" tIns="91425" rIns="91425" bIns="91425" anchor="t" anchorCtr="0">
            <a:noAutofit/>
          </a:bodyPr>
          <a:lstStyle/>
          <a:p>
            <a:pPr marL="0" indent="0">
              <a:lnSpc>
                <a:spcPct val="115000"/>
              </a:lnSpc>
              <a:buNone/>
            </a:pPr>
            <a:r>
              <a:rPr lang="en" sz="2000" dirty="0">
                <a:solidFill>
                  <a:srgbClr val="000000"/>
                </a:solidFill>
              </a:rPr>
              <a:t>The test statistic for inference on a small sample (</a:t>
            </a:r>
            <a:r>
              <a:rPr lang="en" sz="2000" i="1" dirty="0">
                <a:solidFill>
                  <a:srgbClr val="000000"/>
                </a:solidFill>
              </a:rPr>
              <a:t>n</a:t>
            </a:r>
            <a:r>
              <a:rPr lang="en" sz="2000" dirty="0">
                <a:solidFill>
                  <a:srgbClr val="000000"/>
                </a:solidFill>
              </a:rPr>
              <a:t> &lt; 50) mean is the 𝑇 statistic with </a:t>
            </a:r>
            <a:r>
              <a:rPr lang="en" sz="2000" i="1" dirty="0" err="1">
                <a:solidFill>
                  <a:srgbClr val="000000"/>
                </a:solidFill>
              </a:rPr>
              <a:t>df</a:t>
            </a:r>
            <a:r>
              <a:rPr lang="en" sz="2000" dirty="0">
                <a:solidFill>
                  <a:srgbClr val="000000"/>
                </a:solidFill>
              </a:rPr>
              <a:t> = </a:t>
            </a:r>
            <a:r>
              <a:rPr lang="en" sz="2000" i="1" dirty="0">
                <a:solidFill>
                  <a:srgbClr val="000000"/>
                </a:solidFill>
              </a:rPr>
              <a:t>n</a:t>
            </a:r>
            <a:r>
              <a:rPr lang="en" sz="2000" dirty="0">
                <a:solidFill>
                  <a:srgbClr val="000000"/>
                </a:solidFill>
              </a:rPr>
              <a:t> - 1</a:t>
            </a:r>
            <a:br>
              <a:rPr lang="en" sz="2000" dirty="0">
                <a:solidFill>
                  <a:srgbClr val="000000"/>
                </a:solidFill>
              </a:rPr>
            </a:br>
            <a:endParaRPr sz="2000" dirty="0">
              <a:solidFill>
                <a:srgbClr val="000000"/>
              </a:solidFill>
            </a:endParaRPr>
          </a:p>
        </p:txBody>
      </p:sp>
      <p:cxnSp>
        <p:nvCxnSpPr>
          <p:cNvPr id="214" name="Google Shape;214;p34"/>
          <p:cNvCxnSpPr/>
          <p:nvPr/>
        </p:nvCxnSpPr>
        <p:spPr>
          <a:xfrm>
            <a:off x="1792100" y="6131550"/>
            <a:ext cx="3027000" cy="8700"/>
          </a:xfrm>
          <a:prstGeom prst="straightConnector1">
            <a:avLst/>
          </a:prstGeom>
          <a:noFill/>
          <a:ln w="9525" cap="flat" cmpd="sng">
            <a:solidFill>
              <a:schemeClr val="dk2"/>
            </a:solidFill>
            <a:prstDash val="solid"/>
            <a:round/>
            <a:headEnd type="none" w="med" len="med"/>
            <a:tailEnd type="none" w="med" len="med"/>
          </a:ln>
        </p:spPr>
      </p:cxnSp>
      <p:sp>
        <p:nvSpPr>
          <p:cNvPr id="215" name="Google Shape;215;p34"/>
          <p:cNvSpPr txBox="1"/>
          <p:nvPr/>
        </p:nvSpPr>
        <p:spPr>
          <a:xfrm>
            <a:off x="1818050" y="6269925"/>
            <a:ext cx="6849300" cy="354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FF0000"/>
                </a:solidFill>
                <a:latin typeface="Arial"/>
                <a:cs typeface="Arial"/>
                <a:sym typeface="Arial"/>
              </a:rPr>
              <a:t>Note</a:t>
            </a:r>
            <a:r>
              <a:rPr lang="en" sz="1400" kern="0">
                <a:solidFill>
                  <a:srgbClr val="000000"/>
                </a:solidFill>
                <a:latin typeface="Arial"/>
                <a:cs typeface="Arial"/>
                <a:sym typeface="Arial"/>
              </a:rPr>
              <a:t>: Null value is 0 because in the null hypothesis we set 𝞵</a:t>
            </a:r>
            <a:r>
              <a:rPr lang="en" sz="1400" kern="0" baseline="-25000">
                <a:solidFill>
                  <a:srgbClr val="000000"/>
                </a:solidFill>
                <a:latin typeface="Arial"/>
                <a:cs typeface="Arial"/>
                <a:sym typeface="Arial"/>
              </a:rPr>
              <a:t>diff </a:t>
            </a:r>
            <a:r>
              <a:rPr lang="en" sz="1400" kern="0">
                <a:solidFill>
                  <a:srgbClr val="000000"/>
                </a:solidFill>
                <a:latin typeface="Arial"/>
                <a:cs typeface="Arial"/>
                <a:sym typeface="Arial"/>
              </a:rPr>
              <a:t>= 0</a:t>
            </a:r>
            <a:endParaRPr sz="1400" kern="0">
              <a:solidFill>
                <a:srgbClr val="000000"/>
              </a:solidFill>
              <a:latin typeface="Arial"/>
              <a:cs typeface="Arial"/>
              <a:sym typeface="Arial"/>
            </a:endParaRPr>
          </a:p>
        </p:txBody>
      </p:sp>
      <p:pic>
        <p:nvPicPr>
          <p:cNvPr id="216" name="Google Shape;216;p34"/>
          <p:cNvPicPr preferRelativeResize="0"/>
          <p:nvPr/>
        </p:nvPicPr>
        <p:blipFill>
          <a:blip r:embed="rId3">
            <a:alphaModFix/>
          </a:blip>
          <a:stretch>
            <a:fillRect/>
          </a:stretch>
        </p:blipFill>
        <p:spPr>
          <a:xfrm>
            <a:off x="3487400" y="2447303"/>
            <a:ext cx="4105148" cy="69404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 the test statistic</a:t>
            </a:r>
            <a:endParaRPr>
              <a:solidFill>
                <a:schemeClr val="accent1"/>
              </a:solidFill>
            </a:endParaRPr>
          </a:p>
        </p:txBody>
      </p:sp>
      <p:sp>
        <p:nvSpPr>
          <p:cNvPr id="222" name="Google Shape;222;p35"/>
          <p:cNvSpPr txBox="1">
            <a:spLocks noGrp="1"/>
          </p:cNvSpPr>
          <p:nvPr>
            <p:ph type="body" idx="1"/>
          </p:nvPr>
        </p:nvSpPr>
        <p:spPr>
          <a:xfrm>
            <a:off x="2119200" y="954800"/>
            <a:ext cx="7953600" cy="6450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Test statistic for inference on a small sample mean</a:t>
            </a:r>
            <a:br>
              <a:rPr lang="en" sz="2000">
                <a:solidFill>
                  <a:srgbClr val="000000"/>
                </a:solidFill>
              </a:rPr>
            </a:br>
            <a:endParaRPr sz="2000">
              <a:solidFill>
                <a:srgbClr val="000000"/>
              </a:solidFill>
            </a:endParaRPr>
          </a:p>
        </p:txBody>
      </p:sp>
      <p:sp>
        <p:nvSpPr>
          <p:cNvPr id="223" name="Google Shape;223;p35"/>
          <p:cNvSpPr txBox="1">
            <a:spLocks noGrp="1"/>
          </p:cNvSpPr>
          <p:nvPr>
            <p:ph type="body" idx="1"/>
          </p:nvPr>
        </p:nvSpPr>
        <p:spPr>
          <a:xfrm>
            <a:off x="2119200" y="1472050"/>
            <a:ext cx="7953600" cy="8628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rgbClr val="000000"/>
                </a:solidFill>
              </a:rPr>
              <a:t>The test statistic for inference on a small sample (</a:t>
            </a:r>
            <a:r>
              <a:rPr lang="en" sz="2000" i="1">
                <a:solidFill>
                  <a:srgbClr val="000000"/>
                </a:solidFill>
              </a:rPr>
              <a:t>n</a:t>
            </a:r>
            <a:r>
              <a:rPr lang="en" sz="2000">
                <a:solidFill>
                  <a:srgbClr val="000000"/>
                </a:solidFill>
              </a:rPr>
              <a:t> &lt; 50) mean is the 𝑇 statistic with </a:t>
            </a:r>
            <a:r>
              <a:rPr lang="en" sz="2000" i="1">
                <a:solidFill>
                  <a:srgbClr val="000000"/>
                </a:solidFill>
              </a:rPr>
              <a:t>df</a:t>
            </a:r>
            <a:r>
              <a:rPr lang="en" sz="2000">
                <a:solidFill>
                  <a:srgbClr val="000000"/>
                </a:solidFill>
              </a:rPr>
              <a:t> = </a:t>
            </a:r>
            <a:r>
              <a:rPr lang="en" sz="2000" i="1">
                <a:solidFill>
                  <a:srgbClr val="000000"/>
                </a:solidFill>
              </a:rPr>
              <a:t>n</a:t>
            </a:r>
            <a:r>
              <a:rPr lang="en" sz="2000">
                <a:solidFill>
                  <a:srgbClr val="000000"/>
                </a:solidFill>
              </a:rPr>
              <a:t> - 1</a:t>
            </a:r>
            <a:br>
              <a:rPr lang="en" sz="2000">
                <a:solidFill>
                  <a:srgbClr val="000000"/>
                </a:solidFill>
              </a:rPr>
            </a:br>
            <a:endParaRPr sz="2000">
              <a:solidFill>
                <a:srgbClr val="000000"/>
              </a:solidFill>
            </a:endParaRPr>
          </a:p>
        </p:txBody>
      </p:sp>
      <p:sp>
        <p:nvSpPr>
          <p:cNvPr id="224" name="Google Shape;224;p35"/>
          <p:cNvSpPr txBox="1"/>
          <p:nvPr/>
        </p:nvSpPr>
        <p:spPr>
          <a:xfrm>
            <a:off x="2119200" y="3195450"/>
            <a:ext cx="2023800" cy="467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i="1" kern="0">
                <a:solidFill>
                  <a:srgbClr val="3A81BA"/>
                </a:solidFill>
                <a:latin typeface="Arial"/>
                <a:cs typeface="Arial"/>
                <a:sym typeface="Arial"/>
              </a:rPr>
              <a:t>in context...</a:t>
            </a:r>
            <a:endParaRPr sz="2000" i="1" kern="0">
              <a:solidFill>
                <a:srgbClr val="3A81BA"/>
              </a:solidFill>
              <a:latin typeface="Arial"/>
              <a:cs typeface="Arial"/>
              <a:sym typeface="Arial"/>
            </a:endParaRPr>
          </a:p>
        </p:txBody>
      </p:sp>
      <p:cxnSp>
        <p:nvCxnSpPr>
          <p:cNvPr id="225" name="Google Shape;225;p35"/>
          <p:cNvCxnSpPr/>
          <p:nvPr/>
        </p:nvCxnSpPr>
        <p:spPr>
          <a:xfrm>
            <a:off x="1792100" y="6131550"/>
            <a:ext cx="3027000" cy="8700"/>
          </a:xfrm>
          <a:prstGeom prst="straightConnector1">
            <a:avLst/>
          </a:prstGeom>
          <a:noFill/>
          <a:ln w="9525" cap="flat" cmpd="sng">
            <a:solidFill>
              <a:schemeClr val="dk2"/>
            </a:solidFill>
            <a:prstDash val="solid"/>
            <a:round/>
            <a:headEnd type="none" w="med" len="med"/>
            <a:tailEnd type="none" w="med" len="med"/>
          </a:ln>
        </p:spPr>
      </p:cxnSp>
      <p:sp>
        <p:nvSpPr>
          <p:cNvPr id="226" name="Google Shape;226;p35"/>
          <p:cNvSpPr txBox="1"/>
          <p:nvPr/>
        </p:nvSpPr>
        <p:spPr>
          <a:xfrm>
            <a:off x="1818050" y="6269925"/>
            <a:ext cx="6849300" cy="354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FF0000"/>
                </a:solidFill>
                <a:latin typeface="Arial"/>
                <a:cs typeface="Arial"/>
                <a:sym typeface="Arial"/>
              </a:rPr>
              <a:t>Note</a:t>
            </a:r>
            <a:r>
              <a:rPr lang="en" sz="1400" kern="0">
                <a:solidFill>
                  <a:srgbClr val="000000"/>
                </a:solidFill>
                <a:latin typeface="Arial"/>
                <a:cs typeface="Arial"/>
                <a:sym typeface="Arial"/>
              </a:rPr>
              <a:t>: Null value is 0 because in the null hypothesis we set 𝞵</a:t>
            </a:r>
            <a:r>
              <a:rPr lang="en" sz="1400" kern="0" baseline="-25000">
                <a:solidFill>
                  <a:srgbClr val="000000"/>
                </a:solidFill>
                <a:latin typeface="Arial"/>
                <a:cs typeface="Arial"/>
                <a:sym typeface="Arial"/>
              </a:rPr>
              <a:t>diff </a:t>
            </a:r>
            <a:r>
              <a:rPr lang="en" sz="1400" kern="0">
                <a:solidFill>
                  <a:srgbClr val="000000"/>
                </a:solidFill>
                <a:latin typeface="Arial"/>
                <a:cs typeface="Arial"/>
                <a:sym typeface="Arial"/>
              </a:rPr>
              <a:t>= 0</a:t>
            </a:r>
            <a:endParaRPr sz="1400" kern="0">
              <a:solidFill>
                <a:srgbClr val="000000"/>
              </a:solidFill>
              <a:latin typeface="Arial"/>
              <a:cs typeface="Arial"/>
              <a:sym typeface="Arial"/>
            </a:endParaRPr>
          </a:p>
        </p:txBody>
      </p:sp>
      <p:pic>
        <p:nvPicPr>
          <p:cNvPr id="227" name="Google Shape;227;p35"/>
          <p:cNvPicPr preferRelativeResize="0"/>
          <p:nvPr/>
        </p:nvPicPr>
        <p:blipFill>
          <a:blip r:embed="rId3">
            <a:alphaModFix/>
          </a:blip>
          <a:stretch>
            <a:fillRect/>
          </a:stretch>
        </p:blipFill>
        <p:spPr>
          <a:xfrm>
            <a:off x="3487400" y="2447303"/>
            <a:ext cx="4105148" cy="694046"/>
          </a:xfrm>
          <a:prstGeom prst="rect">
            <a:avLst/>
          </a:prstGeom>
          <a:noFill/>
          <a:ln>
            <a:noFill/>
          </a:ln>
        </p:spPr>
      </p:pic>
      <p:pic>
        <p:nvPicPr>
          <p:cNvPr id="228" name="Google Shape;228;p35"/>
          <p:cNvPicPr preferRelativeResize="0"/>
          <p:nvPr/>
        </p:nvPicPr>
        <p:blipFill rotWithShape="1">
          <a:blip r:embed="rId4">
            <a:alphaModFix/>
          </a:blip>
          <a:srcRect b="84589"/>
          <a:stretch/>
        </p:blipFill>
        <p:spPr>
          <a:xfrm>
            <a:off x="3795876" y="3475226"/>
            <a:ext cx="4854523" cy="354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 the test statistic</a:t>
            </a:r>
            <a:endParaRPr>
              <a:solidFill>
                <a:schemeClr val="accent1"/>
              </a:solidFill>
            </a:endParaRPr>
          </a:p>
        </p:txBody>
      </p:sp>
      <p:sp>
        <p:nvSpPr>
          <p:cNvPr id="234" name="Google Shape;234;p36"/>
          <p:cNvSpPr txBox="1">
            <a:spLocks noGrp="1"/>
          </p:cNvSpPr>
          <p:nvPr>
            <p:ph type="body" idx="1"/>
          </p:nvPr>
        </p:nvSpPr>
        <p:spPr>
          <a:xfrm>
            <a:off x="2119200" y="954800"/>
            <a:ext cx="7953600" cy="6450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Test statistic for inference on a small sample mean</a:t>
            </a:r>
            <a:br>
              <a:rPr lang="en" sz="2000">
                <a:solidFill>
                  <a:srgbClr val="000000"/>
                </a:solidFill>
              </a:rPr>
            </a:br>
            <a:endParaRPr sz="2000">
              <a:solidFill>
                <a:srgbClr val="000000"/>
              </a:solidFill>
            </a:endParaRPr>
          </a:p>
        </p:txBody>
      </p:sp>
      <p:sp>
        <p:nvSpPr>
          <p:cNvPr id="235" name="Google Shape;235;p36"/>
          <p:cNvSpPr txBox="1">
            <a:spLocks noGrp="1"/>
          </p:cNvSpPr>
          <p:nvPr>
            <p:ph type="body" idx="1"/>
          </p:nvPr>
        </p:nvSpPr>
        <p:spPr>
          <a:xfrm>
            <a:off x="2119200" y="1472050"/>
            <a:ext cx="7953600" cy="8628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rgbClr val="000000"/>
                </a:solidFill>
              </a:rPr>
              <a:t>The test statistic for inference on a small sample (</a:t>
            </a:r>
            <a:r>
              <a:rPr lang="en" sz="2000" i="1">
                <a:solidFill>
                  <a:srgbClr val="000000"/>
                </a:solidFill>
              </a:rPr>
              <a:t>n</a:t>
            </a:r>
            <a:r>
              <a:rPr lang="en" sz="2000">
                <a:solidFill>
                  <a:srgbClr val="000000"/>
                </a:solidFill>
              </a:rPr>
              <a:t> &lt; 50) mean is the 𝑇 statistic with </a:t>
            </a:r>
            <a:r>
              <a:rPr lang="en" sz="2000" i="1">
                <a:solidFill>
                  <a:srgbClr val="000000"/>
                </a:solidFill>
              </a:rPr>
              <a:t>df</a:t>
            </a:r>
            <a:r>
              <a:rPr lang="en" sz="2000">
                <a:solidFill>
                  <a:srgbClr val="000000"/>
                </a:solidFill>
              </a:rPr>
              <a:t> = </a:t>
            </a:r>
            <a:r>
              <a:rPr lang="en" sz="2000" i="1">
                <a:solidFill>
                  <a:srgbClr val="000000"/>
                </a:solidFill>
              </a:rPr>
              <a:t>n</a:t>
            </a:r>
            <a:r>
              <a:rPr lang="en" sz="2000">
                <a:solidFill>
                  <a:srgbClr val="000000"/>
                </a:solidFill>
              </a:rPr>
              <a:t> - 1</a:t>
            </a:r>
            <a:br>
              <a:rPr lang="en" sz="2000">
                <a:solidFill>
                  <a:srgbClr val="000000"/>
                </a:solidFill>
              </a:rPr>
            </a:br>
            <a:endParaRPr sz="2000">
              <a:solidFill>
                <a:srgbClr val="000000"/>
              </a:solidFill>
            </a:endParaRPr>
          </a:p>
        </p:txBody>
      </p:sp>
      <p:sp>
        <p:nvSpPr>
          <p:cNvPr id="236" name="Google Shape;236;p36"/>
          <p:cNvSpPr txBox="1"/>
          <p:nvPr/>
        </p:nvSpPr>
        <p:spPr>
          <a:xfrm>
            <a:off x="2119200" y="3195450"/>
            <a:ext cx="2023800" cy="467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i="1" kern="0">
                <a:solidFill>
                  <a:srgbClr val="3A81BA"/>
                </a:solidFill>
                <a:latin typeface="Arial"/>
                <a:cs typeface="Arial"/>
                <a:sym typeface="Arial"/>
              </a:rPr>
              <a:t>in context...</a:t>
            </a:r>
            <a:endParaRPr sz="2000" i="1" kern="0">
              <a:solidFill>
                <a:srgbClr val="3A81BA"/>
              </a:solidFill>
              <a:latin typeface="Arial"/>
              <a:cs typeface="Arial"/>
              <a:sym typeface="Arial"/>
            </a:endParaRPr>
          </a:p>
        </p:txBody>
      </p:sp>
      <p:cxnSp>
        <p:nvCxnSpPr>
          <p:cNvPr id="237" name="Google Shape;237;p36"/>
          <p:cNvCxnSpPr/>
          <p:nvPr/>
        </p:nvCxnSpPr>
        <p:spPr>
          <a:xfrm>
            <a:off x="1792100" y="6131550"/>
            <a:ext cx="3027000" cy="8700"/>
          </a:xfrm>
          <a:prstGeom prst="straightConnector1">
            <a:avLst/>
          </a:prstGeom>
          <a:noFill/>
          <a:ln w="9525" cap="flat" cmpd="sng">
            <a:solidFill>
              <a:schemeClr val="dk2"/>
            </a:solidFill>
            <a:prstDash val="solid"/>
            <a:round/>
            <a:headEnd type="none" w="med" len="med"/>
            <a:tailEnd type="none" w="med" len="med"/>
          </a:ln>
        </p:spPr>
      </p:cxnSp>
      <p:sp>
        <p:nvSpPr>
          <p:cNvPr id="238" name="Google Shape;238;p36"/>
          <p:cNvSpPr txBox="1"/>
          <p:nvPr/>
        </p:nvSpPr>
        <p:spPr>
          <a:xfrm>
            <a:off x="1818050" y="6269925"/>
            <a:ext cx="6849300" cy="354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FF0000"/>
                </a:solidFill>
                <a:latin typeface="Arial"/>
                <a:cs typeface="Arial"/>
                <a:sym typeface="Arial"/>
              </a:rPr>
              <a:t>Note</a:t>
            </a:r>
            <a:r>
              <a:rPr lang="en" sz="1400" kern="0">
                <a:solidFill>
                  <a:srgbClr val="000000"/>
                </a:solidFill>
                <a:latin typeface="Arial"/>
                <a:cs typeface="Arial"/>
                <a:sym typeface="Arial"/>
              </a:rPr>
              <a:t>: Null value is 0 because in the null hypothesis we set 𝞵</a:t>
            </a:r>
            <a:r>
              <a:rPr lang="en" sz="1400" kern="0" baseline="-25000">
                <a:solidFill>
                  <a:srgbClr val="000000"/>
                </a:solidFill>
                <a:latin typeface="Arial"/>
                <a:cs typeface="Arial"/>
                <a:sym typeface="Arial"/>
              </a:rPr>
              <a:t>diff </a:t>
            </a:r>
            <a:r>
              <a:rPr lang="en" sz="1400" kern="0">
                <a:solidFill>
                  <a:srgbClr val="000000"/>
                </a:solidFill>
                <a:latin typeface="Arial"/>
                <a:cs typeface="Arial"/>
                <a:sym typeface="Arial"/>
              </a:rPr>
              <a:t>= 0</a:t>
            </a:r>
            <a:endParaRPr sz="1400" kern="0">
              <a:solidFill>
                <a:srgbClr val="000000"/>
              </a:solidFill>
              <a:latin typeface="Arial"/>
              <a:cs typeface="Arial"/>
              <a:sym typeface="Arial"/>
            </a:endParaRPr>
          </a:p>
        </p:txBody>
      </p:sp>
      <p:pic>
        <p:nvPicPr>
          <p:cNvPr id="239" name="Google Shape;239;p36"/>
          <p:cNvPicPr preferRelativeResize="0"/>
          <p:nvPr/>
        </p:nvPicPr>
        <p:blipFill>
          <a:blip r:embed="rId3">
            <a:alphaModFix/>
          </a:blip>
          <a:stretch>
            <a:fillRect/>
          </a:stretch>
        </p:blipFill>
        <p:spPr>
          <a:xfrm>
            <a:off x="3487400" y="2447303"/>
            <a:ext cx="4105148" cy="694046"/>
          </a:xfrm>
          <a:prstGeom prst="rect">
            <a:avLst/>
          </a:prstGeom>
          <a:noFill/>
          <a:ln>
            <a:noFill/>
          </a:ln>
        </p:spPr>
      </p:pic>
      <p:pic>
        <p:nvPicPr>
          <p:cNvPr id="240" name="Google Shape;240;p36"/>
          <p:cNvPicPr preferRelativeResize="0"/>
          <p:nvPr/>
        </p:nvPicPr>
        <p:blipFill rotWithShape="1">
          <a:blip r:embed="rId4">
            <a:alphaModFix/>
          </a:blip>
          <a:srcRect b="84589"/>
          <a:stretch/>
        </p:blipFill>
        <p:spPr>
          <a:xfrm>
            <a:off x="3795876" y="3475226"/>
            <a:ext cx="4854523" cy="354600"/>
          </a:xfrm>
          <a:prstGeom prst="rect">
            <a:avLst/>
          </a:prstGeom>
          <a:noFill/>
          <a:ln>
            <a:noFill/>
          </a:ln>
        </p:spPr>
      </p:pic>
      <p:pic>
        <p:nvPicPr>
          <p:cNvPr id="241" name="Google Shape;241;p36"/>
          <p:cNvPicPr preferRelativeResize="0"/>
          <p:nvPr/>
        </p:nvPicPr>
        <p:blipFill rotWithShape="1">
          <a:blip r:embed="rId4">
            <a:alphaModFix/>
          </a:blip>
          <a:srcRect t="15409" b="48871"/>
          <a:stretch/>
        </p:blipFill>
        <p:spPr>
          <a:xfrm>
            <a:off x="3795876" y="3829824"/>
            <a:ext cx="4854523" cy="821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 the test statistic</a:t>
            </a:r>
            <a:endParaRPr>
              <a:solidFill>
                <a:schemeClr val="accent1"/>
              </a:solidFill>
            </a:endParaRPr>
          </a:p>
        </p:txBody>
      </p:sp>
      <p:sp>
        <p:nvSpPr>
          <p:cNvPr id="247" name="Google Shape;247;p37"/>
          <p:cNvSpPr txBox="1">
            <a:spLocks noGrp="1"/>
          </p:cNvSpPr>
          <p:nvPr>
            <p:ph type="body" idx="1"/>
          </p:nvPr>
        </p:nvSpPr>
        <p:spPr>
          <a:xfrm>
            <a:off x="2119200" y="954800"/>
            <a:ext cx="7953600" cy="6450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Test statistic for inference on a small sample mean</a:t>
            </a:r>
            <a:br>
              <a:rPr lang="en" sz="2000">
                <a:solidFill>
                  <a:srgbClr val="000000"/>
                </a:solidFill>
              </a:rPr>
            </a:br>
            <a:endParaRPr sz="2000">
              <a:solidFill>
                <a:srgbClr val="000000"/>
              </a:solidFill>
            </a:endParaRPr>
          </a:p>
        </p:txBody>
      </p:sp>
      <p:sp>
        <p:nvSpPr>
          <p:cNvPr id="248" name="Google Shape;248;p37"/>
          <p:cNvSpPr txBox="1">
            <a:spLocks noGrp="1"/>
          </p:cNvSpPr>
          <p:nvPr>
            <p:ph type="body" idx="1"/>
          </p:nvPr>
        </p:nvSpPr>
        <p:spPr>
          <a:xfrm>
            <a:off x="2119200" y="1472050"/>
            <a:ext cx="7953600" cy="8628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rgbClr val="000000"/>
                </a:solidFill>
              </a:rPr>
              <a:t>The test statistic for inference on a small sample (</a:t>
            </a:r>
            <a:r>
              <a:rPr lang="en" sz="2000" i="1">
                <a:solidFill>
                  <a:srgbClr val="000000"/>
                </a:solidFill>
              </a:rPr>
              <a:t>n</a:t>
            </a:r>
            <a:r>
              <a:rPr lang="en" sz="2000">
                <a:solidFill>
                  <a:srgbClr val="000000"/>
                </a:solidFill>
              </a:rPr>
              <a:t> &lt; 50) mean is the 𝑇 statistic with </a:t>
            </a:r>
            <a:r>
              <a:rPr lang="en" sz="2000" i="1">
                <a:solidFill>
                  <a:srgbClr val="000000"/>
                </a:solidFill>
              </a:rPr>
              <a:t>df</a:t>
            </a:r>
            <a:r>
              <a:rPr lang="en" sz="2000">
                <a:solidFill>
                  <a:srgbClr val="000000"/>
                </a:solidFill>
              </a:rPr>
              <a:t> = </a:t>
            </a:r>
            <a:r>
              <a:rPr lang="en" sz="2000" i="1">
                <a:solidFill>
                  <a:srgbClr val="000000"/>
                </a:solidFill>
              </a:rPr>
              <a:t>n</a:t>
            </a:r>
            <a:r>
              <a:rPr lang="en" sz="2000">
                <a:solidFill>
                  <a:srgbClr val="000000"/>
                </a:solidFill>
              </a:rPr>
              <a:t> - 1</a:t>
            </a:r>
            <a:br>
              <a:rPr lang="en" sz="2000">
                <a:solidFill>
                  <a:srgbClr val="000000"/>
                </a:solidFill>
              </a:rPr>
            </a:br>
            <a:endParaRPr sz="2000">
              <a:solidFill>
                <a:srgbClr val="000000"/>
              </a:solidFill>
            </a:endParaRPr>
          </a:p>
        </p:txBody>
      </p:sp>
      <p:sp>
        <p:nvSpPr>
          <p:cNvPr id="249" name="Google Shape;249;p37"/>
          <p:cNvSpPr txBox="1"/>
          <p:nvPr/>
        </p:nvSpPr>
        <p:spPr>
          <a:xfrm>
            <a:off x="2119200" y="3195450"/>
            <a:ext cx="2023800" cy="467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i="1" kern="0">
                <a:solidFill>
                  <a:srgbClr val="3A81BA"/>
                </a:solidFill>
                <a:latin typeface="Arial"/>
                <a:cs typeface="Arial"/>
                <a:sym typeface="Arial"/>
              </a:rPr>
              <a:t>in context...</a:t>
            </a:r>
            <a:endParaRPr sz="2000" i="1" kern="0">
              <a:solidFill>
                <a:srgbClr val="3A81BA"/>
              </a:solidFill>
              <a:latin typeface="Arial"/>
              <a:cs typeface="Arial"/>
              <a:sym typeface="Arial"/>
            </a:endParaRPr>
          </a:p>
        </p:txBody>
      </p:sp>
      <p:cxnSp>
        <p:nvCxnSpPr>
          <p:cNvPr id="250" name="Google Shape;250;p37"/>
          <p:cNvCxnSpPr/>
          <p:nvPr/>
        </p:nvCxnSpPr>
        <p:spPr>
          <a:xfrm>
            <a:off x="1792100" y="6131550"/>
            <a:ext cx="3027000" cy="8700"/>
          </a:xfrm>
          <a:prstGeom prst="straightConnector1">
            <a:avLst/>
          </a:prstGeom>
          <a:noFill/>
          <a:ln w="9525" cap="flat" cmpd="sng">
            <a:solidFill>
              <a:schemeClr val="dk2"/>
            </a:solidFill>
            <a:prstDash val="solid"/>
            <a:round/>
            <a:headEnd type="none" w="med" len="med"/>
            <a:tailEnd type="none" w="med" len="med"/>
          </a:ln>
        </p:spPr>
      </p:cxnSp>
      <p:sp>
        <p:nvSpPr>
          <p:cNvPr id="251" name="Google Shape;251;p37"/>
          <p:cNvSpPr txBox="1"/>
          <p:nvPr/>
        </p:nvSpPr>
        <p:spPr>
          <a:xfrm>
            <a:off x="1818050" y="6269925"/>
            <a:ext cx="6849300" cy="354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FF0000"/>
                </a:solidFill>
                <a:latin typeface="Arial"/>
                <a:cs typeface="Arial"/>
                <a:sym typeface="Arial"/>
              </a:rPr>
              <a:t>Note</a:t>
            </a:r>
            <a:r>
              <a:rPr lang="en" sz="1400" kern="0">
                <a:solidFill>
                  <a:srgbClr val="000000"/>
                </a:solidFill>
                <a:latin typeface="Arial"/>
                <a:cs typeface="Arial"/>
                <a:sym typeface="Arial"/>
              </a:rPr>
              <a:t>: Null value is 0 because in the null hypothesis we set 𝞵</a:t>
            </a:r>
            <a:r>
              <a:rPr lang="en" sz="1400" kern="0" baseline="-25000">
                <a:solidFill>
                  <a:srgbClr val="000000"/>
                </a:solidFill>
                <a:latin typeface="Arial"/>
                <a:cs typeface="Arial"/>
                <a:sym typeface="Arial"/>
              </a:rPr>
              <a:t>diff </a:t>
            </a:r>
            <a:r>
              <a:rPr lang="en" sz="1400" kern="0">
                <a:solidFill>
                  <a:srgbClr val="000000"/>
                </a:solidFill>
                <a:latin typeface="Arial"/>
                <a:cs typeface="Arial"/>
                <a:sym typeface="Arial"/>
              </a:rPr>
              <a:t>= 0</a:t>
            </a:r>
            <a:endParaRPr sz="1400" kern="0">
              <a:solidFill>
                <a:srgbClr val="000000"/>
              </a:solidFill>
              <a:latin typeface="Arial"/>
              <a:cs typeface="Arial"/>
              <a:sym typeface="Arial"/>
            </a:endParaRPr>
          </a:p>
        </p:txBody>
      </p:sp>
      <p:pic>
        <p:nvPicPr>
          <p:cNvPr id="252" name="Google Shape;252;p37"/>
          <p:cNvPicPr preferRelativeResize="0"/>
          <p:nvPr/>
        </p:nvPicPr>
        <p:blipFill>
          <a:blip r:embed="rId3">
            <a:alphaModFix/>
          </a:blip>
          <a:stretch>
            <a:fillRect/>
          </a:stretch>
        </p:blipFill>
        <p:spPr>
          <a:xfrm>
            <a:off x="3487400" y="2447303"/>
            <a:ext cx="4105148" cy="694046"/>
          </a:xfrm>
          <a:prstGeom prst="rect">
            <a:avLst/>
          </a:prstGeom>
          <a:noFill/>
          <a:ln>
            <a:noFill/>
          </a:ln>
        </p:spPr>
      </p:pic>
      <p:pic>
        <p:nvPicPr>
          <p:cNvPr id="253" name="Google Shape;253;p37"/>
          <p:cNvPicPr preferRelativeResize="0"/>
          <p:nvPr/>
        </p:nvPicPr>
        <p:blipFill rotWithShape="1">
          <a:blip r:embed="rId4">
            <a:alphaModFix/>
          </a:blip>
          <a:srcRect b="84589"/>
          <a:stretch/>
        </p:blipFill>
        <p:spPr>
          <a:xfrm>
            <a:off x="3795876" y="3475226"/>
            <a:ext cx="4854523" cy="354600"/>
          </a:xfrm>
          <a:prstGeom prst="rect">
            <a:avLst/>
          </a:prstGeom>
          <a:noFill/>
          <a:ln>
            <a:noFill/>
          </a:ln>
        </p:spPr>
      </p:pic>
      <p:pic>
        <p:nvPicPr>
          <p:cNvPr id="254" name="Google Shape;254;p37"/>
          <p:cNvPicPr preferRelativeResize="0"/>
          <p:nvPr/>
        </p:nvPicPr>
        <p:blipFill rotWithShape="1">
          <a:blip r:embed="rId4">
            <a:alphaModFix/>
          </a:blip>
          <a:srcRect t="15409" b="48871"/>
          <a:stretch/>
        </p:blipFill>
        <p:spPr>
          <a:xfrm>
            <a:off x="3795876" y="3829824"/>
            <a:ext cx="4854523" cy="821950"/>
          </a:xfrm>
          <a:prstGeom prst="rect">
            <a:avLst/>
          </a:prstGeom>
          <a:noFill/>
          <a:ln>
            <a:noFill/>
          </a:ln>
        </p:spPr>
      </p:pic>
      <p:pic>
        <p:nvPicPr>
          <p:cNvPr id="255" name="Google Shape;255;p37"/>
          <p:cNvPicPr preferRelativeResize="0"/>
          <p:nvPr/>
        </p:nvPicPr>
        <p:blipFill rotWithShape="1">
          <a:blip r:embed="rId4">
            <a:alphaModFix/>
          </a:blip>
          <a:srcRect t="51595" b="18244"/>
          <a:stretch/>
        </p:blipFill>
        <p:spPr>
          <a:xfrm>
            <a:off x="3795876" y="4654970"/>
            <a:ext cx="4854523" cy="694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 the test statistic</a:t>
            </a:r>
            <a:endParaRPr>
              <a:solidFill>
                <a:schemeClr val="accent1"/>
              </a:solidFill>
            </a:endParaRPr>
          </a:p>
        </p:txBody>
      </p:sp>
      <p:sp>
        <p:nvSpPr>
          <p:cNvPr id="261" name="Google Shape;261;p38"/>
          <p:cNvSpPr txBox="1">
            <a:spLocks noGrp="1"/>
          </p:cNvSpPr>
          <p:nvPr>
            <p:ph type="body" idx="1"/>
          </p:nvPr>
        </p:nvSpPr>
        <p:spPr>
          <a:xfrm>
            <a:off x="2119200" y="954800"/>
            <a:ext cx="7953600" cy="6450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Test statistic for inference on a small sample mean</a:t>
            </a:r>
            <a:br>
              <a:rPr lang="en" sz="2000">
                <a:solidFill>
                  <a:srgbClr val="000000"/>
                </a:solidFill>
              </a:rPr>
            </a:br>
            <a:endParaRPr sz="2000">
              <a:solidFill>
                <a:srgbClr val="000000"/>
              </a:solidFill>
            </a:endParaRPr>
          </a:p>
        </p:txBody>
      </p:sp>
      <p:sp>
        <p:nvSpPr>
          <p:cNvPr id="262" name="Google Shape;262;p38"/>
          <p:cNvSpPr txBox="1">
            <a:spLocks noGrp="1"/>
          </p:cNvSpPr>
          <p:nvPr>
            <p:ph type="body" idx="1"/>
          </p:nvPr>
        </p:nvSpPr>
        <p:spPr>
          <a:xfrm>
            <a:off x="2119200" y="1472050"/>
            <a:ext cx="7953600" cy="8628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rgbClr val="000000"/>
                </a:solidFill>
              </a:rPr>
              <a:t>The test statistic for inference on a small sample (</a:t>
            </a:r>
            <a:r>
              <a:rPr lang="en" sz="2000" i="1">
                <a:solidFill>
                  <a:srgbClr val="000000"/>
                </a:solidFill>
              </a:rPr>
              <a:t>n</a:t>
            </a:r>
            <a:r>
              <a:rPr lang="en" sz="2000">
                <a:solidFill>
                  <a:srgbClr val="000000"/>
                </a:solidFill>
              </a:rPr>
              <a:t> &lt; 50) mean is the 𝑇 statistic with </a:t>
            </a:r>
            <a:r>
              <a:rPr lang="en" sz="2000" i="1">
                <a:solidFill>
                  <a:srgbClr val="000000"/>
                </a:solidFill>
              </a:rPr>
              <a:t>df</a:t>
            </a:r>
            <a:r>
              <a:rPr lang="en" sz="2000">
                <a:solidFill>
                  <a:srgbClr val="000000"/>
                </a:solidFill>
              </a:rPr>
              <a:t> = </a:t>
            </a:r>
            <a:r>
              <a:rPr lang="en" sz="2000" i="1">
                <a:solidFill>
                  <a:srgbClr val="000000"/>
                </a:solidFill>
              </a:rPr>
              <a:t>n</a:t>
            </a:r>
            <a:r>
              <a:rPr lang="en" sz="2000">
                <a:solidFill>
                  <a:srgbClr val="000000"/>
                </a:solidFill>
              </a:rPr>
              <a:t> - 1</a:t>
            </a:r>
            <a:br>
              <a:rPr lang="en" sz="2000">
                <a:solidFill>
                  <a:srgbClr val="000000"/>
                </a:solidFill>
              </a:rPr>
            </a:br>
            <a:endParaRPr sz="2000">
              <a:solidFill>
                <a:srgbClr val="000000"/>
              </a:solidFill>
            </a:endParaRPr>
          </a:p>
        </p:txBody>
      </p:sp>
      <p:sp>
        <p:nvSpPr>
          <p:cNvPr id="263" name="Google Shape;263;p38"/>
          <p:cNvSpPr txBox="1"/>
          <p:nvPr/>
        </p:nvSpPr>
        <p:spPr>
          <a:xfrm>
            <a:off x="2119200" y="3195450"/>
            <a:ext cx="2023800" cy="467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i="1" kern="0">
                <a:solidFill>
                  <a:srgbClr val="3A81BA"/>
                </a:solidFill>
                <a:latin typeface="Arial"/>
                <a:cs typeface="Arial"/>
                <a:sym typeface="Arial"/>
              </a:rPr>
              <a:t>in context...</a:t>
            </a:r>
            <a:endParaRPr sz="2000" i="1" kern="0">
              <a:solidFill>
                <a:srgbClr val="3A81BA"/>
              </a:solidFill>
              <a:latin typeface="Arial"/>
              <a:cs typeface="Arial"/>
              <a:sym typeface="Arial"/>
            </a:endParaRPr>
          </a:p>
        </p:txBody>
      </p:sp>
      <p:cxnSp>
        <p:nvCxnSpPr>
          <p:cNvPr id="264" name="Google Shape;264;p38"/>
          <p:cNvCxnSpPr/>
          <p:nvPr/>
        </p:nvCxnSpPr>
        <p:spPr>
          <a:xfrm>
            <a:off x="1792100" y="6131550"/>
            <a:ext cx="3027000" cy="8700"/>
          </a:xfrm>
          <a:prstGeom prst="straightConnector1">
            <a:avLst/>
          </a:prstGeom>
          <a:noFill/>
          <a:ln w="9525" cap="flat" cmpd="sng">
            <a:solidFill>
              <a:schemeClr val="dk2"/>
            </a:solidFill>
            <a:prstDash val="solid"/>
            <a:round/>
            <a:headEnd type="none" w="med" len="med"/>
            <a:tailEnd type="none" w="med" len="med"/>
          </a:ln>
        </p:spPr>
      </p:cxnSp>
      <p:sp>
        <p:nvSpPr>
          <p:cNvPr id="265" name="Google Shape;265;p38"/>
          <p:cNvSpPr txBox="1"/>
          <p:nvPr/>
        </p:nvSpPr>
        <p:spPr>
          <a:xfrm>
            <a:off x="1818050" y="6269925"/>
            <a:ext cx="6849300" cy="354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FF0000"/>
                </a:solidFill>
                <a:latin typeface="Arial"/>
                <a:cs typeface="Arial"/>
                <a:sym typeface="Arial"/>
              </a:rPr>
              <a:t>Note</a:t>
            </a:r>
            <a:r>
              <a:rPr lang="en" sz="1400" kern="0">
                <a:solidFill>
                  <a:srgbClr val="000000"/>
                </a:solidFill>
                <a:latin typeface="Arial"/>
                <a:cs typeface="Arial"/>
                <a:sym typeface="Arial"/>
              </a:rPr>
              <a:t>: Null value is 0 because in the null hypothesis we set 𝞵</a:t>
            </a:r>
            <a:r>
              <a:rPr lang="en" sz="1400" kern="0" baseline="-25000">
                <a:solidFill>
                  <a:srgbClr val="000000"/>
                </a:solidFill>
                <a:latin typeface="Arial"/>
                <a:cs typeface="Arial"/>
                <a:sym typeface="Arial"/>
              </a:rPr>
              <a:t>diff </a:t>
            </a:r>
            <a:r>
              <a:rPr lang="en" sz="1400" kern="0">
                <a:solidFill>
                  <a:srgbClr val="000000"/>
                </a:solidFill>
                <a:latin typeface="Arial"/>
                <a:cs typeface="Arial"/>
                <a:sym typeface="Arial"/>
              </a:rPr>
              <a:t>= 0</a:t>
            </a:r>
            <a:endParaRPr sz="1400" kern="0">
              <a:solidFill>
                <a:srgbClr val="000000"/>
              </a:solidFill>
              <a:latin typeface="Arial"/>
              <a:cs typeface="Arial"/>
              <a:sym typeface="Arial"/>
            </a:endParaRPr>
          </a:p>
        </p:txBody>
      </p:sp>
      <p:pic>
        <p:nvPicPr>
          <p:cNvPr id="266" name="Google Shape;266;p38"/>
          <p:cNvPicPr preferRelativeResize="0"/>
          <p:nvPr/>
        </p:nvPicPr>
        <p:blipFill>
          <a:blip r:embed="rId3">
            <a:alphaModFix/>
          </a:blip>
          <a:stretch>
            <a:fillRect/>
          </a:stretch>
        </p:blipFill>
        <p:spPr>
          <a:xfrm>
            <a:off x="3487400" y="2447303"/>
            <a:ext cx="4105148" cy="694046"/>
          </a:xfrm>
          <a:prstGeom prst="rect">
            <a:avLst/>
          </a:prstGeom>
          <a:noFill/>
          <a:ln>
            <a:noFill/>
          </a:ln>
        </p:spPr>
      </p:pic>
      <p:pic>
        <p:nvPicPr>
          <p:cNvPr id="267" name="Google Shape;267;p38"/>
          <p:cNvPicPr preferRelativeResize="0"/>
          <p:nvPr/>
        </p:nvPicPr>
        <p:blipFill rotWithShape="1">
          <a:blip r:embed="rId4">
            <a:alphaModFix/>
          </a:blip>
          <a:srcRect b="84589"/>
          <a:stretch/>
        </p:blipFill>
        <p:spPr>
          <a:xfrm>
            <a:off x="3795876" y="3475226"/>
            <a:ext cx="4854523" cy="354600"/>
          </a:xfrm>
          <a:prstGeom prst="rect">
            <a:avLst/>
          </a:prstGeom>
          <a:noFill/>
          <a:ln>
            <a:noFill/>
          </a:ln>
        </p:spPr>
      </p:pic>
      <p:pic>
        <p:nvPicPr>
          <p:cNvPr id="268" name="Google Shape;268;p38"/>
          <p:cNvPicPr preferRelativeResize="0"/>
          <p:nvPr/>
        </p:nvPicPr>
        <p:blipFill rotWithShape="1">
          <a:blip r:embed="rId4">
            <a:alphaModFix/>
          </a:blip>
          <a:srcRect t="15409" b="48871"/>
          <a:stretch/>
        </p:blipFill>
        <p:spPr>
          <a:xfrm>
            <a:off x="3795876" y="3829824"/>
            <a:ext cx="4854523" cy="821950"/>
          </a:xfrm>
          <a:prstGeom prst="rect">
            <a:avLst/>
          </a:prstGeom>
          <a:noFill/>
          <a:ln>
            <a:noFill/>
          </a:ln>
        </p:spPr>
      </p:pic>
      <p:pic>
        <p:nvPicPr>
          <p:cNvPr id="269" name="Google Shape;269;p38"/>
          <p:cNvPicPr preferRelativeResize="0"/>
          <p:nvPr/>
        </p:nvPicPr>
        <p:blipFill rotWithShape="1">
          <a:blip r:embed="rId4">
            <a:alphaModFix/>
          </a:blip>
          <a:srcRect t="51595" b="18244"/>
          <a:stretch/>
        </p:blipFill>
        <p:spPr>
          <a:xfrm>
            <a:off x="3795876" y="4654970"/>
            <a:ext cx="4854523" cy="694050"/>
          </a:xfrm>
          <a:prstGeom prst="rect">
            <a:avLst/>
          </a:prstGeom>
          <a:noFill/>
          <a:ln>
            <a:noFill/>
          </a:ln>
        </p:spPr>
      </p:pic>
      <p:pic>
        <p:nvPicPr>
          <p:cNvPr id="270" name="Google Shape;270;p38"/>
          <p:cNvPicPr preferRelativeResize="0"/>
          <p:nvPr/>
        </p:nvPicPr>
        <p:blipFill rotWithShape="1">
          <a:blip r:embed="rId4">
            <a:alphaModFix/>
          </a:blip>
          <a:srcRect t="82682"/>
          <a:stretch/>
        </p:blipFill>
        <p:spPr>
          <a:xfrm>
            <a:off x="3795876" y="5411447"/>
            <a:ext cx="4854523" cy="39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6"/>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p-value</a:t>
            </a:r>
            <a:endParaRPr>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6"/>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p-value</a:t>
            </a:r>
            <a:endParaRPr>
              <a:solidFill>
                <a:schemeClr val="accent1"/>
              </a:solidFill>
            </a:endParaRPr>
          </a:p>
        </p:txBody>
      </p:sp>
      <p:sp>
        <p:nvSpPr>
          <p:cNvPr id="461" name="Google Shape;461;p66"/>
          <p:cNvSpPr txBox="1"/>
          <p:nvPr/>
        </p:nvSpPr>
        <p:spPr>
          <a:xfrm>
            <a:off x="2009700" y="938925"/>
            <a:ext cx="8172600" cy="1352700"/>
          </a:xfrm>
          <a:prstGeom prst="rect">
            <a:avLst/>
          </a:prstGeom>
          <a:noFill/>
          <a:ln>
            <a:noFill/>
          </a:ln>
        </p:spPr>
        <p:txBody>
          <a:bodyPr spcFirstLastPara="1" wrap="square" lIns="91425" tIns="91425" rIns="91425" bIns="91425" anchor="ctr" anchorCtr="0">
            <a:noAutofit/>
          </a:bodyPr>
          <a:lstStyle/>
          <a:p>
            <a:pPr defTabSz="914400">
              <a:lnSpc>
                <a:spcPct val="115000"/>
              </a:lnSpc>
              <a:spcBef>
                <a:spcPts val="600"/>
              </a:spcBef>
              <a:buClr>
                <a:srgbClr val="000000"/>
              </a:buClr>
            </a:pPr>
            <a:r>
              <a:rPr lang="en" sz="2000" kern="0" dirty="0">
                <a:solidFill>
                  <a:srgbClr val="000000"/>
                </a:solidFill>
                <a:latin typeface="Arial"/>
                <a:cs typeface="Arial"/>
                <a:sym typeface="Arial"/>
              </a:rPr>
              <a:t>Locate the calculated 𝑇 statistic on the appropriate </a:t>
            </a:r>
            <a:r>
              <a:rPr lang="en" sz="2000" i="1" kern="0" dirty="0" err="1">
                <a:solidFill>
                  <a:srgbClr val="000000"/>
                </a:solidFill>
                <a:latin typeface="Arial"/>
                <a:cs typeface="Arial"/>
                <a:sym typeface="Arial"/>
              </a:rPr>
              <a:t>df</a:t>
            </a:r>
            <a:r>
              <a:rPr lang="en" sz="2000" kern="0" dirty="0">
                <a:solidFill>
                  <a:srgbClr val="000000"/>
                </a:solidFill>
                <a:latin typeface="Arial"/>
                <a:cs typeface="Arial"/>
                <a:sym typeface="Arial"/>
              </a:rPr>
              <a:t> row, obtain the p-value from the corresponding column heading (one or two tail, depending on the alternative hypothesis).</a:t>
            </a:r>
            <a:endParaRPr sz="2000" kern="0" dirty="0">
              <a:solidFill>
                <a:srgbClr val="000000"/>
              </a:solidFill>
              <a:latin typeface="Arial"/>
              <a:cs typeface="Arial"/>
              <a:sym typeface="Arial"/>
            </a:endParaRPr>
          </a:p>
        </p:txBody>
      </p:sp>
      <p:pic>
        <p:nvPicPr>
          <p:cNvPr id="462" name="Google Shape;462;p66"/>
          <p:cNvPicPr preferRelativeResize="0"/>
          <p:nvPr/>
        </p:nvPicPr>
        <p:blipFill>
          <a:blip r:embed="rId3">
            <a:alphaModFix/>
          </a:blip>
          <a:stretch>
            <a:fillRect/>
          </a:stretch>
        </p:blipFill>
        <p:spPr>
          <a:xfrm>
            <a:off x="3045512" y="2291625"/>
            <a:ext cx="6100988" cy="4422550"/>
          </a:xfrm>
          <a:prstGeom prst="rect">
            <a:avLst/>
          </a:prstGeom>
          <a:noFill/>
          <a:ln>
            <a:noFill/>
          </a:ln>
        </p:spPr>
      </p:pic>
      <p:sp>
        <p:nvSpPr>
          <p:cNvPr id="2" name="Rectangle 1">
            <a:extLst>
              <a:ext uri="{FF2B5EF4-FFF2-40B4-BE49-F238E27FC236}">
                <a16:creationId xmlns:a16="http://schemas.microsoft.com/office/drawing/2014/main" id="{A976AAF9-CE69-B27F-200B-3FBC37389287}"/>
              </a:ext>
            </a:extLst>
          </p:cNvPr>
          <p:cNvSpPr/>
          <p:nvPr/>
        </p:nvSpPr>
        <p:spPr>
          <a:xfrm>
            <a:off x="1981200" y="1148862"/>
            <a:ext cx="6670431" cy="293076"/>
          </a:xfrm>
          <a:prstGeom prst="rect">
            <a:avLst/>
          </a:pr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5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7"/>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p-value (cont.)</a:t>
            </a:r>
            <a:endParaRPr>
              <a:solidFill>
                <a:schemeClr val="accent1"/>
              </a:solidFill>
            </a:endParaRPr>
          </a:p>
        </p:txBody>
      </p:sp>
      <p:pic>
        <p:nvPicPr>
          <p:cNvPr id="468" name="Google Shape;468;p67"/>
          <p:cNvPicPr preferRelativeResize="0"/>
          <p:nvPr/>
        </p:nvPicPr>
        <p:blipFill>
          <a:blip r:embed="rId3">
            <a:alphaModFix/>
          </a:blip>
          <a:stretch>
            <a:fillRect/>
          </a:stretch>
        </p:blipFill>
        <p:spPr>
          <a:xfrm>
            <a:off x="2114550" y="904314"/>
            <a:ext cx="7962900" cy="3114675"/>
          </a:xfrm>
          <a:prstGeom prst="rect">
            <a:avLst/>
          </a:prstGeom>
          <a:noFill/>
          <a:ln>
            <a:noFill/>
          </a:ln>
        </p:spPr>
      </p:pic>
      <p:pic>
        <p:nvPicPr>
          <p:cNvPr id="469" name="Google Shape;469;p67"/>
          <p:cNvPicPr preferRelativeResize="0"/>
          <p:nvPr/>
        </p:nvPicPr>
        <p:blipFill>
          <a:blip r:embed="rId4">
            <a:alphaModFix/>
          </a:blip>
          <a:stretch>
            <a:fillRect/>
          </a:stretch>
        </p:blipFill>
        <p:spPr>
          <a:xfrm>
            <a:off x="2128826" y="4095200"/>
            <a:ext cx="5648325" cy="2705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p-value (cont.)</a:t>
            </a:r>
            <a:endParaRPr>
              <a:solidFill>
                <a:schemeClr val="accent1"/>
              </a:solidFill>
            </a:endParaRPr>
          </a:p>
        </p:txBody>
      </p:sp>
      <p:pic>
        <p:nvPicPr>
          <p:cNvPr id="475" name="Google Shape;475;p68"/>
          <p:cNvPicPr preferRelativeResize="0"/>
          <p:nvPr/>
        </p:nvPicPr>
        <p:blipFill>
          <a:blip r:embed="rId3">
            <a:alphaModFix/>
          </a:blip>
          <a:stretch>
            <a:fillRect/>
          </a:stretch>
        </p:blipFill>
        <p:spPr>
          <a:xfrm>
            <a:off x="2357426" y="4019000"/>
            <a:ext cx="5648325" cy="2705100"/>
          </a:xfrm>
          <a:prstGeom prst="rect">
            <a:avLst/>
          </a:prstGeom>
          <a:noFill/>
          <a:ln>
            <a:noFill/>
          </a:ln>
        </p:spPr>
      </p:pic>
      <p:pic>
        <p:nvPicPr>
          <p:cNvPr id="476" name="Google Shape;476;p68"/>
          <p:cNvPicPr preferRelativeResize="0"/>
          <p:nvPr/>
        </p:nvPicPr>
        <p:blipFill>
          <a:blip r:embed="rId4">
            <a:alphaModFix/>
          </a:blip>
          <a:stretch>
            <a:fillRect/>
          </a:stretch>
        </p:blipFill>
        <p:spPr>
          <a:xfrm>
            <a:off x="2354837" y="904326"/>
            <a:ext cx="7482324" cy="2992925"/>
          </a:xfrm>
          <a:prstGeom prst="rect">
            <a:avLst/>
          </a:prstGeom>
          <a:noFill/>
          <a:ln>
            <a:noFill/>
          </a:ln>
        </p:spPr>
      </p:pic>
      <p:cxnSp>
        <p:nvCxnSpPr>
          <p:cNvPr id="3" name="Straight Arrow Connector 2">
            <a:extLst>
              <a:ext uri="{FF2B5EF4-FFF2-40B4-BE49-F238E27FC236}">
                <a16:creationId xmlns:a16="http://schemas.microsoft.com/office/drawing/2014/main" id="{9E628B66-69AA-CF9D-D1A0-C611B57BFE8C}"/>
              </a:ext>
            </a:extLst>
          </p:cNvPr>
          <p:cNvCxnSpPr/>
          <p:nvPr/>
        </p:nvCxnSpPr>
        <p:spPr>
          <a:xfrm>
            <a:off x="9579255" y="3094892"/>
            <a:ext cx="52603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p-value (cont.)</a:t>
            </a:r>
            <a:endParaRPr>
              <a:solidFill>
                <a:schemeClr val="accent1"/>
              </a:solidFill>
            </a:endParaRPr>
          </a:p>
        </p:txBody>
      </p:sp>
      <p:pic>
        <p:nvPicPr>
          <p:cNvPr id="475" name="Google Shape;475;p68"/>
          <p:cNvPicPr preferRelativeResize="0"/>
          <p:nvPr/>
        </p:nvPicPr>
        <p:blipFill>
          <a:blip r:embed="rId3">
            <a:alphaModFix/>
          </a:blip>
          <a:stretch>
            <a:fillRect/>
          </a:stretch>
        </p:blipFill>
        <p:spPr>
          <a:xfrm>
            <a:off x="2357426" y="4019000"/>
            <a:ext cx="5648325" cy="2705100"/>
          </a:xfrm>
          <a:prstGeom prst="rect">
            <a:avLst/>
          </a:prstGeom>
          <a:noFill/>
          <a:ln>
            <a:noFill/>
          </a:ln>
        </p:spPr>
      </p:pic>
      <p:pic>
        <p:nvPicPr>
          <p:cNvPr id="476" name="Google Shape;476;p68"/>
          <p:cNvPicPr preferRelativeResize="0"/>
          <p:nvPr/>
        </p:nvPicPr>
        <p:blipFill>
          <a:blip r:embed="rId4">
            <a:alphaModFix/>
          </a:blip>
          <a:stretch>
            <a:fillRect/>
          </a:stretch>
        </p:blipFill>
        <p:spPr>
          <a:xfrm>
            <a:off x="2354837" y="904326"/>
            <a:ext cx="7482324" cy="2992925"/>
          </a:xfrm>
          <a:prstGeom prst="rect">
            <a:avLst/>
          </a:prstGeom>
          <a:noFill/>
          <a:ln>
            <a:noFill/>
          </a:ln>
        </p:spPr>
      </p:pic>
      <p:cxnSp>
        <p:nvCxnSpPr>
          <p:cNvPr id="3" name="Straight Arrow Connector 2">
            <a:extLst>
              <a:ext uri="{FF2B5EF4-FFF2-40B4-BE49-F238E27FC236}">
                <a16:creationId xmlns:a16="http://schemas.microsoft.com/office/drawing/2014/main" id="{9E628B66-69AA-CF9D-D1A0-C611B57BFE8C}"/>
              </a:ext>
            </a:extLst>
          </p:cNvPr>
          <p:cNvCxnSpPr/>
          <p:nvPr/>
        </p:nvCxnSpPr>
        <p:spPr>
          <a:xfrm>
            <a:off x="9579255" y="3094892"/>
            <a:ext cx="52603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0A08C37-9756-5E47-61C2-197663D4F0BE}"/>
              </a:ext>
            </a:extLst>
          </p:cNvPr>
          <p:cNvCxnSpPr>
            <a:cxnSpLocks/>
          </p:cNvCxnSpPr>
          <p:nvPr/>
        </p:nvCxnSpPr>
        <p:spPr>
          <a:xfrm flipV="1">
            <a:off x="9296400" y="1723292"/>
            <a:ext cx="0" cy="124264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Frame 5">
            <a:extLst>
              <a:ext uri="{FF2B5EF4-FFF2-40B4-BE49-F238E27FC236}">
                <a16:creationId xmlns:a16="http://schemas.microsoft.com/office/drawing/2014/main" id="{AC6C6B67-4832-3568-F22B-900497CA6B72}"/>
              </a:ext>
            </a:extLst>
          </p:cNvPr>
          <p:cNvSpPr/>
          <p:nvPr/>
        </p:nvSpPr>
        <p:spPr>
          <a:xfrm>
            <a:off x="2532190" y="1441939"/>
            <a:ext cx="7221409" cy="281351"/>
          </a:xfrm>
          <a:prstGeom prst="frame">
            <a:avLst>
              <a:gd name="adj1"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591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1981200" y="1212575"/>
            <a:ext cx="7953600" cy="3882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want to investigate if people’s behavior is different on Friday the 13</a:t>
            </a:r>
            <a:r>
              <a:rPr lang="en" sz="2000" baseline="30000">
                <a:solidFill>
                  <a:srgbClr val="000000"/>
                </a:solidFill>
              </a:rPr>
              <a:t>th</a:t>
            </a:r>
            <a:r>
              <a:rPr lang="en" sz="2000">
                <a:solidFill>
                  <a:srgbClr val="000000"/>
                </a:solidFill>
              </a:rPr>
              <a:t> compared to Friday 6</a:t>
            </a:r>
            <a:r>
              <a:rPr lang="en" sz="2000" baseline="30000">
                <a:solidFill>
                  <a:srgbClr val="000000"/>
                </a:solidFill>
              </a:rPr>
              <a:t>th</a:t>
            </a:r>
            <a:r>
              <a:rPr lang="en" sz="2000">
                <a:solidFill>
                  <a:srgbClr val="000000"/>
                </a:solidFill>
              </a:rPr>
              <a:t>.</a:t>
            </a:r>
            <a:endParaRPr sz="2000">
              <a:solidFill>
                <a:srgbClr val="000000"/>
              </a:solidFill>
            </a:endParaRPr>
          </a:p>
        </p:txBody>
      </p:sp>
      <p:sp>
        <p:nvSpPr>
          <p:cNvPr id="48" name="Google Shape;48;p1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p-value (cont.)</a:t>
            </a:r>
            <a:endParaRPr>
              <a:solidFill>
                <a:schemeClr val="accent1"/>
              </a:solidFill>
            </a:endParaRPr>
          </a:p>
        </p:txBody>
      </p:sp>
      <p:pic>
        <p:nvPicPr>
          <p:cNvPr id="475" name="Google Shape;475;p68"/>
          <p:cNvPicPr preferRelativeResize="0"/>
          <p:nvPr/>
        </p:nvPicPr>
        <p:blipFill>
          <a:blip r:embed="rId3">
            <a:alphaModFix/>
          </a:blip>
          <a:stretch>
            <a:fillRect/>
          </a:stretch>
        </p:blipFill>
        <p:spPr>
          <a:xfrm>
            <a:off x="2357426" y="4019000"/>
            <a:ext cx="5648325" cy="2705100"/>
          </a:xfrm>
          <a:prstGeom prst="rect">
            <a:avLst/>
          </a:prstGeom>
          <a:noFill/>
          <a:ln>
            <a:noFill/>
          </a:ln>
        </p:spPr>
      </p:pic>
      <p:pic>
        <p:nvPicPr>
          <p:cNvPr id="476" name="Google Shape;476;p68"/>
          <p:cNvPicPr preferRelativeResize="0"/>
          <p:nvPr/>
        </p:nvPicPr>
        <p:blipFill>
          <a:blip r:embed="rId4">
            <a:alphaModFix/>
          </a:blip>
          <a:stretch>
            <a:fillRect/>
          </a:stretch>
        </p:blipFill>
        <p:spPr>
          <a:xfrm>
            <a:off x="2354837" y="904326"/>
            <a:ext cx="7482324" cy="2992925"/>
          </a:xfrm>
          <a:prstGeom prst="rect">
            <a:avLst/>
          </a:prstGeom>
          <a:noFill/>
          <a:ln>
            <a:noFill/>
          </a:ln>
        </p:spPr>
      </p:pic>
      <p:cxnSp>
        <p:nvCxnSpPr>
          <p:cNvPr id="3" name="Straight Arrow Connector 2">
            <a:extLst>
              <a:ext uri="{FF2B5EF4-FFF2-40B4-BE49-F238E27FC236}">
                <a16:creationId xmlns:a16="http://schemas.microsoft.com/office/drawing/2014/main" id="{9E628B66-69AA-CF9D-D1A0-C611B57BFE8C}"/>
              </a:ext>
            </a:extLst>
          </p:cNvPr>
          <p:cNvCxnSpPr/>
          <p:nvPr/>
        </p:nvCxnSpPr>
        <p:spPr>
          <a:xfrm>
            <a:off x="9579255" y="3094892"/>
            <a:ext cx="52603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0A08C37-9756-5E47-61C2-197663D4F0BE}"/>
              </a:ext>
            </a:extLst>
          </p:cNvPr>
          <p:cNvCxnSpPr>
            <a:cxnSpLocks/>
          </p:cNvCxnSpPr>
          <p:nvPr/>
        </p:nvCxnSpPr>
        <p:spPr>
          <a:xfrm flipV="1">
            <a:off x="9296400" y="1723292"/>
            <a:ext cx="0" cy="124264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Frame 5">
            <a:extLst>
              <a:ext uri="{FF2B5EF4-FFF2-40B4-BE49-F238E27FC236}">
                <a16:creationId xmlns:a16="http://schemas.microsoft.com/office/drawing/2014/main" id="{AC6C6B67-4832-3568-F22B-900497CA6B72}"/>
              </a:ext>
            </a:extLst>
          </p:cNvPr>
          <p:cNvSpPr/>
          <p:nvPr/>
        </p:nvSpPr>
        <p:spPr>
          <a:xfrm>
            <a:off x="2532190" y="1441939"/>
            <a:ext cx="7221409" cy="281351"/>
          </a:xfrm>
          <a:prstGeom prst="frame">
            <a:avLst>
              <a:gd name="adj1"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4321CC44-FCB1-562A-5969-DFA022C40E6F}"/>
              </a:ext>
            </a:extLst>
          </p:cNvPr>
          <p:cNvSpPr/>
          <p:nvPr/>
        </p:nvSpPr>
        <p:spPr>
          <a:xfrm>
            <a:off x="10014514" y="1351781"/>
            <a:ext cx="1476686"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 &lt; 0.010</a:t>
            </a:r>
          </a:p>
        </p:txBody>
      </p:sp>
    </p:spTree>
    <p:extLst>
      <p:ext uri="{BB962C8B-B14F-4D97-AF65-F5344CB8AC3E}">
        <p14:creationId xmlns:p14="http://schemas.microsoft.com/office/powerpoint/2010/main" val="534270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p-value (cont.)</a:t>
            </a:r>
            <a:endParaRPr>
              <a:solidFill>
                <a:schemeClr val="accent1"/>
              </a:solidFill>
            </a:endParaRPr>
          </a:p>
        </p:txBody>
      </p:sp>
      <p:pic>
        <p:nvPicPr>
          <p:cNvPr id="475" name="Google Shape;475;p68"/>
          <p:cNvPicPr preferRelativeResize="0"/>
          <p:nvPr/>
        </p:nvPicPr>
        <p:blipFill>
          <a:blip r:embed="rId3">
            <a:alphaModFix/>
          </a:blip>
          <a:stretch>
            <a:fillRect/>
          </a:stretch>
        </p:blipFill>
        <p:spPr>
          <a:xfrm>
            <a:off x="2357426" y="4019000"/>
            <a:ext cx="5648325" cy="2705100"/>
          </a:xfrm>
          <a:prstGeom prst="rect">
            <a:avLst/>
          </a:prstGeom>
          <a:noFill/>
          <a:ln>
            <a:noFill/>
          </a:ln>
        </p:spPr>
      </p:pic>
      <p:pic>
        <p:nvPicPr>
          <p:cNvPr id="476" name="Google Shape;476;p68"/>
          <p:cNvPicPr preferRelativeResize="0"/>
          <p:nvPr/>
        </p:nvPicPr>
        <p:blipFill>
          <a:blip r:embed="rId4">
            <a:alphaModFix/>
          </a:blip>
          <a:stretch>
            <a:fillRect/>
          </a:stretch>
        </p:blipFill>
        <p:spPr>
          <a:xfrm>
            <a:off x="2354837" y="904326"/>
            <a:ext cx="7482324" cy="2992925"/>
          </a:xfrm>
          <a:prstGeom prst="rect">
            <a:avLst/>
          </a:prstGeom>
          <a:noFill/>
          <a:ln>
            <a:noFill/>
          </a:ln>
        </p:spPr>
      </p:pic>
      <p:cxnSp>
        <p:nvCxnSpPr>
          <p:cNvPr id="3" name="Straight Arrow Connector 2">
            <a:extLst>
              <a:ext uri="{FF2B5EF4-FFF2-40B4-BE49-F238E27FC236}">
                <a16:creationId xmlns:a16="http://schemas.microsoft.com/office/drawing/2014/main" id="{9E628B66-69AA-CF9D-D1A0-C611B57BFE8C}"/>
              </a:ext>
            </a:extLst>
          </p:cNvPr>
          <p:cNvCxnSpPr/>
          <p:nvPr/>
        </p:nvCxnSpPr>
        <p:spPr>
          <a:xfrm>
            <a:off x="9579255" y="3094892"/>
            <a:ext cx="52603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0A08C37-9756-5E47-61C2-197663D4F0BE}"/>
              </a:ext>
            </a:extLst>
          </p:cNvPr>
          <p:cNvCxnSpPr>
            <a:cxnSpLocks/>
          </p:cNvCxnSpPr>
          <p:nvPr/>
        </p:nvCxnSpPr>
        <p:spPr>
          <a:xfrm flipV="1">
            <a:off x="9296400" y="1723292"/>
            <a:ext cx="0" cy="124264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Frame 5">
            <a:extLst>
              <a:ext uri="{FF2B5EF4-FFF2-40B4-BE49-F238E27FC236}">
                <a16:creationId xmlns:a16="http://schemas.microsoft.com/office/drawing/2014/main" id="{AC6C6B67-4832-3568-F22B-900497CA6B72}"/>
              </a:ext>
            </a:extLst>
          </p:cNvPr>
          <p:cNvSpPr/>
          <p:nvPr/>
        </p:nvSpPr>
        <p:spPr>
          <a:xfrm>
            <a:off x="2532190" y="1441939"/>
            <a:ext cx="7221409" cy="281351"/>
          </a:xfrm>
          <a:prstGeom prst="frame">
            <a:avLst>
              <a:gd name="adj1"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4321CC44-FCB1-562A-5969-DFA022C40E6F}"/>
              </a:ext>
            </a:extLst>
          </p:cNvPr>
          <p:cNvSpPr/>
          <p:nvPr/>
        </p:nvSpPr>
        <p:spPr>
          <a:xfrm>
            <a:off x="10014514" y="1351781"/>
            <a:ext cx="1476686"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 &lt; 0.010</a:t>
            </a:r>
          </a:p>
        </p:txBody>
      </p:sp>
      <p:sp>
        <p:nvSpPr>
          <p:cNvPr id="5" name="Google Shape;491;p70">
            <a:extLst>
              <a:ext uri="{FF2B5EF4-FFF2-40B4-BE49-F238E27FC236}">
                <a16:creationId xmlns:a16="http://schemas.microsoft.com/office/drawing/2014/main" id="{DBCC17C6-B33C-1040-A30F-7FFDF1821CC9}"/>
              </a:ext>
            </a:extLst>
          </p:cNvPr>
          <p:cNvSpPr txBox="1"/>
          <p:nvPr/>
        </p:nvSpPr>
        <p:spPr>
          <a:xfrm>
            <a:off x="8461374" y="4183374"/>
            <a:ext cx="2761800" cy="709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kern="0" dirty="0">
                <a:solidFill>
                  <a:srgbClr val="3A81BA"/>
                </a:solidFill>
                <a:latin typeface="Arial"/>
                <a:cs typeface="Arial"/>
                <a:sym typeface="Arial"/>
              </a:rPr>
              <a:t>What is the conclusion of the hypothesis test?</a:t>
            </a:r>
            <a:r>
              <a:rPr lang="en" kern="0" dirty="0">
                <a:solidFill>
                  <a:srgbClr val="000000"/>
                </a:solidFill>
                <a:latin typeface="Arial"/>
                <a:cs typeface="Arial"/>
                <a:sym typeface="Arial"/>
              </a:rPr>
              <a:t> </a:t>
            </a:r>
            <a:endParaRPr kern="0" dirty="0">
              <a:solidFill>
                <a:srgbClr val="000000"/>
              </a:solidFill>
              <a:latin typeface="Arial"/>
              <a:cs typeface="Arial"/>
              <a:sym typeface="Arial"/>
            </a:endParaRPr>
          </a:p>
        </p:txBody>
      </p:sp>
    </p:spTree>
    <p:extLst>
      <p:ext uri="{BB962C8B-B14F-4D97-AF65-F5344CB8AC3E}">
        <p14:creationId xmlns:p14="http://schemas.microsoft.com/office/powerpoint/2010/main" val="935798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p-value (cont.)</a:t>
            </a:r>
            <a:endParaRPr>
              <a:solidFill>
                <a:schemeClr val="accent1"/>
              </a:solidFill>
            </a:endParaRPr>
          </a:p>
        </p:txBody>
      </p:sp>
      <p:pic>
        <p:nvPicPr>
          <p:cNvPr id="475" name="Google Shape;475;p68"/>
          <p:cNvPicPr preferRelativeResize="0"/>
          <p:nvPr/>
        </p:nvPicPr>
        <p:blipFill>
          <a:blip r:embed="rId3">
            <a:alphaModFix/>
          </a:blip>
          <a:stretch>
            <a:fillRect/>
          </a:stretch>
        </p:blipFill>
        <p:spPr>
          <a:xfrm>
            <a:off x="2357426" y="4019000"/>
            <a:ext cx="5648325" cy="2705100"/>
          </a:xfrm>
          <a:prstGeom prst="rect">
            <a:avLst/>
          </a:prstGeom>
          <a:noFill/>
          <a:ln>
            <a:noFill/>
          </a:ln>
        </p:spPr>
      </p:pic>
      <p:pic>
        <p:nvPicPr>
          <p:cNvPr id="476" name="Google Shape;476;p68"/>
          <p:cNvPicPr preferRelativeResize="0"/>
          <p:nvPr/>
        </p:nvPicPr>
        <p:blipFill>
          <a:blip r:embed="rId4">
            <a:alphaModFix/>
          </a:blip>
          <a:stretch>
            <a:fillRect/>
          </a:stretch>
        </p:blipFill>
        <p:spPr>
          <a:xfrm>
            <a:off x="2354837" y="904326"/>
            <a:ext cx="7482324" cy="2992925"/>
          </a:xfrm>
          <a:prstGeom prst="rect">
            <a:avLst/>
          </a:prstGeom>
          <a:noFill/>
          <a:ln>
            <a:noFill/>
          </a:ln>
        </p:spPr>
      </p:pic>
      <p:cxnSp>
        <p:nvCxnSpPr>
          <p:cNvPr id="3" name="Straight Arrow Connector 2">
            <a:extLst>
              <a:ext uri="{FF2B5EF4-FFF2-40B4-BE49-F238E27FC236}">
                <a16:creationId xmlns:a16="http://schemas.microsoft.com/office/drawing/2014/main" id="{9E628B66-69AA-CF9D-D1A0-C611B57BFE8C}"/>
              </a:ext>
            </a:extLst>
          </p:cNvPr>
          <p:cNvCxnSpPr/>
          <p:nvPr/>
        </p:nvCxnSpPr>
        <p:spPr>
          <a:xfrm>
            <a:off x="9579255" y="3094892"/>
            <a:ext cx="52603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0A08C37-9756-5E47-61C2-197663D4F0BE}"/>
              </a:ext>
            </a:extLst>
          </p:cNvPr>
          <p:cNvCxnSpPr>
            <a:cxnSpLocks/>
          </p:cNvCxnSpPr>
          <p:nvPr/>
        </p:nvCxnSpPr>
        <p:spPr>
          <a:xfrm flipV="1">
            <a:off x="9296400" y="1723292"/>
            <a:ext cx="0" cy="124264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Frame 5">
            <a:extLst>
              <a:ext uri="{FF2B5EF4-FFF2-40B4-BE49-F238E27FC236}">
                <a16:creationId xmlns:a16="http://schemas.microsoft.com/office/drawing/2014/main" id="{AC6C6B67-4832-3568-F22B-900497CA6B72}"/>
              </a:ext>
            </a:extLst>
          </p:cNvPr>
          <p:cNvSpPr/>
          <p:nvPr/>
        </p:nvSpPr>
        <p:spPr>
          <a:xfrm>
            <a:off x="2532190" y="1441939"/>
            <a:ext cx="7221409" cy="281351"/>
          </a:xfrm>
          <a:prstGeom prst="frame">
            <a:avLst>
              <a:gd name="adj1"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4321CC44-FCB1-562A-5969-DFA022C40E6F}"/>
              </a:ext>
            </a:extLst>
          </p:cNvPr>
          <p:cNvSpPr/>
          <p:nvPr/>
        </p:nvSpPr>
        <p:spPr>
          <a:xfrm>
            <a:off x="10014514" y="1351781"/>
            <a:ext cx="1476686"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 &lt; 0.010</a:t>
            </a:r>
          </a:p>
        </p:txBody>
      </p:sp>
      <p:sp>
        <p:nvSpPr>
          <p:cNvPr id="5" name="Google Shape;491;p70">
            <a:extLst>
              <a:ext uri="{FF2B5EF4-FFF2-40B4-BE49-F238E27FC236}">
                <a16:creationId xmlns:a16="http://schemas.microsoft.com/office/drawing/2014/main" id="{DBCC17C6-B33C-1040-A30F-7FFDF1821CC9}"/>
              </a:ext>
            </a:extLst>
          </p:cNvPr>
          <p:cNvSpPr txBox="1"/>
          <p:nvPr/>
        </p:nvSpPr>
        <p:spPr>
          <a:xfrm>
            <a:off x="8461374" y="4183374"/>
            <a:ext cx="2761800" cy="709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kern="0" dirty="0">
                <a:solidFill>
                  <a:srgbClr val="3A81BA"/>
                </a:solidFill>
                <a:latin typeface="Arial"/>
                <a:cs typeface="Arial"/>
                <a:sym typeface="Arial"/>
              </a:rPr>
              <a:t>What is the conclusion of the hypothesis test?</a:t>
            </a:r>
            <a:r>
              <a:rPr lang="en" kern="0" dirty="0">
                <a:solidFill>
                  <a:srgbClr val="000000"/>
                </a:solidFill>
                <a:latin typeface="Arial"/>
                <a:cs typeface="Arial"/>
                <a:sym typeface="Arial"/>
              </a:rPr>
              <a:t> </a:t>
            </a:r>
          </a:p>
          <a:p>
            <a:pPr defTabSz="914400">
              <a:buClr>
                <a:srgbClr val="000000"/>
              </a:buClr>
            </a:pPr>
            <a:endParaRPr lang="en" kern="0" dirty="0">
              <a:solidFill>
                <a:srgbClr val="000000"/>
              </a:solidFill>
              <a:latin typeface="Arial"/>
              <a:cs typeface="Arial"/>
              <a:sym typeface="Arial"/>
            </a:endParaRPr>
          </a:p>
          <a:p>
            <a:pPr defTabSz="914400">
              <a:buClr>
                <a:srgbClr val="000000"/>
              </a:buClr>
            </a:pPr>
            <a:r>
              <a:rPr lang="en-US" i="1" kern="0" dirty="0">
                <a:solidFill>
                  <a:srgbClr val="FFC000"/>
                </a:solidFill>
                <a:latin typeface="Arial"/>
                <a:cs typeface="Arial"/>
                <a:sym typeface="Arial"/>
              </a:rPr>
              <a:t>The data provides convincing evidence of a difference between traffic flow on Friday 6</a:t>
            </a:r>
            <a:r>
              <a:rPr lang="en-US" i="1" kern="0" baseline="30000" dirty="0">
                <a:solidFill>
                  <a:srgbClr val="FFC000"/>
                </a:solidFill>
                <a:latin typeface="Arial"/>
                <a:cs typeface="Arial"/>
                <a:sym typeface="Arial"/>
              </a:rPr>
              <a:t>th</a:t>
            </a:r>
            <a:r>
              <a:rPr lang="en-US" i="1" kern="0" dirty="0">
                <a:solidFill>
                  <a:srgbClr val="FFC000"/>
                </a:solidFill>
                <a:latin typeface="Arial"/>
                <a:cs typeface="Arial"/>
                <a:sym typeface="Arial"/>
              </a:rPr>
              <a:t> and 13</a:t>
            </a:r>
            <a:r>
              <a:rPr lang="en-US" i="1" kern="0" baseline="30000" dirty="0">
                <a:solidFill>
                  <a:srgbClr val="FFC000"/>
                </a:solidFill>
                <a:latin typeface="Arial"/>
                <a:cs typeface="Arial"/>
                <a:sym typeface="Arial"/>
              </a:rPr>
              <a:t>th </a:t>
            </a:r>
          </a:p>
          <a:p>
            <a:pPr defTabSz="914400">
              <a:buClr>
                <a:srgbClr val="000000"/>
              </a:buClr>
            </a:pPr>
            <a:endParaRPr kern="0" dirty="0">
              <a:solidFill>
                <a:srgbClr val="000000"/>
              </a:solidFill>
              <a:latin typeface="Arial"/>
              <a:cs typeface="Arial"/>
              <a:sym typeface="Arial"/>
            </a:endParaRPr>
          </a:p>
        </p:txBody>
      </p:sp>
    </p:spTree>
    <p:extLst>
      <p:ext uri="{BB962C8B-B14F-4D97-AF65-F5344CB8AC3E}">
        <p14:creationId xmlns:p14="http://schemas.microsoft.com/office/powerpoint/2010/main" val="2791715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body" idx="1"/>
          </p:nvPr>
        </p:nvSpPr>
        <p:spPr>
          <a:xfrm>
            <a:off x="1981200" y="1488150"/>
            <a:ext cx="7953600" cy="2403900"/>
          </a:xfrm>
          <a:prstGeom prst="rect">
            <a:avLst/>
          </a:prstGeom>
        </p:spPr>
        <p:txBody>
          <a:bodyPr spcFirstLastPara="1" wrap="square" lIns="91425" tIns="91425" rIns="91425" bIns="91425" anchor="t" anchorCtr="0">
            <a:noAutofit/>
          </a:bodyPr>
          <a:lstStyle/>
          <a:p>
            <a:pPr marL="0" indent="0">
              <a:lnSpc>
                <a:spcPct val="115000"/>
              </a:lnSpc>
              <a:buNone/>
            </a:pPr>
            <a:r>
              <a:rPr lang="en" sz="2000" dirty="0">
                <a:solidFill>
                  <a:srgbClr val="000000"/>
                </a:solidFill>
              </a:rPr>
              <a:t> What is the conclusion of this hypothesis test?</a:t>
            </a:r>
            <a:endParaRPr sz="2000" dirty="0">
              <a:solidFill>
                <a:srgbClr val="000000"/>
              </a:solidFill>
            </a:endParaRPr>
          </a:p>
          <a:p>
            <a:pPr marL="0" indent="0">
              <a:lnSpc>
                <a:spcPct val="115000"/>
              </a:lnSpc>
              <a:buSzPts val="1100"/>
              <a:buNone/>
            </a:pPr>
            <a:endParaRPr sz="2000" dirty="0">
              <a:solidFill>
                <a:srgbClr val="000000"/>
              </a:solidFill>
            </a:endParaRPr>
          </a:p>
          <a:p>
            <a:pPr marL="0" indent="0">
              <a:lnSpc>
                <a:spcPct val="115000"/>
              </a:lnSpc>
              <a:buNone/>
            </a:pPr>
            <a:r>
              <a:rPr lang="en" sz="2000" dirty="0">
                <a:solidFill>
                  <a:srgbClr val="000000"/>
                </a:solidFill>
              </a:rPr>
              <a:t>Since the p-value is quite low (&lt; 0.01), we conclude that the data provide strong evidence of a difference between traffic flow on Friday 6th and 13th.</a:t>
            </a:r>
            <a:endParaRPr sz="2000" dirty="0">
              <a:solidFill>
                <a:srgbClr val="000000"/>
              </a:solidFill>
            </a:endParaRPr>
          </a:p>
        </p:txBody>
      </p:sp>
      <p:sp>
        <p:nvSpPr>
          <p:cNvPr id="306" name="Google Shape;306;p44"/>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Conclusion of the test</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What is the difference?</a:t>
            </a:r>
            <a:endParaRPr>
              <a:solidFill>
                <a:schemeClr val="accent1"/>
              </a:solidFill>
            </a:endParaRPr>
          </a:p>
        </p:txBody>
      </p:sp>
      <p:sp>
        <p:nvSpPr>
          <p:cNvPr id="312" name="Google Shape;312;p45"/>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concluded that there is a difference in the traffic flow between Friday 6</a:t>
            </a:r>
            <a:r>
              <a:rPr lang="en" sz="2000" baseline="30000">
                <a:solidFill>
                  <a:srgbClr val="000000"/>
                </a:solidFill>
              </a:rPr>
              <a:t>th</a:t>
            </a:r>
            <a:r>
              <a:rPr lang="en" sz="2000">
                <a:solidFill>
                  <a:srgbClr val="000000"/>
                </a:solidFill>
              </a:rPr>
              <a:t> and 13</a:t>
            </a:r>
            <a:r>
              <a:rPr lang="en" sz="2000" baseline="30000">
                <a:solidFill>
                  <a:srgbClr val="000000"/>
                </a:solidFill>
              </a:rPr>
              <a:t>th</a:t>
            </a:r>
            <a:endParaRPr sz="2000" baseline="30000">
              <a:solidFill>
                <a:srgbClr val="000000"/>
              </a:solidFill>
            </a:endParaRPr>
          </a:p>
          <a:p>
            <a:pPr marL="0" indent="0">
              <a:lnSpc>
                <a:spcPct val="115000"/>
              </a:lnSpc>
              <a:buNone/>
            </a:pPr>
            <a:br>
              <a:rPr lang="en" sz="2000">
                <a:solidFill>
                  <a:srgbClr val="000000"/>
                </a:solidFill>
              </a:rPr>
            </a:b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What is the difference?</a:t>
            </a:r>
            <a:endParaRPr>
              <a:solidFill>
                <a:schemeClr val="accent1"/>
              </a:solidFill>
            </a:endParaRPr>
          </a:p>
        </p:txBody>
      </p:sp>
      <p:sp>
        <p:nvSpPr>
          <p:cNvPr id="318" name="Google Shape;318;p46"/>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concluded that there is a difference in the traffic flow between Friday 6</a:t>
            </a:r>
            <a:r>
              <a:rPr lang="en" sz="2000" baseline="30000">
                <a:solidFill>
                  <a:srgbClr val="000000"/>
                </a:solidFill>
              </a:rPr>
              <a:t>th</a:t>
            </a:r>
            <a:r>
              <a:rPr lang="en" sz="2000">
                <a:solidFill>
                  <a:srgbClr val="000000"/>
                </a:solidFill>
              </a:rPr>
              <a:t> and 13</a:t>
            </a:r>
            <a:r>
              <a:rPr lang="en" sz="2000" baseline="30000">
                <a:solidFill>
                  <a:srgbClr val="000000"/>
                </a:solidFill>
              </a:rPr>
              <a:t>th</a:t>
            </a:r>
            <a:endParaRPr sz="2000" baseline="30000">
              <a:solidFill>
                <a:srgbClr val="000000"/>
              </a:solidFill>
            </a:endParaRPr>
          </a:p>
          <a:p>
            <a:pPr indent="-355600">
              <a:lnSpc>
                <a:spcPct val="115000"/>
              </a:lnSpc>
              <a:spcBef>
                <a:spcPts val="0"/>
              </a:spcBef>
              <a:buClr>
                <a:srgbClr val="000000"/>
              </a:buClr>
              <a:buSzPts val="2000"/>
            </a:pPr>
            <a:r>
              <a:rPr lang="en" sz="2000">
                <a:solidFill>
                  <a:srgbClr val="000000"/>
                </a:solidFill>
              </a:rPr>
              <a:t>But it would be more interesting to find out what exactly this difference is</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What is the difference?</a:t>
            </a:r>
            <a:endParaRPr>
              <a:solidFill>
                <a:schemeClr val="accent1"/>
              </a:solidFill>
            </a:endParaRPr>
          </a:p>
        </p:txBody>
      </p:sp>
      <p:sp>
        <p:nvSpPr>
          <p:cNvPr id="324" name="Google Shape;324;p47"/>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concluded that there is a difference in the traffic flow between Friday 6</a:t>
            </a:r>
            <a:r>
              <a:rPr lang="en" sz="2000" baseline="30000">
                <a:solidFill>
                  <a:srgbClr val="000000"/>
                </a:solidFill>
              </a:rPr>
              <a:t>th</a:t>
            </a:r>
            <a:r>
              <a:rPr lang="en" sz="2000">
                <a:solidFill>
                  <a:srgbClr val="000000"/>
                </a:solidFill>
              </a:rPr>
              <a:t> and 13</a:t>
            </a:r>
            <a:r>
              <a:rPr lang="en" sz="2000" baseline="30000">
                <a:solidFill>
                  <a:srgbClr val="000000"/>
                </a:solidFill>
              </a:rPr>
              <a:t>th</a:t>
            </a:r>
            <a:endParaRPr sz="2000" baseline="30000">
              <a:solidFill>
                <a:srgbClr val="000000"/>
              </a:solidFill>
            </a:endParaRPr>
          </a:p>
          <a:p>
            <a:pPr indent="-355600">
              <a:lnSpc>
                <a:spcPct val="115000"/>
              </a:lnSpc>
              <a:spcBef>
                <a:spcPts val="0"/>
              </a:spcBef>
              <a:buClr>
                <a:srgbClr val="000000"/>
              </a:buClr>
              <a:buSzPts val="2000"/>
            </a:pPr>
            <a:r>
              <a:rPr lang="en" sz="2000">
                <a:solidFill>
                  <a:srgbClr val="000000"/>
                </a:solidFill>
              </a:rPr>
              <a:t>But it would be more interesting to find out what exactly this difference is</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We can use a confidence interval to estimate this difference</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2800">
                <a:solidFill>
                  <a:schemeClr val="accent1"/>
                </a:solidFill>
              </a:rPr>
              <a:t>Confidence interval for a small sample mean</a:t>
            </a:r>
            <a:endParaRPr sz="2800">
              <a:solidFill>
                <a:schemeClr val="accent1"/>
              </a:solidFill>
            </a:endParaRPr>
          </a:p>
        </p:txBody>
      </p:sp>
      <p:sp>
        <p:nvSpPr>
          <p:cNvPr id="330" name="Google Shape;330;p48"/>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Confidence intervals are always of the form</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pic>
        <p:nvPicPr>
          <p:cNvPr id="331" name="Google Shape;331;p48"/>
          <p:cNvPicPr preferRelativeResize="0"/>
          <p:nvPr/>
        </p:nvPicPr>
        <p:blipFill>
          <a:blip r:embed="rId3">
            <a:alphaModFix/>
          </a:blip>
          <a:stretch>
            <a:fillRect/>
          </a:stretch>
        </p:blipFill>
        <p:spPr>
          <a:xfrm>
            <a:off x="4948239" y="1705400"/>
            <a:ext cx="2295525" cy="361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9"/>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2800">
                <a:solidFill>
                  <a:schemeClr val="accent1"/>
                </a:solidFill>
              </a:rPr>
              <a:t>Confidence interval for a small sample mean</a:t>
            </a:r>
            <a:endParaRPr sz="2800">
              <a:solidFill>
                <a:schemeClr val="accent1"/>
              </a:solidFill>
            </a:endParaRPr>
          </a:p>
        </p:txBody>
      </p:sp>
      <p:sp>
        <p:nvSpPr>
          <p:cNvPr id="337" name="Google Shape;337;p49"/>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Confidence intervals are always of the form</a:t>
            </a:r>
            <a:endParaRPr sz="2000">
              <a:solidFill>
                <a:srgbClr val="000000"/>
              </a:solidFill>
            </a:endParaRPr>
          </a:p>
          <a:p>
            <a:pPr marL="0" indent="0">
              <a:lnSpc>
                <a:spcPct val="115000"/>
              </a:lnSpc>
              <a:buNone/>
            </a:pPr>
            <a:endParaRPr sz="2000">
              <a:solidFill>
                <a:srgbClr val="000000"/>
              </a:solidFill>
            </a:endParaRPr>
          </a:p>
          <a:p>
            <a:pPr indent="-355600">
              <a:lnSpc>
                <a:spcPct val="115000"/>
              </a:lnSpc>
              <a:buClr>
                <a:srgbClr val="000000"/>
              </a:buClr>
              <a:buSzPts val="2000"/>
            </a:pPr>
            <a:r>
              <a:rPr lang="en" sz="2000">
                <a:solidFill>
                  <a:srgbClr val="000000"/>
                </a:solidFill>
              </a:rPr>
              <a:t>ME is always calculated as the product of a critical value and SE</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pic>
        <p:nvPicPr>
          <p:cNvPr id="338" name="Google Shape;338;p49"/>
          <p:cNvPicPr preferRelativeResize="0"/>
          <p:nvPr/>
        </p:nvPicPr>
        <p:blipFill>
          <a:blip r:embed="rId3">
            <a:alphaModFix/>
          </a:blip>
          <a:stretch>
            <a:fillRect/>
          </a:stretch>
        </p:blipFill>
        <p:spPr>
          <a:xfrm>
            <a:off x="4948239" y="1705400"/>
            <a:ext cx="2295525" cy="361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2800">
                <a:solidFill>
                  <a:schemeClr val="accent1"/>
                </a:solidFill>
              </a:rPr>
              <a:t>Confidence interval for a small sample mean</a:t>
            </a:r>
            <a:endParaRPr sz="2800">
              <a:solidFill>
                <a:schemeClr val="accent1"/>
              </a:solidFill>
            </a:endParaRPr>
          </a:p>
        </p:txBody>
      </p:sp>
      <p:sp>
        <p:nvSpPr>
          <p:cNvPr id="344" name="Google Shape;344;p50"/>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Confidence intervals are always of the form</a:t>
            </a:r>
            <a:endParaRPr sz="2000">
              <a:solidFill>
                <a:srgbClr val="000000"/>
              </a:solidFill>
            </a:endParaRPr>
          </a:p>
          <a:p>
            <a:pPr marL="0" indent="0">
              <a:lnSpc>
                <a:spcPct val="115000"/>
              </a:lnSpc>
              <a:buNone/>
            </a:pPr>
            <a:endParaRPr sz="2000">
              <a:solidFill>
                <a:srgbClr val="000000"/>
              </a:solidFill>
            </a:endParaRPr>
          </a:p>
          <a:p>
            <a:pPr indent="-355600">
              <a:lnSpc>
                <a:spcPct val="115000"/>
              </a:lnSpc>
              <a:buClr>
                <a:srgbClr val="000000"/>
              </a:buClr>
              <a:buSzPts val="2000"/>
            </a:pPr>
            <a:r>
              <a:rPr lang="en" sz="2000">
                <a:solidFill>
                  <a:srgbClr val="000000"/>
                </a:solidFill>
              </a:rPr>
              <a:t>ME is always calculated as the product of a critical value and SE</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Since small sample means follow a 𝙩 distribution (and not a </a:t>
            </a:r>
            <a:r>
              <a:rPr lang="en" sz="2000"/>
              <a:t>𝓏</a:t>
            </a:r>
            <a:r>
              <a:rPr lang="en" sz="2000">
                <a:solidFill>
                  <a:srgbClr val="000000"/>
                </a:solidFill>
              </a:rPr>
              <a:t> distribution), the critical value is a </a:t>
            </a:r>
            <a:r>
              <a:rPr lang="en" sz="2000"/>
              <a:t>𝙩*</a:t>
            </a:r>
            <a:r>
              <a:rPr lang="en" sz="2000">
                <a:solidFill>
                  <a:srgbClr val="000000"/>
                </a:solidFill>
              </a:rPr>
              <a:t> (as opposed to a </a:t>
            </a:r>
            <a:r>
              <a:rPr lang="en" sz="2000"/>
              <a:t>𝓏*</a:t>
            </a:r>
            <a:r>
              <a:rPr lang="en" sz="2000">
                <a:solidFill>
                  <a:srgbClr val="000000"/>
                </a:solidFill>
              </a:rPr>
              <a:t>?).</a:t>
            </a:r>
            <a:endParaRPr sz="2000">
              <a:solidFill>
                <a:srgbClr val="000000"/>
              </a:solidFill>
            </a:endParaRPr>
          </a:p>
          <a:p>
            <a:pPr marL="0" indent="0">
              <a:lnSpc>
                <a:spcPct val="115000"/>
              </a:lnSpc>
              <a:buNone/>
            </a:pPr>
            <a:endParaRPr sz="2000">
              <a:solidFill>
                <a:srgbClr val="000000"/>
              </a:solidFill>
            </a:endParaRPr>
          </a:p>
        </p:txBody>
      </p:sp>
      <p:pic>
        <p:nvPicPr>
          <p:cNvPr id="345" name="Google Shape;345;p50"/>
          <p:cNvPicPr preferRelativeResize="0"/>
          <p:nvPr/>
        </p:nvPicPr>
        <p:blipFill>
          <a:blip r:embed="rId3">
            <a:alphaModFix/>
          </a:blip>
          <a:stretch>
            <a:fillRect/>
          </a:stretch>
        </p:blipFill>
        <p:spPr>
          <a:xfrm>
            <a:off x="4948239" y="1705400"/>
            <a:ext cx="2295525" cy="361950"/>
          </a:xfrm>
          <a:prstGeom prst="rect">
            <a:avLst/>
          </a:prstGeom>
          <a:noFill/>
          <a:ln>
            <a:noFill/>
          </a:ln>
        </p:spPr>
      </p:pic>
      <p:pic>
        <p:nvPicPr>
          <p:cNvPr id="346" name="Google Shape;346;p50"/>
          <p:cNvPicPr preferRelativeResize="0"/>
          <p:nvPr/>
        </p:nvPicPr>
        <p:blipFill>
          <a:blip r:embed="rId4">
            <a:alphaModFix/>
          </a:blip>
          <a:stretch>
            <a:fillRect/>
          </a:stretch>
        </p:blipFill>
        <p:spPr>
          <a:xfrm>
            <a:off x="4767276" y="3324225"/>
            <a:ext cx="2657475" cy="36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a:solidFill>
                <a:schemeClr val="accent1"/>
              </a:solidFill>
            </a:endParaRPr>
          </a:p>
        </p:txBody>
      </p:sp>
      <p:sp>
        <p:nvSpPr>
          <p:cNvPr id="54" name="Google Shape;54;p12"/>
          <p:cNvSpPr txBox="1">
            <a:spLocks noGrp="1"/>
          </p:cNvSpPr>
          <p:nvPr>
            <p:ph type="body" idx="1"/>
          </p:nvPr>
        </p:nvSpPr>
        <p:spPr>
          <a:xfrm>
            <a:off x="1981200" y="1212575"/>
            <a:ext cx="7953600" cy="3882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want to investigate if people’s behavior is different on Friday the 13</a:t>
            </a:r>
            <a:r>
              <a:rPr lang="en" sz="2000" baseline="30000">
                <a:solidFill>
                  <a:srgbClr val="000000"/>
                </a:solidFill>
              </a:rPr>
              <a:t>th</a:t>
            </a:r>
            <a:r>
              <a:rPr lang="en" sz="2000">
                <a:solidFill>
                  <a:srgbClr val="000000"/>
                </a:solidFill>
              </a:rPr>
              <a:t> compared to Friday 6</a:t>
            </a:r>
            <a:r>
              <a:rPr lang="en" sz="2000" baseline="30000">
                <a:solidFill>
                  <a:srgbClr val="000000"/>
                </a:solidFill>
              </a:rPr>
              <a:t>th</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One approach is to compare the traffic flow on these two days.</a:t>
            </a:r>
            <a:endParaRPr sz="20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2"/>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dirty="0">
                <a:solidFill>
                  <a:schemeClr val="accent1"/>
                </a:solidFill>
              </a:rPr>
              <a:t>Finding the critical 𝒕 (𝒕*) </a:t>
            </a:r>
            <a:endParaRPr dirty="0">
              <a:solidFill>
                <a:schemeClr val="accent1"/>
              </a:solidFill>
            </a:endParaRPr>
          </a:p>
        </p:txBody>
      </p:sp>
      <mc:AlternateContent xmlns:mc="http://schemas.openxmlformats.org/markup-compatibility/2006" xmlns:a14="http://schemas.microsoft.com/office/drawing/2010/main">
        <mc:Choice Requires="a14">
          <p:sp>
            <p:nvSpPr>
              <p:cNvPr id="507" name="Google Shape;507;p72"/>
              <p:cNvSpPr txBox="1"/>
              <p:nvPr/>
            </p:nvSpPr>
            <p:spPr>
              <a:xfrm>
                <a:off x="1981200" y="904325"/>
                <a:ext cx="8488425" cy="1478700"/>
              </a:xfrm>
              <a:prstGeom prst="rect">
                <a:avLst/>
              </a:prstGeom>
              <a:noFill/>
              <a:ln>
                <a:noFill/>
              </a:ln>
            </p:spPr>
            <p:txBody>
              <a:bodyPr spcFirstLastPara="1" wrap="square" lIns="91425" tIns="91425" rIns="91425" bIns="91425" anchor="t" anchorCtr="0">
                <a:noAutofit/>
              </a:bodyPr>
              <a:lstStyle/>
              <a:p>
                <a:pPr marL="342900" indent="-342900" defTabSz="914400">
                  <a:buClr>
                    <a:srgbClr val="000000"/>
                  </a:buClr>
                  <a:buFont typeface="Arial" panose="020B0604020202020204" pitchFamily="34" charset="0"/>
                  <a:buChar char="•"/>
                </a:pPr>
                <a:r>
                  <a:rPr lang="en-US" sz="2000" kern="0" dirty="0">
                    <a:solidFill>
                      <a:srgbClr val="000000"/>
                    </a:solidFill>
                    <a:latin typeface="Arial"/>
                    <a:cs typeface="Arial"/>
                    <a:sym typeface="Arial"/>
                  </a:rPr>
                  <a:t>We can find the critical t (t*) that our calculated t would need to exceed to result in a p-value less than </a:t>
                </a:r>
                <a14:m>
                  <m:oMath xmlns:m="http://schemas.openxmlformats.org/officeDocument/2006/math">
                    <m:r>
                      <a:rPr lang="en-US" sz="2000" i="1" kern="0" smtClean="0">
                        <a:solidFill>
                          <a:srgbClr val="000000"/>
                        </a:solidFill>
                        <a:latin typeface="Cambria Math" panose="02040503050406030204" pitchFamily="18" charset="0"/>
                        <a:ea typeface="Cambria Math" panose="02040503050406030204" pitchFamily="18" charset="0"/>
                        <a:cs typeface="Arial"/>
                        <a:sym typeface="Arial"/>
                      </a:rPr>
                      <m:t>𝛼</m:t>
                    </m:r>
                  </m:oMath>
                </a14:m>
                <a:endParaRPr sz="2000" kern="0" dirty="0">
                  <a:solidFill>
                    <a:srgbClr val="000000"/>
                  </a:solidFill>
                  <a:latin typeface="Arial"/>
                  <a:cs typeface="Arial"/>
                  <a:sym typeface="Arial"/>
                </a:endParaRPr>
              </a:p>
            </p:txBody>
          </p:sp>
        </mc:Choice>
        <mc:Fallback xmlns="">
          <p:sp>
            <p:nvSpPr>
              <p:cNvPr id="507" name="Google Shape;507;p72"/>
              <p:cNvSpPr txBox="1">
                <a:spLocks noRot="1" noChangeAspect="1" noMove="1" noResize="1" noEditPoints="1" noAdjustHandles="1" noChangeArrowheads="1" noChangeShapeType="1" noTextEdit="1"/>
              </p:cNvSpPr>
              <p:nvPr/>
            </p:nvSpPr>
            <p:spPr>
              <a:xfrm>
                <a:off x="1981200" y="904325"/>
                <a:ext cx="8488425" cy="1478700"/>
              </a:xfrm>
              <a:prstGeom prst="rect">
                <a:avLst/>
              </a:prstGeom>
              <a:blipFill>
                <a:blip r:embed="rId3"/>
                <a:stretch>
                  <a:fillRect l="-598" r="-1046"/>
                </a:stretch>
              </a:blipFill>
              <a:ln>
                <a:noFill/>
              </a:ln>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2"/>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dirty="0">
                <a:solidFill>
                  <a:schemeClr val="accent1"/>
                </a:solidFill>
              </a:rPr>
              <a:t>Finding the critical 𝒕 (𝒕*) </a:t>
            </a:r>
            <a:endParaRPr dirty="0">
              <a:solidFill>
                <a:schemeClr val="accent1"/>
              </a:solidFill>
            </a:endParaRPr>
          </a:p>
        </p:txBody>
      </p:sp>
      <p:pic>
        <p:nvPicPr>
          <p:cNvPr id="505" name="Google Shape;505;p72"/>
          <p:cNvPicPr preferRelativeResize="0"/>
          <p:nvPr/>
        </p:nvPicPr>
        <p:blipFill>
          <a:blip r:embed="rId3">
            <a:alphaModFix/>
          </a:blip>
          <a:stretch>
            <a:fillRect/>
          </a:stretch>
        </p:blipFill>
        <p:spPr>
          <a:xfrm>
            <a:off x="1981200" y="1050950"/>
            <a:ext cx="4740350" cy="2438400"/>
          </a:xfrm>
          <a:prstGeom prst="rect">
            <a:avLst/>
          </a:prstGeom>
          <a:noFill/>
          <a:ln>
            <a:noFill/>
          </a:ln>
        </p:spPr>
      </p:pic>
      <p:pic>
        <p:nvPicPr>
          <p:cNvPr id="506" name="Google Shape;506;p72"/>
          <p:cNvPicPr preferRelativeResize="0"/>
          <p:nvPr/>
        </p:nvPicPr>
        <p:blipFill>
          <a:blip r:embed="rId4">
            <a:alphaModFix/>
          </a:blip>
          <a:stretch>
            <a:fillRect/>
          </a:stretch>
        </p:blipFill>
        <p:spPr>
          <a:xfrm>
            <a:off x="2291226" y="3635975"/>
            <a:ext cx="7609551" cy="3072925"/>
          </a:xfrm>
          <a:prstGeom prst="rect">
            <a:avLst/>
          </a:prstGeom>
          <a:noFill/>
          <a:ln>
            <a:noFill/>
          </a:ln>
        </p:spPr>
      </p:pic>
      <p:sp>
        <p:nvSpPr>
          <p:cNvPr id="507" name="Google Shape;507;p72"/>
          <p:cNvSpPr txBox="1"/>
          <p:nvPr/>
        </p:nvSpPr>
        <p:spPr>
          <a:xfrm>
            <a:off x="6889125" y="1466925"/>
            <a:ext cx="3580500" cy="1478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i="1" kern="0" dirty="0">
                <a:solidFill>
                  <a:srgbClr val="000000"/>
                </a:solidFill>
                <a:latin typeface="Arial"/>
                <a:cs typeface="Arial"/>
                <a:sym typeface="Arial"/>
              </a:rPr>
              <a:t>n</a:t>
            </a:r>
            <a:r>
              <a:rPr lang="en" sz="2000" kern="0" dirty="0">
                <a:solidFill>
                  <a:srgbClr val="000000"/>
                </a:solidFill>
                <a:latin typeface="Arial"/>
                <a:cs typeface="Arial"/>
                <a:sym typeface="Arial"/>
              </a:rPr>
              <a:t> = 10, </a:t>
            </a:r>
            <a:r>
              <a:rPr lang="en" sz="2000" i="1" kern="0" dirty="0" err="1">
                <a:solidFill>
                  <a:srgbClr val="000000"/>
                </a:solidFill>
                <a:latin typeface="Arial"/>
                <a:cs typeface="Arial"/>
                <a:sym typeface="Arial"/>
              </a:rPr>
              <a:t>df</a:t>
            </a:r>
            <a:r>
              <a:rPr lang="en" sz="2000" i="1" kern="0" dirty="0">
                <a:solidFill>
                  <a:srgbClr val="000000"/>
                </a:solidFill>
                <a:latin typeface="Arial"/>
                <a:cs typeface="Arial"/>
                <a:sym typeface="Arial"/>
              </a:rPr>
              <a:t> </a:t>
            </a:r>
            <a:r>
              <a:rPr lang="en" sz="2000" kern="0" dirty="0">
                <a:solidFill>
                  <a:srgbClr val="000000"/>
                </a:solidFill>
                <a:latin typeface="Arial"/>
                <a:cs typeface="Arial"/>
                <a:sym typeface="Arial"/>
              </a:rPr>
              <a:t>= 10 - 1 = 9, </a:t>
            </a:r>
            <a:r>
              <a:rPr lang="en" sz="2000" i="1" kern="0" dirty="0">
                <a:solidFill>
                  <a:srgbClr val="000000"/>
                </a:solidFill>
                <a:highlight>
                  <a:srgbClr val="FFFF00"/>
                </a:highlight>
                <a:latin typeface="Arial"/>
                <a:cs typeface="Arial"/>
                <a:sym typeface="Arial"/>
              </a:rPr>
              <a:t>t</a:t>
            </a:r>
            <a:r>
              <a:rPr lang="en" sz="2000" kern="0" dirty="0">
                <a:solidFill>
                  <a:srgbClr val="000000"/>
                </a:solidFill>
                <a:highlight>
                  <a:srgbClr val="FFFF00"/>
                </a:highlight>
                <a:latin typeface="Arial"/>
                <a:cs typeface="Arial"/>
                <a:sym typeface="Arial"/>
              </a:rPr>
              <a:t>* is at the intersection of rows </a:t>
            </a:r>
            <a:r>
              <a:rPr lang="en" sz="2000" i="1" kern="0" dirty="0" err="1">
                <a:solidFill>
                  <a:srgbClr val="000000"/>
                </a:solidFill>
                <a:highlight>
                  <a:srgbClr val="FFFF00"/>
                </a:highlight>
                <a:latin typeface="Arial"/>
                <a:cs typeface="Arial"/>
                <a:sym typeface="Arial"/>
              </a:rPr>
              <a:t>df</a:t>
            </a:r>
            <a:r>
              <a:rPr lang="en" sz="2000" kern="0" dirty="0">
                <a:solidFill>
                  <a:srgbClr val="000000"/>
                </a:solidFill>
                <a:highlight>
                  <a:srgbClr val="FFFF00"/>
                </a:highlight>
                <a:latin typeface="Arial"/>
                <a:cs typeface="Arial"/>
                <a:sym typeface="Arial"/>
              </a:rPr>
              <a:t> = 9 and two tail probability 0.05</a:t>
            </a:r>
            <a:endParaRPr sz="2000" kern="0" dirty="0">
              <a:solidFill>
                <a:srgbClr val="000000"/>
              </a:solidFill>
              <a:highlight>
                <a:srgbClr val="FFFF00"/>
              </a:highlight>
              <a:latin typeface="Arial"/>
              <a:cs typeface="Arial"/>
              <a:sym typeface="Arial"/>
            </a:endParaRPr>
          </a:p>
        </p:txBody>
      </p:sp>
    </p:spTree>
    <p:extLst>
      <p:ext uri="{BB962C8B-B14F-4D97-AF65-F5344CB8AC3E}">
        <p14:creationId xmlns:p14="http://schemas.microsoft.com/office/powerpoint/2010/main" val="3399773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3"/>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critical 𝒕 (𝒕*) </a:t>
            </a:r>
            <a:endParaRPr>
              <a:solidFill>
                <a:schemeClr val="accent1"/>
              </a:solidFill>
            </a:endParaRPr>
          </a:p>
        </p:txBody>
      </p:sp>
      <p:pic>
        <p:nvPicPr>
          <p:cNvPr id="513" name="Google Shape;513;p73"/>
          <p:cNvPicPr preferRelativeResize="0"/>
          <p:nvPr/>
        </p:nvPicPr>
        <p:blipFill>
          <a:blip r:embed="rId3">
            <a:alphaModFix/>
          </a:blip>
          <a:stretch>
            <a:fillRect/>
          </a:stretch>
        </p:blipFill>
        <p:spPr>
          <a:xfrm>
            <a:off x="1981200" y="1050950"/>
            <a:ext cx="4740350" cy="2438400"/>
          </a:xfrm>
          <a:prstGeom prst="rect">
            <a:avLst/>
          </a:prstGeom>
          <a:noFill/>
          <a:ln>
            <a:noFill/>
          </a:ln>
        </p:spPr>
      </p:pic>
      <p:sp>
        <p:nvSpPr>
          <p:cNvPr id="514" name="Google Shape;514;p73"/>
          <p:cNvSpPr txBox="1"/>
          <p:nvPr/>
        </p:nvSpPr>
        <p:spPr>
          <a:xfrm>
            <a:off x="6889125" y="1466925"/>
            <a:ext cx="3580500" cy="1478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i="1" kern="0">
                <a:solidFill>
                  <a:srgbClr val="000000"/>
                </a:solidFill>
                <a:latin typeface="Arial"/>
                <a:cs typeface="Arial"/>
                <a:sym typeface="Arial"/>
              </a:rPr>
              <a:t>n</a:t>
            </a:r>
            <a:r>
              <a:rPr lang="en" sz="2000" kern="0">
                <a:solidFill>
                  <a:srgbClr val="000000"/>
                </a:solidFill>
                <a:latin typeface="Arial"/>
                <a:cs typeface="Arial"/>
                <a:sym typeface="Arial"/>
              </a:rPr>
              <a:t> = 10, </a:t>
            </a:r>
            <a:r>
              <a:rPr lang="en" sz="2000" i="1" kern="0">
                <a:solidFill>
                  <a:srgbClr val="000000"/>
                </a:solidFill>
                <a:latin typeface="Arial"/>
                <a:cs typeface="Arial"/>
                <a:sym typeface="Arial"/>
              </a:rPr>
              <a:t>df </a:t>
            </a:r>
            <a:r>
              <a:rPr lang="en" sz="2000" kern="0">
                <a:solidFill>
                  <a:srgbClr val="000000"/>
                </a:solidFill>
                <a:latin typeface="Arial"/>
                <a:cs typeface="Arial"/>
                <a:sym typeface="Arial"/>
              </a:rPr>
              <a:t>= 10 - 1 = 9, </a:t>
            </a:r>
            <a:r>
              <a:rPr lang="en" sz="2000" i="1" kern="0">
                <a:solidFill>
                  <a:srgbClr val="000000"/>
                </a:solidFill>
                <a:latin typeface="Arial"/>
                <a:cs typeface="Arial"/>
                <a:sym typeface="Arial"/>
              </a:rPr>
              <a:t>t</a:t>
            </a:r>
            <a:r>
              <a:rPr lang="en" sz="2000" kern="0">
                <a:solidFill>
                  <a:srgbClr val="000000"/>
                </a:solidFill>
                <a:latin typeface="Arial"/>
                <a:cs typeface="Arial"/>
                <a:sym typeface="Arial"/>
              </a:rPr>
              <a:t>* is at the intersection of rows </a:t>
            </a:r>
            <a:r>
              <a:rPr lang="en" sz="2000" i="1" kern="0">
                <a:solidFill>
                  <a:srgbClr val="000000"/>
                </a:solidFill>
                <a:latin typeface="Arial"/>
                <a:cs typeface="Arial"/>
                <a:sym typeface="Arial"/>
              </a:rPr>
              <a:t>df</a:t>
            </a:r>
            <a:r>
              <a:rPr lang="en" sz="2000" kern="0">
                <a:solidFill>
                  <a:srgbClr val="000000"/>
                </a:solidFill>
                <a:latin typeface="Arial"/>
                <a:cs typeface="Arial"/>
                <a:sym typeface="Arial"/>
              </a:rPr>
              <a:t> = 9 and two tail probability 0.05</a:t>
            </a:r>
            <a:endParaRPr sz="2000" kern="0">
              <a:solidFill>
                <a:srgbClr val="000000"/>
              </a:solidFill>
              <a:latin typeface="Arial"/>
              <a:cs typeface="Arial"/>
              <a:sym typeface="Arial"/>
            </a:endParaRPr>
          </a:p>
        </p:txBody>
      </p:sp>
      <p:pic>
        <p:nvPicPr>
          <p:cNvPr id="515" name="Google Shape;515;p73"/>
          <p:cNvPicPr preferRelativeResize="0"/>
          <p:nvPr/>
        </p:nvPicPr>
        <p:blipFill>
          <a:blip r:embed="rId4">
            <a:alphaModFix/>
          </a:blip>
          <a:stretch>
            <a:fillRect/>
          </a:stretch>
        </p:blipFill>
        <p:spPr>
          <a:xfrm>
            <a:off x="2225562" y="3594699"/>
            <a:ext cx="7740875" cy="3053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4"/>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critical 𝒕 (𝒕*) </a:t>
            </a:r>
            <a:endParaRPr>
              <a:solidFill>
                <a:schemeClr val="accent1"/>
              </a:solidFill>
            </a:endParaRPr>
          </a:p>
        </p:txBody>
      </p:sp>
      <p:pic>
        <p:nvPicPr>
          <p:cNvPr id="521" name="Google Shape;521;p74"/>
          <p:cNvPicPr preferRelativeResize="0"/>
          <p:nvPr/>
        </p:nvPicPr>
        <p:blipFill>
          <a:blip r:embed="rId3">
            <a:alphaModFix/>
          </a:blip>
          <a:stretch>
            <a:fillRect/>
          </a:stretch>
        </p:blipFill>
        <p:spPr>
          <a:xfrm>
            <a:off x="1981200" y="1050950"/>
            <a:ext cx="4740350" cy="2438400"/>
          </a:xfrm>
          <a:prstGeom prst="rect">
            <a:avLst/>
          </a:prstGeom>
          <a:noFill/>
          <a:ln>
            <a:noFill/>
          </a:ln>
        </p:spPr>
      </p:pic>
      <p:sp>
        <p:nvSpPr>
          <p:cNvPr id="522" name="Google Shape;522;p74"/>
          <p:cNvSpPr txBox="1"/>
          <p:nvPr/>
        </p:nvSpPr>
        <p:spPr>
          <a:xfrm>
            <a:off x="6889125" y="1466925"/>
            <a:ext cx="3580500" cy="1478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i="1" kern="0">
                <a:solidFill>
                  <a:srgbClr val="000000"/>
                </a:solidFill>
                <a:latin typeface="Arial"/>
                <a:cs typeface="Arial"/>
                <a:sym typeface="Arial"/>
              </a:rPr>
              <a:t>n</a:t>
            </a:r>
            <a:r>
              <a:rPr lang="en" sz="2000" kern="0">
                <a:solidFill>
                  <a:srgbClr val="000000"/>
                </a:solidFill>
                <a:latin typeface="Arial"/>
                <a:cs typeface="Arial"/>
                <a:sym typeface="Arial"/>
              </a:rPr>
              <a:t> = 10, </a:t>
            </a:r>
            <a:r>
              <a:rPr lang="en" sz="2000" i="1" kern="0">
                <a:solidFill>
                  <a:srgbClr val="000000"/>
                </a:solidFill>
                <a:latin typeface="Arial"/>
                <a:cs typeface="Arial"/>
                <a:sym typeface="Arial"/>
              </a:rPr>
              <a:t>df </a:t>
            </a:r>
            <a:r>
              <a:rPr lang="en" sz="2000" kern="0">
                <a:solidFill>
                  <a:srgbClr val="000000"/>
                </a:solidFill>
                <a:latin typeface="Arial"/>
                <a:cs typeface="Arial"/>
                <a:sym typeface="Arial"/>
              </a:rPr>
              <a:t>= 10 - 1 = 9, </a:t>
            </a:r>
            <a:r>
              <a:rPr lang="en" sz="2000" i="1" kern="0">
                <a:solidFill>
                  <a:srgbClr val="000000"/>
                </a:solidFill>
                <a:latin typeface="Arial"/>
                <a:cs typeface="Arial"/>
                <a:sym typeface="Arial"/>
              </a:rPr>
              <a:t>t</a:t>
            </a:r>
            <a:r>
              <a:rPr lang="en" sz="2000" kern="0">
                <a:solidFill>
                  <a:srgbClr val="000000"/>
                </a:solidFill>
                <a:latin typeface="Arial"/>
                <a:cs typeface="Arial"/>
                <a:sym typeface="Arial"/>
              </a:rPr>
              <a:t>* is at the intersection of rows </a:t>
            </a:r>
            <a:r>
              <a:rPr lang="en" sz="2000" i="1" kern="0">
                <a:solidFill>
                  <a:srgbClr val="000000"/>
                </a:solidFill>
                <a:latin typeface="Arial"/>
                <a:cs typeface="Arial"/>
                <a:sym typeface="Arial"/>
              </a:rPr>
              <a:t>df</a:t>
            </a:r>
            <a:r>
              <a:rPr lang="en" sz="2000" kern="0">
                <a:solidFill>
                  <a:srgbClr val="000000"/>
                </a:solidFill>
                <a:latin typeface="Arial"/>
                <a:cs typeface="Arial"/>
                <a:sym typeface="Arial"/>
              </a:rPr>
              <a:t> = 9 and two tail probability 0.05</a:t>
            </a:r>
            <a:endParaRPr sz="2000" kern="0">
              <a:solidFill>
                <a:srgbClr val="000000"/>
              </a:solidFill>
              <a:latin typeface="Arial"/>
              <a:cs typeface="Arial"/>
              <a:sym typeface="Arial"/>
            </a:endParaRPr>
          </a:p>
        </p:txBody>
      </p:sp>
      <p:pic>
        <p:nvPicPr>
          <p:cNvPr id="523" name="Google Shape;523;p74"/>
          <p:cNvPicPr preferRelativeResize="0"/>
          <p:nvPr/>
        </p:nvPicPr>
        <p:blipFill>
          <a:blip r:embed="rId4">
            <a:alphaModFix/>
          </a:blip>
          <a:stretch>
            <a:fillRect/>
          </a:stretch>
        </p:blipFill>
        <p:spPr>
          <a:xfrm>
            <a:off x="2291525" y="3577400"/>
            <a:ext cx="7608926" cy="30008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4"/>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Finding the critical 𝒕 (𝒕*) </a:t>
            </a:r>
            <a:endParaRPr>
              <a:solidFill>
                <a:schemeClr val="accent1"/>
              </a:solidFill>
            </a:endParaRPr>
          </a:p>
        </p:txBody>
      </p:sp>
      <p:pic>
        <p:nvPicPr>
          <p:cNvPr id="521" name="Google Shape;521;p74"/>
          <p:cNvPicPr preferRelativeResize="0"/>
          <p:nvPr/>
        </p:nvPicPr>
        <p:blipFill>
          <a:blip r:embed="rId3">
            <a:alphaModFix/>
          </a:blip>
          <a:stretch>
            <a:fillRect/>
          </a:stretch>
        </p:blipFill>
        <p:spPr>
          <a:xfrm>
            <a:off x="1981200" y="1050950"/>
            <a:ext cx="4740350" cy="2438400"/>
          </a:xfrm>
          <a:prstGeom prst="rect">
            <a:avLst/>
          </a:prstGeom>
          <a:noFill/>
          <a:ln>
            <a:noFill/>
          </a:ln>
        </p:spPr>
      </p:pic>
      <p:sp>
        <p:nvSpPr>
          <p:cNvPr id="522" name="Google Shape;522;p74"/>
          <p:cNvSpPr txBox="1"/>
          <p:nvPr/>
        </p:nvSpPr>
        <p:spPr>
          <a:xfrm>
            <a:off x="6889125" y="1466925"/>
            <a:ext cx="3580500" cy="1478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i="1" kern="0">
                <a:solidFill>
                  <a:srgbClr val="000000"/>
                </a:solidFill>
                <a:latin typeface="Arial"/>
                <a:cs typeface="Arial"/>
                <a:sym typeface="Arial"/>
              </a:rPr>
              <a:t>n</a:t>
            </a:r>
            <a:r>
              <a:rPr lang="en" sz="2000" kern="0">
                <a:solidFill>
                  <a:srgbClr val="000000"/>
                </a:solidFill>
                <a:latin typeface="Arial"/>
                <a:cs typeface="Arial"/>
                <a:sym typeface="Arial"/>
              </a:rPr>
              <a:t> = 10, </a:t>
            </a:r>
            <a:r>
              <a:rPr lang="en" sz="2000" i="1" kern="0">
                <a:solidFill>
                  <a:srgbClr val="000000"/>
                </a:solidFill>
                <a:latin typeface="Arial"/>
                <a:cs typeface="Arial"/>
                <a:sym typeface="Arial"/>
              </a:rPr>
              <a:t>df </a:t>
            </a:r>
            <a:r>
              <a:rPr lang="en" sz="2000" kern="0">
                <a:solidFill>
                  <a:srgbClr val="000000"/>
                </a:solidFill>
                <a:latin typeface="Arial"/>
                <a:cs typeface="Arial"/>
                <a:sym typeface="Arial"/>
              </a:rPr>
              <a:t>= 10 - 1 = 9, </a:t>
            </a:r>
            <a:r>
              <a:rPr lang="en" sz="2000" i="1" kern="0">
                <a:solidFill>
                  <a:srgbClr val="000000"/>
                </a:solidFill>
                <a:latin typeface="Arial"/>
                <a:cs typeface="Arial"/>
                <a:sym typeface="Arial"/>
              </a:rPr>
              <a:t>t</a:t>
            </a:r>
            <a:r>
              <a:rPr lang="en" sz="2000" kern="0">
                <a:solidFill>
                  <a:srgbClr val="000000"/>
                </a:solidFill>
                <a:latin typeface="Arial"/>
                <a:cs typeface="Arial"/>
                <a:sym typeface="Arial"/>
              </a:rPr>
              <a:t>* is at the intersection of rows </a:t>
            </a:r>
            <a:r>
              <a:rPr lang="en" sz="2000" i="1" kern="0">
                <a:solidFill>
                  <a:srgbClr val="000000"/>
                </a:solidFill>
                <a:latin typeface="Arial"/>
                <a:cs typeface="Arial"/>
                <a:sym typeface="Arial"/>
              </a:rPr>
              <a:t>df</a:t>
            </a:r>
            <a:r>
              <a:rPr lang="en" sz="2000" kern="0">
                <a:solidFill>
                  <a:srgbClr val="000000"/>
                </a:solidFill>
                <a:latin typeface="Arial"/>
                <a:cs typeface="Arial"/>
                <a:sym typeface="Arial"/>
              </a:rPr>
              <a:t> = 9 and two tail probability 0.05</a:t>
            </a:r>
            <a:endParaRPr sz="2000" kern="0">
              <a:solidFill>
                <a:srgbClr val="000000"/>
              </a:solidFill>
              <a:latin typeface="Arial"/>
              <a:cs typeface="Arial"/>
              <a:sym typeface="Arial"/>
            </a:endParaRPr>
          </a:p>
        </p:txBody>
      </p:sp>
      <p:pic>
        <p:nvPicPr>
          <p:cNvPr id="523" name="Google Shape;523;p74"/>
          <p:cNvPicPr preferRelativeResize="0"/>
          <p:nvPr/>
        </p:nvPicPr>
        <p:blipFill>
          <a:blip r:embed="rId4">
            <a:alphaModFix/>
          </a:blip>
          <a:stretch>
            <a:fillRect/>
          </a:stretch>
        </p:blipFill>
        <p:spPr>
          <a:xfrm>
            <a:off x="2291525" y="3577400"/>
            <a:ext cx="7608926" cy="3000825"/>
          </a:xfrm>
          <a:prstGeom prst="rect">
            <a:avLst/>
          </a:prstGeom>
          <a:noFill/>
          <a:ln>
            <a:noFill/>
          </a:ln>
        </p:spPr>
      </p:pic>
      <p:sp>
        <p:nvSpPr>
          <p:cNvPr id="2" name="Frame 1">
            <a:extLst>
              <a:ext uri="{FF2B5EF4-FFF2-40B4-BE49-F238E27FC236}">
                <a16:creationId xmlns:a16="http://schemas.microsoft.com/office/drawing/2014/main" id="{77B77DB6-2419-8DCC-0201-659769FAC966}"/>
              </a:ext>
            </a:extLst>
          </p:cNvPr>
          <p:cNvSpPr/>
          <p:nvPr/>
        </p:nvSpPr>
        <p:spPr>
          <a:xfrm>
            <a:off x="6236677" y="5591908"/>
            <a:ext cx="1043354" cy="445477"/>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88C0DCA4-650F-FF0B-5B88-D27C91842776}"/>
              </a:ext>
            </a:extLst>
          </p:cNvPr>
          <p:cNvSpPr txBox="1"/>
          <p:nvPr/>
        </p:nvSpPr>
        <p:spPr>
          <a:xfrm>
            <a:off x="5474677" y="3059723"/>
            <a:ext cx="738554" cy="369332"/>
          </a:xfrm>
          <a:prstGeom prst="rect">
            <a:avLst/>
          </a:prstGeom>
          <a:solidFill>
            <a:schemeClr val="bg1"/>
          </a:solidFill>
        </p:spPr>
        <p:txBody>
          <a:bodyPr wrap="square" rtlCol="0">
            <a:spAutoFit/>
          </a:bodyPr>
          <a:lstStyle/>
          <a:p>
            <a:r>
              <a:rPr lang="en-US" dirty="0"/>
              <a:t>2.26</a:t>
            </a:r>
          </a:p>
        </p:txBody>
      </p:sp>
    </p:spTree>
    <p:extLst>
      <p:ext uri="{BB962C8B-B14F-4D97-AF65-F5344CB8AC3E}">
        <p14:creationId xmlns:p14="http://schemas.microsoft.com/office/powerpoint/2010/main" val="1113314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2"/>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3000">
                <a:solidFill>
                  <a:schemeClr val="accent1"/>
                </a:solidFill>
              </a:rPr>
              <a:t>Constructing a CI for a small sample mean</a:t>
            </a:r>
            <a:r>
              <a:rPr lang="en">
                <a:solidFill>
                  <a:schemeClr val="accent1"/>
                </a:solidFill>
              </a:rPr>
              <a:t> </a:t>
            </a:r>
            <a:endParaRPr>
              <a:solidFill>
                <a:schemeClr val="accent1"/>
              </a:solidFill>
            </a:endParaRPr>
          </a:p>
        </p:txBody>
      </p:sp>
      <p:sp>
        <p:nvSpPr>
          <p:cNvPr id="358" name="Google Shape;358;p52"/>
          <p:cNvSpPr txBox="1">
            <a:spLocks noGrp="1"/>
          </p:cNvSpPr>
          <p:nvPr>
            <p:ph type="body" idx="1"/>
          </p:nvPr>
        </p:nvSpPr>
        <p:spPr>
          <a:xfrm>
            <a:off x="2067325" y="954800"/>
            <a:ext cx="7953600" cy="12591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Which of the following is the correct calculation of a 95% confidence interval for the difference between the traffic flow between Friday 6</a:t>
            </a:r>
            <a:r>
              <a:rPr lang="en" sz="2000" baseline="30000">
                <a:solidFill>
                  <a:schemeClr val="accent1"/>
                </a:solidFill>
              </a:rPr>
              <a:t>th</a:t>
            </a:r>
            <a:r>
              <a:rPr lang="en" sz="2000">
                <a:solidFill>
                  <a:schemeClr val="accent1"/>
                </a:solidFill>
              </a:rPr>
              <a:t> and 13</a:t>
            </a:r>
            <a:r>
              <a:rPr lang="en" sz="2000" baseline="30000">
                <a:solidFill>
                  <a:schemeClr val="accent1"/>
                </a:solidFill>
              </a:rPr>
              <a:t>th</a:t>
            </a:r>
            <a:r>
              <a:rPr lang="en" sz="2000">
                <a:solidFill>
                  <a:schemeClr val="accent1"/>
                </a:solidFill>
              </a:rPr>
              <a:t>? </a:t>
            </a:r>
            <a:br>
              <a:rPr lang="en" sz="2000">
                <a:solidFill>
                  <a:srgbClr val="000000"/>
                </a:solidFill>
              </a:rPr>
            </a:br>
            <a:endParaRPr sz="2000">
              <a:solidFill>
                <a:srgbClr val="000000"/>
              </a:solidFill>
            </a:endParaRPr>
          </a:p>
        </p:txBody>
      </p:sp>
      <p:pic>
        <p:nvPicPr>
          <p:cNvPr id="359" name="Google Shape;359;p52"/>
          <p:cNvPicPr preferRelativeResize="0"/>
          <p:nvPr/>
        </p:nvPicPr>
        <p:blipFill>
          <a:blip r:embed="rId3">
            <a:alphaModFix/>
          </a:blip>
          <a:stretch>
            <a:fillRect/>
          </a:stretch>
        </p:blipFill>
        <p:spPr>
          <a:xfrm>
            <a:off x="2757476" y="2637318"/>
            <a:ext cx="6677025" cy="360900"/>
          </a:xfrm>
          <a:prstGeom prst="rect">
            <a:avLst/>
          </a:prstGeom>
          <a:noFill/>
          <a:ln>
            <a:noFill/>
          </a:ln>
        </p:spPr>
      </p:pic>
      <p:sp>
        <p:nvSpPr>
          <p:cNvPr id="360" name="Google Shape;360;p52"/>
          <p:cNvSpPr txBox="1">
            <a:spLocks noGrp="1"/>
          </p:cNvSpPr>
          <p:nvPr>
            <p:ph type="body" idx="1"/>
          </p:nvPr>
        </p:nvSpPr>
        <p:spPr>
          <a:xfrm>
            <a:off x="2119200" y="3205400"/>
            <a:ext cx="7953600" cy="2151600"/>
          </a:xfrm>
          <a:prstGeom prst="rect">
            <a:avLst/>
          </a:prstGeom>
        </p:spPr>
        <p:txBody>
          <a:bodyPr spcFirstLastPara="1" wrap="square" lIns="91425" tIns="91425" rIns="91425" bIns="91425" anchor="t" anchorCtr="0">
            <a:noAutofit/>
          </a:bodyPr>
          <a:lstStyle/>
          <a:p>
            <a:pPr indent="-381000">
              <a:lnSpc>
                <a:spcPct val="115000"/>
              </a:lnSpc>
              <a:buClr>
                <a:srgbClr val="000000"/>
              </a:buClr>
              <a:buSzPts val="2400"/>
              <a:buAutoNum type="alphaUcPeriod"/>
            </a:pPr>
            <a:r>
              <a:rPr lang="en" sz="2400">
                <a:solidFill>
                  <a:srgbClr val="000000"/>
                </a:solidFill>
              </a:rPr>
              <a:t>1836 ± 1.96 x 372</a:t>
            </a:r>
            <a:endParaRPr sz="2400">
              <a:solidFill>
                <a:srgbClr val="000000"/>
              </a:solidFill>
            </a:endParaRPr>
          </a:p>
          <a:p>
            <a:pPr indent="-381000">
              <a:lnSpc>
                <a:spcPct val="115000"/>
              </a:lnSpc>
              <a:spcBef>
                <a:spcPts val="0"/>
              </a:spcBef>
              <a:buClr>
                <a:srgbClr val="000000"/>
              </a:buClr>
              <a:buSzPts val="2400"/>
              <a:buAutoNum type="alphaUcPeriod"/>
            </a:pPr>
            <a:r>
              <a:rPr lang="en" sz="2400">
                <a:solidFill>
                  <a:srgbClr val="000000"/>
                </a:solidFill>
              </a:rPr>
              <a:t>1836 </a:t>
            </a:r>
            <a:r>
              <a:rPr lang="en" sz="2400"/>
              <a:t>± 2.26 x 372</a:t>
            </a:r>
            <a:endParaRPr sz="2400"/>
          </a:p>
          <a:p>
            <a:pPr indent="-381000">
              <a:lnSpc>
                <a:spcPct val="115000"/>
              </a:lnSpc>
              <a:spcBef>
                <a:spcPts val="0"/>
              </a:spcBef>
              <a:buSzPts val="2400"/>
              <a:buAutoNum type="alphaUcPeriod"/>
            </a:pPr>
            <a:r>
              <a:rPr lang="en" sz="2400"/>
              <a:t>1836 ± -2.26 x 372</a:t>
            </a:r>
            <a:endParaRPr sz="2400"/>
          </a:p>
          <a:p>
            <a:pPr indent="-381000">
              <a:lnSpc>
                <a:spcPct val="115000"/>
              </a:lnSpc>
              <a:spcBef>
                <a:spcPts val="0"/>
              </a:spcBef>
              <a:buSzPts val="2400"/>
              <a:buAutoNum type="alphaUcPeriod"/>
            </a:pPr>
            <a:r>
              <a:rPr lang="en" sz="2400"/>
              <a:t>1836 ± 2.26 x 1176</a:t>
            </a:r>
            <a:endParaRPr sz="2400"/>
          </a:p>
          <a:p>
            <a:pPr marL="0" indent="0">
              <a:lnSpc>
                <a:spcPct val="115000"/>
              </a:lnSpc>
              <a:buNone/>
            </a:pPr>
            <a:endParaRPr sz="2400">
              <a:solidFill>
                <a:srgbClr val="000000"/>
              </a:solidFill>
            </a:endParaRPr>
          </a:p>
        </p:txBody>
      </p:sp>
      <p:pic>
        <p:nvPicPr>
          <p:cNvPr id="2" name="Google Shape;346;p50">
            <a:extLst>
              <a:ext uri="{FF2B5EF4-FFF2-40B4-BE49-F238E27FC236}">
                <a16:creationId xmlns:a16="http://schemas.microsoft.com/office/drawing/2014/main" id="{AA5F6F74-C64F-0A74-DD00-06B703E8B1C4}"/>
              </a:ext>
            </a:extLst>
          </p:cNvPr>
          <p:cNvPicPr preferRelativeResize="0"/>
          <p:nvPr/>
        </p:nvPicPr>
        <p:blipFill>
          <a:blip r:embed="rId4">
            <a:alphaModFix/>
          </a:blip>
          <a:stretch>
            <a:fillRect/>
          </a:stretch>
        </p:blipFill>
        <p:spPr>
          <a:xfrm>
            <a:off x="2757476" y="2150850"/>
            <a:ext cx="2657475" cy="361950"/>
          </a:xfrm>
          <a:prstGeom prst="rect">
            <a:avLst/>
          </a:prstGeom>
          <a:noFill/>
          <a:ln>
            <a:noFill/>
          </a:ln>
        </p:spPr>
      </p:pic>
      <p:sp>
        <p:nvSpPr>
          <p:cNvPr id="3" name="TextBox 2">
            <a:extLst>
              <a:ext uri="{FF2B5EF4-FFF2-40B4-BE49-F238E27FC236}">
                <a16:creationId xmlns:a16="http://schemas.microsoft.com/office/drawing/2014/main" id="{8BACE49B-437C-96BB-1C20-B853108E5575}"/>
              </a:ext>
            </a:extLst>
          </p:cNvPr>
          <p:cNvSpPr txBox="1"/>
          <p:nvPr/>
        </p:nvSpPr>
        <p:spPr>
          <a:xfrm>
            <a:off x="6105102" y="2106352"/>
            <a:ext cx="1534611" cy="369332"/>
          </a:xfrm>
          <a:prstGeom prst="rect">
            <a:avLst/>
          </a:prstGeom>
          <a:solidFill>
            <a:schemeClr val="bg1"/>
          </a:solidFill>
        </p:spPr>
        <p:txBody>
          <a:bodyPr wrap="square" rtlCol="0">
            <a:spAutoFit/>
          </a:bodyPr>
          <a:lstStyle/>
          <a:p>
            <a:r>
              <a:rPr lang="en-US" dirty="0"/>
              <a:t>t* = 2.26</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3"/>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3000">
                <a:solidFill>
                  <a:schemeClr val="accent1"/>
                </a:solidFill>
              </a:rPr>
              <a:t>Constructing a CI for a small sample mean</a:t>
            </a:r>
            <a:r>
              <a:rPr lang="en">
                <a:solidFill>
                  <a:schemeClr val="accent1"/>
                </a:solidFill>
              </a:rPr>
              <a:t> </a:t>
            </a:r>
            <a:endParaRPr>
              <a:solidFill>
                <a:schemeClr val="accent1"/>
              </a:solidFill>
            </a:endParaRPr>
          </a:p>
        </p:txBody>
      </p:sp>
      <p:sp>
        <p:nvSpPr>
          <p:cNvPr id="366" name="Google Shape;366;p53"/>
          <p:cNvSpPr txBox="1">
            <a:spLocks noGrp="1"/>
          </p:cNvSpPr>
          <p:nvPr>
            <p:ph type="body" idx="1"/>
          </p:nvPr>
        </p:nvSpPr>
        <p:spPr>
          <a:xfrm>
            <a:off x="2067325" y="954800"/>
            <a:ext cx="7953600" cy="12591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Which of the following is the correct calculation of a 95% confidence interval for the difference between the traffic flow between Friday 6</a:t>
            </a:r>
            <a:r>
              <a:rPr lang="en" sz="2000" baseline="30000">
                <a:solidFill>
                  <a:schemeClr val="accent1"/>
                </a:solidFill>
              </a:rPr>
              <a:t>th</a:t>
            </a:r>
            <a:r>
              <a:rPr lang="en" sz="2000">
                <a:solidFill>
                  <a:schemeClr val="accent1"/>
                </a:solidFill>
              </a:rPr>
              <a:t> and 13</a:t>
            </a:r>
            <a:r>
              <a:rPr lang="en" sz="2000" baseline="30000">
                <a:solidFill>
                  <a:schemeClr val="accent1"/>
                </a:solidFill>
              </a:rPr>
              <a:t>th</a:t>
            </a:r>
            <a:r>
              <a:rPr lang="en" sz="2000">
                <a:solidFill>
                  <a:schemeClr val="accent1"/>
                </a:solidFill>
              </a:rPr>
              <a:t>? </a:t>
            </a:r>
            <a:br>
              <a:rPr lang="en" sz="2000">
                <a:solidFill>
                  <a:srgbClr val="000000"/>
                </a:solidFill>
              </a:rPr>
            </a:br>
            <a:endParaRPr sz="2000">
              <a:solidFill>
                <a:srgbClr val="000000"/>
              </a:solidFill>
            </a:endParaRPr>
          </a:p>
        </p:txBody>
      </p:sp>
      <p:pic>
        <p:nvPicPr>
          <p:cNvPr id="367" name="Google Shape;367;p53"/>
          <p:cNvPicPr preferRelativeResize="0"/>
          <p:nvPr/>
        </p:nvPicPr>
        <p:blipFill>
          <a:blip r:embed="rId3">
            <a:alphaModFix/>
          </a:blip>
          <a:stretch>
            <a:fillRect/>
          </a:stretch>
        </p:blipFill>
        <p:spPr>
          <a:xfrm>
            <a:off x="2757476" y="2449750"/>
            <a:ext cx="6677025" cy="360900"/>
          </a:xfrm>
          <a:prstGeom prst="rect">
            <a:avLst/>
          </a:prstGeom>
          <a:noFill/>
          <a:ln>
            <a:noFill/>
          </a:ln>
        </p:spPr>
      </p:pic>
      <p:sp>
        <p:nvSpPr>
          <p:cNvPr id="368" name="Google Shape;368;p53"/>
          <p:cNvSpPr txBox="1">
            <a:spLocks noGrp="1"/>
          </p:cNvSpPr>
          <p:nvPr>
            <p:ph type="body" idx="1"/>
          </p:nvPr>
        </p:nvSpPr>
        <p:spPr>
          <a:xfrm>
            <a:off x="2119200" y="3205400"/>
            <a:ext cx="7953600" cy="2151600"/>
          </a:xfrm>
          <a:prstGeom prst="rect">
            <a:avLst/>
          </a:prstGeom>
        </p:spPr>
        <p:txBody>
          <a:bodyPr spcFirstLastPara="1" wrap="square" lIns="91425" tIns="91425" rIns="91425" bIns="91425" anchor="t" anchorCtr="0">
            <a:noAutofit/>
          </a:bodyPr>
          <a:lstStyle/>
          <a:p>
            <a:pPr indent="-381000">
              <a:lnSpc>
                <a:spcPct val="115000"/>
              </a:lnSpc>
              <a:buClr>
                <a:srgbClr val="000000"/>
              </a:buClr>
              <a:buSzPts val="2400"/>
              <a:buAutoNum type="alphaUcPeriod"/>
            </a:pPr>
            <a:r>
              <a:rPr lang="en" sz="2400">
                <a:solidFill>
                  <a:srgbClr val="000000"/>
                </a:solidFill>
              </a:rPr>
              <a:t>1836 ± 1.96 x 372</a:t>
            </a:r>
            <a:endParaRPr sz="2400">
              <a:solidFill>
                <a:srgbClr val="000000"/>
              </a:solidFill>
            </a:endParaRPr>
          </a:p>
          <a:p>
            <a:pPr indent="-381000">
              <a:lnSpc>
                <a:spcPct val="115000"/>
              </a:lnSpc>
              <a:spcBef>
                <a:spcPts val="0"/>
              </a:spcBef>
              <a:buClr>
                <a:srgbClr val="E69138"/>
              </a:buClr>
              <a:buSzPts val="2400"/>
              <a:buAutoNum type="alphaUcPeriod"/>
            </a:pPr>
            <a:r>
              <a:rPr lang="en" sz="2400" i="1">
                <a:solidFill>
                  <a:srgbClr val="E69138"/>
                </a:solidFill>
              </a:rPr>
              <a:t>1836 ± 2.26 x 372                   (995, 2677)</a:t>
            </a:r>
            <a:endParaRPr sz="2400" i="1">
              <a:solidFill>
                <a:srgbClr val="E69138"/>
              </a:solidFill>
            </a:endParaRPr>
          </a:p>
          <a:p>
            <a:pPr indent="-381000">
              <a:lnSpc>
                <a:spcPct val="115000"/>
              </a:lnSpc>
              <a:spcBef>
                <a:spcPts val="0"/>
              </a:spcBef>
              <a:buSzPts val="2400"/>
              <a:buAutoNum type="alphaUcPeriod"/>
            </a:pPr>
            <a:r>
              <a:rPr lang="en" sz="2400"/>
              <a:t>1836 ± -2.26 x 372</a:t>
            </a:r>
            <a:endParaRPr sz="2400"/>
          </a:p>
          <a:p>
            <a:pPr indent="-381000">
              <a:lnSpc>
                <a:spcPct val="115000"/>
              </a:lnSpc>
              <a:spcBef>
                <a:spcPts val="0"/>
              </a:spcBef>
              <a:buSzPts val="2400"/>
              <a:buAutoNum type="alphaUcPeriod"/>
            </a:pPr>
            <a:r>
              <a:rPr lang="en" sz="2400"/>
              <a:t>1836 ± 2.26 x 1176</a:t>
            </a:r>
            <a:endParaRPr sz="2400"/>
          </a:p>
          <a:p>
            <a:pPr marL="0" indent="0">
              <a:lnSpc>
                <a:spcPct val="115000"/>
              </a:lnSpc>
              <a:buNone/>
            </a:pPr>
            <a:endParaRPr sz="2400">
              <a:solidFill>
                <a:srgbClr val="000000"/>
              </a:solidFill>
            </a:endParaRPr>
          </a:p>
        </p:txBody>
      </p:sp>
      <p:cxnSp>
        <p:nvCxnSpPr>
          <p:cNvPr id="369" name="Google Shape;369;p53"/>
          <p:cNvCxnSpPr/>
          <p:nvPr/>
        </p:nvCxnSpPr>
        <p:spPr>
          <a:xfrm rot="10800000" flipH="1">
            <a:off x="5407025" y="3987050"/>
            <a:ext cx="1072200" cy="8400"/>
          </a:xfrm>
          <a:prstGeom prst="straightConnector1">
            <a:avLst/>
          </a:prstGeom>
          <a:noFill/>
          <a:ln w="38100" cap="flat" cmpd="sng">
            <a:solidFill>
              <a:srgbClr val="FF9900"/>
            </a:solidFill>
            <a:prstDash val="solid"/>
            <a:round/>
            <a:headEnd type="none" w="med" len="med"/>
            <a:tailEnd type="triangle" w="med" len="med"/>
          </a:ln>
        </p:spPr>
      </p:cxnSp>
      <p:pic>
        <p:nvPicPr>
          <p:cNvPr id="2" name="Google Shape;346;p50">
            <a:extLst>
              <a:ext uri="{FF2B5EF4-FFF2-40B4-BE49-F238E27FC236}">
                <a16:creationId xmlns:a16="http://schemas.microsoft.com/office/drawing/2014/main" id="{138CC1A6-EDE1-BA1A-9A83-5C188FAC8D0C}"/>
              </a:ext>
            </a:extLst>
          </p:cNvPr>
          <p:cNvPicPr preferRelativeResize="0"/>
          <p:nvPr/>
        </p:nvPicPr>
        <p:blipFill>
          <a:blip r:embed="rId4">
            <a:alphaModFix/>
          </a:blip>
          <a:stretch>
            <a:fillRect/>
          </a:stretch>
        </p:blipFill>
        <p:spPr>
          <a:xfrm>
            <a:off x="2757476" y="2150850"/>
            <a:ext cx="2657475" cy="361950"/>
          </a:xfrm>
          <a:prstGeom prst="rect">
            <a:avLst/>
          </a:prstGeom>
          <a:noFill/>
          <a:ln>
            <a:noFill/>
          </a:ln>
        </p:spPr>
      </p:pic>
      <p:sp>
        <p:nvSpPr>
          <p:cNvPr id="3" name="TextBox 2">
            <a:extLst>
              <a:ext uri="{FF2B5EF4-FFF2-40B4-BE49-F238E27FC236}">
                <a16:creationId xmlns:a16="http://schemas.microsoft.com/office/drawing/2014/main" id="{5F970099-9943-9B02-BBE2-20F172657990}"/>
              </a:ext>
            </a:extLst>
          </p:cNvPr>
          <p:cNvSpPr txBox="1"/>
          <p:nvPr/>
        </p:nvSpPr>
        <p:spPr>
          <a:xfrm>
            <a:off x="6105102" y="2106352"/>
            <a:ext cx="1534611" cy="369332"/>
          </a:xfrm>
          <a:prstGeom prst="rect">
            <a:avLst/>
          </a:prstGeom>
          <a:solidFill>
            <a:schemeClr val="bg1"/>
          </a:solidFill>
        </p:spPr>
        <p:txBody>
          <a:bodyPr wrap="square" rtlCol="0">
            <a:spAutoFit/>
          </a:bodyPr>
          <a:lstStyle/>
          <a:p>
            <a:r>
              <a:rPr lang="en-US" dirty="0"/>
              <a:t>t* = 2.26</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4"/>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Interpreting the CI </a:t>
            </a:r>
            <a:endParaRPr>
              <a:solidFill>
                <a:schemeClr val="accent1"/>
              </a:solidFill>
            </a:endParaRPr>
          </a:p>
        </p:txBody>
      </p:sp>
      <p:sp>
        <p:nvSpPr>
          <p:cNvPr id="375" name="Google Shape;375;p54"/>
          <p:cNvSpPr txBox="1">
            <a:spLocks noGrp="1"/>
          </p:cNvSpPr>
          <p:nvPr>
            <p:ph type="body" idx="1"/>
          </p:nvPr>
        </p:nvSpPr>
        <p:spPr>
          <a:xfrm>
            <a:off x="2067325" y="954800"/>
            <a:ext cx="7953600" cy="12591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Which of the following is the </a:t>
            </a:r>
            <a:r>
              <a:rPr lang="en" sz="2000" i="1">
                <a:solidFill>
                  <a:srgbClr val="FF9900"/>
                </a:solidFill>
              </a:rPr>
              <a:t>best</a:t>
            </a:r>
            <a:r>
              <a:rPr lang="en" sz="2000">
                <a:solidFill>
                  <a:schemeClr val="accent1"/>
                </a:solidFill>
              </a:rPr>
              <a:t> interpretation for the confidence interval we just calculated?</a:t>
            </a:r>
            <a:br>
              <a:rPr lang="en" sz="2000">
                <a:solidFill>
                  <a:srgbClr val="000000"/>
                </a:solidFill>
              </a:rPr>
            </a:br>
            <a:endParaRPr sz="2000">
              <a:solidFill>
                <a:srgbClr val="000000"/>
              </a:solidFill>
            </a:endParaRPr>
          </a:p>
        </p:txBody>
      </p:sp>
      <p:pic>
        <p:nvPicPr>
          <p:cNvPr id="376" name="Google Shape;376;p54"/>
          <p:cNvPicPr preferRelativeResize="0"/>
          <p:nvPr/>
        </p:nvPicPr>
        <p:blipFill>
          <a:blip r:embed="rId3">
            <a:alphaModFix/>
          </a:blip>
          <a:stretch>
            <a:fillRect/>
          </a:stretch>
        </p:blipFill>
        <p:spPr>
          <a:xfrm>
            <a:off x="4549264" y="2100825"/>
            <a:ext cx="3093475" cy="405200"/>
          </a:xfrm>
          <a:prstGeom prst="rect">
            <a:avLst/>
          </a:prstGeom>
          <a:noFill/>
          <a:ln>
            <a:noFill/>
          </a:ln>
        </p:spPr>
      </p:pic>
      <p:sp>
        <p:nvSpPr>
          <p:cNvPr id="377" name="Google Shape;377;p54"/>
          <p:cNvSpPr txBox="1"/>
          <p:nvPr/>
        </p:nvSpPr>
        <p:spPr>
          <a:xfrm>
            <a:off x="2198550" y="2879850"/>
            <a:ext cx="7953600" cy="34938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000000"/>
                </a:solidFill>
                <a:latin typeface="Arial"/>
                <a:cs typeface="Arial"/>
                <a:sym typeface="Arial"/>
              </a:rPr>
              <a:t>We are 95% confident that…</a:t>
            </a:r>
            <a:endParaRPr sz="2000" kern="0">
              <a:solidFill>
                <a:srgbClr val="000000"/>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marL="457200" indent="-355600" defTabSz="914400">
              <a:buClr>
                <a:srgbClr val="000000"/>
              </a:buClr>
              <a:buSzPts val="2000"/>
              <a:buFont typeface="Arial"/>
              <a:buAutoNum type="alphaUcPeriod"/>
            </a:pPr>
            <a:r>
              <a:rPr lang="en" sz="2000" kern="0">
                <a:solidFill>
                  <a:srgbClr val="000000"/>
                </a:solidFill>
                <a:latin typeface="Arial"/>
                <a:cs typeface="Arial"/>
                <a:sym typeface="Arial"/>
              </a:rPr>
              <a:t>the difference between the average number of cars on the road on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and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is between 995 and 2,677</a:t>
            </a:r>
            <a:endParaRPr sz="2000" kern="0">
              <a:solidFill>
                <a:srgbClr val="000000"/>
              </a:solidFill>
              <a:latin typeface="Arial"/>
              <a:cs typeface="Arial"/>
              <a:sym typeface="Arial"/>
            </a:endParaRPr>
          </a:p>
          <a:p>
            <a:pPr marL="457200" indent="-355600" defTabSz="914400">
              <a:buClr>
                <a:srgbClr val="000000"/>
              </a:buClr>
              <a:buSzPts val="2000"/>
              <a:buFont typeface="Arial"/>
              <a:buAutoNum type="alphaUcPeriod"/>
            </a:pPr>
            <a:r>
              <a:rPr lang="en" sz="2000" kern="0">
                <a:solidFill>
                  <a:srgbClr val="000000"/>
                </a:solidFill>
                <a:latin typeface="Arial"/>
                <a:cs typeface="Arial"/>
                <a:sym typeface="Arial"/>
              </a:rPr>
              <a:t>on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there are 995 to 2,677 fewer cars on the road than on the Friday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on average</a:t>
            </a:r>
            <a:endParaRPr sz="2000" kern="0">
              <a:solidFill>
                <a:srgbClr val="000000"/>
              </a:solidFill>
              <a:latin typeface="Arial"/>
              <a:cs typeface="Arial"/>
              <a:sym typeface="Arial"/>
            </a:endParaRPr>
          </a:p>
          <a:p>
            <a:pPr marL="457200" indent="-355600" defTabSz="914400">
              <a:buClr>
                <a:srgbClr val="000000"/>
              </a:buClr>
              <a:buSzPts val="2000"/>
              <a:buFont typeface="Arial"/>
              <a:buAutoNum type="alphaUcPeriod"/>
            </a:pPr>
            <a:r>
              <a:rPr lang="en" sz="2000" kern="0">
                <a:solidFill>
                  <a:srgbClr val="000000"/>
                </a:solidFill>
                <a:latin typeface="Arial"/>
                <a:cs typeface="Arial"/>
                <a:sym typeface="Arial"/>
              </a:rPr>
              <a:t>on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there are 995 fewer to 2,677 more cars on the road than on the Friday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on average</a:t>
            </a:r>
            <a:endParaRPr sz="2000" kern="0">
              <a:solidFill>
                <a:srgbClr val="000000"/>
              </a:solidFill>
              <a:latin typeface="Arial"/>
              <a:cs typeface="Arial"/>
              <a:sym typeface="Arial"/>
            </a:endParaRPr>
          </a:p>
          <a:p>
            <a:pPr marL="457200" indent="-355600" defTabSz="914400">
              <a:buClr>
                <a:srgbClr val="000000"/>
              </a:buClr>
              <a:buSzPts val="2000"/>
              <a:buFont typeface="Arial"/>
              <a:buAutoNum type="alphaUcPeriod"/>
            </a:pPr>
            <a:r>
              <a:rPr lang="en" sz="2000" kern="0">
                <a:solidFill>
                  <a:srgbClr val="000000"/>
                </a:solidFill>
                <a:latin typeface="Arial"/>
                <a:cs typeface="Arial"/>
                <a:sym typeface="Arial"/>
              </a:rPr>
              <a:t>on Friday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there are 995 to 2,677 fewer cars on the road than on the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on average</a:t>
            </a:r>
            <a:endParaRPr sz="2000" kern="0">
              <a:solidFill>
                <a:srgbClr val="000000"/>
              </a:solidFill>
              <a:latin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5"/>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Interpreting the CI </a:t>
            </a:r>
            <a:endParaRPr>
              <a:solidFill>
                <a:schemeClr val="accent1"/>
              </a:solidFill>
            </a:endParaRPr>
          </a:p>
        </p:txBody>
      </p:sp>
      <p:sp>
        <p:nvSpPr>
          <p:cNvPr id="383" name="Google Shape;383;p55"/>
          <p:cNvSpPr txBox="1">
            <a:spLocks noGrp="1"/>
          </p:cNvSpPr>
          <p:nvPr>
            <p:ph type="body" idx="1"/>
          </p:nvPr>
        </p:nvSpPr>
        <p:spPr>
          <a:xfrm>
            <a:off x="2067325" y="954800"/>
            <a:ext cx="7953600" cy="12591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Which of the following is the </a:t>
            </a:r>
            <a:r>
              <a:rPr lang="en" sz="2000" i="1">
                <a:solidFill>
                  <a:srgbClr val="FF9900"/>
                </a:solidFill>
              </a:rPr>
              <a:t>best</a:t>
            </a:r>
            <a:r>
              <a:rPr lang="en" sz="2000">
                <a:solidFill>
                  <a:schemeClr val="accent1"/>
                </a:solidFill>
              </a:rPr>
              <a:t> interpretation for the confidence interval we just calculated?</a:t>
            </a:r>
            <a:br>
              <a:rPr lang="en" sz="2000">
                <a:solidFill>
                  <a:srgbClr val="000000"/>
                </a:solidFill>
              </a:rPr>
            </a:br>
            <a:endParaRPr sz="2000">
              <a:solidFill>
                <a:srgbClr val="000000"/>
              </a:solidFill>
            </a:endParaRPr>
          </a:p>
        </p:txBody>
      </p:sp>
      <p:pic>
        <p:nvPicPr>
          <p:cNvPr id="384" name="Google Shape;384;p55"/>
          <p:cNvPicPr preferRelativeResize="0"/>
          <p:nvPr/>
        </p:nvPicPr>
        <p:blipFill>
          <a:blip r:embed="rId3">
            <a:alphaModFix/>
          </a:blip>
          <a:stretch>
            <a:fillRect/>
          </a:stretch>
        </p:blipFill>
        <p:spPr>
          <a:xfrm>
            <a:off x="4549264" y="2100825"/>
            <a:ext cx="3093475" cy="405200"/>
          </a:xfrm>
          <a:prstGeom prst="rect">
            <a:avLst/>
          </a:prstGeom>
          <a:noFill/>
          <a:ln>
            <a:noFill/>
          </a:ln>
        </p:spPr>
      </p:pic>
      <p:sp>
        <p:nvSpPr>
          <p:cNvPr id="385" name="Google Shape;385;p55"/>
          <p:cNvSpPr txBox="1"/>
          <p:nvPr/>
        </p:nvSpPr>
        <p:spPr>
          <a:xfrm>
            <a:off x="2198550" y="2879850"/>
            <a:ext cx="7953600" cy="34938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000000"/>
                </a:solidFill>
                <a:latin typeface="Arial"/>
                <a:cs typeface="Arial"/>
                <a:sym typeface="Arial"/>
              </a:rPr>
              <a:t>We are 95% confident that…</a:t>
            </a:r>
            <a:endParaRPr sz="2000" kern="0">
              <a:solidFill>
                <a:srgbClr val="000000"/>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marL="457200" indent="-355600" defTabSz="914400">
              <a:buClr>
                <a:srgbClr val="000000"/>
              </a:buClr>
              <a:buSzPts val="2000"/>
              <a:buFont typeface="Arial"/>
              <a:buAutoNum type="alphaUcPeriod"/>
            </a:pPr>
            <a:r>
              <a:rPr lang="en" sz="2000" kern="0">
                <a:solidFill>
                  <a:srgbClr val="000000"/>
                </a:solidFill>
                <a:latin typeface="Arial"/>
                <a:cs typeface="Arial"/>
                <a:sym typeface="Arial"/>
              </a:rPr>
              <a:t>the difference between the average number of cars on the road on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and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is between 995 and 2,677</a:t>
            </a:r>
            <a:endParaRPr sz="2000" kern="0">
              <a:solidFill>
                <a:srgbClr val="000000"/>
              </a:solidFill>
              <a:latin typeface="Arial"/>
              <a:cs typeface="Arial"/>
              <a:sym typeface="Arial"/>
            </a:endParaRPr>
          </a:p>
          <a:p>
            <a:pPr marL="457200" indent="-355600" defTabSz="914400">
              <a:buClr>
                <a:srgbClr val="000000"/>
              </a:buClr>
              <a:buSzPts val="2000"/>
              <a:buFont typeface="Arial"/>
              <a:buAutoNum type="alphaUcPeriod"/>
            </a:pPr>
            <a:r>
              <a:rPr lang="en" sz="2000" kern="0">
                <a:solidFill>
                  <a:srgbClr val="000000"/>
                </a:solidFill>
                <a:latin typeface="Arial"/>
                <a:cs typeface="Arial"/>
                <a:sym typeface="Arial"/>
              </a:rPr>
              <a:t>on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there are 995 to 2,677 fewer cars on the road than on the Friday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on average</a:t>
            </a:r>
            <a:endParaRPr sz="2000" kern="0">
              <a:solidFill>
                <a:srgbClr val="000000"/>
              </a:solidFill>
              <a:latin typeface="Arial"/>
              <a:cs typeface="Arial"/>
              <a:sym typeface="Arial"/>
            </a:endParaRPr>
          </a:p>
          <a:p>
            <a:pPr marL="457200" indent="-355600" defTabSz="914400">
              <a:buClr>
                <a:srgbClr val="000000"/>
              </a:buClr>
              <a:buSzPts val="2000"/>
              <a:buFont typeface="Arial"/>
              <a:buAutoNum type="alphaUcPeriod"/>
            </a:pPr>
            <a:r>
              <a:rPr lang="en" sz="2000" kern="0">
                <a:solidFill>
                  <a:srgbClr val="000000"/>
                </a:solidFill>
                <a:latin typeface="Arial"/>
                <a:cs typeface="Arial"/>
                <a:sym typeface="Arial"/>
              </a:rPr>
              <a:t>on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there are 995 fewer to 2,677 more cars on the road than on the Friday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on average</a:t>
            </a:r>
            <a:endParaRPr sz="2000" kern="0">
              <a:solidFill>
                <a:srgbClr val="000000"/>
              </a:solidFill>
              <a:latin typeface="Arial"/>
              <a:cs typeface="Arial"/>
              <a:sym typeface="Arial"/>
            </a:endParaRPr>
          </a:p>
          <a:p>
            <a:pPr marL="457200" indent="-355600" defTabSz="914400">
              <a:buClr>
                <a:srgbClr val="FF9900"/>
              </a:buClr>
              <a:buSzPts val="2000"/>
              <a:buFont typeface="Arial"/>
              <a:buAutoNum type="alphaUcPeriod"/>
            </a:pPr>
            <a:r>
              <a:rPr lang="en" sz="2000" i="1" kern="0">
                <a:solidFill>
                  <a:srgbClr val="FF9900"/>
                </a:solidFill>
                <a:latin typeface="Arial"/>
                <a:cs typeface="Arial"/>
                <a:sym typeface="Arial"/>
              </a:rPr>
              <a:t>on Friday 13</a:t>
            </a:r>
            <a:r>
              <a:rPr lang="en" sz="2000" i="1" kern="0" baseline="30000">
                <a:solidFill>
                  <a:srgbClr val="FF9900"/>
                </a:solidFill>
                <a:latin typeface="Arial"/>
                <a:cs typeface="Arial"/>
                <a:sym typeface="Arial"/>
              </a:rPr>
              <a:t>th</a:t>
            </a:r>
            <a:r>
              <a:rPr lang="en" sz="2000" i="1" kern="0">
                <a:solidFill>
                  <a:srgbClr val="FF9900"/>
                </a:solidFill>
                <a:latin typeface="Arial"/>
                <a:cs typeface="Arial"/>
                <a:sym typeface="Arial"/>
              </a:rPr>
              <a:t> there are 995 to 2,677 fewer cars on the road than on the Friday 6</a:t>
            </a:r>
            <a:r>
              <a:rPr lang="en" sz="2000" i="1" kern="0" baseline="30000">
                <a:solidFill>
                  <a:srgbClr val="FF9900"/>
                </a:solidFill>
                <a:latin typeface="Arial"/>
                <a:cs typeface="Arial"/>
                <a:sym typeface="Arial"/>
              </a:rPr>
              <a:t>th</a:t>
            </a:r>
            <a:r>
              <a:rPr lang="en" sz="2000" i="1" kern="0">
                <a:solidFill>
                  <a:srgbClr val="FF9900"/>
                </a:solidFill>
                <a:latin typeface="Arial"/>
                <a:cs typeface="Arial"/>
                <a:sym typeface="Arial"/>
              </a:rPr>
              <a:t>, on average</a:t>
            </a:r>
            <a:endParaRPr sz="2000" i="1" kern="0">
              <a:solidFill>
                <a:srgbClr val="FF9900"/>
              </a:solidFill>
              <a:latin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6"/>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Synthesis </a:t>
            </a:r>
            <a:endParaRPr>
              <a:solidFill>
                <a:schemeClr val="accent1"/>
              </a:solidFill>
            </a:endParaRPr>
          </a:p>
        </p:txBody>
      </p:sp>
      <p:sp>
        <p:nvSpPr>
          <p:cNvPr id="391" name="Google Shape;391;p56"/>
          <p:cNvSpPr txBox="1">
            <a:spLocks noGrp="1"/>
          </p:cNvSpPr>
          <p:nvPr>
            <p:ph type="body" idx="1"/>
          </p:nvPr>
        </p:nvSpPr>
        <p:spPr>
          <a:xfrm>
            <a:off x="2067325" y="954800"/>
            <a:ext cx="7953600" cy="53496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Does the conclusion from the hypothesis test agree with the findings of the confidence interval? </a:t>
            </a:r>
            <a:endParaRPr sz="2000">
              <a:solidFill>
                <a:schemeClr val="accent1"/>
              </a:solidFill>
            </a:endParaRPr>
          </a:p>
          <a:p>
            <a:pPr marL="0" indent="0">
              <a:lnSpc>
                <a:spcPct val="115000"/>
              </a:lnSpc>
              <a:buNone/>
            </a:pPr>
            <a:endParaRPr sz="2000">
              <a:solidFill>
                <a:schemeClr val="accent1"/>
              </a:solidFill>
            </a:endParaRPr>
          </a:p>
          <a:p>
            <a:pPr marL="0" indent="0">
              <a:lnSpc>
                <a:spcPct val="115000"/>
              </a:lnSpc>
              <a:buNone/>
            </a:pPr>
            <a:endParaRPr sz="2000">
              <a:solidFill>
                <a:schemeClr val="accent1"/>
              </a:solidFill>
            </a:endParaRPr>
          </a:p>
          <a:p>
            <a:pPr marL="0" indent="0">
              <a:lnSpc>
                <a:spcPct val="115000"/>
              </a:lnSpc>
              <a:buNone/>
            </a:pPr>
            <a:endParaRPr sz="2000">
              <a:solidFill>
                <a:schemeClr val="accent1"/>
              </a:solidFill>
            </a:endParaRPr>
          </a:p>
          <a:p>
            <a:pPr marL="0" indent="0">
              <a:lnSpc>
                <a:spcPct val="115000"/>
              </a:lnSpc>
              <a:buNone/>
            </a:pPr>
            <a:endParaRPr sz="2000">
              <a:solidFill>
                <a:schemeClr val="accent1"/>
              </a:solidFill>
            </a:endParaRPr>
          </a:p>
          <a:p>
            <a:pPr marL="0" indent="0">
              <a:lnSpc>
                <a:spcPct val="115000"/>
              </a:lnSpc>
              <a:buNone/>
            </a:pPr>
            <a:endParaRPr sz="2000">
              <a:solidFill>
                <a:schemeClr val="accent1"/>
              </a:solidFill>
            </a:endParaRPr>
          </a:p>
          <a:p>
            <a:pPr marL="0" indent="0">
              <a:lnSpc>
                <a:spcPct val="115000"/>
              </a:lnSpc>
              <a:buNone/>
            </a:pPr>
            <a:r>
              <a:rPr lang="en" sz="2000">
                <a:solidFill>
                  <a:schemeClr val="accent1"/>
                </a:solidFill>
              </a:rPr>
              <a:t>Do you think the findings of this study suggests that people believe Friday 13</a:t>
            </a:r>
            <a:r>
              <a:rPr lang="en" sz="2000" baseline="30000">
                <a:solidFill>
                  <a:schemeClr val="accent1"/>
                </a:solidFill>
              </a:rPr>
              <a:t>th</a:t>
            </a:r>
            <a:r>
              <a:rPr lang="en" sz="2000">
                <a:solidFill>
                  <a:schemeClr val="accent1"/>
                </a:solidFill>
              </a:rPr>
              <a:t> is a day of bad luck?</a:t>
            </a:r>
            <a:endParaRPr sz="2000">
              <a:solidFill>
                <a:schemeClr val="accent1"/>
              </a:solidFill>
            </a:endParaRPr>
          </a:p>
          <a:p>
            <a:pPr marL="0" indent="0">
              <a:lnSpc>
                <a:spcPct val="115000"/>
              </a:lnSpc>
              <a:buNone/>
            </a:pPr>
            <a:endParaRPr sz="20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a:solidFill>
                <a:schemeClr val="accent1"/>
              </a:solidFill>
            </a:endParaRPr>
          </a:p>
        </p:txBody>
      </p:sp>
      <p:sp>
        <p:nvSpPr>
          <p:cNvPr id="54" name="Google Shape;54;p12"/>
          <p:cNvSpPr txBox="1">
            <a:spLocks noGrp="1"/>
          </p:cNvSpPr>
          <p:nvPr>
            <p:ph type="body" idx="1"/>
          </p:nvPr>
        </p:nvSpPr>
        <p:spPr>
          <a:xfrm>
            <a:off x="1981200" y="1212575"/>
            <a:ext cx="7953600" cy="3882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want to investigate if people’s behavior is different on Friday the 13</a:t>
            </a:r>
            <a:r>
              <a:rPr lang="en" sz="2000" baseline="30000">
                <a:solidFill>
                  <a:srgbClr val="000000"/>
                </a:solidFill>
              </a:rPr>
              <a:t>th</a:t>
            </a:r>
            <a:r>
              <a:rPr lang="en" sz="2000">
                <a:solidFill>
                  <a:srgbClr val="000000"/>
                </a:solidFill>
              </a:rPr>
              <a:t> compared to Friday 6</a:t>
            </a:r>
            <a:r>
              <a:rPr lang="en" sz="2000" baseline="30000">
                <a:solidFill>
                  <a:srgbClr val="000000"/>
                </a:solidFill>
              </a:rPr>
              <a:t>th</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One approach is to compare the traffic flow on these two days.</a:t>
            </a:r>
            <a:endParaRPr sz="2000">
              <a:solidFill>
                <a:srgbClr val="000000"/>
              </a:solidFill>
            </a:endParaRPr>
          </a:p>
        </p:txBody>
      </p:sp>
      <p:sp>
        <p:nvSpPr>
          <p:cNvPr id="2" name="Rounded Rectangle 1">
            <a:extLst>
              <a:ext uri="{FF2B5EF4-FFF2-40B4-BE49-F238E27FC236}">
                <a16:creationId xmlns:a16="http://schemas.microsoft.com/office/drawing/2014/main" id="{0A264E29-294D-5FBA-A9E8-41DCCA5945DA}"/>
              </a:ext>
            </a:extLst>
          </p:cNvPr>
          <p:cNvSpPr/>
          <p:nvPr/>
        </p:nvSpPr>
        <p:spPr>
          <a:xfrm>
            <a:off x="2661138" y="2649416"/>
            <a:ext cx="6588369" cy="185224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What is our research question?</a:t>
            </a:r>
          </a:p>
          <a:p>
            <a:pPr algn="ctr"/>
            <a:r>
              <a:rPr lang="en-US" sz="2400" dirty="0"/>
              <a:t> </a:t>
            </a:r>
          </a:p>
          <a:p>
            <a:pPr algn="ctr"/>
            <a:r>
              <a:rPr lang="en-US" sz="2400" dirty="0"/>
              <a:t>What are H</a:t>
            </a:r>
            <a:r>
              <a:rPr lang="en-US" sz="2400" baseline="-25000" dirty="0"/>
              <a:t>o</a:t>
            </a:r>
            <a:r>
              <a:rPr lang="en-US" sz="2400" dirty="0"/>
              <a:t> and H</a:t>
            </a:r>
            <a:r>
              <a:rPr lang="en-US" sz="2400" baseline="-25000" dirty="0"/>
              <a:t>a</a:t>
            </a:r>
            <a:r>
              <a:rPr lang="en-US" sz="2400" dirty="0"/>
              <a:t>?</a:t>
            </a:r>
          </a:p>
        </p:txBody>
      </p:sp>
    </p:spTree>
    <p:extLst>
      <p:ext uri="{BB962C8B-B14F-4D97-AF65-F5344CB8AC3E}">
        <p14:creationId xmlns:p14="http://schemas.microsoft.com/office/powerpoint/2010/main" val="1915597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7"/>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Synthesis </a:t>
            </a:r>
            <a:endParaRPr>
              <a:solidFill>
                <a:schemeClr val="accent1"/>
              </a:solidFill>
            </a:endParaRPr>
          </a:p>
        </p:txBody>
      </p:sp>
      <p:sp>
        <p:nvSpPr>
          <p:cNvPr id="397" name="Google Shape;397;p57"/>
          <p:cNvSpPr txBox="1">
            <a:spLocks noGrp="1"/>
          </p:cNvSpPr>
          <p:nvPr>
            <p:ph type="body" idx="1"/>
          </p:nvPr>
        </p:nvSpPr>
        <p:spPr>
          <a:xfrm>
            <a:off x="2067325" y="954800"/>
            <a:ext cx="7953600" cy="5349600"/>
          </a:xfrm>
          <a:prstGeom prst="rect">
            <a:avLst/>
          </a:prstGeom>
        </p:spPr>
        <p:txBody>
          <a:bodyPr spcFirstLastPara="1" wrap="square" lIns="91425" tIns="91425" rIns="91425" bIns="91425" anchor="t" anchorCtr="0">
            <a:noAutofit/>
          </a:bodyPr>
          <a:lstStyle/>
          <a:p>
            <a:pPr marL="0" indent="0">
              <a:lnSpc>
                <a:spcPct val="115000"/>
              </a:lnSpc>
              <a:buNone/>
            </a:pPr>
            <a:r>
              <a:rPr lang="en" sz="2000" dirty="0">
                <a:solidFill>
                  <a:schemeClr val="accent1"/>
                </a:solidFill>
              </a:rPr>
              <a:t>Does the conclusion from the hypothesis test agree with the findings of the confidence interval? </a:t>
            </a:r>
            <a:endParaRPr sz="2000" dirty="0">
              <a:solidFill>
                <a:schemeClr val="accent1"/>
              </a:solidFill>
            </a:endParaRPr>
          </a:p>
          <a:p>
            <a:pPr marL="0" indent="0">
              <a:lnSpc>
                <a:spcPct val="115000"/>
              </a:lnSpc>
              <a:buNone/>
            </a:pPr>
            <a:endParaRPr sz="2000" dirty="0">
              <a:solidFill>
                <a:schemeClr val="accent1"/>
              </a:solidFill>
            </a:endParaRPr>
          </a:p>
          <a:p>
            <a:pPr marL="0" indent="0">
              <a:lnSpc>
                <a:spcPct val="115000"/>
              </a:lnSpc>
              <a:buNone/>
            </a:pPr>
            <a:r>
              <a:rPr lang="en" sz="2000" i="1" dirty="0">
                <a:solidFill>
                  <a:srgbClr val="000000"/>
                </a:solidFill>
              </a:rPr>
              <a:t>Yes, the hypothesis test found a significant difference, and the CI does not contain the null value of 0.</a:t>
            </a:r>
            <a:endParaRPr sz="2000" i="1" dirty="0">
              <a:solidFill>
                <a:srgbClr val="000000"/>
              </a:solidFill>
            </a:endParaRPr>
          </a:p>
          <a:p>
            <a:pPr marL="0" indent="0">
              <a:lnSpc>
                <a:spcPct val="115000"/>
              </a:lnSpc>
              <a:buNone/>
            </a:pPr>
            <a:endParaRPr sz="2000" dirty="0">
              <a:solidFill>
                <a:schemeClr val="accent1"/>
              </a:solidFill>
            </a:endParaRPr>
          </a:p>
          <a:p>
            <a:pPr marL="0" indent="0">
              <a:lnSpc>
                <a:spcPct val="115000"/>
              </a:lnSpc>
              <a:buNone/>
            </a:pPr>
            <a:endParaRPr sz="2000" dirty="0">
              <a:solidFill>
                <a:schemeClr val="accent1"/>
              </a:solidFill>
            </a:endParaRPr>
          </a:p>
          <a:p>
            <a:pPr marL="0" indent="0">
              <a:lnSpc>
                <a:spcPct val="115000"/>
              </a:lnSpc>
              <a:buNone/>
            </a:pPr>
            <a:r>
              <a:rPr lang="en" sz="2000" dirty="0">
                <a:solidFill>
                  <a:schemeClr val="accent1"/>
                </a:solidFill>
              </a:rPr>
              <a:t>Do you think the findings of this study suggests that people believe Friday 13</a:t>
            </a:r>
            <a:r>
              <a:rPr lang="en" sz="2000" baseline="30000" dirty="0">
                <a:solidFill>
                  <a:schemeClr val="accent1"/>
                </a:solidFill>
              </a:rPr>
              <a:t>th</a:t>
            </a:r>
            <a:r>
              <a:rPr lang="en" sz="2000" dirty="0">
                <a:solidFill>
                  <a:schemeClr val="accent1"/>
                </a:solidFill>
              </a:rPr>
              <a:t> is a day of bad luck?</a:t>
            </a:r>
            <a:endParaRPr sz="2000" dirty="0">
              <a:solidFill>
                <a:schemeClr val="accent1"/>
              </a:solidFill>
            </a:endParaRPr>
          </a:p>
          <a:p>
            <a:pPr marL="0" indent="0">
              <a:lnSpc>
                <a:spcPct val="115000"/>
              </a:lnSpc>
              <a:buNone/>
            </a:pPr>
            <a:endParaRPr sz="2000" dirty="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8"/>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Synthesis </a:t>
            </a:r>
            <a:endParaRPr>
              <a:solidFill>
                <a:schemeClr val="accent1"/>
              </a:solidFill>
            </a:endParaRPr>
          </a:p>
        </p:txBody>
      </p:sp>
      <p:sp>
        <p:nvSpPr>
          <p:cNvPr id="403" name="Google Shape;403;p58"/>
          <p:cNvSpPr txBox="1">
            <a:spLocks noGrp="1"/>
          </p:cNvSpPr>
          <p:nvPr>
            <p:ph type="body" idx="1"/>
          </p:nvPr>
        </p:nvSpPr>
        <p:spPr>
          <a:xfrm>
            <a:off x="2067325" y="954800"/>
            <a:ext cx="7953600" cy="53496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chemeClr val="accent1"/>
                </a:solidFill>
              </a:rPr>
              <a:t>Does the conclusion from the hypothesis test agree with the findings of the confidence interval? </a:t>
            </a:r>
            <a:endParaRPr sz="2000">
              <a:solidFill>
                <a:schemeClr val="accent1"/>
              </a:solidFill>
            </a:endParaRPr>
          </a:p>
          <a:p>
            <a:pPr marL="0" indent="0">
              <a:lnSpc>
                <a:spcPct val="115000"/>
              </a:lnSpc>
              <a:buNone/>
            </a:pPr>
            <a:endParaRPr sz="2000">
              <a:solidFill>
                <a:schemeClr val="accent1"/>
              </a:solidFill>
            </a:endParaRPr>
          </a:p>
          <a:p>
            <a:pPr marL="0" indent="0">
              <a:lnSpc>
                <a:spcPct val="115000"/>
              </a:lnSpc>
              <a:buNone/>
            </a:pPr>
            <a:r>
              <a:rPr lang="en" sz="2000" i="1">
                <a:solidFill>
                  <a:srgbClr val="000000"/>
                </a:solidFill>
              </a:rPr>
              <a:t>Yes, the hypothesis test found a significant difference, and the CI does not contain the null value of 0</a:t>
            </a:r>
            <a:endParaRPr sz="2000" i="1">
              <a:solidFill>
                <a:srgbClr val="000000"/>
              </a:solidFill>
            </a:endParaRPr>
          </a:p>
          <a:p>
            <a:pPr marL="0" indent="0">
              <a:lnSpc>
                <a:spcPct val="115000"/>
              </a:lnSpc>
              <a:buNone/>
            </a:pPr>
            <a:endParaRPr sz="2000">
              <a:solidFill>
                <a:schemeClr val="accent1"/>
              </a:solidFill>
            </a:endParaRPr>
          </a:p>
          <a:p>
            <a:pPr marL="0" indent="0">
              <a:lnSpc>
                <a:spcPct val="115000"/>
              </a:lnSpc>
              <a:buNone/>
            </a:pPr>
            <a:endParaRPr sz="2000">
              <a:solidFill>
                <a:schemeClr val="accent1"/>
              </a:solidFill>
            </a:endParaRPr>
          </a:p>
          <a:p>
            <a:pPr marL="0" indent="0">
              <a:lnSpc>
                <a:spcPct val="115000"/>
              </a:lnSpc>
              <a:buNone/>
            </a:pPr>
            <a:r>
              <a:rPr lang="en" sz="2000">
                <a:solidFill>
                  <a:schemeClr val="accent1"/>
                </a:solidFill>
              </a:rPr>
              <a:t>Do you think the findings of this study suggests that people believe Friday 13</a:t>
            </a:r>
            <a:r>
              <a:rPr lang="en" sz="2000" baseline="30000">
                <a:solidFill>
                  <a:schemeClr val="accent1"/>
                </a:solidFill>
              </a:rPr>
              <a:t>th</a:t>
            </a:r>
            <a:r>
              <a:rPr lang="en" sz="2000">
                <a:solidFill>
                  <a:schemeClr val="accent1"/>
                </a:solidFill>
              </a:rPr>
              <a:t> is a day of bad luck?</a:t>
            </a:r>
            <a:endParaRPr sz="2000">
              <a:solidFill>
                <a:schemeClr val="accent1"/>
              </a:solidFill>
            </a:endParaRPr>
          </a:p>
          <a:p>
            <a:pPr marL="0" indent="0">
              <a:lnSpc>
                <a:spcPct val="115000"/>
              </a:lnSpc>
              <a:buNone/>
            </a:pPr>
            <a:endParaRPr sz="2000">
              <a:solidFill>
                <a:schemeClr val="accent1"/>
              </a:solidFill>
            </a:endParaRPr>
          </a:p>
          <a:p>
            <a:pPr marL="0" indent="0">
              <a:lnSpc>
                <a:spcPct val="115000"/>
              </a:lnSpc>
              <a:buNone/>
            </a:pPr>
            <a:r>
              <a:rPr lang="en" sz="2000" i="1">
                <a:solidFill>
                  <a:srgbClr val="000000"/>
                </a:solidFill>
              </a:rPr>
              <a:t>No, this is an observational study. We have just observed a significant difference between the number of cars on the road on these two days. We have not tested for people’s beliefs</a:t>
            </a:r>
            <a:endParaRPr sz="2000" i="1">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9"/>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3000">
                <a:solidFill>
                  <a:schemeClr val="accent1"/>
                </a:solidFill>
              </a:rPr>
              <a:t>Recap: Inference using the 𝒕-distribution  </a:t>
            </a:r>
            <a:endParaRPr sz="3000">
              <a:solidFill>
                <a:schemeClr val="accent1"/>
              </a:solidFill>
            </a:endParaRPr>
          </a:p>
        </p:txBody>
      </p:sp>
      <p:sp>
        <p:nvSpPr>
          <p:cNvPr id="409" name="Google Shape;409;p59"/>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If 𝞼 is unknown, use the 𝒕-distribution with </a:t>
            </a:r>
            <a:endParaRPr sz="2000">
              <a:solidFill>
                <a:srgbClr val="000000"/>
              </a:solidFill>
            </a:endParaRPr>
          </a:p>
          <a:p>
            <a:pPr marL="0" indent="0">
              <a:lnSpc>
                <a:spcPct val="115000"/>
              </a:lnSpc>
              <a:buNone/>
            </a:pPr>
            <a:endParaRPr sz="2000">
              <a:solidFill>
                <a:srgbClr val="000000"/>
              </a:solidFill>
            </a:endParaRPr>
          </a:p>
        </p:txBody>
      </p:sp>
      <p:pic>
        <p:nvPicPr>
          <p:cNvPr id="410" name="Google Shape;410;p59"/>
          <p:cNvPicPr preferRelativeResize="0"/>
          <p:nvPr/>
        </p:nvPicPr>
        <p:blipFill>
          <a:blip r:embed="rId3">
            <a:alphaModFix/>
          </a:blip>
          <a:stretch>
            <a:fillRect/>
          </a:stretch>
        </p:blipFill>
        <p:spPr>
          <a:xfrm>
            <a:off x="7413701" y="1202126"/>
            <a:ext cx="1000125" cy="466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0"/>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3000">
                <a:solidFill>
                  <a:schemeClr val="accent1"/>
                </a:solidFill>
              </a:rPr>
              <a:t>Recap: Inference using the 𝒕-distribution  </a:t>
            </a:r>
            <a:endParaRPr sz="3000">
              <a:solidFill>
                <a:schemeClr val="accent1"/>
              </a:solidFill>
            </a:endParaRPr>
          </a:p>
        </p:txBody>
      </p:sp>
      <p:sp>
        <p:nvSpPr>
          <p:cNvPr id="416" name="Google Shape;416;p60"/>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If 𝞼 is unknown, use the 𝒕-distribution with </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Conditions:</a:t>
            </a:r>
            <a:endParaRPr sz="2000">
              <a:solidFill>
                <a:srgbClr val="000000"/>
              </a:solidFill>
            </a:endParaRPr>
          </a:p>
          <a:p>
            <a:pPr lvl="1" indent="-355600">
              <a:lnSpc>
                <a:spcPct val="115000"/>
              </a:lnSpc>
              <a:buClr>
                <a:srgbClr val="000000"/>
              </a:buClr>
              <a:buSzPts val="2000"/>
              <a:buChar char="●"/>
            </a:pPr>
            <a:r>
              <a:rPr lang="en" sz="2000">
                <a:solidFill>
                  <a:srgbClr val="000000"/>
                </a:solidFill>
              </a:rPr>
              <a:t>independence of observations (often verified by a random sample, and if sampling without replacement, </a:t>
            </a:r>
            <a:r>
              <a:rPr lang="en" sz="2000" i="1">
                <a:solidFill>
                  <a:srgbClr val="000000"/>
                </a:solidFill>
              </a:rPr>
              <a:t>n</a:t>
            </a:r>
            <a:r>
              <a:rPr lang="en" sz="2000">
                <a:solidFill>
                  <a:srgbClr val="000000"/>
                </a:solidFill>
              </a:rPr>
              <a:t> &lt; 10% of population)</a:t>
            </a:r>
            <a:endParaRPr sz="2000">
              <a:solidFill>
                <a:srgbClr val="000000"/>
              </a:solidFill>
            </a:endParaRPr>
          </a:p>
          <a:p>
            <a:pPr lvl="1" indent="-355600">
              <a:lnSpc>
                <a:spcPct val="115000"/>
              </a:lnSpc>
              <a:buClr>
                <a:srgbClr val="000000"/>
              </a:buClr>
              <a:buSzPts val="2000"/>
              <a:buChar char="●"/>
            </a:pPr>
            <a:r>
              <a:rPr lang="en" sz="2000">
                <a:solidFill>
                  <a:srgbClr val="000000"/>
                </a:solidFill>
              </a:rPr>
              <a:t>no extreme skew</a:t>
            </a:r>
            <a:endParaRPr sz="2000">
              <a:solidFill>
                <a:srgbClr val="000000"/>
              </a:solidFill>
            </a:endParaRPr>
          </a:p>
        </p:txBody>
      </p:sp>
      <p:pic>
        <p:nvPicPr>
          <p:cNvPr id="417" name="Google Shape;417;p60"/>
          <p:cNvPicPr preferRelativeResize="0"/>
          <p:nvPr/>
        </p:nvPicPr>
        <p:blipFill>
          <a:blip r:embed="rId3">
            <a:alphaModFix/>
          </a:blip>
          <a:stretch>
            <a:fillRect/>
          </a:stretch>
        </p:blipFill>
        <p:spPr>
          <a:xfrm>
            <a:off x="7413701" y="1202126"/>
            <a:ext cx="1000125" cy="466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3000">
                <a:solidFill>
                  <a:schemeClr val="accent1"/>
                </a:solidFill>
              </a:rPr>
              <a:t>Recap: Inference using the 𝒕-distribution  </a:t>
            </a:r>
            <a:endParaRPr sz="3000">
              <a:solidFill>
                <a:schemeClr val="accent1"/>
              </a:solidFill>
            </a:endParaRPr>
          </a:p>
        </p:txBody>
      </p:sp>
      <p:sp>
        <p:nvSpPr>
          <p:cNvPr id="423" name="Google Shape;423;p61"/>
          <p:cNvSpPr txBox="1">
            <a:spLocks noGrp="1"/>
          </p:cNvSpPr>
          <p:nvPr>
            <p:ph type="body" idx="1"/>
          </p:nvPr>
        </p:nvSpPr>
        <p:spPr>
          <a:xfrm>
            <a:off x="2119200" y="1082850"/>
            <a:ext cx="7953600" cy="3630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If 𝞼 is unknown, use the 𝒕-distribution with </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Conditions:</a:t>
            </a:r>
            <a:endParaRPr sz="2000">
              <a:solidFill>
                <a:srgbClr val="000000"/>
              </a:solidFill>
            </a:endParaRPr>
          </a:p>
          <a:p>
            <a:pPr lvl="1" indent="-355600">
              <a:lnSpc>
                <a:spcPct val="115000"/>
              </a:lnSpc>
              <a:buClr>
                <a:srgbClr val="000000"/>
              </a:buClr>
              <a:buSzPts val="2000"/>
              <a:buChar char="●"/>
            </a:pPr>
            <a:r>
              <a:rPr lang="en" sz="2000">
                <a:solidFill>
                  <a:srgbClr val="000000"/>
                </a:solidFill>
              </a:rPr>
              <a:t>independence of observations (often verified by a random sample, and if sampling without replacement, </a:t>
            </a:r>
            <a:r>
              <a:rPr lang="en" sz="2000" i="1">
                <a:solidFill>
                  <a:srgbClr val="000000"/>
                </a:solidFill>
              </a:rPr>
              <a:t>n</a:t>
            </a:r>
            <a:r>
              <a:rPr lang="en" sz="2000">
                <a:solidFill>
                  <a:srgbClr val="000000"/>
                </a:solidFill>
              </a:rPr>
              <a:t> &lt; 10% of population)</a:t>
            </a:r>
            <a:endParaRPr sz="2000">
              <a:solidFill>
                <a:srgbClr val="000000"/>
              </a:solidFill>
            </a:endParaRPr>
          </a:p>
          <a:p>
            <a:pPr lvl="1" indent="-355600">
              <a:lnSpc>
                <a:spcPct val="115000"/>
              </a:lnSpc>
              <a:buClr>
                <a:srgbClr val="000000"/>
              </a:buClr>
              <a:buSzPts val="2000"/>
              <a:buChar char="●"/>
            </a:pPr>
            <a:r>
              <a:rPr lang="en" sz="2000">
                <a:solidFill>
                  <a:srgbClr val="000000"/>
                </a:solidFill>
              </a:rPr>
              <a:t>no extreme skew</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Hypothesis Testing:</a:t>
            </a:r>
            <a:endParaRPr sz="2000">
              <a:solidFill>
                <a:srgbClr val="000000"/>
              </a:solidFill>
            </a:endParaRPr>
          </a:p>
          <a:p>
            <a:pPr marL="0" indent="0">
              <a:lnSpc>
                <a:spcPct val="115000"/>
              </a:lnSpc>
              <a:buNone/>
            </a:pPr>
            <a:endParaRPr sz="2000">
              <a:solidFill>
                <a:srgbClr val="000000"/>
              </a:solidFill>
            </a:endParaRPr>
          </a:p>
        </p:txBody>
      </p:sp>
      <p:pic>
        <p:nvPicPr>
          <p:cNvPr id="424" name="Google Shape;424;p61"/>
          <p:cNvPicPr preferRelativeResize="0"/>
          <p:nvPr/>
        </p:nvPicPr>
        <p:blipFill>
          <a:blip r:embed="rId3">
            <a:alphaModFix/>
          </a:blip>
          <a:stretch>
            <a:fillRect/>
          </a:stretch>
        </p:blipFill>
        <p:spPr>
          <a:xfrm>
            <a:off x="7413701" y="1202126"/>
            <a:ext cx="1000125" cy="466975"/>
          </a:xfrm>
          <a:prstGeom prst="rect">
            <a:avLst/>
          </a:prstGeom>
          <a:noFill/>
          <a:ln>
            <a:noFill/>
          </a:ln>
        </p:spPr>
      </p:pic>
      <p:pic>
        <p:nvPicPr>
          <p:cNvPr id="425" name="Google Shape;425;p61"/>
          <p:cNvPicPr preferRelativeResize="0"/>
          <p:nvPr/>
        </p:nvPicPr>
        <p:blipFill>
          <a:blip r:embed="rId4">
            <a:alphaModFix/>
          </a:blip>
          <a:stretch>
            <a:fillRect/>
          </a:stretch>
        </p:blipFill>
        <p:spPr>
          <a:xfrm>
            <a:off x="3314700" y="3812801"/>
            <a:ext cx="5562600" cy="5891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2"/>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3000">
                <a:solidFill>
                  <a:schemeClr val="accent1"/>
                </a:solidFill>
              </a:rPr>
              <a:t>Recap: Inference using the 𝒕-distribution  </a:t>
            </a:r>
            <a:endParaRPr sz="3000">
              <a:solidFill>
                <a:schemeClr val="accent1"/>
              </a:solidFill>
            </a:endParaRPr>
          </a:p>
        </p:txBody>
      </p:sp>
      <p:sp>
        <p:nvSpPr>
          <p:cNvPr id="431" name="Google Shape;431;p62"/>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If 𝞼 is unknown, use the 𝒕-distribution with </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Conditions:</a:t>
            </a:r>
            <a:endParaRPr sz="2000">
              <a:solidFill>
                <a:srgbClr val="000000"/>
              </a:solidFill>
            </a:endParaRPr>
          </a:p>
          <a:p>
            <a:pPr lvl="1" indent="-355600">
              <a:lnSpc>
                <a:spcPct val="115000"/>
              </a:lnSpc>
              <a:buClr>
                <a:srgbClr val="000000"/>
              </a:buClr>
              <a:buSzPts val="2000"/>
              <a:buChar char="●"/>
            </a:pPr>
            <a:r>
              <a:rPr lang="en" sz="2000">
                <a:solidFill>
                  <a:srgbClr val="000000"/>
                </a:solidFill>
              </a:rPr>
              <a:t>independence of observations (often verified by a random sample, and if sampling without replacement, </a:t>
            </a:r>
            <a:r>
              <a:rPr lang="en" sz="2000" i="1">
                <a:solidFill>
                  <a:srgbClr val="000000"/>
                </a:solidFill>
              </a:rPr>
              <a:t>n</a:t>
            </a:r>
            <a:r>
              <a:rPr lang="en" sz="2000">
                <a:solidFill>
                  <a:srgbClr val="000000"/>
                </a:solidFill>
              </a:rPr>
              <a:t> &lt; 10% of population)</a:t>
            </a:r>
            <a:endParaRPr sz="2000">
              <a:solidFill>
                <a:srgbClr val="000000"/>
              </a:solidFill>
            </a:endParaRPr>
          </a:p>
          <a:p>
            <a:pPr lvl="1" indent="-355600">
              <a:lnSpc>
                <a:spcPct val="115000"/>
              </a:lnSpc>
              <a:buClr>
                <a:srgbClr val="000000"/>
              </a:buClr>
              <a:buSzPts val="2000"/>
              <a:buChar char="●"/>
            </a:pPr>
            <a:r>
              <a:rPr lang="en" sz="2000">
                <a:solidFill>
                  <a:srgbClr val="000000"/>
                </a:solidFill>
              </a:rPr>
              <a:t>no extreme skew</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Hypothesis Testing:</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indent="-355600">
              <a:lnSpc>
                <a:spcPct val="115000"/>
              </a:lnSpc>
              <a:buClr>
                <a:srgbClr val="000000"/>
              </a:buClr>
              <a:buSzPts val="2000"/>
            </a:pPr>
            <a:r>
              <a:rPr lang="en" sz="2000">
                <a:solidFill>
                  <a:srgbClr val="000000"/>
                </a:solidFill>
              </a:rPr>
              <a:t>Confidence interval:</a:t>
            </a:r>
            <a:endParaRPr sz="2000">
              <a:solidFill>
                <a:srgbClr val="000000"/>
              </a:solidFill>
            </a:endParaRPr>
          </a:p>
        </p:txBody>
      </p:sp>
      <p:pic>
        <p:nvPicPr>
          <p:cNvPr id="432" name="Google Shape;432;p62"/>
          <p:cNvPicPr preferRelativeResize="0"/>
          <p:nvPr/>
        </p:nvPicPr>
        <p:blipFill>
          <a:blip r:embed="rId3">
            <a:alphaModFix/>
          </a:blip>
          <a:stretch>
            <a:fillRect/>
          </a:stretch>
        </p:blipFill>
        <p:spPr>
          <a:xfrm>
            <a:off x="7413701" y="1202126"/>
            <a:ext cx="1000125" cy="466975"/>
          </a:xfrm>
          <a:prstGeom prst="rect">
            <a:avLst/>
          </a:prstGeom>
          <a:noFill/>
          <a:ln>
            <a:noFill/>
          </a:ln>
        </p:spPr>
      </p:pic>
      <p:pic>
        <p:nvPicPr>
          <p:cNvPr id="433" name="Google Shape;433;p62"/>
          <p:cNvPicPr preferRelativeResize="0"/>
          <p:nvPr/>
        </p:nvPicPr>
        <p:blipFill>
          <a:blip r:embed="rId4">
            <a:alphaModFix/>
          </a:blip>
          <a:stretch>
            <a:fillRect/>
          </a:stretch>
        </p:blipFill>
        <p:spPr>
          <a:xfrm>
            <a:off x="3314700" y="3812801"/>
            <a:ext cx="5562600" cy="589125"/>
          </a:xfrm>
          <a:prstGeom prst="rect">
            <a:avLst/>
          </a:prstGeom>
          <a:noFill/>
          <a:ln>
            <a:noFill/>
          </a:ln>
        </p:spPr>
      </p:pic>
      <p:pic>
        <p:nvPicPr>
          <p:cNvPr id="434" name="Google Shape;434;p62"/>
          <p:cNvPicPr preferRelativeResize="0"/>
          <p:nvPr/>
        </p:nvPicPr>
        <p:blipFill>
          <a:blip r:embed="rId5">
            <a:alphaModFix/>
          </a:blip>
          <a:stretch>
            <a:fillRect/>
          </a:stretch>
        </p:blipFill>
        <p:spPr>
          <a:xfrm>
            <a:off x="4643439" y="5082814"/>
            <a:ext cx="2905125" cy="3905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3"/>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sz="3000">
                <a:solidFill>
                  <a:schemeClr val="accent1"/>
                </a:solidFill>
              </a:rPr>
              <a:t>Recap: Inference using the 𝒕-distribution  </a:t>
            </a:r>
            <a:endParaRPr sz="3000">
              <a:solidFill>
                <a:schemeClr val="accent1"/>
              </a:solidFill>
            </a:endParaRPr>
          </a:p>
        </p:txBody>
      </p:sp>
      <p:sp>
        <p:nvSpPr>
          <p:cNvPr id="440" name="Google Shape;440;p63"/>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If 𝞼 is unknown, use the 𝒕-distribution with </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Conditions:</a:t>
            </a:r>
            <a:endParaRPr sz="2000">
              <a:solidFill>
                <a:srgbClr val="000000"/>
              </a:solidFill>
            </a:endParaRPr>
          </a:p>
          <a:p>
            <a:pPr lvl="1" indent="-355600">
              <a:lnSpc>
                <a:spcPct val="115000"/>
              </a:lnSpc>
              <a:buClr>
                <a:srgbClr val="000000"/>
              </a:buClr>
              <a:buSzPts val="2000"/>
              <a:buChar char="●"/>
            </a:pPr>
            <a:r>
              <a:rPr lang="en" sz="2000">
                <a:solidFill>
                  <a:srgbClr val="000000"/>
                </a:solidFill>
              </a:rPr>
              <a:t>independence of observations (often verified by a random sample, and if sampling without replacement, </a:t>
            </a:r>
            <a:r>
              <a:rPr lang="en" sz="2000" i="1">
                <a:solidFill>
                  <a:srgbClr val="000000"/>
                </a:solidFill>
              </a:rPr>
              <a:t>n</a:t>
            </a:r>
            <a:r>
              <a:rPr lang="en" sz="2000">
                <a:solidFill>
                  <a:srgbClr val="000000"/>
                </a:solidFill>
              </a:rPr>
              <a:t> &lt; 10% of population)</a:t>
            </a:r>
            <a:endParaRPr sz="2000">
              <a:solidFill>
                <a:srgbClr val="000000"/>
              </a:solidFill>
            </a:endParaRPr>
          </a:p>
          <a:p>
            <a:pPr lvl="1" indent="-355600">
              <a:lnSpc>
                <a:spcPct val="115000"/>
              </a:lnSpc>
              <a:buClr>
                <a:srgbClr val="000000"/>
              </a:buClr>
              <a:buSzPts val="2000"/>
              <a:buChar char="●"/>
            </a:pPr>
            <a:r>
              <a:rPr lang="en" sz="2000">
                <a:solidFill>
                  <a:srgbClr val="000000"/>
                </a:solidFill>
              </a:rPr>
              <a:t>no extreme skew</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Hypothesis Testing:</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indent="-355600">
              <a:lnSpc>
                <a:spcPct val="115000"/>
              </a:lnSpc>
              <a:buClr>
                <a:srgbClr val="000000"/>
              </a:buClr>
              <a:buSzPts val="2000"/>
            </a:pPr>
            <a:r>
              <a:rPr lang="en" sz="2000">
                <a:solidFill>
                  <a:srgbClr val="000000"/>
                </a:solidFill>
              </a:rPr>
              <a:t>Confidence interval:</a:t>
            </a:r>
            <a:endParaRPr sz="2000">
              <a:solidFill>
                <a:srgbClr val="000000"/>
              </a:solidFill>
            </a:endParaRPr>
          </a:p>
        </p:txBody>
      </p:sp>
      <p:pic>
        <p:nvPicPr>
          <p:cNvPr id="441" name="Google Shape;441;p63"/>
          <p:cNvPicPr preferRelativeResize="0"/>
          <p:nvPr/>
        </p:nvPicPr>
        <p:blipFill>
          <a:blip r:embed="rId3">
            <a:alphaModFix/>
          </a:blip>
          <a:stretch>
            <a:fillRect/>
          </a:stretch>
        </p:blipFill>
        <p:spPr>
          <a:xfrm>
            <a:off x="7413701" y="1202126"/>
            <a:ext cx="1000125" cy="466975"/>
          </a:xfrm>
          <a:prstGeom prst="rect">
            <a:avLst/>
          </a:prstGeom>
          <a:noFill/>
          <a:ln>
            <a:noFill/>
          </a:ln>
        </p:spPr>
      </p:pic>
      <p:pic>
        <p:nvPicPr>
          <p:cNvPr id="442" name="Google Shape;442;p63"/>
          <p:cNvPicPr preferRelativeResize="0"/>
          <p:nvPr/>
        </p:nvPicPr>
        <p:blipFill>
          <a:blip r:embed="rId4">
            <a:alphaModFix/>
          </a:blip>
          <a:stretch>
            <a:fillRect/>
          </a:stretch>
        </p:blipFill>
        <p:spPr>
          <a:xfrm>
            <a:off x="3314700" y="3812801"/>
            <a:ext cx="5562600" cy="589125"/>
          </a:xfrm>
          <a:prstGeom prst="rect">
            <a:avLst/>
          </a:prstGeom>
          <a:noFill/>
          <a:ln>
            <a:noFill/>
          </a:ln>
        </p:spPr>
      </p:pic>
      <p:cxnSp>
        <p:nvCxnSpPr>
          <p:cNvPr id="443" name="Google Shape;443;p63"/>
          <p:cNvCxnSpPr/>
          <p:nvPr/>
        </p:nvCxnSpPr>
        <p:spPr>
          <a:xfrm>
            <a:off x="1792100" y="5826750"/>
            <a:ext cx="3113400" cy="2100"/>
          </a:xfrm>
          <a:prstGeom prst="straightConnector1">
            <a:avLst/>
          </a:prstGeom>
          <a:noFill/>
          <a:ln w="9525" cap="flat" cmpd="sng">
            <a:solidFill>
              <a:schemeClr val="dk2"/>
            </a:solidFill>
            <a:prstDash val="solid"/>
            <a:round/>
            <a:headEnd type="none" w="med" len="med"/>
            <a:tailEnd type="none" w="med" len="med"/>
          </a:ln>
        </p:spPr>
      </p:cxnSp>
      <p:sp>
        <p:nvSpPr>
          <p:cNvPr id="444" name="Google Shape;444;p63"/>
          <p:cNvSpPr txBox="1"/>
          <p:nvPr/>
        </p:nvSpPr>
        <p:spPr>
          <a:xfrm>
            <a:off x="1826700" y="5923975"/>
            <a:ext cx="6849300" cy="354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FF0000"/>
                </a:solidFill>
                <a:latin typeface="Arial"/>
                <a:cs typeface="Arial"/>
                <a:sym typeface="Arial"/>
              </a:rPr>
              <a:t>Note</a:t>
            </a:r>
            <a:r>
              <a:rPr lang="en" sz="1400" kern="0">
                <a:solidFill>
                  <a:srgbClr val="000000"/>
                </a:solidFill>
                <a:latin typeface="Arial"/>
                <a:cs typeface="Arial"/>
                <a:sym typeface="Arial"/>
              </a:rPr>
              <a:t>: The example we used was for paired means (difference between dependent groups). We took the difference between the observations and used only these differences (one sample) in our analysis</a:t>
            </a:r>
            <a:endParaRPr sz="1400" kern="0">
              <a:solidFill>
                <a:srgbClr val="000000"/>
              </a:solidFill>
              <a:latin typeface="Arial"/>
              <a:cs typeface="Arial"/>
              <a:sym typeface="Arial"/>
            </a:endParaRPr>
          </a:p>
        </p:txBody>
      </p:sp>
      <p:pic>
        <p:nvPicPr>
          <p:cNvPr id="445" name="Google Shape;445;p63"/>
          <p:cNvPicPr preferRelativeResize="0"/>
          <p:nvPr/>
        </p:nvPicPr>
        <p:blipFill>
          <a:blip r:embed="rId5">
            <a:alphaModFix/>
          </a:blip>
          <a:stretch>
            <a:fillRect/>
          </a:stretch>
        </p:blipFill>
        <p:spPr>
          <a:xfrm>
            <a:off x="4643439" y="5081189"/>
            <a:ext cx="2905125" cy="3905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dirty="0">
                <a:solidFill>
                  <a:schemeClr val="accent1"/>
                </a:solidFill>
              </a:rPr>
              <a:t>Useful tool </a:t>
            </a:r>
            <a:endParaRPr dirty="0">
              <a:solidFill>
                <a:schemeClr val="accent1"/>
              </a:solidFill>
            </a:endParaRPr>
          </a:p>
        </p:txBody>
      </p:sp>
      <p:sp>
        <p:nvSpPr>
          <p:cNvPr id="288" name="Google Shape;288;p41"/>
          <p:cNvSpPr txBox="1">
            <a:spLocks noGrp="1"/>
          </p:cNvSpPr>
          <p:nvPr>
            <p:ph type="body" idx="1"/>
          </p:nvPr>
        </p:nvSpPr>
        <p:spPr>
          <a:xfrm>
            <a:off x="2119200" y="1082850"/>
            <a:ext cx="7953600" cy="3267300"/>
          </a:xfrm>
          <a:prstGeom prst="rect">
            <a:avLst/>
          </a:prstGeom>
        </p:spPr>
        <p:txBody>
          <a:bodyPr spcFirstLastPara="1" wrap="square" lIns="91425" tIns="91425" rIns="91425" bIns="91425" anchor="t" anchorCtr="0">
            <a:noAutofit/>
          </a:bodyPr>
          <a:lstStyle/>
          <a:p>
            <a:pPr marL="0" indent="0">
              <a:lnSpc>
                <a:spcPct val="115000"/>
              </a:lnSpc>
              <a:buNone/>
            </a:pPr>
            <a:r>
              <a:rPr lang="en" sz="2000" u="sng" dirty="0">
                <a:solidFill>
                  <a:schemeClr val="hlink"/>
                </a:solidFill>
                <a:hlinkClick r:id="rId3"/>
              </a:rPr>
              <a:t>http://gallery.shinyapps.io/dist_calc/</a:t>
            </a:r>
            <a:endParaRPr sz="2000" dirty="0">
              <a:solidFill>
                <a:srgbClr val="000000"/>
              </a:solidFill>
            </a:endParaRPr>
          </a:p>
          <a:p>
            <a:pPr marL="0" indent="0">
              <a:lnSpc>
                <a:spcPct val="115000"/>
              </a:lnSpc>
              <a:buNone/>
            </a:pPr>
            <a:br>
              <a:rPr lang="en" sz="2000" dirty="0">
                <a:solidFill>
                  <a:srgbClr val="000000"/>
                </a:solidFill>
              </a:rPr>
            </a:b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pic>
        <p:nvPicPr>
          <p:cNvPr id="8" name="Picture 7" descr="A math equations on a white background&#10;&#10;Description automatically generated">
            <a:extLst>
              <a:ext uri="{FF2B5EF4-FFF2-40B4-BE49-F238E27FC236}">
                <a16:creationId xmlns:a16="http://schemas.microsoft.com/office/drawing/2014/main" id="{B6FB2DCD-4C31-EE9F-A371-4EBED0A123B8}"/>
              </a:ext>
            </a:extLst>
          </p:cNvPr>
          <p:cNvPicPr>
            <a:picLocks noChangeAspect="1"/>
          </p:cNvPicPr>
          <p:nvPr/>
        </p:nvPicPr>
        <p:blipFill>
          <a:blip r:embed="rId4"/>
          <a:stretch>
            <a:fillRect/>
          </a:stretch>
        </p:blipFill>
        <p:spPr>
          <a:xfrm>
            <a:off x="2257200" y="2292351"/>
            <a:ext cx="7953600" cy="2492635"/>
          </a:xfrm>
          <a:prstGeom prst="rect">
            <a:avLst/>
          </a:prstGeom>
        </p:spPr>
      </p:pic>
      <p:sp>
        <p:nvSpPr>
          <p:cNvPr id="9" name="Rectangle 8">
            <a:extLst>
              <a:ext uri="{FF2B5EF4-FFF2-40B4-BE49-F238E27FC236}">
                <a16:creationId xmlns:a16="http://schemas.microsoft.com/office/drawing/2014/main" id="{940D3DA0-4FC2-D694-E23A-6439F7B63C31}"/>
              </a:ext>
            </a:extLst>
          </p:cNvPr>
          <p:cNvSpPr/>
          <p:nvPr/>
        </p:nvSpPr>
        <p:spPr>
          <a:xfrm>
            <a:off x="3552092" y="2716500"/>
            <a:ext cx="5779477" cy="5776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EDE84B-8E75-0035-83A3-AC9D2A4858C8}"/>
              </a:ext>
            </a:extLst>
          </p:cNvPr>
          <p:cNvSpPr/>
          <p:nvPr/>
        </p:nvSpPr>
        <p:spPr>
          <a:xfrm>
            <a:off x="2368063" y="3294185"/>
            <a:ext cx="6963506" cy="10559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dirty="0">
                <a:solidFill>
                  <a:schemeClr val="accent1"/>
                </a:solidFill>
              </a:rPr>
              <a:t>Useful tool </a:t>
            </a:r>
            <a:endParaRPr dirty="0">
              <a:solidFill>
                <a:schemeClr val="accent1"/>
              </a:solidFill>
            </a:endParaRPr>
          </a:p>
        </p:txBody>
      </p:sp>
      <p:sp>
        <p:nvSpPr>
          <p:cNvPr id="288" name="Google Shape;288;p41"/>
          <p:cNvSpPr txBox="1">
            <a:spLocks noGrp="1"/>
          </p:cNvSpPr>
          <p:nvPr>
            <p:ph type="body" idx="1"/>
          </p:nvPr>
        </p:nvSpPr>
        <p:spPr>
          <a:xfrm>
            <a:off x="2119200" y="1082850"/>
            <a:ext cx="7953600" cy="3267300"/>
          </a:xfrm>
          <a:prstGeom prst="rect">
            <a:avLst/>
          </a:prstGeom>
        </p:spPr>
        <p:txBody>
          <a:bodyPr spcFirstLastPara="1" wrap="square" lIns="91425" tIns="91425" rIns="91425" bIns="91425" anchor="t" anchorCtr="0">
            <a:noAutofit/>
          </a:bodyPr>
          <a:lstStyle/>
          <a:p>
            <a:pPr marL="0" indent="0">
              <a:lnSpc>
                <a:spcPct val="115000"/>
              </a:lnSpc>
              <a:buNone/>
            </a:pPr>
            <a:r>
              <a:rPr lang="en" sz="2000" u="sng" dirty="0">
                <a:solidFill>
                  <a:schemeClr val="hlink"/>
                </a:solidFill>
                <a:hlinkClick r:id="rId3"/>
              </a:rPr>
              <a:t>http://gallery.shinyapps.io/dist_calc/</a:t>
            </a:r>
            <a:endParaRPr sz="2000" dirty="0">
              <a:solidFill>
                <a:srgbClr val="000000"/>
              </a:solidFill>
            </a:endParaRPr>
          </a:p>
          <a:p>
            <a:pPr marL="0" indent="0">
              <a:lnSpc>
                <a:spcPct val="115000"/>
              </a:lnSpc>
              <a:buNone/>
            </a:pPr>
            <a:br>
              <a:rPr lang="en" sz="2000" dirty="0">
                <a:solidFill>
                  <a:srgbClr val="000000"/>
                </a:solidFill>
              </a:rPr>
            </a:b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pic>
        <p:nvPicPr>
          <p:cNvPr id="8" name="Picture 7" descr="A math equations on a white background&#10;&#10;Description automatically generated">
            <a:extLst>
              <a:ext uri="{FF2B5EF4-FFF2-40B4-BE49-F238E27FC236}">
                <a16:creationId xmlns:a16="http://schemas.microsoft.com/office/drawing/2014/main" id="{B6FB2DCD-4C31-EE9F-A371-4EBED0A123B8}"/>
              </a:ext>
            </a:extLst>
          </p:cNvPr>
          <p:cNvPicPr>
            <a:picLocks noChangeAspect="1"/>
          </p:cNvPicPr>
          <p:nvPr/>
        </p:nvPicPr>
        <p:blipFill>
          <a:blip r:embed="rId4"/>
          <a:stretch>
            <a:fillRect/>
          </a:stretch>
        </p:blipFill>
        <p:spPr>
          <a:xfrm>
            <a:off x="2257200" y="2292351"/>
            <a:ext cx="7953600" cy="2492635"/>
          </a:xfrm>
          <a:prstGeom prst="rect">
            <a:avLst/>
          </a:prstGeom>
        </p:spPr>
      </p:pic>
      <p:sp>
        <p:nvSpPr>
          <p:cNvPr id="10" name="Rectangle 9">
            <a:extLst>
              <a:ext uri="{FF2B5EF4-FFF2-40B4-BE49-F238E27FC236}">
                <a16:creationId xmlns:a16="http://schemas.microsoft.com/office/drawing/2014/main" id="{B2EDE84B-8E75-0035-83A3-AC9D2A4858C8}"/>
              </a:ext>
            </a:extLst>
          </p:cNvPr>
          <p:cNvSpPr/>
          <p:nvPr/>
        </p:nvSpPr>
        <p:spPr>
          <a:xfrm>
            <a:off x="2368063" y="3294185"/>
            <a:ext cx="6963506" cy="10559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527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dirty="0">
                <a:solidFill>
                  <a:schemeClr val="accent1"/>
                </a:solidFill>
              </a:rPr>
              <a:t>Useful tool </a:t>
            </a:r>
            <a:endParaRPr dirty="0">
              <a:solidFill>
                <a:schemeClr val="accent1"/>
              </a:solidFill>
            </a:endParaRPr>
          </a:p>
        </p:txBody>
      </p:sp>
      <p:sp>
        <p:nvSpPr>
          <p:cNvPr id="288" name="Google Shape;288;p41"/>
          <p:cNvSpPr txBox="1">
            <a:spLocks noGrp="1"/>
          </p:cNvSpPr>
          <p:nvPr>
            <p:ph type="body" idx="1"/>
          </p:nvPr>
        </p:nvSpPr>
        <p:spPr>
          <a:xfrm>
            <a:off x="2119200" y="1082850"/>
            <a:ext cx="7953600" cy="3267300"/>
          </a:xfrm>
          <a:prstGeom prst="rect">
            <a:avLst/>
          </a:prstGeom>
        </p:spPr>
        <p:txBody>
          <a:bodyPr spcFirstLastPara="1" wrap="square" lIns="91425" tIns="91425" rIns="91425" bIns="91425" anchor="t" anchorCtr="0">
            <a:noAutofit/>
          </a:bodyPr>
          <a:lstStyle/>
          <a:p>
            <a:pPr marL="0" indent="0">
              <a:lnSpc>
                <a:spcPct val="115000"/>
              </a:lnSpc>
              <a:buNone/>
            </a:pPr>
            <a:r>
              <a:rPr lang="en" sz="2000" u="sng" dirty="0">
                <a:solidFill>
                  <a:schemeClr val="hlink"/>
                </a:solidFill>
                <a:hlinkClick r:id="rId3"/>
              </a:rPr>
              <a:t>http://gallery.shinyapps.io/dist_calc/</a:t>
            </a:r>
            <a:endParaRPr sz="2000" dirty="0">
              <a:solidFill>
                <a:srgbClr val="000000"/>
              </a:solidFill>
            </a:endParaRPr>
          </a:p>
          <a:p>
            <a:pPr marL="0" indent="0">
              <a:lnSpc>
                <a:spcPct val="115000"/>
              </a:lnSpc>
              <a:buNone/>
            </a:pPr>
            <a:br>
              <a:rPr lang="en" sz="2000" dirty="0">
                <a:solidFill>
                  <a:srgbClr val="000000"/>
                </a:solidFill>
              </a:rPr>
            </a:b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
        <p:nvSpPr>
          <p:cNvPr id="10" name="Rectangle 9">
            <a:extLst>
              <a:ext uri="{FF2B5EF4-FFF2-40B4-BE49-F238E27FC236}">
                <a16:creationId xmlns:a16="http://schemas.microsoft.com/office/drawing/2014/main" id="{B2EDE84B-8E75-0035-83A3-AC9D2A4858C8}"/>
              </a:ext>
            </a:extLst>
          </p:cNvPr>
          <p:cNvSpPr/>
          <p:nvPr/>
        </p:nvSpPr>
        <p:spPr>
          <a:xfrm>
            <a:off x="2368063" y="3727938"/>
            <a:ext cx="6963506" cy="6222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math problem with numbers and equations&#10;&#10;Description automatically generated">
            <a:extLst>
              <a:ext uri="{FF2B5EF4-FFF2-40B4-BE49-F238E27FC236}">
                <a16:creationId xmlns:a16="http://schemas.microsoft.com/office/drawing/2014/main" id="{94C4A62F-FB15-855C-8EAD-B29C34CB4EFF}"/>
              </a:ext>
            </a:extLst>
          </p:cNvPr>
          <p:cNvPicPr>
            <a:picLocks noChangeAspect="1"/>
          </p:cNvPicPr>
          <p:nvPr/>
        </p:nvPicPr>
        <p:blipFill>
          <a:blip r:embed="rId4"/>
          <a:stretch>
            <a:fillRect/>
          </a:stretch>
        </p:blipFill>
        <p:spPr>
          <a:xfrm>
            <a:off x="1793082" y="2189433"/>
            <a:ext cx="8605835" cy="2339242"/>
          </a:xfrm>
          <a:prstGeom prst="rect">
            <a:avLst/>
          </a:prstGeom>
        </p:spPr>
      </p:pic>
      <p:sp>
        <p:nvSpPr>
          <p:cNvPr id="4" name="Rectangle 3">
            <a:extLst>
              <a:ext uri="{FF2B5EF4-FFF2-40B4-BE49-F238E27FC236}">
                <a16:creationId xmlns:a16="http://schemas.microsoft.com/office/drawing/2014/main" id="{9F74A12A-CC87-5EAA-2371-191D9EFF9A87}"/>
              </a:ext>
            </a:extLst>
          </p:cNvPr>
          <p:cNvSpPr/>
          <p:nvPr/>
        </p:nvSpPr>
        <p:spPr>
          <a:xfrm>
            <a:off x="3118338" y="2851315"/>
            <a:ext cx="6705599" cy="18144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95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a:solidFill>
                <a:schemeClr val="accent1"/>
              </a:solidFill>
            </a:endParaRPr>
          </a:p>
        </p:txBody>
      </p:sp>
      <p:sp>
        <p:nvSpPr>
          <p:cNvPr id="54" name="Google Shape;54;p12"/>
          <p:cNvSpPr txBox="1">
            <a:spLocks noGrp="1"/>
          </p:cNvSpPr>
          <p:nvPr>
            <p:ph type="body" idx="1"/>
          </p:nvPr>
        </p:nvSpPr>
        <p:spPr>
          <a:xfrm>
            <a:off x="1981200" y="1212575"/>
            <a:ext cx="7953600" cy="3882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want to investigate if people’s behavior is different on Friday the 13</a:t>
            </a:r>
            <a:r>
              <a:rPr lang="en" sz="2000" baseline="30000">
                <a:solidFill>
                  <a:srgbClr val="000000"/>
                </a:solidFill>
              </a:rPr>
              <a:t>th</a:t>
            </a:r>
            <a:r>
              <a:rPr lang="en" sz="2000">
                <a:solidFill>
                  <a:srgbClr val="000000"/>
                </a:solidFill>
              </a:rPr>
              <a:t> compared to Friday 6</a:t>
            </a:r>
            <a:r>
              <a:rPr lang="en" sz="2000" baseline="30000">
                <a:solidFill>
                  <a:srgbClr val="000000"/>
                </a:solidFill>
              </a:rPr>
              <a:t>th</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One approach is to compare the traffic flow on these two days.</a:t>
            </a:r>
            <a:endParaRPr sz="2000">
              <a:solidFill>
                <a:srgbClr val="000000"/>
              </a:solidFill>
            </a:endParaRPr>
          </a:p>
        </p:txBody>
      </p:sp>
      <p:sp>
        <p:nvSpPr>
          <p:cNvPr id="2" name="Rounded Rectangle 1">
            <a:extLst>
              <a:ext uri="{FF2B5EF4-FFF2-40B4-BE49-F238E27FC236}">
                <a16:creationId xmlns:a16="http://schemas.microsoft.com/office/drawing/2014/main" id="{0A264E29-294D-5FBA-A9E8-41DCCA5945DA}"/>
              </a:ext>
            </a:extLst>
          </p:cNvPr>
          <p:cNvSpPr/>
          <p:nvPr/>
        </p:nvSpPr>
        <p:spPr>
          <a:xfrm>
            <a:off x="1981200" y="2649416"/>
            <a:ext cx="7737230" cy="185224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What is our research question?</a:t>
            </a:r>
          </a:p>
          <a:p>
            <a:pPr algn="ctr"/>
            <a:r>
              <a:rPr lang="en-US" sz="2400" dirty="0"/>
              <a:t> </a:t>
            </a:r>
          </a:p>
          <a:p>
            <a:pPr algn="ctr"/>
            <a:r>
              <a:rPr lang="en-US" sz="2400" dirty="0"/>
              <a:t>What are H</a:t>
            </a:r>
            <a:r>
              <a:rPr lang="en-US" sz="2400" baseline="-25000" dirty="0"/>
              <a:t>o</a:t>
            </a:r>
            <a:r>
              <a:rPr lang="en-US" sz="2400" dirty="0"/>
              <a:t> and H</a:t>
            </a:r>
            <a:r>
              <a:rPr lang="en-US" sz="2400" baseline="-25000" dirty="0"/>
              <a:t>a</a:t>
            </a:r>
            <a:r>
              <a:rPr lang="en-US" sz="2400" dirty="0"/>
              <a:t>?</a:t>
            </a:r>
          </a:p>
        </p:txBody>
      </p:sp>
      <p:sp>
        <p:nvSpPr>
          <p:cNvPr id="3" name="TextBox 2">
            <a:extLst>
              <a:ext uri="{FF2B5EF4-FFF2-40B4-BE49-F238E27FC236}">
                <a16:creationId xmlns:a16="http://schemas.microsoft.com/office/drawing/2014/main" id="{B27DC8C9-251B-0C93-8876-03AB82D83578}"/>
              </a:ext>
            </a:extLst>
          </p:cNvPr>
          <p:cNvSpPr txBox="1"/>
          <p:nvPr/>
        </p:nvSpPr>
        <p:spPr>
          <a:xfrm>
            <a:off x="1922585" y="3429000"/>
            <a:ext cx="7953599" cy="369332"/>
          </a:xfrm>
          <a:prstGeom prst="rect">
            <a:avLst/>
          </a:prstGeom>
          <a:noFill/>
        </p:spPr>
        <p:txBody>
          <a:bodyPr wrap="square" rtlCol="0">
            <a:spAutoFit/>
          </a:bodyPr>
          <a:lstStyle/>
          <a:p>
            <a:r>
              <a:rPr lang="en-US" b="1" dirty="0">
                <a:solidFill>
                  <a:srgbClr val="FF0000"/>
                </a:solidFill>
              </a:rPr>
              <a:t>Does traffic flow change on Friday the 13</a:t>
            </a:r>
            <a:r>
              <a:rPr lang="en-US" b="1" baseline="30000" dirty="0">
                <a:solidFill>
                  <a:srgbClr val="FF0000"/>
                </a:solidFill>
              </a:rPr>
              <a:t>th </a:t>
            </a:r>
            <a:r>
              <a:rPr lang="en-US" b="1" dirty="0">
                <a:solidFill>
                  <a:srgbClr val="FF0000"/>
                </a:solidFill>
              </a:rPr>
              <a:t>compared to Friday the 6</a:t>
            </a:r>
            <a:r>
              <a:rPr lang="en-US" b="1" baseline="30000" dirty="0">
                <a:solidFill>
                  <a:srgbClr val="FF0000"/>
                </a:solidFill>
              </a:rPr>
              <a:t>th</a:t>
            </a:r>
            <a:r>
              <a:rPr lang="en-US" b="1" dirty="0">
                <a:solidFill>
                  <a:srgbClr val="FF0000"/>
                </a:solidFill>
              </a:rPr>
              <a:t>?</a:t>
            </a:r>
          </a:p>
        </p:txBody>
      </p:sp>
    </p:spTree>
    <p:extLst>
      <p:ext uri="{BB962C8B-B14F-4D97-AF65-F5344CB8AC3E}">
        <p14:creationId xmlns:p14="http://schemas.microsoft.com/office/powerpoint/2010/main" val="7285911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dirty="0">
                <a:solidFill>
                  <a:schemeClr val="accent1"/>
                </a:solidFill>
              </a:rPr>
              <a:t>Useful tool </a:t>
            </a:r>
            <a:endParaRPr dirty="0">
              <a:solidFill>
                <a:schemeClr val="accent1"/>
              </a:solidFill>
            </a:endParaRPr>
          </a:p>
        </p:txBody>
      </p:sp>
      <p:sp>
        <p:nvSpPr>
          <p:cNvPr id="288" name="Google Shape;288;p41"/>
          <p:cNvSpPr txBox="1">
            <a:spLocks noGrp="1"/>
          </p:cNvSpPr>
          <p:nvPr>
            <p:ph type="body" idx="1"/>
          </p:nvPr>
        </p:nvSpPr>
        <p:spPr>
          <a:xfrm>
            <a:off x="2119200" y="1082850"/>
            <a:ext cx="7953600" cy="3267300"/>
          </a:xfrm>
          <a:prstGeom prst="rect">
            <a:avLst/>
          </a:prstGeom>
        </p:spPr>
        <p:txBody>
          <a:bodyPr spcFirstLastPara="1" wrap="square" lIns="91425" tIns="91425" rIns="91425" bIns="91425" anchor="t" anchorCtr="0">
            <a:noAutofit/>
          </a:bodyPr>
          <a:lstStyle/>
          <a:p>
            <a:pPr marL="0" indent="0">
              <a:lnSpc>
                <a:spcPct val="115000"/>
              </a:lnSpc>
              <a:buNone/>
            </a:pPr>
            <a:r>
              <a:rPr lang="en" sz="2000" u="sng" dirty="0">
                <a:solidFill>
                  <a:schemeClr val="hlink"/>
                </a:solidFill>
                <a:hlinkClick r:id="rId3"/>
              </a:rPr>
              <a:t>http://gallery.shinyapps.io/dist_calc/</a:t>
            </a:r>
            <a:endParaRPr sz="2000" dirty="0">
              <a:solidFill>
                <a:srgbClr val="000000"/>
              </a:solidFill>
            </a:endParaRPr>
          </a:p>
          <a:p>
            <a:pPr marL="0" indent="0">
              <a:lnSpc>
                <a:spcPct val="115000"/>
              </a:lnSpc>
              <a:buNone/>
            </a:pPr>
            <a:br>
              <a:rPr lang="en" sz="2000" dirty="0">
                <a:solidFill>
                  <a:srgbClr val="000000"/>
                </a:solidFill>
              </a:rPr>
            </a:b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
        <p:nvSpPr>
          <p:cNvPr id="10" name="Rectangle 9">
            <a:extLst>
              <a:ext uri="{FF2B5EF4-FFF2-40B4-BE49-F238E27FC236}">
                <a16:creationId xmlns:a16="http://schemas.microsoft.com/office/drawing/2014/main" id="{B2EDE84B-8E75-0035-83A3-AC9D2A4858C8}"/>
              </a:ext>
            </a:extLst>
          </p:cNvPr>
          <p:cNvSpPr/>
          <p:nvPr/>
        </p:nvSpPr>
        <p:spPr>
          <a:xfrm>
            <a:off x="2368063" y="3727938"/>
            <a:ext cx="6963506" cy="6222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math problem with numbers and equations&#10;&#10;Description automatically generated">
            <a:extLst>
              <a:ext uri="{FF2B5EF4-FFF2-40B4-BE49-F238E27FC236}">
                <a16:creationId xmlns:a16="http://schemas.microsoft.com/office/drawing/2014/main" id="{94C4A62F-FB15-855C-8EAD-B29C34CB4EFF}"/>
              </a:ext>
            </a:extLst>
          </p:cNvPr>
          <p:cNvPicPr>
            <a:picLocks noChangeAspect="1"/>
          </p:cNvPicPr>
          <p:nvPr/>
        </p:nvPicPr>
        <p:blipFill>
          <a:blip r:embed="rId4"/>
          <a:stretch>
            <a:fillRect/>
          </a:stretch>
        </p:blipFill>
        <p:spPr>
          <a:xfrm>
            <a:off x="1793082" y="2189433"/>
            <a:ext cx="8605835" cy="2339242"/>
          </a:xfrm>
          <a:prstGeom prst="rect">
            <a:avLst/>
          </a:prstGeom>
        </p:spPr>
      </p:pic>
    </p:spTree>
    <p:extLst>
      <p:ext uri="{BB962C8B-B14F-4D97-AF65-F5344CB8AC3E}">
        <p14:creationId xmlns:p14="http://schemas.microsoft.com/office/powerpoint/2010/main" val="35759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dirty="0">
                <a:solidFill>
                  <a:schemeClr val="accent1"/>
                </a:solidFill>
              </a:rPr>
              <a:t>Useful tool </a:t>
            </a:r>
            <a:endParaRPr dirty="0">
              <a:solidFill>
                <a:schemeClr val="accent1"/>
              </a:solidFill>
            </a:endParaRPr>
          </a:p>
        </p:txBody>
      </p:sp>
      <p:sp>
        <p:nvSpPr>
          <p:cNvPr id="288" name="Google Shape;288;p41"/>
          <p:cNvSpPr txBox="1">
            <a:spLocks noGrp="1"/>
          </p:cNvSpPr>
          <p:nvPr>
            <p:ph type="body" idx="1"/>
          </p:nvPr>
        </p:nvSpPr>
        <p:spPr>
          <a:xfrm>
            <a:off x="2119200" y="1082850"/>
            <a:ext cx="7953600" cy="3267300"/>
          </a:xfrm>
          <a:prstGeom prst="rect">
            <a:avLst/>
          </a:prstGeom>
        </p:spPr>
        <p:txBody>
          <a:bodyPr spcFirstLastPara="1" wrap="square" lIns="91425" tIns="91425" rIns="91425" bIns="91425" anchor="t" anchorCtr="0">
            <a:noAutofit/>
          </a:bodyPr>
          <a:lstStyle/>
          <a:p>
            <a:pPr marL="0" indent="0">
              <a:lnSpc>
                <a:spcPct val="115000"/>
              </a:lnSpc>
              <a:buNone/>
            </a:pPr>
            <a:r>
              <a:rPr lang="en" sz="2000" u="sng" dirty="0">
                <a:solidFill>
                  <a:schemeClr val="hlink"/>
                </a:solidFill>
                <a:hlinkClick r:id="rId3"/>
              </a:rPr>
              <a:t>http://gallery.shinyapps.io/dist_calc/</a:t>
            </a:r>
            <a:endParaRPr sz="2000" dirty="0">
              <a:solidFill>
                <a:srgbClr val="000000"/>
              </a:solidFill>
            </a:endParaRPr>
          </a:p>
          <a:p>
            <a:pPr marL="0" indent="0">
              <a:lnSpc>
                <a:spcPct val="115000"/>
              </a:lnSpc>
              <a:buNone/>
            </a:pPr>
            <a:br>
              <a:rPr lang="en" sz="2000" dirty="0">
                <a:solidFill>
                  <a:srgbClr val="000000"/>
                </a:solidFill>
              </a:rPr>
            </a:b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
        <p:nvSpPr>
          <p:cNvPr id="10" name="Rectangle 9">
            <a:extLst>
              <a:ext uri="{FF2B5EF4-FFF2-40B4-BE49-F238E27FC236}">
                <a16:creationId xmlns:a16="http://schemas.microsoft.com/office/drawing/2014/main" id="{B2EDE84B-8E75-0035-83A3-AC9D2A4858C8}"/>
              </a:ext>
            </a:extLst>
          </p:cNvPr>
          <p:cNvSpPr/>
          <p:nvPr/>
        </p:nvSpPr>
        <p:spPr>
          <a:xfrm>
            <a:off x="2368063" y="3727938"/>
            <a:ext cx="6963506" cy="6222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475;p68">
            <a:extLst>
              <a:ext uri="{FF2B5EF4-FFF2-40B4-BE49-F238E27FC236}">
                <a16:creationId xmlns:a16="http://schemas.microsoft.com/office/drawing/2014/main" id="{80807015-361D-3BDC-CA57-79577B1BC5E5}"/>
              </a:ext>
            </a:extLst>
          </p:cNvPr>
          <p:cNvPicPr preferRelativeResize="0"/>
          <p:nvPr/>
        </p:nvPicPr>
        <p:blipFill>
          <a:blip r:embed="rId4">
            <a:alphaModFix/>
          </a:blip>
          <a:stretch>
            <a:fillRect/>
          </a:stretch>
        </p:blipFill>
        <p:spPr>
          <a:xfrm>
            <a:off x="2119200" y="2076450"/>
            <a:ext cx="5648325" cy="2705100"/>
          </a:xfrm>
          <a:prstGeom prst="rect">
            <a:avLst/>
          </a:prstGeom>
          <a:noFill/>
          <a:ln>
            <a:noFill/>
          </a:ln>
        </p:spPr>
      </p:pic>
    </p:spTree>
    <p:extLst>
      <p:ext uri="{BB962C8B-B14F-4D97-AF65-F5344CB8AC3E}">
        <p14:creationId xmlns:p14="http://schemas.microsoft.com/office/powerpoint/2010/main" val="10876925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dirty="0">
                <a:solidFill>
                  <a:schemeClr val="accent1"/>
                </a:solidFill>
              </a:rPr>
              <a:t>Useful tool </a:t>
            </a:r>
            <a:endParaRPr dirty="0">
              <a:solidFill>
                <a:schemeClr val="accent1"/>
              </a:solidFill>
            </a:endParaRPr>
          </a:p>
        </p:txBody>
      </p:sp>
      <p:sp>
        <p:nvSpPr>
          <p:cNvPr id="288" name="Google Shape;288;p41"/>
          <p:cNvSpPr txBox="1">
            <a:spLocks noGrp="1"/>
          </p:cNvSpPr>
          <p:nvPr>
            <p:ph type="body" idx="1"/>
          </p:nvPr>
        </p:nvSpPr>
        <p:spPr>
          <a:xfrm>
            <a:off x="2119200" y="1082850"/>
            <a:ext cx="7953600" cy="3267300"/>
          </a:xfrm>
          <a:prstGeom prst="rect">
            <a:avLst/>
          </a:prstGeom>
        </p:spPr>
        <p:txBody>
          <a:bodyPr spcFirstLastPara="1" wrap="square" lIns="91425" tIns="91425" rIns="91425" bIns="91425" anchor="t" anchorCtr="0">
            <a:noAutofit/>
          </a:bodyPr>
          <a:lstStyle/>
          <a:p>
            <a:pPr marL="0" indent="0">
              <a:lnSpc>
                <a:spcPct val="115000"/>
              </a:lnSpc>
              <a:buNone/>
            </a:pPr>
            <a:r>
              <a:rPr lang="en" sz="2000" u="sng" dirty="0">
                <a:solidFill>
                  <a:schemeClr val="hlink"/>
                </a:solidFill>
                <a:hlinkClick r:id="rId3"/>
              </a:rPr>
              <a:t>http://gallery.shinyapps.io/dist_calc/</a:t>
            </a:r>
            <a:endParaRPr sz="2000" dirty="0">
              <a:solidFill>
                <a:srgbClr val="000000"/>
              </a:solidFill>
            </a:endParaRPr>
          </a:p>
          <a:p>
            <a:pPr marL="0" indent="0">
              <a:lnSpc>
                <a:spcPct val="115000"/>
              </a:lnSpc>
              <a:buNone/>
            </a:pPr>
            <a:br>
              <a:rPr lang="en" sz="2000" dirty="0">
                <a:solidFill>
                  <a:srgbClr val="000000"/>
                </a:solidFill>
              </a:rPr>
            </a:br>
            <a:endParaRPr sz="2000" dirty="0">
              <a:solidFill>
                <a:srgbClr val="000000"/>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
        <p:nvSpPr>
          <p:cNvPr id="10" name="Rectangle 9">
            <a:extLst>
              <a:ext uri="{FF2B5EF4-FFF2-40B4-BE49-F238E27FC236}">
                <a16:creationId xmlns:a16="http://schemas.microsoft.com/office/drawing/2014/main" id="{B2EDE84B-8E75-0035-83A3-AC9D2A4858C8}"/>
              </a:ext>
            </a:extLst>
          </p:cNvPr>
          <p:cNvSpPr/>
          <p:nvPr/>
        </p:nvSpPr>
        <p:spPr>
          <a:xfrm>
            <a:off x="2368063" y="3727938"/>
            <a:ext cx="6963506" cy="6222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475;p68">
            <a:extLst>
              <a:ext uri="{FF2B5EF4-FFF2-40B4-BE49-F238E27FC236}">
                <a16:creationId xmlns:a16="http://schemas.microsoft.com/office/drawing/2014/main" id="{80807015-361D-3BDC-CA57-79577B1BC5E5}"/>
              </a:ext>
            </a:extLst>
          </p:cNvPr>
          <p:cNvPicPr preferRelativeResize="0"/>
          <p:nvPr/>
        </p:nvPicPr>
        <p:blipFill>
          <a:blip r:embed="rId4">
            <a:alphaModFix/>
          </a:blip>
          <a:stretch>
            <a:fillRect/>
          </a:stretch>
        </p:blipFill>
        <p:spPr>
          <a:xfrm>
            <a:off x="2119200" y="2076450"/>
            <a:ext cx="5648325" cy="2705100"/>
          </a:xfrm>
          <a:prstGeom prst="rect">
            <a:avLst/>
          </a:prstGeom>
          <a:noFill/>
          <a:ln>
            <a:noFill/>
          </a:ln>
        </p:spPr>
      </p:pic>
      <p:sp>
        <p:nvSpPr>
          <p:cNvPr id="2" name="TextBox 1">
            <a:extLst>
              <a:ext uri="{FF2B5EF4-FFF2-40B4-BE49-F238E27FC236}">
                <a16:creationId xmlns:a16="http://schemas.microsoft.com/office/drawing/2014/main" id="{899BFBC3-9CC2-112A-3D4E-26879F6C06B1}"/>
              </a:ext>
            </a:extLst>
          </p:cNvPr>
          <p:cNvSpPr txBox="1"/>
          <p:nvPr/>
        </p:nvSpPr>
        <p:spPr>
          <a:xfrm>
            <a:off x="2119200" y="4974418"/>
            <a:ext cx="1723293" cy="369332"/>
          </a:xfrm>
          <a:prstGeom prst="rect">
            <a:avLst/>
          </a:prstGeom>
          <a:noFill/>
        </p:spPr>
        <p:txBody>
          <a:bodyPr wrap="square" rtlCol="0">
            <a:spAutoFit/>
          </a:bodyPr>
          <a:lstStyle/>
          <a:p>
            <a:r>
              <a:rPr lang="en-US" dirty="0"/>
              <a:t>p = 0.0006</a:t>
            </a:r>
          </a:p>
        </p:txBody>
      </p:sp>
    </p:spTree>
    <p:extLst>
      <p:ext uri="{BB962C8B-B14F-4D97-AF65-F5344CB8AC3E}">
        <p14:creationId xmlns:p14="http://schemas.microsoft.com/office/powerpoint/2010/main" val="323829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a:solidFill>
                <a:schemeClr val="accent1"/>
              </a:solidFill>
            </a:endParaRPr>
          </a:p>
        </p:txBody>
      </p:sp>
      <p:sp>
        <p:nvSpPr>
          <p:cNvPr id="60" name="Google Shape;60;p13"/>
          <p:cNvSpPr txBox="1">
            <a:spLocks noGrp="1"/>
          </p:cNvSpPr>
          <p:nvPr>
            <p:ph type="body" idx="1"/>
          </p:nvPr>
        </p:nvSpPr>
        <p:spPr>
          <a:xfrm>
            <a:off x="1981200" y="1212575"/>
            <a:ext cx="7953600" cy="38823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We want to investigate if people’s behavior is different on Friday the 13</a:t>
            </a:r>
            <a:r>
              <a:rPr lang="en" sz="2000" baseline="30000" dirty="0">
                <a:solidFill>
                  <a:srgbClr val="000000"/>
                </a:solidFill>
              </a:rPr>
              <a:t>th</a:t>
            </a:r>
            <a:r>
              <a:rPr lang="en" sz="2000" dirty="0">
                <a:solidFill>
                  <a:srgbClr val="000000"/>
                </a:solidFill>
              </a:rPr>
              <a:t> compared to Friday 6</a:t>
            </a:r>
            <a:r>
              <a:rPr lang="en" sz="2000" baseline="30000" dirty="0">
                <a:solidFill>
                  <a:srgbClr val="000000"/>
                </a:solidFill>
              </a:rPr>
              <a:t>th</a:t>
            </a:r>
            <a:r>
              <a:rPr lang="en" sz="2000" dirty="0">
                <a:solidFill>
                  <a:srgbClr val="000000"/>
                </a:solidFill>
              </a:rPr>
              <a:t>.</a:t>
            </a:r>
            <a:endParaRPr sz="2000" dirty="0">
              <a:solidFill>
                <a:srgbClr val="000000"/>
              </a:solidFill>
            </a:endParaRPr>
          </a:p>
          <a:p>
            <a:pPr indent="-355600">
              <a:lnSpc>
                <a:spcPct val="115000"/>
              </a:lnSpc>
              <a:spcBef>
                <a:spcPts val="0"/>
              </a:spcBef>
              <a:buClr>
                <a:srgbClr val="000000"/>
              </a:buClr>
              <a:buSzPts val="2000"/>
            </a:pPr>
            <a:r>
              <a:rPr lang="en" sz="2000" dirty="0">
                <a:solidFill>
                  <a:srgbClr val="000000"/>
                </a:solidFill>
              </a:rPr>
              <a:t>One approach is to compare the traffic flow on these two days.</a:t>
            </a:r>
            <a:endParaRPr sz="2000" dirty="0">
              <a:solidFill>
                <a:srgbClr val="000000"/>
              </a:solidFill>
            </a:endParaRPr>
          </a:p>
          <a:p>
            <a:pPr indent="-355600">
              <a:lnSpc>
                <a:spcPct val="115000"/>
              </a:lnSpc>
              <a:spcBef>
                <a:spcPts val="0"/>
              </a:spcBef>
              <a:buClr>
                <a:srgbClr val="000000"/>
              </a:buClr>
              <a:buSzPts val="2000"/>
            </a:pPr>
            <a:r>
              <a:rPr lang="en" sz="2000" i="1" dirty="0">
                <a:solidFill>
                  <a:srgbClr val="000000"/>
                </a:solidFill>
              </a:rPr>
              <a:t>H</a:t>
            </a:r>
            <a:r>
              <a:rPr lang="en" sz="2000" i="1" baseline="-25000" dirty="0">
                <a:solidFill>
                  <a:srgbClr val="000000"/>
                </a:solidFill>
              </a:rPr>
              <a:t>0 </a:t>
            </a:r>
            <a:r>
              <a:rPr lang="en" sz="2000" dirty="0">
                <a:solidFill>
                  <a:srgbClr val="000000"/>
                </a:solidFill>
              </a:rPr>
              <a:t>: Average traffic flow on Friday 6</a:t>
            </a:r>
            <a:r>
              <a:rPr lang="en" sz="2000" baseline="30000" dirty="0">
                <a:solidFill>
                  <a:srgbClr val="000000"/>
                </a:solidFill>
              </a:rPr>
              <a:t>th</a:t>
            </a:r>
            <a:r>
              <a:rPr lang="en" sz="2000" dirty="0">
                <a:solidFill>
                  <a:srgbClr val="000000"/>
                </a:solidFill>
              </a:rPr>
              <a:t> and 13</a:t>
            </a:r>
            <a:r>
              <a:rPr lang="en" sz="2000" baseline="30000" dirty="0">
                <a:solidFill>
                  <a:srgbClr val="000000"/>
                </a:solidFill>
              </a:rPr>
              <a:t>th</a:t>
            </a:r>
            <a:r>
              <a:rPr lang="en" sz="2000" dirty="0">
                <a:solidFill>
                  <a:srgbClr val="000000"/>
                </a:solidFill>
              </a:rPr>
              <a:t> are equal.</a:t>
            </a:r>
            <a:endParaRPr sz="2000" dirty="0">
              <a:solidFill>
                <a:srgbClr val="000000"/>
              </a:solidFill>
            </a:endParaRPr>
          </a:p>
          <a:p>
            <a:pPr marL="0" indent="0">
              <a:lnSpc>
                <a:spcPct val="115000"/>
              </a:lnSpc>
              <a:buNone/>
            </a:pPr>
            <a:r>
              <a:rPr lang="en" sz="2000" i="1" dirty="0">
                <a:solidFill>
                  <a:srgbClr val="000000"/>
                </a:solidFill>
              </a:rPr>
              <a:t>	H</a:t>
            </a:r>
            <a:r>
              <a:rPr lang="en" sz="2000" i="1" baseline="-25000" dirty="0">
                <a:solidFill>
                  <a:srgbClr val="000000"/>
                </a:solidFill>
              </a:rPr>
              <a:t>A</a:t>
            </a:r>
            <a:r>
              <a:rPr lang="en" sz="2000" dirty="0">
                <a:solidFill>
                  <a:srgbClr val="000000"/>
                </a:solidFill>
              </a:rPr>
              <a:t> : Average traffic flow on Friday 6</a:t>
            </a:r>
            <a:r>
              <a:rPr lang="en" sz="2000" baseline="30000" dirty="0">
                <a:solidFill>
                  <a:srgbClr val="000000"/>
                </a:solidFill>
              </a:rPr>
              <a:t>th</a:t>
            </a:r>
            <a:r>
              <a:rPr lang="en" sz="2000" dirty="0">
                <a:solidFill>
                  <a:srgbClr val="000000"/>
                </a:solidFill>
              </a:rPr>
              <a:t> and 13</a:t>
            </a:r>
            <a:r>
              <a:rPr lang="en" sz="2000" baseline="30000" dirty="0">
                <a:solidFill>
                  <a:srgbClr val="000000"/>
                </a:solidFill>
              </a:rPr>
              <a:t>th</a:t>
            </a:r>
            <a:r>
              <a:rPr lang="en" sz="2000" dirty="0">
                <a:solidFill>
                  <a:srgbClr val="000000"/>
                </a:solidFill>
              </a:rPr>
              <a:t> are different.</a:t>
            </a:r>
            <a:endParaRPr sz="2000" dirty="0">
              <a:solidFill>
                <a:srgbClr val="000000"/>
              </a:solidFill>
            </a:endParaRPr>
          </a:p>
          <a:p>
            <a:pPr marL="0" indent="0">
              <a:lnSpc>
                <a:spcPct val="115000"/>
              </a:lnSpc>
              <a:buNone/>
            </a:pPr>
            <a:endParaRPr sz="20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981200" y="151925"/>
            <a:ext cx="8229600" cy="752400"/>
          </a:xfrm>
          <a:prstGeom prst="rect">
            <a:avLst/>
          </a:prstGeom>
        </p:spPr>
        <p:txBody>
          <a:bodyPr spcFirstLastPara="1" wrap="square" lIns="91425" tIns="91425" rIns="91425" bIns="91425" anchor="b" anchorCtr="0">
            <a:noAutofit/>
          </a:bodyPr>
          <a:lstStyle/>
          <a:p>
            <a:r>
              <a:rPr lang="en">
                <a:solidFill>
                  <a:schemeClr val="accent1"/>
                </a:solidFill>
              </a:rPr>
              <a:t>Friday the 13</a:t>
            </a:r>
            <a:r>
              <a:rPr lang="en" baseline="30000">
                <a:solidFill>
                  <a:schemeClr val="accent1"/>
                </a:solidFill>
              </a:rPr>
              <a:t>th</a:t>
            </a:r>
            <a:endParaRPr>
              <a:solidFill>
                <a:schemeClr val="accent1"/>
              </a:solidFill>
            </a:endParaRPr>
          </a:p>
        </p:txBody>
      </p:sp>
      <p:sp>
        <p:nvSpPr>
          <p:cNvPr id="66" name="Google Shape;66;p14"/>
          <p:cNvSpPr txBox="1">
            <a:spLocks noGrp="1"/>
          </p:cNvSpPr>
          <p:nvPr>
            <p:ph type="body" idx="1"/>
          </p:nvPr>
        </p:nvSpPr>
        <p:spPr>
          <a:xfrm>
            <a:off x="1981200" y="1212575"/>
            <a:ext cx="7953600" cy="2532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We want to investigate if people’s behavior is different on Friday the 13</a:t>
            </a:r>
            <a:r>
              <a:rPr lang="en" sz="2000" baseline="30000">
                <a:solidFill>
                  <a:srgbClr val="000000"/>
                </a:solidFill>
              </a:rPr>
              <a:t>th</a:t>
            </a:r>
            <a:r>
              <a:rPr lang="en" sz="2000">
                <a:solidFill>
                  <a:srgbClr val="000000"/>
                </a:solidFill>
              </a:rPr>
              <a:t> compared to Friday 6</a:t>
            </a:r>
            <a:r>
              <a:rPr lang="en" sz="2000" baseline="30000">
                <a:solidFill>
                  <a:srgbClr val="000000"/>
                </a:solidFill>
              </a:rPr>
              <a:t>th</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One approach is to compare the traffic flow on these two days.</a:t>
            </a:r>
            <a:endParaRPr sz="2000">
              <a:solidFill>
                <a:srgbClr val="000000"/>
              </a:solidFill>
            </a:endParaRPr>
          </a:p>
          <a:p>
            <a:pPr indent="-355600">
              <a:lnSpc>
                <a:spcPct val="115000"/>
              </a:lnSpc>
              <a:spcBef>
                <a:spcPts val="0"/>
              </a:spcBef>
              <a:buClr>
                <a:srgbClr val="000000"/>
              </a:buClr>
              <a:buSzPts val="2000"/>
            </a:pPr>
            <a:r>
              <a:rPr lang="en" sz="2000" i="1">
                <a:solidFill>
                  <a:srgbClr val="000000"/>
                </a:solidFill>
              </a:rPr>
              <a:t>H</a:t>
            </a:r>
            <a:r>
              <a:rPr lang="en" sz="2000" i="1" baseline="-25000">
                <a:solidFill>
                  <a:srgbClr val="000000"/>
                </a:solidFill>
              </a:rPr>
              <a:t>0 </a:t>
            </a:r>
            <a:r>
              <a:rPr lang="en" sz="2000">
                <a:solidFill>
                  <a:srgbClr val="000000"/>
                </a:solidFill>
              </a:rPr>
              <a:t>: Average traffic flow on Friday 6</a:t>
            </a:r>
            <a:r>
              <a:rPr lang="en" sz="2000" baseline="30000">
                <a:solidFill>
                  <a:srgbClr val="000000"/>
                </a:solidFill>
              </a:rPr>
              <a:t>th</a:t>
            </a:r>
            <a:r>
              <a:rPr lang="en" sz="2000">
                <a:solidFill>
                  <a:srgbClr val="000000"/>
                </a:solidFill>
              </a:rPr>
              <a:t> and 13</a:t>
            </a:r>
            <a:r>
              <a:rPr lang="en" sz="2000" baseline="30000">
                <a:solidFill>
                  <a:srgbClr val="000000"/>
                </a:solidFill>
              </a:rPr>
              <a:t>th</a:t>
            </a:r>
            <a:r>
              <a:rPr lang="en" sz="2000">
                <a:solidFill>
                  <a:srgbClr val="000000"/>
                </a:solidFill>
              </a:rPr>
              <a:t> are equal.</a:t>
            </a:r>
            <a:endParaRPr sz="2000">
              <a:solidFill>
                <a:srgbClr val="000000"/>
              </a:solidFill>
            </a:endParaRPr>
          </a:p>
          <a:p>
            <a:pPr marL="0" indent="0">
              <a:lnSpc>
                <a:spcPct val="115000"/>
              </a:lnSpc>
              <a:buNone/>
            </a:pPr>
            <a:r>
              <a:rPr lang="en" sz="2000">
                <a:solidFill>
                  <a:srgbClr val="000000"/>
                </a:solidFill>
              </a:rPr>
              <a:t>	</a:t>
            </a:r>
            <a:r>
              <a:rPr lang="en" sz="2000" i="1">
                <a:solidFill>
                  <a:srgbClr val="000000"/>
                </a:solidFill>
              </a:rPr>
              <a:t>H</a:t>
            </a:r>
            <a:r>
              <a:rPr lang="en" sz="2000" i="1" baseline="-25000">
                <a:solidFill>
                  <a:srgbClr val="000000"/>
                </a:solidFill>
              </a:rPr>
              <a:t>A</a:t>
            </a:r>
            <a:r>
              <a:rPr lang="en" sz="2000">
                <a:solidFill>
                  <a:srgbClr val="000000"/>
                </a:solidFill>
              </a:rPr>
              <a:t> : Average traffic flow on Friday 6</a:t>
            </a:r>
            <a:r>
              <a:rPr lang="en" sz="2000" baseline="30000">
                <a:solidFill>
                  <a:srgbClr val="000000"/>
                </a:solidFill>
              </a:rPr>
              <a:t>th</a:t>
            </a:r>
            <a:r>
              <a:rPr lang="en" sz="2000">
                <a:solidFill>
                  <a:srgbClr val="000000"/>
                </a:solidFill>
              </a:rPr>
              <a:t> and 13</a:t>
            </a:r>
            <a:r>
              <a:rPr lang="en" sz="2000" baseline="30000">
                <a:solidFill>
                  <a:srgbClr val="000000"/>
                </a:solidFill>
              </a:rPr>
              <a:t>th</a:t>
            </a:r>
            <a:r>
              <a:rPr lang="en" sz="2000">
                <a:solidFill>
                  <a:srgbClr val="000000"/>
                </a:solidFill>
              </a:rPr>
              <a:t> are different.</a:t>
            </a:r>
            <a:endParaRPr sz="2000">
              <a:solidFill>
                <a:srgbClr val="000000"/>
              </a:solidFill>
            </a:endParaRPr>
          </a:p>
          <a:p>
            <a:pPr marL="0" indent="0">
              <a:lnSpc>
                <a:spcPct val="115000"/>
              </a:lnSpc>
              <a:buNone/>
            </a:pPr>
            <a:endParaRPr sz="2000">
              <a:solidFill>
                <a:srgbClr val="000000"/>
              </a:solidFill>
            </a:endParaRPr>
          </a:p>
        </p:txBody>
      </p:sp>
      <p:sp>
        <p:nvSpPr>
          <p:cNvPr id="67" name="Google Shape;67;p14"/>
          <p:cNvSpPr txBox="1">
            <a:spLocks noGrp="1"/>
          </p:cNvSpPr>
          <p:nvPr>
            <p:ph type="body" idx="1"/>
          </p:nvPr>
        </p:nvSpPr>
        <p:spPr>
          <a:xfrm>
            <a:off x="2119200" y="3153508"/>
            <a:ext cx="7953600" cy="2532000"/>
          </a:xfrm>
          <a:prstGeom prst="rect">
            <a:avLst/>
          </a:prstGeom>
        </p:spPr>
        <p:txBody>
          <a:bodyPr spcFirstLastPara="1" wrap="square" lIns="91425" tIns="91425" rIns="91425" bIns="91425" anchor="t" anchorCtr="0">
            <a:noAutofit/>
          </a:bodyPr>
          <a:lstStyle/>
          <a:p>
            <a:pPr marL="0" indent="0">
              <a:lnSpc>
                <a:spcPct val="115000"/>
              </a:lnSpc>
              <a:buNone/>
            </a:pPr>
            <a:r>
              <a:rPr lang="en" sz="2000" dirty="0">
                <a:solidFill>
                  <a:schemeClr val="accent1"/>
                </a:solidFill>
              </a:rPr>
              <a:t>Each row in the data set represents traffic flow recorded at one location in the same month of the same year: one count from  Friday 6</a:t>
            </a:r>
            <a:r>
              <a:rPr lang="en" sz="2000" baseline="30000" dirty="0">
                <a:solidFill>
                  <a:schemeClr val="accent1"/>
                </a:solidFill>
              </a:rPr>
              <a:t>th</a:t>
            </a:r>
            <a:r>
              <a:rPr lang="en" sz="2000" dirty="0">
                <a:solidFill>
                  <a:schemeClr val="accent1"/>
                </a:solidFill>
              </a:rPr>
              <a:t> and the other Friday 13</a:t>
            </a:r>
            <a:r>
              <a:rPr lang="en" sz="2000" baseline="30000" dirty="0">
                <a:solidFill>
                  <a:schemeClr val="accent1"/>
                </a:solidFill>
              </a:rPr>
              <a:t>th</a:t>
            </a:r>
            <a:r>
              <a:rPr lang="en" sz="2000" dirty="0">
                <a:solidFill>
                  <a:schemeClr val="accent1"/>
                </a:solidFill>
              </a:rPr>
              <a:t>. Are these two counts independent?</a:t>
            </a:r>
            <a:br>
              <a:rPr lang="en" sz="2000" dirty="0">
                <a:solidFill>
                  <a:srgbClr val="000000"/>
                </a:solidFill>
              </a:rPr>
            </a:br>
            <a:endParaRPr sz="2000" dirty="0">
              <a:solidFill>
                <a:srgbClr val="000000"/>
              </a:solidFill>
            </a:endParaRPr>
          </a:p>
        </p:txBody>
      </p:sp>
      <p:pic>
        <p:nvPicPr>
          <p:cNvPr id="2" name="Google Shape;42;p10">
            <a:extLst>
              <a:ext uri="{FF2B5EF4-FFF2-40B4-BE49-F238E27FC236}">
                <a16:creationId xmlns:a16="http://schemas.microsoft.com/office/drawing/2014/main" id="{2608021D-0DEA-F0EF-CA99-095CFBBAF902}"/>
              </a:ext>
            </a:extLst>
          </p:cNvPr>
          <p:cNvPicPr preferRelativeResize="0">
            <a:picLocks noChangeAspect="1"/>
          </p:cNvPicPr>
          <p:nvPr/>
        </p:nvPicPr>
        <p:blipFill>
          <a:blip r:embed="rId3">
            <a:alphaModFix/>
          </a:blip>
          <a:stretch>
            <a:fillRect/>
          </a:stretch>
        </p:blipFill>
        <p:spPr>
          <a:xfrm>
            <a:off x="1570955" y="4419508"/>
            <a:ext cx="8774090" cy="374904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189</TotalTime>
  <Words>3465</Words>
  <Application>Microsoft Macintosh PowerPoint</Application>
  <PresentationFormat>Widescreen</PresentationFormat>
  <Paragraphs>319</Paragraphs>
  <Slides>72</Slides>
  <Notes>70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72</vt:i4>
      </vt:variant>
    </vt:vector>
  </HeadingPairs>
  <TitlesOfParts>
    <vt:vector size="79" baseType="lpstr">
      <vt:lpstr>Arial</vt:lpstr>
      <vt:lpstr>Calibri</vt:lpstr>
      <vt:lpstr>Cambria Math</vt:lpstr>
      <vt:lpstr>Corbel</vt:lpstr>
      <vt:lpstr>Wingdings 2</vt:lpstr>
      <vt:lpstr>Frame</vt:lpstr>
      <vt:lpstr>Simple Light</vt:lpstr>
      <vt:lpstr>Inference with One Sample Means and Small Samples</vt:lpstr>
      <vt:lpstr>Plan for Today</vt:lpstr>
      <vt:lpstr>Friday the 13th</vt:lpstr>
      <vt:lpstr>Friday the 13th</vt:lpstr>
      <vt:lpstr>Friday the 13th</vt:lpstr>
      <vt:lpstr>Friday the 13th</vt:lpstr>
      <vt:lpstr>Friday the 13th</vt:lpstr>
      <vt:lpstr>Friday the 13th</vt:lpstr>
      <vt:lpstr>Friday the 13th</vt:lpstr>
      <vt:lpstr>Friday the 13th</vt:lpstr>
      <vt:lpstr>Friday the 13th</vt:lpstr>
      <vt:lpstr>Hypotheses</vt:lpstr>
      <vt:lpstr>Hypotheses</vt:lpstr>
      <vt:lpstr>Conditions</vt:lpstr>
      <vt:lpstr>Conditions</vt:lpstr>
      <vt:lpstr>Conditions</vt:lpstr>
      <vt:lpstr>Conditions</vt:lpstr>
      <vt:lpstr>Review: what purpose does a large sample server?</vt:lpstr>
      <vt:lpstr>The normality condition</vt:lpstr>
      <vt:lpstr>The normality condition</vt:lpstr>
      <vt:lpstr>The normality condition</vt:lpstr>
      <vt:lpstr>The 𝒕 distribution</vt:lpstr>
      <vt:lpstr>The 𝒕 distribution</vt:lpstr>
      <vt:lpstr>The 𝒕 distribution</vt:lpstr>
      <vt:lpstr>The 𝒕 distribution</vt:lpstr>
      <vt:lpstr>The 𝒕 distribution (cont.)</vt:lpstr>
      <vt:lpstr>The 𝒕 distribution (cont.)</vt:lpstr>
      <vt:lpstr>The 𝒕 distribution (cont.)</vt:lpstr>
      <vt:lpstr>Back to Friday the 13th</vt:lpstr>
      <vt:lpstr>Find the test statistic</vt:lpstr>
      <vt:lpstr>Find the test statistic</vt:lpstr>
      <vt:lpstr>Find the test statistic</vt:lpstr>
      <vt:lpstr>Find the test statistic</vt:lpstr>
      <vt:lpstr>Find the test statistic</vt:lpstr>
      <vt:lpstr>Finding the p-value</vt:lpstr>
      <vt:lpstr>Finding the p-value</vt:lpstr>
      <vt:lpstr>Finding the p-value (cont.)</vt:lpstr>
      <vt:lpstr>Finding the p-value (cont.)</vt:lpstr>
      <vt:lpstr>Finding the p-value (cont.)</vt:lpstr>
      <vt:lpstr>Finding the p-value (cont.)</vt:lpstr>
      <vt:lpstr>Finding the p-value (cont.)</vt:lpstr>
      <vt:lpstr>Finding the p-value (cont.)</vt:lpstr>
      <vt:lpstr>Conclusion of the test</vt:lpstr>
      <vt:lpstr>What is the difference?</vt:lpstr>
      <vt:lpstr>What is the difference?</vt:lpstr>
      <vt:lpstr>What is the difference?</vt:lpstr>
      <vt:lpstr>Confidence interval for a small sample mean</vt:lpstr>
      <vt:lpstr>Confidence interval for a small sample mean</vt:lpstr>
      <vt:lpstr>Confidence interval for a small sample mean</vt:lpstr>
      <vt:lpstr>Finding the critical 𝒕 (𝒕*) </vt:lpstr>
      <vt:lpstr>Finding the critical 𝒕 (𝒕*) </vt:lpstr>
      <vt:lpstr>Finding the critical 𝒕 (𝒕*) </vt:lpstr>
      <vt:lpstr>Finding the critical 𝒕 (𝒕*) </vt:lpstr>
      <vt:lpstr>Finding the critical 𝒕 (𝒕*) </vt:lpstr>
      <vt:lpstr>Constructing a CI for a small sample mean </vt:lpstr>
      <vt:lpstr>Constructing a CI for a small sample mean </vt:lpstr>
      <vt:lpstr>Interpreting the CI </vt:lpstr>
      <vt:lpstr>Interpreting the CI </vt:lpstr>
      <vt:lpstr>Synthesis </vt:lpstr>
      <vt:lpstr>Synthesis </vt:lpstr>
      <vt:lpstr>Synthesis </vt:lpstr>
      <vt:lpstr>Recap: Inference using the 𝒕-distribution  </vt:lpstr>
      <vt:lpstr>Recap: Inference using the 𝒕-distribution  </vt:lpstr>
      <vt:lpstr>Recap: Inference using the 𝒕-distribution  </vt:lpstr>
      <vt:lpstr>Recap: Inference using the 𝒕-distribution  </vt:lpstr>
      <vt:lpstr>Recap: Inference using the 𝒕-distribution  </vt:lpstr>
      <vt:lpstr>Useful tool </vt:lpstr>
      <vt:lpstr>Useful tool </vt:lpstr>
      <vt:lpstr>Useful tool </vt:lpstr>
      <vt:lpstr>Useful tool </vt:lpstr>
      <vt:lpstr>Useful tool </vt:lpstr>
      <vt:lpstr>Useful tool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11</cp:revision>
  <dcterms:created xsi:type="dcterms:W3CDTF">2023-07-27T13:51:22Z</dcterms:created>
  <dcterms:modified xsi:type="dcterms:W3CDTF">2023-10-12T19:51:59Z</dcterms:modified>
</cp:coreProperties>
</file>