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34"/>
  </p:notesMasterIdLst>
  <p:sldIdLst>
    <p:sldId id="256" r:id="rId2"/>
    <p:sldId id="257" r:id="rId3"/>
    <p:sldId id="399" r:id="rId4"/>
    <p:sldId id="413" r:id="rId5"/>
    <p:sldId id="414" r:id="rId6"/>
    <p:sldId id="417" r:id="rId7"/>
    <p:sldId id="387" r:id="rId8"/>
    <p:sldId id="419" r:id="rId9"/>
    <p:sldId id="420" r:id="rId10"/>
    <p:sldId id="421" r:id="rId11"/>
    <p:sldId id="370" r:id="rId12"/>
    <p:sldId id="375" r:id="rId13"/>
    <p:sldId id="374" r:id="rId14"/>
    <p:sldId id="376" r:id="rId15"/>
    <p:sldId id="377" r:id="rId16"/>
    <p:sldId id="378" r:id="rId17"/>
    <p:sldId id="379" r:id="rId18"/>
    <p:sldId id="425" r:id="rId19"/>
    <p:sldId id="422" r:id="rId20"/>
    <p:sldId id="361" r:id="rId21"/>
    <p:sldId id="388" r:id="rId22"/>
    <p:sldId id="364" r:id="rId23"/>
    <p:sldId id="380" r:id="rId24"/>
    <p:sldId id="382" r:id="rId25"/>
    <p:sldId id="383" r:id="rId26"/>
    <p:sldId id="423" r:id="rId27"/>
    <p:sldId id="384" r:id="rId28"/>
    <p:sldId id="386" r:id="rId29"/>
    <p:sldId id="385" r:id="rId30"/>
    <p:sldId id="389" r:id="rId31"/>
    <p:sldId id="390" r:id="rId32"/>
    <p:sldId id="42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56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13"/>
    <p:restoredTop sz="68551"/>
  </p:normalViewPr>
  <p:slideViewPr>
    <p:cSldViewPr snapToGrid="0">
      <p:cViewPr varScale="1">
        <p:scale>
          <a:sx n="72" d="100"/>
          <a:sy n="72" d="100"/>
        </p:scale>
        <p:origin x="8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3/26/24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244202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346873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1400758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3866097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2556414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3108281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1881124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550628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2208106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2392998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49512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4205914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926498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1322036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4069854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26</a:t>
            </a:fld>
            <a:endParaRPr lang="en-US"/>
          </a:p>
        </p:txBody>
      </p:sp>
    </p:spTree>
    <p:extLst>
      <p:ext uri="{BB962C8B-B14F-4D97-AF65-F5344CB8AC3E}">
        <p14:creationId xmlns:p14="http://schemas.microsoft.com/office/powerpoint/2010/main" val="2372687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27</a:t>
            </a:fld>
            <a:endParaRPr lang="en-US"/>
          </a:p>
        </p:txBody>
      </p:sp>
    </p:spTree>
    <p:extLst>
      <p:ext uri="{BB962C8B-B14F-4D97-AF65-F5344CB8AC3E}">
        <p14:creationId xmlns:p14="http://schemas.microsoft.com/office/powerpoint/2010/main" val="2572272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28</a:t>
            </a:fld>
            <a:endParaRPr lang="en-US"/>
          </a:p>
        </p:txBody>
      </p:sp>
    </p:spTree>
    <p:extLst>
      <p:ext uri="{BB962C8B-B14F-4D97-AF65-F5344CB8AC3E}">
        <p14:creationId xmlns:p14="http://schemas.microsoft.com/office/powerpoint/2010/main" val="1707816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29</a:t>
            </a:fld>
            <a:endParaRPr lang="en-US"/>
          </a:p>
        </p:txBody>
      </p:sp>
    </p:spTree>
    <p:extLst>
      <p:ext uri="{BB962C8B-B14F-4D97-AF65-F5344CB8AC3E}">
        <p14:creationId xmlns:p14="http://schemas.microsoft.com/office/powerpoint/2010/main" val="2967163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30</a:t>
            </a:fld>
            <a:endParaRPr lang="en-US"/>
          </a:p>
        </p:txBody>
      </p:sp>
    </p:spTree>
    <p:extLst>
      <p:ext uri="{BB962C8B-B14F-4D97-AF65-F5344CB8AC3E}">
        <p14:creationId xmlns:p14="http://schemas.microsoft.com/office/powerpoint/2010/main" val="3067049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31</a:t>
            </a:fld>
            <a:endParaRPr lang="en-US"/>
          </a:p>
        </p:txBody>
      </p:sp>
    </p:spTree>
    <p:extLst>
      <p:ext uri="{BB962C8B-B14F-4D97-AF65-F5344CB8AC3E}">
        <p14:creationId xmlns:p14="http://schemas.microsoft.com/office/powerpoint/2010/main" val="778294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32</a:t>
            </a:fld>
            <a:endParaRPr lang="en-US"/>
          </a:p>
        </p:txBody>
      </p:sp>
    </p:spTree>
    <p:extLst>
      <p:ext uri="{BB962C8B-B14F-4D97-AF65-F5344CB8AC3E}">
        <p14:creationId xmlns:p14="http://schemas.microsoft.com/office/powerpoint/2010/main" val="248379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3605196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309421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1597191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298610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51078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100082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150786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3/26/24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3/26/24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mith.edu/people/kaitlyn-c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Elementary Statistics – Inference for Numerical Data Pt. 1</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9009454" cy="369332"/>
          </a:xfrm>
          <a:prstGeom prst="rect">
            <a:avLst/>
          </a:prstGeom>
          <a:noFill/>
        </p:spPr>
        <p:txBody>
          <a:bodyPr wrap="none" rtlCol="0">
            <a:spAutoFit/>
          </a:bodyPr>
          <a:lstStyle/>
          <a:p>
            <a:r>
              <a:rPr lang="en-US" dirty="0"/>
              <a:t>Slides based off slides courtesy of Kaitlyn Cook (</a:t>
            </a:r>
            <a:r>
              <a:rPr lang="en-US" dirty="0">
                <a:hlinkClick r:id="rId2"/>
              </a:rPr>
              <a:t>https://www.smith.edu/people/kaitlyn-cook</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The t-distribution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710229" cy="2353401"/>
              </a:xfrm>
              <a:prstGeom prst="rect">
                <a:avLst/>
              </a:prstGeom>
              <a:noFill/>
            </p:spPr>
            <p:txBody>
              <a:bodyPr wrap="square" rtlCol="0">
                <a:spAutoFit/>
              </a:bodyPr>
              <a:lstStyle/>
              <a:p>
                <a:r>
                  <a:rPr lang="en-US" sz="2400" dirty="0"/>
                  <a:t>Like the Chi-square distribution, the shape of the t-distribution depends on degrees of freedom. </a:t>
                </a:r>
              </a:p>
              <a:p>
                <a:endParaRPr lang="en-US" sz="2400" dirty="0"/>
              </a:p>
              <a:p>
                <a:r>
                  <a:rPr lang="en-US" sz="2400" dirty="0"/>
                  <a:t>When our sample size is </a:t>
                </a:r>
                <a14:m>
                  <m:oMath xmlns:m="http://schemas.openxmlformats.org/officeDocument/2006/math">
                    <m:r>
                      <a:rPr lang="en-US" sz="2400" b="0" i="1" smtClean="0">
                        <a:latin typeface="Cambria Math" panose="02040503050406030204" pitchFamily="18" charset="0"/>
                      </a:rPr>
                      <m:t>𝑛</m:t>
                    </m:r>
                  </m:oMath>
                </a14:m>
                <a:r>
                  <a:rPr lang="en-US" sz="2400" dirty="0"/>
                  <a:t>, we will use a t-distribution with</a:t>
                </a:r>
              </a:p>
              <a:p>
                <a:r>
                  <a:rPr lang="en-US" sz="2400" dirty="0"/>
                  <a:t> </a:t>
                </a:r>
                <a14:m>
                  <m:oMath xmlns:m="http://schemas.openxmlformats.org/officeDocument/2006/math">
                    <m:r>
                      <a:rPr lang="en-US" sz="2400" b="0" i="1" smtClean="0">
                        <a:latin typeface="Cambria Math" panose="02040503050406030204" pitchFamily="18" charset="0"/>
                      </a:rPr>
                      <m:t>𝑑𝑓</m:t>
                    </m:r>
                    <m:r>
                      <a:rPr lang="en-US" sz="2400" b="0" i="0"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dirty="0"/>
                  <a:t> to model the null distribution of the sample mean,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t>
                </a:r>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710229" cy="2353401"/>
              </a:xfrm>
              <a:prstGeom prst="rect">
                <a:avLst/>
              </a:prstGeom>
              <a:blipFill>
                <a:blip r:embed="rId3"/>
                <a:stretch>
                  <a:fillRect l="-1164" t="-2151"/>
                </a:stretch>
              </a:blipFill>
            </p:spPr>
            <p:txBody>
              <a:bodyPr/>
              <a:lstStyle/>
              <a:p>
                <a:r>
                  <a:rPr lang="en-US">
                    <a:noFill/>
                  </a:rPr>
                  <a:t> </a:t>
                </a:r>
              </a:p>
            </p:txBody>
          </p:sp>
        </mc:Fallback>
      </mc:AlternateContent>
      <p:pic>
        <p:nvPicPr>
          <p:cNvPr id="5" name="Picture 4" descr="A diagram of a curve&#10;&#10;Description automatically generated">
            <a:extLst>
              <a:ext uri="{FF2B5EF4-FFF2-40B4-BE49-F238E27FC236}">
                <a16:creationId xmlns:a16="http://schemas.microsoft.com/office/drawing/2014/main" id="{69C19135-ACB7-135C-6F0A-47BC79C0B6A8}"/>
              </a:ext>
            </a:extLst>
          </p:cNvPr>
          <p:cNvPicPr>
            <a:picLocks noChangeAspect="1"/>
          </p:cNvPicPr>
          <p:nvPr/>
        </p:nvPicPr>
        <p:blipFill>
          <a:blip r:embed="rId4"/>
          <a:stretch>
            <a:fillRect/>
          </a:stretch>
        </p:blipFill>
        <p:spPr>
          <a:xfrm>
            <a:off x="3950685" y="2630351"/>
            <a:ext cx="7772400" cy="3304507"/>
          </a:xfrm>
          <a:prstGeom prst="rect">
            <a:avLst/>
          </a:prstGeom>
        </p:spPr>
      </p:pic>
    </p:spTree>
    <p:extLst>
      <p:ext uri="{BB962C8B-B14F-4D97-AF65-F5344CB8AC3E}">
        <p14:creationId xmlns:p14="http://schemas.microsoft.com/office/powerpoint/2010/main" val="1218724569"/>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251129"/>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251129"/>
              </a:xfrm>
              <a:prstGeom prst="rect">
                <a:avLst/>
              </a:prstGeom>
              <a:blipFill>
                <a:blip r:embed="rId3"/>
                <a:stretch>
                  <a:fillRect l="-1199" t="-2235" r="-300" b="-3352"/>
                </a:stretch>
              </a:blipFill>
            </p:spPr>
            <p:txBody>
              <a:bodyPr/>
              <a:lstStyle/>
              <a:p>
                <a:r>
                  <a:rPr lang="en-US">
                    <a:noFill/>
                  </a:rPr>
                  <a:t> </a:t>
                </a:r>
              </a:p>
            </p:txBody>
          </p:sp>
        </mc:Fallback>
      </mc:AlternateContent>
    </p:spTree>
    <p:extLst>
      <p:ext uri="{BB962C8B-B14F-4D97-AF65-F5344CB8AC3E}">
        <p14:creationId xmlns:p14="http://schemas.microsoft.com/office/powerpoint/2010/main" val="2720039696"/>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171591"/>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𝑡</m:t>
                            </m:r>
                          </m:e>
                          <m:sup>
                            <m:r>
                              <a:rPr lang="en-US" sz="2400" b="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171591"/>
              </a:xfrm>
              <a:prstGeom prst="rect">
                <a:avLst/>
              </a:prstGeom>
              <a:blipFill>
                <a:blip r:embed="rId3"/>
                <a:stretch>
                  <a:fillRect l="-1199" t="-1212" r="-2099"/>
                </a:stretch>
              </a:blipFill>
            </p:spPr>
            <p:txBody>
              <a:bodyPr/>
              <a:lstStyle/>
              <a:p>
                <a:r>
                  <a:rPr lang="en-US">
                    <a:noFill/>
                  </a:rPr>
                  <a:t> </a:t>
                </a:r>
              </a:p>
            </p:txBody>
          </p:sp>
        </mc:Fallback>
      </mc:AlternateContent>
    </p:spTree>
    <p:extLst>
      <p:ext uri="{BB962C8B-B14F-4D97-AF65-F5344CB8AC3E}">
        <p14:creationId xmlns:p14="http://schemas.microsoft.com/office/powerpoint/2010/main" val="214764182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273303"/>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𝑡</m:t>
                            </m:r>
                          </m:e>
                          <m:sub>
                            <m:r>
                              <a:rPr lang="en-US" sz="2400" b="0" i="1" smtClean="0">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𝑡</m:t>
                            </m:r>
                          </m:e>
                          <m:sub>
                            <m:r>
                              <a:rPr lang="en-US" sz="2400" b="0" i="1" smtClean="0">
                                <a:latin typeface="Cambria Math" panose="02040503050406030204" pitchFamily="18" charset="0"/>
                              </a:rPr>
                              <m:t>𝑑𝑓</m:t>
                            </m:r>
                          </m:sub>
                          <m:sup>
                            <m:r>
                              <a:rPr lang="en-US" sz="2400" i="1">
                                <a:latin typeface="Cambria Math" panose="02040503050406030204" pitchFamily="18" charset="0"/>
                              </a:rPr>
                              <m:t>∗</m:t>
                            </m:r>
                          </m:sup>
                        </m:sSub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273303"/>
              </a:xfrm>
              <a:prstGeom prst="rect">
                <a:avLst/>
              </a:prstGeom>
              <a:blipFill>
                <a:blip r:embed="rId3"/>
                <a:stretch>
                  <a:fillRect l="-1199" t="-962" r="-2099"/>
                </a:stretch>
              </a:blipFill>
            </p:spPr>
            <p:txBody>
              <a:bodyPr/>
              <a:lstStyle/>
              <a:p>
                <a:r>
                  <a:rPr lang="en-US">
                    <a:noFill/>
                  </a:rPr>
                  <a:t> </a:t>
                </a:r>
              </a:p>
            </p:txBody>
          </p:sp>
        </mc:Fallback>
      </mc:AlternateContent>
    </p:spTree>
    <p:extLst>
      <p:ext uri="{BB962C8B-B14F-4D97-AF65-F5344CB8AC3E}">
        <p14:creationId xmlns:p14="http://schemas.microsoft.com/office/powerpoint/2010/main" val="3651266064"/>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945072"/>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945072"/>
              </a:xfrm>
              <a:prstGeom prst="rect">
                <a:avLst/>
              </a:prstGeom>
              <a:blipFill>
                <a:blip r:embed="rId3"/>
                <a:stretch>
                  <a:fillRect l="-1199" t="-1023" r="-2099" b="-17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CDDED78D-DB74-F23E-625A-95FE43284CD9}"/>
                  </a:ext>
                </a:extLst>
              </p:cNvPr>
              <p:cNvSpPr/>
              <p:nvPr/>
            </p:nvSpPr>
            <p:spPr>
              <a:xfrm>
                <a:off x="4128654" y="5569528"/>
                <a:ext cx="6719454" cy="89951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Find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99</m:t>
                        </m:r>
                      </m:sub>
                      <m:sup>
                        <m:r>
                          <a:rPr lang="en-US" sz="2400" b="0" i="1" smtClean="0">
                            <a:latin typeface="Cambria Math" panose="02040503050406030204" pitchFamily="18" charset="0"/>
                          </a:rPr>
                          <m:t>∗</m:t>
                        </m:r>
                      </m:sup>
                    </m:sSubSup>
                  </m:oMath>
                </a14:m>
                <a:r>
                  <a:rPr lang="en-US" sz="2400" dirty="0"/>
                  <a:t> for a 95% CI, a 90% CI, and a 99% CI</a:t>
                </a:r>
              </a:p>
            </p:txBody>
          </p:sp>
        </mc:Choice>
        <mc:Fallback xmlns="">
          <p:sp>
            <p:nvSpPr>
              <p:cNvPr id="3" name="Rounded Rectangle 2">
                <a:extLst>
                  <a:ext uri="{FF2B5EF4-FFF2-40B4-BE49-F238E27FC236}">
                    <a16:creationId xmlns:a16="http://schemas.microsoft.com/office/drawing/2014/main" id="{CDDED78D-DB74-F23E-625A-95FE43284CD9}"/>
                  </a:ext>
                </a:extLst>
              </p:cNvPr>
              <p:cNvSpPr>
                <a:spLocks noRot="1" noChangeAspect="1" noMove="1" noResize="1" noEditPoints="1" noAdjustHandles="1" noChangeArrowheads="1" noChangeShapeType="1" noTextEdit="1"/>
              </p:cNvSpPr>
              <p:nvPr/>
            </p:nvSpPr>
            <p:spPr>
              <a:xfrm>
                <a:off x="4128654" y="5569528"/>
                <a:ext cx="6719454" cy="899512"/>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2388438"/>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945072"/>
              </a:xfrm>
              <a:prstGeom prst="rect">
                <a:avLst/>
              </a:prstGeom>
              <a:noFill/>
            </p:spPr>
            <p:txBody>
              <a:bodyPr wrap="square" rtlCol="0">
                <a:spAutoFit/>
              </a:bodyPr>
              <a:lstStyle/>
              <a:p>
                <a:r>
                  <a:rPr lang="en-US" sz="2400" b="1" dirty="0"/>
                  <a:t>Confidence Interval for One Mean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𝜇</m:t>
                    </m:r>
                  </m:oMath>
                </a14:m>
                <a:r>
                  <a:rPr lang="en-US" sz="2400" dirty="0"/>
                  <a:t>, and </a:t>
                </a:r>
                <a14:m>
                  <m:oMath xmlns:m="http://schemas.openxmlformats.org/officeDocument/2006/math">
                    <m:r>
                      <a:rPr lang="en-US" sz="2400" b="0" i="1" smtClean="0">
                        <a:latin typeface="Cambria Math" panose="02040503050406030204" pitchFamily="18" charset="0"/>
                      </a:rPr>
                      <m:t>𝑠</m:t>
                    </m:r>
                  </m:oMath>
                </a14:m>
                <a:r>
                  <a:rPr lang="en-US" sz="2400" dirty="0"/>
                  <a:t> as the best guess of </a:t>
                </a:r>
                <a14:m>
                  <m:oMath xmlns:m="http://schemas.openxmlformats.org/officeDocument/2006/math">
                    <m:r>
                      <a:rPr lang="en-US" sz="2400" b="0" i="1" smtClean="0">
                        <a:latin typeface="Cambria Math" panose="02040503050406030204" pitchFamily="18" charset="0"/>
                      </a:rPr>
                      <m:t>𝜎</m:t>
                    </m:r>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945072"/>
              </a:xfrm>
              <a:prstGeom prst="rect">
                <a:avLst/>
              </a:prstGeom>
              <a:blipFill>
                <a:blip r:embed="rId3"/>
                <a:stretch>
                  <a:fillRect l="-1199" t="-1023" r="-2099" b="-17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ounded Rectangle 3">
                <a:extLst>
                  <a:ext uri="{FF2B5EF4-FFF2-40B4-BE49-F238E27FC236}">
                    <a16:creationId xmlns:a16="http://schemas.microsoft.com/office/drawing/2014/main" id="{FEF61058-CE27-96E6-6653-939A297C91BD}"/>
                  </a:ext>
                </a:extLst>
              </p:cNvPr>
              <p:cNvSpPr/>
              <p:nvPr/>
            </p:nvSpPr>
            <p:spPr>
              <a:xfrm>
                <a:off x="95534" y="5444836"/>
                <a:ext cx="12096466" cy="128847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15 hours/week . You perform an experiment to statistically test this suspicion. You sample 100 students and calculate their average number of hours worked per week to be 25,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=5</m:t>
                    </m:r>
                  </m:oMath>
                </a14:m>
                <a:r>
                  <a:rPr lang="en-US" sz="2400" dirty="0"/>
                  <a:t>. Calculate a 95% CI for </a:t>
                </a:r>
                <a14:m>
                  <m:oMath xmlns:m="http://schemas.openxmlformats.org/officeDocument/2006/math">
                    <m:r>
                      <a:rPr lang="en-US" sz="2400" b="0" i="1" smtClean="0">
                        <a:latin typeface="Cambria Math" panose="02040503050406030204" pitchFamily="18" charset="0"/>
                      </a:rPr>
                      <m:t>𝜇</m:t>
                    </m:r>
                  </m:oMath>
                </a14:m>
                <a:r>
                  <a:rPr lang="en-US" sz="2400" dirty="0"/>
                  <a:t> from your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a:t>
                </a:r>
              </a:p>
            </p:txBody>
          </p:sp>
        </mc:Choice>
        <mc:Fallback>
          <p:sp>
            <p:nvSpPr>
              <p:cNvPr id="4" name="Rounded Rectangle 3">
                <a:extLst>
                  <a:ext uri="{FF2B5EF4-FFF2-40B4-BE49-F238E27FC236}">
                    <a16:creationId xmlns:a16="http://schemas.microsoft.com/office/drawing/2014/main" id="{FEF61058-CE27-96E6-6653-939A297C91BD}"/>
                  </a:ext>
                </a:extLst>
              </p:cNvPr>
              <p:cNvSpPr>
                <a:spLocks noRot="1" noChangeAspect="1" noMove="1" noResize="1" noEditPoints="1" noAdjustHandles="1" noChangeArrowheads="1" noChangeShapeType="1" noTextEdit="1"/>
              </p:cNvSpPr>
              <p:nvPr/>
            </p:nvSpPr>
            <p:spPr>
              <a:xfrm>
                <a:off x="95534" y="5444836"/>
                <a:ext cx="12096466" cy="1288473"/>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8384114"/>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440540"/>
              </a:xfrm>
              <a:prstGeom prst="rect">
                <a:avLst/>
              </a:prstGeom>
              <a:noFill/>
            </p:spPr>
            <p:txBody>
              <a:bodyPr wrap="square" rtlCol="0">
                <a:spAutoFit/>
              </a:bodyPr>
              <a:lstStyle/>
              <a:p>
                <a:r>
                  <a:rPr lang="en-US" sz="2400" b="1" dirty="0"/>
                  <a:t>Hypothesis Test for One Mean</a:t>
                </a:r>
              </a:p>
              <a:p>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can be modeled with a t-distribution,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a14:m>
                <a:r>
                  <a:rPr lang="en-US" sz="2400" dirty="0"/>
                  <a:t> </a:t>
                </a:r>
              </a:p>
              <a:p>
                <a:r>
                  <a:rPr lang="en-US" sz="2400" dirty="0"/>
                  <a:t> </a:t>
                </a:r>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440540"/>
              </a:xfrm>
              <a:prstGeom prst="rect">
                <a:avLst/>
              </a:prstGeom>
              <a:blipFill>
                <a:blip r:embed="rId3"/>
                <a:stretch>
                  <a:fillRect l="-1199" t="-2062" r="-450"/>
                </a:stretch>
              </a:blipFill>
            </p:spPr>
            <p:txBody>
              <a:bodyPr/>
              <a:lstStyle/>
              <a:p>
                <a:r>
                  <a:rPr lang="en-US">
                    <a:noFill/>
                  </a:rPr>
                  <a:t> </a:t>
                </a:r>
              </a:p>
            </p:txBody>
          </p:sp>
        </mc:Fallback>
      </mc:AlternateContent>
    </p:spTree>
    <p:extLst>
      <p:ext uri="{BB962C8B-B14F-4D97-AF65-F5344CB8AC3E}">
        <p14:creationId xmlns:p14="http://schemas.microsoft.com/office/powerpoint/2010/main" val="501917354"/>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230838"/>
              </a:xfrm>
              <a:prstGeom prst="rect">
                <a:avLst/>
              </a:prstGeom>
              <a:noFill/>
            </p:spPr>
            <p:txBody>
              <a:bodyPr wrap="square" rtlCol="0">
                <a:spAutoFit/>
              </a:bodyPr>
              <a:lstStyle/>
              <a:p>
                <a:r>
                  <a:rPr lang="en-US" sz="2400" b="1" dirty="0"/>
                  <a:t>Hypothesis Test for One Mean</a:t>
                </a:r>
              </a:p>
              <a:p>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can be modeled with a t-distribution,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𝑆𝐸</m:t>
                          </m:r>
                        </m:den>
                      </m:f>
                    </m:oMath>
                  </m:oMathPara>
                </a14:m>
                <a:endParaRPr lang="en-US" sz="2400" dirty="0"/>
              </a:p>
              <a:p>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230838"/>
              </a:xfrm>
              <a:prstGeom prst="rect">
                <a:avLst/>
              </a:prstGeom>
              <a:blipFill>
                <a:blip r:embed="rId3"/>
                <a:stretch>
                  <a:fillRect l="-1199" t="-1198" r="-450" b="-2096"/>
                </a:stretch>
              </a:blipFill>
            </p:spPr>
            <p:txBody>
              <a:bodyPr/>
              <a:lstStyle/>
              <a:p>
                <a:r>
                  <a:rPr lang="en-US">
                    <a:noFill/>
                  </a:rPr>
                  <a:t> </a:t>
                </a:r>
              </a:p>
            </p:txBody>
          </p:sp>
        </mc:Fallback>
      </mc:AlternateContent>
    </p:spTree>
    <p:extLst>
      <p:ext uri="{BB962C8B-B14F-4D97-AF65-F5344CB8AC3E}">
        <p14:creationId xmlns:p14="http://schemas.microsoft.com/office/powerpoint/2010/main" val="1380688812"/>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3DAE-A441-E74A-ADFA-A583E9F51B52}"/>
              </a:ext>
            </a:extLst>
          </p:cNvPr>
          <p:cNvSpPr>
            <a:spLocks noGrp="1"/>
          </p:cNvSpPr>
          <p:nvPr>
            <p:ph type="title"/>
          </p:nvPr>
        </p:nvSpPr>
        <p:spPr/>
        <p:txBody>
          <a:bodyPr/>
          <a:lstStyle/>
          <a:p>
            <a:r>
              <a:rPr lang="en-US" dirty="0"/>
              <a:t>Start </a:t>
            </a:r>
            <a:r>
              <a:rPr lang="en-US"/>
              <a:t>here Thursday</a:t>
            </a:r>
          </a:p>
        </p:txBody>
      </p:sp>
      <p:sp>
        <p:nvSpPr>
          <p:cNvPr id="3" name="Text Placeholder 2">
            <a:extLst>
              <a:ext uri="{FF2B5EF4-FFF2-40B4-BE49-F238E27FC236}">
                <a16:creationId xmlns:a16="http://schemas.microsoft.com/office/drawing/2014/main" id="{D59A69D9-5FAB-7185-A664-1E2436D7A4E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55456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230838"/>
              </a:xfrm>
              <a:prstGeom prst="rect">
                <a:avLst/>
              </a:prstGeom>
              <a:noFill/>
            </p:spPr>
            <p:txBody>
              <a:bodyPr wrap="square" rtlCol="0">
                <a:spAutoFit/>
              </a:bodyPr>
              <a:lstStyle/>
              <a:p>
                <a:r>
                  <a:rPr lang="en-US" sz="2400" b="1" dirty="0"/>
                  <a:t>Hypothesis Test for One Mean</a:t>
                </a:r>
              </a:p>
              <a:p>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can be modeled with a t-distribution,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𝑛</m:t>
                        </m:r>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𝑆𝐸</m:t>
                          </m:r>
                        </m:den>
                      </m:f>
                    </m:oMath>
                  </m:oMathPara>
                </a14:m>
                <a:endParaRPr lang="en-US" sz="2400" dirty="0"/>
              </a:p>
              <a:p>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230838"/>
              </a:xfrm>
              <a:prstGeom prst="rect">
                <a:avLst/>
              </a:prstGeom>
              <a:blipFill>
                <a:blip r:embed="rId3"/>
                <a:stretch>
                  <a:fillRect l="-1199" t="-1198" r="-450" b="-20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FDF676FD-49A7-398B-EC77-93FF7D31D75D}"/>
                  </a:ext>
                </a:extLst>
              </p:cNvPr>
              <p:cNvSpPr/>
              <p:nvPr/>
            </p:nvSpPr>
            <p:spPr>
              <a:xfrm>
                <a:off x="795130" y="4810540"/>
                <a:ext cx="11396869" cy="19227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15 hours/week . You perform an experiment to statistically test this suspicion. You sample 100 students and calculate their average number of hours worked per week to be 25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=5</m:t>
                    </m:r>
                  </m:oMath>
                </a14:m>
                <a:r>
                  <a:rPr lang="en-US" sz="2400" dirty="0"/>
                  <a:t>. Perform a hypothesis test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=15,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≠15</m:t>
                    </m:r>
                  </m:oMath>
                </a14:m>
                <a:r>
                  <a:rPr lang="en-US" sz="2400" dirty="0"/>
                  <a:t>. Use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a:t>
                </a:r>
              </a:p>
            </p:txBody>
          </p:sp>
        </mc:Choice>
        <mc:Fallback>
          <p:sp>
            <p:nvSpPr>
              <p:cNvPr id="3" name="Rounded Rectangle 2">
                <a:extLst>
                  <a:ext uri="{FF2B5EF4-FFF2-40B4-BE49-F238E27FC236}">
                    <a16:creationId xmlns:a16="http://schemas.microsoft.com/office/drawing/2014/main" id="{FDF676FD-49A7-398B-EC77-93FF7D31D75D}"/>
                  </a:ext>
                </a:extLst>
              </p:cNvPr>
              <p:cNvSpPr>
                <a:spLocks noRot="1" noChangeAspect="1" noMove="1" noResize="1" noEditPoints="1" noAdjustHandles="1" noChangeArrowheads="1" noChangeShapeType="1" noTextEdit="1"/>
              </p:cNvSpPr>
              <p:nvPr/>
            </p:nvSpPr>
            <p:spPr>
              <a:xfrm>
                <a:off x="795130" y="4810540"/>
                <a:ext cx="11396869" cy="1922770"/>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0387869"/>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Inference for numerical variables</a:t>
            </a:r>
          </a:p>
          <a:p>
            <a:pPr lvl="1"/>
            <a:r>
              <a:rPr lang="en-US" sz="2200" dirty="0"/>
              <a:t>Single mean </a:t>
            </a:r>
          </a:p>
          <a:p>
            <a:pPr lvl="1"/>
            <a:r>
              <a:rPr lang="en-US" sz="2200" dirty="0"/>
              <a:t>Independent means </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4524315"/>
          </a:xfrm>
          <a:prstGeom prst="rect">
            <a:avLst/>
          </a:prstGeom>
          <a:noFill/>
        </p:spPr>
        <p:txBody>
          <a:bodyPr wrap="square" rtlCol="0">
            <a:spAutoFit/>
          </a:bodyPr>
          <a:lstStyle/>
          <a:p>
            <a:r>
              <a:rPr lang="en-US" sz="2400" dirty="0"/>
              <a:t>So far, we’ve done inference to see if our population mean differs from some hypothesized value.</a:t>
            </a:r>
          </a:p>
          <a:p>
            <a:endParaRPr lang="en-US" sz="2400" dirty="0"/>
          </a:p>
          <a:p>
            <a:r>
              <a:rPr lang="en-US" sz="2400" dirty="0"/>
              <a:t>	Ex. Is the average number of hours WSU students work per 	week 15?</a:t>
            </a:r>
          </a:p>
          <a:p>
            <a:endParaRPr lang="en-US" sz="2400" dirty="0"/>
          </a:p>
          <a:p>
            <a:r>
              <a:rPr lang="en-US" sz="2400" dirty="0"/>
              <a:t>Sometimes our research question instead focuses on </a:t>
            </a:r>
            <a:r>
              <a:rPr lang="en-US" sz="2400" b="1" dirty="0"/>
              <a:t>comparing means from two independent groups</a:t>
            </a:r>
            <a:r>
              <a:rPr lang="en-US" sz="2400" dirty="0"/>
              <a:t>. </a:t>
            </a:r>
          </a:p>
          <a:p>
            <a:endParaRPr lang="en-US" sz="2400" dirty="0"/>
          </a:p>
          <a:p>
            <a:r>
              <a:rPr lang="en-US" sz="2400" dirty="0"/>
              <a:t>	Ex. Is the average number of hours WSU students work per 	week different than the average number of hours Springfield 	College students work per week? </a:t>
            </a:r>
          </a:p>
        </p:txBody>
      </p:sp>
    </p:spTree>
    <p:extLst>
      <p:ext uri="{BB962C8B-B14F-4D97-AF65-F5344CB8AC3E}">
        <p14:creationId xmlns:p14="http://schemas.microsoft.com/office/powerpoint/2010/main" val="2284837137"/>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6370975"/>
          </a:xfrm>
          <a:prstGeom prst="rect">
            <a:avLst/>
          </a:prstGeom>
          <a:noFill/>
        </p:spPr>
        <p:txBody>
          <a:bodyPr wrap="square" rtlCol="0">
            <a:spAutoFit/>
          </a:bodyPr>
          <a:lstStyle/>
          <a:p>
            <a:r>
              <a:rPr lang="en-US" sz="2400" dirty="0"/>
              <a:t>So far, we’ve done inference to see if our population mean differs from some hypothesized value.</a:t>
            </a:r>
          </a:p>
          <a:p>
            <a:endParaRPr lang="en-US" sz="2400" dirty="0"/>
          </a:p>
          <a:p>
            <a:r>
              <a:rPr lang="en-US" sz="2400" dirty="0"/>
              <a:t>	Ex. Is the average number of hours WSU students work per 	week 15?</a:t>
            </a:r>
          </a:p>
          <a:p>
            <a:endParaRPr lang="en-US" sz="2400" dirty="0"/>
          </a:p>
          <a:p>
            <a:r>
              <a:rPr lang="en-US" sz="2400" dirty="0"/>
              <a:t>Sometimes our research question instead focuses on </a:t>
            </a:r>
            <a:r>
              <a:rPr lang="en-US" sz="2400" b="1" dirty="0"/>
              <a:t>comparing means from two independent groups</a:t>
            </a:r>
            <a:r>
              <a:rPr lang="en-US" sz="2400" dirty="0"/>
              <a:t>. </a:t>
            </a:r>
          </a:p>
          <a:p>
            <a:endParaRPr lang="en-US" sz="2400" dirty="0"/>
          </a:p>
          <a:p>
            <a:r>
              <a:rPr lang="en-US" sz="2400" dirty="0"/>
              <a:t>	Ex. Is the average number of hours WSU students work per 	week different than the average number of hours Springfield 	College students work per week? </a:t>
            </a:r>
          </a:p>
          <a:p>
            <a:endParaRPr lang="en-US" sz="2400" dirty="0"/>
          </a:p>
          <a:p>
            <a:r>
              <a:rPr lang="en-US" sz="2400" dirty="0"/>
              <a:t>Just like with one mean, we can use sample statistics to infer the population level answer to this question with </a:t>
            </a:r>
          </a:p>
          <a:p>
            <a:r>
              <a:rPr lang="en-US" sz="2400" dirty="0"/>
              <a:t>(a) a confidence interval and/or</a:t>
            </a:r>
          </a:p>
          <a:p>
            <a:r>
              <a:rPr lang="en-US" sz="2400" dirty="0"/>
              <a:t>(b) a hypothesis test </a:t>
            </a:r>
          </a:p>
        </p:txBody>
      </p:sp>
    </p:spTree>
    <p:extLst>
      <p:ext uri="{BB962C8B-B14F-4D97-AF65-F5344CB8AC3E}">
        <p14:creationId xmlns:p14="http://schemas.microsoft.com/office/powerpoint/2010/main" val="1412709834"/>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3829831"/>
              </a:xfrm>
              <a:prstGeom prst="rect">
                <a:avLst/>
              </a:prstGeom>
              <a:noFill/>
            </p:spPr>
            <p:txBody>
              <a:bodyPr wrap="square" rtlCol="0">
                <a:spAutoFit/>
              </a:bodyPr>
              <a:lstStyle/>
              <a:p>
                <a:r>
                  <a:rPr lang="en-US" sz="2400" dirty="0"/>
                  <a:t>To compare two independent means, we look at their difference. </a:t>
                </a:r>
              </a:p>
              <a:p>
                <a:endParaRPr lang="en-US" sz="2400" dirty="0"/>
              </a:p>
              <a:p>
                <a:r>
                  <a:rPr lang="en-US" sz="2400" dirty="0"/>
                  <a:t>	 Ex. Is the average number of hours WSU students work per 	week different than the average number of hours Springfield 	College students work per week? </a:t>
                </a:r>
              </a:p>
              <a:p>
                <a:endParaRPr lang="en-US" sz="2400" dirty="0"/>
              </a:p>
              <a:p>
                <a:r>
                  <a:rPr lang="en-US" sz="2400" dirty="0"/>
                  <a:t>	To answer this, we need to look at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𝑊𝑆𝑈</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𝑆𝐶</m:t>
                        </m:r>
                      </m:sub>
                    </m:sSub>
                  </m:oMath>
                </a14:m>
                <a:endParaRPr lang="en-US" sz="2400" dirty="0"/>
              </a:p>
              <a:p>
                <a:endParaRPr lang="en-US" sz="2400" dirty="0"/>
              </a:p>
              <a:p>
                <a:r>
                  <a:rPr lang="en-US" sz="2400" dirty="0"/>
                  <a:t>  </a:t>
                </a:r>
              </a:p>
              <a:p>
                <a:endParaRPr lang="en-US" sz="2400" dirty="0"/>
              </a:p>
            </p:txBody>
          </p:sp>
        </mc:Choice>
        <mc:Fallback xmlns="">
          <p:sp>
            <p:nvSpPr>
              <p:cNvPr id="10" name="TextBox 9">
                <a:extLst>
                  <a:ext uri="{FF2B5EF4-FFF2-40B4-BE49-F238E27FC236}">
                    <a16:creationId xmlns:a16="http://schemas.microsoft.com/office/drawing/2014/main" id="{5912FD36-5C56-DDF1-A12A-DEA4F04B44F4}"/>
                  </a:ext>
                </a:extLst>
              </p:cNvPr>
              <p:cNvSpPr txBox="1">
                <a:spLocks noRot="1" noChangeAspect="1" noMove="1" noResize="1" noEditPoints="1" noAdjustHandles="1" noChangeArrowheads="1" noChangeShapeType="1" noTextEdit="1"/>
              </p:cNvSpPr>
              <p:nvPr/>
            </p:nvSpPr>
            <p:spPr>
              <a:xfrm>
                <a:off x="3481772" y="276950"/>
                <a:ext cx="8311008" cy="3829831"/>
              </a:xfrm>
              <a:prstGeom prst="rect">
                <a:avLst/>
              </a:prstGeom>
              <a:blipFill>
                <a:blip r:embed="rId3"/>
                <a:stretch>
                  <a:fillRect l="-1221" t="-1320" r="-1527"/>
                </a:stretch>
              </a:blipFill>
            </p:spPr>
            <p:txBody>
              <a:bodyPr/>
              <a:lstStyle/>
              <a:p>
                <a:r>
                  <a:rPr lang="en-US">
                    <a:noFill/>
                  </a:rPr>
                  <a:t> </a:t>
                </a:r>
              </a:p>
            </p:txBody>
          </p:sp>
        </mc:Fallback>
      </mc:AlternateContent>
    </p:spTree>
    <p:extLst>
      <p:ext uri="{BB962C8B-B14F-4D97-AF65-F5344CB8AC3E}">
        <p14:creationId xmlns:p14="http://schemas.microsoft.com/office/powerpoint/2010/main" val="3268904710"/>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6383863"/>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Conditions for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2</m:t>
                        </m:r>
                      </m:sub>
                    </m:sSub>
                  </m:oMath>
                </a14:m>
                <a:r>
                  <a:rPr lang="en-US" sz="2400" dirty="0"/>
                  <a:t> to be approximated with the t-distribution:</a:t>
                </a:r>
              </a:p>
              <a:p>
                <a:pPr marL="457200" indent="-457200">
                  <a:buFont typeface="+mj-lt"/>
                  <a:buAutoNum type="arabicPeriod"/>
                </a:pPr>
                <a:r>
                  <a:rPr lang="en-US" sz="2400" dirty="0"/>
                  <a:t>Data are </a:t>
                </a:r>
                <a:r>
                  <a:rPr lang="en-US" sz="2400" b="1" dirty="0"/>
                  <a:t>independent within and between</a:t>
                </a:r>
                <a:r>
                  <a:rPr lang="en-US" sz="2400" dirty="0"/>
                  <a:t> the two </a:t>
                </a:r>
                <a:r>
                  <a:rPr lang="en-US" sz="2400" b="1" dirty="0"/>
                  <a:t>groups</a:t>
                </a:r>
              </a:p>
              <a:p>
                <a:pPr marL="457200" indent="-457200">
                  <a:buFont typeface="+mj-lt"/>
                  <a:buAutoNum type="arabicPeriod"/>
                </a:pPr>
                <a:r>
                  <a:rPr lang="en-US" sz="2400" dirty="0"/>
                  <a:t>Each group is has </a:t>
                </a:r>
                <a:r>
                  <a:rPr lang="en-US" sz="2400" b="1" dirty="0"/>
                  <a:t>over 30 observations</a:t>
                </a:r>
                <a:r>
                  <a:rPr lang="en-US" sz="2400" dirty="0"/>
                  <a:t>, or is clearly normally distributed with no outliers </a:t>
                </a:r>
              </a:p>
              <a:p>
                <a:pPr marL="457200" indent="-457200">
                  <a:buFont typeface="+mj-lt"/>
                  <a:buAutoNum type="arabicPeriod"/>
                </a:pPr>
                <a:endParaRPr lang="en-US" sz="2400" dirty="0"/>
              </a:p>
              <a:p>
                <a:r>
                  <a:rPr lang="en-US" sz="2400" dirty="0"/>
                  <a:t>When the conditions are met so that the distribution of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oMath>
                </a14:m>
                <a:r>
                  <a:rPr lang="en-US" sz="2400" dirty="0"/>
                  <a:t> can be modeled by the t-distribution, variability is described by: </a:t>
                </a:r>
              </a:p>
              <a:p>
                <a:endParaRPr lang="en-US" sz="2400" dirty="0"/>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𝑓𝑜𝑟</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e>
                                </m:d>
                              </m:e>
                              <m:sup>
                                <m:r>
                                  <a:rPr lang="en-US" sz="2400" b="0" i="1" smtClean="0">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𝑓𝑜𝑟</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are population proportions for each group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oMath>
                </a14:m>
                <a:r>
                  <a:rPr lang="en-US" sz="2400" dirty="0"/>
                  <a:t> are the sample sizes for each group</a:t>
                </a:r>
              </a:p>
              <a:p>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10" cy="6383863"/>
              </a:xfrm>
              <a:prstGeom prst="rect">
                <a:avLst/>
              </a:prstGeom>
              <a:blipFill>
                <a:blip r:embed="rId3"/>
                <a:stretch>
                  <a:fillRect l="-1199" t="-595" r="-600" b="-1190"/>
                </a:stretch>
              </a:blipFill>
            </p:spPr>
            <p:txBody>
              <a:bodyPr/>
              <a:lstStyle/>
              <a:p>
                <a:r>
                  <a:rPr lang="en-US">
                    <a:noFill/>
                  </a:rPr>
                  <a:t> </a:t>
                </a:r>
              </a:p>
            </p:txBody>
          </p:sp>
        </mc:Fallback>
      </mc:AlternateContent>
    </p:spTree>
    <p:extLst>
      <p:ext uri="{BB962C8B-B14F-4D97-AF65-F5344CB8AC3E}">
        <p14:creationId xmlns:p14="http://schemas.microsoft.com/office/powerpoint/2010/main" val="4168405976"/>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798540"/>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798540"/>
              </a:xfrm>
              <a:prstGeom prst="rect">
                <a:avLst/>
              </a:prstGeom>
              <a:blipFill>
                <a:blip r:embed="rId3"/>
                <a:stretch>
                  <a:fillRect l="-1199" t="-1329"/>
                </a:stretch>
              </a:blipFill>
            </p:spPr>
            <p:txBody>
              <a:bodyPr/>
              <a:lstStyle/>
              <a:p>
                <a:r>
                  <a:rPr lang="en-US">
                    <a:noFill/>
                  </a:rPr>
                  <a:t> </a:t>
                </a:r>
              </a:p>
            </p:txBody>
          </p:sp>
        </mc:Fallback>
      </mc:AlternateContent>
    </p:spTree>
    <p:extLst>
      <p:ext uri="{BB962C8B-B14F-4D97-AF65-F5344CB8AC3E}">
        <p14:creationId xmlns:p14="http://schemas.microsoft.com/office/powerpoint/2010/main" val="2355126340"/>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p:spTree>
    <p:extLst>
      <p:ext uri="{BB962C8B-B14F-4D97-AF65-F5344CB8AC3E}">
        <p14:creationId xmlns:p14="http://schemas.microsoft.com/office/powerpoint/2010/main" val="3655440694"/>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E7CF42EF-74F1-B935-B036-04B53EF39D39}"/>
                  </a:ext>
                </a:extLst>
              </p:cNvPr>
              <p:cNvSpPr/>
              <p:nvPr/>
            </p:nvSpPr>
            <p:spPr>
              <a:xfrm>
                <a:off x="252919" y="4552122"/>
                <a:ext cx="11939081" cy="218118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spend different amounts of time working per week. You perform an experiment to statistically test this suspicion. You sample 120 WSU students and find on average they work 20 hours/week,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=2</m:t>
                    </m:r>
                  </m:oMath>
                </a14:m>
                <a:r>
                  <a:rPr lang="en-US" sz="2400" dirty="0"/>
                  <a:t>. You sample 130 SC students and find on average they work 7 hours/week,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=4</m:t>
                    </m:r>
                  </m:oMath>
                </a14:m>
                <a:r>
                  <a:rPr lang="en-US" sz="2400" dirty="0"/>
                  <a:t>.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oMath>
                </a14:m>
                <a:r>
                  <a:rPr lang="en-US" sz="2400" dirty="0"/>
                  <a:t> from your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m:rPr>
                            <m:sty m:val="p"/>
                          </m:rPr>
                          <a:rPr lang="en-US" sz="2400" b="0" i="0" dirty="0" smtClean="0">
                            <a:latin typeface="Cambria Math" panose="02040503050406030204" pitchFamily="18" charset="0"/>
                          </a:rPr>
                          <m:t>SC</m:t>
                        </m:r>
                      </m:sub>
                    </m:sSub>
                  </m:oMath>
                </a14:m>
                <a:r>
                  <a:rPr lang="en-US" sz="2400" dirty="0"/>
                  <a:t> and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𝑊𝑆𝑈</m:t>
                        </m:r>
                      </m:sub>
                    </m:sSub>
                  </m:oMath>
                </a14:m>
                <a:r>
                  <a:rPr lang="en-US" sz="2400" dirty="0"/>
                  <a:t>.</a:t>
                </a:r>
              </a:p>
            </p:txBody>
          </p:sp>
        </mc:Choice>
        <mc:Fallback>
          <p:sp>
            <p:nvSpPr>
              <p:cNvPr id="3" name="Rounded Rectangle 2">
                <a:extLst>
                  <a:ext uri="{FF2B5EF4-FFF2-40B4-BE49-F238E27FC236}">
                    <a16:creationId xmlns:a16="http://schemas.microsoft.com/office/drawing/2014/main" id="{E7CF42EF-74F1-B935-B036-04B53EF39D39}"/>
                  </a:ext>
                </a:extLst>
              </p:cNvPr>
              <p:cNvSpPr>
                <a:spLocks noRot="1" noChangeAspect="1" noMove="1" noResize="1" noEditPoints="1" noAdjustHandles="1" noChangeArrowheads="1" noChangeShapeType="1" noTextEdit="1"/>
              </p:cNvSpPr>
              <p:nvPr/>
            </p:nvSpPr>
            <p:spPr>
              <a:xfrm>
                <a:off x="252919" y="4552122"/>
                <a:ext cx="11939081" cy="2181187"/>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95721402"/>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2677656"/>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endParaRPr lang="en-US" sz="2400" dirty="0"/>
          </a:p>
        </p:txBody>
      </p:sp>
    </p:spTree>
    <p:extLst>
      <p:ext uri="{BB962C8B-B14F-4D97-AF65-F5344CB8AC3E}">
        <p14:creationId xmlns:p14="http://schemas.microsoft.com/office/powerpoint/2010/main" val="1114826372"/>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2677656"/>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endParaRPr lang="en-US" sz="2400" dirty="0"/>
          </a:p>
        </p:txBody>
      </p:sp>
      <mc:AlternateContent xmlns:mc="http://schemas.openxmlformats.org/markup-compatibility/2006">
        <mc:Choice xmlns:a14="http://schemas.microsoft.com/office/drawing/2010/main" Requires="a14">
          <p:sp>
            <p:nvSpPr>
              <p:cNvPr id="4" name="Rounded Rectangle 3">
                <a:extLst>
                  <a:ext uri="{FF2B5EF4-FFF2-40B4-BE49-F238E27FC236}">
                    <a16:creationId xmlns:a16="http://schemas.microsoft.com/office/drawing/2014/main" id="{00A796A0-ADBB-F4FB-70F3-A56D05098C63}"/>
                  </a:ext>
                </a:extLst>
              </p:cNvPr>
              <p:cNvSpPr/>
              <p:nvPr/>
            </p:nvSpPr>
            <p:spPr>
              <a:xfrm>
                <a:off x="3481771" y="2180690"/>
                <a:ext cx="8297853" cy="440035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spend different amounts of time working per week. You perform an experiment to statistically test this suspicion. You sample 120 WSU students and find on average they work 20 hours/week,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=2</m:t>
                    </m:r>
                  </m:oMath>
                </a14:m>
                <a:r>
                  <a:rPr lang="en-US" sz="2400" dirty="0"/>
                  <a:t>. You sample 130 SC students and find on average they work 7 hours/week,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=4</m:t>
                    </m:r>
                  </m:oMath>
                </a14:m>
                <a:r>
                  <a:rPr lang="en-US" sz="2400" dirty="0"/>
                  <a:t>.</a:t>
                </a:r>
              </a:p>
              <a:p>
                <a:pPr algn="ctr"/>
                <a:r>
                  <a:rPr lang="en-US" sz="2400" dirty="0"/>
                  <a:t>You want to perform a hypothesis test to see if there is a difference in these means. What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in terms of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𝑆𝐶</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𝑊𝑆𝑈</m:t>
                        </m:r>
                      </m:sub>
                    </m:sSub>
                  </m:oMath>
                </a14:m>
                <a:r>
                  <a:rPr lang="en-US" sz="2400" dirty="0"/>
                  <a:t>? What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oMath>
                </a14:m>
                <a:r>
                  <a:rPr lang="en-US" sz="2400" dirty="0"/>
                  <a:t>? </a:t>
                </a:r>
              </a:p>
            </p:txBody>
          </p:sp>
        </mc:Choice>
        <mc:Fallback>
          <p:sp>
            <p:nvSpPr>
              <p:cNvPr id="4" name="Rounded Rectangle 3">
                <a:extLst>
                  <a:ext uri="{FF2B5EF4-FFF2-40B4-BE49-F238E27FC236}">
                    <a16:creationId xmlns:a16="http://schemas.microsoft.com/office/drawing/2014/main" id="{00A796A0-ADBB-F4FB-70F3-A56D05098C63}"/>
                  </a:ext>
                </a:extLst>
              </p:cNvPr>
              <p:cNvSpPr>
                <a:spLocks noRot="1" noChangeAspect="1" noMove="1" noResize="1" noEditPoints="1" noAdjustHandles="1" noChangeArrowheads="1" noChangeShapeType="1" noTextEdit="1"/>
              </p:cNvSpPr>
              <p:nvPr/>
            </p:nvSpPr>
            <p:spPr>
              <a:xfrm>
                <a:off x="3481771" y="2180690"/>
                <a:ext cx="8297853" cy="4400359"/>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45746991"/>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906536"/>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endParaRPr lang="en-US" sz="2400" dirty="0"/>
              </a:p>
              <a:p>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906536"/>
              </a:xfrm>
              <a:prstGeom prst="rect">
                <a:avLst/>
              </a:prstGeom>
              <a:blipFill>
                <a:blip r:embed="rId3"/>
                <a:stretch>
                  <a:fillRect l="-1199" t="-1031"/>
                </a:stretch>
              </a:blipFill>
            </p:spPr>
            <p:txBody>
              <a:bodyPr/>
              <a:lstStyle/>
              <a:p>
                <a:r>
                  <a:rPr lang="en-US">
                    <a:noFill/>
                  </a:rPr>
                  <a:t> </a:t>
                </a:r>
              </a:p>
            </p:txBody>
          </p:sp>
        </mc:Fallback>
      </mc:AlternateContent>
    </p:spTree>
    <p:extLst>
      <p:ext uri="{BB962C8B-B14F-4D97-AF65-F5344CB8AC3E}">
        <p14:creationId xmlns:p14="http://schemas.microsoft.com/office/powerpoint/2010/main" val="1987293701"/>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Categorical Variables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176829" cy="5569473"/>
              </a:xfrm>
              <a:prstGeom prst="rect">
                <a:avLst/>
              </a:prstGeom>
              <a:noFill/>
            </p:spPr>
            <p:txBody>
              <a:bodyPr wrap="square" rtlCol="0">
                <a:spAutoFit/>
              </a:bodyPr>
              <a:lstStyle/>
              <a:p>
                <a:r>
                  <a:rPr lang="en-US" sz="2400" dirty="0"/>
                  <a:t>Pieces of a Hypothesis test:</a:t>
                </a:r>
              </a:p>
              <a:p>
                <a:pPr marL="457200" indent="-457200">
                  <a:buAutoNum type="arabicPeriod"/>
                </a:pPr>
                <a:r>
                  <a:rPr lang="en-US" sz="2400" b="1" i="1" dirty="0"/>
                  <a:t>Null and Alternative Hypotheses</a:t>
                </a:r>
              </a:p>
              <a:p>
                <a:pPr marL="457200" indent="-457200">
                  <a:buAutoNum type="arabicPeriod"/>
                </a:pPr>
                <a:r>
                  <a:rPr lang="en-US" sz="2400" b="1" i="1" dirty="0"/>
                  <a:t>Test Statistic</a:t>
                </a:r>
              </a:p>
              <a:p>
                <a:pPr marL="457200" indent="-457200">
                  <a:buAutoNum type="arabicPeriod"/>
                </a:pPr>
                <a:r>
                  <a:rPr lang="en-US" sz="2400" b="1" i="1" dirty="0"/>
                  <a:t>Null Distribution	</a:t>
                </a:r>
                <a:endParaRPr lang="en-US" sz="2400" dirty="0"/>
              </a:p>
              <a:p>
                <a:pPr marL="457200" indent="-457200">
                  <a:buFont typeface="+mj-lt"/>
                  <a:buAutoNum type="arabicPeriod" startAt="4"/>
                </a:pPr>
                <a:r>
                  <a:rPr lang="en-US" sz="2400" b="1" i="1" dirty="0"/>
                  <a:t>P-value</a:t>
                </a:r>
              </a:p>
              <a:p>
                <a:endParaRPr lang="en-US" sz="2400" dirty="0"/>
              </a:p>
              <a:p>
                <a:r>
                  <a:rPr lang="en-US" sz="2400" dirty="0"/>
                  <a:t>Chi-square statistic: </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𝑟𝑜𝑤</m:t>
                          </m:r>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 </m:t>
                          </m:r>
                          <m:r>
                            <a:rPr lang="en-US" sz="2400" i="1">
                              <a:latin typeface="Cambria Math" panose="02040503050406030204" pitchFamily="18" charset="0"/>
                            </a:rPr>
                            <m:t>𝑡𝑜𝑡𝑎𝑙</m:t>
                          </m:r>
                          <m:r>
                            <a:rPr lang="en-US" sz="2400" i="1">
                              <a:latin typeface="Cambria Math" panose="02040503050406030204" pitchFamily="18" charset="0"/>
                            </a:rPr>
                            <m:t> ×</m:t>
                          </m:r>
                          <m:r>
                            <a:rPr lang="en-US" sz="2400" i="1">
                              <a:latin typeface="Cambria Math" panose="02040503050406030204" pitchFamily="18" charset="0"/>
                            </a:rPr>
                            <m:t>𝑐𝑜𝑙𝑢𝑚𝑛</m:t>
                          </m:r>
                          <m:r>
                            <a:rPr lang="en-US" sz="2400" i="1">
                              <a:latin typeface="Cambria Math" panose="02040503050406030204" pitchFamily="18" charset="0"/>
                            </a:rPr>
                            <m:t> </m:t>
                          </m:r>
                          <m:r>
                            <a:rPr lang="en-US" sz="2400" i="1">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num>
                        <m:den>
                          <m:r>
                            <a:rPr lang="en-US" sz="2400" b="0" i="1" smtClean="0">
                              <a:latin typeface="Cambria Math" panose="02040503050406030204" pitchFamily="18" charset="0"/>
                            </a:rPr>
                            <m:t>𝑡𝑎𝑏𝑙𝑒</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den>
                      </m:f>
                    </m:oMath>
                  </m:oMathPara>
                </a14:m>
                <a:endParaRPr lang="en-US" sz="2400" dirty="0"/>
              </a:p>
              <a:p>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𝑅</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𝐶</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𝑖𝑗</m:t>
                                              </m:r>
                                            </m:sub>
                                          </m:sSub>
                                        </m:e>
                                      </m:d>
                                    </m:e>
                                    <m:sup>
                                      <m:r>
                                        <a:rPr lang="en-US" sz="2400" b="0" i="1" smtClean="0">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𝑖𝑗</m:t>
                                      </m:r>
                                    </m:sub>
                                  </m:sSub>
                                </m:den>
                              </m:f>
                            </m:e>
                          </m:nary>
                        </m:e>
                      </m:nary>
                    </m:oMath>
                  </m:oMathPara>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176829" cy="5569473"/>
              </a:xfrm>
              <a:prstGeom prst="rect">
                <a:avLst/>
              </a:prstGeom>
              <a:blipFill>
                <a:blip r:embed="rId3"/>
                <a:stretch>
                  <a:fillRect l="-1240" t="-682" b="-17727"/>
                </a:stretch>
              </a:blipFill>
            </p:spPr>
            <p:txBody>
              <a:bodyPr/>
              <a:lstStyle/>
              <a:p>
                <a:r>
                  <a:rPr lang="en-US">
                    <a:noFill/>
                  </a:rPr>
                  <a:t> </a:t>
                </a:r>
              </a:p>
            </p:txBody>
          </p:sp>
        </mc:Fallback>
      </mc:AlternateContent>
    </p:spTree>
    <p:extLst>
      <p:ext uri="{BB962C8B-B14F-4D97-AF65-F5344CB8AC3E}">
        <p14:creationId xmlns:p14="http://schemas.microsoft.com/office/powerpoint/2010/main" val="3874084933"/>
      </p:ext>
    </p:extLst>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p:spTree>
    <p:extLst>
      <p:ext uri="{BB962C8B-B14F-4D97-AF65-F5344CB8AC3E}">
        <p14:creationId xmlns:p14="http://schemas.microsoft.com/office/powerpoint/2010/main" val="3372381027"/>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14EE3A0F-0F09-F7E5-FA7E-F08EB993F89C}"/>
                  </a:ext>
                </a:extLst>
              </p:cNvPr>
              <p:cNvSpPr/>
              <p:nvPr/>
            </p:nvSpPr>
            <p:spPr>
              <a:xfrm>
                <a:off x="252918" y="4472610"/>
                <a:ext cx="11686161" cy="242649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spend different amounts of time working per week. You perform an experiment to statistically test this suspicion. You sample 120 WSU students and find on average they work 20 hours/week,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=2</m:t>
                    </m:r>
                  </m:oMath>
                </a14:m>
                <a:r>
                  <a:rPr lang="en-US" sz="2400" dirty="0"/>
                  <a:t>. You sample 130 SC students and find on average they work 7 hours/week,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=4</m:t>
                    </m:r>
                  </m:oMath>
                </a14:m>
                <a:r>
                  <a:rPr lang="en-US" sz="2400" dirty="0"/>
                  <a:t>.</a:t>
                </a:r>
              </a:p>
              <a:p>
                <a:pPr algn="ctr"/>
                <a:endParaRPr lang="en-US" sz="2400" dirty="0"/>
              </a:p>
              <a:p>
                <a:pPr algn="ctr"/>
                <a:r>
                  <a:rPr lang="en-US" sz="2400" dirty="0"/>
                  <a:t>Finish the hypothesis test. Calculate T, find the p-value, and compare to an </a:t>
                </a:r>
                <a14:m>
                  <m:oMath xmlns:m="http://schemas.openxmlformats.org/officeDocument/2006/math">
                    <m:r>
                      <a:rPr lang="en-US" sz="2400" b="0" i="1" smtClean="0">
                        <a:latin typeface="Cambria Math" panose="02040503050406030204" pitchFamily="18" charset="0"/>
                      </a:rPr>
                      <m:t>𝛼</m:t>
                    </m:r>
                  </m:oMath>
                </a14:m>
                <a:r>
                  <a:rPr lang="en-US" sz="2400" dirty="0"/>
                  <a:t> of 0.05.</a:t>
                </a:r>
              </a:p>
            </p:txBody>
          </p:sp>
        </mc:Choice>
        <mc:Fallback>
          <p:sp>
            <p:nvSpPr>
              <p:cNvPr id="3" name="Rounded Rectangle 2">
                <a:extLst>
                  <a:ext uri="{FF2B5EF4-FFF2-40B4-BE49-F238E27FC236}">
                    <a16:creationId xmlns:a16="http://schemas.microsoft.com/office/drawing/2014/main" id="{14EE3A0F-0F09-F7E5-FA7E-F08EB993F89C}"/>
                  </a:ext>
                </a:extLst>
              </p:cNvPr>
              <p:cNvSpPr>
                <a:spLocks noRot="1" noChangeAspect="1" noMove="1" noResize="1" noEditPoints="1" noAdjustHandles="1" noChangeArrowheads="1" noChangeShapeType="1" noTextEdit="1"/>
              </p:cNvSpPr>
              <p:nvPr/>
            </p:nvSpPr>
            <p:spPr>
              <a:xfrm>
                <a:off x="252918" y="4472610"/>
                <a:ext cx="11686161" cy="2426494"/>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2374877"/>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14EE3A0F-0F09-F7E5-FA7E-F08EB993F89C}"/>
              </a:ext>
            </a:extLst>
          </p:cNvPr>
          <p:cNvSpPr/>
          <p:nvPr/>
        </p:nvSpPr>
        <p:spPr>
          <a:xfrm>
            <a:off x="815008" y="1064202"/>
            <a:ext cx="11124071" cy="573416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effectLst/>
                <a:latin typeface="Helvetica" pitchFamily="2" charset="0"/>
              </a:rPr>
              <a:t>A group of researchers who are </a:t>
            </a:r>
            <a:r>
              <a:rPr lang="en-US" sz="2400">
                <a:effectLst/>
                <a:latin typeface="Helvetica" pitchFamily="2" charset="0"/>
              </a:rPr>
              <a:t>interested in the </a:t>
            </a:r>
            <a:r>
              <a:rPr lang="en-US" sz="2400" dirty="0">
                <a:effectLst/>
                <a:latin typeface="Helvetica" pitchFamily="2" charset="0"/>
              </a:rPr>
              <a:t>possible effects of distracting stimuli during eating, such as an increase or decrease in</a:t>
            </a:r>
            <a:r>
              <a:rPr lang="en-US" sz="2400" dirty="0">
                <a:latin typeface="Helvetica" pitchFamily="2" charset="0"/>
              </a:rPr>
              <a:t> </a:t>
            </a:r>
            <a:r>
              <a:rPr lang="en-US" sz="2400" dirty="0">
                <a:effectLst/>
                <a:latin typeface="Helvetica" pitchFamily="2" charset="0"/>
              </a:rPr>
              <a:t>the amount of food consumption, monitored food intake for a group of 44 patients who were</a:t>
            </a:r>
            <a:r>
              <a:rPr lang="en-US" sz="2400" dirty="0">
                <a:latin typeface="Helvetica" pitchFamily="2" charset="0"/>
              </a:rPr>
              <a:t> r</a:t>
            </a:r>
            <a:r>
              <a:rPr lang="en-US" sz="2400" dirty="0">
                <a:effectLst/>
                <a:latin typeface="Helvetica" pitchFamily="2" charset="0"/>
              </a:rPr>
              <a:t>andomized into two equal groups. The treatment group ate lunch while playing solitaire, and</a:t>
            </a:r>
            <a:r>
              <a:rPr lang="en-US" sz="2400" dirty="0">
                <a:latin typeface="Helvetica" pitchFamily="2" charset="0"/>
              </a:rPr>
              <a:t> </a:t>
            </a:r>
            <a:r>
              <a:rPr lang="en-US" sz="2400" dirty="0">
                <a:effectLst/>
                <a:latin typeface="Helvetica" pitchFamily="2" charset="0"/>
              </a:rPr>
              <a:t>the control group ate lunch without any added distractions. Patients in the treatment group</a:t>
            </a:r>
            <a:r>
              <a:rPr lang="en-US" sz="2400" dirty="0">
                <a:latin typeface="Helvetica" pitchFamily="2" charset="0"/>
              </a:rPr>
              <a:t> </a:t>
            </a:r>
            <a:r>
              <a:rPr lang="en-US" sz="2400" dirty="0">
                <a:effectLst/>
                <a:latin typeface="Helvetica" pitchFamily="2" charset="0"/>
              </a:rPr>
              <a:t>ate 52.1 grams of biscuits, with a standard deviation of 45.1 grams, and patients in the control</a:t>
            </a:r>
            <a:r>
              <a:rPr lang="en-US" sz="2400" dirty="0">
                <a:latin typeface="Helvetica" pitchFamily="2" charset="0"/>
              </a:rPr>
              <a:t> </a:t>
            </a:r>
            <a:r>
              <a:rPr lang="en-US" sz="2400" dirty="0">
                <a:effectLst/>
                <a:latin typeface="Helvetica" pitchFamily="2" charset="0"/>
              </a:rPr>
              <a:t>group ate 27.1 grams of biscuits, with a standard deviation of 26.4 grams. Do these data provide</a:t>
            </a:r>
            <a:r>
              <a:rPr lang="en-US" sz="2400" dirty="0">
                <a:latin typeface="Helvetica" pitchFamily="2" charset="0"/>
              </a:rPr>
              <a:t> </a:t>
            </a:r>
            <a:r>
              <a:rPr lang="en-US" sz="2400" dirty="0">
                <a:effectLst/>
                <a:latin typeface="Helvetica" pitchFamily="2" charset="0"/>
              </a:rPr>
              <a:t>convincing evidence that the average food intake (measured in amount of biscuits consumed) is</a:t>
            </a:r>
            <a:r>
              <a:rPr lang="en-US" sz="2400" dirty="0">
                <a:latin typeface="Helvetica" pitchFamily="2" charset="0"/>
              </a:rPr>
              <a:t> </a:t>
            </a:r>
            <a:r>
              <a:rPr lang="en-US" sz="2400" dirty="0">
                <a:effectLst/>
                <a:latin typeface="Helvetica" pitchFamily="2" charset="0"/>
              </a:rPr>
              <a:t>different for the patients in the treatment group compared to the control group? Assume that</a:t>
            </a:r>
            <a:r>
              <a:rPr lang="en-US" sz="2400" dirty="0">
                <a:latin typeface="Helvetica" pitchFamily="2" charset="0"/>
              </a:rPr>
              <a:t> </a:t>
            </a:r>
            <a:r>
              <a:rPr lang="en-US" sz="2400" dirty="0">
                <a:effectLst/>
                <a:latin typeface="Helvetica" pitchFamily="2" charset="0"/>
              </a:rPr>
              <a:t>conditions for conducting inference using mathematical models are satisfied.</a:t>
            </a:r>
          </a:p>
        </p:txBody>
      </p:sp>
    </p:spTree>
    <p:extLst>
      <p:ext uri="{BB962C8B-B14F-4D97-AF65-F5344CB8AC3E}">
        <p14:creationId xmlns:p14="http://schemas.microsoft.com/office/powerpoint/2010/main" val="919627782"/>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Categorical Variables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10" cy="3046988"/>
          </a:xfrm>
          <a:prstGeom prst="rect">
            <a:avLst/>
          </a:prstGeom>
          <a:noFill/>
        </p:spPr>
        <p:txBody>
          <a:bodyPr wrap="square" rtlCol="0">
            <a:spAutoFit/>
          </a:bodyPr>
          <a:lstStyle/>
          <a:p>
            <a:r>
              <a:rPr lang="en-US" sz="2400" b="1" dirty="0"/>
              <a:t>Practice</a:t>
            </a:r>
          </a:p>
          <a:p>
            <a:endParaRPr lang="en-US" sz="2400" b="1" dirty="0"/>
          </a:p>
          <a:p>
            <a:r>
              <a:rPr lang="en-US" sz="2400" dirty="0"/>
              <a:t>In order to assess whether habitat conditions are related to the</a:t>
            </a:r>
          </a:p>
          <a:p>
            <a:r>
              <a:rPr lang="en-US" sz="2400" dirty="0"/>
              <a:t>sunlight choices a lizard makes for resting, Western fence lizards (Sceloporus occidentalis) were observed across three different microhabitats. Perform a hypothesis test with a significance level of 5% to determine if habitat conditions and sunlight choices are related. </a:t>
            </a:r>
          </a:p>
        </p:txBody>
      </p:sp>
      <p:pic>
        <p:nvPicPr>
          <p:cNvPr id="7" name="Picture 6" descr="A table with numbers and text&#10;&#10;Description automatically generated">
            <a:extLst>
              <a:ext uri="{FF2B5EF4-FFF2-40B4-BE49-F238E27FC236}">
                <a16:creationId xmlns:a16="http://schemas.microsoft.com/office/drawing/2014/main" id="{ED532B33-F1CA-19A0-521C-EF03963D12A5}"/>
              </a:ext>
            </a:extLst>
          </p:cNvPr>
          <p:cNvPicPr>
            <a:picLocks noChangeAspect="1"/>
          </p:cNvPicPr>
          <p:nvPr/>
        </p:nvPicPr>
        <p:blipFill>
          <a:blip r:embed="rId3"/>
          <a:stretch>
            <a:fillRect/>
          </a:stretch>
        </p:blipFill>
        <p:spPr>
          <a:xfrm>
            <a:off x="3601514" y="3429000"/>
            <a:ext cx="8007525" cy="2511677"/>
          </a:xfrm>
          <a:prstGeom prst="rect">
            <a:avLst/>
          </a:prstGeom>
        </p:spPr>
      </p:pic>
    </p:spTree>
    <p:extLst>
      <p:ext uri="{BB962C8B-B14F-4D97-AF65-F5344CB8AC3E}">
        <p14:creationId xmlns:p14="http://schemas.microsoft.com/office/powerpoint/2010/main" val="1172920190"/>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2308324"/>
          </a:xfrm>
          <a:prstGeom prst="rect">
            <a:avLst/>
          </a:prstGeom>
          <a:noFill/>
        </p:spPr>
        <p:txBody>
          <a:bodyPr wrap="square" rtlCol="0">
            <a:spAutoFit/>
          </a:bodyPr>
          <a:lstStyle/>
          <a:p>
            <a:r>
              <a:rPr lang="en-US" sz="2400" dirty="0"/>
              <a:t>So far, we have looked at inference for categorical variables. </a:t>
            </a:r>
          </a:p>
          <a:p>
            <a:endParaRPr lang="en-US" sz="2400" dirty="0"/>
          </a:p>
          <a:p>
            <a:r>
              <a:rPr lang="en-US" sz="2400" dirty="0"/>
              <a:t>Now, we will look at inference for numerical variables, starting with </a:t>
            </a:r>
            <a:r>
              <a:rPr lang="en-US" sz="2400" b="1" dirty="0"/>
              <a:t>inference for a single mean</a:t>
            </a:r>
            <a:r>
              <a:rPr lang="en-US" sz="2400" dirty="0"/>
              <a:t>. </a:t>
            </a:r>
          </a:p>
          <a:p>
            <a:endParaRPr lang="en-US" sz="2400" dirty="0"/>
          </a:p>
          <a:p>
            <a:endParaRPr lang="en-US" sz="2400" dirty="0"/>
          </a:p>
        </p:txBody>
      </p:sp>
    </p:spTree>
    <p:extLst>
      <p:ext uri="{BB962C8B-B14F-4D97-AF65-F5344CB8AC3E}">
        <p14:creationId xmlns:p14="http://schemas.microsoft.com/office/powerpoint/2010/main" val="1664139599"/>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046988"/>
              </a:xfrm>
              <a:prstGeom prst="rect">
                <a:avLst/>
              </a:prstGeom>
              <a:noFill/>
            </p:spPr>
            <p:txBody>
              <a:bodyPr wrap="square" rtlCol="0">
                <a:spAutoFit/>
              </a:bodyPr>
              <a:lstStyle/>
              <a:p>
                <a:r>
                  <a:rPr lang="en-US" sz="2400" dirty="0"/>
                  <a:t>Our sample statistic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represents our best guess for the true population parameter, (</a:t>
                </a:r>
                <a14:m>
                  <m:oMath xmlns:m="http://schemas.openxmlformats.org/officeDocument/2006/math">
                    <m:r>
                      <a:rPr lang="en-US" sz="2400" b="0" i="1" smtClean="0">
                        <a:latin typeface="Cambria Math" panose="02040503050406030204" pitchFamily="18" charset="0"/>
                      </a:rPr>
                      <m:t>𝜇</m:t>
                    </m:r>
                  </m:oMath>
                </a14:m>
                <a:r>
                  <a:rPr lang="en-US" sz="2400" dirty="0"/>
                  <a:t>). We know this best guess is not perfect; we expect error (variability) due to the sampling process. </a:t>
                </a:r>
              </a:p>
              <a:p>
                <a:endParaRPr lang="en-US" sz="2400" dirty="0"/>
              </a:p>
              <a:p>
                <a:r>
                  <a:rPr lang="en-US" sz="2400" dirty="0"/>
                  <a:t>Because we can’t know the truth directly, we infer the truth via:</a:t>
                </a:r>
              </a:p>
              <a:p>
                <a:endParaRPr lang="en-US" sz="2400" dirty="0"/>
              </a:p>
              <a:p>
                <a:pPr marL="457200" indent="-457200">
                  <a:buFont typeface="+mj-lt"/>
                  <a:buAutoNum type="arabicPeriod"/>
                </a:pPr>
                <a:r>
                  <a:rPr lang="en-US" sz="2400" dirty="0"/>
                  <a:t>A confidence interval </a:t>
                </a:r>
              </a:p>
              <a:p>
                <a:pPr marL="457200" indent="-457200">
                  <a:buFont typeface="+mj-lt"/>
                  <a:buAutoNum type="arabicPeriod"/>
                </a:pPr>
                <a:r>
                  <a:rPr lang="en-US" sz="2400" dirty="0"/>
                  <a:t>A hypothesis test</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450923"/>
                <a:ext cx="8457310" cy="3046988"/>
              </a:xfrm>
              <a:prstGeom prst="rect">
                <a:avLst/>
              </a:prstGeom>
              <a:blipFill>
                <a:blip r:embed="rId3"/>
                <a:stretch>
                  <a:fillRect l="-1199" t="-1245" r="-1199" b="-3320"/>
                </a:stretch>
              </a:blipFill>
            </p:spPr>
            <p:txBody>
              <a:bodyPr/>
              <a:lstStyle/>
              <a:p>
                <a:r>
                  <a:rPr lang="en-US">
                    <a:noFill/>
                  </a:rPr>
                  <a:t> </a:t>
                </a:r>
              </a:p>
            </p:txBody>
          </p:sp>
        </mc:Fallback>
      </mc:AlternateContent>
    </p:spTree>
    <p:extLst>
      <p:ext uri="{BB962C8B-B14F-4D97-AF65-F5344CB8AC3E}">
        <p14:creationId xmlns:p14="http://schemas.microsoft.com/office/powerpoint/2010/main" val="19570965"/>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710229" cy="5067221"/>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𝜎</m:t>
                        </m:r>
                      </m:num>
                      <m:den>
                        <m:r>
                          <a:rPr lang="en-US" sz="2400" b="0" i="1" smtClean="0">
                            <a:latin typeface="Cambria Math" panose="02040503050406030204" pitchFamily="18" charset="0"/>
                          </a:rPr>
                          <m:t>√</m:t>
                        </m:r>
                        <m:r>
                          <a:rPr lang="en-US" sz="2400" b="0" i="1" smtClean="0">
                            <a:latin typeface="Cambria Math" panose="02040503050406030204" pitchFamily="18" charset="0"/>
                          </a:rPr>
                          <m:t>𝑛</m:t>
                        </m:r>
                      </m:den>
                    </m:f>
                  </m:oMath>
                </a14:m>
                <a:endParaRPr lang="en-US" sz="2400" dirty="0"/>
              </a:p>
              <a:p>
                <a:endParaRPr lang="en-US" sz="2400" dirty="0"/>
              </a:p>
              <a:p>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710229" cy="5067221"/>
              </a:xfrm>
              <a:prstGeom prst="rect">
                <a:avLst/>
              </a:prstGeom>
              <a:blipFill>
                <a:blip r:embed="rId3"/>
                <a:stretch>
                  <a:fillRect l="-1164" t="-750" r="-291"/>
                </a:stretch>
              </a:blipFill>
            </p:spPr>
            <p:txBody>
              <a:bodyPr/>
              <a:lstStyle/>
              <a:p>
                <a:r>
                  <a:rPr lang="en-US">
                    <a:noFill/>
                  </a:rPr>
                  <a:t> </a:t>
                </a:r>
              </a:p>
            </p:txBody>
          </p:sp>
        </mc:Fallback>
      </mc:AlternateContent>
    </p:spTree>
    <p:extLst>
      <p:ext uri="{BB962C8B-B14F-4D97-AF65-F5344CB8AC3E}">
        <p14:creationId xmlns:p14="http://schemas.microsoft.com/office/powerpoint/2010/main" val="2789328326"/>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710229" cy="6913880"/>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𝜎</m:t>
                        </m:r>
                      </m:num>
                      <m:den>
                        <m:r>
                          <a:rPr lang="en-US" sz="2400" b="0" i="1" smtClean="0">
                            <a:latin typeface="Cambria Math" panose="02040503050406030204" pitchFamily="18" charset="0"/>
                          </a:rPr>
                          <m:t>√</m:t>
                        </m:r>
                        <m:r>
                          <a:rPr lang="en-US" sz="2400" b="0" i="1" smtClean="0">
                            <a:latin typeface="Cambria Math" panose="02040503050406030204" pitchFamily="18" charset="0"/>
                          </a:rPr>
                          <m:t>𝑛</m:t>
                        </m:r>
                      </m:den>
                    </m:f>
                  </m:oMath>
                </a14:m>
                <a:endParaRPr lang="en-US" sz="2400" dirty="0"/>
              </a:p>
              <a:p>
                <a:endParaRPr lang="en-US" sz="2400" dirty="0"/>
              </a:p>
              <a:p>
                <a:r>
                  <a:rPr lang="en-US" sz="2400" dirty="0"/>
                  <a:t>We typically use </a:t>
                </a:r>
                <a14:m>
                  <m:oMath xmlns:m="http://schemas.openxmlformats.org/officeDocument/2006/math">
                    <m:r>
                      <a:rPr lang="en-US" sz="2400" b="0" i="1" smtClean="0">
                        <a:latin typeface="Cambria Math" panose="02040503050406030204" pitchFamily="18" charset="0"/>
                      </a:rPr>
                      <m:t>𝑠</m:t>
                    </m:r>
                  </m:oMath>
                </a14:m>
                <a:r>
                  <a:rPr lang="en-US" sz="2400" dirty="0"/>
                  <a:t> (sample variance), as the best guess for </a:t>
                </a:r>
                <a14:m>
                  <m:oMath xmlns:m="http://schemas.openxmlformats.org/officeDocument/2006/math">
                    <m:r>
                      <a:rPr lang="en-US" sz="2400" b="0" i="1" smtClean="0">
                        <a:latin typeface="Cambria Math" panose="02040503050406030204" pitchFamily="18" charset="0"/>
                      </a:rPr>
                      <m:t>𝜎</m:t>
                    </m:r>
                  </m:oMath>
                </a14:m>
                <a:r>
                  <a:rPr lang="en-US" sz="2400" dirty="0"/>
                  <a:t> (population variance). However, this is less precise with small samples. </a:t>
                </a:r>
              </a:p>
              <a:p>
                <a:r>
                  <a:rPr lang="en-US" sz="2400" dirty="0"/>
                  <a:t> </a:t>
                </a:r>
              </a:p>
              <a:p>
                <a:r>
                  <a:rPr lang="en-US" sz="2400" dirty="0"/>
                  <a:t>As a solution, we use the t-distribution to model the sampling distribution of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710229" cy="6913880"/>
              </a:xfrm>
              <a:prstGeom prst="rect">
                <a:avLst/>
              </a:prstGeom>
              <a:blipFill>
                <a:blip r:embed="rId3"/>
                <a:stretch>
                  <a:fillRect l="-1164" t="-549" r="-291"/>
                </a:stretch>
              </a:blipFill>
            </p:spPr>
            <p:txBody>
              <a:bodyPr/>
              <a:lstStyle/>
              <a:p>
                <a:r>
                  <a:rPr lang="en-US">
                    <a:noFill/>
                  </a:rPr>
                  <a:t> </a:t>
                </a:r>
              </a:p>
            </p:txBody>
          </p:sp>
        </mc:Fallback>
      </mc:AlternateContent>
    </p:spTree>
    <p:extLst>
      <p:ext uri="{BB962C8B-B14F-4D97-AF65-F5344CB8AC3E}">
        <p14:creationId xmlns:p14="http://schemas.microsoft.com/office/powerpoint/2010/main" val="41021240"/>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The t-distribution</a:t>
            </a:r>
          </a:p>
        </p:txBody>
      </p:sp>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710229" cy="2677656"/>
          </a:xfrm>
          <a:prstGeom prst="rect">
            <a:avLst/>
          </a:prstGeom>
          <a:noFill/>
        </p:spPr>
        <p:txBody>
          <a:bodyPr wrap="square" rtlCol="0">
            <a:spAutoFit/>
          </a:bodyPr>
          <a:lstStyle/>
          <a:p>
            <a:r>
              <a:rPr lang="en-US" sz="2400" dirty="0"/>
              <a:t>The t-distribution is similar to the normal distribution, but has thicker tails. </a:t>
            </a:r>
          </a:p>
          <a:p>
            <a:endParaRPr lang="en-US" sz="2400" dirty="0"/>
          </a:p>
          <a:p>
            <a:r>
              <a:rPr lang="en-US" sz="2400" dirty="0"/>
              <a:t>This means observations are more likely to fall more than two standard deviations away from the mean. In other words, it accounts for more variance than the normal distribution. </a:t>
            </a:r>
          </a:p>
          <a:p>
            <a:endParaRPr lang="en-US" sz="2400" dirty="0"/>
          </a:p>
        </p:txBody>
      </p:sp>
      <p:pic>
        <p:nvPicPr>
          <p:cNvPr id="4" name="Picture 3" descr="A diagram of a distribution curve&#10;&#10;Description automatically generated">
            <a:extLst>
              <a:ext uri="{FF2B5EF4-FFF2-40B4-BE49-F238E27FC236}">
                <a16:creationId xmlns:a16="http://schemas.microsoft.com/office/drawing/2014/main" id="{A81FBB49-DE70-8E92-9700-B42A8FBD4D09}"/>
              </a:ext>
            </a:extLst>
          </p:cNvPr>
          <p:cNvPicPr>
            <a:picLocks noChangeAspect="1"/>
          </p:cNvPicPr>
          <p:nvPr/>
        </p:nvPicPr>
        <p:blipFill>
          <a:blip r:embed="rId3"/>
          <a:stretch>
            <a:fillRect/>
          </a:stretch>
        </p:blipFill>
        <p:spPr>
          <a:xfrm>
            <a:off x="3481770" y="2950766"/>
            <a:ext cx="8710229" cy="3535836"/>
          </a:xfrm>
          <a:prstGeom prst="rect">
            <a:avLst/>
          </a:prstGeom>
        </p:spPr>
      </p:pic>
    </p:spTree>
    <p:extLst>
      <p:ext uri="{BB962C8B-B14F-4D97-AF65-F5344CB8AC3E}">
        <p14:creationId xmlns:p14="http://schemas.microsoft.com/office/powerpoint/2010/main" val="1192039329"/>
      </p:ext>
    </p:extLst>
  </p:cSld>
  <p:clrMapOvr>
    <a:masterClrMapping/>
  </p:clrMapOvr>
  <p:transition>
    <p:cut/>
  </p:transition>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2232</TotalTime>
  <Words>2542</Words>
  <Application>Microsoft Macintosh PowerPoint</Application>
  <PresentationFormat>Widescreen</PresentationFormat>
  <Paragraphs>289</Paragraphs>
  <Slides>32</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Cambria Math</vt:lpstr>
      <vt:lpstr>Corbel</vt:lpstr>
      <vt:lpstr>Helvetica</vt:lpstr>
      <vt:lpstr>Wingdings 2</vt:lpstr>
      <vt:lpstr>Frame</vt:lpstr>
      <vt:lpstr>Elementary Statistics – Inference for Numerical Data Pt. 1</vt:lpstr>
      <vt:lpstr>Plan for Today</vt:lpstr>
      <vt:lpstr>Inference for Categorical Variables</vt:lpstr>
      <vt:lpstr>Warm Up: Inference for Categorical Variables</vt:lpstr>
      <vt:lpstr>Inference for a Single Mean</vt:lpstr>
      <vt:lpstr>Inference for a Single Mean</vt:lpstr>
      <vt:lpstr>Inference for a Single Mean</vt:lpstr>
      <vt:lpstr>Inference for a Single Mean</vt:lpstr>
      <vt:lpstr>The t-distribution</vt:lpstr>
      <vt:lpstr>The t-distribution</vt:lpstr>
      <vt:lpstr>Inference for a Single Mean</vt:lpstr>
      <vt:lpstr>Inference for a Single Mean</vt:lpstr>
      <vt:lpstr>Inference for a Single Mean</vt:lpstr>
      <vt:lpstr>Inference for a Single Mean</vt:lpstr>
      <vt:lpstr>Inference for a Single Mean</vt:lpstr>
      <vt:lpstr>Inference for a Single Mean</vt:lpstr>
      <vt:lpstr>Inference for a Single Mean</vt:lpstr>
      <vt:lpstr>Start here Thursday</vt:lpstr>
      <vt:lpstr>Inference for a Single Mean</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lpstr>Inference for Two Independent Means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86</cp:revision>
  <dcterms:created xsi:type="dcterms:W3CDTF">2023-08-03T18:49:17Z</dcterms:created>
  <dcterms:modified xsi:type="dcterms:W3CDTF">2024-03-26T17:58:01Z</dcterms:modified>
</cp:coreProperties>
</file>