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5"/>
  </p:notesMasterIdLst>
  <p:sldIdLst>
    <p:sldId id="256" r:id="rId2"/>
    <p:sldId id="257" r:id="rId3"/>
    <p:sldId id="330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4" r:id="rId16"/>
    <p:sldId id="355" r:id="rId17"/>
    <p:sldId id="356" r:id="rId18"/>
    <p:sldId id="353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51"/>
    <p:restoredTop sz="86224"/>
  </p:normalViewPr>
  <p:slideViewPr>
    <p:cSldViewPr snapToGrid="0">
      <p:cViewPr varScale="1">
        <p:scale>
          <a:sx n="96" d="100"/>
          <a:sy n="96" d="100"/>
        </p:scale>
        <p:origin x="176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5E20B-A7EB-CB04-E7F8-B66863177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33C7C-FA94-D30D-4E06-73B593E7A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E1DAF0-E6D6-AF7F-D67C-49074936E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7D5DA-835B-E953-BE12-A488A0B5E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7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B120-4200-2496-F00E-717D47BA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D0924-B101-F1C3-30CD-3B59F1B95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F87E5-6C87-FB95-436F-56E135397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54A53-6BB3-13BB-3EC6-6F7B24750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00470-BF0D-B78A-A7C6-7156D020E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C5799-D326-F84A-DFF0-EFBE0EAC4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A6325-6784-1AA0-A254-69B4CB92A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971E7-65C0-9C86-1C19-E16867C7F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0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32AC1-B515-4B73-FF34-C28A5D99E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871243-0D69-E1F5-814C-65E9283FE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45DC4-8760-9CC5-CBF8-43EDA9B88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0E6C-6A0E-524D-482C-D7E4DC1F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6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4AC13-1B5B-98BB-D4AB-DCF463CB7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AF46EC-AAB6-2DC5-59B5-FB5E1CB8D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3BC51-B537-DE0B-D68E-7A0460232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54BAB-F210-10B7-6753-592245B46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27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4719E-8BCC-EF73-881F-38B760933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50E78-C285-71C7-B036-7BE4961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61B26-B607-F39F-7956-FCE4AC21C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633AF-7494-D4D2-5B2C-EA10FEAC5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2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0415-5E67-BD79-58C4-938273E9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FB15E7-8C63-B52E-1292-10861A7D3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5AF52-FE5D-61C7-F227-61F3E8A0F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D0BE2-038B-295E-B3E9-B16934DDC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7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80271-7800-9E23-B858-BADA9FE3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AF4AE5-F53C-A992-0F7C-EA7B3FFBA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528EA6-B4D2-55F6-5E08-CE0A6761C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72F7F-728A-2075-B96F-3ED1F00D2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12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7C4C5-0A13-FCD3-5FDC-0773CC0C1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B1307-8839-7D8C-1CA9-77F40E788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BBF45-21C1-A4DE-2588-0FF985601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08A5C-070A-D509-1250-7F91DB68B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71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53B6C-6251-59F8-9B49-FA1C7622F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18D38-6115-2FEF-3A14-4DACA1BA17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EC0BC2-8176-E538-BE65-22A1E7A6C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56D46-557E-90B8-506D-1FDA47815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799B-DD24-89F2-F60E-2B78B00B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DFA69-96C0-8661-66CC-561B75693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C62D1-65E3-E5C8-E541-676A5D0AE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9A294-559F-7308-7FED-F1236A16B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1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F4687-78DA-9583-083C-6157CE779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09E7B-72D5-6E27-5B7D-C7A7AFB3F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679CF-E613-E585-FD82-D46BB90B6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A8D5-6AEA-A554-51E8-18D31F9FE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BCE9-B06A-D88F-FA09-D6319F6C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F522C-8452-AA4F-AF5B-DF8B65D1E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5AB7E5-A673-CE36-277B-E6C496926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248DB-0EF2-CAF6-6205-B025004AA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5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8288C-3F4A-AEC1-7A67-FEDB1CA9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6526A-F315-3E6D-854F-D0E395A59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859B2-D47E-7E52-D6AF-2B82A79A4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4C79-5FBD-C8AF-8DA5-A4CB814B5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62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A1E12-936A-A768-90C1-7A7B84EC1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7C6CF-1BF1-5B88-28CA-56B25B828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2188BD-A148-0741-EF57-AB303C915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20775-415B-4234-588B-4E09A2B75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0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1516-28AE-A83D-962A-07228B786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46B6F-9FE8-5A93-DA9F-3A1132796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127CB8-58AE-042C-E778-B4C582B7D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BACEB-C687-E20D-3E0A-AF7490D89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79563-73F6-D353-7D86-B7BE3F8B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773E6-3E8E-9882-40C9-4556DD966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DCB31-AEF2-0AA1-82ED-83F7DBC7A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60E1C-A68F-34EB-7BDC-3B94337CB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32271-070E-7C05-A7DE-15F04B8BD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E2719-53AE-5769-90BD-BD62F9076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24244-003B-EE9A-ACB4-0A150C568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EFA77-B371-1755-DC08-121A9F904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F8D7B-2CDA-EEC7-2EBD-9B5A211C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3B50A-B928-1024-1FF3-525830E2E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BF259-6C49-5423-CC43-E44BAFAF5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F1152-B4CF-F4D1-3FA2-2C717C786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60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A99C7-6DA8-92E4-A368-9BD5B158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A9E0F-0AC6-9F28-7BBA-8A4053D14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6D5B3-61EA-8CE7-70AF-82B1EA5FD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CA0EA-61D9-B52A-8348-5AA7EC43C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1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EF3FC-79F9-F8A4-A16E-1D7119F9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ABA6CF-8D62-2A88-470C-F083FDF94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88127-2D61-1886-F166-4C80642B6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3559-1AC8-F02B-A610-C625BC8C6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0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4DA5F-9C2B-9DA7-6528-A42A29AD8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CB1C1-90E8-D7C5-078F-06B057DFC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38DF6-3095-1B81-E9C7-294A38712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S = {(H,H), (H, T), (T,H), (T,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  <a:latin typeface="Helvetica" pitchFamily="2" charset="0"/>
              </a:rPr>
              <a:t>A = {(H,H), (H, T)}.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9689D-82C4-E09A-8E8A-1AA6D6ADB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DDDD5-FD26-ECE7-EF0E-01AE60F2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19C0F728-5E08-A519-6590-44A1776D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1E5C6BEA-67B0-E0B6-38F8-8DBD73771451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E89CC2E2-706E-635E-1EFC-DE2BC39EFE1A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472AD6AA-00C7-EF93-D79B-658280CAF446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5711BB6E-A378-714A-F0C1-030509C40D78}"/>
              </a:ext>
            </a:extLst>
          </p:cNvPr>
          <p:cNvSpPr txBox="1"/>
          <p:nvPr/>
        </p:nvSpPr>
        <p:spPr>
          <a:xfrm>
            <a:off x="3723536" y="1053195"/>
            <a:ext cx="8136482" cy="336758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What about 10 sided-dice?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1B16-1971-C808-1C22-B1717DF41B3C}"/>
              </a:ext>
            </a:extLst>
          </p:cNvPr>
          <p:cNvSpPr txBox="1"/>
          <p:nvPr/>
        </p:nvSpPr>
        <p:spPr>
          <a:xfrm>
            <a:off x="3644474" y="2411895"/>
            <a:ext cx="8294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Frequencies when everyone tosses once:</a:t>
            </a:r>
          </a:p>
          <a:p>
            <a:endParaRPr lang="en-US" sz="2400" dirty="0"/>
          </a:p>
          <a:p>
            <a:r>
              <a:rPr lang="en-US" sz="2400" dirty="0"/>
              <a:t>Twice:</a:t>
            </a:r>
          </a:p>
          <a:p>
            <a:endParaRPr lang="en-US" sz="2400" dirty="0"/>
          </a:p>
          <a:p>
            <a:r>
              <a:rPr lang="en-US" sz="2400" dirty="0"/>
              <a:t>Three times:</a:t>
            </a:r>
          </a:p>
          <a:p>
            <a:endParaRPr lang="en-US" sz="2400" dirty="0"/>
          </a:p>
          <a:p>
            <a:r>
              <a:rPr lang="en-US" sz="2400" dirty="0"/>
              <a:t>Four times: </a:t>
            </a:r>
          </a:p>
        </p:txBody>
      </p:sp>
    </p:spTree>
    <p:extLst>
      <p:ext uri="{BB962C8B-B14F-4D97-AF65-F5344CB8AC3E}">
        <p14:creationId xmlns:p14="http://schemas.microsoft.com/office/powerpoint/2010/main" val="277474777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5826C-83BD-0A2A-5F90-59F5A191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5B49B97-A9A6-3DA3-C92A-942541E8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ECFBE-81A9-401C-C852-CA4AB2E21F14}"/>
              </a:ext>
            </a:extLst>
          </p:cNvPr>
          <p:cNvSpPr txBox="1"/>
          <p:nvPr/>
        </p:nvSpPr>
        <p:spPr>
          <a:xfrm>
            <a:off x="3498700" y="423606"/>
            <a:ext cx="869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random experiment</a:t>
            </a:r>
            <a:r>
              <a:rPr lang="en-US" sz="2400" dirty="0"/>
              <a:t> is some activity, process, or experiment whose outcome is uncertain.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Call and ask a doctor whether they approve of a treatment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Forecast snow tomorrow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/>
              <a:t>Conduct two consecutive coin flips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423400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A4FF-6260-20B4-6DCE-DAE4CE0D0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BD6632F-CB83-2521-EF08-E425491C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C4207-7A34-FE1F-FCEF-7B9A8F58358B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i="1" dirty="0"/>
                  <a:t>random experiment</a:t>
                </a:r>
                <a:r>
                  <a:rPr lang="en-US" sz="2400" dirty="0"/>
                  <a:t> is some activity, process, or experiment whose outcome is uncertain.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Call and ask a doctor whether they approve of a treatment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Forecast snow tomorrow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Conduct two consecutive coin flips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Sample space</a:t>
                </a:r>
                <a:r>
                  <a:rPr lang="en-US" sz="2400" dirty="0"/>
                  <a:t> is the collection (set) of </a:t>
                </a:r>
                <a:r>
                  <a:rPr lang="en-US" sz="2400" i="1" u="sng" dirty="0"/>
                  <a:t>all possible outcomes </a:t>
                </a:r>
                <a:r>
                  <a:rPr lang="en-US" sz="2400" dirty="0"/>
                  <a:t>of this experiment. (Denoted with 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𝑊h𝑜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𝑆𝑛𝑜𝑤𝑠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𝐷𝑜𝑒𝑠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𝑠𝑛𝑜𝑤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C4207-7A34-FE1F-FCEF-7B9A8F583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4524315"/>
              </a:xfrm>
              <a:prstGeom prst="rect">
                <a:avLst/>
              </a:prstGeom>
              <a:blipFill>
                <a:blip r:embed="rId3"/>
                <a:stretch>
                  <a:fillRect l="-116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18301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255CB-B08B-6A18-C59B-CE5C95659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EC44AF6-BD8F-3068-6BB4-5E1BC286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3EC3D-BA61-D8AA-6F42-621B8D1A96F1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i="1" dirty="0"/>
                  <a:t>random experiment</a:t>
                </a:r>
                <a:r>
                  <a:rPr lang="en-US" sz="2400" dirty="0"/>
                  <a:t> is some activity, process, or experiment whose outcome is uncertain.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Call and ask a doctor whether they approve of a treatment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Forecast snow tomorrow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dirty="0"/>
                  <a:t>Conduct two consecutive coin flips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Sample space</a:t>
                </a:r>
                <a:r>
                  <a:rPr lang="en-US" sz="2400" dirty="0"/>
                  <a:t> is the collection (set) of </a:t>
                </a:r>
                <a:r>
                  <a:rPr lang="en-US" sz="2400" i="1" u="sng" dirty="0"/>
                  <a:t>all possible outcomes </a:t>
                </a:r>
                <a:r>
                  <a:rPr lang="en-US" sz="2400" dirty="0"/>
                  <a:t>of this experiment. (Denoted with 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𝐼𝑛𝑡𝑜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𝑊h𝑜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𝑆𝑛𝑜𝑤𝑠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𝐷𝑜𝑒𝑠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𝑠𝑛𝑜𝑤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2400" dirty="0"/>
              </a:p>
              <a:p>
                <a:r>
                  <a:rPr lang="en-US" sz="2400" dirty="0"/>
                  <a:t>An</a:t>
                </a:r>
                <a:r>
                  <a:rPr lang="en-US" sz="2400" i="1" dirty="0"/>
                  <a:t> </a:t>
                </a:r>
                <a:r>
                  <a:rPr lang="en-US" sz="2400" b="1" i="1" dirty="0"/>
                  <a:t>event space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a collection of possible outcomes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b="0" dirty="0"/>
                  <a:t>Doctor’s response: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𝑊h𝑜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b="0" dirty="0"/>
                  <a:t>It snows tomorrow: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𝑆𝑛𝑜𝑒𝑠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𝑡𝑜𝑚𝑜𝑟𝑟𝑜𝑤</m:t>
                        </m:r>
                      </m:e>
                    </m:d>
                  </m:oMath>
                </a14:m>
                <a:endParaRPr lang="en-US" sz="2400" b="0" i="1" dirty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400" b="0" dirty="0"/>
                  <a:t>First coin lands heads up: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3EC3D-BA61-D8AA-6F42-621B8D1A9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6001643"/>
              </a:xfrm>
              <a:prstGeom prst="rect">
                <a:avLst/>
              </a:prstGeom>
              <a:blipFill>
                <a:blip r:embed="rId3"/>
                <a:stretch>
                  <a:fillRect l="-1166" t="-846" b="-1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52975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23CC-7306-009A-DFBF-6E25A8C09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95E5830-C49E-9B03-FCC1-8B3C2E8A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Vocab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A2C5E-C736-EB20-DE7F-49BC9EFC20B5}"/>
              </a:ext>
            </a:extLst>
          </p:cNvPr>
          <p:cNvSpPr txBox="1"/>
          <p:nvPr/>
        </p:nvSpPr>
        <p:spPr>
          <a:xfrm>
            <a:off x="3498700" y="423606"/>
            <a:ext cx="8693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i="1" dirty="0"/>
              <a:t>random experiment</a:t>
            </a:r>
            <a:r>
              <a:rPr lang="en-US" sz="2400" dirty="0"/>
              <a:t> is some activity, process, or experiment whose outcome is uncertain. </a:t>
            </a:r>
          </a:p>
          <a:p>
            <a:endParaRPr lang="en-US" sz="2400" dirty="0"/>
          </a:p>
          <a:p>
            <a:r>
              <a:rPr lang="en-US" sz="2400" b="1" i="1" dirty="0"/>
              <a:t>Sample space</a:t>
            </a:r>
            <a:r>
              <a:rPr lang="en-US" sz="2400" dirty="0"/>
              <a:t> is the collection (set) of </a:t>
            </a:r>
            <a:r>
              <a:rPr lang="en-US" sz="2400" i="1" u="sng" dirty="0"/>
              <a:t>all possible outcomes </a:t>
            </a:r>
            <a:r>
              <a:rPr lang="en-US" sz="2400" dirty="0"/>
              <a:t>of this experiment. (Denoted with S)</a:t>
            </a:r>
          </a:p>
          <a:p>
            <a:pPr marL="914400" lvl="1" indent="-457200">
              <a:buFont typeface="+mj-lt"/>
              <a:buAutoNum type="alphaLcParenR"/>
            </a:pPr>
            <a:endParaRPr lang="en-US" sz="2400" dirty="0"/>
          </a:p>
          <a:p>
            <a:r>
              <a:rPr lang="en-US" sz="2400" dirty="0"/>
              <a:t>An</a:t>
            </a:r>
            <a:r>
              <a:rPr lang="en-US" sz="2400" i="1" dirty="0"/>
              <a:t> </a:t>
            </a:r>
            <a:r>
              <a:rPr lang="en-US" sz="2400" b="1" i="1" dirty="0"/>
              <a:t>event space</a:t>
            </a:r>
            <a:r>
              <a:rPr lang="en-US" sz="2400" i="1" dirty="0"/>
              <a:t> </a:t>
            </a:r>
            <a:r>
              <a:rPr lang="en-US" sz="2400" dirty="0"/>
              <a:t>is a collection of possible outcomes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4936BA-CFE9-F39E-BFDB-A971CF722651}"/>
              </a:ext>
            </a:extLst>
          </p:cNvPr>
          <p:cNvSpPr/>
          <p:nvPr/>
        </p:nvSpPr>
        <p:spPr>
          <a:xfrm>
            <a:off x="3498700" y="3429000"/>
            <a:ext cx="8110204" cy="288281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/>
              <a:t>Practice</a:t>
            </a:r>
            <a:r>
              <a:rPr lang="en-US" sz="2400" dirty="0"/>
              <a:t>: Suppose you roll the 10 sided dice you were given earlier. What is the sample space of that die roll? Give two examples of event spaces.  </a:t>
            </a:r>
          </a:p>
          <a:p>
            <a:endParaRPr lang="en-US" sz="2400" b="1" i="1" dirty="0"/>
          </a:p>
          <a:p>
            <a:r>
              <a:rPr lang="en-US" sz="2400" dirty="0"/>
              <a:t>Suppose I have a shuffled deck of cards and deal 4 of them. What is the sample space of this experiment? Give two examples of event spaces. </a:t>
            </a:r>
          </a:p>
        </p:txBody>
      </p:sp>
    </p:spTree>
    <p:extLst>
      <p:ext uri="{BB962C8B-B14F-4D97-AF65-F5344CB8AC3E}">
        <p14:creationId xmlns:p14="http://schemas.microsoft.com/office/powerpoint/2010/main" val="4285168333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FC22A-57B3-4229-70AF-C2F90A30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0962254-CF04-C748-1F66-26B71750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Rules of Probability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722448-B628-369A-2BA6-B7DDEACC8252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random experiment with sample space,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a </a:t>
                </a:r>
                <a:r>
                  <a:rPr lang="en-US" sz="2400" b="1" i="1" dirty="0"/>
                  <a:t>probability distribution</a:t>
                </a:r>
                <a:r>
                  <a:rPr lang="en-US" sz="2400" dirty="0"/>
                  <a:t> lists: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outcomes of that experiment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probabilities of each outcome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To be valid, these probabilities must follow three rules: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Non-negative</a:t>
                </a:r>
                <a:r>
                  <a:rPr lang="en-US" sz="2400" dirty="0"/>
                  <a:t>: All probabilities must be positive</a:t>
                </a:r>
                <a:endParaRPr lang="en-US" sz="2400" b="1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Sum to one</a:t>
                </a:r>
                <a:r>
                  <a:rPr lang="en-US" sz="2400" dirty="0"/>
                  <a:t>: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Adding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equal 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Additive</a:t>
                </a:r>
                <a:r>
                  <a:rPr lang="en-US" sz="2400" dirty="0"/>
                  <a:t>: For any collection of events,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must equal the sum of the probabilities of each event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722448-B628-369A-2BA6-B7DDEACC8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blipFill>
                <a:blip r:embed="rId3"/>
                <a:stretch>
                  <a:fillRect l="-1166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0268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B2980-B969-FF63-A32A-A289C4871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EF16A12A-A2B2-4B97-5B99-017E0038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Rules of Probability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CB4CFD-6EF4-EDC1-F751-1BE95ECC9F3F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random experiment with sample space,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a </a:t>
                </a:r>
                <a:r>
                  <a:rPr lang="en-US" sz="2400" b="1" i="1" dirty="0"/>
                  <a:t>probability distribution</a:t>
                </a:r>
                <a:r>
                  <a:rPr lang="en-US" sz="2400" dirty="0"/>
                  <a:t> lists: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outcomes of that experiment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probabilities of each outcome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To be valid, these probabilities must follow three rules: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Non-negative</a:t>
                </a:r>
                <a:r>
                  <a:rPr lang="en-US" sz="2400" dirty="0"/>
                  <a:t>: All probabilities must be positive</a:t>
                </a:r>
                <a:endParaRPr lang="en-US" sz="2400" b="1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Sum to one</a:t>
                </a:r>
                <a:r>
                  <a:rPr lang="en-US" sz="2400" dirty="0"/>
                  <a:t>: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Adding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equal 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Additive</a:t>
                </a:r>
                <a:r>
                  <a:rPr lang="en-US" sz="2400" dirty="0"/>
                  <a:t>: For any collection of events,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must equal the sum of the probabilities of each event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CB4CFD-6EF4-EDC1-F751-1BE95ECC9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blipFill>
                <a:blip r:embed="rId3"/>
                <a:stretch>
                  <a:fillRect l="-1166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2512616-5111-FF95-64C7-40F99EB60435}"/>
                  </a:ext>
                </a:extLst>
              </p:cNvPr>
              <p:cNvSpPr/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Is the assignment of probabilities to each individual event below valid? </a:t>
                </a:r>
              </a:p>
              <a:p>
                <a:r>
                  <a:rPr lang="en-US" sz="2000" dirty="0">
                    <a:effectLst/>
                    <a:latin typeface="+mj-lt"/>
                  </a:rPr>
                  <a:t>Experiment: Choose a US-based movie at random and record both (</a:t>
                </a:r>
                <a:r>
                  <a:rPr lang="en-US" sz="2000" dirty="0" err="1">
                    <a:effectLst/>
                    <a:latin typeface="+mj-lt"/>
                  </a:rPr>
                  <a:t>i</a:t>
                </a:r>
                <a:r>
                  <a:rPr lang="en-US" sz="2000" dirty="0">
                    <a:effectLst/>
                    <a:latin typeface="+mj-lt"/>
                  </a:rPr>
                  <a:t>) whether or not it is G-rated and (ii) whether or not it had a box office gross of more than $100 million. </a:t>
                </a:r>
              </a:p>
              <a:p>
                <a:endParaRPr lang="en-US" sz="200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=0.37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=0.63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=0.22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𝑟𝑎𝑡𝑒𝑑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𝑏𝑜𝑥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𝑜𝑓𝑓𝑖𝑐𝑒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𝑒𝑎𝑟𝑛𝑒𝑟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=0.78</m:t>
                    </m:r>
                  </m:oMath>
                </a14:m>
                <a:endParaRPr lang="en-US" sz="2000" dirty="0">
                  <a:effectLst/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2512616-5111-FF95-64C7-40F99EB6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  <a:blipFill>
                <a:blip r:embed="rId4"/>
                <a:stretch>
                  <a:fillRect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6448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718DC-B34B-B75D-611B-C9CAF6F04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E9C01B8-886F-6186-09D3-08EBFDC8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Rules of Probability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BC91C1-4D19-6CED-7763-47B8E429665C}"/>
                  </a:ext>
                </a:extLst>
              </p:cNvPr>
              <p:cNvSpPr txBox="1"/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random experiment with sample space,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a </a:t>
                </a:r>
                <a:r>
                  <a:rPr lang="en-US" sz="2400" b="1" i="1" dirty="0"/>
                  <a:t>probability distribution</a:t>
                </a:r>
                <a:r>
                  <a:rPr lang="en-US" sz="2400" dirty="0"/>
                  <a:t> lists: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outcomes of that experiment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probabilities of each outcome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To be valid, these probabilities must follow three rules: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Non-negative</a:t>
                </a:r>
                <a:r>
                  <a:rPr lang="en-US" sz="2400" dirty="0"/>
                  <a:t>: All probabilities must be positive</a:t>
                </a:r>
                <a:endParaRPr lang="en-US" sz="2400" b="1" i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Sum to one</a:t>
                </a:r>
                <a:r>
                  <a:rPr lang="en-US" sz="2400" dirty="0"/>
                  <a:t>:</a:t>
                </a:r>
                <a:r>
                  <a:rPr lang="en-US" sz="2400" b="1" i="1" dirty="0"/>
                  <a:t> </a:t>
                </a:r>
                <a:r>
                  <a:rPr lang="en-US" sz="2400" dirty="0"/>
                  <a:t>Adding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equal 1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b="1" i="1" dirty="0"/>
                  <a:t>Additive</a:t>
                </a:r>
                <a:r>
                  <a:rPr lang="en-US" sz="2400" dirty="0"/>
                  <a:t>: For any collection of events,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must equal the sum of the probabilities of each event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BC91C1-4D19-6CED-7763-47B8E42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423606"/>
                <a:ext cx="8693300" cy="3785652"/>
              </a:xfrm>
              <a:prstGeom prst="rect">
                <a:avLst/>
              </a:prstGeom>
              <a:blipFill>
                <a:blip r:embed="rId3"/>
                <a:stretch>
                  <a:fillRect l="-1166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0FE4920-2BE5-6362-996E-4AC4B8F96E48}"/>
                  </a:ext>
                </a:extLst>
              </p:cNvPr>
              <p:cNvSpPr/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Is the assignment of probabilities to each individual event below valid? </a:t>
                </a:r>
              </a:p>
              <a:p>
                <a:r>
                  <a:rPr lang="en-US" sz="2000" dirty="0">
                    <a:effectLst/>
                    <a:latin typeface="+mj-lt"/>
                  </a:rPr>
                  <a:t>Experiment: deal a card from a well-shuffled deck of cards, where a standard deck contains 52 cards: 13 spades (♠️), 13 clubs (|♣️), 13 diamonds (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♦️</a:t>
                </a:r>
                <a:r>
                  <a:rPr lang="en-US" sz="2000" dirty="0">
                    <a:effectLst/>
                    <a:latin typeface="+mj-lt"/>
                  </a:rPr>
                  <a:t>), and 13 hearts (</a:t>
                </a:r>
                <a:r>
                  <a:rPr lang="en-US" sz="2000" dirty="0">
                    <a:solidFill>
                      <a:srgbClr val="FF0000"/>
                    </a:solidFill>
                    <a:latin typeface="+mj-lt"/>
                  </a:rPr>
                  <a:t>❤️</a:t>
                </a:r>
                <a:r>
                  <a:rPr lang="en-US" sz="2000" dirty="0">
                    <a:effectLst/>
                    <a:latin typeface="+mj-lt"/>
                  </a:rPr>
                  <a:t>)</a:t>
                </a:r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0" i="1" dirty="0">
                  <a:effectLst/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𝑠𝑝𝑎𝑑𝑒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𝑐𝑙𝑢𝑏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𝑑𝑖𝑎𝑚𝑜𝑛𝑑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b="0" dirty="0">
                  <a:effectLst/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h𝑒𝑎𝑟𝑡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=13/52</m:t>
                    </m:r>
                  </m:oMath>
                </a14:m>
                <a:endParaRPr lang="en-US" sz="2000" dirty="0">
                  <a:effectLst/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E0FE4920-2BE5-6362-996E-4AC4B8F96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17" y="4209258"/>
                <a:ext cx="9394664" cy="2622773"/>
              </a:xfrm>
              <a:prstGeom prst="roundRect">
                <a:avLst/>
              </a:prstGeom>
              <a:blipFill>
                <a:blip r:embed="rId4"/>
                <a:stretch>
                  <a:fillRect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12199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F3F98-D9F4-81A0-27A7-E6BB19472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4AA6AB4-61CD-F719-FBCB-71D63669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C893BF78-1023-436E-B4D7-D2EF06D712F0}"/>
              </a:ext>
            </a:extLst>
          </p:cNvPr>
          <p:cNvGrpSpPr/>
          <p:nvPr/>
        </p:nvGrpSpPr>
        <p:grpSpPr>
          <a:xfrm>
            <a:off x="3571559" y="268388"/>
            <a:ext cx="8063852" cy="1812205"/>
            <a:chOff x="138548" y="2205985"/>
            <a:chExt cx="4328056" cy="555964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3B2E1CEB-C09D-5DF8-3D4A-2EA7A7BE070C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B2172A5E-6C2F-04C3-9E1C-67C71FFD6895}"/>
                </a:ext>
              </a:extLst>
            </p:cNvPr>
            <p:cNvSpPr/>
            <p:nvPr/>
          </p:nvSpPr>
          <p:spPr>
            <a:xfrm>
              <a:off x="156644" y="2339125"/>
              <a:ext cx="4254379" cy="384871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14361660-5D40-5275-28E3-297F19EE1207}"/>
              </a:ext>
            </a:extLst>
          </p:cNvPr>
          <p:cNvSpPr txBox="1"/>
          <p:nvPr/>
        </p:nvSpPr>
        <p:spPr>
          <a:xfrm>
            <a:off x="3806405" y="263948"/>
            <a:ext cx="7777228" cy="166199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Problem</a:t>
            </a:r>
            <a:endParaRPr lang="en-US" sz="2400" spc="-1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We don’t often have the time, energy, ability, etc. to repeat an experiment an infinite number of times. How do we assign probabilities to events in a realistic way?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B96C71-3120-3222-A10B-B605D8EFDCB6}"/>
                  </a:ext>
                </a:extLst>
              </p:cNvPr>
              <p:cNvSpPr txBox="1"/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equally likely outcomes…</a:t>
                </a:r>
              </a:p>
              <a:p>
                <a:r>
                  <a:rPr lang="en-US" sz="2400" dirty="0"/>
                  <a:t>If the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outcomes and the sample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outcomes,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B96C71-3120-3222-A10B-B605D8EF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blipFill>
                <a:blip r:embed="rId3"/>
                <a:stretch>
                  <a:fillRect l="-1166" t="-4167" r="-131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266657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66238-7B7A-7E25-110F-3B595FF84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ED6A421-C630-D3E4-3455-5BF5A83F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E6787321-E182-105D-03A9-54E0E5C09162}"/>
              </a:ext>
            </a:extLst>
          </p:cNvPr>
          <p:cNvGrpSpPr/>
          <p:nvPr/>
        </p:nvGrpSpPr>
        <p:grpSpPr>
          <a:xfrm>
            <a:off x="3571559" y="268388"/>
            <a:ext cx="8063852" cy="1812205"/>
            <a:chOff x="138548" y="2205985"/>
            <a:chExt cx="4328056" cy="555964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C078B246-FB74-443E-A40F-0B0149A06F22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9205D5C6-BC05-4D6F-385D-7B1E15067840}"/>
                </a:ext>
              </a:extLst>
            </p:cNvPr>
            <p:cNvSpPr/>
            <p:nvPr/>
          </p:nvSpPr>
          <p:spPr>
            <a:xfrm>
              <a:off x="156644" y="2339125"/>
              <a:ext cx="4254379" cy="384871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7F1C5FC8-05C8-C541-21BE-1B2601A80D26}"/>
              </a:ext>
            </a:extLst>
          </p:cNvPr>
          <p:cNvSpPr txBox="1"/>
          <p:nvPr/>
        </p:nvSpPr>
        <p:spPr>
          <a:xfrm>
            <a:off x="3806405" y="263948"/>
            <a:ext cx="7777228" cy="166199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Problem</a:t>
            </a:r>
            <a:endParaRPr lang="en-US" sz="2400" spc="-1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We don’t often have the time, energy, ability, etc. to repeat an experiment an infinite number of times. How do we assign probabilities to events in a realistic way?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433D-1650-88DA-AEE6-2FAAB1BF056D}"/>
                  </a:ext>
                </a:extLst>
              </p:cNvPr>
              <p:cNvSpPr txBox="1"/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equally likely outcomes…</a:t>
                </a:r>
              </a:p>
              <a:p>
                <a:r>
                  <a:rPr lang="en-US" sz="2400" dirty="0"/>
                  <a:t>If the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outcomes and the sample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outcomes,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433D-1650-88DA-AEE6-2FAAB1BF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2359920"/>
                <a:ext cx="8693300" cy="1200329"/>
              </a:xfrm>
              <a:prstGeom prst="rect">
                <a:avLst/>
              </a:prstGeom>
              <a:blipFill>
                <a:blip r:embed="rId3"/>
                <a:stretch>
                  <a:fillRect l="-1166" t="-4167" r="-131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F35D0CB-8370-8132-0484-23A303D184BA}"/>
                  </a:ext>
                </a:extLst>
              </p:cNvPr>
              <p:cNvSpPr/>
              <p:nvPr/>
            </p:nvSpPr>
            <p:spPr>
              <a:xfrm>
                <a:off x="3605275" y="4439478"/>
                <a:ext cx="8030136" cy="171615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We flip a fair coin twice.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 be the event that the coin lands on heads on the first toss.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</a:p>
              <a:p>
                <a:endParaRPr lang="en-US" sz="2000" dirty="0">
                  <a:latin typeface="Helvetica" pitchFamily="2" charset="0"/>
                </a:endParaRPr>
              </a:p>
              <a:p>
                <a:r>
                  <a:rPr lang="en-US" sz="2000" dirty="0">
                    <a:effectLst/>
                    <a:latin typeface="Helvetica" pitchFamily="2" charset="0"/>
                  </a:rPr>
                  <a:t>Hint: </a:t>
                </a:r>
                <a:r>
                  <a:rPr lang="en-US" sz="2000" dirty="0">
                    <a:latin typeface="Helvetica" pitchFamily="2" charset="0"/>
                  </a:rPr>
                  <a:t>W</a:t>
                </a:r>
                <a:r>
                  <a:rPr lang="en-US" sz="2000" dirty="0">
                    <a:effectLst/>
                    <a:latin typeface="Helvetica" pitchFamily="2" charset="0"/>
                  </a:rPr>
                  <a:t>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 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?</a:t>
                </a:r>
              </a:p>
            </p:txBody>
          </p:sp>
        </mc:Choice>
        <mc:Fallback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F35D0CB-8370-8132-0484-23A303D18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75" y="4439478"/>
                <a:ext cx="8030136" cy="1716155"/>
              </a:xfrm>
              <a:prstGeom prst="roundRect">
                <a:avLst/>
              </a:prstGeom>
              <a:blipFill>
                <a:blip r:embed="rId4"/>
                <a:stretch>
                  <a:fillRect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7416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Probability </a:t>
            </a:r>
          </a:p>
          <a:p>
            <a:pPr lvl="1"/>
            <a:r>
              <a:rPr lang="en-US" sz="2200" dirty="0"/>
              <a:t>Rules</a:t>
            </a:r>
          </a:p>
          <a:p>
            <a:pPr lvl="1"/>
            <a:r>
              <a:rPr lang="en-US" sz="2200" dirty="0"/>
              <a:t>Independence</a:t>
            </a:r>
          </a:p>
          <a:p>
            <a:pPr lvl="1"/>
            <a:r>
              <a:rPr lang="en-US" sz="2200" dirty="0"/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314EE-4797-58DC-741C-D2348120C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5D8D8482-C642-27B2-D0CF-3EF15469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E3BBF60E-4AD9-BFB6-313B-5E0AF48311A7}"/>
              </a:ext>
            </a:extLst>
          </p:cNvPr>
          <p:cNvGrpSpPr/>
          <p:nvPr/>
        </p:nvGrpSpPr>
        <p:grpSpPr>
          <a:xfrm>
            <a:off x="3571559" y="268388"/>
            <a:ext cx="8063852" cy="1812205"/>
            <a:chOff x="138548" y="2205985"/>
            <a:chExt cx="4328056" cy="555964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37919AE2-21B3-A03C-8CCD-9D429B8A0A40}"/>
                </a:ext>
              </a:extLst>
            </p:cNvPr>
            <p:cNvSpPr/>
            <p:nvPr/>
          </p:nvSpPr>
          <p:spPr>
            <a:xfrm>
              <a:off x="138548" y="2205985"/>
              <a:ext cx="4328056" cy="555964"/>
            </a:xfrm>
            <a:custGeom>
              <a:avLst/>
              <a:gdLst/>
              <a:ahLst/>
              <a:cxnLst/>
              <a:rect l="l" t="t" r="r" b="b"/>
              <a:pathLst>
                <a:path w="4331335" h="661669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07445"/>
                  </a:lnTo>
                  <a:lnTo>
                    <a:pt x="4243" y="628465"/>
                  </a:lnTo>
                  <a:lnTo>
                    <a:pt x="15816" y="645629"/>
                  </a:lnTo>
                  <a:lnTo>
                    <a:pt x="32980" y="657202"/>
                  </a:lnTo>
                  <a:lnTo>
                    <a:pt x="54000" y="661446"/>
                  </a:lnTo>
                  <a:lnTo>
                    <a:pt x="4276964" y="661446"/>
                  </a:lnTo>
                  <a:lnTo>
                    <a:pt x="4297984" y="657202"/>
                  </a:lnTo>
                  <a:lnTo>
                    <a:pt x="4315149" y="645629"/>
                  </a:lnTo>
                  <a:lnTo>
                    <a:pt x="4326721" y="628465"/>
                  </a:lnTo>
                  <a:lnTo>
                    <a:pt x="4330965" y="60744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41BE15C0-6EFC-2503-D3B1-2D7A45B7443C}"/>
                </a:ext>
              </a:extLst>
            </p:cNvPr>
            <p:cNvSpPr/>
            <p:nvPr/>
          </p:nvSpPr>
          <p:spPr>
            <a:xfrm>
              <a:off x="156644" y="2339125"/>
              <a:ext cx="4254379" cy="384871"/>
            </a:xfrm>
            <a:custGeom>
              <a:avLst/>
              <a:gdLst/>
              <a:ahLst/>
              <a:cxnLst/>
              <a:rect l="l" t="t" r="r" b="b"/>
              <a:pathLst>
                <a:path w="4295140" h="412750">
                  <a:moveTo>
                    <a:pt x="4294965" y="0"/>
                  </a:moveTo>
                  <a:lnTo>
                    <a:pt x="0" y="0"/>
                  </a:lnTo>
                  <a:lnTo>
                    <a:pt x="0" y="376291"/>
                  </a:lnTo>
                  <a:lnTo>
                    <a:pt x="2829" y="390304"/>
                  </a:lnTo>
                  <a:lnTo>
                    <a:pt x="10544" y="401748"/>
                  </a:lnTo>
                  <a:lnTo>
                    <a:pt x="21987" y="409463"/>
                  </a:lnTo>
                  <a:lnTo>
                    <a:pt x="36000" y="412292"/>
                  </a:lnTo>
                  <a:lnTo>
                    <a:pt x="4258964" y="412292"/>
                  </a:lnTo>
                  <a:lnTo>
                    <a:pt x="4272977" y="409463"/>
                  </a:lnTo>
                  <a:lnTo>
                    <a:pt x="4284420" y="401748"/>
                  </a:lnTo>
                  <a:lnTo>
                    <a:pt x="4292136" y="390304"/>
                  </a:lnTo>
                  <a:lnTo>
                    <a:pt x="4294965" y="37629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1A129AA4-2811-79A6-45A8-3BA3BB956D20}"/>
              </a:ext>
            </a:extLst>
          </p:cNvPr>
          <p:cNvSpPr txBox="1"/>
          <p:nvPr/>
        </p:nvSpPr>
        <p:spPr>
          <a:xfrm>
            <a:off x="3806405" y="263948"/>
            <a:ext cx="7777228" cy="166199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Problem</a:t>
            </a:r>
            <a:endParaRPr lang="en-US" sz="2400" spc="-1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740"/>
              </a:spcBef>
            </a:pPr>
            <a:r>
              <a:rPr lang="en-US" sz="2400" dirty="0">
                <a:latin typeface="Arial"/>
                <a:cs typeface="Arial"/>
              </a:rPr>
              <a:t>We don’t often have the time, energy, ability, etc. to repeat an experiment an infinite number of times. How do we assign probabilities to events in a realistic way?</a:t>
            </a:r>
            <a:endParaRPr sz="24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B15BB9-6988-91DD-598D-76E36D9FBA5A}"/>
                  </a:ext>
                </a:extLst>
              </p:cNvPr>
              <p:cNvSpPr txBox="1"/>
              <p:nvPr/>
            </p:nvSpPr>
            <p:spPr>
              <a:xfrm>
                <a:off x="3498700" y="2359920"/>
                <a:ext cx="86933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equally likely outcomes…</a:t>
                </a:r>
              </a:p>
              <a:p>
                <a:r>
                  <a:rPr lang="en-US" sz="2400" dirty="0"/>
                  <a:t>If the event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outcomes and the sample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outcomes,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With more complex events…</a:t>
                </a:r>
              </a:p>
              <a:p>
                <a:r>
                  <a:rPr lang="en-US" sz="2400" dirty="0"/>
                  <a:t>We use set operations to re-write the complex events in terms of simpler evens we know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B15BB9-6988-91DD-598D-76E36D9F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2359920"/>
                <a:ext cx="8693300" cy="2677656"/>
              </a:xfrm>
              <a:prstGeom prst="rect">
                <a:avLst/>
              </a:prstGeom>
              <a:blipFill>
                <a:blip r:embed="rId3"/>
                <a:stretch>
                  <a:fillRect l="-1166" t="-1887" r="-1312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02166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E5C7-A664-7449-6D09-16D5E24BB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1ABE3A26-D420-BC7C-5A64-58974A33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D3644-39AE-D345-4700-B5FA453BBBDA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be an event.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“</a:t>
                </a:r>
                <a:r>
                  <a:rPr lang="en-US" sz="2400" b="1" i="1" dirty="0"/>
                  <a:t>not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 is equivalent to 1 minus 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BD3644-39AE-D345-4700-B5FA453BB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893647"/>
              </a:xfrm>
              <a:prstGeom prst="rect">
                <a:avLst/>
              </a:prstGeom>
              <a:blipFill>
                <a:blip r:embed="rId3"/>
                <a:stretch>
                  <a:fillRect l="-1201" t="-1036" b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two images of a person's face&#10;&#10;Description automatically generated">
            <a:extLst>
              <a:ext uri="{FF2B5EF4-FFF2-40B4-BE49-F238E27FC236}">
                <a16:creationId xmlns:a16="http://schemas.microsoft.com/office/drawing/2014/main" id="{77C7B79F-B9D0-DB42-9A17-A02EC93B8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648" y="2419902"/>
            <a:ext cx="7442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8462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E99B-FF07-3D6C-0EBE-461F2F1D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AA6E1C7C-086E-60B5-8822-9B672BB2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725E2E-B8CE-28AD-9BB0-A7F15F9C15E4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95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intersection</a:t>
                </a:r>
                <a:r>
                  <a:rPr lang="en-US" sz="2400" dirty="0"/>
                  <a:t> (shared events) of the two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725E2E-B8CE-28AD-9BB0-A7F15F9C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954883"/>
              </a:xfrm>
              <a:prstGeom prst="rect">
                <a:avLst/>
              </a:prstGeom>
              <a:blipFill>
                <a:blip r:embed="rId3"/>
                <a:stretch>
                  <a:fillRect l="-12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A7C9E1B9-4FC2-9E9B-90DF-83AD470C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026" y="2216701"/>
            <a:ext cx="4022035" cy="29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7121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EAE4-9CEE-0931-FC65-5752A7976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723723C-6F8A-69BF-1B23-8780EA9B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A91098-1482-D66E-DCDB-067DAAB41F67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intersection</a:t>
                </a:r>
                <a:r>
                  <a:rPr lang="en-US" sz="2400" dirty="0"/>
                  <a:t> (shared events) of the two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there is no intersection (overlap)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we say these events are </a:t>
                </a:r>
                <a:r>
                  <a:rPr lang="en-US" sz="2400" b="1" i="1" dirty="0"/>
                  <a:t>mutually exclusive</a:t>
                </a:r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A91098-1482-D66E-DCDB-067DAAB41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6001643"/>
              </a:xfrm>
              <a:prstGeom prst="rect">
                <a:avLst/>
              </a:prstGeom>
              <a:blipFill>
                <a:blip r:embed="rId3"/>
                <a:stretch>
                  <a:fillRect l="-1201" t="-846" r="-75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blue and pink circles&#10;&#10;Description automatically generated">
            <a:extLst>
              <a:ext uri="{FF2B5EF4-FFF2-40B4-BE49-F238E27FC236}">
                <a16:creationId xmlns:a16="http://schemas.microsoft.com/office/drawing/2014/main" id="{76AD4221-F485-4035-8DC1-30B6451B8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90" y="2255343"/>
            <a:ext cx="46228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8999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0C8A-D953-DAD3-DC71-A0F81F6D9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932C058-810D-E757-8A9B-957FFD71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3B065-6BD0-9EC9-98C1-541AB7D4CB5F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the probability of the </a:t>
                </a:r>
                <a:r>
                  <a:rPr lang="en-US" sz="2400" b="1" i="1" dirty="0"/>
                  <a:t>union</a:t>
                </a:r>
                <a:r>
                  <a:rPr lang="en-US" sz="2400" dirty="0"/>
                  <a:t> of the two. The union consists of all evens in either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or both. 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3B065-6BD0-9EC9-98C1-541AB7D4C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5262979"/>
              </a:xfrm>
              <a:prstGeom prst="rect">
                <a:avLst/>
              </a:prstGeom>
              <a:blipFill>
                <a:blip r:embed="rId3"/>
                <a:stretch>
                  <a:fillRect l="-1201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venn diagram&#10;&#10;Description automatically generated">
            <a:extLst>
              <a:ext uri="{FF2B5EF4-FFF2-40B4-BE49-F238E27FC236}">
                <a16:creationId xmlns:a16="http://schemas.microsoft.com/office/drawing/2014/main" id="{597A1D2B-2D73-BB88-392F-697CCAF0B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221" y="2296888"/>
            <a:ext cx="4167931" cy="29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6553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1F9A9-F7AF-A2E2-F19E-942C06C45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79C0E88-3DCC-D8E6-541D-044B5DD8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75B2B-8C8F-31CC-6120-DB297216E948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575B2B-8C8F-31CC-6120-DB297216E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3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CEAFDA38-1FC9-B976-3079-8020FF5CA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94" y="1956243"/>
            <a:ext cx="6154920" cy="38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11753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B71F5-2D8F-8EA4-DF1C-B89FC0053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D9C1C4C-B992-7E17-15E2-907D9152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930095-3F4B-A697-43BB-9415CFAF3A31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930095-3F4B-A697-43BB-9415CFAF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3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26195008-A6E5-8375-DF1C-990CCDF6E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94" y="1956243"/>
            <a:ext cx="6154920" cy="3803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96AF4DD5-E220-D369-09FB-ED96F07151C8}"/>
                  </a:ext>
                </a:extLst>
              </p:cNvPr>
              <p:cNvSpPr/>
              <p:nvPr/>
            </p:nvSpPr>
            <p:spPr>
              <a:xfrm>
                <a:off x="3088454" y="5725021"/>
                <a:ext cx="8440382" cy="79505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i="1" dirty="0">
                    <a:latin typeface="+mj-lt"/>
                  </a:rPr>
                  <a:t>Practice</a:t>
                </a:r>
                <a:r>
                  <a:rPr lang="en-US" sz="2000" dirty="0">
                    <a:latin typeface="+mj-lt"/>
                  </a:rPr>
                  <a:t>: If A and B are mutually exclusive, what does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Helvetica" pitchFamily="2" charset="0"/>
                  </a:rPr>
                  <a:t> simplify to? </a:t>
                </a:r>
              </a:p>
            </p:txBody>
          </p:sp>
        </mc:Choice>
        <mc:Fallback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96AF4DD5-E220-D369-09FB-ED96F0715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54" y="5725021"/>
                <a:ext cx="8440382" cy="795050"/>
              </a:xfrm>
              <a:prstGeom prst="roundRect">
                <a:avLst/>
              </a:prstGeom>
              <a:blipFill>
                <a:blip r:embed="rId5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09899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4DAA-5367-003A-B40B-0F5CB24A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6D6E8D4-AEFD-60E9-BE29-7BDCCBE5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88392-EF85-84DD-EC90-A30A8FADD423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88392-EF85-84DD-EC90-A30A8FADD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3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3E03EFE0-B96D-CCAA-C409-0115324C0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94" y="1956243"/>
            <a:ext cx="6154920" cy="380396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6342BEF-198F-152A-137A-C9FBE1563649}"/>
              </a:ext>
            </a:extLst>
          </p:cNvPr>
          <p:cNvSpPr/>
          <p:nvPr/>
        </p:nvSpPr>
        <p:spPr>
          <a:xfrm>
            <a:off x="252920" y="5565913"/>
            <a:ext cx="11686162" cy="119269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+mj-lt"/>
              </a:rPr>
              <a:t>Practice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>
                <a:effectLst/>
                <a:latin typeface="Helvetica" pitchFamily="2" charset="0"/>
              </a:rPr>
              <a:t>Suppose that 100 individuals were surveyed about their TV watching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habits. 35 of those surveyed reported watching the TV show Survivor,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15 reported watching Big Brother, and 10 reported watching both. What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percentage of the 100 individuals watched either Survivor or Big Brother?</a:t>
            </a:r>
          </a:p>
        </p:txBody>
      </p:sp>
    </p:spTree>
    <p:extLst>
      <p:ext uri="{BB962C8B-B14F-4D97-AF65-F5344CB8AC3E}">
        <p14:creationId xmlns:p14="http://schemas.microsoft.com/office/powerpoint/2010/main" val="4007618614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AF75-A99B-F99F-6BCF-62ACCC3FE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DB9B881-EBAA-3014-64C7-BF8939A4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33349-FEC3-957B-3F6C-8B7F0FCDCF71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33349-FEC3-957B-3F6C-8B7F0FCDC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3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B625B36E-8944-94B3-C8D1-628D40B95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94" y="1956243"/>
            <a:ext cx="6154920" cy="380396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4472DE6-BBAA-B35B-C2D5-5234A5E4F605}"/>
              </a:ext>
            </a:extLst>
          </p:cNvPr>
          <p:cNvSpPr/>
          <p:nvPr/>
        </p:nvSpPr>
        <p:spPr>
          <a:xfrm>
            <a:off x="252920" y="5565913"/>
            <a:ext cx="11686162" cy="119269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+mj-lt"/>
              </a:rPr>
              <a:t>Practice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>
                <a:effectLst/>
                <a:latin typeface="Helvetica" pitchFamily="2" charset="0"/>
              </a:rPr>
              <a:t>Suppose that 100 individuals were surveyed about their TV watching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habits. 35 of those surveyed reported watching the TV show Survivor,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15 reported watching Big Brother, and 10 reported watching both. What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percentage of the 100 individuals watched Survivor </a:t>
            </a:r>
            <a:r>
              <a:rPr lang="en-US" sz="2000" b="1" dirty="0">
                <a:effectLst/>
                <a:latin typeface="Helvetica" pitchFamily="2" charset="0"/>
              </a:rPr>
              <a:t>and</a:t>
            </a:r>
            <a:r>
              <a:rPr lang="en-US" sz="2000" dirty="0">
                <a:effectLst/>
                <a:latin typeface="Helvetica" pitchFamily="2" charset="0"/>
              </a:rPr>
              <a:t> Big Brother?</a:t>
            </a:r>
          </a:p>
        </p:txBody>
      </p:sp>
    </p:spTree>
    <p:extLst>
      <p:ext uri="{BB962C8B-B14F-4D97-AF65-F5344CB8AC3E}">
        <p14:creationId xmlns:p14="http://schemas.microsoft.com/office/powerpoint/2010/main" val="1633902792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6AC2F-CA73-784E-614C-F94A2049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75F90A8-F17A-9F08-0357-2D72616B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1324E-B80D-FA97-423E-33372BDC12BE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be events.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General Addition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1324E-B80D-FA97-423E-33372BDC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4154984"/>
              </a:xfrm>
              <a:prstGeom prst="rect">
                <a:avLst/>
              </a:prstGeom>
              <a:blipFill>
                <a:blip r:embed="rId3"/>
                <a:stretch>
                  <a:fillRect l="-1201" t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venn diagram&#10;&#10;Description automatically generated">
            <a:extLst>
              <a:ext uri="{FF2B5EF4-FFF2-40B4-BE49-F238E27FC236}">
                <a16:creationId xmlns:a16="http://schemas.microsoft.com/office/drawing/2014/main" id="{FF197A6F-D54B-8C33-21C8-A248EA71D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94" y="1956243"/>
            <a:ext cx="6154920" cy="380396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8BBD753-61C7-B36B-A579-F8F6408A30B5}"/>
              </a:ext>
            </a:extLst>
          </p:cNvPr>
          <p:cNvSpPr/>
          <p:nvPr/>
        </p:nvSpPr>
        <p:spPr>
          <a:xfrm>
            <a:off x="252920" y="5565913"/>
            <a:ext cx="11686162" cy="119269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+mj-lt"/>
              </a:rPr>
              <a:t>Practice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>
                <a:effectLst/>
                <a:latin typeface="Helvetica" pitchFamily="2" charset="0"/>
              </a:rPr>
              <a:t>Suppose that 100 individuals were surveyed about their TV watching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habits. 35 of those surveyed reported watching the TV show Survivor,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15 reported watching Big Brother, and 10 reported watching both. What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>
                <a:effectLst/>
                <a:latin typeface="Helvetica" pitchFamily="2" charset="0"/>
              </a:rPr>
              <a:t>percentage of the 100 individuals watched Survivor </a:t>
            </a:r>
            <a:r>
              <a:rPr lang="en-US" sz="2000" b="1" dirty="0">
                <a:effectLst/>
                <a:latin typeface="Helvetica" pitchFamily="2" charset="0"/>
              </a:rPr>
              <a:t>and</a:t>
            </a:r>
            <a:r>
              <a:rPr lang="en-US" sz="2000" dirty="0">
                <a:effectLst/>
                <a:latin typeface="Helvetica" pitchFamily="2" charset="0"/>
              </a:rPr>
              <a:t> Big Brother?</a:t>
            </a:r>
          </a:p>
        </p:txBody>
      </p:sp>
    </p:spTree>
    <p:extLst>
      <p:ext uri="{BB962C8B-B14F-4D97-AF65-F5344CB8AC3E}">
        <p14:creationId xmlns:p14="http://schemas.microsoft.com/office/powerpoint/2010/main" val="744875798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7764" y="4353305"/>
            <a:ext cx="129332" cy="12933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989213" y="4187929"/>
            <a:ext cx="7972897" cy="1969000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9" dirty="0">
                <a:solidFill>
                  <a:srgbClr val="00B0F0"/>
                </a:solidFill>
                <a:latin typeface="Arial"/>
                <a:cs typeface="Arial"/>
              </a:rPr>
              <a:t>Population:</a:t>
            </a:r>
            <a:r>
              <a:rPr sz="2180" spc="79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target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group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about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which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wish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make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claims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or </a:t>
            </a:r>
            <a:r>
              <a:rPr sz="2180" spc="-20" dirty="0">
                <a:latin typeface="Arial"/>
                <a:cs typeface="Arial"/>
              </a:rPr>
              <a:t>predictions</a:t>
            </a:r>
            <a:endParaRPr sz="2180" dirty="0">
              <a:latin typeface="Arial"/>
              <a:cs typeface="Arial"/>
            </a:endParaRPr>
          </a:p>
          <a:p>
            <a:pPr marL="25168" marR="2267600">
              <a:lnSpc>
                <a:spcPct val="125299"/>
              </a:lnSpc>
            </a:pPr>
            <a:r>
              <a:rPr sz="2180" spc="-79" dirty="0">
                <a:solidFill>
                  <a:srgbClr val="00B0F0"/>
                </a:solidFill>
                <a:latin typeface="Arial"/>
                <a:cs typeface="Arial"/>
              </a:rPr>
              <a:t>Parameter:</a:t>
            </a:r>
            <a:r>
              <a:rPr sz="2180" spc="17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89" dirty="0">
                <a:latin typeface="Arial"/>
                <a:cs typeface="Arial"/>
              </a:rPr>
              <a:t>numerical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summary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20" dirty="0">
                <a:latin typeface="Arial"/>
                <a:cs typeface="Arial"/>
              </a:rPr>
              <a:t> population </a:t>
            </a:r>
            <a:r>
              <a:rPr sz="2180" spc="-99" dirty="0">
                <a:solidFill>
                  <a:srgbClr val="00B0F0"/>
                </a:solidFill>
                <a:latin typeface="Arial"/>
                <a:cs typeface="Arial"/>
              </a:rPr>
              <a:t>Sample:</a:t>
            </a:r>
            <a:r>
              <a:rPr sz="2180" spc="18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188" dirty="0">
                <a:latin typeface="Arial"/>
                <a:cs typeface="Arial"/>
              </a:rPr>
              <a:t>we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have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at</a:t>
            </a:r>
            <a:r>
              <a:rPr sz="2180" spc="1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hand</a:t>
            </a:r>
            <a:endParaRPr sz="2180" dirty="0">
              <a:latin typeface="Arial"/>
              <a:cs typeface="Arial"/>
            </a:endParaRPr>
          </a:p>
          <a:p>
            <a:pPr marL="25168">
              <a:spcBef>
                <a:spcPts val="664"/>
              </a:spcBef>
            </a:pPr>
            <a:r>
              <a:rPr sz="2180" spc="-20" dirty="0">
                <a:solidFill>
                  <a:srgbClr val="00B0F0"/>
                </a:solidFill>
                <a:latin typeface="Arial"/>
                <a:cs typeface="Arial"/>
              </a:rPr>
              <a:t>Statistic:</a:t>
            </a:r>
            <a:r>
              <a:rPr sz="2180" spc="198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numerical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139" dirty="0">
                <a:latin typeface="Arial"/>
                <a:cs typeface="Arial"/>
              </a:rPr>
              <a:t>summary</a:t>
            </a:r>
            <a:r>
              <a:rPr sz="2180" dirty="0">
                <a:latin typeface="Arial"/>
                <a:cs typeface="Arial"/>
              </a:rPr>
              <a:t> of 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sample</a:t>
            </a:r>
            <a:endParaRPr sz="218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7764" y="5110504"/>
            <a:ext cx="129332" cy="12933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7764" y="5526716"/>
            <a:ext cx="129332" cy="1293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7764" y="5942926"/>
            <a:ext cx="129332" cy="129332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Course Overview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1864-4B8A-ECCF-0409-F99CC97F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E6B7FA2-11BF-F361-43E1-DA5A3A5D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Independance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7DD3-9EA6-5ACF-12BF-EDDF12435CA3}"/>
              </a:ext>
            </a:extLst>
          </p:cNvPr>
          <p:cNvSpPr txBox="1"/>
          <p:nvPr/>
        </p:nvSpPr>
        <p:spPr>
          <a:xfrm>
            <a:off x="3498700" y="746772"/>
            <a:ext cx="844038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events are </a:t>
            </a:r>
            <a:r>
              <a:rPr lang="en-US" sz="2400" b="1" i="1" dirty="0"/>
              <a:t>independent </a:t>
            </a:r>
            <a:r>
              <a:rPr lang="en-US" sz="2400" dirty="0"/>
              <a:t>if knowing the outcome of one provides no useful information about the outcome of the other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Ex. In consecutive coin flips, knowing the first coin flip landed on heads </a:t>
            </a:r>
            <a:r>
              <a:rPr lang="en-US" sz="2400" i="1" dirty="0"/>
              <a:t>does not </a:t>
            </a:r>
            <a:r>
              <a:rPr lang="en-US" sz="2400" dirty="0"/>
              <a:t>provide any information on the determining what the second coin flip landed on.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Consecutive coin flips are independent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Ex. In drawing cards from a deck </a:t>
            </a:r>
            <a:r>
              <a:rPr lang="en-US" sz="2400" u="sng" dirty="0"/>
              <a:t>without replacement</a:t>
            </a:r>
            <a:r>
              <a:rPr lang="en-US" sz="2400" dirty="0"/>
              <a:t>, knowing that the first car draw was an ace </a:t>
            </a:r>
            <a:r>
              <a:rPr lang="en-US" sz="2400" i="1" dirty="0"/>
              <a:t>does</a:t>
            </a:r>
            <a:r>
              <a:rPr lang="en-US" sz="2400" dirty="0"/>
              <a:t> provide useful information for determining what the next card might be.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Consecutive card draws are not independent!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0857359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CFB6-1736-EC46-712C-B2B1166A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3AAD981-7E2B-DF62-231B-9E5F7D92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0E2945-5E7E-E4E6-B9CE-9D429FDBC482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Multiplication Rule for Independent Events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A and B are independent events: 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More generally….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independent events,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the probability that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occur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0E2945-5E7E-E4E6-B9CE-9D429FDB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blipFill>
                <a:blip r:embed="rId3"/>
                <a:stretch>
                  <a:fillRect l="-1201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60504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FD39-11F9-EE4E-65B1-380AABE0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05F10031-890A-4924-3EDD-31179A22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Probabilities to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61D90-431B-7D00-8EF6-766EEE7449A7}"/>
                  </a:ext>
                </a:extLst>
              </p:cNvPr>
              <p:cNvSpPr txBox="1"/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Multiplication Rule for Independent Events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A and B are independent events: 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More generally….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independent events,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the probability that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occur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61D90-431B-7D00-8EF6-766EEE744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0" y="746772"/>
                <a:ext cx="8440381" cy="6370975"/>
              </a:xfrm>
              <a:prstGeom prst="rect">
                <a:avLst/>
              </a:prstGeom>
              <a:blipFill>
                <a:blip r:embed="rId3"/>
                <a:stretch>
                  <a:fillRect l="-1201" t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4C8ECC9-898B-210E-0178-D59BFE755729}"/>
              </a:ext>
            </a:extLst>
          </p:cNvPr>
          <p:cNvSpPr/>
          <p:nvPr/>
        </p:nvSpPr>
        <p:spPr>
          <a:xfrm>
            <a:off x="4571999" y="4412974"/>
            <a:ext cx="5684055" cy="201433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latin typeface="+mj-lt"/>
              </a:rPr>
              <a:t>Practice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>
                <a:effectLst/>
                <a:latin typeface="Helvetica" pitchFamily="2" charset="0"/>
              </a:rPr>
              <a:t>Suppose you toss your 10 sided die twice in a row. What is the probability of getting a 2 both times? </a:t>
            </a:r>
          </a:p>
        </p:txBody>
      </p:sp>
    </p:spTree>
    <p:extLst>
      <p:ext uri="{BB962C8B-B14F-4D97-AF65-F5344CB8AC3E}">
        <p14:creationId xmlns:p14="http://schemas.microsoft.com/office/powerpoint/2010/main" val="3984610618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92C2F-0A98-DF66-2E2C-7F0A6D26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D897316-12D8-7699-53A2-D1007753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802F6-C665-1556-8F61-8438AF38BEBD}"/>
              </a:ext>
            </a:extLst>
          </p:cNvPr>
          <p:cNvSpPr txBox="1"/>
          <p:nvPr/>
        </p:nvSpPr>
        <p:spPr>
          <a:xfrm>
            <a:off x="3498700" y="746772"/>
            <a:ext cx="8440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Multiplication Rule for Independent Events</a:t>
            </a:r>
            <a:r>
              <a:rPr lang="en-US" sz="2400" dirty="0"/>
              <a:t>: </a:t>
            </a:r>
          </a:p>
          <a:p>
            <a:endParaRPr lang="en-US" sz="2400" dirty="0"/>
          </a:p>
          <a:p>
            <a:r>
              <a:rPr lang="en-US" sz="2400"/>
              <a:t>ADD STUFFFFF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375260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Course Overview</a:t>
            </a:r>
          </a:p>
        </p:txBody>
      </p:sp>
      <p:grpSp>
        <p:nvGrpSpPr>
          <p:cNvPr id="2" name="object 10">
            <a:extLst>
              <a:ext uri="{FF2B5EF4-FFF2-40B4-BE49-F238E27FC236}">
                <a16:creationId xmlns:a16="http://schemas.microsoft.com/office/drawing/2014/main" id="{ECE67D66-50F6-3147-6775-6CAFF075DE69}"/>
              </a:ext>
            </a:extLst>
          </p:cNvPr>
          <p:cNvGrpSpPr/>
          <p:nvPr/>
        </p:nvGrpSpPr>
        <p:grpSpPr>
          <a:xfrm>
            <a:off x="3608804" y="4864728"/>
            <a:ext cx="8583196" cy="547382"/>
            <a:chOff x="138547" y="2330460"/>
            <a:chExt cx="4331335" cy="276225"/>
          </a:xfrm>
        </p:grpSpPr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BD2BD7B-49FF-EB5C-DFA2-42069FBBE774}"/>
                </a:ext>
              </a:extLst>
            </p:cNvPr>
            <p:cNvSpPr/>
            <p:nvPr/>
          </p:nvSpPr>
          <p:spPr>
            <a:xfrm>
              <a:off x="138547" y="2330460"/>
              <a:ext cx="4331335" cy="276225"/>
            </a:xfrm>
            <a:custGeom>
              <a:avLst/>
              <a:gdLst/>
              <a:ahLst/>
              <a:cxnLst/>
              <a:rect l="l" t="t" r="r" b="b"/>
              <a:pathLst>
                <a:path w="4331335" h="27622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22214"/>
                  </a:lnTo>
                  <a:lnTo>
                    <a:pt x="4243" y="243234"/>
                  </a:lnTo>
                  <a:lnTo>
                    <a:pt x="15816" y="260398"/>
                  </a:lnTo>
                  <a:lnTo>
                    <a:pt x="32980" y="271971"/>
                  </a:lnTo>
                  <a:lnTo>
                    <a:pt x="54000" y="276215"/>
                  </a:lnTo>
                  <a:lnTo>
                    <a:pt x="4276964" y="276215"/>
                  </a:lnTo>
                  <a:lnTo>
                    <a:pt x="4297984" y="271971"/>
                  </a:lnTo>
                  <a:lnTo>
                    <a:pt x="4315149" y="260398"/>
                  </a:lnTo>
                  <a:lnTo>
                    <a:pt x="4326721" y="243234"/>
                  </a:lnTo>
                  <a:lnTo>
                    <a:pt x="4330965" y="22221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F8954F2B-1D76-B137-CCB7-9622FF2434BD}"/>
                </a:ext>
              </a:extLst>
            </p:cNvPr>
            <p:cNvSpPr/>
            <p:nvPr/>
          </p:nvSpPr>
          <p:spPr>
            <a:xfrm>
              <a:off x="156547" y="2348460"/>
              <a:ext cx="4295140" cy="240665"/>
            </a:xfrm>
            <a:custGeom>
              <a:avLst/>
              <a:gdLst/>
              <a:ahLst/>
              <a:cxnLst/>
              <a:rect l="l" t="t" r="r" b="b"/>
              <a:pathLst>
                <a:path w="4295140" h="240664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204214"/>
                  </a:lnTo>
                  <a:lnTo>
                    <a:pt x="2829" y="218227"/>
                  </a:lnTo>
                  <a:lnTo>
                    <a:pt x="10544" y="229671"/>
                  </a:lnTo>
                  <a:lnTo>
                    <a:pt x="21987" y="237386"/>
                  </a:lnTo>
                  <a:lnTo>
                    <a:pt x="36000" y="240215"/>
                  </a:lnTo>
                  <a:lnTo>
                    <a:pt x="4258964" y="240215"/>
                  </a:lnTo>
                  <a:lnTo>
                    <a:pt x="4272977" y="237386"/>
                  </a:lnTo>
                  <a:lnTo>
                    <a:pt x="4284420" y="229671"/>
                  </a:lnTo>
                  <a:lnTo>
                    <a:pt x="4292136" y="218227"/>
                  </a:lnTo>
                  <a:lnTo>
                    <a:pt x="4294965" y="20421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3">
            <a:extLst>
              <a:ext uri="{FF2B5EF4-FFF2-40B4-BE49-F238E27FC236}">
                <a16:creationId xmlns:a16="http://schemas.microsoft.com/office/drawing/2014/main" id="{AB3491CF-954D-F33E-636B-4F6142B43881}"/>
              </a:ext>
            </a:extLst>
          </p:cNvPr>
          <p:cNvSpPr txBox="1"/>
          <p:nvPr/>
        </p:nvSpPr>
        <p:spPr>
          <a:xfrm>
            <a:off x="3690641" y="4934040"/>
            <a:ext cx="3666826" cy="75473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09" dirty="0">
                <a:latin typeface="Arial"/>
                <a:cs typeface="Arial"/>
              </a:rPr>
              <a:t>Where</a:t>
            </a:r>
            <a:r>
              <a:rPr sz="2180" spc="-5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-12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6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data</a:t>
            </a:r>
            <a:r>
              <a:rPr sz="2180" spc="-59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come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from?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576" dirty="0">
              <a:latin typeface="Arial"/>
              <a:cs typeface="Arial"/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4087091" y="1260764"/>
            <a:ext cx="2466109" cy="2798618"/>
          </a:xfrm>
          <a:prstGeom prst="frame">
            <a:avLst>
              <a:gd name="adj1" fmla="val 35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913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Course Overview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4087091" y="3095486"/>
            <a:ext cx="7370618" cy="963896"/>
          </a:xfrm>
          <a:prstGeom prst="frame">
            <a:avLst>
              <a:gd name="adj1" fmla="val 351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43DE079C-9C1A-D192-2CFA-2BFB98D8184A}"/>
              </a:ext>
            </a:extLst>
          </p:cNvPr>
          <p:cNvGrpSpPr/>
          <p:nvPr/>
        </p:nvGrpSpPr>
        <p:grpSpPr>
          <a:xfrm>
            <a:off x="3608804" y="4624533"/>
            <a:ext cx="8583196" cy="972703"/>
            <a:chOff x="138547" y="2327936"/>
            <a:chExt cx="4331335" cy="490855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2B1E886-ED8B-866D-F3A8-4BDFF91BF0DD}"/>
                </a:ext>
              </a:extLst>
            </p:cNvPr>
            <p:cNvSpPr/>
            <p:nvPr/>
          </p:nvSpPr>
          <p:spPr>
            <a:xfrm>
              <a:off x="138547" y="232793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8B14B99-252A-8D08-83A2-B499B301EE52}"/>
                </a:ext>
              </a:extLst>
            </p:cNvPr>
            <p:cNvSpPr/>
            <p:nvPr/>
          </p:nvSpPr>
          <p:spPr>
            <a:xfrm>
              <a:off x="156547" y="234593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DF0F5A23-90C8-9D8E-F762-4E810D3F13CF}"/>
              </a:ext>
            </a:extLst>
          </p:cNvPr>
          <p:cNvSpPr txBox="1"/>
          <p:nvPr/>
        </p:nvSpPr>
        <p:spPr>
          <a:xfrm>
            <a:off x="3690641" y="4709090"/>
            <a:ext cx="8135224" cy="117782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0" dirty="0">
                <a:latin typeface="Arial"/>
                <a:cs typeface="Arial"/>
              </a:rPr>
              <a:t>How</a:t>
            </a:r>
            <a:r>
              <a:rPr sz="2180" spc="-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do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we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spc="-119" dirty="0">
                <a:latin typeface="Arial"/>
                <a:cs typeface="Arial"/>
              </a:rPr>
              <a:t>summarize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and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129" dirty="0">
                <a:latin typeface="Arial"/>
                <a:cs typeface="Arial"/>
              </a:rPr>
              <a:t>make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18" dirty="0">
                <a:latin typeface="Arial"/>
                <a:cs typeface="Arial"/>
              </a:rPr>
              <a:t>sense</a:t>
            </a:r>
            <a:r>
              <a:rPr sz="2180" spc="6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all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this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data</a:t>
            </a:r>
            <a:r>
              <a:rPr sz="2180" spc="3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(in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way</a:t>
            </a:r>
            <a:r>
              <a:rPr sz="2180" spc="2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that </a:t>
            </a:r>
            <a:r>
              <a:rPr sz="2180" spc="-59" dirty="0">
                <a:latin typeface="Arial"/>
                <a:cs typeface="Arial"/>
              </a:rPr>
              <a:t>informs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159" dirty="0">
                <a:latin typeface="Arial"/>
                <a:cs typeface="Arial"/>
              </a:rPr>
              <a:t>research</a:t>
            </a:r>
            <a:r>
              <a:rPr sz="218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question)?</a:t>
            </a:r>
            <a:endParaRPr sz="218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7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20116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40122" y="716701"/>
            <a:ext cx="346171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9" dirty="0">
                <a:latin typeface="Arial"/>
                <a:cs typeface="Arial"/>
              </a:rPr>
              <a:t>Given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a</a:t>
            </a:r>
            <a:r>
              <a:rPr sz="2180" spc="40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statistical</a:t>
            </a:r>
            <a:r>
              <a:rPr sz="2180" spc="50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question.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.</a:t>
            </a:r>
            <a:r>
              <a:rPr sz="2180" spc="-248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.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457" y="2391041"/>
            <a:ext cx="1559094" cy="571290"/>
          </a:xfrm>
          <a:custGeom>
            <a:avLst/>
            <a:gdLst/>
            <a:ahLst/>
            <a:cxnLst/>
            <a:rect l="l" t="t" r="r" b="b"/>
            <a:pathLst>
              <a:path w="786764" h="288290">
                <a:moveTo>
                  <a:pt x="786324" y="144001"/>
                </a:moveTo>
                <a:lnTo>
                  <a:pt x="766281" y="98485"/>
                </a:lnTo>
                <a:lnTo>
                  <a:pt x="710467" y="58955"/>
                </a:lnTo>
                <a:lnTo>
                  <a:pt x="671170" y="42176"/>
                </a:lnTo>
                <a:lnTo>
                  <a:pt x="625359" y="27783"/>
                </a:lnTo>
                <a:lnTo>
                  <a:pt x="573843" y="16073"/>
                </a:lnTo>
                <a:lnTo>
                  <a:pt x="517432" y="7341"/>
                </a:lnTo>
                <a:lnTo>
                  <a:pt x="456935" y="1884"/>
                </a:lnTo>
                <a:lnTo>
                  <a:pt x="393162" y="0"/>
                </a:lnTo>
                <a:lnTo>
                  <a:pt x="329388" y="1884"/>
                </a:lnTo>
                <a:lnTo>
                  <a:pt x="268891" y="7341"/>
                </a:lnTo>
                <a:lnTo>
                  <a:pt x="212480" y="16073"/>
                </a:lnTo>
                <a:lnTo>
                  <a:pt x="160964" y="27783"/>
                </a:lnTo>
                <a:lnTo>
                  <a:pt x="115153" y="42176"/>
                </a:lnTo>
                <a:lnTo>
                  <a:pt x="75856" y="58955"/>
                </a:lnTo>
                <a:lnTo>
                  <a:pt x="20043" y="98485"/>
                </a:lnTo>
                <a:lnTo>
                  <a:pt x="0" y="144001"/>
                </a:lnTo>
                <a:lnTo>
                  <a:pt x="5145" y="167359"/>
                </a:lnTo>
                <a:lnTo>
                  <a:pt x="43883" y="210179"/>
                </a:lnTo>
                <a:lnTo>
                  <a:pt x="115153" y="245826"/>
                </a:lnTo>
                <a:lnTo>
                  <a:pt x="160964" y="260219"/>
                </a:lnTo>
                <a:lnTo>
                  <a:pt x="212480" y="271930"/>
                </a:lnTo>
                <a:lnTo>
                  <a:pt x="268891" y="280662"/>
                </a:lnTo>
                <a:lnTo>
                  <a:pt x="329388" y="286118"/>
                </a:lnTo>
                <a:lnTo>
                  <a:pt x="393162" y="288003"/>
                </a:lnTo>
                <a:lnTo>
                  <a:pt x="456935" y="286118"/>
                </a:lnTo>
                <a:lnTo>
                  <a:pt x="517432" y="280662"/>
                </a:lnTo>
                <a:lnTo>
                  <a:pt x="573843" y="271930"/>
                </a:lnTo>
                <a:lnTo>
                  <a:pt x="625359" y="260219"/>
                </a:lnTo>
                <a:lnTo>
                  <a:pt x="671170" y="245826"/>
                </a:lnTo>
                <a:lnTo>
                  <a:pt x="710467" y="229047"/>
                </a:lnTo>
                <a:lnTo>
                  <a:pt x="766281" y="189517"/>
                </a:lnTo>
                <a:lnTo>
                  <a:pt x="786324" y="14400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8495" y="1445890"/>
          <a:ext cx="6703224" cy="238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387">
                <a:tc rowSpan="2" gridSpan="2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Population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Parameter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5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  <a:p>
                      <a:pPr marR="4508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Probability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87">
                <a:tc rowSpan="2" gridSpan="2"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Sample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333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endParaRPr lang="en-US" sz="1600" dirty="0">
                        <a:latin typeface="Arial"/>
                        <a:cs typeface="Arial"/>
                      </a:endParaRPr>
                    </a:p>
                    <a:p>
                      <a:pPr marL="180340" marR="172720" indent="41275">
                        <a:lnSpc>
                          <a:spcPts val="95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Statistics</a:t>
                      </a:r>
                      <a:r>
                        <a:rPr sz="1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&amp;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Visualizations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404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73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492793" y="2603757"/>
            <a:ext cx="4527538" cy="130868"/>
            <a:chOff x="1161683" y="1383848"/>
            <a:chExt cx="2284730" cy="66040"/>
          </a:xfrm>
        </p:grpSpPr>
        <p:sp>
          <p:nvSpPr>
            <p:cNvPr id="7" name="object 7"/>
            <p:cNvSpPr/>
            <p:nvPr/>
          </p:nvSpPr>
          <p:spPr>
            <a:xfrm>
              <a:off x="1166744" y="1416633"/>
              <a:ext cx="715645" cy="4445"/>
            </a:xfrm>
            <a:custGeom>
              <a:avLst/>
              <a:gdLst/>
              <a:ahLst/>
              <a:cxnLst/>
              <a:rect l="l" t="t" r="r" b="b"/>
              <a:pathLst>
                <a:path w="715644" h="4444">
                  <a:moveTo>
                    <a:pt x="715372" y="3873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164214" y="1386397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69" h="60959">
                  <a:moveTo>
                    <a:pt x="26151" y="60728"/>
                  </a:moveTo>
                  <a:lnTo>
                    <a:pt x="21593" y="48771"/>
                  </a:lnTo>
                  <a:lnTo>
                    <a:pt x="15350" y="39983"/>
                  </a:lnTo>
                  <a:lnTo>
                    <a:pt x="7969" y="33941"/>
                  </a:lnTo>
                  <a:lnTo>
                    <a:pt x="0" y="30221"/>
                  </a:lnTo>
                  <a:lnTo>
                    <a:pt x="8009" y="26588"/>
                  </a:lnTo>
                  <a:lnTo>
                    <a:pt x="15455" y="20626"/>
                  </a:lnTo>
                  <a:lnTo>
                    <a:pt x="21793" y="11907"/>
                  </a:lnTo>
                  <a:lnTo>
                    <a:pt x="2648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673502" y="1416622"/>
              <a:ext cx="768350" cy="4445"/>
            </a:xfrm>
            <a:custGeom>
              <a:avLst/>
              <a:gdLst/>
              <a:ahLst/>
              <a:cxnLst/>
              <a:rect l="l" t="t" r="r" b="b"/>
              <a:pathLst>
                <a:path w="768350" h="4444">
                  <a:moveTo>
                    <a:pt x="0" y="3884"/>
                  </a:moveTo>
                  <a:lnTo>
                    <a:pt x="767790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7353" y="1386378"/>
              <a:ext cx="26670" cy="60960"/>
            </a:xfrm>
            <a:custGeom>
              <a:avLst/>
              <a:gdLst/>
              <a:ahLst/>
              <a:cxnLst/>
              <a:rect l="l" t="t" r="r" b="b"/>
              <a:pathLst>
                <a:path w="26670" h="60959">
                  <a:moveTo>
                    <a:pt x="0" y="0"/>
                  </a:moveTo>
                  <a:lnTo>
                    <a:pt x="4682" y="11909"/>
                  </a:lnTo>
                  <a:lnTo>
                    <a:pt x="11018" y="20630"/>
                  </a:lnTo>
                  <a:lnTo>
                    <a:pt x="18461" y="26594"/>
                  </a:lnTo>
                  <a:lnTo>
                    <a:pt x="26470" y="30231"/>
                  </a:lnTo>
                  <a:lnTo>
                    <a:pt x="18499" y="33948"/>
                  </a:lnTo>
                  <a:lnTo>
                    <a:pt x="11116" y="39987"/>
                  </a:lnTo>
                  <a:lnTo>
                    <a:pt x="4869" y="48773"/>
                  </a:lnTo>
                  <a:lnTo>
                    <a:pt x="307" y="60729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BA2FF679-CDB7-3530-DD30-FCD314F6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5EBD7A35-BB8A-C5D1-B94B-5A9687444693}"/>
              </a:ext>
            </a:extLst>
          </p:cNvPr>
          <p:cNvSpPr/>
          <p:nvPr/>
        </p:nvSpPr>
        <p:spPr>
          <a:xfrm>
            <a:off x="5361708" y="2156857"/>
            <a:ext cx="4793673" cy="946562"/>
          </a:xfrm>
          <a:prstGeom prst="frame">
            <a:avLst>
              <a:gd name="adj1" fmla="val 64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FB305E55-AC25-0102-967F-D5578D0120D4}"/>
              </a:ext>
            </a:extLst>
          </p:cNvPr>
          <p:cNvGrpSpPr/>
          <p:nvPr/>
        </p:nvGrpSpPr>
        <p:grpSpPr>
          <a:xfrm>
            <a:off x="3608804" y="4543445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62764E45-0D12-1394-AABC-5CD2166A98A8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9A04516A-C7DB-538F-19F3-3CE3FF8947C4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74BCA405-D9E3-0FA8-BD9F-68F17FBB6044}"/>
              </a:ext>
            </a:extLst>
          </p:cNvPr>
          <p:cNvSpPr txBox="1"/>
          <p:nvPr/>
        </p:nvSpPr>
        <p:spPr>
          <a:xfrm>
            <a:off x="3690640" y="4628001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sz="2180" spc="-20" dirty="0">
                <a:latin typeface="Arial"/>
                <a:cs typeface="Arial"/>
              </a:rPr>
              <a:t>How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can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50" dirty="0">
                <a:latin typeface="Arial"/>
                <a:cs typeface="Arial"/>
              </a:rPr>
              <a:t>we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use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ideas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from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69" dirty="0">
                <a:latin typeface="Arial"/>
                <a:cs typeface="Arial"/>
              </a:rPr>
              <a:t>mathematics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relate</a:t>
            </a:r>
            <a:r>
              <a:rPr sz="2180" spc="139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our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109" dirty="0">
                <a:latin typeface="Arial"/>
                <a:cs typeface="Arial"/>
              </a:rPr>
              <a:t>sample</a:t>
            </a:r>
            <a:r>
              <a:rPr sz="2180" spc="149" dirty="0">
                <a:latin typeface="Arial"/>
                <a:cs typeface="Arial"/>
              </a:rPr>
              <a:t> </a:t>
            </a:r>
            <a:r>
              <a:rPr sz="2180" spc="-40" dirty="0">
                <a:latin typeface="Arial"/>
                <a:cs typeface="Arial"/>
              </a:rPr>
              <a:t>(and </a:t>
            </a:r>
            <a:r>
              <a:rPr sz="2180" spc="-149" dirty="0">
                <a:latin typeface="Arial"/>
                <a:cs typeface="Arial"/>
              </a:rPr>
              <a:t>sample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statistic)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spc="-79" dirty="0">
                <a:latin typeface="Arial"/>
                <a:cs typeface="Arial"/>
              </a:rPr>
              <a:t>back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to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the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59" dirty="0">
                <a:latin typeface="Arial"/>
                <a:cs typeface="Arial"/>
              </a:rPr>
              <a:t>population</a:t>
            </a:r>
            <a:r>
              <a:rPr sz="2180" spc="-20" dirty="0">
                <a:latin typeface="Arial"/>
                <a:cs typeface="Arial"/>
              </a:rPr>
              <a:t> (and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99" dirty="0">
                <a:latin typeface="Arial"/>
                <a:cs typeface="Arial"/>
              </a:rPr>
              <a:t>parameter</a:t>
            </a:r>
            <a:r>
              <a:rPr sz="2180" spc="-20" dirty="0">
                <a:latin typeface="Arial"/>
                <a:cs typeface="Arial"/>
              </a:rPr>
              <a:t> </a:t>
            </a:r>
            <a:r>
              <a:rPr sz="2180" dirty="0">
                <a:latin typeface="Arial"/>
                <a:cs typeface="Arial"/>
              </a:rPr>
              <a:t>of</a:t>
            </a:r>
            <a:r>
              <a:rPr sz="2180" spc="-10" dirty="0">
                <a:latin typeface="Arial"/>
                <a:cs typeface="Arial"/>
              </a:rPr>
              <a:t> </a:t>
            </a:r>
            <a:r>
              <a:rPr sz="2180" spc="-20" dirty="0">
                <a:latin typeface="Arial"/>
                <a:cs typeface="Arial"/>
              </a:rPr>
              <a:t>interest)?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49313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9F440-68EA-40C5-2962-9E3EC13EE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26F3C97E-3A67-A1AE-5360-B1AB7A05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5C40D34F-0E3D-3CC6-9F40-C2F07817CC63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CE7AA9DB-3797-46A2-B368-5FB4A61E686D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46B07F6B-64D3-BB04-BB8E-91A846A143B2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C163769F-7719-7314-6F62-C33D0E300EBB}"/>
              </a:ext>
            </a:extLst>
          </p:cNvPr>
          <p:cNvSpPr txBox="1"/>
          <p:nvPr/>
        </p:nvSpPr>
        <p:spPr>
          <a:xfrm>
            <a:off x="3690640" y="890888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Suppose I have a fair coin and give it a toss. What is the chance that it lands heads up?</a:t>
            </a:r>
            <a:endParaRPr sz="218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776393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8AC2B-9CE9-6158-8E73-A55D45D3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88D56F45-37C3-216D-04A6-263B096E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64CFC401-A63D-35FF-28F7-F44E81DB9916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D120B78F-1393-BE75-0390-05B12C6D7F9E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CE12510E-C1BF-B34A-467C-831446D7F0A2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C446B31B-CE6C-A7DD-819E-75B643DBC6C0}"/>
              </a:ext>
            </a:extLst>
          </p:cNvPr>
          <p:cNvSpPr txBox="1"/>
          <p:nvPr/>
        </p:nvSpPr>
        <p:spPr>
          <a:xfrm>
            <a:off x="3690640" y="890888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Suppose I have a fair coin and give it a toss. What is the chance that it lands heads up?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B3AF8-DC95-AB02-5386-EB4D7CBB78A4}"/>
              </a:ext>
            </a:extLst>
          </p:cNvPr>
          <p:cNvSpPr txBox="1"/>
          <p:nvPr/>
        </p:nvSpPr>
        <p:spPr>
          <a:xfrm>
            <a:off x="3644474" y="2411895"/>
            <a:ext cx="8294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Simulated Coin Tosses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Notice how frequency of the event relates to outcomes. </a:t>
            </a:r>
          </a:p>
        </p:txBody>
      </p:sp>
      <p:pic>
        <p:nvPicPr>
          <p:cNvPr id="5" name="Picture 4" descr="A close-up of a math game&#10;&#10;Description automatically generated">
            <a:extLst>
              <a:ext uri="{FF2B5EF4-FFF2-40B4-BE49-F238E27FC236}">
                <a16:creationId xmlns:a16="http://schemas.microsoft.com/office/drawing/2014/main" id="{744B7B65-3ED5-F61B-8E5C-97E9E746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36" y="2901436"/>
            <a:ext cx="8659808" cy="19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4490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92331-9623-D902-3B18-F7A5BCBCD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B739FFE-FB73-5B54-D75D-BA07E302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Probability?</a:t>
            </a:r>
          </a:p>
        </p:txBody>
      </p:sp>
      <p:grpSp>
        <p:nvGrpSpPr>
          <p:cNvPr id="2" name="object 11">
            <a:extLst>
              <a:ext uri="{FF2B5EF4-FFF2-40B4-BE49-F238E27FC236}">
                <a16:creationId xmlns:a16="http://schemas.microsoft.com/office/drawing/2014/main" id="{CA1ECDDC-9D07-D662-D682-1C5ABEA14645}"/>
              </a:ext>
            </a:extLst>
          </p:cNvPr>
          <p:cNvGrpSpPr/>
          <p:nvPr/>
        </p:nvGrpSpPr>
        <p:grpSpPr>
          <a:xfrm>
            <a:off x="3608804" y="806332"/>
            <a:ext cx="8583196" cy="972703"/>
            <a:chOff x="138547" y="2325396"/>
            <a:chExt cx="4331335" cy="4908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D9066121-C4F9-2AC0-770B-4D300594F68E}"/>
                </a:ext>
              </a:extLst>
            </p:cNvPr>
            <p:cNvSpPr/>
            <p:nvPr/>
          </p:nvSpPr>
          <p:spPr>
            <a:xfrm>
              <a:off x="138547" y="2325396"/>
              <a:ext cx="4331335" cy="490855"/>
            </a:xfrm>
            <a:custGeom>
              <a:avLst/>
              <a:gdLst/>
              <a:ahLst/>
              <a:cxnLst/>
              <a:rect l="l" t="t" r="r" b="b"/>
              <a:pathLst>
                <a:path w="4331335" h="4908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436624"/>
                  </a:lnTo>
                  <a:lnTo>
                    <a:pt x="4243" y="457644"/>
                  </a:lnTo>
                  <a:lnTo>
                    <a:pt x="15816" y="474809"/>
                  </a:lnTo>
                  <a:lnTo>
                    <a:pt x="32980" y="486381"/>
                  </a:lnTo>
                  <a:lnTo>
                    <a:pt x="54000" y="490625"/>
                  </a:lnTo>
                  <a:lnTo>
                    <a:pt x="4276964" y="490625"/>
                  </a:lnTo>
                  <a:lnTo>
                    <a:pt x="4297984" y="486381"/>
                  </a:lnTo>
                  <a:lnTo>
                    <a:pt x="4315149" y="474809"/>
                  </a:lnTo>
                  <a:lnTo>
                    <a:pt x="4326721" y="457644"/>
                  </a:lnTo>
                  <a:lnTo>
                    <a:pt x="4330965" y="436624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9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A8E2A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76BFBA2B-FF9C-5C43-EFCF-B84C80088641}"/>
                </a:ext>
              </a:extLst>
            </p:cNvPr>
            <p:cNvSpPr/>
            <p:nvPr/>
          </p:nvSpPr>
          <p:spPr>
            <a:xfrm>
              <a:off x="156547" y="2343396"/>
              <a:ext cx="4295140" cy="454659"/>
            </a:xfrm>
            <a:custGeom>
              <a:avLst/>
              <a:gdLst/>
              <a:ahLst/>
              <a:cxnLst/>
              <a:rect l="l" t="t" r="r" b="b"/>
              <a:pathLst>
                <a:path w="4295140" h="454660">
                  <a:moveTo>
                    <a:pt x="4258964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18624"/>
                  </a:lnTo>
                  <a:lnTo>
                    <a:pt x="2829" y="432637"/>
                  </a:lnTo>
                  <a:lnTo>
                    <a:pt x="10544" y="444080"/>
                  </a:lnTo>
                  <a:lnTo>
                    <a:pt x="21987" y="451796"/>
                  </a:lnTo>
                  <a:lnTo>
                    <a:pt x="36000" y="454625"/>
                  </a:lnTo>
                  <a:lnTo>
                    <a:pt x="4258964" y="454625"/>
                  </a:lnTo>
                  <a:lnTo>
                    <a:pt x="4272977" y="451796"/>
                  </a:lnTo>
                  <a:lnTo>
                    <a:pt x="4284420" y="444080"/>
                  </a:lnTo>
                  <a:lnTo>
                    <a:pt x="4292136" y="432637"/>
                  </a:lnTo>
                  <a:lnTo>
                    <a:pt x="4294965" y="418624"/>
                  </a:lnTo>
                  <a:lnTo>
                    <a:pt x="4294965" y="36000"/>
                  </a:lnTo>
                  <a:lnTo>
                    <a:pt x="4292136" y="21987"/>
                  </a:lnTo>
                  <a:lnTo>
                    <a:pt x="4284420" y="10544"/>
                  </a:lnTo>
                  <a:lnTo>
                    <a:pt x="4272977" y="2829"/>
                  </a:lnTo>
                  <a:lnTo>
                    <a:pt x="4258964" y="0"/>
                  </a:lnTo>
                  <a:close/>
                </a:path>
              </a:pathLst>
            </a:custGeom>
            <a:solidFill>
              <a:srgbClr val="F1FAF0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1F5BE0B5-47CB-121A-A4EF-AFE4D93736B1}"/>
              </a:ext>
            </a:extLst>
          </p:cNvPr>
          <p:cNvSpPr txBox="1"/>
          <p:nvPr/>
        </p:nvSpPr>
        <p:spPr>
          <a:xfrm>
            <a:off x="3690640" y="890888"/>
            <a:ext cx="8136482" cy="682302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99"/>
              </a:lnSpc>
              <a:spcBef>
                <a:spcPts val="109"/>
              </a:spcBef>
            </a:pPr>
            <a:r>
              <a:rPr lang="en-US" sz="2180" spc="-20" dirty="0">
                <a:latin typeface="Arial"/>
                <a:cs typeface="Arial"/>
              </a:rPr>
              <a:t>Suppose I have a fair coin and give it a toss. What is the chance that it lands heads up?</a:t>
            </a:r>
            <a:endParaRPr sz="218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3AC8D-BC47-1B73-7C7C-CC0A8C1820BF}"/>
              </a:ext>
            </a:extLst>
          </p:cNvPr>
          <p:cNvSpPr txBox="1"/>
          <p:nvPr/>
        </p:nvSpPr>
        <p:spPr>
          <a:xfrm>
            <a:off x="3644474" y="2411895"/>
            <a:ext cx="82946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Simulated Coin Tosses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Notice how frequency of the event relates to outcomes. </a:t>
            </a:r>
          </a:p>
          <a:p>
            <a:r>
              <a:rPr lang="en-US" sz="2400" dirty="0"/>
              <a:t>The </a:t>
            </a:r>
            <a:r>
              <a:rPr lang="en-US" sz="2400" b="1" i="1" dirty="0"/>
              <a:t>probability of an event </a:t>
            </a:r>
            <a:r>
              <a:rPr lang="en-US" sz="2400" dirty="0"/>
              <a:t>is the long-run relative frequency with which that events occurs if we were to repeat the random process (ex. flipping a coin) an infinite number of times.  </a:t>
            </a:r>
          </a:p>
        </p:txBody>
      </p:sp>
      <p:pic>
        <p:nvPicPr>
          <p:cNvPr id="5" name="Picture 4" descr="A close-up of a math game&#10;&#10;Description automatically generated">
            <a:extLst>
              <a:ext uri="{FF2B5EF4-FFF2-40B4-BE49-F238E27FC236}">
                <a16:creationId xmlns:a16="http://schemas.microsoft.com/office/drawing/2014/main" id="{2D171299-48E7-6E83-0333-5ADEE421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36" y="2901436"/>
            <a:ext cx="8659808" cy="19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8799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1075</TotalTime>
  <Words>2669</Words>
  <Application>Microsoft Macintosh PowerPoint</Application>
  <PresentationFormat>Widescreen</PresentationFormat>
  <Paragraphs>415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Corbel</vt:lpstr>
      <vt:lpstr>Helvetica</vt:lpstr>
      <vt:lpstr>Times New Roman</vt:lpstr>
      <vt:lpstr>Wingdings 2</vt:lpstr>
      <vt:lpstr>Frame</vt:lpstr>
      <vt:lpstr>Elementary Statistics – Probability</vt:lpstr>
      <vt:lpstr>Plan for Today</vt:lpstr>
      <vt:lpstr>Recall: Course Overview</vt:lpstr>
      <vt:lpstr>Recall: Course Overview</vt:lpstr>
      <vt:lpstr>Recall: Course Overview</vt:lpstr>
      <vt:lpstr>Course Overview</vt:lpstr>
      <vt:lpstr>What is Probability?</vt:lpstr>
      <vt:lpstr>What is Probability?</vt:lpstr>
      <vt:lpstr>What is Probability?</vt:lpstr>
      <vt:lpstr>What is Probability?</vt:lpstr>
      <vt:lpstr>Probability Vocab</vt:lpstr>
      <vt:lpstr>Probability Vocab</vt:lpstr>
      <vt:lpstr>Probability Vocab</vt:lpstr>
      <vt:lpstr>Probability Vocab</vt:lpstr>
      <vt:lpstr>Foundational Rules of Probability </vt:lpstr>
      <vt:lpstr>Foundational Rules of Probability </vt:lpstr>
      <vt:lpstr>Foundational Rules of Probability 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Assigning Probabilities to Events</vt:lpstr>
      <vt:lpstr>Independance</vt:lpstr>
      <vt:lpstr>Assigning Probabilities to Events</vt:lpstr>
      <vt:lpstr>Assigning Probabilities to Events</vt:lpstr>
      <vt:lpstr>Random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43</cp:revision>
  <dcterms:created xsi:type="dcterms:W3CDTF">2023-08-03T18:49:17Z</dcterms:created>
  <dcterms:modified xsi:type="dcterms:W3CDTF">2024-02-06T16:04:07Z</dcterms:modified>
</cp:coreProperties>
</file>