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2"/>
  </p:notesMasterIdLst>
  <p:sldIdLst>
    <p:sldId id="256" r:id="rId2"/>
    <p:sldId id="257" r:id="rId3"/>
    <p:sldId id="330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4" r:id="rId16"/>
    <p:sldId id="355" r:id="rId17"/>
    <p:sldId id="356" r:id="rId18"/>
    <p:sldId id="353" r:id="rId19"/>
    <p:sldId id="357" r:id="rId20"/>
    <p:sldId id="358" r:id="rId21"/>
    <p:sldId id="372" r:id="rId22"/>
    <p:sldId id="359" r:id="rId23"/>
    <p:sldId id="360" r:id="rId24"/>
    <p:sldId id="373" r:id="rId25"/>
    <p:sldId id="361" r:id="rId26"/>
    <p:sldId id="362" r:id="rId27"/>
    <p:sldId id="374" r:id="rId28"/>
    <p:sldId id="363" r:id="rId29"/>
    <p:sldId id="364" r:id="rId30"/>
    <p:sldId id="365" r:id="rId31"/>
    <p:sldId id="368" r:id="rId32"/>
    <p:sldId id="369" r:id="rId33"/>
    <p:sldId id="370" r:id="rId34"/>
    <p:sldId id="371" r:id="rId35"/>
    <p:sldId id="375" r:id="rId36"/>
    <p:sldId id="376" r:id="rId37"/>
    <p:sldId id="377" r:id="rId38"/>
    <p:sldId id="378" r:id="rId39"/>
    <p:sldId id="379" r:id="rId40"/>
    <p:sldId id="38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13"/>
    <p:restoredTop sz="86204"/>
  </p:normalViewPr>
  <p:slideViewPr>
    <p:cSldViewPr snapToGrid="0">
      <p:cViewPr varScale="1">
        <p:scale>
          <a:sx n="82" d="100"/>
          <a:sy n="82" d="100"/>
        </p:scale>
        <p:origin x="168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5E20B-A7EB-CB04-E7F8-B66863177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E33C7C-FA94-D30D-4E06-73B593E7AB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E1DAF0-E6D6-AF7F-D67C-49074936E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7D5DA-835B-E953-BE12-A488A0B5E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7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EA747-D08C-59C4-1899-CCF87E9DF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5E37E6-F86C-81CD-D61E-E503DE5A5C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8FFD5C-BC46-4FF3-B7DE-C163FB563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63CAC-7D29-F402-60C9-11D2AE107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84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B120-4200-2496-F00E-717D47BAB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0D0924-B101-F1C3-30CD-3B59F1B95D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1F87E5-6C87-FB95-436F-56E135397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1, 5/6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54A53-6BB3-13BB-3EC6-6F7B24750D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81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00470-BF0D-B78A-A7C6-7156D020E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8C5799-D326-F84A-DFF0-EFBE0EAC45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6A6325-6784-1AA0-A254-69B4CB92A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971E7-65C0-9C86-1C19-E16867C7F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00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F5B89-A9B3-6171-689A-04220677D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05CD1D-8D90-BD36-BD2C-F249230B1E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6A7155-8187-0DEC-5802-CE52A51EB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FD9C1-A718-48ED-8778-0C652442E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97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32AC1-B515-4B73-FF34-C28A5D99E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871243-0D69-E1F5-814C-65E9283FE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F45DC4-8760-9CC5-CBF8-43EDA9B881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00E6C-6A0E-524D-482C-D7E4DC1F3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6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4AC13-1B5B-98BB-D4AB-DCF463CB7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AF46EC-AAB6-2DC5-59B5-FB5E1CB8D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63BC51-B537-DE0B-D68E-7A0460232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54BAB-F210-10B7-6753-592245B46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27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9EA50-4356-4BB6-EF2D-A1F993D08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23097C-0B3A-ADDA-421B-C7DA702C0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A89030-A43D-28D9-41B6-B09B1AB4B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8ACF4-9007-4C16-2EA7-E90FB020C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90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4719E-8BCC-EF73-881F-38B760933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50E78-C285-71C7-B036-7BE4961AE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561B26-B607-F39F-7956-FCE4AC21C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633AF-7494-D4D2-5B2C-EA10FEAC5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2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A0415-5E67-BD79-58C4-938273E98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FB15E7-8C63-B52E-1292-10861A7D3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85AF52-FE5D-61C7-F227-61F3E8A0F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D0BE2-038B-295E-B3E9-B16934DDC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0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4799B-DD24-89F2-F60E-2B78B00BB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DFA69-96C0-8661-66CC-561B75693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5C62D1-65E3-E5C8-E541-676A5D0AE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9A294-559F-7308-7FED-F1236A16B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1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80271-7800-9E23-B858-BADA9FE37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AF4AE5-F53C-A992-0F7C-EA7B3FFBA3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528EA6-B4D2-55F6-5E08-CE0A6761C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72F7F-728A-2075-B96F-3ED1F00D2A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12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F4687-78DA-9583-083C-6157CE779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009E7B-72D5-6E27-5B7D-C7A7AFB3F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679CF-E613-E585-FD82-D46BB90B6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A8D5-6AEA-A554-51E8-18D31F9FE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40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DBCE9-B06A-D88F-FA09-D6319F6C2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FF522C-8452-AA4F-AF5B-DF8B65D1EF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5AB7E5-A673-CE36-277B-E6C496926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248DB-0EF2-CAF6-6205-B025004AA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5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8288C-3F4A-AEC1-7A67-FEDB1CA95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A6526A-F315-3E6D-854F-D0E395A592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F859B2-D47E-7E52-D6AF-2B82A79A4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14C79-5FBD-C8AF-8DA5-A4CB814B57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62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A1E12-936A-A768-90C1-7A7B84EC1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67C6CF-1BF1-5B88-28CA-56B25B828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2188BD-A148-0741-EF57-AB303C915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20775-415B-4234-588B-4E09A2B758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00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E436A-B88A-7CFE-D969-F195E7A81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F55BBE-E330-EA27-370B-D5983EE21A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59E09F-3E2E-876F-6F3E-9BDB11469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CF59F-53FD-33E2-FC69-15F9216AED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8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1BD11-7A87-B356-EF18-7BC8166FA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0D9FB7-5E1A-D871-8EA1-86B8359EBB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49B49B-6336-EB28-0C46-DAB89C053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2FC24-323C-706F-4F75-3BD027E872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45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3E6F6-62A3-2A4D-1108-78E0BEB27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297264-8B56-41EB-CC47-294AEAB494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C6C1A1-E3F6-3477-1C80-5E7BFE913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D5116-F2DB-3FFD-F96C-CB3F18E06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135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39BD3-7BA9-C52D-B945-006C9A22A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43C749-983A-9C7B-8F18-C9284E0799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50B0E4-72EA-040B-4F00-4681E1C5E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9E4C8-53F5-C74C-4DC4-7601BE8CE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22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7B17C-ADB7-13B2-5E88-E8B9A3BDD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3CF555-31FF-3A00-FAF6-0D6476964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0BE5CE-DB33-1D22-F746-59036FE2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E506F-E4E4-CEF3-B398-ADE73F1C4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6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71516-28AE-A83D-962A-07228B786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F46B6F-9FE8-5A93-DA9F-3A1132796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127CB8-58AE-042C-E778-B4C582B7D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BACEB-C687-E20D-3E0A-AF7490D89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116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8F81D-F48B-2C30-8095-CF8112F9B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E88A53-55F8-E872-D9C6-094E32950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47E45-7962-8A34-7375-0EE7222A8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3E858-04E3-52BF-2AA5-AF55820FFA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3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79563-73F6-D353-7D86-B7BE3F8B0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4773E6-3E8E-9882-40C9-4556DD9663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DCB31-AEF2-0AA1-82ED-83F7DBC7A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60E1C-A68F-34EB-7BDC-3B94337CB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8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32271-070E-7C05-A7DE-15F04B8BD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4E2719-53AE-5769-90BD-BD62F90766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A24244-003B-EE9A-ACB4-0A150C568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EFA77-B371-1755-DC08-121A9F904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9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F8D7B-2CDA-EEC7-2EBD-9B5A211C2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A3B50A-B928-1024-1FF3-525830E2E8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9BF259-6C49-5423-CC43-E44BAFAF5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No! Adds to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F1152-B4CF-F4D1-3FA2-2C717C786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60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A99C7-6DA8-92E4-A368-9BD5B1581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AA9E0F-0AC6-9F28-7BBA-8A4053D143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66D5B3-61EA-8CE7-70AF-82B1EA5FD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CA0EA-61D9-B52A-8348-5AA7EC43C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31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EF3FC-79F9-F8A4-A16E-1D7119F93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ABA6CF-8D62-2A88-470C-F083FDF94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688127-2D61-1886-F166-4C80642B6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D3559-1AC8-F02B-A610-C625BC8C6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80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4DA5F-9C2B-9DA7-6528-A42A29AD8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BCB1C1-90E8-D7C5-078F-06B057DFC0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F38DF6-3095-1B81-E9C7-294A38712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9689D-82C4-E09A-8E8A-1AA6D6ADB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8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ith.edu/people/kaitlyn-coo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Elementary Statistics – Probability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900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Kaitlyn Cook (</a:t>
            </a:r>
            <a:r>
              <a:rPr lang="en-US" dirty="0">
                <a:hlinkClick r:id="rId2"/>
              </a:rPr>
              <a:t>https://www.smith.edu/people/kaitlyn-cook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DDDD5-FD26-ECE7-EF0E-01AE60F2F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19C0F728-5E08-A519-6590-44A1776D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Probability?</a:t>
            </a:r>
          </a:p>
        </p:txBody>
      </p:sp>
      <p:grpSp>
        <p:nvGrpSpPr>
          <p:cNvPr id="2" name="object 11">
            <a:extLst>
              <a:ext uri="{FF2B5EF4-FFF2-40B4-BE49-F238E27FC236}">
                <a16:creationId xmlns:a16="http://schemas.microsoft.com/office/drawing/2014/main" id="{1E5C6BEA-67B0-E0B6-38F8-8DBD73771451}"/>
              </a:ext>
            </a:extLst>
          </p:cNvPr>
          <p:cNvGrpSpPr/>
          <p:nvPr/>
        </p:nvGrpSpPr>
        <p:grpSpPr>
          <a:xfrm>
            <a:off x="3608804" y="806332"/>
            <a:ext cx="8583196" cy="972703"/>
            <a:chOff x="138547" y="2325396"/>
            <a:chExt cx="4331335" cy="49085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E89CC2E2-706E-635E-1EFC-DE2BC39EFE1A}"/>
                </a:ext>
              </a:extLst>
            </p:cNvPr>
            <p:cNvSpPr/>
            <p:nvPr/>
          </p:nvSpPr>
          <p:spPr>
            <a:xfrm>
              <a:off x="138547" y="2325396"/>
              <a:ext cx="4331335" cy="490855"/>
            </a:xfrm>
            <a:custGeom>
              <a:avLst/>
              <a:gdLst/>
              <a:ahLst/>
              <a:cxnLst/>
              <a:rect l="l" t="t" r="r" b="b"/>
              <a:pathLst>
                <a:path w="4331335" h="49085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436624"/>
                  </a:lnTo>
                  <a:lnTo>
                    <a:pt x="4243" y="457644"/>
                  </a:lnTo>
                  <a:lnTo>
                    <a:pt x="15816" y="474809"/>
                  </a:lnTo>
                  <a:lnTo>
                    <a:pt x="32980" y="486381"/>
                  </a:lnTo>
                  <a:lnTo>
                    <a:pt x="54000" y="490625"/>
                  </a:lnTo>
                  <a:lnTo>
                    <a:pt x="4276964" y="490625"/>
                  </a:lnTo>
                  <a:lnTo>
                    <a:pt x="4297984" y="486381"/>
                  </a:lnTo>
                  <a:lnTo>
                    <a:pt x="4315149" y="474809"/>
                  </a:lnTo>
                  <a:lnTo>
                    <a:pt x="4326721" y="457644"/>
                  </a:lnTo>
                  <a:lnTo>
                    <a:pt x="4330965" y="43662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472AD6AA-00C7-EF93-D79B-658280CAF446}"/>
                </a:ext>
              </a:extLst>
            </p:cNvPr>
            <p:cNvSpPr/>
            <p:nvPr/>
          </p:nvSpPr>
          <p:spPr>
            <a:xfrm>
              <a:off x="156547" y="2343396"/>
              <a:ext cx="4295140" cy="454659"/>
            </a:xfrm>
            <a:custGeom>
              <a:avLst/>
              <a:gdLst/>
              <a:ahLst/>
              <a:cxnLst/>
              <a:rect l="l" t="t" r="r" b="b"/>
              <a:pathLst>
                <a:path w="4295140" h="454660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18624"/>
                  </a:lnTo>
                  <a:lnTo>
                    <a:pt x="2829" y="432637"/>
                  </a:lnTo>
                  <a:lnTo>
                    <a:pt x="10544" y="444080"/>
                  </a:lnTo>
                  <a:lnTo>
                    <a:pt x="21987" y="451796"/>
                  </a:lnTo>
                  <a:lnTo>
                    <a:pt x="36000" y="454625"/>
                  </a:lnTo>
                  <a:lnTo>
                    <a:pt x="4258964" y="454625"/>
                  </a:lnTo>
                  <a:lnTo>
                    <a:pt x="4272977" y="451796"/>
                  </a:lnTo>
                  <a:lnTo>
                    <a:pt x="4284420" y="444080"/>
                  </a:lnTo>
                  <a:lnTo>
                    <a:pt x="4292136" y="432637"/>
                  </a:lnTo>
                  <a:lnTo>
                    <a:pt x="4294965" y="41862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5711BB6E-A378-714A-F0C1-030509C40D78}"/>
              </a:ext>
            </a:extLst>
          </p:cNvPr>
          <p:cNvSpPr txBox="1"/>
          <p:nvPr/>
        </p:nvSpPr>
        <p:spPr>
          <a:xfrm>
            <a:off x="3723536" y="1053195"/>
            <a:ext cx="8136482" cy="33675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99"/>
              </a:lnSpc>
              <a:spcBef>
                <a:spcPts val="109"/>
              </a:spcBef>
            </a:pPr>
            <a:r>
              <a:rPr lang="en-US" sz="2180" spc="-20" dirty="0">
                <a:latin typeface="Arial"/>
                <a:cs typeface="Arial"/>
              </a:rPr>
              <a:t>What about 10 sided-dice?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1B16-1971-C808-1C22-B1717DF41B3C}"/>
              </a:ext>
            </a:extLst>
          </p:cNvPr>
          <p:cNvSpPr txBox="1"/>
          <p:nvPr/>
        </p:nvSpPr>
        <p:spPr>
          <a:xfrm>
            <a:off x="3644474" y="2411895"/>
            <a:ext cx="82946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Frequencies when everyone tosses once:</a:t>
            </a:r>
          </a:p>
          <a:p>
            <a:endParaRPr lang="en-US" sz="2400" dirty="0"/>
          </a:p>
          <a:p>
            <a:r>
              <a:rPr lang="en-US" sz="2400" dirty="0"/>
              <a:t>Twice:</a:t>
            </a:r>
          </a:p>
          <a:p>
            <a:endParaRPr lang="en-US" sz="2400" dirty="0"/>
          </a:p>
          <a:p>
            <a:r>
              <a:rPr lang="en-US" sz="2400" dirty="0"/>
              <a:t>Three times:</a:t>
            </a:r>
          </a:p>
          <a:p>
            <a:endParaRPr lang="en-US" sz="2400" dirty="0"/>
          </a:p>
          <a:p>
            <a:r>
              <a:rPr lang="en-US" sz="2400" dirty="0"/>
              <a:t>Four times: </a:t>
            </a:r>
          </a:p>
        </p:txBody>
      </p:sp>
    </p:spTree>
    <p:extLst>
      <p:ext uri="{BB962C8B-B14F-4D97-AF65-F5344CB8AC3E}">
        <p14:creationId xmlns:p14="http://schemas.microsoft.com/office/powerpoint/2010/main" val="2774747776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5826C-83BD-0A2A-5F90-59F5A1914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5B49B97-A9A6-3DA3-C92A-942541E8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Vocab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ECFBE-81A9-401C-C852-CA4AB2E21F14}"/>
              </a:ext>
            </a:extLst>
          </p:cNvPr>
          <p:cNvSpPr txBox="1"/>
          <p:nvPr/>
        </p:nvSpPr>
        <p:spPr>
          <a:xfrm>
            <a:off x="3498700" y="423606"/>
            <a:ext cx="8693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i="1" dirty="0"/>
              <a:t>random experiment</a:t>
            </a:r>
            <a:r>
              <a:rPr lang="en-US" sz="2400" dirty="0"/>
              <a:t> is some activity, process, or experiment whose outcome is uncertain.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Call and ask a doctor whether they approve of a treatment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Forecast snow tomorrow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Conduct two consecutive coin flips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4423400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0A4FF-6260-20B4-6DCE-DAE4CE0D0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0BD6632F-CB83-2521-EF08-E425491C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3C4207-7A34-FE1F-FCEF-7B9A8F58358B}"/>
                  </a:ext>
                </a:extLst>
              </p:cNvPr>
              <p:cNvSpPr txBox="1"/>
              <p:nvPr/>
            </p:nvSpPr>
            <p:spPr>
              <a:xfrm>
                <a:off x="3498700" y="423606"/>
                <a:ext cx="86933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i="1" dirty="0"/>
                  <a:t>random experiment</a:t>
                </a:r>
                <a:r>
                  <a:rPr lang="en-US" sz="2400" dirty="0"/>
                  <a:t> is some activity, process, or experiment whose outcome is uncertain.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dirty="0"/>
                  <a:t>Call and ask a doctor whether they approve of a treatment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dirty="0"/>
                  <a:t>Forecast snow tomorrow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dirty="0"/>
                  <a:t>Conduct two consecutive coin flips </a:t>
                </a:r>
              </a:p>
              <a:p>
                <a:endParaRPr lang="en-US" sz="2400" dirty="0"/>
              </a:p>
              <a:p>
                <a:r>
                  <a:rPr lang="en-US" sz="2400" b="1" i="1" dirty="0"/>
                  <a:t>Sample space</a:t>
                </a:r>
                <a:r>
                  <a:rPr lang="en-US" sz="2400" dirty="0"/>
                  <a:t> is the collection (set) of </a:t>
                </a:r>
                <a:r>
                  <a:rPr lang="en-US" sz="2400" i="1" u="sng" dirty="0"/>
                  <a:t>all possible outcomes </a:t>
                </a:r>
                <a:r>
                  <a:rPr lang="en-US" sz="2400" dirty="0"/>
                  <a:t>of this experiment. (Denoted with S)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𝐼𝑛𝑡𝑜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𝑁𝑜𝑡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𝐼𝑛𝑡𝑜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𝑊h𝑜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𝑡h𝑖𝑠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d>
                  </m:oMath>
                </a14:m>
                <a:endParaRPr lang="en-US" sz="2400" b="0" i="1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𝑆𝑛𝑜𝑤𝑠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𝑡𝑜𝑚𝑜𝑟𝑟𝑜𝑤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𝐷𝑜𝑒𝑠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𝑠𝑛𝑜𝑤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𝑡𝑜𝑚𝑜𝑟𝑟𝑜𝑤</m:t>
                        </m:r>
                      </m:e>
                    </m:d>
                  </m:oMath>
                </a14:m>
                <a:endParaRPr lang="en-US" sz="2400" b="0" i="1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i="1" dirty="0"/>
              </a:p>
              <a:p>
                <a:pPr marL="914400" lvl="1" indent="-457200">
                  <a:buFont typeface="+mj-lt"/>
                  <a:buAutoNum type="alphaLcParenR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3C4207-7A34-FE1F-FCEF-7B9A8F583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423606"/>
                <a:ext cx="8693300" cy="4524315"/>
              </a:xfrm>
              <a:prstGeom prst="rect">
                <a:avLst/>
              </a:prstGeom>
              <a:blipFill>
                <a:blip r:embed="rId3"/>
                <a:stretch>
                  <a:fillRect l="-116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18301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255CB-B08B-6A18-C59B-CE5C95659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9EC44AF6-BD8F-3068-6BB4-5E1BC286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3EC3D-BA61-D8AA-6F42-621B8D1A96F1}"/>
                  </a:ext>
                </a:extLst>
              </p:cNvPr>
              <p:cNvSpPr txBox="1"/>
              <p:nvPr/>
            </p:nvSpPr>
            <p:spPr>
              <a:xfrm>
                <a:off x="3498700" y="423606"/>
                <a:ext cx="86933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i="1" dirty="0"/>
                  <a:t>random experiment</a:t>
                </a:r>
                <a:r>
                  <a:rPr lang="en-US" sz="2400" dirty="0"/>
                  <a:t> is some activity, process, or experiment whose outcome is uncertain.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dirty="0"/>
                  <a:t>Call and ask a doctor whether they approve of a treatment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dirty="0"/>
                  <a:t>Forecast snow tomorrow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dirty="0"/>
                  <a:t>Conduct two consecutive coin flips </a:t>
                </a:r>
              </a:p>
              <a:p>
                <a:endParaRPr lang="en-US" sz="2400" dirty="0"/>
              </a:p>
              <a:p>
                <a:r>
                  <a:rPr lang="en-US" sz="2400" b="1" i="1" dirty="0"/>
                  <a:t>Sample space</a:t>
                </a:r>
                <a:r>
                  <a:rPr lang="en-US" sz="2400" dirty="0"/>
                  <a:t> is the collection (set) of </a:t>
                </a:r>
                <a:r>
                  <a:rPr lang="en-US" sz="2400" i="1" u="sng" dirty="0"/>
                  <a:t>all possible outcomes </a:t>
                </a:r>
                <a:r>
                  <a:rPr lang="en-US" sz="2400" dirty="0"/>
                  <a:t>of this experiment. (Denoted with S)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𝐼𝑛𝑡𝑜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𝑁𝑜𝑡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𝐼𝑛𝑡𝑜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𝑊h𝑜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𝑡h𝑖𝑠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d>
                  </m:oMath>
                </a14:m>
                <a:endParaRPr lang="en-US" sz="2400" b="0" i="1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𝑆𝑛𝑜𝑤𝑠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𝑡𝑜𝑚𝑜𝑟𝑟𝑜𝑤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𝐷𝑜𝑒𝑠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𝑠𝑛𝑜𝑤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𝑡𝑜𝑚𝑜𝑟𝑟𝑜𝑤</m:t>
                        </m:r>
                      </m:e>
                    </m:d>
                  </m:oMath>
                </a14:m>
                <a:endParaRPr lang="en-US" sz="2400" b="0" i="1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i="1" dirty="0"/>
              </a:p>
              <a:p>
                <a:pPr marL="914400" lvl="1" indent="-457200">
                  <a:buFont typeface="+mj-lt"/>
                  <a:buAutoNum type="alphaLcParenR"/>
                </a:pPr>
                <a:endParaRPr lang="en-US" sz="2400" dirty="0"/>
              </a:p>
              <a:p>
                <a:r>
                  <a:rPr lang="en-US" sz="2400" dirty="0"/>
                  <a:t>An</a:t>
                </a:r>
                <a:r>
                  <a:rPr lang="en-US" sz="2400" i="1" dirty="0"/>
                  <a:t> </a:t>
                </a:r>
                <a:r>
                  <a:rPr lang="en-US" sz="2400" b="1" i="1" dirty="0"/>
                  <a:t>event space</a:t>
                </a:r>
                <a:r>
                  <a:rPr lang="en-US" sz="2400" i="1" dirty="0"/>
                  <a:t> </a:t>
                </a:r>
                <a:r>
                  <a:rPr lang="en-US" sz="2400" dirty="0"/>
                  <a:t>is a collection of possible outcomes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b="0" dirty="0"/>
                  <a:t>Doctor’s response: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𝑊h𝑜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𝑡h𝑖𝑠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d>
                  </m:oMath>
                </a14:m>
                <a:endParaRPr lang="en-US" sz="2400" b="0" i="1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b="0" dirty="0"/>
                  <a:t>It snows tomorrow: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𝑆𝑛𝑜𝑒𝑠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𝑡𝑜𝑚𝑜𝑟𝑟𝑜𝑤</m:t>
                        </m:r>
                      </m:e>
                    </m:d>
                  </m:oMath>
                </a14:m>
                <a:endParaRPr lang="en-US" sz="2400" b="0" i="1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b="0" dirty="0"/>
                  <a:t>First coin lands heads up: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3EC3D-BA61-D8AA-6F42-621B8D1A9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423606"/>
                <a:ext cx="8693300" cy="6001643"/>
              </a:xfrm>
              <a:prstGeom prst="rect">
                <a:avLst/>
              </a:prstGeom>
              <a:blipFill>
                <a:blip r:embed="rId3"/>
                <a:stretch>
                  <a:fillRect l="-1166" t="-846" b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529751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523CC-7306-009A-DFBF-6E25A8C09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295E5830-C49E-9B03-FCC1-8B3C2E8A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Vocab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A2C5E-C736-EB20-DE7F-49BC9EFC20B5}"/>
              </a:ext>
            </a:extLst>
          </p:cNvPr>
          <p:cNvSpPr txBox="1"/>
          <p:nvPr/>
        </p:nvSpPr>
        <p:spPr>
          <a:xfrm>
            <a:off x="3498700" y="423606"/>
            <a:ext cx="8693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i="1" dirty="0"/>
              <a:t>random experiment</a:t>
            </a:r>
            <a:r>
              <a:rPr lang="en-US" sz="2400" dirty="0"/>
              <a:t> is some activity, process, or experiment whose outcome is uncertain. </a:t>
            </a:r>
          </a:p>
          <a:p>
            <a:endParaRPr lang="en-US" sz="2400" dirty="0"/>
          </a:p>
          <a:p>
            <a:r>
              <a:rPr lang="en-US" sz="2400" b="1" i="1" dirty="0"/>
              <a:t>Sample space</a:t>
            </a:r>
            <a:r>
              <a:rPr lang="en-US" sz="2400" dirty="0"/>
              <a:t> is the collection (set) of </a:t>
            </a:r>
            <a:r>
              <a:rPr lang="en-US" sz="2400" i="1" u="sng" dirty="0"/>
              <a:t>all possible outcomes </a:t>
            </a:r>
            <a:r>
              <a:rPr lang="en-US" sz="2400" dirty="0"/>
              <a:t>of this experiment. (Denoted with S)</a:t>
            </a:r>
          </a:p>
          <a:p>
            <a:pPr marL="914400" lvl="1" indent="-457200">
              <a:buFont typeface="+mj-lt"/>
              <a:buAutoNum type="alphaLcParenR"/>
            </a:pPr>
            <a:endParaRPr lang="en-US" sz="2400" dirty="0"/>
          </a:p>
          <a:p>
            <a:r>
              <a:rPr lang="en-US" sz="2400" dirty="0"/>
              <a:t>An</a:t>
            </a:r>
            <a:r>
              <a:rPr lang="en-US" sz="2400" i="1" dirty="0"/>
              <a:t> </a:t>
            </a:r>
            <a:r>
              <a:rPr lang="en-US" sz="2400" b="1" i="1" dirty="0"/>
              <a:t>event space</a:t>
            </a:r>
            <a:r>
              <a:rPr lang="en-US" sz="2400" i="1" dirty="0"/>
              <a:t> </a:t>
            </a:r>
            <a:r>
              <a:rPr lang="en-US" sz="2400" dirty="0"/>
              <a:t>is a collection of possible outcomes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C4936BA-CFE9-F39E-BFDB-A971CF722651}"/>
              </a:ext>
            </a:extLst>
          </p:cNvPr>
          <p:cNvSpPr/>
          <p:nvPr/>
        </p:nvSpPr>
        <p:spPr>
          <a:xfrm>
            <a:off x="3498700" y="3429000"/>
            <a:ext cx="8110204" cy="288281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/>
              <a:t>Practice</a:t>
            </a:r>
            <a:r>
              <a:rPr lang="en-US" sz="2400" dirty="0"/>
              <a:t>: Suppose you roll the 10 sided dice you were given earlier. What is the sample space of that die roll? Give two examples of event spaces.  </a:t>
            </a:r>
          </a:p>
          <a:p>
            <a:endParaRPr lang="en-US" sz="2400" b="1" i="1" dirty="0"/>
          </a:p>
          <a:p>
            <a:r>
              <a:rPr lang="en-US" sz="2400" dirty="0"/>
              <a:t>Suppose I have a shuffled deck of cards and deal 4 of them. What is the sample space of this experiment? Give two examples of event spaces. </a:t>
            </a:r>
          </a:p>
        </p:txBody>
      </p:sp>
    </p:spTree>
    <p:extLst>
      <p:ext uri="{BB962C8B-B14F-4D97-AF65-F5344CB8AC3E}">
        <p14:creationId xmlns:p14="http://schemas.microsoft.com/office/powerpoint/2010/main" val="4285168333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FC22A-57B3-4229-70AF-C2F90A30B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0962254-CF04-C748-1F66-26B71750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Foundational Rules of 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722448-B628-369A-2BA6-B7DDEACC8252}"/>
                  </a:ext>
                </a:extLst>
              </p:cNvPr>
              <p:cNvSpPr txBox="1"/>
              <p:nvPr/>
            </p:nvSpPr>
            <p:spPr>
              <a:xfrm>
                <a:off x="3498700" y="423606"/>
                <a:ext cx="86933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random experiment with sample space,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, a </a:t>
                </a:r>
                <a:r>
                  <a:rPr lang="en-US" sz="2400" b="1" i="1" dirty="0"/>
                  <a:t>probability distribution</a:t>
                </a:r>
                <a:r>
                  <a:rPr lang="en-US" sz="2400" dirty="0"/>
                  <a:t> lists: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All possible outcomes of that experiment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) and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probabilities of each outcome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To be valid, these probabilities must follow three rules: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Non-negative</a:t>
                </a:r>
                <a:r>
                  <a:rPr lang="en-US" sz="2400" dirty="0"/>
                  <a:t>: All probabilities must be positive</a:t>
                </a:r>
                <a:endParaRPr lang="en-US" sz="2400" b="1" i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Sum to one</a:t>
                </a:r>
                <a:r>
                  <a:rPr lang="en-US" sz="2400" dirty="0"/>
                  <a:t>:</a:t>
                </a:r>
                <a:r>
                  <a:rPr lang="en-US" sz="2400" b="1" i="1" dirty="0"/>
                  <a:t> </a:t>
                </a:r>
                <a:r>
                  <a:rPr lang="en-US" sz="2400" dirty="0"/>
                  <a:t>Adding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must equal 1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Additive</a:t>
                </a:r>
                <a:r>
                  <a:rPr lang="en-US" sz="2400" dirty="0"/>
                  <a:t>: For any collection of events,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must equal the sum of the probabilities of each event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722448-B628-369A-2BA6-B7DDEACC8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423606"/>
                <a:ext cx="8693300" cy="3785652"/>
              </a:xfrm>
              <a:prstGeom prst="rect">
                <a:avLst/>
              </a:prstGeom>
              <a:blipFill>
                <a:blip r:embed="rId3"/>
                <a:stretch>
                  <a:fillRect l="-1166" t="-1003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002683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B2980-B969-FF63-A32A-A289C4871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EF16A12A-A2B2-4B97-5B99-017E0038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Foundational Rules of 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CB4CFD-6EF4-EDC1-F751-1BE95ECC9F3F}"/>
                  </a:ext>
                </a:extLst>
              </p:cNvPr>
              <p:cNvSpPr txBox="1"/>
              <p:nvPr/>
            </p:nvSpPr>
            <p:spPr>
              <a:xfrm>
                <a:off x="3498700" y="423606"/>
                <a:ext cx="86933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random experiment with sample space,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, a </a:t>
                </a:r>
                <a:r>
                  <a:rPr lang="en-US" sz="2400" b="1" i="1" dirty="0"/>
                  <a:t>probability distribution</a:t>
                </a:r>
                <a:r>
                  <a:rPr lang="en-US" sz="2400" dirty="0"/>
                  <a:t> lists: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All possible outcomes of that experiment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) and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probabilities of each outcome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To be valid, these probabilities must follow three rules: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Non-negative</a:t>
                </a:r>
                <a:r>
                  <a:rPr lang="en-US" sz="2400" dirty="0"/>
                  <a:t>: All probabilities must be positive</a:t>
                </a:r>
                <a:endParaRPr lang="en-US" sz="2400" b="1" i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Sum to one</a:t>
                </a:r>
                <a:r>
                  <a:rPr lang="en-US" sz="2400" dirty="0"/>
                  <a:t>:</a:t>
                </a:r>
                <a:r>
                  <a:rPr lang="en-US" sz="2400" b="1" i="1" dirty="0"/>
                  <a:t> </a:t>
                </a:r>
                <a:r>
                  <a:rPr lang="en-US" sz="2400" dirty="0"/>
                  <a:t>Adding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must equal 1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Additive</a:t>
                </a:r>
                <a:r>
                  <a:rPr lang="en-US" sz="2400" dirty="0"/>
                  <a:t>: For any collection of events,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must equal the sum of the probabilities of each event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CB4CFD-6EF4-EDC1-F751-1BE95ECC9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423606"/>
                <a:ext cx="8693300" cy="3785652"/>
              </a:xfrm>
              <a:prstGeom prst="rect">
                <a:avLst/>
              </a:prstGeom>
              <a:blipFill>
                <a:blip r:embed="rId3"/>
                <a:stretch>
                  <a:fillRect l="-1166" t="-1003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2512616-5111-FF95-64C7-40F99EB60435}"/>
                  </a:ext>
                </a:extLst>
              </p:cNvPr>
              <p:cNvSpPr/>
              <p:nvPr/>
            </p:nvSpPr>
            <p:spPr>
              <a:xfrm>
                <a:off x="2544417" y="4209258"/>
                <a:ext cx="9394664" cy="26227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i="1" dirty="0">
                    <a:latin typeface="+mj-lt"/>
                  </a:rPr>
                  <a:t>Practice</a:t>
                </a:r>
                <a:r>
                  <a:rPr lang="en-US" sz="2000" dirty="0">
                    <a:latin typeface="+mj-lt"/>
                  </a:rPr>
                  <a:t>: Is the assignment of probabilities to each individual event below valid? </a:t>
                </a:r>
              </a:p>
              <a:p>
                <a:r>
                  <a:rPr lang="en-US" sz="2000" dirty="0">
                    <a:effectLst/>
                    <a:latin typeface="+mj-lt"/>
                  </a:rPr>
                  <a:t>Experiment: Choose a US-based movie at random and record both (</a:t>
                </a:r>
                <a:r>
                  <a:rPr lang="en-US" sz="2000" dirty="0" err="1">
                    <a:effectLst/>
                    <a:latin typeface="+mj-lt"/>
                  </a:rPr>
                  <a:t>i</a:t>
                </a:r>
                <a:r>
                  <a:rPr lang="en-US" sz="2000" dirty="0">
                    <a:effectLst/>
                    <a:latin typeface="+mj-lt"/>
                  </a:rPr>
                  <a:t>) whether or not it is G-rated and (ii) whether or not it had a box office gross of more than $100 million. </a:t>
                </a:r>
              </a:p>
              <a:p>
                <a:endParaRPr lang="en-US" sz="2000" dirty="0">
                  <a:effectLst/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𝑟𝑎𝑡𝑒𝑑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𝑏𝑜𝑥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𝑜𝑓𝑓𝑖𝑐𝑒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𝑒𝑎𝑟𝑛𝑒𝑟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=0.37</m:t>
                    </m:r>
                  </m:oMath>
                </a14:m>
                <a:endParaRPr lang="en-US" sz="2000" b="0" dirty="0">
                  <a:effectLst/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𝑟𝑎𝑡𝑒𝑑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𝑏𝑜𝑥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𝑜𝑓𝑓𝑖𝑐𝑒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𝑒𝑎𝑟𝑛𝑒𝑟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=0.63</m:t>
                    </m:r>
                  </m:oMath>
                </a14:m>
                <a:endParaRPr lang="en-US" sz="2000" b="0" dirty="0">
                  <a:effectLst/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𝑟𝑎𝑡𝑒𝑑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𝑏𝑏𝑜𝑥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𝑜𝑓𝑓𝑖𝑐𝑒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𝑒𝑎𝑟𝑛𝑒𝑟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=0.22</m:t>
                    </m:r>
                  </m:oMath>
                </a14:m>
                <a:endParaRPr lang="en-US" sz="2000" b="0" dirty="0">
                  <a:effectLst/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𝑟𝑎𝑡𝑒𝑑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𝑏𝑜𝑥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𝑜𝑓𝑓𝑖𝑐𝑒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𝑒𝑎𝑟𝑛𝑒𝑟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=0.78</m:t>
                    </m:r>
                  </m:oMath>
                </a14:m>
                <a:endParaRPr lang="en-US" sz="2000" dirty="0">
                  <a:effectLst/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2512616-5111-FF95-64C7-40F99EB6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17" y="4209258"/>
                <a:ext cx="9394664" cy="2622773"/>
              </a:xfrm>
              <a:prstGeom prst="roundRect">
                <a:avLst/>
              </a:prstGeom>
              <a:blipFill>
                <a:blip r:embed="rId4"/>
                <a:stretch>
                  <a:fillRect b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764481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718DC-B34B-B75D-611B-C9CAF6F04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2E9C01B8-886F-6186-09D3-08EBFDC8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Foundational Rules of 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BC91C1-4D19-6CED-7763-47B8E429665C}"/>
                  </a:ext>
                </a:extLst>
              </p:cNvPr>
              <p:cNvSpPr txBox="1"/>
              <p:nvPr/>
            </p:nvSpPr>
            <p:spPr>
              <a:xfrm>
                <a:off x="3498700" y="423606"/>
                <a:ext cx="86933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random experiment with sample space,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, a </a:t>
                </a:r>
                <a:r>
                  <a:rPr lang="en-US" sz="2400" b="1" i="1" dirty="0"/>
                  <a:t>probability distribution</a:t>
                </a:r>
                <a:r>
                  <a:rPr lang="en-US" sz="2400" dirty="0"/>
                  <a:t> lists: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All possible outcomes of that experiment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) and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probabilities of each outcome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To be valid, these probabilities must follow three rules: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Non-negative</a:t>
                </a:r>
                <a:r>
                  <a:rPr lang="en-US" sz="2400" dirty="0"/>
                  <a:t>: All probabilities must be positive</a:t>
                </a:r>
                <a:endParaRPr lang="en-US" sz="2400" b="1" i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Sum to one</a:t>
                </a:r>
                <a:r>
                  <a:rPr lang="en-US" sz="2400" dirty="0"/>
                  <a:t>:</a:t>
                </a:r>
                <a:r>
                  <a:rPr lang="en-US" sz="2400" b="1" i="1" dirty="0"/>
                  <a:t> </a:t>
                </a:r>
                <a:r>
                  <a:rPr lang="en-US" sz="2400" dirty="0"/>
                  <a:t>Adding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must equal 1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Additive</a:t>
                </a:r>
                <a:r>
                  <a:rPr lang="en-US" sz="2400" dirty="0"/>
                  <a:t>: For any collection of events,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must equal the sum of the probabilities of each event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BC91C1-4D19-6CED-7763-47B8E429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423606"/>
                <a:ext cx="8693300" cy="3785652"/>
              </a:xfrm>
              <a:prstGeom prst="rect">
                <a:avLst/>
              </a:prstGeom>
              <a:blipFill>
                <a:blip r:embed="rId3"/>
                <a:stretch>
                  <a:fillRect l="-1166" t="-1003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E0FE4920-2BE5-6362-996E-4AC4B8F96E48}"/>
                  </a:ext>
                </a:extLst>
              </p:cNvPr>
              <p:cNvSpPr/>
              <p:nvPr/>
            </p:nvSpPr>
            <p:spPr>
              <a:xfrm>
                <a:off x="2544417" y="4209258"/>
                <a:ext cx="9394664" cy="26227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i="1" dirty="0">
                    <a:latin typeface="+mj-lt"/>
                  </a:rPr>
                  <a:t>Practice</a:t>
                </a:r>
                <a:r>
                  <a:rPr lang="en-US" sz="2000" dirty="0">
                    <a:latin typeface="+mj-lt"/>
                  </a:rPr>
                  <a:t>: Is the assignment of probabilities to each individual event below valid? </a:t>
                </a:r>
              </a:p>
              <a:p>
                <a:r>
                  <a:rPr lang="en-US" sz="2000" dirty="0">
                    <a:effectLst/>
                    <a:latin typeface="+mj-lt"/>
                  </a:rPr>
                  <a:t>Experiment: deal a card from a well-shuffled deck of cards, where a standard deck contains 52 cards: 13 spades (♠️), 13 clubs (|♣️), 13 diamonds (</a:t>
                </a:r>
                <a:r>
                  <a:rPr lang="en-US" sz="2000" dirty="0">
                    <a:solidFill>
                      <a:srgbClr val="FF0000"/>
                    </a:solidFill>
                    <a:latin typeface="+mj-lt"/>
                  </a:rPr>
                  <a:t>♦️</a:t>
                </a:r>
                <a:r>
                  <a:rPr lang="en-US" sz="2000" dirty="0">
                    <a:effectLst/>
                    <a:latin typeface="+mj-lt"/>
                  </a:rPr>
                  <a:t>), and 13 hearts (</a:t>
                </a:r>
                <a:r>
                  <a:rPr lang="en-US" sz="2000" dirty="0">
                    <a:solidFill>
                      <a:srgbClr val="FF0000"/>
                    </a:solidFill>
                    <a:latin typeface="+mj-lt"/>
                  </a:rPr>
                  <a:t>❤️</a:t>
                </a:r>
                <a:r>
                  <a:rPr lang="en-US" sz="2000" dirty="0">
                    <a:effectLst/>
                    <a:latin typeface="+mj-lt"/>
                  </a:rPr>
                  <a:t>)</a:t>
                </a:r>
                <a:r>
                  <a:rPr lang="en-US" sz="2000" dirty="0">
                    <a:latin typeface="+mj-lt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0" i="1" dirty="0">
                  <a:effectLst/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𝑠𝑝𝑎𝑑𝑒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=13/52</m:t>
                    </m:r>
                  </m:oMath>
                </a14:m>
                <a:endParaRPr lang="en-US" sz="2000" b="0" dirty="0">
                  <a:effectLst/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𝑐𝑙𝑢𝑏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=13/52</m:t>
                    </m:r>
                  </m:oMath>
                </a14:m>
                <a:endParaRPr lang="en-US" sz="2000" b="0" dirty="0">
                  <a:effectLst/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𝑑𝑖𝑎𝑚𝑜𝑛𝑑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=13/52</m:t>
                    </m:r>
                  </m:oMath>
                </a14:m>
                <a:endParaRPr lang="en-US" sz="2000" b="0" dirty="0">
                  <a:effectLst/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h𝑒𝑎𝑟𝑡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=13/52</m:t>
                    </m:r>
                  </m:oMath>
                </a14:m>
                <a:endParaRPr lang="en-US" sz="2000" dirty="0">
                  <a:effectLst/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E0FE4920-2BE5-6362-996E-4AC4B8F96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17" y="4209258"/>
                <a:ext cx="9394664" cy="2622773"/>
              </a:xfrm>
              <a:prstGeom prst="roundRect">
                <a:avLst/>
              </a:prstGeom>
              <a:blipFill>
                <a:blip r:embed="rId4"/>
                <a:stretch>
                  <a:fillRect b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121995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F3F98-D9F4-81A0-27A7-E6BB19472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04AA6AB4-61CD-F719-FBCB-71D63669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C893BF78-1023-436E-B4D7-D2EF06D712F0}"/>
              </a:ext>
            </a:extLst>
          </p:cNvPr>
          <p:cNvGrpSpPr/>
          <p:nvPr/>
        </p:nvGrpSpPr>
        <p:grpSpPr>
          <a:xfrm>
            <a:off x="3571559" y="268388"/>
            <a:ext cx="8063852" cy="1812205"/>
            <a:chOff x="138548" y="2205985"/>
            <a:chExt cx="4328056" cy="555964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3B2E1CEB-C09D-5DF8-3D4A-2EA7A7BE070C}"/>
                </a:ext>
              </a:extLst>
            </p:cNvPr>
            <p:cNvSpPr/>
            <p:nvPr/>
          </p:nvSpPr>
          <p:spPr>
            <a:xfrm>
              <a:off x="138548" y="2205985"/>
              <a:ext cx="4328056" cy="555964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B2172A5E-6C2F-04C3-9E1C-67C71FFD6895}"/>
                </a:ext>
              </a:extLst>
            </p:cNvPr>
            <p:cNvSpPr/>
            <p:nvPr/>
          </p:nvSpPr>
          <p:spPr>
            <a:xfrm>
              <a:off x="156644" y="2339125"/>
              <a:ext cx="4254379" cy="384871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8">
            <a:extLst>
              <a:ext uri="{FF2B5EF4-FFF2-40B4-BE49-F238E27FC236}">
                <a16:creationId xmlns:a16="http://schemas.microsoft.com/office/drawing/2014/main" id="{14361660-5D40-5275-28E3-297F19EE1207}"/>
              </a:ext>
            </a:extLst>
          </p:cNvPr>
          <p:cNvSpPr txBox="1"/>
          <p:nvPr/>
        </p:nvSpPr>
        <p:spPr>
          <a:xfrm>
            <a:off x="3806405" y="263948"/>
            <a:ext cx="7777228" cy="166199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lang="en-US" sz="2400" dirty="0">
                <a:latin typeface="Arial"/>
                <a:cs typeface="Arial"/>
              </a:rPr>
              <a:t>Problem</a:t>
            </a:r>
            <a:endParaRPr lang="en-US" sz="2400" spc="-10" dirty="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lang="en-US" sz="2400" dirty="0">
                <a:latin typeface="Arial"/>
                <a:cs typeface="Arial"/>
              </a:rPr>
              <a:t>We don’t often have the time, energy, ability, etc. to repeat an experiment an infinite number of times. How do we assign probabilities to events in a realistic way?</a:t>
            </a:r>
            <a:endParaRPr sz="24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B96C71-3120-3222-A10B-B605D8EFDCB6}"/>
                  </a:ext>
                </a:extLst>
              </p:cNvPr>
              <p:cNvSpPr txBox="1"/>
              <p:nvPr/>
            </p:nvSpPr>
            <p:spPr>
              <a:xfrm>
                <a:off x="3498700" y="2359920"/>
                <a:ext cx="86933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With equally likely outcomes…</a:t>
                </a:r>
              </a:p>
              <a:p>
                <a:r>
                  <a:rPr lang="en-US" sz="2400" dirty="0"/>
                  <a:t>If the event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contains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outcomes and the sample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contains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outcomes,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B96C71-3120-3222-A10B-B605D8EFD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2359920"/>
                <a:ext cx="8693300" cy="1200329"/>
              </a:xfrm>
              <a:prstGeom prst="rect">
                <a:avLst/>
              </a:prstGeom>
              <a:blipFill>
                <a:blip r:embed="rId3"/>
                <a:stretch>
                  <a:fillRect l="-1166" t="-4167" r="-1312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266657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66238-7B7A-7E25-110F-3B595FF84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9ED6A421-C630-D3E4-3455-5BF5A83F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E6787321-E182-105D-03A9-54E0E5C09162}"/>
              </a:ext>
            </a:extLst>
          </p:cNvPr>
          <p:cNvGrpSpPr/>
          <p:nvPr/>
        </p:nvGrpSpPr>
        <p:grpSpPr>
          <a:xfrm>
            <a:off x="3571559" y="268388"/>
            <a:ext cx="8063852" cy="1812205"/>
            <a:chOff x="138548" y="2205985"/>
            <a:chExt cx="4328056" cy="555964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C078B246-FB74-443E-A40F-0B0149A06F22}"/>
                </a:ext>
              </a:extLst>
            </p:cNvPr>
            <p:cNvSpPr/>
            <p:nvPr/>
          </p:nvSpPr>
          <p:spPr>
            <a:xfrm>
              <a:off x="138548" y="2205985"/>
              <a:ext cx="4328056" cy="555964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9205D5C6-BC05-4D6F-385D-7B1E15067840}"/>
                </a:ext>
              </a:extLst>
            </p:cNvPr>
            <p:cNvSpPr/>
            <p:nvPr/>
          </p:nvSpPr>
          <p:spPr>
            <a:xfrm>
              <a:off x="156644" y="2339125"/>
              <a:ext cx="4254379" cy="384871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8">
            <a:extLst>
              <a:ext uri="{FF2B5EF4-FFF2-40B4-BE49-F238E27FC236}">
                <a16:creationId xmlns:a16="http://schemas.microsoft.com/office/drawing/2014/main" id="{7F1C5FC8-05C8-C541-21BE-1B2601A80D26}"/>
              </a:ext>
            </a:extLst>
          </p:cNvPr>
          <p:cNvSpPr txBox="1"/>
          <p:nvPr/>
        </p:nvSpPr>
        <p:spPr>
          <a:xfrm>
            <a:off x="3806405" y="263948"/>
            <a:ext cx="7777228" cy="166199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lang="en-US" sz="2400" dirty="0">
                <a:latin typeface="Arial"/>
                <a:cs typeface="Arial"/>
              </a:rPr>
              <a:t>Problem</a:t>
            </a:r>
            <a:endParaRPr lang="en-US" sz="2400" spc="-10" dirty="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lang="en-US" sz="2400" dirty="0">
                <a:latin typeface="Arial"/>
                <a:cs typeface="Arial"/>
              </a:rPr>
              <a:t>We don’t often have the time, energy, ability, etc. to repeat an experiment an infinite number of times. How do we assign probabilities to events in a realistic way?</a:t>
            </a:r>
            <a:endParaRPr sz="24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2433D-1650-88DA-AEE6-2FAAB1BF056D}"/>
                  </a:ext>
                </a:extLst>
              </p:cNvPr>
              <p:cNvSpPr txBox="1"/>
              <p:nvPr/>
            </p:nvSpPr>
            <p:spPr>
              <a:xfrm>
                <a:off x="3498700" y="2359920"/>
                <a:ext cx="86933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With equally likely outcomes…</a:t>
                </a:r>
              </a:p>
              <a:p>
                <a:r>
                  <a:rPr lang="en-US" sz="2400" dirty="0"/>
                  <a:t>If the event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contains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outcomes and the sample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contains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outcomes,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2433D-1650-88DA-AEE6-2FAAB1BF0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2359920"/>
                <a:ext cx="8693300" cy="1200329"/>
              </a:xfrm>
              <a:prstGeom prst="rect">
                <a:avLst/>
              </a:prstGeom>
              <a:blipFill>
                <a:blip r:embed="rId3"/>
                <a:stretch>
                  <a:fillRect l="-1166" t="-4167" r="-1312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F35D0CB-8370-8132-0484-23A303D184BA}"/>
                  </a:ext>
                </a:extLst>
              </p:cNvPr>
              <p:cNvSpPr/>
              <p:nvPr/>
            </p:nvSpPr>
            <p:spPr>
              <a:xfrm>
                <a:off x="3605275" y="4439478"/>
                <a:ext cx="8030136" cy="171615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i="1" dirty="0">
                    <a:latin typeface="+mj-lt"/>
                  </a:rPr>
                  <a:t>Practice</a:t>
                </a:r>
                <a:r>
                  <a:rPr lang="en-US" sz="2000" dirty="0">
                    <a:latin typeface="+mj-lt"/>
                  </a:rPr>
                  <a:t>: We flip a fair coin twice.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 be the event that the coin lands on heads on the first toss. What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?</a:t>
                </a:r>
              </a:p>
              <a:p>
                <a:endParaRPr lang="en-US" sz="2000" dirty="0">
                  <a:latin typeface="Helvetica" pitchFamily="2" charset="0"/>
                </a:endParaRPr>
              </a:p>
              <a:p>
                <a:r>
                  <a:rPr lang="en-US" sz="2000" dirty="0">
                    <a:effectLst/>
                    <a:latin typeface="Helvetica" pitchFamily="2" charset="0"/>
                  </a:rPr>
                  <a:t>Hint: </a:t>
                </a:r>
                <a:r>
                  <a:rPr lang="en-US" sz="2000" dirty="0">
                    <a:latin typeface="Helvetica" pitchFamily="2" charset="0"/>
                  </a:rPr>
                  <a:t>W</a:t>
                </a:r>
                <a:r>
                  <a:rPr lang="en-US" sz="2000" dirty="0">
                    <a:effectLst/>
                    <a:latin typeface="Helvetica" pitchFamily="2" charset="0"/>
                  </a:rPr>
                  <a:t>hat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? What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F35D0CB-8370-8132-0484-23A303D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275" y="4439478"/>
                <a:ext cx="8030136" cy="1716155"/>
              </a:xfrm>
              <a:prstGeom prst="roundRect">
                <a:avLst/>
              </a:prstGeom>
              <a:blipFill>
                <a:blip r:embed="rId4"/>
                <a:stretch>
                  <a:fillRect r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74162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Probability </a:t>
            </a:r>
          </a:p>
          <a:p>
            <a:pPr lvl="1"/>
            <a:r>
              <a:rPr lang="en-US" sz="2200" dirty="0"/>
              <a:t>Rules</a:t>
            </a:r>
          </a:p>
          <a:p>
            <a:pPr lvl="1"/>
            <a:r>
              <a:rPr lang="en-US" sz="2200" dirty="0"/>
              <a:t>Independence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314EE-4797-58DC-741C-D2348120C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5D8D8482-C642-27B2-D0CF-3EF15469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E3BBF60E-4AD9-BFB6-313B-5E0AF48311A7}"/>
              </a:ext>
            </a:extLst>
          </p:cNvPr>
          <p:cNvGrpSpPr/>
          <p:nvPr/>
        </p:nvGrpSpPr>
        <p:grpSpPr>
          <a:xfrm>
            <a:off x="3571559" y="268388"/>
            <a:ext cx="8063852" cy="1812205"/>
            <a:chOff x="138548" y="2205985"/>
            <a:chExt cx="4328056" cy="555964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37919AE2-21B3-A03C-8CCD-9D429B8A0A40}"/>
                </a:ext>
              </a:extLst>
            </p:cNvPr>
            <p:cNvSpPr/>
            <p:nvPr/>
          </p:nvSpPr>
          <p:spPr>
            <a:xfrm>
              <a:off x="138548" y="2205985"/>
              <a:ext cx="4328056" cy="555964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41BE15C0-6EFC-2503-D3B1-2D7A45B7443C}"/>
                </a:ext>
              </a:extLst>
            </p:cNvPr>
            <p:cNvSpPr/>
            <p:nvPr/>
          </p:nvSpPr>
          <p:spPr>
            <a:xfrm>
              <a:off x="156644" y="2339125"/>
              <a:ext cx="4254379" cy="384871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8">
            <a:extLst>
              <a:ext uri="{FF2B5EF4-FFF2-40B4-BE49-F238E27FC236}">
                <a16:creationId xmlns:a16="http://schemas.microsoft.com/office/drawing/2014/main" id="{1A129AA4-2811-79A6-45A8-3BA3BB956D20}"/>
              </a:ext>
            </a:extLst>
          </p:cNvPr>
          <p:cNvSpPr txBox="1"/>
          <p:nvPr/>
        </p:nvSpPr>
        <p:spPr>
          <a:xfrm>
            <a:off x="3806405" y="263948"/>
            <a:ext cx="7777228" cy="166199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lang="en-US" sz="2400" dirty="0">
                <a:latin typeface="Arial"/>
                <a:cs typeface="Arial"/>
              </a:rPr>
              <a:t>Problem</a:t>
            </a:r>
            <a:endParaRPr lang="en-US" sz="2400" spc="-10" dirty="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lang="en-US" sz="2400" dirty="0">
                <a:latin typeface="Arial"/>
                <a:cs typeface="Arial"/>
              </a:rPr>
              <a:t>We don’t often have the time, energy, ability, etc. to repeat an experiment an infinite number of times. How do we assign probabilities to events in a realistic way?</a:t>
            </a:r>
            <a:endParaRPr sz="24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B15BB9-6988-91DD-598D-76E36D9FBA5A}"/>
                  </a:ext>
                </a:extLst>
              </p:cNvPr>
              <p:cNvSpPr txBox="1"/>
              <p:nvPr/>
            </p:nvSpPr>
            <p:spPr>
              <a:xfrm>
                <a:off x="3498700" y="2359920"/>
                <a:ext cx="86933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With equally likely outcomes…</a:t>
                </a:r>
              </a:p>
              <a:p>
                <a:r>
                  <a:rPr lang="en-US" sz="2400" dirty="0"/>
                  <a:t>If the event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contains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outcomes and the sample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contains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outcomes,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With more complex events…</a:t>
                </a:r>
              </a:p>
              <a:p>
                <a:r>
                  <a:rPr lang="en-US" sz="2400" dirty="0"/>
                  <a:t>We use set operations to re-write the complex events in terms of simpler evens we know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B15BB9-6988-91DD-598D-76E36D9F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2359920"/>
                <a:ext cx="8693300" cy="2677656"/>
              </a:xfrm>
              <a:prstGeom prst="rect">
                <a:avLst/>
              </a:prstGeom>
              <a:blipFill>
                <a:blip r:embed="rId3"/>
                <a:stretch>
                  <a:fillRect l="-1166" t="-1887" r="-1312" b="-4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021666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CB8F3-0469-5626-1DE9-EA113E9D8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6C32C3EA-3DFE-28FF-A3E1-983CCFEE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6F5A66-83ED-84C5-C605-5F8894590C71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be an event.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probability of “</a:t>
                </a:r>
                <a:r>
                  <a:rPr lang="en-US" sz="2400" b="1" i="1" dirty="0"/>
                  <a:t>not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”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 is equivalent to 1 minus the 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BD3644-39AE-D345-4700-B5FA453BB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893647"/>
              </a:xfrm>
              <a:prstGeom prst="rect">
                <a:avLst/>
              </a:prstGeom>
              <a:blipFill>
                <a:blip r:embed="rId3"/>
                <a:stretch>
                  <a:fillRect l="-1201" t="-1036" b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two images of a person's face&#10;&#10;Description automatically generated">
            <a:extLst>
              <a:ext uri="{FF2B5EF4-FFF2-40B4-BE49-F238E27FC236}">
                <a16:creationId xmlns:a16="http://schemas.microsoft.com/office/drawing/2014/main" id="{B59D70F3-B985-1E31-5A25-04A077620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648" y="2419902"/>
            <a:ext cx="74422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21188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6E5C7-A664-7449-6D09-16D5E24BB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1ABE3A26-D420-BC7C-5A64-58974A33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BD3644-39AE-D345-4700-B5FA453BBBDA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be an event.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probability of “</a:t>
                </a:r>
                <a:r>
                  <a:rPr lang="en-US" sz="2400" b="1" i="1" dirty="0"/>
                  <a:t>not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”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 is equivalent to 1 minus the 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BD3644-39AE-D345-4700-B5FA453BB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893647"/>
              </a:xfrm>
              <a:prstGeom prst="rect">
                <a:avLst/>
              </a:prstGeom>
              <a:blipFill>
                <a:blip r:embed="rId3"/>
                <a:stretch>
                  <a:fillRect l="-1201" t="-1036" b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two images of a person's face&#10;&#10;Description automatically generated">
            <a:extLst>
              <a:ext uri="{FF2B5EF4-FFF2-40B4-BE49-F238E27FC236}">
                <a16:creationId xmlns:a16="http://schemas.microsoft.com/office/drawing/2014/main" id="{77C7B79F-B9D0-DB42-9A17-A02EC93B8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648" y="2419902"/>
            <a:ext cx="7442200" cy="2654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A0AC6DAF-E7BC-B9D7-DC36-9C50402197F1}"/>
                  </a:ext>
                </a:extLst>
              </p:cNvPr>
              <p:cNvSpPr/>
              <p:nvPr/>
            </p:nvSpPr>
            <p:spPr>
              <a:xfrm>
                <a:off x="2909456" y="5640418"/>
                <a:ext cx="8811490" cy="110691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i="1" dirty="0">
                    <a:latin typeface="+mj-lt"/>
                  </a:rPr>
                  <a:t>Experiment</a:t>
                </a:r>
                <a:r>
                  <a:rPr lang="en-US" sz="2000" dirty="0">
                    <a:latin typeface="+mj-lt"/>
                  </a:rPr>
                  <a:t>: Randomly pull a card from a deck.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 be the event that the card is a king.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? What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?</a:t>
                </a:r>
                <a:endParaRPr lang="en-US" sz="20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A0AC6DAF-E7BC-B9D7-DC36-9C5040219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56" y="5640418"/>
                <a:ext cx="8811490" cy="110691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828462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DE99B-FF07-3D6C-0EBE-461F2F1D9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AA6E1C7C-086E-60B5-8822-9B672BB2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725E2E-B8CE-28AD-9BB0-A7F15F9C15E4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954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is the probability of the </a:t>
                </a:r>
                <a:r>
                  <a:rPr lang="en-US" sz="2400" b="1" i="1" dirty="0"/>
                  <a:t>intersection</a:t>
                </a:r>
                <a:r>
                  <a:rPr lang="en-US" sz="2400" dirty="0"/>
                  <a:t> (shared events) of the two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725E2E-B8CE-28AD-9BB0-A7F15F9C1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954883"/>
              </a:xfrm>
              <a:prstGeom prst="rect">
                <a:avLst/>
              </a:prstGeom>
              <a:blipFill>
                <a:blip r:embed="rId3"/>
                <a:stretch>
                  <a:fillRect l="-120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venn diagram&#10;&#10;Description automatically generated">
            <a:extLst>
              <a:ext uri="{FF2B5EF4-FFF2-40B4-BE49-F238E27FC236}">
                <a16:creationId xmlns:a16="http://schemas.microsoft.com/office/drawing/2014/main" id="{A7C9E1B9-4FC2-9E9B-90DF-83AD470C5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026" y="2216701"/>
            <a:ext cx="4022035" cy="294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77121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033C1-8A4B-4D86-248B-513DFCE6C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AD114AEB-27D7-0705-8B0D-31AB9B39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5810D3-DE56-184F-F490-A8B49311C2EE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954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is the probability of the </a:t>
                </a:r>
                <a:r>
                  <a:rPr lang="en-US" sz="2400" b="1" i="1" dirty="0"/>
                  <a:t>intersection</a:t>
                </a:r>
                <a:r>
                  <a:rPr lang="en-US" sz="2400" dirty="0"/>
                  <a:t> (shared events) of the two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725E2E-B8CE-28AD-9BB0-A7F15F9C1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954883"/>
              </a:xfrm>
              <a:prstGeom prst="rect">
                <a:avLst/>
              </a:prstGeom>
              <a:blipFill>
                <a:blip r:embed="rId3"/>
                <a:stretch>
                  <a:fillRect l="-120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venn diagram&#10;&#10;Description automatically generated">
            <a:extLst>
              <a:ext uri="{FF2B5EF4-FFF2-40B4-BE49-F238E27FC236}">
                <a16:creationId xmlns:a16="http://schemas.microsoft.com/office/drawing/2014/main" id="{AAD739BB-0281-D7A2-FE31-F0E1DF094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026" y="2216701"/>
            <a:ext cx="4022035" cy="2940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A61DDA21-AB7C-F044-168D-848621512C94}"/>
                  </a:ext>
                </a:extLst>
              </p:cNvPr>
              <p:cNvSpPr/>
              <p:nvPr/>
            </p:nvSpPr>
            <p:spPr>
              <a:xfrm>
                <a:off x="2909456" y="5640418"/>
                <a:ext cx="8811490" cy="110691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i="1" dirty="0"/>
                  <a:t>Experiment</a:t>
                </a:r>
                <a:r>
                  <a:rPr lang="en-US" sz="2000" dirty="0"/>
                  <a:t>: Randomly pull a card from a deck.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Helvetica" pitchFamily="2" charset="0"/>
                  </a:rPr>
                  <a:t> be the event that the card is a king</a:t>
                </a:r>
                <a:r>
                  <a:rPr lang="en-US" sz="2000" dirty="0">
                    <a:effectLst/>
                    <a:latin typeface="Helvetica" pitchFamily="2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 be the event that the card is a diamond. What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? What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?</a:t>
                </a:r>
                <a:endParaRPr lang="en-US" sz="20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A61DDA21-AB7C-F044-168D-848621512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56" y="5640418"/>
                <a:ext cx="8811490" cy="1106913"/>
              </a:xfrm>
              <a:prstGeom prst="roundRect">
                <a:avLst/>
              </a:prstGeom>
              <a:blipFill>
                <a:blip r:embed="rId5"/>
                <a:stretch>
                  <a:fillRect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73012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7EAE4-9CEE-0931-FC65-5752A7976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7723723C-6F8A-69BF-1B23-8780EA9B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A91098-1482-D66E-DCDB-067DAAB41F67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is the probability of the </a:t>
                </a:r>
                <a:r>
                  <a:rPr lang="en-US" sz="2400" b="1" i="1" dirty="0"/>
                  <a:t>intersection</a:t>
                </a:r>
                <a:r>
                  <a:rPr lang="en-US" sz="2400" dirty="0"/>
                  <a:t> (shared events) of the two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there is no intersection (overlap)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we say these events are </a:t>
                </a:r>
                <a:r>
                  <a:rPr lang="en-US" sz="2400" b="1" i="1" dirty="0"/>
                  <a:t>mutually exclusive</a:t>
                </a:r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A91098-1482-D66E-DCDB-067DAAB41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6001643"/>
              </a:xfrm>
              <a:prstGeom prst="rect">
                <a:avLst/>
              </a:prstGeom>
              <a:blipFill>
                <a:blip r:embed="rId3"/>
                <a:stretch>
                  <a:fillRect l="-1201" t="-846" r="-751" b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blue and pink circles&#10;&#10;Description automatically generated">
            <a:extLst>
              <a:ext uri="{FF2B5EF4-FFF2-40B4-BE49-F238E27FC236}">
                <a16:creationId xmlns:a16="http://schemas.microsoft.com/office/drawing/2014/main" id="{76AD4221-F485-4035-8DC1-30B6451B8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490" y="2255343"/>
            <a:ext cx="46228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48999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80C8A-D953-DAD3-DC71-A0F81F6D9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2932C058-810D-E757-8A9B-957FFD71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73B065-6BD0-9EC9-98C1-541AB7D4CB5F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is the probability of the </a:t>
                </a:r>
                <a:r>
                  <a:rPr lang="en-US" sz="2400" b="1" i="1" dirty="0"/>
                  <a:t>union</a:t>
                </a:r>
                <a:r>
                  <a:rPr lang="en-US" sz="2400" dirty="0"/>
                  <a:t> of the two. The union consists of all evens in either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or both. 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73B065-6BD0-9EC9-98C1-541AB7D4C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5262979"/>
              </a:xfrm>
              <a:prstGeom prst="rect">
                <a:avLst/>
              </a:prstGeom>
              <a:blipFill>
                <a:blip r:embed="rId3"/>
                <a:stretch>
                  <a:fillRect l="-1201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diagram of a venn diagram&#10;&#10;Description automatically generated">
            <a:extLst>
              <a:ext uri="{FF2B5EF4-FFF2-40B4-BE49-F238E27FC236}">
                <a16:creationId xmlns:a16="http://schemas.microsoft.com/office/drawing/2014/main" id="{597A1D2B-2D73-BB88-392F-697CCAF0B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221" y="2296888"/>
            <a:ext cx="4167931" cy="29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26553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488FB-634B-3405-F3E4-5D8162E90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7673AA51-19D0-7832-4CE5-5ABC5DBE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AD98FD-3938-7D97-05F3-4D51050EA6E5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is the probability of the </a:t>
                </a:r>
                <a:r>
                  <a:rPr lang="en-US" sz="2400" b="1" i="1" dirty="0"/>
                  <a:t>union</a:t>
                </a:r>
                <a:r>
                  <a:rPr lang="en-US" sz="2400" dirty="0"/>
                  <a:t> of the two. The union consists of all evens in either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or both. 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AD98FD-3938-7D97-05F3-4D51050EA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893647"/>
              </a:xfrm>
              <a:prstGeom prst="rect">
                <a:avLst/>
              </a:prstGeom>
              <a:blipFill>
                <a:blip r:embed="rId3"/>
                <a:stretch>
                  <a:fillRect l="-1201" t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diagram of a venn diagram&#10;&#10;Description automatically generated">
            <a:extLst>
              <a:ext uri="{FF2B5EF4-FFF2-40B4-BE49-F238E27FC236}">
                <a16:creationId xmlns:a16="http://schemas.microsoft.com/office/drawing/2014/main" id="{69BFD7D5-0BB7-0D67-08DC-DFC42CE7D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221" y="2172193"/>
            <a:ext cx="4167931" cy="29907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7477DBC5-A0DA-01B7-F8A9-1465827D5696}"/>
                  </a:ext>
                </a:extLst>
              </p:cNvPr>
              <p:cNvSpPr/>
              <p:nvPr/>
            </p:nvSpPr>
            <p:spPr>
              <a:xfrm>
                <a:off x="2909456" y="5640418"/>
                <a:ext cx="8811490" cy="110691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i="1" dirty="0"/>
                  <a:t>Experiment</a:t>
                </a:r>
                <a:r>
                  <a:rPr lang="en-US" sz="2000" dirty="0"/>
                  <a:t>: Randomly pull a card from a deck.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Helvetica" pitchFamily="2" charset="0"/>
                  </a:rPr>
                  <a:t> be the event that the card is a king,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latin typeface="Helvetica" pitchFamily="2" charset="0"/>
                  </a:rPr>
                  <a:t> be the event that the card is a diamond. What </a:t>
                </a:r>
                <a:r>
                  <a:rPr lang="en-US" sz="2000" dirty="0">
                    <a:effectLst/>
                    <a:latin typeface="Helvetica" pitchFamily="2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? What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?</a:t>
                </a:r>
                <a:endParaRPr lang="en-US" sz="20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7477DBC5-A0DA-01B7-F8A9-1465827D5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56" y="5640418"/>
                <a:ext cx="8811490" cy="1106913"/>
              </a:xfrm>
              <a:prstGeom prst="roundRect">
                <a:avLst/>
              </a:prstGeom>
              <a:blipFill>
                <a:blip r:embed="rId5"/>
                <a:stretch>
                  <a:fillRect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688788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1F9A9-F7AF-A2E2-F19E-942C06C45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079C0E88-3DCC-D8E6-541D-044B5DD8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575B2B-8C8F-31CC-6120-DB297216E948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b="1" i="1" dirty="0"/>
                  <a:t>General Addition Rule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575B2B-8C8F-31CC-6120-DB297216E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154984"/>
              </a:xfrm>
              <a:prstGeom prst="rect">
                <a:avLst/>
              </a:prstGeom>
              <a:blipFill>
                <a:blip r:embed="rId3"/>
                <a:stretch>
                  <a:fillRect l="-1201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venn diagram&#10;&#10;Description automatically generated">
            <a:extLst>
              <a:ext uri="{FF2B5EF4-FFF2-40B4-BE49-F238E27FC236}">
                <a16:creationId xmlns:a16="http://schemas.microsoft.com/office/drawing/2014/main" id="{CEAFDA38-1FC9-B976-3079-8020FF5CA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194" y="1956243"/>
            <a:ext cx="6154920" cy="380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11753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B71F5-2D8F-8EA4-DF1C-B89FC0053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venn diagram&#10;&#10;Description automatically generated">
            <a:extLst>
              <a:ext uri="{FF2B5EF4-FFF2-40B4-BE49-F238E27FC236}">
                <a16:creationId xmlns:a16="http://schemas.microsoft.com/office/drawing/2014/main" id="{BBD61B14-AB66-7785-8628-506A39F7F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194" y="1894251"/>
            <a:ext cx="6154920" cy="3803969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7D9C1C4C-B992-7E17-15E2-907D9152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930095-3F4B-A697-43BB-9415CFAF3A31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b="1" i="1" dirty="0"/>
                  <a:t>General Addition Rule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930095-3F4B-A697-43BB-9415CFAF3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154984"/>
              </a:xfrm>
              <a:prstGeom prst="rect">
                <a:avLst/>
              </a:prstGeom>
              <a:blipFill>
                <a:blip r:embed="rId4"/>
                <a:stretch>
                  <a:fillRect l="-1201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96AF4DD5-E220-D369-09FB-ED96F07151C8}"/>
                  </a:ext>
                </a:extLst>
              </p:cNvPr>
              <p:cNvSpPr/>
              <p:nvPr/>
            </p:nvSpPr>
            <p:spPr>
              <a:xfrm>
                <a:off x="3088454" y="5725021"/>
                <a:ext cx="8440382" cy="79505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i="1" dirty="0">
                    <a:latin typeface="+mj-lt"/>
                  </a:rPr>
                  <a:t>Practice</a:t>
                </a:r>
                <a:r>
                  <a:rPr lang="en-US" sz="2000" dirty="0">
                    <a:latin typeface="+mj-lt"/>
                  </a:rPr>
                  <a:t>: If A and B are mutually exclusive, what does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 simplify to? </a:t>
                </a:r>
              </a:p>
            </p:txBody>
          </p:sp>
        </mc:Choice>
        <mc:Fallback xmlns="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96AF4DD5-E220-D369-09FB-ED96F0715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454" y="5725021"/>
                <a:ext cx="8440382" cy="795050"/>
              </a:xfrm>
              <a:prstGeom prst="roundRect">
                <a:avLst/>
              </a:prstGeom>
              <a:blipFill>
                <a:blip r:embed="rId5"/>
                <a:stretch>
                  <a:fillRect l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209899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0122" y="716701"/>
            <a:ext cx="346171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9" dirty="0">
                <a:latin typeface="Arial"/>
                <a:cs typeface="Arial"/>
              </a:rPr>
              <a:t>Given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statistical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question.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5457" y="2391041"/>
            <a:ext cx="1559094" cy="571290"/>
          </a:xfrm>
          <a:custGeom>
            <a:avLst/>
            <a:gdLst/>
            <a:ahLst/>
            <a:cxnLst/>
            <a:rect l="l" t="t" r="r" b="b"/>
            <a:pathLst>
              <a:path w="786764" h="288290">
                <a:moveTo>
                  <a:pt x="786324" y="144001"/>
                </a:moveTo>
                <a:lnTo>
                  <a:pt x="766281" y="98485"/>
                </a:lnTo>
                <a:lnTo>
                  <a:pt x="710467" y="58955"/>
                </a:lnTo>
                <a:lnTo>
                  <a:pt x="671170" y="42176"/>
                </a:lnTo>
                <a:lnTo>
                  <a:pt x="625359" y="27783"/>
                </a:lnTo>
                <a:lnTo>
                  <a:pt x="573843" y="16073"/>
                </a:lnTo>
                <a:lnTo>
                  <a:pt x="517432" y="7341"/>
                </a:lnTo>
                <a:lnTo>
                  <a:pt x="456935" y="1884"/>
                </a:lnTo>
                <a:lnTo>
                  <a:pt x="393162" y="0"/>
                </a:lnTo>
                <a:lnTo>
                  <a:pt x="329388" y="1884"/>
                </a:lnTo>
                <a:lnTo>
                  <a:pt x="268891" y="7341"/>
                </a:lnTo>
                <a:lnTo>
                  <a:pt x="212480" y="16073"/>
                </a:lnTo>
                <a:lnTo>
                  <a:pt x="160964" y="27783"/>
                </a:lnTo>
                <a:lnTo>
                  <a:pt x="115153" y="42176"/>
                </a:lnTo>
                <a:lnTo>
                  <a:pt x="75856" y="58955"/>
                </a:lnTo>
                <a:lnTo>
                  <a:pt x="20043" y="98485"/>
                </a:lnTo>
                <a:lnTo>
                  <a:pt x="0" y="144001"/>
                </a:lnTo>
                <a:lnTo>
                  <a:pt x="5145" y="167359"/>
                </a:lnTo>
                <a:lnTo>
                  <a:pt x="43883" y="210179"/>
                </a:lnTo>
                <a:lnTo>
                  <a:pt x="115153" y="245826"/>
                </a:lnTo>
                <a:lnTo>
                  <a:pt x="160964" y="260219"/>
                </a:lnTo>
                <a:lnTo>
                  <a:pt x="212480" y="271930"/>
                </a:lnTo>
                <a:lnTo>
                  <a:pt x="268891" y="280662"/>
                </a:lnTo>
                <a:lnTo>
                  <a:pt x="329388" y="286118"/>
                </a:lnTo>
                <a:lnTo>
                  <a:pt x="393162" y="288003"/>
                </a:lnTo>
                <a:lnTo>
                  <a:pt x="456935" y="286118"/>
                </a:lnTo>
                <a:lnTo>
                  <a:pt x="517432" y="280662"/>
                </a:lnTo>
                <a:lnTo>
                  <a:pt x="573843" y="271930"/>
                </a:lnTo>
                <a:lnTo>
                  <a:pt x="625359" y="260219"/>
                </a:lnTo>
                <a:lnTo>
                  <a:pt x="671170" y="245826"/>
                </a:lnTo>
                <a:lnTo>
                  <a:pt x="710467" y="229047"/>
                </a:lnTo>
                <a:lnTo>
                  <a:pt x="766281" y="189517"/>
                </a:lnTo>
                <a:lnTo>
                  <a:pt x="786324" y="144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98495" y="1445890"/>
          <a:ext cx="6703224" cy="238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387">
                <a:tc rowSpan="2" gridSpan="2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Population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Parameter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35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R="4508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Probability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87">
                <a:tc rowSpan="2" gridSpan="2"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Sample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Statistics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Visualizations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40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492793" y="2603757"/>
            <a:ext cx="4527538" cy="130868"/>
            <a:chOff x="1161683" y="1383848"/>
            <a:chExt cx="2284730" cy="66040"/>
          </a:xfrm>
        </p:grpSpPr>
        <p:sp>
          <p:nvSpPr>
            <p:cNvPr id="7" name="object 7"/>
            <p:cNvSpPr/>
            <p:nvPr/>
          </p:nvSpPr>
          <p:spPr>
            <a:xfrm>
              <a:off x="1166744" y="1416633"/>
              <a:ext cx="715645" cy="4445"/>
            </a:xfrm>
            <a:custGeom>
              <a:avLst/>
              <a:gdLst/>
              <a:ahLst/>
              <a:cxnLst/>
              <a:rect l="l" t="t" r="r" b="b"/>
              <a:pathLst>
                <a:path w="715644" h="4444">
                  <a:moveTo>
                    <a:pt x="715372" y="3873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164214" y="1386397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69" h="60959">
                  <a:moveTo>
                    <a:pt x="26151" y="60728"/>
                  </a:moveTo>
                  <a:lnTo>
                    <a:pt x="21593" y="48771"/>
                  </a:lnTo>
                  <a:lnTo>
                    <a:pt x="15350" y="39983"/>
                  </a:lnTo>
                  <a:lnTo>
                    <a:pt x="7969" y="33941"/>
                  </a:lnTo>
                  <a:lnTo>
                    <a:pt x="0" y="30221"/>
                  </a:lnTo>
                  <a:lnTo>
                    <a:pt x="8009" y="26588"/>
                  </a:lnTo>
                  <a:lnTo>
                    <a:pt x="15455" y="20626"/>
                  </a:lnTo>
                  <a:lnTo>
                    <a:pt x="21793" y="11907"/>
                  </a:lnTo>
                  <a:lnTo>
                    <a:pt x="2648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673502" y="1416622"/>
              <a:ext cx="768350" cy="4445"/>
            </a:xfrm>
            <a:custGeom>
              <a:avLst/>
              <a:gdLst/>
              <a:ahLst/>
              <a:cxnLst/>
              <a:rect l="l" t="t" r="r" b="b"/>
              <a:pathLst>
                <a:path w="768350" h="4444">
                  <a:moveTo>
                    <a:pt x="0" y="3884"/>
                  </a:moveTo>
                  <a:lnTo>
                    <a:pt x="76779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7353" y="1386378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70" h="60959">
                  <a:moveTo>
                    <a:pt x="0" y="0"/>
                  </a:moveTo>
                  <a:lnTo>
                    <a:pt x="4682" y="11909"/>
                  </a:lnTo>
                  <a:lnTo>
                    <a:pt x="11018" y="20630"/>
                  </a:lnTo>
                  <a:lnTo>
                    <a:pt x="18461" y="26594"/>
                  </a:lnTo>
                  <a:lnTo>
                    <a:pt x="26470" y="30231"/>
                  </a:lnTo>
                  <a:lnTo>
                    <a:pt x="18499" y="33948"/>
                  </a:lnTo>
                  <a:lnTo>
                    <a:pt x="11116" y="39987"/>
                  </a:lnTo>
                  <a:lnTo>
                    <a:pt x="4869" y="48773"/>
                  </a:lnTo>
                  <a:lnTo>
                    <a:pt x="307" y="6072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7764" y="4353305"/>
            <a:ext cx="129332" cy="12933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989213" y="4187929"/>
            <a:ext cx="7972897" cy="1969000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Population:</a:t>
            </a:r>
            <a:r>
              <a:rPr sz="2180" spc="7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target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group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about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which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wish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claims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or </a:t>
            </a:r>
            <a:r>
              <a:rPr sz="2180" spc="-20" dirty="0">
                <a:latin typeface="Arial"/>
                <a:cs typeface="Arial"/>
              </a:rPr>
              <a:t>predictions</a:t>
            </a:r>
            <a:endParaRPr sz="2180" dirty="0">
              <a:latin typeface="Arial"/>
              <a:cs typeface="Arial"/>
            </a:endParaRPr>
          </a:p>
          <a:p>
            <a:pPr marL="25168" marR="2267600">
              <a:lnSpc>
                <a:spcPct val="125299"/>
              </a:lnSpc>
            </a:pP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Parameter:</a:t>
            </a:r>
            <a:r>
              <a:rPr sz="2180" spc="178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numerical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summary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population </a:t>
            </a: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Sample:</a:t>
            </a:r>
            <a:r>
              <a:rPr sz="2180" spc="188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have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hand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4"/>
              </a:spcBef>
            </a:pP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Statistic:</a:t>
            </a:r>
            <a:r>
              <a:rPr sz="2180" spc="198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numerical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summary</a:t>
            </a:r>
            <a:r>
              <a:rPr sz="2180" dirty="0">
                <a:latin typeface="Arial"/>
                <a:cs typeface="Arial"/>
              </a:rPr>
              <a:t> of 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sample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7764" y="5110504"/>
            <a:ext cx="129332" cy="12933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7764" y="5526716"/>
            <a:ext cx="129332" cy="12933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47764" y="5942926"/>
            <a:ext cx="129332" cy="129332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Course Overview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4DAA-5367-003A-B40B-0F5CB24A9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venn diagram&#10;&#10;Description automatically generated">
            <a:extLst>
              <a:ext uri="{FF2B5EF4-FFF2-40B4-BE49-F238E27FC236}">
                <a16:creationId xmlns:a16="http://schemas.microsoft.com/office/drawing/2014/main" id="{2D566408-9C25-9A3B-7B24-8E2384B53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194" y="1894251"/>
            <a:ext cx="6154920" cy="3803969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66D6E8D4-AEFD-60E9-BE29-7BDCCBE5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088392-EF85-84DD-EC90-A30A8FADD423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b="1" i="1" dirty="0"/>
                  <a:t>General Addition Rule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088392-EF85-84DD-EC90-A30A8FADD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154984"/>
              </a:xfrm>
              <a:prstGeom prst="rect">
                <a:avLst/>
              </a:prstGeom>
              <a:blipFill>
                <a:blip r:embed="rId4"/>
                <a:stretch>
                  <a:fillRect l="-1201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6342BEF-198F-152A-137A-C9FBE1563649}"/>
              </a:ext>
            </a:extLst>
          </p:cNvPr>
          <p:cNvSpPr/>
          <p:nvPr/>
        </p:nvSpPr>
        <p:spPr>
          <a:xfrm>
            <a:off x="252920" y="5565913"/>
            <a:ext cx="11686162" cy="119269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>
                <a:latin typeface="+mj-lt"/>
              </a:rPr>
              <a:t>Practice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>
                <a:effectLst/>
                <a:latin typeface="Helvetica" pitchFamily="2" charset="0"/>
              </a:rPr>
              <a:t>Suppose that 100 individuals were surveyed about their TV watching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>
                <a:effectLst/>
                <a:latin typeface="Helvetica" pitchFamily="2" charset="0"/>
              </a:rPr>
              <a:t>habits. 35 of those surveyed reported watching the TV show Survivor,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>
                <a:effectLst/>
                <a:latin typeface="Helvetica" pitchFamily="2" charset="0"/>
              </a:rPr>
              <a:t>15 reported watching Big Brother, and 10 reported watching both. What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>
                <a:effectLst/>
                <a:latin typeface="Helvetica" pitchFamily="2" charset="0"/>
              </a:rPr>
              <a:t>percentage of the 100 individuals watched either Survivor or Big Brother?</a:t>
            </a:r>
          </a:p>
        </p:txBody>
      </p:sp>
    </p:spTree>
    <p:extLst>
      <p:ext uri="{BB962C8B-B14F-4D97-AF65-F5344CB8AC3E}">
        <p14:creationId xmlns:p14="http://schemas.microsoft.com/office/powerpoint/2010/main" val="4007618614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C1864-4B8A-ECCF-0409-F99CC97F9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E6B7FA2-11BF-F361-43E1-DA5A3A5D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Independance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C7DD3-9EA6-5ACF-12BF-EDDF12435CA3}"/>
              </a:ext>
            </a:extLst>
          </p:cNvPr>
          <p:cNvSpPr txBox="1"/>
          <p:nvPr/>
        </p:nvSpPr>
        <p:spPr>
          <a:xfrm>
            <a:off x="3498700" y="746772"/>
            <a:ext cx="844038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events are </a:t>
            </a:r>
            <a:r>
              <a:rPr lang="en-US" sz="2400" b="1" i="1" dirty="0"/>
              <a:t>independent </a:t>
            </a:r>
            <a:r>
              <a:rPr lang="en-US" sz="2400" dirty="0"/>
              <a:t>if knowing the outcome of one provides no useful information about the outcome of the other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Ex. In consecutive coin flips, knowing the first coin flip landed on heads </a:t>
            </a:r>
            <a:r>
              <a:rPr lang="en-US" sz="2400" i="1" dirty="0"/>
              <a:t>does not </a:t>
            </a:r>
            <a:r>
              <a:rPr lang="en-US" sz="2400" dirty="0"/>
              <a:t>provide any information on the determining what the second coin flip landed on.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Consecutive coin flips are independent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Ex. In drawing cards from a deck </a:t>
            </a:r>
            <a:r>
              <a:rPr lang="en-US" sz="2400" u="sng" dirty="0"/>
              <a:t>without replacement</a:t>
            </a:r>
            <a:r>
              <a:rPr lang="en-US" sz="2400" dirty="0"/>
              <a:t>, knowing that the first car draw was an ace </a:t>
            </a:r>
            <a:r>
              <a:rPr lang="en-US" sz="2400" i="1" dirty="0"/>
              <a:t>does</a:t>
            </a:r>
            <a:r>
              <a:rPr lang="en-US" sz="2400" dirty="0"/>
              <a:t> provide useful information for determining what the next card might be.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Consecutive card draws are not independent!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857359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0CFB6-1736-EC46-712C-B2B1166AE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23AAD981-7E2B-DF62-231B-9E5F7D92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0E2945-5E7E-E4E6-B9CE-9D429FDBC482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Multiplication Rule for Independent Events</a:t>
                </a:r>
                <a:r>
                  <a:rPr lang="en-US" sz="2400" dirty="0"/>
                  <a:t>: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A and B are independent events: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More generally….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independent events,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the probability that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occur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0E2945-5E7E-E4E6-B9CE-9D429FDBC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6370975"/>
              </a:xfrm>
              <a:prstGeom prst="rect">
                <a:avLst/>
              </a:prstGeom>
              <a:blipFill>
                <a:blip r:embed="rId3"/>
                <a:stretch>
                  <a:fillRect l="-1201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60504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4FD39-11F9-EE4E-65B1-380AABE06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05F10031-890A-4924-3EDD-31179A22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61D90-431B-7D00-8EF6-766EEE7449A7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Multiplication Rule for Independent Events</a:t>
                </a:r>
                <a:r>
                  <a:rPr lang="en-US" sz="2400" dirty="0"/>
                  <a:t>: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A and B are independent events: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More generally….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independent events,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the probability that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occur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61D90-431B-7D00-8EF6-766EEE744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6370975"/>
              </a:xfrm>
              <a:prstGeom prst="rect">
                <a:avLst/>
              </a:prstGeom>
              <a:blipFill>
                <a:blip r:embed="rId3"/>
                <a:stretch>
                  <a:fillRect l="-1201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4C8ECC9-898B-210E-0178-D59BFE755729}"/>
              </a:ext>
            </a:extLst>
          </p:cNvPr>
          <p:cNvSpPr/>
          <p:nvPr/>
        </p:nvSpPr>
        <p:spPr>
          <a:xfrm>
            <a:off x="4571999" y="4412974"/>
            <a:ext cx="5684055" cy="201433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>
                <a:latin typeface="+mj-lt"/>
              </a:rPr>
              <a:t>Practice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>
                <a:effectLst/>
                <a:latin typeface="Helvetica" pitchFamily="2" charset="0"/>
              </a:rPr>
              <a:t>Suppose you toss your 10 sided die twice in a row. What is the probability of getting a 2 both times? </a:t>
            </a:r>
          </a:p>
        </p:txBody>
      </p:sp>
    </p:spTree>
    <p:extLst>
      <p:ext uri="{BB962C8B-B14F-4D97-AF65-F5344CB8AC3E}">
        <p14:creationId xmlns:p14="http://schemas.microsoft.com/office/powerpoint/2010/main" val="3984610618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92C2F-0A98-DF66-2E2C-7F0A6D265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6D897316-12D8-7699-53A2-D1007753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Marginal, Joint, and Conditional Probabilities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802F6-C665-1556-8F61-8438AF38BEBD}"/>
              </a:ext>
            </a:extLst>
          </p:cNvPr>
          <p:cNvSpPr txBox="1"/>
          <p:nvPr/>
        </p:nvSpPr>
        <p:spPr>
          <a:xfrm>
            <a:off x="3498700" y="746772"/>
            <a:ext cx="8440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BB5A3-6F2C-810F-B795-346F49A7BE7E}"/>
              </a:ext>
            </a:extLst>
          </p:cNvPr>
          <p:cNvSpPr txBox="1"/>
          <p:nvPr/>
        </p:nvSpPr>
        <p:spPr>
          <a:xfrm>
            <a:off x="3498700" y="746772"/>
            <a:ext cx="84403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Recall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i="1" dirty="0"/>
              <a:t>contingency table </a:t>
            </a:r>
            <a:r>
              <a:rPr lang="en-US" sz="2400" dirty="0"/>
              <a:t>summarizes the distribution of two categorical variables by displaying the number of observations falling into each unique combination of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table with numbers and a number on it&#10;&#10;Description automatically generated">
            <a:extLst>
              <a:ext uri="{FF2B5EF4-FFF2-40B4-BE49-F238E27FC236}">
                <a16:creationId xmlns:a16="http://schemas.microsoft.com/office/drawing/2014/main" id="{2962B531-3ED4-5557-01F3-710A438EA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490" y="2315083"/>
            <a:ext cx="5999265" cy="37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5260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E2553-4815-4688-1F60-26BE98528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07D9C76A-870B-F92B-5696-55BAD05C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Marginal, Joint, and Conditional Probabilities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69A88-5644-AFFE-75B3-4F229D5638EF}"/>
              </a:ext>
            </a:extLst>
          </p:cNvPr>
          <p:cNvSpPr txBox="1"/>
          <p:nvPr/>
        </p:nvSpPr>
        <p:spPr>
          <a:xfrm>
            <a:off x="3498700" y="746772"/>
            <a:ext cx="8440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5FA3F-09A8-8A15-F78C-A9B871ED71A8}"/>
              </a:ext>
            </a:extLst>
          </p:cNvPr>
          <p:cNvSpPr txBox="1"/>
          <p:nvPr/>
        </p:nvSpPr>
        <p:spPr>
          <a:xfrm>
            <a:off x="3498700" y="746772"/>
            <a:ext cx="84403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Recall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i="1" dirty="0"/>
              <a:t>contingency table </a:t>
            </a:r>
            <a:r>
              <a:rPr lang="en-US" sz="2400" dirty="0"/>
              <a:t>summarizes the distribution of two categorical variables by displaying the number of observations falling into each unique combination of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table with numbers and a number on it&#10;&#10;Description automatically generated">
            <a:extLst>
              <a:ext uri="{FF2B5EF4-FFF2-40B4-BE49-F238E27FC236}">
                <a16:creationId xmlns:a16="http://schemas.microsoft.com/office/drawing/2014/main" id="{54038A9A-EAA8-4D23-10AD-6C33BD9B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490" y="2315083"/>
            <a:ext cx="5999265" cy="3796145"/>
          </a:xfrm>
          <a:prstGeom prst="rect">
            <a:avLst/>
          </a:prstGeom>
        </p:spPr>
      </p:pic>
      <p:grpSp>
        <p:nvGrpSpPr>
          <p:cNvPr id="2" name="object 5">
            <a:extLst>
              <a:ext uri="{FF2B5EF4-FFF2-40B4-BE49-F238E27FC236}">
                <a16:creationId xmlns:a16="http://schemas.microsoft.com/office/drawing/2014/main" id="{7DF8CA83-456E-D3F0-9F03-07678C0F70DF}"/>
              </a:ext>
            </a:extLst>
          </p:cNvPr>
          <p:cNvGrpSpPr/>
          <p:nvPr/>
        </p:nvGrpSpPr>
        <p:grpSpPr>
          <a:xfrm>
            <a:off x="9446552" y="2216727"/>
            <a:ext cx="2593752" cy="4350333"/>
            <a:chOff x="138548" y="2205985"/>
            <a:chExt cx="4328056" cy="555964"/>
          </a:xfrm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id="{30B07FDD-DEC2-7383-8650-EE03A41AB748}"/>
                </a:ext>
              </a:extLst>
            </p:cNvPr>
            <p:cNvSpPr/>
            <p:nvPr/>
          </p:nvSpPr>
          <p:spPr>
            <a:xfrm>
              <a:off x="138548" y="2205985"/>
              <a:ext cx="4328056" cy="555964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39AE48BC-94E3-EC6E-0EA3-D4CD9B40FD96}"/>
                </a:ext>
              </a:extLst>
            </p:cNvPr>
            <p:cNvSpPr/>
            <p:nvPr/>
          </p:nvSpPr>
          <p:spPr>
            <a:xfrm>
              <a:off x="156644" y="2333467"/>
              <a:ext cx="4254379" cy="405752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AA82CA6F-D82B-9762-F0CB-3444BA3C5429}"/>
                  </a:ext>
                </a:extLst>
              </p:cNvPr>
              <p:cNvSpPr txBox="1"/>
              <p:nvPr/>
            </p:nvSpPr>
            <p:spPr>
              <a:xfrm>
                <a:off x="9498963" y="2294100"/>
                <a:ext cx="2481684" cy="3561103"/>
              </a:xfrm>
              <a:prstGeom prst="rect">
                <a:avLst/>
              </a:prstGeom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Marginal Distribution</a:t>
                </a: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544 of the movies in the dataset were high box office earners:</a:t>
                </a: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</m:acc>
                      <m:r>
                        <a:rPr lang="en-US" sz="2400" b="0" i="0" spc="-1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544</m:t>
                          </m:r>
                        </m:num>
                        <m:den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3010</m:t>
                          </m:r>
                        </m:den>
                      </m:f>
                      <m:r>
                        <a:rPr lang="en-US" sz="24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≈18%</m:t>
                      </m:r>
                    </m:oMath>
                  </m:oMathPara>
                </a14:m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AA82CA6F-D82B-9762-F0CB-3444BA3C5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963" y="2294100"/>
                <a:ext cx="2481684" cy="3561103"/>
              </a:xfrm>
              <a:prstGeom prst="rect">
                <a:avLst/>
              </a:prstGeom>
              <a:blipFill>
                <a:blip r:embed="rId4"/>
                <a:stretch>
                  <a:fillRect l="-5584" r="-8629" b="-2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E5827F0-ADEB-5D5A-1018-134BB0FD34D4}"/>
              </a:ext>
            </a:extLst>
          </p:cNvPr>
          <p:cNvSpPr/>
          <p:nvPr/>
        </p:nvSpPr>
        <p:spPr>
          <a:xfrm>
            <a:off x="7065819" y="5369444"/>
            <a:ext cx="942108" cy="546448"/>
          </a:xfrm>
          <a:prstGeom prst="roundRect">
            <a:avLst/>
          </a:prstGeom>
          <a:noFill/>
          <a:ln w="3175">
            <a:solidFill>
              <a:schemeClr val="accent3">
                <a:alpha val="3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C54F9D-89C2-AF8A-7A37-56B900AD88F7}"/>
              </a:ext>
            </a:extLst>
          </p:cNvPr>
          <p:cNvSpPr/>
          <p:nvPr/>
        </p:nvSpPr>
        <p:spPr>
          <a:xfrm>
            <a:off x="8308245" y="5369444"/>
            <a:ext cx="942108" cy="546448"/>
          </a:xfrm>
          <a:prstGeom prst="roundRect">
            <a:avLst/>
          </a:prstGeom>
          <a:noFill/>
          <a:ln w="3175">
            <a:solidFill>
              <a:schemeClr val="accent3">
                <a:alpha val="3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8458240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2F129-FCAE-3284-4E26-ECC47EC3C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E560473C-D7DB-E65D-CA2C-043FCAC6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Marginal, Joint, and Conditional Probabilities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D5CDBD-53AB-C1D1-815C-8BBE46D58B06}"/>
              </a:ext>
            </a:extLst>
          </p:cNvPr>
          <p:cNvSpPr txBox="1"/>
          <p:nvPr/>
        </p:nvSpPr>
        <p:spPr>
          <a:xfrm>
            <a:off x="3498700" y="746772"/>
            <a:ext cx="8440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81D53-4C08-0C47-2361-49F3FFE36652}"/>
              </a:ext>
            </a:extLst>
          </p:cNvPr>
          <p:cNvSpPr txBox="1"/>
          <p:nvPr/>
        </p:nvSpPr>
        <p:spPr>
          <a:xfrm>
            <a:off x="3498700" y="746772"/>
            <a:ext cx="84403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Recall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i="1" dirty="0"/>
              <a:t>contingency table </a:t>
            </a:r>
            <a:r>
              <a:rPr lang="en-US" sz="2400" dirty="0"/>
              <a:t>summarizes the distribution of two categorical variables by displaying the number of observations falling into each unique combination of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table with numbers and a number on it&#10;&#10;Description automatically generated">
            <a:extLst>
              <a:ext uri="{FF2B5EF4-FFF2-40B4-BE49-F238E27FC236}">
                <a16:creationId xmlns:a16="http://schemas.microsoft.com/office/drawing/2014/main" id="{9D995BBE-B58B-F4FD-B810-C1A49FCC7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490" y="2315083"/>
            <a:ext cx="5999265" cy="3796145"/>
          </a:xfrm>
          <a:prstGeom prst="rect">
            <a:avLst/>
          </a:prstGeom>
        </p:spPr>
      </p:pic>
      <p:grpSp>
        <p:nvGrpSpPr>
          <p:cNvPr id="2" name="object 5">
            <a:extLst>
              <a:ext uri="{FF2B5EF4-FFF2-40B4-BE49-F238E27FC236}">
                <a16:creationId xmlns:a16="http://schemas.microsoft.com/office/drawing/2014/main" id="{E9C21F65-4342-E481-AF5C-9F12688B4B28}"/>
              </a:ext>
            </a:extLst>
          </p:cNvPr>
          <p:cNvGrpSpPr/>
          <p:nvPr/>
        </p:nvGrpSpPr>
        <p:grpSpPr>
          <a:xfrm>
            <a:off x="9446552" y="2216727"/>
            <a:ext cx="2593752" cy="4350333"/>
            <a:chOff x="138548" y="2205985"/>
            <a:chExt cx="4328056" cy="555964"/>
          </a:xfrm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id="{1A1E01FA-78F7-432F-F438-DC715EDB7F8D}"/>
                </a:ext>
              </a:extLst>
            </p:cNvPr>
            <p:cNvSpPr/>
            <p:nvPr/>
          </p:nvSpPr>
          <p:spPr>
            <a:xfrm>
              <a:off x="138548" y="2205985"/>
              <a:ext cx="4328056" cy="555964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0937647A-C2ED-47B9-C069-1C142B1898AA}"/>
                </a:ext>
              </a:extLst>
            </p:cNvPr>
            <p:cNvSpPr/>
            <p:nvPr/>
          </p:nvSpPr>
          <p:spPr>
            <a:xfrm>
              <a:off x="156644" y="2333467"/>
              <a:ext cx="4254379" cy="405752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97395AAA-A74A-DE1A-E79A-32CACEAE75C0}"/>
                  </a:ext>
                </a:extLst>
              </p:cNvPr>
              <p:cNvSpPr txBox="1"/>
              <p:nvPr/>
            </p:nvSpPr>
            <p:spPr>
              <a:xfrm>
                <a:off x="9498963" y="2294100"/>
                <a:ext cx="2481684" cy="3930435"/>
              </a:xfrm>
              <a:prstGeom prst="rect">
                <a:avLst/>
              </a:prstGeom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Joint    Distribution</a:t>
                </a: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25 of the movies in the dataset are rated G </a:t>
                </a:r>
                <a:r>
                  <a:rPr lang="en-US" sz="2400" u="sng" spc="-10" dirty="0">
                    <a:latin typeface="Arial"/>
                    <a:cs typeface="Arial"/>
                  </a:rPr>
                  <a:t>and</a:t>
                </a:r>
                <a:r>
                  <a:rPr lang="en-US" sz="2400" spc="-10" dirty="0">
                    <a:latin typeface="Arial"/>
                    <a:cs typeface="Arial"/>
                  </a:rPr>
                  <a:t> were high box office earners:</a:t>
                </a: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</m:acc>
                      <m:r>
                        <a:rPr lang="en-US" sz="2400" b="0" i="0" spc="-1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25</m:t>
                          </m:r>
                        </m:num>
                        <m:den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3010</m:t>
                          </m:r>
                        </m:den>
                      </m:f>
                      <m:r>
                        <a:rPr lang="en-US" sz="24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≈0.8%</m:t>
                      </m:r>
                    </m:oMath>
                  </m:oMathPara>
                </a14:m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97395AAA-A74A-DE1A-E79A-32CACEAE7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963" y="2294100"/>
                <a:ext cx="2481684" cy="3930435"/>
              </a:xfrm>
              <a:prstGeom prst="rect">
                <a:avLst/>
              </a:prstGeom>
              <a:blipFill>
                <a:blip r:embed="rId4"/>
                <a:stretch>
                  <a:fillRect l="-5584" r="-6599" b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459429-D77F-01A8-419E-FCCFE0F86373}"/>
              </a:ext>
            </a:extLst>
          </p:cNvPr>
          <p:cNvSpPr/>
          <p:nvPr/>
        </p:nvSpPr>
        <p:spPr>
          <a:xfrm>
            <a:off x="7065819" y="3596064"/>
            <a:ext cx="942108" cy="546448"/>
          </a:xfrm>
          <a:prstGeom prst="roundRect">
            <a:avLst/>
          </a:prstGeom>
          <a:noFill/>
          <a:ln w="3175">
            <a:solidFill>
              <a:schemeClr val="accent3">
                <a:alpha val="3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240694C-0E17-8A46-F09E-A8C3CF4188A8}"/>
              </a:ext>
            </a:extLst>
          </p:cNvPr>
          <p:cNvSpPr/>
          <p:nvPr/>
        </p:nvSpPr>
        <p:spPr>
          <a:xfrm>
            <a:off x="8308245" y="5369444"/>
            <a:ext cx="942108" cy="546448"/>
          </a:xfrm>
          <a:prstGeom prst="roundRect">
            <a:avLst/>
          </a:prstGeom>
          <a:noFill/>
          <a:ln w="3175">
            <a:solidFill>
              <a:schemeClr val="accent3">
                <a:alpha val="3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8954777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069EF-79E4-C200-BEA2-C7A7E36FB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64E4E558-D84D-9A17-B653-75D75459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Marginal, Joint, and Conditional Probabilities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0FE63-43B7-FA23-070B-F26D4C16445F}"/>
              </a:ext>
            </a:extLst>
          </p:cNvPr>
          <p:cNvSpPr txBox="1"/>
          <p:nvPr/>
        </p:nvSpPr>
        <p:spPr>
          <a:xfrm>
            <a:off x="3498700" y="746772"/>
            <a:ext cx="8440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C792E-1072-26C4-191C-49F056E5914B}"/>
              </a:ext>
            </a:extLst>
          </p:cNvPr>
          <p:cNvSpPr txBox="1"/>
          <p:nvPr/>
        </p:nvSpPr>
        <p:spPr>
          <a:xfrm>
            <a:off x="3498700" y="746772"/>
            <a:ext cx="84403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Recall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i="1" dirty="0"/>
              <a:t>contingency table </a:t>
            </a:r>
            <a:r>
              <a:rPr lang="en-US" sz="2400" dirty="0"/>
              <a:t>summarizes the distribution of two categorical variables by displaying the number of observations falling into each unique combination of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table with numbers and a number on it&#10;&#10;Description automatically generated">
            <a:extLst>
              <a:ext uri="{FF2B5EF4-FFF2-40B4-BE49-F238E27FC236}">
                <a16:creationId xmlns:a16="http://schemas.microsoft.com/office/drawing/2014/main" id="{BA239013-B932-531C-1591-48993967B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490" y="2315083"/>
            <a:ext cx="5999265" cy="3796145"/>
          </a:xfrm>
          <a:prstGeom prst="rect">
            <a:avLst/>
          </a:prstGeom>
        </p:spPr>
      </p:pic>
      <p:grpSp>
        <p:nvGrpSpPr>
          <p:cNvPr id="2" name="object 5">
            <a:extLst>
              <a:ext uri="{FF2B5EF4-FFF2-40B4-BE49-F238E27FC236}">
                <a16:creationId xmlns:a16="http://schemas.microsoft.com/office/drawing/2014/main" id="{C98F48DE-1508-8561-D2E9-DAA5BD490AD6}"/>
              </a:ext>
            </a:extLst>
          </p:cNvPr>
          <p:cNvGrpSpPr/>
          <p:nvPr/>
        </p:nvGrpSpPr>
        <p:grpSpPr>
          <a:xfrm>
            <a:off x="9446552" y="2216727"/>
            <a:ext cx="2593752" cy="4350333"/>
            <a:chOff x="138548" y="2205985"/>
            <a:chExt cx="4328056" cy="555964"/>
          </a:xfrm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id="{69D0C3FE-C1D5-19C2-0EC4-2810150B84E7}"/>
                </a:ext>
              </a:extLst>
            </p:cNvPr>
            <p:cNvSpPr/>
            <p:nvPr/>
          </p:nvSpPr>
          <p:spPr>
            <a:xfrm>
              <a:off x="138548" y="2205985"/>
              <a:ext cx="4328056" cy="555964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80811E79-DA09-67B0-4AFE-DEA1E4A177DE}"/>
                </a:ext>
              </a:extLst>
            </p:cNvPr>
            <p:cNvSpPr/>
            <p:nvPr/>
          </p:nvSpPr>
          <p:spPr>
            <a:xfrm>
              <a:off x="156644" y="2333467"/>
              <a:ext cx="4254379" cy="405752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2E8B7190-5EA4-5156-8B54-4E3A22F8A87D}"/>
                  </a:ext>
                </a:extLst>
              </p:cNvPr>
              <p:cNvSpPr txBox="1"/>
              <p:nvPr/>
            </p:nvSpPr>
            <p:spPr>
              <a:xfrm>
                <a:off x="9498963" y="2294100"/>
                <a:ext cx="2481684" cy="3930435"/>
              </a:xfrm>
              <a:prstGeom prst="rect">
                <a:avLst/>
              </a:prstGeom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Conditional   Distribution</a:t>
                </a: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Among the movies in the dataset rated G, 25 were high box office earners:</a:t>
                </a: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</m:acc>
                      <m:r>
                        <a:rPr lang="en-US" sz="2400" b="0" i="0" spc="-1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25</m:t>
                          </m:r>
                        </m:num>
                        <m:den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66</m:t>
                          </m:r>
                        </m:den>
                      </m:f>
                      <m:r>
                        <a:rPr lang="en-US" sz="24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≈37.9%</m:t>
                      </m:r>
                    </m:oMath>
                  </m:oMathPara>
                </a14:m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2E8B7190-5EA4-5156-8B54-4E3A22F8A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963" y="2294100"/>
                <a:ext cx="2481684" cy="3930435"/>
              </a:xfrm>
              <a:prstGeom prst="rect">
                <a:avLst/>
              </a:prstGeom>
              <a:blipFill>
                <a:blip r:embed="rId4"/>
                <a:stretch>
                  <a:fillRect l="-5584" r="-5076" b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B29D180-DA57-FF18-3D1E-F399D9D3E598}"/>
              </a:ext>
            </a:extLst>
          </p:cNvPr>
          <p:cNvSpPr/>
          <p:nvPr/>
        </p:nvSpPr>
        <p:spPr>
          <a:xfrm>
            <a:off x="7107382" y="3596064"/>
            <a:ext cx="942108" cy="546448"/>
          </a:xfrm>
          <a:prstGeom prst="roundRect">
            <a:avLst/>
          </a:prstGeom>
          <a:noFill/>
          <a:ln w="3175">
            <a:solidFill>
              <a:schemeClr val="accent3">
                <a:alpha val="3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5141B06-DD02-BFDE-3045-63D933EF39B8}"/>
              </a:ext>
            </a:extLst>
          </p:cNvPr>
          <p:cNvSpPr/>
          <p:nvPr/>
        </p:nvSpPr>
        <p:spPr>
          <a:xfrm>
            <a:off x="8308245" y="3596060"/>
            <a:ext cx="942108" cy="546448"/>
          </a:xfrm>
          <a:prstGeom prst="roundRect">
            <a:avLst/>
          </a:prstGeom>
          <a:noFill/>
          <a:ln w="3175">
            <a:solidFill>
              <a:schemeClr val="accent3">
                <a:alpha val="3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81712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71F7E-93F1-DACC-AF3E-112241231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A0D6A73-403D-A78E-A226-0C0358B4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Marginal, Joint, and Conditional Probabilities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11D03-589F-D32C-58BD-F584548A5A24}"/>
              </a:ext>
            </a:extLst>
          </p:cNvPr>
          <p:cNvSpPr txBox="1"/>
          <p:nvPr/>
        </p:nvSpPr>
        <p:spPr>
          <a:xfrm>
            <a:off x="3498700" y="746772"/>
            <a:ext cx="8440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9ADC9-B0E0-2426-BFDB-16D460A57900}"/>
              </a:ext>
            </a:extLst>
          </p:cNvPr>
          <p:cNvSpPr txBox="1"/>
          <p:nvPr/>
        </p:nvSpPr>
        <p:spPr>
          <a:xfrm>
            <a:off x="3498701" y="746772"/>
            <a:ext cx="82513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i="1" dirty="0">
              <a:effectLst/>
              <a:latin typeface="Helvetica" pitchFamily="2" charset="0"/>
            </a:endParaRPr>
          </a:p>
          <a:p>
            <a:endParaRPr lang="en-US" sz="2400" b="1" i="1" dirty="0">
              <a:latin typeface="Helvetica" pitchFamily="2" charset="0"/>
            </a:endParaRPr>
          </a:p>
          <a:p>
            <a:endParaRPr lang="en-US" sz="2400" b="1" i="1" dirty="0">
              <a:latin typeface="Helvetica" pitchFamily="2" charset="0"/>
            </a:endParaRPr>
          </a:p>
          <a:p>
            <a:endParaRPr lang="en-US" sz="2400" b="1" i="1" dirty="0">
              <a:effectLst/>
              <a:latin typeface="Helvetica" pitchFamily="2" charset="0"/>
            </a:endParaRPr>
          </a:p>
          <a:p>
            <a:r>
              <a:rPr lang="en-US" sz="2400" b="1" i="1" dirty="0">
                <a:effectLst/>
                <a:latin typeface="Helvetica" pitchFamily="2" charset="0"/>
              </a:rPr>
              <a:t>Marginal probability </a:t>
            </a:r>
            <a:r>
              <a:rPr lang="en-US" sz="2400" dirty="0">
                <a:effectLst/>
                <a:latin typeface="Helvetica" pitchFamily="2" charset="0"/>
              </a:rPr>
              <a:t>captures information about a single</a:t>
            </a:r>
          </a:p>
          <a:p>
            <a:r>
              <a:rPr lang="en-US" sz="2400" dirty="0">
                <a:effectLst/>
                <a:latin typeface="Helvetica" pitchFamily="2" charset="0"/>
              </a:rPr>
              <a:t>event/process at a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i="1" dirty="0">
                <a:effectLst/>
                <a:latin typeface="Helvetica" pitchFamily="2" charset="0"/>
              </a:rPr>
              <a:t>Joint probability </a:t>
            </a:r>
            <a:r>
              <a:rPr lang="en-US" sz="2400" dirty="0">
                <a:effectLst/>
                <a:latin typeface="Helvetica" pitchFamily="2" charset="0"/>
              </a:rPr>
              <a:t>considers how these two (or more) processes behave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>
                <a:effectLst/>
                <a:latin typeface="Helvetica" pitchFamily="2" charset="0"/>
              </a:rPr>
              <a:t>simultaneously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b="1" i="1" dirty="0">
                <a:effectLst/>
                <a:latin typeface="Helvetica" pitchFamily="2" charset="0"/>
              </a:rPr>
              <a:t>Conditional probability </a:t>
            </a:r>
            <a:r>
              <a:rPr lang="en-US" sz="2400" dirty="0">
                <a:effectLst/>
                <a:latin typeface="Helvetica" pitchFamily="2" charset="0"/>
              </a:rPr>
              <a:t>encodes how the probability of one event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>
                <a:effectLst/>
                <a:latin typeface="Helvetica" pitchFamily="2" charset="0"/>
              </a:rPr>
              <a:t>changes given that we know that the second event has occurred</a:t>
            </a:r>
          </a:p>
          <a:p>
            <a:endParaRPr lang="en-US" sz="2400" dirty="0">
              <a:effectLst/>
              <a:latin typeface="Helvetica" pitchFamily="2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8412452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AFF6E-7012-5504-E046-3545F7D5B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AC3B773A-A6AE-1885-8D42-492ECDA6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Marginal, Joint, and Conditional Probabilities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CAF88-96F6-1E6C-2AD0-DC1657E68F62}"/>
              </a:ext>
            </a:extLst>
          </p:cNvPr>
          <p:cNvSpPr txBox="1"/>
          <p:nvPr/>
        </p:nvSpPr>
        <p:spPr>
          <a:xfrm>
            <a:off x="3498700" y="746772"/>
            <a:ext cx="8440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4C1880-DECC-F170-C5B3-CB08D9B2DBF8}"/>
                  </a:ext>
                </a:extLst>
              </p:cNvPr>
              <p:cNvSpPr txBox="1"/>
              <p:nvPr/>
            </p:nvSpPr>
            <p:spPr>
              <a:xfrm>
                <a:off x="3498701" y="746772"/>
                <a:ext cx="8266580" cy="635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Suppose we want to understand the relationship between two events: M (the event that a movie is a high box office earner) and G (the event that a movie is G rated)</a:t>
                </a:r>
                <a:endParaRPr lang="en-US" sz="2400" dirty="0">
                  <a:effectLst/>
                  <a:latin typeface="Helvetica" pitchFamily="2" charset="0"/>
                </a:endParaRPr>
              </a:p>
              <a:p>
                <a:endParaRPr lang="en-US" sz="2400" b="1" i="1" dirty="0">
                  <a:effectLst/>
                  <a:latin typeface="Helvetica" pitchFamily="2" charset="0"/>
                </a:endParaRPr>
              </a:p>
              <a:p>
                <a:r>
                  <a:rPr lang="en-US" sz="2400" b="1" i="1" dirty="0">
                    <a:effectLst/>
                    <a:latin typeface="Helvetica" pitchFamily="2" charset="0"/>
                  </a:rPr>
                  <a:t>Marginal probability </a:t>
                </a:r>
                <a:r>
                  <a:rPr lang="en-US" sz="2400" dirty="0">
                    <a:effectLst/>
                    <a:latin typeface="Helvetica" pitchFamily="2" charset="0"/>
                  </a:rPr>
                  <a:t>captures information about a single</a:t>
                </a:r>
              </a:p>
              <a:p>
                <a:r>
                  <a:rPr lang="en-US" sz="2400" dirty="0">
                    <a:effectLst/>
                    <a:latin typeface="Helvetica" pitchFamily="2" charset="0"/>
                  </a:rPr>
                  <a:t>event/process at a time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b="1" dirty="0"/>
              </a:p>
              <a:p>
                <a:r>
                  <a:rPr lang="en-US" sz="2400" b="1" i="1" dirty="0">
                    <a:effectLst/>
                    <a:latin typeface="Helvetica" pitchFamily="2" charset="0"/>
                  </a:rPr>
                  <a:t>Joint probability </a:t>
                </a:r>
                <a:r>
                  <a:rPr lang="en-US" sz="2400" dirty="0">
                    <a:effectLst/>
                    <a:latin typeface="Helvetica" pitchFamily="2" charset="0"/>
                  </a:rPr>
                  <a:t>considers how these two (or more) processes behave</a:t>
                </a:r>
                <a:r>
                  <a:rPr lang="en-US" sz="2400" dirty="0">
                    <a:latin typeface="Helvetica" pitchFamily="2" charset="0"/>
                  </a:rPr>
                  <a:t> </a:t>
                </a:r>
                <a:r>
                  <a:rPr lang="en-US" sz="2400" dirty="0">
                    <a:effectLst/>
                    <a:latin typeface="Helvetica" pitchFamily="2" charset="0"/>
                  </a:rPr>
                  <a:t>simultaneously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𝒂𝒏𝒅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b="1" dirty="0">
                  <a:latin typeface="Helvetica" pitchFamily="2" charset="0"/>
                </a:endParaRPr>
              </a:p>
              <a:p>
                <a:r>
                  <a:rPr lang="en-US" sz="2400" b="1" i="1" dirty="0">
                    <a:effectLst/>
                    <a:latin typeface="Helvetica" pitchFamily="2" charset="0"/>
                  </a:rPr>
                  <a:t>Conditional probability </a:t>
                </a:r>
                <a:r>
                  <a:rPr lang="en-US" sz="2400" dirty="0">
                    <a:effectLst/>
                    <a:latin typeface="Helvetica" pitchFamily="2" charset="0"/>
                  </a:rPr>
                  <a:t>encodes how the probability of one event</a:t>
                </a:r>
                <a:r>
                  <a:rPr lang="en-US" sz="2400" dirty="0">
                    <a:latin typeface="Helvetica" pitchFamily="2" charset="0"/>
                  </a:rPr>
                  <a:t> </a:t>
                </a:r>
                <a:r>
                  <a:rPr lang="en-US" sz="2400" dirty="0">
                    <a:effectLst/>
                    <a:latin typeface="Helvetica" pitchFamily="2" charset="0"/>
                  </a:rPr>
                  <a:t>changes given that we know that the second event has occurred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e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𝒈𝒊𝒗𝒆𝒏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b="1" dirty="0">
                  <a:effectLst/>
                  <a:latin typeface="Helvetica" pitchFamily="2" charset="0"/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4C1880-DECC-F170-C5B3-CB08D9B2D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1" y="746772"/>
                <a:ext cx="8266580" cy="6355651"/>
              </a:xfrm>
              <a:prstGeom prst="rect">
                <a:avLst/>
              </a:prstGeom>
              <a:blipFill>
                <a:blip r:embed="rId3"/>
                <a:stretch>
                  <a:fillRect l="-1227" t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715485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0122" y="716701"/>
            <a:ext cx="346171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9" dirty="0">
                <a:latin typeface="Arial"/>
                <a:cs typeface="Arial"/>
              </a:rPr>
              <a:t>Given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statistical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question.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5457" y="2391041"/>
            <a:ext cx="1559094" cy="571290"/>
          </a:xfrm>
          <a:custGeom>
            <a:avLst/>
            <a:gdLst/>
            <a:ahLst/>
            <a:cxnLst/>
            <a:rect l="l" t="t" r="r" b="b"/>
            <a:pathLst>
              <a:path w="786764" h="288290">
                <a:moveTo>
                  <a:pt x="786324" y="144001"/>
                </a:moveTo>
                <a:lnTo>
                  <a:pt x="766281" y="98485"/>
                </a:lnTo>
                <a:lnTo>
                  <a:pt x="710467" y="58955"/>
                </a:lnTo>
                <a:lnTo>
                  <a:pt x="671170" y="42176"/>
                </a:lnTo>
                <a:lnTo>
                  <a:pt x="625359" y="27783"/>
                </a:lnTo>
                <a:lnTo>
                  <a:pt x="573843" y="16073"/>
                </a:lnTo>
                <a:lnTo>
                  <a:pt x="517432" y="7341"/>
                </a:lnTo>
                <a:lnTo>
                  <a:pt x="456935" y="1884"/>
                </a:lnTo>
                <a:lnTo>
                  <a:pt x="393162" y="0"/>
                </a:lnTo>
                <a:lnTo>
                  <a:pt x="329388" y="1884"/>
                </a:lnTo>
                <a:lnTo>
                  <a:pt x="268891" y="7341"/>
                </a:lnTo>
                <a:lnTo>
                  <a:pt x="212480" y="16073"/>
                </a:lnTo>
                <a:lnTo>
                  <a:pt x="160964" y="27783"/>
                </a:lnTo>
                <a:lnTo>
                  <a:pt x="115153" y="42176"/>
                </a:lnTo>
                <a:lnTo>
                  <a:pt x="75856" y="58955"/>
                </a:lnTo>
                <a:lnTo>
                  <a:pt x="20043" y="98485"/>
                </a:lnTo>
                <a:lnTo>
                  <a:pt x="0" y="144001"/>
                </a:lnTo>
                <a:lnTo>
                  <a:pt x="5145" y="167359"/>
                </a:lnTo>
                <a:lnTo>
                  <a:pt x="43883" y="210179"/>
                </a:lnTo>
                <a:lnTo>
                  <a:pt x="115153" y="245826"/>
                </a:lnTo>
                <a:lnTo>
                  <a:pt x="160964" y="260219"/>
                </a:lnTo>
                <a:lnTo>
                  <a:pt x="212480" y="271930"/>
                </a:lnTo>
                <a:lnTo>
                  <a:pt x="268891" y="280662"/>
                </a:lnTo>
                <a:lnTo>
                  <a:pt x="329388" y="286118"/>
                </a:lnTo>
                <a:lnTo>
                  <a:pt x="393162" y="288003"/>
                </a:lnTo>
                <a:lnTo>
                  <a:pt x="456935" y="286118"/>
                </a:lnTo>
                <a:lnTo>
                  <a:pt x="517432" y="280662"/>
                </a:lnTo>
                <a:lnTo>
                  <a:pt x="573843" y="271930"/>
                </a:lnTo>
                <a:lnTo>
                  <a:pt x="625359" y="260219"/>
                </a:lnTo>
                <a:lnTo>
                  <a:pt x="671170" y="245826"/>
                </a:lnTo>
                <a:lnTo>
                  <a:pt x="710467" y="229047"/>
                </a:lnTo>
                <a:lnTo>
                  <a:pt x="766281" y="189517"/>
                </a:lnTo>
                <a:lnTo>
                  <a:pt x="786324" y="144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98495" y="1445890"/>
          <a:ext cx="6703224" cy="238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387">
                <a:tc rowSpan="2" gridSpan="2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Population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Parameter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35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R="4508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Probability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87">
                <a:tc rowSpan="2" gridSpan="2"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Sample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Statistics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Visualizations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40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492793" y="2603757"/>
            <a:ext cx="4527538" cy="130868"/>
            <a:chOff x="1161683" y="1383848"/>
            <a:chExt cx="2284730" cy="66040"/>
          </a:xfrm>
        </p:grpSpPr>
        <p:sp>
          <p:nvSpPr>
            <p:cNvPr id="7" name="object 7"/>
            <p:cNvSpPr/>
            <p:nvPr/>
          </p:nvSpPr>
          <p:spPr>
            <a:xfrm>
              <a:off x="1166744" y="1416633"/>
              <a:ext cx="715645" cy="4445"/>
            </a:xfrm>
            <a:custGeom>
              <a:avLst/>
              <a:gdLst/>
              <a:ahLst/>
              <a:cxnLst/>
              <a:rect l="l" t="t" r="r" b="b"/>
              <a:pathLst>
                <a:path w="715644" h="4444">
                  <a:moveTo>
                    <a:pt x="715372" y="3873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164214" y="1386397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69" h="60959">
                  <a:moveTo>
                    <a:pt x="26151" y="60728"/>
                  </a:moveTo>
                  <a:lnTo>
                    <a:pt x="21593" y="48771"/>
                  </a:lnTo>
                  <a:lnTo>
                    <a:pt x="15350" y="39983"/>
                  </a:lnTo>
                  <a:lnTo>
                    <a:pt x="7969" y="33941"/>
                  </a:lnTo>
                  <a:lnTo>
                    <a:pt x="0" y="30221"/>
                  </a:lnTo>
                  <a:lnTo>
                    <a:pt x="8009" y="26588"/>
                  </a:lnTo>
                  <a:lnTo>
                    <a:pt x="15455" y="20626"/>
                  </a:lnTo>
                  <a:lnTo>
                    <a:pt x="21793" y="11907"/>
                  </a:lnTo>
                  <a:lnTo>
                    <a:pt x="2648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673502" y="1416622"/>
              <a:ext cx="768350" cy="4445"/>
            </a:xfrm>
            <a:custGeom>
              <a:avLst/>
              <a:gdLst/>
              <a:ahLst/>
              <a:cxnLst/>
              <a:rect l="l" t="t" r="r" b="b"/>
              <a:pathLst>
                <a:path w="768350" h="4444">
                  <a:moveTo>
                    <a:pt x="0" y="3884"/>
                  </a:moveTo>
                  <a:lnTo>
                    <a:pt x="76779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7353" y="1386378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70" h="60959">
                  <a:moveTo>
                    <a:pt x="0" y="0"/>
                  </a:moveTo>
                  <a:lnTo>
                    <a:pt x="4682" y="11909"/>
                  </a:lnTo>
                  <a:lnTo>
                    <a:pt x="11018" y="20630"/>
                  </a:lnTo>
                  <a:lnTo>
                    <a:pt x="18461" y="26594"/>
                  </a:lnTo>
                  <a:lnTo>
                    <a:pt x="26470" y="30231"/>
                  </a:lnTo>
                  <a:lnTo>
                    <a:pt x="18499" y="33948"/>
                  </a:lnTo>
                  <a:lnTo>
                    <a:pt x="11116" y="39987"/>
                  </a:lnTo>
                  <a:lnTo>
                    <a:pt x="4869" y="48773"/>
                  </a:lnTo>
                  <a:lnTo>
                    <a:pt x="307" y="6072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Course Overview</a:t>
            </a:r>
          </a:p>
        </p:txBody>
      </p:sp>
      <p:grpSp>
        <p:nvGrpSpPr>
          <p:cNvPr id="2" name="object 10">
            <a:extLst>
              <a:ext uri="{FF2B5EF4-FFF2-40B4-BE49-F238E27FC236}">
                <a16:creationId xmlns:a16="http://schemas.microsoft.com/office/drawing/2014/main" id="{ECE67D66-50F6-3147-6775-6CAFF075DE69}"/>
              </a:ext>
            </a:extLst>
          </p:cNvPr>
          <p:cNvGrpSpPr/>
          <p:nvPr/>
        </p:nvGrpSpPr>
        <p:grpSpPr>
          <a:xfrm>
            <a:off x="3608804" y="4864728"/>
            <a:ext cx="8583196" cy="547382"/>
            <a:chOff x="138547" y="2330460"/>
            <a:chExt cx="4331335" cy="276225"/>
          </a:xfrm>
        </p:grpSpPr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CBD2BD7B-49FF-EB5C-DFA2-42069FBBE774}"/>
                </a:ext>
              </a:extLst>
            </p:cNvPr>
            <p:cNvSpPr/>
            <p:nvPr/>
          </p:nvSpPr>
          <p:spPr>
            <a:xfrm>
              <a:off x="138547" y="2330460"/>
              <a:ext cx="4331335" cy="276225"/>
            </a:xfrm>
            <a:custGeom>
              <a:avLst/>
              <a:gdLst/>
              <a:ahLst/>
              <a:cxnLst/>
              <a:rect l="l" t="t" r="r" b="b"/>
              <a:pathLst>
                <a:path w="4331335" h="27622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22214"/>
                  </a:lnTo>
                  <a:lnTo>
                    <a:pt x="4243" y="243234"/>
                  </a:lnTo>
                  <a:lnTo>
                    <a:pt x="15816" y="260398"/>
                  </a:lnTo>
                  <a:lnTo>
                    <a:pt x="32980" y="271971"/>
                  </a:lnTo>
                  <a:lnTo>
                    <a:pt x="54000" y="276215"/>
                  </a:lnTo>
                  <a:lnTo>
                    <a:pt x="4276964" y="276215"/>
                  </a:lnTo>
                  <a:lnTo>
                    <a:pt x="4297984" y="271971"/>
                  </a:lnTo>
                  <a:lnTo>
                    <a:pt x="4315149" y="260398"/>
                  </a:lnTo>
                  <a:lnTo>
                    <a:pt x="4326721" y="243234"/>
                  </a:lnTo>
                  <a:lnTo>
                    <a:pt x="4330965" y="22221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F8954F2B-1D76-B137-CCB7-9622FF2434BD}"/>
                </a:ext>
              </a:extLst>
            </p:cNvPr>
            <p:cNvSpPr/>
            <p:nvPr/>
          </p:nvSpPr>
          <p:spPr>
            <a:xfrm>
              <a:off x="156547" y="2348460"/>
              <a:ext cx="4295140" cy="240665"/>
            </a:xfrm>
            <a:custGeom>
              <a:avLst/>
              <a:gdLst/>
              <a:ahLst/>
              <a:cxnLst/>
              <a:rect l="l" t="t" r="r" b="b"/>
              <a:pathLst>
                <a:path w="4295140" h="240664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204214"/>
                  </a:lnTo>
                  <a:lnTo>
                    <a:pt x="2829" y="218227"/>
                  </a:lnTo>
                  <a:lnTo>
                    <a:pt x="10544" y="229671"/>
                  </a:lnTo>
                  <a:lnTo>
                    <a:pt x="21987" y="237386"/>
                  </a:lnTo>
                  <a:lnTo>
                    <a:pt x="36000" y="240215"/>
                  </a:lnTo>
                  <a:lnTo>
                    <a:pt x="4258964" y="240215"/>
                  </a:lnTo>
                  <a:lnTo>
                    <a:pt x="4272977" y="237386"/>
                  </a:lnTo>
                  <a:lnTo>
                    <a:pt x="4284420" y="229671"/>
                  </a:lnTo>
                  <a:lnTo>
                    <a:pt x="4292136" y="218227"/>
                  </a:lnTo>
                  <a:lnTo>
                    <a:pt x="4294965" y="20421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object 13">
            <a:extLst>
              <a:ext uri="{FF2B5EF4-FFF2-40B4-BE49-F238E27FC236}">
                <a16:creationId xmlns:a16="http://schemas.microsoft.com/office/drawing/2014/main" id="{AB3491CF-954D-F33E-636B-4F6142B43881}"/>
              </a:ext>
            </a:extLst>
          </p:cNvPr>
          <p:cNvSpPr txBox="1"/>
          <p:nvPr/>
        </p:nvSpPr>
        <p:spPr>
          <a:xfrm>
            <a:off x="3690641" y="4934040"/>
            <a:ext cx="3666826" cy="75473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9" dirty="0">
                <a:latin typeface="Arial"/>
                <a:cs typeface="Arial"/>
              </a:rPr>
              <a:t>Where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do</a:t>
            </a:r>
            <a:r>
              <a:rPr sz="2180" spc="-12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come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from?</a:t>
            </a:r>
            <a:endParaRPr sz="218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576" dirty="0">
              <a:latin typeface="Arial"/>
              <a:cs typeface="Arial"/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EBD7A35-BB8A-C5D1-B94B-5A9687444693}"/>
              </a:ext>
            </a:extLst>
          </p:cNvPr>
          <p:cNvSpPr/>
          <p:nvPr/>
        </p:nvSpPr>
        <p:spPr>
          <a:xfrm>
            <a:off x="4087091" y="1260764"/>
            <a:ext cx="2466109" cy="2798618"/>
          </a:xfrm>
          <a:prstGeom prst="frame">
            <a:avLst>
              <a:gd name="adj1" fmla="val 351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49135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2FAF1-5E3B-EB0E-AF08-A5A1751A1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120A6A91-E894-8C76-B55E-4B164F75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Marginal, Joint, and Conditional Probabilities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4AE63-A670-063C-DB42-D8007DAC0977}"/>
              </a:ext>
            </a:extLst>
          </p:cNvPr>
          <p:cNvSpPr txBox="1"/>
          <p:nvPr/>
        </p:nvSpPr>
        <p:spPr>
          <a:xfrm>
            <a:off x="3498700" y="746772"/>
            <a:ext cx="8440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D0D06C-A08E-3022-9912-949D5B64B6E4}"/>
                  </a:ext>
                </a:extLst>
              </p:cNvPr>
              <p:cNvSpPr txBox="1"/>
              <p:nvPr/>
            </p:nvSpPr>
            <p:spPr>
              <a:xfrm>
                <a:off x="3498701" y="746772"/>
                <a:ext cx="8266580" cy="635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Suppose we want to understand the relationship between two events: M (the event that a movie is a high box office earner) and G (the event that a movie is G rated)</a:t>
                </a:r>
                <a:endParaRPr lang="en-US" sz="2400" dirty="0">
                  <a:effectLst/>
                  <a:latin typeface="Helvetica" pitchFamily="2" charset="0"/>
                </a:endParaRPr>
              </a:p>
              <a:p>
                <a:endParaRPr lang="en-US" sz="2400" b="1" i="1" dirty="0">
                  <a:effectLst/>
                  <a:latin typeface="Helvetica" pitchFamily="2" charset="0"/>
                </a:endParaRPr>
              </a:p>
              <a:p>
                <a:r>
                  <a:rPr lang="en-US" sz="2400" b="1" i="1" dirty="0">
                    <a:effectLst/>
                    <a:latin typeface="Helvetica" pitchFamily="2" charset="0"/>
                  </a:rPr>
                  <a:t>Marginal probability </a:t>
                </a:r>
                <a:r>
                  <a:rPr lang="en-US" sz="2400" dirty="0">
                    <a:effectLst/>
                    <a:latin typeface="Helvetica" pitchFamily="2" charset="0"/>
                  </a:rPr>
                  <a:t>captures information about a single</a:t>
                </a:r>
              </a:p>
              <a:p>
                <a:r>
                  <a:rPr lang="en-US" sz="2400" dirty="0">
                    <a:effectLst/>
                    <a:latin typeface="Helvetica" pitchFamily="2" charset="0"/>
                  </a:rPr>
                  <a:t>event/process at a time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b="1" dirty="0"/>
              </a:p>
              <a:p>
                <a:r>
                  <a:rPr lang="en-US" sz="2400" b="1" i="1" dirty="0">
                    <a:effectLst/>
                    <a:latin typeface="Helvetica" pitchFamily="2" charset="0"/>
                  </a:rPr>
                  <a:t>Joint probability </a:t>
                </a:r>
                <a:r>
                  <a:rPr lang="en-US" sz="2400" dirty="0">
                    <a:effectLst/>
                    <a:latin typeface="Helvetica" pitchFamily="2" charset="0"/>
                  </a:rPr>
                  <a:t>considers how these two (or more) processes behave</a:t>
                </a:r>
                <a:r>
                  <a:rPr lang="en-US" sz="2400" dirty="0">
                    <a:latin typeface="Helvetica" pitchFamily="2" charset="0"/>
                  </a:rPr>
                  <a:t> </a:t>
                </a:r>
                <a:r>
                  <a:rPr lang="en-US" sz="2400" dirty="0">
                    <a:effectLst/>
                    <a:latin typeface="Helvetica" pitchFamily="2" charset="0"/>
                  </a:rPr>
                  <a:t>simultaneously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𝒂𝒏𝒅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b="1" dirty="0">
                  <a:latin typeface="Helvetica" pitchFamily="2" charset="0"/>
                </a:endParaRPr>
              </a:p>
              <a:p>
                <a:r>
                  <a:rPr lang="en-US" sz="2400" b="1" i="1" dirty="0">
                    <a:effectLst/>
                    <a:latin typeface="Helvetica" pitchFamily="2" charset="0"/>
                  </a:rPr>
                  <a:t>Conditional probability </a:t>
                </a:r>
                <a:r>
                  <a:rPr lang="en-US" sz="2400" dirty="0">
                    <a:effectLst/>
                    <a:latin typeface="Helvetica" pitchFamily="2" charset="0"/>
                  </a:rPr>
                  <a:t>encodes how the probability of one event</a:t>
                </a:r>
                <a:r>
                  <a:rPr lang="en-US" sz="2400" dirty="0">
                    <a:latin typeface="Helvetica" pitchFamily="2" charset="0"/>
                  </a:rPr>
                  <a:t> </a:t>
                </a:r>
                <a:r>
                  <a:rPr lang="en-US" sz="2400" dirty="0">
                    <a:effectLst/>
                    <a:latin typeface="Helvetica" pitchFamily="2" charset="0"/>
                  </a:rPr>
                  <a:t>changes given that we know that the second event has occurred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e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𝒈𝒊𝒗𝒆𝒏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b="1" dirty="0">
                  <a:effectLst/>
                  <a:latin typeface="Helvetica" pitchFamily="2" charset="0"/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D0D06C-A08E-3022-9912-949D5B64B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1" y="746772"/>
                <a:ext cx="8266580" cy="6355651"/>
              </a:xfrm>
              <a:prstGeom prst="rect">
                <a:avLst/>
              </a:prstGeom>
              <a:blipFill>
                <a:blip r:embed="rId3"/>
                <a:stretch>
                  <a:fillRect l="-1227" t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D6C5643-EFDD-561D-2704-E2E7109AA5D1}"/>
              </a:ext>
            </a:extLst>
          </p:cNvPr>
          <p:cNvSpPr/>
          <p:nvPr/>
        </p:nvSpPr>
        <p:spPr>
          <a:xfrm>
            <a:off x="874842" y="167640"/>
            <a:ext cx="11064239" cy="66294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i="1" dirty="0">
                <a:latin typeface="+mj-lt"/>
              </a:rPr>
              <a:t>Practice</a:t>
            </a:r>
            <a:r>
              <a:rPr lang="en-US" sz="2400" dirty="0">
                <a:latin typeface="+mj-lt"/>
              </a:rPr>
              <a:t>: A </a:t>
            </a:r>
            <a:r>
              <a:rPr lang="en-US" sz="2400" dirty="0">
                <a:effectLst/>
                <a:latin typeface="Helvetica" pitchFamily="2" charset="0"/>
              </a:rPr>
              <a:t>1989 study of first-line therapies for cocaine dependency randomly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>
                <a:effectLst/>
                <a:latin typeface="Helvetica" pitchFamily="2" charset="0"/>
              </a:rPr>
              <a:t>assigned 72 chronic users into three groups: desipramine (antidepressant),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>
                <a:effectLst/>
                <a:latin typeface="Helvetica" pitchFamily="2" charset="0"/>
              </a:rPr>
              <a:t>lithium (standard treatment at the time), and placebo. Results of the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>
                <a:effectLst/>
                <a:latin typeface="Helvetica" pitchFamily="2" charset="0"/>
              </a:rPr>
              <a:t>study are summarized below:</a:t>
            </a:r>
          </a:p>
          <a:p>
            <a:endParaRPr lang="en-US" sz="2400" dirty="0">
              <a:latin typeface="Helvetica" pitchFamily="2" charset="0"/>
            </a:endParaRPr>
          </a:p>
          <a:p>
            <a:endParaRPr lang="en-US" sz="2400" dirty="0">
              <a:effectLst/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  <a:p>
            <a:endParaRPr lang="en-US" sz="2400" dirty="0">
              <a:effectLst/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  <a:p>
            <a:endParaRPr lang="en-US" sz="2400" dirty="0">
              <a:effectLst/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effectLst/>
                <a:latin typeface="Helvetica" pitchFamily="2" charset="0"/>
              </a:rPr>
              <a:t>What is the probability that a patient did not relapse over the course of the study?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" pitchFamily="2" charset="0"/>
              </a:rPr>
              <a:t>What is the probability that a patient received desipramine and relapsed?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effectLst/>
                <a:latin typeface="Helvetica" pitchFamily="2" charset="0"/>
              </a:rPr>
              <a:t>Given that a patient received desipramine, what is the probability that they relapsed?</a:t>
            </a:r>
          </a:p>
          <a:p>
            <a:endParaRPr lang="en-US" sz="2400" dirty="0">
              <a:effectLst/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11F2E7-5851-0673-A724-2D183351E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97514"/>
              </p:ext>
            </p:extLst>
          </p:nvPr>
        </p:nvGraphicFramePr>
        <p:xfrm>
          <a:off x="3498699" y="2085600"/>
          <a:ext cx="5965752" cy="228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336202309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51748942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67511855"/>
                    </a:ext>
                  </a:extLst>
                </a:gridCol>
                <a:gridCol w="1256591">
                  <a:extLst>
                    <a:ext uri="{9D8B030D-6E8A-4147-A177-3AD203B41FA5}">
                      <a16:colId xmlns:a16="http://schemas.microsoft.com/office/drawing/2014/main" val="3213567879"/>
                    </a:ext>
                  </a:extLst>
                </a:gridCol>
              </a:tblGrid>
              <a:tr h="457604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relapse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no relapse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611165"/>
                  </a:ext>
                </a:extLst>
              </a:tr>
              <a:tr h="457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desipramine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2282039"/>
                  </a:ext>
                </a:extLst>
              </a:tr>
              <a:tr h="45760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lithium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1210737"/>
                  </a:ext>
                </a:extLst>
              </a:tr>
              <a:tr h="45760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placebo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21505"/>
                  </a:ext>
                </a:extLst>
              </a:tr>
              <a:tr h="45760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0314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2160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0122" y="716701"/>
            <a:ext cx="346171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9" dirty="0">
                <a:latin typeface="Arial"/>
                <a:cs typeface="Arial"/>
              </a:rPr>
              <a:t>Given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statistical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question.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5457" y="2391041"/>
            <a:ext cx="1559094" cy="571290"/>
          </a:xfrm>
          <a:custGeom>
            <a:avLst/>
            <a:gdLst/>
            <a:ahLst/>
            <a:cxnLst/>
            <a:rect l="l" t="t" r="r" b="b"/>
            <a:pathLst>
              <a:path w="786764" h="288290">
                <a:moveTo>
                  <a:pt x="786324" y="144001"/>
                </a:moveTo>
                <a:lnTo>
                  <a:pt x="766281" y="98485"/>
                </a:lnTo>
                <a:lnTo>
                  <a:pt x="710467" y="58955"/>
                </a:lnTo>
                <a:lnTo>
                  <a:pt x="671170" y="42176"/>
                </a:lnTo>
                <a:lnTo>
                  <a:pt x="625359" y="27783"/>
                </a:lnTo>
                <a:lnTo>
                  <a:pt x="573843" y="16073"/>
                </a:lnTo>
                <a:lnTo>
                  <a:pt x="517432" y="7341"/>
                </a:lnTo>
                <a:lnTo>
                  <a:pt x="456935" y="1884"/>
                </a:lnTo>
                <a:lnTo>
                  <a:pt x="393162" y="0"/>
                </a:lnTo>
                <a:lnTo>
                  <a:pt x="329388" y="1884"/>
                </a:lnTo>
                <a:lnTo>
                  <a:pt x="268891" y="7341"/>
                </a:lnTo>
                <a:lnTo>
                  <a:pt x="212480" y="16073"/>
                </a:lnTo>
                <a:lnTo>
                  <a:pt x="160964" y="27783"/>
                </a:lnTo>
                <a:lnTo>
                  <a:pt x="115153" y="42176"/>
                </a:lnTo>
                <a:lnTo>
                  <a:pt x="75856" y="58955"/>
                </a:lnTo>
                <a:lnTo>
                  <a:pt x="20043" y="98485"/>
                </a:lnTo>
                <a:lnTo>
                  <a:pt x="0" y="144001"/>
                </a:lnTo>
                <a:lnTo>
                  <a:pt x="5145" y="167359"/>
                </a:lnTo>
                <a:lnTo>
                  <a:pt x="43883" y="210179"/>
                </a:lnTo>
                <a:lnTo>
                  <a:pt x="115153" y="245826"/>
                </a:lnTo>
                <a:lnTo>
                  <a:pt x="160964" y="260219"/>
                </a:lnTo>
                <a:lnTo>
                  <a:pt x="212480" y="271930"/>
                </a:lnTo>
                <a:lnTo>
                  <a:pt x="268891" y="280662"/>
                </a:lnTo>
                <a:lnTo>
                  <a:pt x="329388" y="286118"/>
                </a:lnTo>
                <a:lnTo>
                  <a:pt x="393162" y="288003"/>
                </a:lnTo>
                <a:lnTo>
                  <a:pt x="456935" y="286118"/>
                </a:lnTo>
                <a:lnTo>
                  <a:pt x="517432" y="280662"/>
                </a:lnTo>
                <a:lnTo>
                  <a:pt x="573843" y="271930"/>
                </a:lnTo>
                <a:lnTo>
                  <a:pt x="625359" y="260219"/>
                </a:lnTo>
                <a:lnTo>
                  <a:pt x="671170" y="245826"/>
                </a:lnTo>
                <a:lnTo>
                  <a:pt x="710467" y="229047"/>
                </a:lnTo>
                <a:lnTo>
                  <a:pt x="766281" y="189517"/>
                </a:lnTo>
                <a:lnTo>
                  <a:pt x="786324" y="144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98495" y="1445890"/>
          <a:ext cx="6703224" cy="238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387">
                <a:tc rowSpan="2" gridSpan="2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Population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Parameter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35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R="4508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Probability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87">
                <a:tc rowSpan="2" gridSpan="2"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Sample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Statistics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Visualizations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40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492793" y="2603757"/>
            <a:ext cx="4527538" cy="130868"/>
            <a:chOff x="1161683" y="1383848"/>
            <a:chExt cx="2284730" cy="66040"/>
          </a:xfrm>
        </p:grpSpPr>
        <p:sp>
          <p:nvSpPr>
            <p:cNvPr id="7" name="object 7"/>
            <p:cNvSpPr/>
            <p:nvPr/>
          </p:nvSpPr>
          <p:spPr>
            <a:xfrm>
              <a:off x="1166744" y="1416633"/>
              <a:ext cx="715645" cy="4445"/>
            </a:xfrm>
            <a:custGeom>
              <a:avLst/>
              <a:gdLst/>
              <a:ahLst/>
              <a:cxnLst/>
              <a:rect l="l" t="t" r="r" b="b"/>
              <a:pathLst>
                <a:path w="715644" h="4444">
                  <a:moveTo>
                    <a:pt x="715372" y="3873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164214" y="1386397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69" h="60959">
                  <a:moveTo>
                    <a:pt x="26151" y="60728"/>
                  </a:moveTo>
                  <a:lnTo>
                    <a:pt x="21593" y="48771"/>
                  </a:lnTo>
                  <a:lnTo>
                    <a:pt x="15350" y="39983"/>
                  </a:lnTo>
                  <a:lnTo>
                    <a:pt x="7969" y="33941"/>
                  </a:lnTo>
                  <a:lnTo>
                    <a:pt x="0" y="30221"/>
                  </a:lnTo>
                  <a:lnTo>
                    <a:pt x="8009" y="26588"/>
                  </a:lnTo>
                  <a:lnTo>
                    <a:pt x="15455" y="20626"/>
                  </a:lnTo>
                  <a:lnTo>
                    <a:pt x="21793" y="11907"/>
                  </a:lnTo>
                  <a:lnTo>
                    <a:pt x="2648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673502" y="1416622"/>
              <a:ext cx="768350" cy="4445"/>
            </a:xfrm>
            <a:custGeom>
              <a:avLst/>
              <a:gdLst/>
              <a:ahLst/>
              <a:cxnLst/>
              <a:rect l="l" t="t" r="r" b="b"/>
              <a:pathLst>
                <a:path w="768350" h="4444">
                  <a:moveTo>
                    <a:pt x="0" y="3884"/>
                  </a:moveTo>
                  <a:lnTo>
                    <a:pt x="76779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7353" y="1386378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70" h="60959">
                  <a:moveTo>
                    <a:pt x="0" y="0"/>
                  </a:moveTo>
                  <a:lnTo>
                    <a:pt x="4682" y="11909"/>
                  </a:lnTo>
                  <a:lnTo>
                    <a:pt x="11018" y="20630"/>
                  </a:lnTo>
                  <a:lnTo>
                    <a:pt x="18461" y="26594"/>
                  </a:lnTo>
                  <a:lnTo>
                    <a:pt x="26470" y="30231"/>
                  </a:lnTo>
                  <a:lnTo>
                    <a:pt x="18499" y="33948"/>
                  </a:lnTo>
                  <a:lnTo>
                    <a:pt x="11116" y="39987"/>
                  </a:lnTo>
                  <a:lnTo>
                    <a:pt x="4869" y="48773"/>
                  </a:lnTo>
                  <a:lnTo>
                    <a:pt x="307" y="6072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Course Overview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EBD7A35-BB8A-C5D1-B94B-5A9687444693}"/>
              </a:ext>
            </a:extLst>
          </p:cNvPr>
          <p:cNvSpPr/>
          <p:nvPr/>
        </p:nvSpPr>
        <p:spPr>
          <a:xfrm>
            <a:off x="4087091" y="3095486"/>
            <a:ext cx="7370618" cy="963896"/>
          </a:xfrm>
          <a:prstGeom prst="frame">
            <a:avLst>
              <a:gd name="adj1" fmla="val 351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43DE079C-9C1A-D192-2CFA-2BFB98D8184A}"/>
              </a:ext>
            </a:extLst>
          </p:cNvPr>
          <p:cNvGrpSpPr/>
          <p:nvPr/>
        </p:nvGrpSpPr>
        <p:grpSpPr>
          <a:xfrm>
            <a:off x="3608804" y="4624533"/>
            <a:ext cx="8583196" cy="972703"/>
            <a:chOff x="138547" y="2327936"/>
            <a:chExt cx="4331335" cy="490855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C2B1E886-ED8B-866D-F3A8-4BDFF91BF0DD}"/>
                </a:ext>
              </a:extLst>
            </p:cNvPr>
            <p:cNvSpPr/>
            <p:nvPr/>
          </p:nvSpPr>
          <p:spPr>
            <a:xfrm>
              <a:off x="138547" y="2327936"/>
              <a:ext cx="4331335" cy="490855"/>
            </a:xfrm>
            <a:custGeom>
              <a:avLst/>
              <a:gdLst/>
              <a:ahLst/>
              <a:cxnLst/>
              <a:rect l="l" t="t" r="r" b="b"/>
              <a:pathLst>
                <a:path w="4331335" h="49085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436624"/>
                  </a:lnTo>
                  <a:lnTo>
                    <a:pt x="4243" y="457644"/>
                  </a:lnTo>
                  <a:lnTo>
                    <a:pt x="15816" y="474809"/>
                  </a:lnTo>
                  <a:lnTo>
                    <a:pt x="32980" y="486381"/>
                  </a:lnTo>
                  <a:lnTo>
                    <a:pt x="54000" y="490625"/>
                  </a:lnTo>
                  <a:lnTo>
                    <a:pt x="4276964" y="490625"/>
                  </a:lnTo>
                  <a:lnTo>
                    <a:pt x="4297984" y="486381"/>
                  </a:lnTo>
                  <a:lnTo>
                    <a:pt x="4315149" y="474809"/>
                  </a:lnTo>
                  <a:lnTo>
                    <a:pt x="4326721" y="457644"/>
                  </a:lnTo>
                  <a:lnTo>
                    <a:pt x="4330965" y="43662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B8B14B99-252A-8D08-83A2-B499B301EE52}"/>
                </a:ext>
              </a:extLst>
            </p:cNvPr>
            <p:cNvSpPr/>
            <p:nvPr/>
          </p:nvSpPr>
          <p:spPr>
            <a:xfrm>
              <a:off x="156547" y="2345936"/>
              <a:ext cx="4295140" cy="454659"/>
            </a:xfrm>
            <a:custGeom>
              <a:avLst/>
              <a:gdLst/>
              <a:ahLst/>
              <a:cxnLst/>
              <a:rect l="l" t="t" r="r" b="b"/>
              <a:pathLst>
                <a:path w="4295140" h="454660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18624"/>
                  </a:lnTo>
                  <a:lnTo>
                    <a:pt x="2829" y="432637"/>
                  </a:lnTo>
                  <a:lnTo>
                    <a:pt x="10544" y="444080"/>
                  </a:lnTo>
                  <a:lnTo>
                    <a:pt x="21987" y="451796"/>
                  </a:lnTo>
                  <a:lnTo>
                    <a:pt x="36000" y="454625"/>
                  </a:lnTo>
                  <a:lnTo>
                    <a:pt x="4258964" y="454625"/>
                  </a:lnTo>
                  <a:lnTo>
                    <a:pt x="4272977" y="451796"/>
                  </a:lnTo>
                  <a:lnTo>
                    <a:pt x="4284420" y="444080"/>
                  </a:lnTo>
                  <a:lnTo>
                    <a:pt x="4292136" y="432637"/>
                  </a:lnTo>
                  <a:lnTo>
                    <a:pt x="4294965" y="41862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DF0F5A23-90C8-9D8E-F762-4E810D3F13CF}"/>
              </a:ext>
            </a:extLst>
          </p:cNvPr>
          <p:cNvSpPr txBox="1"/>
          <p:nvPr/>
        </p:nvSpPr>
        <p:spPr>
          <a:xfrm>
            <a:off x="3690641" y="4709090"/>
            <a:ext cx="8135224" cy="117782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50" dirty="0">
                <a:latin typeface="Arial"/>
                <a:cs typeface="Arial"/>
              </a:rPr>
              <a:t>How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do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summarize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make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18" dirty="0">
                <a:latin typeface="Arial"/>
                <a:cs typeface="Arial"/>
              </a:rPr>
              <a:t>sense</a:t>
            </a:r>
            <a:r>
              <a:rPr sz="2180" spc="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all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(in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way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that </a:t>
            </a:r>
            <a:r>
              <a:rPr sz="2180" spc="-59" dirty="0">
                <a:latin typeface="Arial"/>
                <a:cs typeface="Arial"/>
              </a:rPr>
              <a:t>informs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research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question)?</a:t>
            </a:r>
            <a:endParaRPr sz="218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7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620116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0122" y="716701"/>
            <a:ext cx="346171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9" dirty="0">
                <a:latin typeface="Arial"/>
                <a:cs typeface="Arial"/>
              </a:rPr>
              <a:t>Given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statistical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question.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5457" y="2391041"/>
            <a:ext cx="1559094" cy="571290"/>
          </a:xfrm>
          <a:custGeom>
            <a:avLst/>
            <a:gdLst/>
            <a:ahLst/>
            <a:cxnLst/>
            <a:rect l="l" t="t" r="r" b="b"/>
            <a:pathLst>
              <a:path w="786764" h="288290">
                <a:moveTo>
                  <a:pt x="786324" y="144001"/>
                </a:moveTo>
                <a:lnTo>
                  <a:pt x="766281" y="98485"/>
                </a:lnTo>
                <a:lnTo>
                  <a:pt x="710467" y="58955"/>
                </a:lnTo>
                <a:lnTo>
                  <a:pt x="671170" y="42176"/>
                </a:lnTo>
                <a:lnTo>
                  <a:pt x="625359" y="27783"/>
                </a:lnTo>
                <a:lnTo>
                  <a:pt x="573843" y="16073"/>
                </a:lnTo>
                <a:lnTo>
                  <a:pt x="517432" y="7341"/>
                </a:lnTo>
                <a:lnTo>
                  <a:pt x="456935" y="1884"/>
                </a:lnTo>
                <a:lnTo>
                  <a:pt x="393162" y="0"/>
                </a:lnTo>
                <a:lnTo>
                  <a:pt x="329388" y="1884"/>
                </a:lnTo>
                <a:lnTo>
                  <a:pt x="268891" y="7341"/>
                </a:lnTo>
                <a:lnTo>
                  <a:pt x="212480" y="16073"/>
                </a:lnTo>
                <a:lnTo>
                  <a:pt x="160964" y="27783"/>
                </a:lnTo>
                <a:lnTo>
                  <a:pt x="115153" y="42176"/>
                </a:lnTo>
                <a:lnTo>
                  <a:pt x="75856" y="58955"/>
                </a:lnTo>
                <a:lnTo>
                  <a:pt x="20043" y="98485"/>
                </a:lnTo>
                <a:lnTo>
                  <a:pt x="0" y="144001"/>
                </a:lnTo>
                <a:lnTo>
                  <a:pt x="5145" y="167359"/>
                </a:lnTo>
                <a:lnTo>
                  <a:pt x="43883" y="210179"/>
                </a:lnTo>
                <a:lnTo>
                  <a:pt x="115153" y="245826"/>
                </a:lnTo>
                <a:lnTo>
                  <a:pt x="160964" y="260219"/>
                </a:lnTo>
                <a:lnTo>
                  <a:pt x="212480" y="271930"/>
                </a:lnTo>
                <a:lnTo>
                  <a:pt x="268891" y="280662"/>
                </a:lnTo>
                <a:lnTo>
                  <a:pt x="329388" y="286118"/>
                </a:lnTo>
                <a:lnTo>
                  <a:pt x="393162" y="288003"/>
                </a:lnTo>
                <a:lnTo>
                  <a:pt x="456935" y="286118"/>
                </a:lnTo>
                <a:lnTo>
                  <a:pt x="517432" y="280662"/>
                </a:lnTo>
                <a:lnTo>
                  <a:pt x="573843" y="271930"/>
                </a:lnTo>
                <a:lnTo>
                  <a:pt x="625359" y="260219"/>
                </a:lnTo>
                <a:lnTo>
                  <a:pt x="671170" y="245826"/>
                </a:lnTo>
                <a:lnTo>
                  <a:pt x="710467" y="229047"/>
                </a:lnTo>
                <a:lnTo>
                  <a:pt x="766281" y="189517"/>
                </a:lnTo>
                <a:lnTo>
                  <a:pt x="786324" y="144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98495" y="1445890"/>
          <a:ext cx="6703224" cy="238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387">
                <a:tc rowSpan="2" gridSpan="2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Population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Parameter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35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R="4508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Probability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87">
                <a:tc rowSpan="2" gridSpan="2"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Sample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Statistics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Visualizations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40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492793" y="2603757"/>
            <a:ext cx="4527538" cy="130868"/>
            <a:chOff x="1161683" y="1383848"/>
            <a:chExt cx="2284730" cy="66040"/>
          </a:xfrm>
        </p:grpSpPr>
        <p:sp>
          <p:nvSpPr>
            <p:cNvPr id="7" name="object 7"/>
            <p:cNvSpPr/>
            <p:nvPr/>
          </p:nvSpPr>
          <p:spPr>
            <a:xfrm>
              <a:off x="1166744" y="1416633"/>
              <a:ext cx="715645" cy="4445"/>
            </a:xfrm>
            <a:custGeom>
              <a:avLst/>
              <a:gdLst/>
              <a:ahLst/>
              <a:cxnLst/>
              <a:rect l="l" t="t" r="r" b="b"/>
              <a:pathLst>
                <a:path w="715644" h="4444">
                  <a:moveTo>
                    <a:pt x="715372" y="3873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164214" y="1386397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69" h="60959">
                  <a:moveTo>
                    <a:pt x="26151" y="60728"/>
                  </a:moveTo>
                  <a:lnTo>
                    <a:pt x="21593" y="48771"/>
                  </a:lnTo>
                  <a:lnTo>
                    <a:pt x="15350" y="39983"/>
                  </a:lnTo>
                  <a:lnTo>
                    <a:pt x="7969" y="33941"/>
                  </a:lnTo>
                  <a:lnTo>
                    <a:pt x="0" y="30221"/>
                  </a:lnTo>
                  <a:lnTo>
                    <a:pt x="8009" y="26588"/>
                  </a:lnTo>
                  <a:lnTo>
                    <a:pt x="15455" y="20626"/>
                  </a:lnTo>
                  <a:lnTo>
                    <a:pt x="21793" y="11907"/>
                  </a:lnTo>
                  <a:lnTo>
                    <a:pt x="2648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673502" y="1416622"/>
              <a:ext cx="768350" cy="4445"/>
            </a:xfrm>
            <a:custGeom>
              <a:avLst/>
              <a:gdLst/>
              <a:ahLst/>
              <a:cxnLst/>
              <a:rect l="l" t="t" r="r" b="b"/>
              <a:pathLst>
                <a:path w="768350" h="4444">
                  <a:moveTo>
                    <a:pt x="0" y="3884"/>
                  </a:moveTo>
                  <a:lnTo>
                    <a:pt x="76779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7353" y="1386378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70" h="60959">
                  <a:moveTo>
                    <a:pt x="0" y="0"/>
                  </a:moveTo>
                  <a:lnTo>
                    <a:pt x="4682" y="11909"/>
                  </a:lnTo>
                  <a:lnTo>
                    <a:pt x="11018" y="20630"/>
                  </a:lnTo>
                  <a:lnTo>
                    <a:pt x="18461" y="26594"/>
                  </a:lnTo>
                  <a:lnTo>
                    <a:pt x="26470" y="30231"/>
                  </a:lnTo>
                  <a:lnTo>
                    <a:pt x="18499" y="33948"/>
                  </a:lnTo>
                  <a:lnTo>
                    <a:pt x="11116" y="39987"/>
                  </a:lnTo>
                  <a:lnTo>
                    <a:pt x="4869" y="48773"/>
                  </a:lnTo>
                  <a:lnTo>
                    <a:pt x="307" y="6072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EBD7A35-BB8A-C5D1-B94B-5A9687444693}"/>
              </a:ext>
            </a:extLst>
          </p:cNvPr>
          <p:cNvSpPr/>
          <p:nvPr/>
        </p:nvSpPr>
        <p:spPr>
          <a:xfrm>
            <a:off x="5361708" y="2156857"/>
            <a:ext cx="4793673" cy="946562"/>
          </a:xfrm>
          <a:prstGeom prst="frame">
            <a:avLst>
              <a:gd name="adj1" fmla="val 64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object 11">
            <a:extLst>
              <a:ext uri="{FF2B5EF4-FFF2-40B4-BE49-F238E27FC236}">
                <a16:creationId xmlns:a16="http://schemas.microsoft.com/office/drawing/2014/main" id="{FB305E55-AC25-0102-967F-D5578D0120D4}"/>
              </a:ext>
            </a:extLst>
          </p:cNvPr>
          <p:cNvGrpSpPr/>
          <p:nvPr/>
        </p:nvGrpSpPr>
        <p:grpSpPr>
          <a:xfrm>
            <a:off x="3608804" y="4543445"/>
            <a:ext cx="8583196" cy="972703"/>
            <a:chOff x="138547" y="2325396"/>
            <a:chExt cx="4331335" cy="49085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62764E45-0D12-1394-AABC-5CD2166A98A8}"/>
                </a:ext>
              </a:extLst>
            </p:cNvPr>
            <p:cNvSpPr/>
            <p:nvPr/>
          </p:nvSpPr>
          <p:spPr>
            <a:xfrm>
              <a:off x="138547" y="2325396"/>
              <a:ext cx="4331335" cy="490855"/>
            </a:xfrm>
            <a:custGeom>
              <a:avLst/>
              <a:gdLst/>
              <a:ahLst/>
              <a:cxnLst/>
              <a:rect l="l" t="t" r="r" b="b"/>
              <a:pathLst>
                <a:path w="4331335" h="49085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436624"/>
                  </a:lnTo>
                  <a:lnTo>
                    <a:pt x="4243" y="457644"/>
                  </a:lnTo>
                  <a:lnTo>
                    <a:pt x="15816" y="474809"/>
                  </a:lnTo>
                  <a:lnTo>
                    <a:pt x="32980" y="486381"/>
                  </a:lnTo>
                  <a:lnTo>
                    <a:pt x="54000" y="490625"/>
                  </a:lnTo>
                  <a:lnTo>
                    <a:pt x="4276964" y="490625"/>
                  </a:lnTo>
                  <a:lnTo>
                    <a:pt x="4297984" y="486381"/>
                  </a:lnTo>
                  <a:lnTo>
                    <a:pt x="4315149" y="474809"/>
                  </a:lnTo>
                  <a:lnTo>
                    <a:pt x="4326721" y="457644"/>
                  </a:lnTo>
                  <a:lnTo>
                    <a:pt x="4330965" y="43662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9A04516A-C7DB-538F-19F3-3CE3FF8947C4}"/>
                </a:ext>
              </a:extLst>
            </p:cNvPr>
            <p:cNvSpPr/>
            <p:nvPr/>
          </p:nvSpPr>
          <p:spPr>
            <a:xfrm>
              <a:off x="156547" y="2343396"/>
              <a:ext cx="4295140" cy="454659"/>
            </a:xfrm>
            <a:custGeom>
              <a:avLst/>
              <a:gdLst/>
              <a:ahLst/>
              <a:cxnLst/>
              <a:rect l="l" t="t" r="r" b="b"/>
              <a:pathLst>
                <a:path w="4295140" h="454660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18624"/>
                  </a:lnTo>
                  <a:lnTo>
                    <a:pt x="2829" y="432637"/>
                  </a:lnTo>
                  <a:lnTo>
                    <a:pt x="10544" y="444080"/>
                  </a:lnTo>
                  <a:lnTo>
                    <a:pt x="21987" y="451796"/>
                  </a:lnTo>
                  <a:lnTo>
                    <a:pt x="36000" y="454625"/>
                  </a:lnTo>
                  <a:lnTo>
                    <a:pt x="4258964" y="454625"/>
                  </a:lnTo>
                  <a:lnTo>
                    <a:pt x="4272977" y="451796"/>
                  </a:lnTo>
                  <a:lnTo>
                    <a:pt x="4284420" y="444080"/>
                  </a:lnTo>
                  <a:lnTo>
                    <a:pt x="4292136" y="432637"/>
                  </a:lnTo>
                  <a:lnTo>
                    <a:pt x="4294965" y="41862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74BCA405-D9E3-0FA8-BD9F-68F17FBB6044}"/>
              </a:ext>
            </a:extLst>
          </p:cNvPr>
          <p:cNvSpPr txBox="1"/>
          <p:nvPr/>
        </p:nvSpPr>
        <p:spPr>
          <a:xfrm>
            <a:off x="3690640" y="4628001"/>
            <a:ext cx="8136482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99"/>
              </a:lnSpc>
              <a:spcBef>
                <a:spcPts val="109"/>
              </a:spcBef>
            </a:pPr>
            <a:r>
              <a:rPr sz="2180" spc="-20" dirty="0">
                <a:latin typeface="Arial"/>
                <a:cs typeface="Arial"/>
              </a:rPr>
              <a:t>How</a:t>
            </a:r>
            <a:r>
              <a:rPr sz="2180" spc="13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can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we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use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ideas</a:t>
            </a:r>
            <a:r>
              <a:rPr sz="2180" spc="13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from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mathematics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relate</a:t>
            </a:r>
            <a:r>
              <a:rPr sz="2180" spc="13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sample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(and </a:t>
            </a:r>
            <a:r>
              <a:rPr sz="2180" spc="-149" dirty="0">
                <a:latin typeface="Arial"/>
                <a:cs typeface="Arial"/>
              </a:rPr>
              <a:t>sample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statistic)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back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population</a:t>
            </a:r>
            <a:r>
              <a:rPr sz="2180" spc="-20" dirty="0">
                <a:latin typeface="Arial"/>
                <a:cs typeface="Arial"/>
              </a:rPr>
              <a:t> (and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parameter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interest)?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4493135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9F440-68EA-40C5-2962-9E3EC13EE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26F3C97E-3A67-A1AE-5360-B1AB7A05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Probability?</a:t>
            </a:r>
          </a:p>
        </p:txBody>
      </p:sp>
      <p:grpSp>
        <p:nvGrpSpPr>
          <p:cNvPr id="2" name="object 11">
            <a:extLst>
              <a:ext uri="{FF2B5EF4-FFF2-40B4-BE49-F238E27FC236}">
                <a16:creationId xmlns:a16="http://schemas.microsoft.com/office/drawing/2014/main" id="{5C40D34F-0E3D-3CC6-9F40-C2F07817CC63}"/>
              </a:ext>
            </a:extLst>
          </p:cNvPr>
          <p:cNvGrpSpPr/>
          <p:nvPr/>
        </p:nvGrpSpPr>
        <p:grpSpPr>
          <a:xfrm>
            <a:off x="3608804" y="806332"/>
            <a:ext cx="8583196" cy="972703"/>
            <a:chOff x="138547" y="2325396"/>
            <a:chExt cx="4331335" cy="49085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CE7AA9DB-3797-46A2-B368-5FB4A61E686D}"/>
                </a:ext>
              </a:extLst>
            </p:cNvPr>
            <p:cNvSpPr/>
            <p:nvPr/>
          </p:nvSpPr>
          <p:spPr>
            <a:xfrm>
              <a:off x="138547" y="2325396"/>
              <a:ext cx="4331335" cy="490855"/>
            </a:xfrm>
            <a:custGeom>
              <a:avLst/>
              <a:gdLst/>
              <a:ahLst/>
              <a:cxnLst/>
              <a:rect l="l" t="t" r="r" b="b"/>
              <a:pathLst>
                <a:path w="4331335" h="49085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436624"/>
                  </a:lnTo>
                  <a:lnTo>
                    <a:pt x="4243" y="457644"/>
                  </a:lnTo>
                  <a:lnTo>
                    <a:pt x="15816" y="474809"/>
                  </a:lnTo>
                  <a:lnTo>
                    <a:pt x="32980" y="486381"/>
                  </a:lnTo>
                  <a:lnTo>
                    <a:pt x="54000" y="490625"/>
                  </a:lnTo>
                  <a:lnTo>
                    <a:pt x="4276964" y="490625"/>
                  </a:lnTo>
                  <a:lnTo>
                    <a:pt x="4297984" y="486381"/>
                  </a:lnTo>
                  <a:lnTo>
                    <a:pt x="4315149" y="474809"/>
                  </a:lnTo>
                  <a:lnTo>
                    <a:pt x="4326721" y="457644"/>
                  </a:lnTo>
                  <a:lnTo>
                    <a:pt x="4330965" y="43662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46B07F6B-64D3-BB04-BB8E-91A846A143B2}"/>
                </a:ext>
              </a:extLst>
            </p:cNvPr>
            <p:cNvSpPr/>
            <p:nvPr/>
          </p:nvSpPr>
          <p:spPr>
            <a:xfrm>
              <a:off x="156547" y="2343396"/>
              <a:ext cx="4295140" cy="454659"/>
            </a:xfrm>
            <a:custGeom>
              <a:avLst/>
              <a:gdLst/>
              <a:ahLst/>
              <a:cxnLst/>
              <a:rect l="l" t="t" r="r" b="b"/>
              <a:pathLst>
                <a:path w="4295140" h="454660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18624"/>
                  </a:lnTo>
                  <a:lnTo>
                    <a:pt x="2829" y="432637"/>
                  </a:lnTo>
                  <a:lnTo>
                    <a:pt x="10544" y="444080"/>
                  </a:lnTo>
                  <a:lnTo>
                    <a:pt x="21987" y="451796"/>
                  </a:lnTo>
                  <a:lnTo>
                    <a:pt x="36000" y="454625"/>
                  </a:lnTo>
                  <a:lnTo>
                    <a:pt x="4258964" y="454625"/>
                  </a:lnTo>
                  <a:lnTo>
                    <a:pt x="4272977" y="451796"/>
                  </a:lnTo>
                  <a:lnTo>
                    <a:pt x="4284420" y="444080"/>
                  </a:lnTo>
                  <a:lnTo>
                    <a:pt x="4292136" y="432637"/>
                  </a:lnTo>
                  <a:lnTo>
                    <a:pt x="4294965" y="41862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C163769F-7719-7314-6F62-C33D0E300EBB}"/>
              </a:ext>
            </a:extLst>
          </p:cNvPr>
          <p:cNvSpPr txBox="1"/>
          <p:nvPr/>
        </p:nvSpPr>
        <p:spPr>
          <a:xfrm>
            <a:off x="3690640" y="890888"/>
            <a:ext cx="8136482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99"/>
              </a:lnSpc>
              <a:spcBef>
                <a:spcPts val="109"/>
              </a:spcBef>
            </a:pPr>
            <a:r>
              <a:rPr lang="en-US" sz="2180" spc="-20" dirty="0">
                <a:latin typeface="Arial"/>
                <a:cs typeface="Arial"/>
              </a:rPr>
              <a:t>Suppose I have a fair coin and give it a toss. What is the chance that it lands heads up?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0776393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8AC2B-9CE9-6158-8E73-A55D45D3F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88D56F45-37C3-216D-04A6-263B096E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Probability?</a:t>
            </a:r>
          </a:p>
        </p:txBody>
      </p:sp>
      <p:grpSp>
        <p:nvGrpSpPr>
          <p:cNvPr id="2" name="object 11">
            <a:extLst>
              <a:ext uri="{FF2B5EF4-FFF2-40B4-BE49-F238E27FC236}">
                <a16:creationId xmlns:a16="http://schemas.microsoft.com/office/drawing/2014/main" id="{64CFC401-A63D-35FF-28F7-F44E81DB9916}"/>
              </a:ext>
            </a:extLst>
          </p:cNvPr>
          <p:cNvGrpSpPr/>
          <p:nvPr/>
        </p:nvGrpSpPr>
        <p:grpSpPr>
          <a:xfrm>
            <a:off x="3608804" y="806332"/>
            <a:ext cx="8583196" cy="972703"/>
            <a:chOff x="138547" y="2325396"/>
            <a:chExt cx="4331335" cy="49085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D120B78F-1393-BE75-0390-05B12C6D7F9E}"/>
                </a:ext>
              </a:extLst>
            </p:cNvPr>
            <p:cNvSpPr/>
            <p:nvPr/>
          </p:nvSpPr>
          <p:spPr>
            <a:xfrm>
              <a:off x="138547" y="2325396"/>
              <a:ext cx="4331335" cy="490855"/>
            </a:xfrm>
            <a:custGeom>
              <a:avLst/>
              <a:gdLst/>
              <a:ahLst/>
              <a:cxnLst/>
              <a:rect l="l" t="t" r="r" b="b"/>
              <a:pathLst>
                <a:path w="4331335" h="49085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436624"/>
                  </a:lnTo>
                  <a:lnTo>
                    <a:pt x="4243" y="457644"/>
                  </a:lnTo>
                  <a:lnTo>
                    <a:pt x="15816" y="474809"/>
                  </a:lnTo>
                  <a:lnTo>
                    <a:pt x="32980" y="486381"/>
                  </a:lnTo>
                  <a:lnTo>
                    <a:pt x="54000" y="490625"/>
                  </a:lnTo>
                  <a:lnTo>
                    <a:pt x="4276964" y="490625"/>
                  </a:lnTo>
                  <a:lnTo>
                    <a:pt x="4297984" y="486381"/>
                  </a:lnTo>
                  <a:lnTo>
                    <a:pt x="4315149" y="474809"/>
                  </a:lnTo>
                  <a:lnTo>
                    <a:pt x="4326721" y="457644"/>
                  </a:lnTo>
                  <a:lnTo>
                    <a:pt x="4330965" y="43662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CE12510E-C1BF-B34A-467C-831446D7F0A2}"/>
                </a:ext>
              </a:extLst>
            </p:cNvPr>
            <p:cNvSpPr/>
            <p:nvPr/>
          </p:nvSpPr>
          <p:spPr>
            <a:xfrm>
              <a:off x="156547" y="2343396"/>
              <a:ext cx="4295140" cy="454659"/>
            </a:xfrm>
            <a:custGeom>
              <a:avLst/>
              <a:gdLst/>
              <a:ahLst/>
              <a:cxnLst/>
              <a:rect l="l" t="t" r="r" b="b"/>
              <a:pathLst>
                <a:path w="4295140" h="454660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18624"/>
                  </a:lnTo>
                  <a:lnTo>
                    <a:pt x="2829" y="432637"/>
                  </a:lnTo>
                  <a:lnTo>
                    <a:pt x="10544" y="444080"/>
                  </a:lnTo>
                  <a:lnTo>
                    <a:pt x="21987" y="451796"/>
                  </a:lnTo>
                  <a:lnTo>
                    <a:pt x="36000" y="454625"/>
                  </a:lnTo>
                  <a:lnTo>
                    <a:pt x="4258964" y="454625"/>
                  </a:lnTo>
                  <a:lnTo>
                    <a:pt x="4272977" y="451796"/>
                  </a:lnTo>
                  <a:lnTo>
                    <a:pt x="4284420" y="444080"/>
                  </a:lnTo>
                  <a:lnTo>
                    <a:pt x="4292136" y="432637"/>
                  </a:lnTo>
                  <a:lnTo>
                    <a:pt x="4294965" y="41862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C446B31B-CE6C-A7DD-819E-75B643DBC6C0}"/>
              </a:ext>
            </a:extLst>
          </p:cNvPr>
          <p:cNvSpPr txBox="1"/>
          <p:nvPr/>
        </p:nvSpPr>
        <p:spPr>
          <a:xfrm>
            <a:off x="3690640" y="890888"/>
            <a:ext cx="8136482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99"/>
              </a:lnSpc>
              <a:spcBef>
                <a:spcPts val="109"/>
              </a:spcBef>
            </a:pPr>
            <a:r>
              <a:rPr lang="en-US" sz="2180" spc="-20" dirty="0">
                <a:latin typeface="Arial"/>
                <a:cs typeface="Arial"/>
              </a:rPr>
              <a:t>Suppose I have a fair coin and give it a toss. What is the chance that it lands heads up?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B3AF8-DC95-AB02-5386-EB4D7CBB78A4}"/>
              </a:ext>
            </a:extLst>
          </p:cNvPr>
          <p:cNvSpPr txBox="1"/>
          <p:nvPr/>
        </p:nvSpPr>
        <p:spPr>
          <a:xfrm>
            <a:off x="3644474" y="2411895"/>
            <a:ext cx="82946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Simulated Coin Tosses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Notice how frequency of the event relates to outcomes. </a:t>
            </a:r>
          </a:p>
        </p:txBody>
      </p:sp>
      <p:pic>
        <p:nvPicPr>
          <p:cNvPr id="5" name="Picture 4" descr="A close-up of a math game&#10;&#10;Description automatically generated">
            <a:extLst>
              <a:ext uri="{FF2B5EF4-FFF2-40B4-BE49-F238E27FC236}">
                <a16:creationId xmlns:a16="http://schemas.microsoft.com/office/drawing/2014/main" id="{744B7B65-3ED5-F61B-8E5C-97E9E746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136" y="2901436"/>
            <a:ext cx="8659808" cy="198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4490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92331-9623-D902-3B18-F7A5BCBCD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B739FFE-FB73-5B54-D75D-BA07E302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Probability?</a:t>
            </a:r>
          </a:p>
        </p:txBody>
      </p:sp>
      <p:grpSp>
        <p:nvGrpSpPr>
          <p:cNvPr id="2" name="object 11">
            <a:extLst>
              <a:ext uri="{FF2B5EF4-FFF2-40B4-BE49-F238E27FC236}">
                <a16:creationId xmlns:a16="http://schemas.microsoft.com/office/drawing/2014/main" id="{CA1ECDDC-9D07-D662-D682-1C5ABEA14645}"/>
              </a:ext>
            </a:extLst>
          </p:cNvPr>
          <p:cNvGrpSpPr/>
          <p:nvPr/>
        </p:nvGrpSpPr>
        <p:grpSpPr>
          <a:xfrm>
            <a:off x="3608804" y="806332"/>
            <a:ext cx="8583196" cy="972703"/>
            <a:chOff x="138547" y="2325396"/>
            <a:chExt cx="4331335" cy="49085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D9066121-C4F9-2AC0-770B-4D300594F68E}"/>
                </a:ext>
              </a:extLst>
            </p:cNvPr>
            <p:cNvSpPr/>
            <p:nvPr/>
          </p:nvSpPr>
          <p:spPr>
            <a:xfrm>
              <a:off x="138547" y="2325396"/>
              <a:ext cx="4331335" cy="490855"/>
            </a:xfrm>
            <a:custGeom>
              <a:avLst/>
              <a:gdLst/>
              <a:ahLst/>
              <a:cxnLst/>
              <a:rect l="l" t="t" r="r" b="b"/>
              <a:pathLst>
                <a:path w="4331335" h="49085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436624"/>
                  </a:lnTo>
                  <a:lnTo>
                    <a:pt x="4243" y="457644"/>
                  </a:lnTo>
                  <a:lnTo>
                    <a:pt x="15816" y="474809"/>
                  </a:lnTo>
                  <a:lnTo>
                    <a:pt x="32980" y="486381"/>
                  </a:lnTo>
                  <a:lnTo>
                    <a:pt x="54000" y="490625"/>
                  </a:lnTo>
                  <a:lnTo>
                    <a:pt x="4276964" y="490625"/>
                  </a:lnTo>
                  <a:lnTo>
                    <a:pt x="4297984" y="486381"/>
                  </a:lnTo>
                  <a:lnTo>
                    <a:pt x="4315149" y="474809"/>
                  </a:lnTo>
                  <a:lnTo>
                    <a:pt x="4326721" y="457644"/>
                  </a:lnTo>
                  <a:lnTo>
                    <a:pt x="4330965" y="43662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76BFBA2B-FF9C-5C43-EFCF-B84C80088641}"/>
                </a:ext>
              </a:extLst>
            </p:cNvPr>
            <p:cNvSpPr/>
            <p:nvPr/>
          </p:nvSpPr>
          <p:spPr>
            <a:xfrm>
              <a:off x="156547" y="2343396"/>
              <a:ext cx="4295140" cy="454659"/>
            </a:xfrm>
            <a:custGeom>
              <a:avLst/>
              <a:gdLst/>
              <a:ahLst/>
              <a:cxnLst/>
              <a:rect l="l" t="t" r="r" b="b"/>
              <a:pathLst>
                <a:path w="4295140" h="454660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18624"/>
                  </a:lnTo>
                  <a:lnTo>
                    <a:pt x="2829" y="432637"/>
                  </a:lnTo>
                  <a:lnTo>
                    <a:pt x="10544" y="444080"/>
                  </a:lnTo>
                  <a:lnTo>
                    <a:pt x="21987" y="451796"/>
                  </a:lnTo>
                  <a:lnTo>
                    <a:pt x="36000" y="454625"/>
                  </a:lnTo>
                  <a:lnTo>
                    <a:pt x="4258964" y="454625"/>
                  </a:lnTo>
                  <a:lnTo>
                    <a:pt x="4272977" y="451796"/>
                  </a:lnTo>
                  <a:lnTo>
                    <a:pt x="4284420" y="444080"/>
                  </a:lnTo>
                  <a:lnTo>
                    <a:pt x="4292136" y="432637"/>
                  </a:lnTo>
                  <a:lnTo>
                    <a:pt x="4294965" y="41862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1F5BE0B5-47CB-121A-A4EF-AFE4D93736B1}"/>
              </a:ext>
            </a:extLst>
          </p:cNvPr>
          <p:cNvSpPr txBox="1"/>
          <p:nvPr/>
        </p:nvSpPr>
        <p:spPr>
          <a:xfrm>
            <a:off x="3690640" y="890888"/>
            <a:ext cx="8136482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99"/>
              </a:lnSpc>
              <a:spcBef>
                <a:spcPts val="109"/>
              </a:spcBef>
            </a:pPr>
            <a:r>
              <a:rPr lang="en-US" sz="2180" spc="-20" dirty="0">
                <a:latin typeface="Arial"/>
                <a:cs typeface="Arial"/>
              </a:rPr>
              <a:t>Suppose I have a fair coin and give it a toss. What is the chance that it lands heads up?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3AC8D-BC47-1B73-7C7C-CC0A8C1820BF}"/>
              </a:ext>
            </a:extLst>
          </p:cNvPr>
          <p:cNvSpPr txBox="1"/>
          <p:nvPr/>
        </p:nvSpPr>
        <p:spPr>
          <a:xfrm>
            <a:off x="3644474" y="2411895"/>
            <a:ext cx="82946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Simulated Coin Tosses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Notice how frequency of the event relates to outcomes. </a:t>
            </a:r>
          </a:p>
          <a:p>
            <a:r>
              <a:rPr lang="en-US" sz="2400" dirty="0"/>
              <a:t>The </a:t>
            </a:r>
            <a:r>
              <a:rPr lang="en-US" sz="2400" b="1" i="1" dirty="0"/>
              <a:t>probability of an event </a:t>
            </a:r>
            <a:r>
              <a:rPr lang="en-US" sz="2400" dirty="0"/>
              <a:t>is the long-run relative frequency with which that events occurs if we were to repeat the random process (ex. flipping a coin) an infinite number of times.  </a:t>
            </a:r>
          </a:p>
        </p:txBody>
      </p:sp>
      <p:pic>
        <p:nvPicPr>
          <p:cNvPr id="5" name="Picture 4" descr="A close-up of a math game&#10;&#10;Description automatically generated">
            <a:extLst>
              <a:ext uri="{FF2B5EF4-FFF2-40B4-BE49-F238E27FC236}">
                <a16:creationId xmlns:a16="http://schemas.microsoft.com/office/drawing/2014/main" id="{2D171299-48E7-6E83-0333-5ADEE421A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136" y="2901436"/>
            <a:ext cx="8659808" cy="198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8799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1127</TotalTime>
  <Words>3472</Words>
  <Application>Microsoft Macintosh PowerPoint</Application>
  <PresentationFormat>Widescreen</PresentationFormat>
  <Paragraphs>592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Cambria Math</vt:lpstr>
      <vt:lpstr>Corbel</vt:lpstr>
      <vt:lpstr>Helvetica</vt:lpstr>
      <vt:lpstr>Times New Roman</vt:lpstr>
      <vt:lpstr>Wingdings 2</vt:lpstr>
      <vt:lpstr>Frame</vt:lpstr>
      <vt:lpstr>Elementary Statistics – Probability</vt:lpstr>
      <vt:lpstr>Plan for Today</vt:lpstr>
      <vt:lpstr>Recall: Course Overview</vt:lpstr>
      <vt:lpstr>Recall: Course Overview</vt:lpstr>
      <vt:lpstr>Recall: Course Overview</vt:lpstr>
      <vt:lpstr>Course Overview</vt:lpstr>
      <vt:lpstr>What is Probability?</vt:lpstr>
      <vt:lpstr>What is Probability?</vt:lpstr>
      <vt:lpstr>What is Probability?</vt:lpstr>
      <vt:lpstr>What is Probability?</vt:lpstr>
      <vt:lpstr>Probability Vocab</vt:lpstr>
      <vt:lpstr>Probability Vocab</vt:lpstr>
      <vt:lpstr>Probability Vocab</vt:lpstr>
      <vt:lpstr>Probability Vocab</vt:lpstr>
      <vt:lpstr>Foundational Rules of Probability </vt:lpstr>
      <vt:lpstr>Foundational Rules of Probability </vt:lpstr>
      <vt:lpstr>Foundational Rules of Probability 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Independance</vt:lpstr>
      <vt:lpstr>Assigning Probabilities to Events</vt:lpstr>
      <vt:lpstr>Assigning Probabilities to Events</vt:lpstr>
      <vt:lpstr>Marginal, Joint, and Conditional Probabilities</vt:lpstr>
      <vt:lpstr>Marginal, Joint, and Conditional Probabilities</vt:lpstr>
      <vt:lpstr>Marginal, Joint, and Conditional Probabilities</vt:lpstr>
      <vt:lpstr>Marginal, Joint, and Conditional Probabilities</vt:lpstr>
      <vt:lpstr>Marginal, Joint, and Conditional Probabilities</vt:lpstr>
      <vt:lpstr>Marginal, Joint, and Conditional Probabilities</vt:lpstr>
      <vt:lpstr>Marginal, Joint, and Conditional Probabilities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46</cp:revision>
  <dcterms:created xsi:type="dcterms:W3CDTF">2023-08-03T18:49:17Z</dcterms:created>
  <dcterms:modified xsi:type="dcterms:W3CDTF">2024-02-16T12:34:10Z</dcterms:modified>
</cp:coreProperties>
</file>