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343" r:id="rId4"/>
    <p:sldId id="344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8" r:id="rId16"/>
    <p:sldId id="318" r:id="rId17"/>
    <p:sldId id="329" r:id="rId18"/>
    <p:sldId id="319" r:id="rId19"/>
    <p:sldId id="330" r:id="rId20"/>
    <p:sldId id="320" r:id="rId21"/>
    <p:sldId id="331" r:id="rId22"/>
    <p:sldId id="321" r:id="rId23"/>
    <p:sldId id="322" r:id="rId24"/>
    <p:sldId id="323" r:id="rId25"/>
    <p:sldId id="332" r:id="rId26"/>
    <p:sldId id="324" r:id="rId27"/>
    <p:sldId id="333" r:id="rId28"/>
    <p:sldId id="325" r:id="rId29"/>
    <p:sldId id="326" r:id="rId30"/>
    <p:sldId id="327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86089"/>
  </p:normalViewPr>
  <p:slideViewPr>
    <p:cSldViewPr snapToGrid="0">
      <p:cViewPr varScale="1">
        <p:scale>
          <a:sx n="92" d="100"/>
          <a:sy n="92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0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1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1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2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4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2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yncook/data-se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.edu/~otorres/Excel/excelstata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oovypost.com/howto/quickly-get-column-statistics-in-google-sheets/" TargetMode="External"/><Relationship Id="rId5" Type="http://schemas.openxmlformats.org/officeDocument/2006/relationships/hyperlink" Target="http://www.comfsm.fm/~dleeling/statistics/text6.html#page-031" TargetMode="External"/><Relationship Id="rId4" Type="http://schemas.openxmlformats.org/officeDocument/2006/relationships/hyperlink" Target="https://statisticsbyjim.com/basics/descriptive-statistics-exce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</a:t>
            </a:r>
            <a:r>
              <a:rPr lang="en-US"/>
              <a:t>Data Analysis (EDA)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grpSp>
        <p:nvGrpSpPr>
          <p:cNvPr id="7" name="object 7">
            <a:extLst>
              <a:ext uri="{FF2B5EF4-FFF2-40B4-BE49-F238E27FC236}">
                <a16:creationId xmlns:a16="http://schemas.microsoft.com/office/drawing/2014/main" id="{AE24A05A-7142-6EA8-9E84-C14180C93407}"/>
              </a:ext>
            </a:extLst>
          </p:cNvPr>
          <p:cNvGrpSpPr/>
          <p:nvPr/>
        </p:nvGrpSpPr>
        <p:grpSpPr>
          <a:xfrm>
            <a:off x="3557212" y="4144349"/>
            <a:ext cx="8583196" cy="547382"/>
            <a:chOff x="138547" y="2905655"/>
            <a:chExt cx="4331335" cy="2762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4E96BC4-5559-87E4-25F0-52086505F75B}"/>
                </a:ext>
              </a:extLst>
            </p:cNvPr>
            <p:cNvSpPr/>
            <p:nvPr/>
          </p:nvSpPr>
          <p:spPr>
            <a:xfrm>
              <a:off x="138547" y="2905655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BAFB4D-7088-DBB2-8009-EF59DA74F4EE}"/>
                </a:ext>
              </a:extLst>
            </p:cNvPr>
            <p:cNvSpPr/>
            <p:nvPr/>
          </p:nvSpPr>
          <p:spPr>
            <a:xfrm>
              <a:off x="156547" y="2923655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CECC6BBC-1BC4-07FC-AD1A-C781647A1B51}"/>
              </a:ext>
            </a:extLst>
          </p:cNvPr>
          <p:cNvSpPr txBox="1"/>
          <p:nvPr/>
        </p:nvSpPr>
        <p:spPr>
          <a:xfrm>
            <a:off x="3639048" y="4213637"/>
            <a:ext cx="481192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But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once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data.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then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what?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28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</a:t>
            </a:r>
            <a:r>
              <a:rPr lang="en-US" spc="40" dirty="0"/>
              <a:t> </a:t>
            </a:r>
            <a:r>
              <a:rPr lang="en-US" spc="-40" dirty="0"/>
              <a:t>Movie</a:t>
            </a:r>
            <a:r>
              <a:rPr lang="en-US" spc="59" dirty="0"/>
              <a:t> </a:t>
            </a:r>
            <a:r>
              <a:rPr lang="en-US" spc="-69" dirty="0"/>
              <a:t>Dataset</a:t>
            </a:r>
            <a:endParaRPr lang="en-US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5F5C794-B5BD-4A05-99D1-FF3CC493A4C6}"/>
              </a:ext>
            </a:extLst>
          </p:cNvPr>
          <p:cNvSpPr txBox="1"/>
          <p:nvPr/>
        </p:nvSpPr>
        <p:spPr>
          <a:xfrm>
            <a:off x="3504773" y="690785"/>
            <a:ext cx="8524054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latin typeface="Arial"/>
                <a:cs typeface="Arial"/>
              </a:rPr>
              <a:t>For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next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few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classes,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spc="-40" dirty="0">
                <a:latin typeface="Arial"/>
                <a:cs typeface="Arial"/>
              </a:rPr>
              <a:t> be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working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understand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20" dirty="0">
                <a:latin typeface="Arial"/>
                <a:cs typeface="Arial"/>
              </a:rPr>
              <a:t>attributes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1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associate</a:t>
            </a:r>
            <a:r>
              <a:rPr sz="2180" dirty="0">
                <a:latin typeface="Arial"/>
                <a:cs typeface="Arial"/>
              </a:rPr>
              <a:t> with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office gross!</a:t>
            </a:r>
            <a:endParaRPr sz="2180">
              <a:latin typeface="Arial"/>
              <a:cs typeface="Arial"/>
            </a:endParaRPr>
          </a:p>
          <a:p>
            <a:pPr marL="573821" marR="643032">
              <a:lnSpc>
                <a:spcPct val="102600"/>
              </a:lnSpc>
              <a:spcBef>
                <a:spcPts val="991"/>
              </a:spcBef>
            </a:pPr>
            <a:r>
              <a:rPr sz="2180" dirty="0">
                <a:latin typeface="Arial"/>
                <a:cs typeface="Arial"/>
              </a:rPr>
              <a:t>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3,039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made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US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1929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2016, </a:t>
            </a:r>
            <a:r>
              <a:rPr sz="2180" spc="-149" dirty="0">
                <a:latin typeface="Arial"/>
                <a:cs typeface="Arial"/>
              </a:rPr>
              <a:t>scraped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IMDB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62CC6512-1923-4973-CE64-5FAED334B0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087" y="2859184"/>
            <a:ext cx="7724243" cy="2931338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EDDBD9D2-4FF5-47EC-D119-7306E05C61D0}"/>
              </a:ext>
            </a:extLst>
          </p:cNvPr>
          <p:cNvSpPr txBox="1"/>
          <p:nvPr/>
        </p:nvSpPr>
        <p:spPr>
          <a:xfrm>
            <a:off x="3504773" y="6181551"/>
            <a:ext cx="644651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Data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are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from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Kaggle.com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and</a:t>
            </a:r>
            <a:r>
              <a:rPr sz="1189" spc="10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are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available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at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99" dirty="0">
                <a:latin typeface="Courier New"/>
                <a:cs typeface="Courier New"/>
                <a:hlinkClick r:id="rId3"/>
              </a:rPr>
              <a:t>https://github.com/kaitlyncook/data-</a:t>
            </a:r>
            <a:r>
              <a:rPr sz="1189" spc="-40" dirty="0">
                <a:latin typeface="Courier New"/>
                <a:cs typeface="Courier New"/>
                <a:hlinkClick r:id="rId3"/>
              </a:rPr>
              <a:t>sets</a:t>
            </a:r>
            <a:endParaRPr sz="118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6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Exploratory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analysis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(EDA)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Exploratory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analysis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(EDA)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  <p:grpSp>
        <p:nvGrpSpPr>
          <p:cNvPr id="3" name="object 9">
            <a:extLst>
              <a:ext uri="{FF2B5EF4-FFF2-40B4-BE49-F238E27FC236}">
                <a16:creationId xmlns:a16="http://schemas.microsoft.com/office/drawing/2014/main" id="{B956F326-1A36-71D7-0B7E-B7044EEF0376}"/>
              </a:ext>
            </a:extLst>
          </p:cNvPr>
          <p:cNvGrpSpPr/>
          <p:nvPr/>
        </p:nvGrpSpPr>
        <p:grpSpPr>
          <a:xfrm>
            <a:off x="3579122" y="3153277"/>
            <a:ext cx="8583196" cy="1395509"/>
            <a:chOff x="138547" y="1623381"/>
            <a:chExt cx="4331335" cy="704215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FFD228C4-11EF-586F-B60B-CF38CF46B1D6}"/>
                </a:ext>
              </a:extLst>
            </p:cNvPr>
            <p:cNvSpPr/>
            <p:nvPr/>
          </p:nvSpPr>
          <p:spPr>
            <a:xfrm>
              <a:off x="138547" y="1623381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9E46A35B-ADF9-DC4C-35E2-873A5288D7D5}"/>
                </a:ext>
              </a:extLst>
            </p:cNvPr>
            <p:cNvSpPr/>
            <p:nvPr/>
          </p:nvSpPr>
          <p:spPr>
            <a:xfrm>
              <a:off x="156547" y="1869929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9" name="object 12">
            <a:extLst>
              <a:ext uri="{FF2B5EF4-FFF2-40B4-BE49-F238E27FC236}">
                <a16:creationId xmlns:a16="http://schemas.microsoft.com/office/drawing/2014/main" id="{3893D1F5-D974-EA8B-6159-50485B4D46F4}"/>
              </a:ext>
            </a:extLst>
          </p:cNvPr>
          <p:cNvGrpSpPr/>
          <p:nvPr/>
        </p:nvGrpSpPr>
        <p:grpSpPr>
          <a:xfrm>
            <a:off x="3579122" y="4718411"/>
            <a:ext cx="8583196" cy="1395509"/>
            <a:chOff x="138547" y="2413194"/>
            <a:chExt cx="4331335" cy="70421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195269E6-3C6E-E512-2A57-CC63C8A4FB09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C77ED97A-3ED5-64BF-2744-17DA5018BF6A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C8CF5B9F-65DF-B8E2-170B-6F5006FA75BA}"/>
              </a:ext>
            </a:extLst>
          </p:cNvPr>
          <p:cNvSpPr txBox="1"/>
          <p:nvPr/>
        </p:nvSpPr>
        <p:spPr>
          <a:xfrm>
            <a:off x="3553949" y="2380213"/>
            <a:ext cx="8242183" cy="36041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endParaRPr lang="en-US" sz="218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lang="en-US" sz="3072" dirty="0">
              <a:latin typeface="Arial"/>
              <a:cs typeface="Arial"/>
            </a:endParaRPr>
          </a:p>
          <a:p>
            <a:pPr marL="132130"/>
            <a:r>
              <a:rPr sz="2180" spc="-99" dirty="0">
                <a:latin typeface="Arial"/>
                <a:cs typeface="Arial"/>
              </a:rPr>
              <a:t>Graphical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Visualizations)</a:t>
            </a:r>
            <a:endParaRPr sz="2180" dirty="0">
              <a:latin typeface="Arial"/>
              <a:cs typeface="Arial"/>
            </a:endParaRPr>
          </a:p>
          <a:p>
            <a:pPr marL="132130" marR="572563">
              <a:lnSpc>
                <a:spcPct val="102699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representation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50" dirty="0">
                <a:latin typeface="Arial"/>
                <a:cs typeface="Arial"/>
              </a:rPr>
              <a:t>distributed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sample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576" dirty="0">
              <a:latin typeface="Arial"/>
              <a:cs typeface="Arial"/>
            </a:endParaRPr>
          </a:p>
          <a:p>
            <a:pPr marL="132130"/>
            <a:r>
              <a:rPr sz="2180" spc="-69" dirty="0">
                <a:latin typeface="Arial"/>
                <a:cs typeface="Arial"/>
              </a:rPr>
              <a:t>Numeric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(Summary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Statistics)</a:t>
            </a:r>
            <a:endParaRPr sz="2180" dirty="0">
              <a:latin typeface="Arial"/>
              <a:cs typeface="Arial"/>
            </a:endParaRP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single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set</a:t>
            </a:r>
            <a:r>
              <a:rPr sz="2180" dirty="0">
                <a:latin typeface="Arial"/>
                <a:cs typeface="Arial"/>
              </a:rPr>
              <a:t> of </a:t>
            </a:r>
            <a:r>
              <a:rPr sz="2180" spc="-129" dirty="0">
                <a:latin typeface="Arial"/>
                <a:cs typeface="Arial"/>
              </a:rPr>
              <a:t>numbers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important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features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20" dirty="0">
                <a:latin typeface="Arial"/>
                <a:cs typeface="Arial"/>
              </a:rPr>
              <a:t> 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69" dirty="0">
                <a:latin typeface="Arial"/>
                <a:cs typeface="Arial"/>
              </a:rPr>
              <a:t>center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5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744126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1048494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2093050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bar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C42D21D-AAA9-E3E6-B5ED-708942D00D24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49C5F1CB-9DBB-27CC-A901-DF5A5822F865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2" name="Picture 21" descr="A graph with green bars&#10;&#10;Description automatically generated">
            <a:extLst>
              <a:ext uri="{FF2B5EF4-FFF2-40B4-BE49-F238E27FC236}">
                <a16:creationId xmlns:a16="http://schemas.microsoft.com/office/drawing/2014/main" id="{5E14701F-8A05-1582-4A66-7A90BA54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895208"/>
            <a:ext cx="4501266" cy="2829812"/>
          </a:xfrm>
          <a:prstGeom prst="rect">
            <a:avLst/>
          </a:prstGeom>
        </p:spPr>
      </p:pic>
      <p:pic>
        <p:nvPicPr>
          <p:cNvPr id="24" name="Picture 23" descr="A graph with green bars&#10;&#10;Description automatically generated">
            <a:extLst>
              <a:ext uri="{FF2B5EF4-FFF2-40B4-BE49-F238E27FC236}">
                <a16:creationId xmlns:a16="http://schemas.microsoft.com/office/drawing/2014/main" id="{5FEF11E1-E96B-968D-548A-DE860E5E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897736"/>
            <a:ext cx="4501265" cy="28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106812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411180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1455736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bar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6C54889-D2D7-CD38-F829-612DDFC58C43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4A7955B-F86E-8706-FE77-AB0A38935608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6" name="Picture 15" descr="A graph with green bars&#10;&#10;Description automatically generated">
            <a:extLst>
              <a:ext uri="{FF2B5EF4-FFF2-40B4-BE49-F238E27FC236}">
                <a16:creationId xmlns:a16="http://schemas.microsoft.com/office/drawing/2014/main" id="{CD71F3C9-7802-30A5-5D52-B671F8E3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257894"/>
            <a:ext cx="4501266" cy="2829812"/>
          </a:xfrm>
          <a:prstGeom prst="rect">
            <a:avLst/>
          </a:prstGeom>
        </p:spPr>
      </p:pic>
      <p:pic>
        <p:nvPicPr>
          <p:cNvPr id="18" name="Picture 17" descr="A graph with green bars&#10;&#10;Description automatically generated">
            <a:extLst>
              <a:ext uri="{FF2B5EF4-FFF2-40B4-BE49-F238E27FC236}">
                <a16:creationId xmlns:a16="http://schemas.microsoft.com/office/drawing/2014/main" id="{AB2E9DAE-9CCA-BE51-92EB-2FDC0E6A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260422"/>
            <a:ext cx="4501265" cy="2829811"/>
          </a:xfrm>
          <a:prstGeom prst="rect">
            <a:avLst/>
          </a:prstGeom>
        </p:spPr>
      </p:pic>
      <p:grpSp>
        <p:nvGrpSpPr>
          <p:cNvPr id="20" name="object 12">
            <a:extLst>
              <a:ext uri="{FF2B5EF4-FFF2-40B4-BE49-F238E27FC236}">
                <a16:creationId xmlns:a16="http://schemas.microsoft.com/office/drawing/2014/main" id="{DAACFD03-ACB6-1060-C8E0-C4E6201C81B3}"/>
              </a:ext>
            </a:extLst>
          </p:cNvPr>
          <p:cNvGrpSpPr/>
          <p:nvPr/>
        </p:nvGrpSpPr>
        <p:grpSpPr>
          <a:xfrm>
            <a:off x="3226555" y="5136202"/>
            <a:ext cx="8613072" cy="1676400"/>
            <a:chOff x="138547" y="2413194"/>
            <a:chExt cx="4331335" cy="704215"/>
          </a:xfrm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BE0FAA8E-DD6D-8847-ADC3-D14B8B3150B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04CE116D-28F4-C82E-E6FD-AA2702AB443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object 15">
            <a:extLst>
              <a:ext uri="{FF2B5EF4-FFF2-40B4-BE49-F238E27FC236}">
                <a16:creationId xmlns:a16="http://schemas.microsoft.com/office/drawing/2014/main" id="{F094B698-9DC4-0D28-FF5B-D6BB196C5697}"/>
              </a:ext>
            </a:extLst>
          </p:cNvPr>
          <p:cNvSpPr txBox="1"/>
          <p:nvPr/>
        </p:nvSpPr>
        <p:spPr>
          <a:xfrm>
            <a:off x="3344525" y="5262254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years (first year, sophomore, junior, senior) in this class.  </a:t>
            </a:r>
          </a:p>
        </p:txBody>
      </p:sp>
    </p:spTree>
    <p:extLst>
      <p:ext uri="{BB962C8B-B14F-4D97-AF65-F5344CB8AC3E}">
        <p14:creationId xmlns:p14="http://schemas.microsoft.com/office/powerpoint/2010/main" val="151824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frequency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frequency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1F554FBB-CC16-2853-4029-58228B71C1A9}"/>
              </a:ext>
            </a:extLst>
          </p:cNvPr>
          <p:cNvGrpSpPr/>
          <p:nvPr/>
        </p:nvGrpSpPr>
        <p:grpSpPr>
          <a:xfrm>
            <a:off x="2965369" y="4895963"/>
            <a:ext cx="8613072" cy="1676400"/>
            <a:chOff x="138547" y="2413194"/>
            <a:chExt cx="4331335" cy="70421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6D95ADB2-EC88-5C60-BEAF-4603524A7335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4762A575-3873-7FEB-E86C-C307CCB27898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15">
            <a:extLst>
              <a:ext uri="{FF2B5EF4-FFF2-40B4-BE49-F238E27FC236}">
                <a16:creationId xmlns:a16="http://schemas.microsoft.com/office/drawing/2014/main" id="{16E99CF5-6A67-885A-4870-BBB96418BBFD}"/>
              </a:ext>
            </a:extLst>
          </p:cNvPr>
          <p:cNvSpPr txBox="1"/>
          <p:nvPr/>
        </p:nvSpPr>
        <p:spPr>
          <a:xfrm>
            <a:off x="3083339" y="5022015"/>
            <a:ext cx="8242183" cy="154899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represent the distribution of years (first year, sophomore, junior, senior) in this class with a frequency table.  </a:t>
            </a:r>
          </a:p>
        </p:txBody>
      </p:sp>
    </p:spTree>
    <p:extLst>
      <p:ext uri="{BB962C8B-B14F-4D97-AF65-F5344CB8AC3E}">
        <p14:creationId xmlns:p14="http://schemas.microsoft.com/office/powerpoint/2010/main" val="36338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  <p:grpSp>
        <p:nvGrpSpPr>
          <p:cNvPr id="6" name="object 12">
            <a:extLst>
              <a:ext uri="{FF2B5EF4-FFF2-40B4-BE49-F238E27FC236}">
                <a16:creationId xmlns:a16="http://schemas.microsoft.com/office/drawing/2014/main" id="{A4D29E2B-21D2-423B-CB5B-6D0013940F05}"/>
              </a:ext>
            </a:extLst>
          </p:cNvPr>
          <p:cNvGrpSpPr/>
          <p:nvPr/>
        </p:nvGrpSpPr>
        <p:grpSpPr>
          <a:xfrm>
            <a:off x="3200401" y="535937"/>
            <a:ext cx="8613072" cy="1676400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DD7F55EB-E2EF-7E6F-95B8-BBA286439D83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369C984-F42C-31E9-E465-4388421B333D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id="{D1B14125-BFC8-8C2C-CE16-7CED0632E075}"/>
              </a:ext>
            </a:extLst>
          </p:cNvPr>
          <p:cNvSpPr txBox="1"/>
          <p:nvPr/>
        </p:nvSpPr>
        <p:spPr>
          <a:xfrm>
            <a:off x="3318371" y="66198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ages in this class with a histogram.  </a:t>
            </a:r>
          </a:p>
        </p:txBody>
      </p:sp>
    </p:spTree>
    <p:extLst>
      <p:ext uri="{BB962C8B-B14F-4D97-AF65-F5344CB8AC3E}">
        <p14:creationId xmlns:p14="http://schemas.microsoft.com/office/powerpoint/2010/main" val="20649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 single variable: </a:t>
            </a:r>
          </a:p>
          <a:p>
            <a:pPr lvl="1"/>
            <a:r>
              <a:rPr lang="en-US" sz="2000" dirty="0"/>
              <a:t>Descriptive statistics</a:t>
            </a:r>
          </a:p>
          <a:p>
            <a:pPr lvl="1"/>
            <a:r>
              <a:rPr lang="en-US" sz="2000" dirty="0"/>
              <a:t>Summary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  <p:grpSp>
        <p:nvGrpSpPr>
          <p:cNvPr id="5" name="object 12">
            <a:extLst>
              <a:ext uri="{FF2B5EF4-FFF2-40B4-BE49-F238E27FC236}">
                <a16:creationId xmlns:a16="http://schemas.microsoft.com/office/drawing/2014/main" id="{8AC57E13-7B6B-4641-B839-67F936FD3039}"/>
              </a:ext>
            </a:extLst>
          </p:cNvPr>
          <p:cNvGrpSpPr/>
          <p:nvPr/>
        </p:nvGrpSpPr>
        <p:grpSpPr>
          <a:xfrm>
            <a:off x="3200401" y="535937"/>
            <a:ext cx="8613072" cy="1676400"/>
            <a:chOff x="138547" y="2413194"/>
            <a:chExt cx="4331335" cy="70421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9FF5DFDB-93B3-B718-94E8-1A6C48ECD90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C08008E9-0B6F-6E03-496D-92DB85455C46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15">
            <a:extLst>
              <a:ext uri="{FF2B5EF4-FFF2-40B4-BE49-F238E27FC236}">
                <a16:creationId xmlns:a16="http://schemas.microsoft.com/office/drawing/2014/main" id="{8B7C3A22-3A6A-213F-9184-EA4B40A6D9D0}"/>
              </a:ext>
            </a:extLst>
          </p:cNvPr>
          <p:cNvSpPr txBox="1"/>
          <p:nvPr/>
        </p:nvSpPr>
        <p:spPr>
          <a:xfrm>
            <a:off x="3318371" y="66198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distribution of ages in this class with a density plot.  </a:t>
            </a:r>
          </a:p>
        </p:txBody>
      </p:sp>
    </p:spTree>
    <p:extLst>
      <p:ext uri="{BB962C8B-B14F-4D97-AF65-F5344CB8AC3E}">
        <p14:creationId xmlns:p14="http://schemas.microsoft.com/office/powerpoint/2010/main" val="326738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05585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7" y="1263565"/>
            <a:ext cx="4575356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spc="-208" dirty="0">
                <a:solidFill>
                  <a:srgbClr val="00B0F0"/>
                </a:solidFill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</p:spTree>
    <p:extLst>
      <p:ext uri="{BB962C8B-B14F-4D97-AF65-F5344CB8AC3E}">
        <p14:creationId xmlns:p14="http://schemas.microsoft.com/office/powerpoint/2010/main" val="2252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7" y="1263565"/>
            <a:ext cx="4575356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spc="-208" dirty="0">
                <a:solidFill>
                  <a:srgbClr val="00B0F0"/>
                </a:solidFill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845A667D-179E-AC3A-A0BC-659298DAE67B}"/>
              </a:ext>
            </a:extLst>
          </p:cNvPr>
          <p:cNvGrpSpPr/>
          <p:nvPr/>
        </p:nvGrpSpPr>
        <p:grpSpPr>
          <a:xfrm>
            <a:off x="3445736" y="1913290"/>
            <a:ext cx="8746263" cy="1350375"/>
            <a:chOff x="138547" y="2413194"/>
            <a:chExt cx="4331335" cy="70421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9A4E633F-46EF-8217-4578-5853A6B9F8BB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DA14116E-955F-1400-7564-DF128E4046F6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CED480AA-8358-9A08-7C8A-E55E0036EB20}"/>
              </a:ext>
            </a:extLst>
          </p:cNvPr>
          <p:cNvSpPr txBox="1"/>
          <p:nvPr/>
        </p:nvSpPr>
        <p:spPr>
          <a:xfrm>
            <a:off x="3563707" y="203934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What is the skewness of our age data?</a:t>
            </a:r>
          </a:p>
        </p:txBody>
      </p:sp>
    </p:spTree>
    <p:extLst>
      <p:ext uri="{BB962C8B-B14F-4D97-AF65-F5344CB8AC3E}">
        <p14:creationId xmlns:p14="http://schemas.microsoft.com/office/powerpoint/2010/main" val="394510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492595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22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492595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  <p:grpSp>
        <p:nvGrpSpPr>
          <p:cNvPr id="3" name="object 12">
            <a:extLst>
              <a:ext uri="{FF2B5EF4-FFF2-40B4-BE49-F238E27FC236}">
                <a16:creationId xmlns:a16="http://schemas.microsoft.com/office/drawing/2014/main" id="{7D9B42FC-DE6C-8132-EF1D-EC8BBD0403F8}"/>
              </a:ext>
            </a:extLst>
          </p:cNvPr>
          <p:cNvGrpSpPr/>
          <p:nvPr/>
        </p:nvGrpSpPr>
        <p:grpSpPr>
          <a:xfrm>
            <a:off x="3445736" y="1913290"/>
            <a:ext cx="8746263" cy="1350375"/>
            <a:chOff x="138547" y="2413194"/>
            <a:chExt cx="4331335" cy="704215"/>
          </a:xfrm>
        </p:grpSpPr>
        <p:sp>
          <p:nvSpPr>
            <p:cNvPr id="4" name="object 13">
              <a:extLst>
                <a:ext uri="{FF2B5EF4-FFF2-40B4-BE49-F238E27FC236}">
                  <a16:creationId xmlns:a16="http://schemas.microsoft.com/office/drawing/2014/main" id="{42C6FC54-0E21-856F-4383-773368E1EEF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CD667C6D-7083-1D02-A141-8D8C79606475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id="{C1863E6D-EF3E-A684-5C6D-AF7290BB146B}"/>
              </a:ext>
            </a:extLst>
          </p:cNvPr>
          <p:cNvSpPr txBox="1"/>
          <p:nvPr/>
        </p:nvSpPr>
        <p:spPr>
          <a:xfrm>
            <a:off x="3563707" y="203934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What is the modality of our age data?</a:t>
            </a:r>
          </a:p>
        </p:txBody>
      </p:sp>
    </p:spTree>
    <p:extLst>
      <p:ext uri="{BB962C8B-B14F-4D97-AF65-F5344CB8AC3E}">
        <p14:creationId xmlns:p14="http://schemas.microsoft.com/office/powerpoint/2010/main" val="239387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Measures of central tendency give us a sense of what the typical value of this variable might look like.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  <a:blipFill>
                <a:blip r:embed="rId3"/>
                <a:stretch>
                  <a:fillRect l="-462" t="-205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8">
            <a:extLst>
              <a:ext uri="{FF2B5EF4-FFF2-40B4-BE49-F238E27FC236}">
                <a16:creationId xmlns:a16="http://schemas.microsoft.com/office/drawing/2014/main" id="{71E59EB4-959D-A9CB-BF40-2D4C1F02D37D}"/>
              </a:ext>
            </a:extLst>
          </p:cNvPr>
          <p:cNvSpPr txBox="1"/>
          <p:nvPr/>
        </p:nvSpPr>
        <p:spPr>
          <a:xfrm>
            <a:off x="3445737" y="5069741"/>
            <a:ext cx="8227081" cy="1681584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Median:</a:t>
            </a:r>
            <a:r>
              <a:rPr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from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smallest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20" dirty="0">
                <a:latin typeface="Arial"/>
                <a:cs typeface="Arial"/>
              </a:rPr>
              <a:t>largest.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median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6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falls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(or,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even,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average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values).</a:t>
            </a:r>
            <a:endParaRPr sz="2180" dirty="0">
              <a:latin typeface="Arial"/>
              <a:cs typeface="Arial"/>
            </a:endParaRPr>
          </a:p>
          <a:p>
            <a:pPr marL="685817" marR="364930" indent="-611572">
              <a:spcBef>
                <a:spcPts val="684"/>
              </a:spcBef>
            </a:pPr>
            <a:r>
              <a:rPr lang="en-US" sz="1982" i="1" spc="396" dirty="0">
                <a:solidFill>
                  <a:srgbClr val="3333B2"/>
                </a:solidFill>
                <a:latin typeface="Menlo"/>
                <a:cs typeface="Menlo"/>
              </a:rPr>
              <a:t>⇒</a:t>
            </a:r>
            <a:r>
              <a:rPr sz="1982" dirty="0">
                <a:latin typeface="Arial"/>
                <a:cs typeface="Arial"/>
              </a:rPr>
              <a:t>At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 of our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 or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dirty="0">
                <a:latin typeface="Arial"/>
                <a:cs typeface="Arial"/>
              </a:rPr>
              <a:t> to the </a:t>
            </a:r>
            <a:r>
              <a:rPr sz="1982" spc="-109" dirty="0">
                <a:latin typeface="Arial"/>
                <a:cs typeface="Arial"/>
              </a:rPr>
              <a:t>median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at</a:t>
            </a:r>
            <a:r>
              <a:rPr lang="en-US"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lang="en-US"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greater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median</a:t>
            </a:r>
            <a:endParaRPr sz="1982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141779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1417794"/>
              </a:xfrm>
              <a:prstGeom prst="rect">
                <a:avLst/>
              </a:prstGeom>
              <a:blipFill>
                <a:blip r:embed="rId3"/>
                <a:stretch>
                  <a:fillRect l="-462"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426962" y="3364382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962" y="3364382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2">
            <a:extLst>
              <a:ext uri="{FF2B5EF4-FFF2-40B4-BE49-F238E27FC236}">
                <a16:creationId xmlns:a16="http://schemas.microsoft.com/office/drawing/2014/main" id="{09A5A838-5B19-A4F5-4C3B-C1054E8B238E}"/>
              </a:ext>
            </a:extLst>
          </p:cNvPr>
          <p:cNvGrpSpPr/>
          <p:nvPr/>
        </p:nvGrpSpPr>
        <p:grpSpPr>
          <a:xfrm>
            <a:off x="3495799" y="4336471"/>
            <a:ext cx="8613072" cy="1676400"/>
            <a:chOff x="138547" y="2413194"/>
            <a:chExt cx="4331335" cy="704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7F349BC-F7B1-6D2D-88B6-DC0FE31414FF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81E17DE-B7C6-C7FE-A58B-0E6D87F2338E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5D86B082-7D01-2269-D49C-E91CD2B41E82}"/>
              </a:ext>
            </a:extLst>
          </p:cNvPr>
          <p:cNvSpPr txBox="1"/>
          <p:nvPr/>
        </p:nvSpPr>
        <p:spPr>
          <a:xfrm>
            <a:off x="3613769" y="4462523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mean age of students in this class. </a:t>
            </a:r>
          </a:p>
        </p:txBody>
      </p:sp>
    </p:spTree>
    <p:extLst>
      <p:ext uri="{BB962C8B-B14F-4D97-AF65-F5344CB8AC3E}">
        <p14:creationId xmlns:p14="http://schemas.microsoft.com/office/powerpoint/2010/main" val="7838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6" y="166255"/>
            <a:ext cx="8271164" cy="58184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Study Designs</a:t>
            </a:r>
          </a:p>
          <a:p>
            <a:pPr lvl="1"/>
            <a:r>
              <a:rPr lang="en-US" b="1" i="1" dirty="0"/>
              <a:t>Observational</a:t>
            </a:r>
            <a:r>
              <a:rPr lang="en-US" dirty="0"/>
              <a:t>: Researchers observe both the explanatory and response variables without interfering in how the data arises</a:t>
            </a:r>
          </a:p>
          <a:p>
            <a:pPr lvl="1"/>
            <a:r>
              <a:rPr lang="en-US" b="1" i="1" dirty="0"/>
              <a:t>Experiments</a:t>
            </a:r>
            <a:r>
              <a:rPr lang="en-US" dirty="0"/>
              <a:t>: Researchers intervene and assign treatments (the explanatory variable) to each participant in the study (ideally randomly) </a:t>
            </a:r>
          </a:p>
          <a:p>
            <a:pPr marL="0" indent="0">
              <a:buNone/>
            </a:pPr>
            <a:r>
              <a:rPr lang="en-US" b="1" i="1" dirty="0"/>
              <a:t>Variables</a:t>
            </a:r>
          </a:p>
          <a:p>
            <a:pPr lvl="1"/>
            <a:r>
              <a:rPr lang="en-US" b="1" i="1" dirty="0"/>
              <a:t>Response variable:</a:t>
            </a:r>
            <a:r>
              <a:rPr lang="en-US" dirty="0"/>
              <a:t> the measured outcome of interest. </a:t>
            </a:r>
          </a:p>
          <a:p>
            <a:pPr lvl="1"/>
            <a:r>
              <a:rPr lang="en-US" b="1" i="1" dirty="0"/>
              <a:t>Explanatory variable:</a:t>
            </a:r>
            <a:r>
              <a:rPr lang="en-US" dirty="0"/>
              <a:t> a variable that potentials explains or predicts changes in the response. </a:t>
            </a:r>
            <a:endParaRPr lang="en-US" sz="2000" b="1" i="1" dirty="0"/>
          </a:p>
          <a:p>
            <a:pPr lvl="1"/>
            <a:r>
              <a:rPr lang="en-US" b="1" i="1" dirty="0"/>
              <a:t>Confounds </a:t>
            </a:r>
            <a:r>
              <a:rPr lang="en-US" dirty="0"/>
              <a:t>are associated with the explanatory and response variables, and </a:t>
            </a:r>
            <a:r>
              <a:rPr lang="en-US" b="1" i="1" dirty="0"/>
              <a:t>obscure true relationships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347F0B-A151-7379-A914-35AAD039FE94}"/>
              </a:ext>
            </a:extLst>
          </p:cNvPr>
          <p:cNvSpPr/>
          <p:nvPr/>
        </p:nvSpPr>
        <p:spPr>
          <a:xfrm>
            <a:off x="3629891" y="3632983"/>
            <a:ext cx="7938654" cy="30587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Helvetica" pitchFamily="2" charset="0"/>
              </a:rPr>
              <a:t>A researcher observes that towns with higher numbers of doctors also report higher numbers of crimes. They conclude that doctors must commit crimes at higher rate than the general population does.</a:t>
            </a:r>
          </a:p>
          <a:p>
            <a:endParaRPr lang="en-US" sz="2000" dirty="0">
              <a:latin typeface="Helvetica" pitchFamily="2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What type of study is this?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As stated by the researcher, what are the response and explanatory variables?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Is there a confound? If so, what? </a:t>
            </a:r>
          </a:p>
          <a:p>
            <a:endParaRPr lang="en-US" sz="2000" dirty="0">
              <a:latin typeface="Helvetica" pitchFamily="2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sz="2000" dirty="0">
              <a:latin typeface="Helvetica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893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674000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674000"/>
              </a:xfrm>
              <a:prstGeom prst="rect">
                <a:avLst/>
              </a:prstGeom>
              <a:blipFill>
                <a:blip r:embed="rId3"/>
                <a:stretch>
                  <a:fillRect l="-462" t="-7407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2">
            <a:extLst>
              <a:ext uri="{FF2B5EF4-FFF2-40B4-BE49-F238E27FC236}">
                <a16:creationId xmlns:a16="http://schemas.microsoft.com/office/drawing/2014/main" id="{09A5A838-5B19-A4F5-4C3B-C1054E8B238E}"/>
              </a:ext>
            </a:extLst>
          </p:cNvPr>
          <p:cNvGrpSpPr/>
          <p:nvPr/>
        </p:nvGrpSpPr>
        <p:grpSpPr>
          <a:xfrm>
            <a:off x="3495799" y="4336471"/>
            <a:ext cx="8613072" cy="1676400"/>
            <a:chOff x="138547" y="2413194"/>
            <a:chExt cx="4331335" cy="704215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7F349BC-F7B1-6D2D-88B6-DC0FE31414FF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81E17DE-B7C6-C7FE-A58B-0E6D87F2338E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5D86B082-7D01-2269-D49C-E91CD2B41E82}"/>
              </a:ext>
            </a:extLst>
          </p:cNvPr>
          <p:cNvSpPr txBox="1"/>
          <p:nvPr/>
        </p:nvSpPr>
        <p:spPr>
          <a:xfrm>
            <a:off x="3613769" y="4462523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median age of students in this class.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8FEEF-0E14-7E05-2820-6CCB9F361919}"/>
              </a:ext>
            </a:extLst>
          </p:cNvPr>
          <p:cNvSpPr txBox="1"/>
          <p:nvPr/>
        </p:nvSpPr>
        <p:spPr>
          <a:xfrm>
            <a:off x="3388857" y="2898741"/>
            <a:ext cx="8283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lang="en-US" sz="2180" spc="-50" dirty="0">
                <a:solidFill>
                  <a:srgbClr val="00B0F0"/>
                </a:solidFill>
                <a:latin typeface="Arial"/>
                <a:cs typeface="Arial"/>
              </a:rPr>
              <a:t>Median:</a:t>
            </a:r>
            <a:r>
              <a:rPr lang="en-US"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spc="-168" dirty="0">
                <a:latin typeface="Arial"/>
                <a:cs typeface="Arial"/>
              </a:rPr>
              <a:t>suppose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spc="-178" dirty="0">
                <a:latin typeface="Arial"/>
                <a:cs typeface="Arial"/>
              </a:rPr>
              <a:t>we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order</a:t>
            </a:r>
            <a:r>
              <a:rPr lang="en-US" sz="2180" dirty="0">
                <a:latin typeface="Arial"/>
                <a:cs typeface="Arial"/>
              </a:rPr>
              <a:t> the </a:t>
            </a:r>
            <a:r>
              <a:rPr lang="en-US" sz="2180" spc="-109" dirty="0">
                <a:latin typeface="Arial"/>
                <a:cs typeface="Arial"/>
              </a:rPr>
              <a:t>observations</a:t>
            </a:r>
            <a:r>
              <a:rPr lang="en-US" sz="2180" dirty="0">
                <a:latin typeface="Arial"/>
                <a:cs typeface="Arial"/>
              </a:rPr>
              <a:t> from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spc="-89" dirty="0">
                <a:latin typeface="Arial"/>
                <a:cs typeface="Arial"/>
              </a:rPr>
              <a:t>smallest</a:t>
            </a:r>
            <a:r>
              <a:rPr lang="en-US" sz="2180" dirty="0">
                <a:latin typeface="Arial"/>
                <a:cs typeface="Arial"/>
              </a:rPr>
              <a:t> to </a:t>
            </a:r>
            <a:r>
              <a:rPr lang="en-US" sz="2180" spc="-20" dirty="0">
                <a:latin typeface="Arial"/>
                <a:cs typeface="Arial"/>
              </a:rPr>
              <a:t>largest.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119" dirty="0">
                <a:latin typeface="Arial"/>
                <a:cs typeface="Arial"/>
              </a:rPr>
              <a:t>median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is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109" dirty="0">
                <a:latin typeface="Arial"/>
                <a:cs typeface="Arial"/>
              </a:rPr>
              <a:t>value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 </a:t>
            </a:r>
            <a:r>
              <a:rPr lang="en-US" sz="2180" i="1" spc="188" dirty="0">
                <a:latin typeface="Times New Roman"/>
                <a:cs typeface="Times New Roman"/>
              </a:rPr>
              <a:t>x</a:t>
            </a:r>
            <a:r>
              <a:rPr lang="en-US" sz="2180" i="1" spc="281" baseline="-10416" dirty="0">
                <a:latin typeface="Times New Roman"/>
                <a:cs typeface="Times New Roman"/>
              </a:rPr>
              <a:t>i</a:t>
            </a:r>
            <a:r>
              <a:rPr lang="en-US" sz="2180" i="1" spc="460" baseline="-10416" dirty="0">
                <a:latin typeface="Times New Roman"/>
                <a:cs typeface="Times New Roman"/>
              </a:rPr>
              <a:t> </a:t>
            </a:r>
            <a:r>
              <a:rPr lang="en-US" sz="2180" dirty="0">
                <a:latin typeface="Arial"/>
                <a:cs typeface="Arial"/>
              </a:rPr>
              <a:t>that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40" dirty="0">
                <a:latin typeface="Arial"/>
                <a:cs typeface="Arial"/>
              </a:rPr>
              <a:t>falls</a:t>
            </a:r>
            <a:r>
              <a:rPr lang="en-US" sz="2180" spc="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in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middle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(or,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if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i="1" spc="198" dirty="0">
                <a:latin typeface="Times New Roman"/>
                <a:cs typeface="Times New Roman"/>
              </a:rPr>
              <a:t>n</a:t>
            </a:r>
            <a:r>
              <a:rPr lang="en-US" sz="2180" i="1" spc="79" dirty="0">
                <a:latin typeface="Times New Roman"/>
                <a:cs typeface="Times New Roman"/>
              </a:rPr>
              <a:t> </a:t>
            </a:r>
            <a:r>
              <a:rPr lang="en-US" sz="2180" dirty="0">
                <a:latin typeface="Arial"/>
                <a:cs typeface="Arial"/>
              </a:rPr>
              <a:t>is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even,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69" dirty="0">
                <a:latin typeface="Arial"/>
                <a:cs typeface="Arial"/>
              </a:rPr>
              <a:t> </a:t>
            </a:r>
            <a:r>
              <a:rPr lang="en-US" sz="2180" spc="-159" dirty="0">
                <a:latin typeface="Arial"/>
                <a:cs typeface="Arial"/>
              </a:rPr>
              <a:t>average</a:t>
            </a:r>
            <a:r>
              <a:rPr lang="en-US" sz="2180" spc="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two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59" dirty="0">
                <a:latin typeface="Arial"/>
                <a:cs typeface="Arial"/>
              </a:rPr>
              <a:t>middle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20" dirty="0">
                <a:latin typeface="Arial"/>
                <a:cs typeface="Arial"/>
              </a:rPr>
              <a:t>values).</a:t>
            </a:r>
            <a:endParaRPr lang="en-US"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77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060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173656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109" dirty="0">
                    <a:solidFill>
                      <a:srgbClr val="00B0F0"/>
                    </a:solidFill>
                    <a:latin typeface="Arial"/>
                    <a:cs typeface="Arial"/>
                  </a:rPr>
                  <a:t>Range:</a:t>
                </a:r>
                <a:r>
                  <a:rPr lang="en-US" sz="2180" spc="9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69" dirty="0">
                    <a:latin typeface="Arial"/>
                    <a:cs typeface="Arial"/>
                  </a:rPr>
                  <a:t>maximum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minimum </a:t>
                </a:r>
                <a:r>
                  <a:rPr lang="en-US" sz="2180" spc="-149" dirty="0">
                    <a:latin typeface="Arial"/>
                    <a:cs typeface="Arial"/>
                  </a:rPr>
                  <a:t>values</a:t>
                </a:r>
                <a:r>
                  <a:rPr lang="en-US" sz="2180" dirty="0"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latin typeface="Arial"/>
                    <a:cs typeface="Arial"/>
                  </a:rPr>
                  <a:t>in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79" dirty="0"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dataset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938749">
                  <a:lnSpc>
                    <a:spcPct val="102600"/>
                  </a:lnSpc>
                  <a:spcBef>
                    <a:spcPts val="1575"/>
                  </a:spcBef>
                </a:pP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Interquartile</a:t>
                </a:r>
                <a:r>
                  <a:rPr lang="en-US" sz="2180" spc="-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solidFill>
                      <a:srgbClr val="00B0F0"/>
                    </a:solidFill>
                    <a:latin typeface="Arial"/>
                    <a:cs typeface="Arial"/>
                  </a:rPr>
                  <a:t>Range:</a:t>
                </a:r>
                <a:r>
                  <a:rPr lang="en-US" sz="2180" spc="1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75th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25th </a:t>
                </a:r>
                <a:r>
                  <a:rPr lang="en-US" sz="2180" spc="-89" dirty="0">
                    <a:latin typeface="Arial"/>
                    <a:cs typeface="Arial"/>
                  </a:rPr>
                  <a:t>percentiles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  <a:blipFill>
                <a:blip r:embed="rId3"/>
                <a:stretch>
                  <a:fillRect t="-3061" r="-1314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64179" y="6248310"/>
                <a:ext cx="7220402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Standard</a:t>
                </a:r>
                <a:r>
                  <a:rPr lang="en-US" sz="218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Deviation:</a:t>
                </a:r>
                <a:r>
                  <a:rPr lang="en-US" sz="2180" spc="218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79" y="6248310"/>
                <a:ext cx="7220402" cy="402142"/>
              </a:xfrm>
              <a:prstGeom prst="rect">
                <a:avLst/>
              </a:prstGeom>
              <a:blipFill>
                <a:blip r:embed="rId4"/>
                <a:stretch>
                  <a:fillRect l="-1406" t="-3125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blipFill>
                <a:blip r:embed="rId5"/>
                <a:stretch>
                  <a:fillRect t="-163830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6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1E799D-B1C3-CCC5-1CE8-A6ECC8E0D9EF}"/>
              </a:ext>
            </a:extLst>
          </p:cNvPr>
          <p:cNvSpPr txBox="1"/>
          <p:nvPr/>
        </p:nvSpPr>
        <p:spPr>
          <a:xfrm>
            <a:off x="3445737" y="2615501"/>
            <a:ext cx="868386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98989" marR="173656">
              <a:lnSpc>
                <a:spcPct val="102600"/>
              </a:lnSpc>
              <a:spcBef>
                <a:spcPts val="1585"/>
              </a:spcBef>
            </a:pPr>
            <a:r>
              <a:rPr lang="en-US" sz="2180" spc="-109" dirty="0">
                <a:solidFill>
                  <a:srgbClr val="00B0F0"/>
                </a:solidFill>
                <a:latin typeface="Arial"/>
                <a:cs typeface="Arial"/>
              </a:rPr>
              <a:t>Range:</a:t>
            </a:r>
            <a:r>
              <a:rPr lang="en-US" sz="2180" spc="9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difference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129" dirty="0">
                <a:latin typeface="Arial"/>
                <a:cs typeface="Arial"/>
              </a:rPr>
              <a:t>between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69" dirty="0">
                <a:latin typeface="Arial"/>
                <a:cs typeface="Arial"/>
              </a:rPr>
              <a:t>maximum</a:t>
            </a:r>
            <a:r>
              <a:rPr lang="en-US" sz="2180" spc="-30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and</a:t>
            </a:r>
            <a:r>
              <a:rPr lang="en-US" sz="2180" spc="-40" dirty="0">
                <a:latin typeface="Arial"/>
                <a:cs typeface="Arial"/>
              </a:rPr>
              <a:t> minimum </a:t>
            </a:r>
            <a:r>
              <a:rPr lang="en-US" sz="2180" spc="-149" dirty="0">
                <a:latin typeface="Arial"/>
                <a:cs typeface="Arial"/>
              </a:rPr>
              <a:t>values</a:t>
            </a:r>
            <a:r>
              <a:rPr lang="en-US" sz="2180" dirty="0">
                <a:latin typeface="Arial"/>
                <a:cs typeface="Arial"/>
              </a:rPr>
              <a:t> </a:t>
            </a:r>
            <a:r>
              <a:rPr lang="en-US" sz="2180" spc="-50" dirty="0">
                <a:latin typeface="Arial"/>
                <a:cs typeface="Arial"/>
              </a:rPr>
              <a:t>in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79" dirty="0">
                <a:latin typeface="Arial"/>
                <a:cs typeface="Arial"/>
              </a:rPr>
              <a:t> </a:t>
            </a:r>
            <a:r>
              <a:rPr lang="en-US" sz="2180" spc="-20" dirty="0">
                <a:latin typeface="Arial"/>
                <a:cs typeface="Arial"/>
              </a:rPr>
              <a:t>dataset</a:t>
            </a:r>
            <a:endParaRPr lang="en-US" sz="2180" dirty="0">
              <a:latin typeface="Arial"/>
              <a:cs typeface="Arial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9FAB8F9A-5DB6-BF69-5CBE-62B13FB6733A}"/>
              </a:ext>
            </a:extLst>
          </p:cNvPr>
          <p:cNvGrpSpPr/>
          <p:nvPr/>
        </p:nvGrpSpPr>
        <p:grpSpPr>
          <a:xfrm>
            <a:off x="3445737" y="3429000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5596DF7-A3C5-25F3-8E4B-9B6EBB281BCA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1D0AF41-CDBE-A4B7-D57E-30D96A35654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5AF7C9A-C3AF-6446-AAC6-54017D769226}"/>
              </a:ext>
            </a:extLst>
          </p:cNvPr>
          <p:cNvSpPr txBox="1"/>
          <p:nvPr/>
        </p:nvSpPr>
        <p:spPr>
          <a:xfrm>
            <a:off x="3563707" y="355505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range of age. </a:t>
            </a:r>
          </a:p>
        </p:txBody>
      </p:sp>
    </p:spTree>
    <p:extLst>
      <p:ext uri="{BB962C8B-B14F-4D97-AF65-F5344CB8AC3E}">
        <p14:creationId xmlns:p14="http://schemas.microsoft.com/office/powerpoint/2010/main" val="3427025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1E799D-B1C3-CCC5-1CE8-A6ECC8E0D9EF}"/>
              </a:ext>
            </a:extLst>
          </p:cNvPr>
          <p:cNvSpPr txBox="1"/>
          <p:nvPr/>
        </p:nvSpPr>
        <p:spPr>
          <a:xfrm>
            <a:off x="3445737" y="2615501"/>
            <a:ext cx="868386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98989" marR="938749">
              <a:lnSpc>
                <a:spcPct val="102600"/>
              </a:lnSpc>
              <a:spcBef>
                <a:spcPts val="1575"/>
              </a:spcBef>
            </a:pPr>
            <a:r>
              <a:rPr lang="en-US" sz="2180" spc="-50" dirty="0">
                <a:solidFill>
                  <a:srgbClr val="00B0F0"/>
                </a:solidFill>
                <a:latin typeface="Arial"/>
                <a:cs typeface="Arial"/>
              </a:rPr>
              <a:t>Interquartile</a:t>
            </a:r>
            <a:r>
              <a:rPr lang="en-US"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spc="-109" dirty="0">
                <a:solidFill>
                  <a:srgbClr val="00B0F0"/>
                </a:solidFill>
                <a:latin typeface="Arial"/>
                <a:cs typeface="Arial"/>
              </a:rPr>
              <a:t>Range:</a:t>
            </a:r>
            <a:r>
              <a:rPr lang="en-US" sz="2180" spc="1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99" dirty="0">
                <a:latin typeface="Arial"/>
                <a:cs typeface="Arial"/>
              </a:rPr>
              <a:t>difference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129" dirty="0">
                <a:latin typeface="Arial"/>
                <a:cs typeface="Arial"/>
              </a:rPr>
              <a:t>between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75th</a:t>
            </a:r>
            <a:r>
              <a:rPr lang="en-US" sz="2180" spc="-40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and</a:t>
            </a:r>
            <a:r>
              <a:rPr lang="en-US" sz="2180" spc="-40" dirty="0">
                <a:latin typeface="Arial"/>
                <a:cs typeface="Arial"/>
              </a:rPr>
              <a:t> 25th </a:t>
            </a:r>
            <a:r>
              <a:rPr lang="en-US" sz="2180" spc="-89" dirty="0">
                <a:latin typeface="Arial"/>
                <a:cs typeface="Arial"/>
              </a:rPr>
              <a:t>percentiles</a:t>
            </a:r>
            <a:r>
              <a:rPr lang="en-US" sz="2180" spc="-2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of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the</a:t>
            </a:r>
            <a:r>
              <a:rPr lang="en-US" sz="2180" spc="-10" dirty="0">
                <a:latin typeface="Arial"/>
                <a:cs typeface="Arial"/>
              </a:rPr>
              <a:t> </a:t>
            </a:r>
            <a:r>
              <a:rPr lang="en-US" sz="2180" spc="-40" dirty="0">
                <a:latin typeface="Arial"/>
                <a:cs typeface="Arial"/>
              </a:rPr>
              <a:t>data</a:t>
            </a:r>
            <a:endParaRPr lang="en-US" sz="2180" dirty="0">
              <a:latin typeface="Arial"/>
              <a:cs typeface="Arial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41C7C6D5-F7D4-CD59-3D16-4BD465DABC31}"/>
              </a:ext>
            </a:extLst>
          </p:cNvPr>
          <p:cNvGrpSpPr/>
          <p:nvPr/>
        </p:nvGrpSpPr>
        <p:grpSpPr>
          <a:xfrm>
            <a:off x="3445736" y="3429000"/>
            <a:ext cx="8746263" cy="2495356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986B033-106A-2E1D-29C6-FC2314880C25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363FAF0-4A36-4679-4EA3-C8D28E817BF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E24B0D62-C9CD-52C1-7965-3A9C1294E0D8}"/>
              </a:ext>
            </a:extLst>
          </p:cNvPr>
          <p:cNvSpPr txBox="1"/>
          <p:nvPr/>
        </p:nvSpPr>
        <p:spPr>
          <a:xfrm>
            <a:off x="3563707" y="3804437"/>
            <a:ext cx="8242183" cy="206125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the interquartile range of age.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b="1" dirty="0">
                <a:latin typeface="Arial"/>
                <a:cs typeface="Arial"/>
              </a:rPr>
              <a:t>Hint</a:t>
            </a:r>
            <a:r>
              <a:rPr lang="en-US" sz="2180" dirty="0">
                <a:latin typeface="Arial"/>
                <a:cs typeface="Arial"/>
              </a:rPr>
              <a:t>: The 25</a:t>
            </a:r>
            <a:r>
              <a:rPr lang="en-US" sz="2180" baseline="30000" dirty="0">
                <a:latin typeface="Arial"/>
                <a:cs typeface="Arial"/>
              </a:rPr>
              <a:t>th</a:t>
            </a:r>
            <a:r>
              <a:rPr lang="en-US" sz="2180" dirty="0">
                <a:latin typeface="Arial"/>
                <a:cs typeface="Arial"/>
              </a:rPr>
              <a:t> percentile is the median of the lower half of your data and the 75</a:t>
            </a:r>
            <a:r>
              <a:rPr lang="en-US" sz="2180" baseline="30000" dirty="0">
                <a:latin typeface="Arial"/>
                <a:cs typeface="Arial"/>
              </a:rPr>
              <a:t>th</a:t>
            </a:r>
            <a:r>
              <a:rPr lang="en-US" sz="2180" dirty="0">
                <a:latin typeface="Arial"/>
                <a:cs typeface="Arial"/>
              </a:rPr>
              <a:t> percentile is the median of the upper half of your data.  </a:t>
            </a:r>
          </a:p>
        </p:txBody>
      </p:sp>
    </p:spTree>
    <p:extLst>
      <p:ext uri="{BB962C8B-B14F-4D97-AF65-F5344CB8AC3E}">
        <p14:creationId xmlns:p14="http://schemas.microsoft.com/office/powerpoint/2010/main" val="2263533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683841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683841"/>
              </a:xfrm>
              <a:prstGeom prst="rect">
                <a:avLst/>
              </a:prstGeom>
              <a:blipFill>
                <a:blip r:embed="rId3"/>
                <a:stretch>
                  <a:fillRect t="-10909" r="-131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4143274" y="3558659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74" y="3558659"/>
                <a:ext cx="7288790" cy="591700"/>
              </a:xfrm>
              <a:prstGeom prst="rect">
                <a:avLst/>
              </a:prstGeom>
              <a:blipFill>
                <a:blip r:embed="rId4"/>
                <a:stretch>
                  <a:fillRect t="-161702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object 12">
            <a:extLst>
              <a:ext uri="{FF2B5EF4-FFF2-40B4-BE49-F238E27FC236}">
                <a16:creationId xmlns:a16="http://schemas.microsoft.com/office/drawing/2014/main" id="{F6375111-074C-9422-C6F6-EDA0303E0860}"/>
              </a:ext>
            </a:extLst>
          </p:cNvPr>
          <p:cNvGrpSpPr/>
          <p:nvPr/>
        </p:nvGrpSpPr>
        <p:grpSpPr>
          <a:xfrm>
            <a:off x="3445737" y="4478442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9B6409D-2BE9-5FB0-447D-A51EF4557F67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88699CD-C9B9-D67A-A06C-1DAF101125E5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CCFFFE9-CED1-9F7C-8C31-28C3A51944DF}"/>
              </a:ext>
            </a:extLst>
          </p:cNvPr>
          <p:cNvSpPr txBox="1"/>
          <p:nvPr/>
        </p:nvSpPr>
        <p:spPr>
          <a:xfrm>
            <a:off x="3563707" y="4604494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variance of age. </a:t>
            </a:r>
          </a:p>
        </p:txBody>
      </p:sp>
    </p:spTree>
    <p:extLst>
      <p:ext uri="{BB962C8B-B14F-4D97-AF65-F5344CB8AC3E}">
        <p14:creationId xmlns:p14="http://schemas.microsoft.com/office/powerpoint/2010/main" val="1988870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variability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35877" y="2687221"/>
                <a:ext cx="7220402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spc="-89" dirty="0">
                    <a:solidFill>
                      <a:srgbClr val="00B0F0"/>
                    </a:solidFill>
                    <a:latin typeface="Arial"/>
                    <a:cs typeface="Arial"/>
                  </a:rPr>
                  <a:t>Standard</a:t>
                </a:r>
                <a:r>
                  <a:rPr lang="en-US" sz="2180" spc="10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solidFill>
                      <a:srgbClr val="00B0F0"/>
                    </a:solidFill>
                    <a:latin typeface="Arial"/>
                    <a:cs typeface="Arial"/>
                  </a:rPr>
                  <a:t>Deviation:</a:t>
                </a:r>
                <a:r>
                  <a:rPr lang="en-US" sz="2180" spc="218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77" y="2687221"/>
                <a:ext cx="7220402" cy="402142"/>
              </a:xfrm>
              <a:prstGeom prst="rect">
                <a:avLst/>
              </a:prstGeom>
              <a:blipFill>
                <a:blip r:embed="rId3"/>
                <a:stretch>
                  <a:fillRect l="-1406" t="-3030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object 12">
            <a:extLst>
              <a:ext uri="{FF2B5EF4-FFF2-40B4-BE49-F238E27FC236}">
                <a16:creationId xmlns:a16="http://schemas.microsoft.com/office/drawing/2014/main" id="{3688BF65-6EA6-0818-72A5-426DC800D9C9}"/>
              </a:ext>
            </a:extLst>
          </p:cNvPr>
          <p:cNvGrpSpPr/>
          <p:nvPr/>
        </p:nvGrpSpPr>
        <p:grpSpPr>
          <a:xfrm>
            <a:off x="3445737" y="3429000"/>
            <a:ext cx="8613072" cy="1350818"/>
            <a:chOff x="138547" y="2413194"/>
            <a:chExt cx="4331335" cy="70421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0734749-2C49-2D07-7E02-1D9B7515F0B0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EBB8A527-2C72-3BB1-5788-8BD6874C6E88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55F924FE-CA43-48A4-DBED-5BBFD10478B5}"/>
              </a:ext>
            </a:extLst>
          </p:cNvPr>
          <p:cNvSpPr txBox="1"/>
          <p:nvPr/>
        </p:nvSpPr>
        <p:spPr>
          <a:xfrm>
            <a:off x="3563707" y="3555052"/>
            <a:ext cx="8242183" cy="8579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find standard deviation of age. </a:t>
            </a:r>
          </a:p>
        </p:txBody>
      </p:sp>
    </p:spTree>
    <p:extLst>
      <p:ext uri="{BB962C8B-B14F-4D97-AF65-F5344CB8AC3E}">
        <p14:creationId xmlns:p14="http://schemas.microsoft.com/office/powerpoint/2010/main" val="309439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		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		Median 	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		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Describing Distributions</a:t>
            </a:r>
            <a:endParaRPr lang="en-US" b="1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09621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five-number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172694" y="2717867"/>
            <a:ext cx="9154317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 algn="just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 /  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(Q1)   / Median  /  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(Q3)  /  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7" y="3272714"/>
            <a:ext cx="76671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box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plot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  <p:grpSp>
        <p:nvGrpSpPr>
          <p:cNvPr id="4" name="object 12">
            <a:extLst>
              <a:ext uri="{FF2B5EF4-FFF2-40B4-BE49-F238E27FC236}">
                <a16:creationId xmlns:a16="http://schemas.microsoft.com/office/drawing/2014/main" id="{E37EE3EA-DA59-3F45-F4D1-BFF1A159E754}"/>
              </a:ext>
            </a:extLst>
          </p:cNvPr>
          <p:cNvGrpSpPr/>
          <p:nvPr/>
        </p:nvGrpSpPr>
        <p:grpSpPr>
          <a:xfrm>
            <a:off x="3239828" y="347287"/>
            <a:ext cx="8613072" cy="1350818"/>
            <a:chOff x="138547" y="2413194"/>
            <a:chExt cx="4331335" cy="704215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E83BC6A-A439-4B00-620B-D8BF0B79F644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CDAF1CD-C045-DD5E-66EB-FBDB7BF5AE9B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40FCC30D-C73F-38CA-2C07-177CAED296C5}"/>
              </a:ext>
            </a:extLst>
          </p:cNvPr>
          <p:cNvSpPr txBox="1"/>
          <p:nvPr/>
        </p:nvSpPr>
        <p:spPr>
          <a:xfrm>
            <a:off x="3357798" y="473339"/>
            <a:ext cx="8242183" cy="120345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Example</a:t>
            </a: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lang="en-US" sz="2180" dirty="0">
                <a:latin typeface="Arial"/>
                <a:cs typeface="Arial"/>
              </a:rPr>
              <a:t>Work with 2-3 other people to visualize the five-number summary of age. </a:t>
            </a:r>
          </a:p>
        </p:txBody>
      </p:sp>
    </p:spTree>
    <p:extLst>
      <p:ext uri="{BB962C8B-B14F-4D97-AF65-F5344CB8AC3E}">
        <p14:creationId xmlns:p14="http://schemas.microsoft.com/office/powerpoint/2010/main" val="2995522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Practice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59592" y="241986"/>
            <a:ext cx="8302917" cy="63648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Open </a:t>
            </a:r>
            <a:r>
              <a:rPr lang="en-US" sz="2180" spc="-109" dirty="0" err="1">
                <a:latin typeface="Arial"/>
                <a:cs typeface="Arial"/>
              </a:rPr>
              <a:t>movies.csv</a:t>
            </a:r>
            <a:r>
              <a:rPr lang="en-US" sz="2180" spc="-109" dirty="0">
                <a:latin typeface="Arial"/>
                <a:cs typeface="Arial"/>
              </a:rPr>
              <a:t> (under Demos on the course website) in excel or google sheets.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Work with 1-2 other people. 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Choose 1 categorical and 1 numerical variable. For each variable, generate the appropriate summary visualizations and summary statistics.</a:t>
            </a: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endParaRPr lang="en-US" sz="2180" spc="-109" dirty="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lang="en-US" sz="2180" spc="-109" dirty="0">
                <a:latin typeface="Arial"/>
                <a:cs typeface="Arial"/>
              </a:rPr>
              <a:t>You in some cases, you will need to manipulate the raw data and use formulas. Helpful tips can be found here: </a:t>
            </a: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Excel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3"/>
              </a:rPr>
              <a:t>https://www.princeton.edu/~otorres/Excel/excelstata.htm</a:t>
            </a:r>
            <a:r>
              <a:rPr lang="en-US" sz="2180" spc="-109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4"/>
              </a:rPr>
              <a:t>https://statisticsbyjim.com/basics/descriptive-statistics-excel/</a:t>
            </a:r>
            <a:endParaRPr lang="en-US" sz="2180" spc="-109" dirty="0">
              <a:latin typeface="Arial"/>
              <a:cs typeface="Arial"/>
            </a:endParaRPr>
          </a:p>
          <a:p>
            <a:pPr marL="368068" marR="10067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spc="-109" dirty="0">
                <a:latin typeface="Arial"/>
                <a:cs typeface="Arial"/>
              </a:rPr>
              <a:t>Google Sheets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5"/>
              </a:rPr>
              <a:t>http://www.comfsm.fm/~dleeling/statistics/text6.html#page-031</a:t>
            </a:r>
            <a:r>
              <a:rPr lang="en-US" sz="2180" dirty="0">
                <a:latin typeface="Arial"/>
                <a:cs typeface="Arial"/>
              </a:rPr>
              <a:t> </a:t>
            </a:r>
          </a:p>
          <a:p>
            <a:pPr marL="825268" marR="10067" lvl="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n-US" sz="2180" dirty="0">
                <a:latin typeface="Arial"/>
                <a:cs typeface="Arial"/>
                <a:hlinkClick r:id="rId6"/>
              </a:rPr>
              <a:t>https://www.groovypost.com/howto/quickly-get-column-statistics-in-google-sheets/</a:t>
            </a:r>
            <a:r>
              <a:rPr lang="en-US" sz="2180" dirty="0">
                <a:latin typeface="Arial"/>
                <a:cs typeface="Arial"/>
              </a:rPr>
              <a:t> 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4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6" y="166255"/>
            <a:ext cx="8271164" cy="58184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Study Designs</a:t>
            </a:r>
          </a:p>
          <a:p>
            <a:pPr lvl="1"/>
            <a:r>
              <a:rPr lang="en-US" b="1" i="1" dirty="0"/>
              <a:t>Observational</a:t>
            </a:r>
            <a:r>
              <a:rPr lang="en-US" dirty="0"/>
              <a:t>: Researchers observe both the explanatory and response variables without interfering in how the data arises</a:t>
            </a:r>
          </a:p>
          <a:p>
            <a:pPr lvl="1"/>
            <a:r>
              <a:rPr lang="en-US" b="1" i="1" dirty="0"/>
              <a:t>Experiments</a:t>
            </a:r>
            <a:r>
              <a:rPr lang="en-US" dirty="0"/>
              <a:t>: Researchers intervene and assign treatments (the explanatory variable) to each participant in the study (ideally randomly) </a:t>
            </a:r>
          </a:p>
          <a:p>
            <a:pPr marL="0" indent="0">
              <a:buNone/>
            </a:pPr>
            <a:r>
              <a:rPr lang="en-US" b="1" i="1" dirty="0"/>
              <a:t>Variables</a:t>
            </a:r>
          </a:p>
          <a:p>
            <a:pPr lvl="1"/>
            <a:r>
              <a:rPr lang="en-US" b="1" i="1" dirty="0"/>
              <a:t>Response variable:</a:t>
            </a:r>
            <a:r>
              <a:rPr lang="en-US" dirty="0"/>
              <a:t> the measured outcome of interest. </a:t>
            </a:r>
          </a:p>
          <a:p>
            <a:pPr lvl="1"/>
            <a:r>
              <a:rPr lang="en-US" b="1" i="1" dirty="0"/>
              <a:t>Explanatory variable:</a:t>
            </a:r>
            <a:r>
              <a:rPr lang="en-US" dirty="0"/>
              <a:t> a variable that potentials explains or predicts changes in the response. </a:t>
            </a:r>
            <a:endParaRPr lang="en-US" sz="2000" b="1" i="1" dirty="0"/>
          </a:p>
          <a:p>
            <a:pPr lvl="1"/>
            <a:r>
              <a:rPr lang="en-US" b="1" i="1" dirty="0"/>
              <a:t>Confounds </a:t>
            </a:r>
            <a:r>
              <a:rPr lang="en-US" dirty="0"/>
              <a:t>are associated with the explanatory and response variables, and </a:t>
            </a:r>
            <a:r>
              <a:rPr lang="en-US" b="1" i="1" dirty="0"/>
              <a:t>obscure true relationships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347F0B-A151-7379-A914-35AAD039FE94}"/>
              </a:ext>
            </a:extLst>
          </p:cNvPr>
          <p:cNvSpPr/>
          <p:nvPr/>
        </p:nvSpPr>
        <p:spPr>
          <a:xfrm>
            <a:off x="1524000" y="3532908"/>
            <a:ext cx="10474035" cy="332509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Helvetica" pitchFamily="2" charset="0"/>
              </a:rPr>
              <a:t>A researcher believes that light levels might effect how students perform on exams. They randomly assign students to a treatment:  fluorescent overhead lighting, yellow overhead lighting, and no overhead lighting (only desk lamps), and have the students take an exam in that lighting. Note: light levels might have different effects on people who wear glasses and people who don’t. Some students wear glasses and others do not.  </a:t>
            </a:r>
          </a:p>
          <a:p>
            <a:endParaRPr lang="en-US" sz="2000" dirty="0">
              <a:latin typeface="Helvetica" pitchFamily="2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What type of study is this?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As stated by the researcher, what are the response and explanatory variables?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Helvetica" pitchFamily="2" charset="0"/>
              </a:rPr>
              <a:t>Is there a confound? If so, what? </a:t>
            </a:r>
          </a:p>
          <a:p>
            <a:endParaRPr lang="en-US" sz="2000" dirty="0">
              <a:latin typeface="Helvetica" pitchFamily="2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sz="2000" dirty="0">
              <a:latin typeface="Helvetica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3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4222376" y="3379695"/>
            <a:ext cx="995083" cy="1139299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10282519" y="3398407"/>
            <a:ext cx="1692422" cy="1120587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4222376" y="4437532"/>
            <a:ext cx="995083" cy="1139299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10282519" y="4456244"/>
            <a:ext cx="1692422" cy="1120587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0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5100917" y="2854779"/>
            <a:ext cx="2384612" cy="650422"/>
          </a:xfrm>
          <a:prstGeom prst="frame">
            <a:avLst>
              <a:gd name="adj1" fmla="val 69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5100916" y="5980243"/>
            <a:ext cx="2384611" cy="815825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9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spc="-50" dirty="0"/>
              <a:t>Picture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E7012AC-9617-6FCB-6057-BA0C508327A1}"/>
              </a:ext>
            </a:extLst>
          </p:cNvPr>
          <p:cNvSpPr txBox="1"/>
          <p:nvPr/>
        </p:nvSpPr>
        <p:spPr>
          <a:xfrm>
            <a:off x="3557212" y="375587"/>
            <a:ext cx="8144458" cy="205825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40" dirty="0">
                <a:latin typeface="Arial"/>
                <a:cs typeface="Arial"/>
              </a:rPr>
              <a:t>Thus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we’ve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focused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20" dirty="0">
                <a:latin typeface="Arial"/>
                <a:cs typeface="Arial"/>
              </a:rPr>
              <a:t> from: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25299"/>
              </a:lnSpc>
            </a:pPr>
            <a:r>
              <a:rPr sz="2180" dirty="0">
                <a:latin typeface="Arial"/>
                <a:cs typeface="Arial"/>
              </a:rPr>
              <a:t>Do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those</a:t>
            </a:r>
            <a:r>
              <a:rPr sz="2180" spc="-40" dirty="0">
                <a:latin typeface="Arial"/>
                <a:cs typeface="Arial"/>
              </a:rPr>
              <a:t> data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represent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random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49" dirty="0">
                <a:solidFill>
                  <a:srgbClr val="00B0F0"/>
                </a:solidFill>
                <a:latin typeface="Arial"/>
                <a:cs typeface="Arial"/>
              </a:rPr>
              <a:t>sample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our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50" dirty="0">
                <a:latin typeface="Arial"/>
                <a:cs typeface="Arial"/>
              </a:rPr>
              <a:t> population? </a:t>
            </a:r>
            <a:r>
              <a:rPr sz="2180" spc="-149" dirty="0">
                <a:latin typeface="Arial"/>
                <a:cs typeface="Arial"/>
              </a:rPr>
              <a:t>Was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randomly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allocated</a:t>
            </a:r>
            <a:r>
              <a:rPr sz="2180" spc="-20" dirty="0">
                <a:latin typeface="Arial"/>
                <a:cs typeface="Arial"/>
              </a:rPr>
              <a:t>?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turn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determines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what</a:t>
            </a:r>
            <a:r>
              <a:rPr sz="2180" i="1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sorts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conclusions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draw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i="1" spc="-69" dirty="0">
                <a:latin typeface="Arial"/>
                <a:cs typeface="Arial"/>
              </a:rPr>
              <a:t>whom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generalize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results: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D81F2E41-D8C6-1532-7E50-03F42CA0FD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340" y="2433843"/>
            <a:ext cx="9249660" cy="4389120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C02572F-1D12-DE44-4F50-B7E4CCED5263}"/>
              </a:ext>
            </a:extLst>
          </p:cNvPr>
          <p:cNvSpPr/>
          <p:nvPr/>
        </p:nvSpPr>
        <p:spPr>
          <a:xfrm>
            <a:off x="7395882" y="2854779"/>
            <a:ext cx="2384612" cy="650422"/>
          </a:xfrm>
          <a:prstGeom prst="frame">
            <a:avLst>
              <a:gd name="adj1" fmla="val 69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229283E-A860-F11B-5E23-D2B545C29194}"/>
              </a:ext>
            </a:extLst>
          </p:cNvPr>
          <p:cNvSpPr/>
          <p:nvPr/>
        </p:nvSpPr>
        <p:spPr>
          <a:xfrm>
            <a:off x="7395881" y="5980243"/>
            <a:ext cx="2384611" cy="815825"/>
          </a:xfrm>
          <a:prstGeom prst="frame">
            <a:avLst>
              <a:gd name="adj1" fmla="val 55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79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596</TotalTime>
  <Words>3229</Words>
  <Application>Microsoft Macintosh PowerPoint</Application>
  <PresentationFormat>Widescreen</PresentationFormat>
  <Paragraphs>359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Courier New</vt:lpstr>
      <vt:lpstr>Helvetica</vt:lpstr>
      <vt:lpstr>Menlo</vt:lpstr>
      <vt:lpstr>Times New Roman</vt:lpstr>
      <vt:lpstr>Wingdings 2</vt:lpstr>
      <vt:lpstr>Frame</vt:lpstr>
      <vt:lpstr>Elementary Statistics – Exploratory Data Analysis (EDA)</vt:lpstr>
      <vt:lpstr>Plan for Today</vt:lpstr>
      <vt:lpstr>Warm Up </vt:lpstr>
      <vt:lpstr>Warm Up </vt:lpstr>
      <vt:lpstr>Big Picture</vt:lpstr>
      <vt:lpstr>Big Picture</vt:lpstr>
      <vt:lpstr>Big Picture</vt:lpstr>
      <vt:lpstr>Big Picture</vt:lpstr>
      <vt:lpstr>Big Picture</vt:lpstr>
      <vt:lpstr>Big Picture</vt:lpstr>
      <vt:lpstr>IMDB Movie Dataset</vt:lpstr>
      <vt:lpstr>Exploratory Data Analysis</vt:lpstr>
      <vt:lpstr>Exploratory Data Analysis</vt:lpstr>
      <vt:lpstr>EDA for Categorical Variables:  Bar Plots</vt:lpstr>
      <vt:lpstr>EDA for Categorical Variables:  Bar Plots</vt:lpstr>
      <vt:lpstr>EDA for Categorical Variables:  Summary Statistics</vt:lpstr>
      <vt:lpstr>EDA for Categorical Variables:  Summary Statistics</vt:lpstr>
      <vt:lpstr>EDA for Numerical Variables:  Histograms</vt:lpstr>
      <vt:lpstr>EDA for Numerical Variables:  Histograms</vt:lpstr>
      <vt:lpstr>EDA for Numerical Variables:  Density Plots</vt:lpstr>
      <vt:lpstr>EDA for Numerical Variables:  Density Plots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Interlude: Describing Distributions</vt:lpstr>
      <vt:lpstr>EDA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32</cp:revision>
  <dcterms:created xsi:type="dcterms:W3CDTF">2023-08-03T18:49:17Z</dcterms:created>
  <dcterms:modified xsi:type="dcterms:W3CDTF">2024-01-23T13:37:09Z</dcterms:modified>
</cp:coreProperties>
</file>