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7"/>
  </p:notesMasterIdLst>
  <p:sldIdLst>
    <p:sldId id="256" r:id="rId2"/>
    <p:sldId id="257" r:id="rId3"/>
    <p:sldId id="359" r:id="rId4"/>
    <p:sldId id="360" r:id="rId5"/>
    <p:sldId id="3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56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7"/>
    <p:restoredTop sz="86169"/>
  </p:normalViewPr>
  <p:slideViewPr>
    <p:cSldViewPr snapToGrid="0">
      <p:cViewPr varScale="1">
        <p:scale>
          <a:sx n="65" d="100"/>
          <a:sy n="65" d="100"/>
        </p:scale>
        <p:origin x="22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6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F428-A751-7C94-F8EA-50BA02FE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34161-39A9-94C2-4E62-A77B3CA38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6E879-C388-C1A8-9F88-BD828EA7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A29A-C24F-53E5-991F-2D2C901F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0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ith.edu/people/kaitlyn-coo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Elementary Statistics – Inference for Categorical Data Pt.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900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Kaitlyn Cook (</a:t>
            </a:r>
            <a:r>
              <a:rPr lang="en-US" dirty="0">
                <a:hlinkClick r:id="rId2"/>
              </a:rPr>
              <a:t>https://www.smith.edu/people/kaitlyn-cook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Inference for comparing two proportions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/>
              <p:nvPr/>
            </p:nvSpPr>
            <p:spPr>
              <a:xfrm>
                <a:off x="3481772" y="276950"/>
                <a:ext cx="8311008" cy="5437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Pieces of a Hypothesis test:</a:t>
                </a:r>
              </a:p>
              <a:p>
                <a:pPr marL="457200" indent="-457200">
                  <a:buAutoNum type="arabicPeriod"/>
                </a:pPr>
                <a:r>
                  <a:rPr lang="en-US" sz="2400" b="1" i="1" dirty="0"/>
                  <a:t>Two competing and complementary claims about the world</a:t>
                </a:r>
              </a:p>
              <a:p>
                <a:pPr marL="457200" indent="-457200">
                  <a:buAutoNum type="arabicPeriod"/>
                </a:pPr>
                <a:r>
                  <a:rPr lang="en-US" sz="2400" b="1" i="1" dirty="0"/>
                  <a:t>Test Statistic</a:t>
                </a:r>
              </a:p>
              <a:p>
                <a:pPr marL="457200" indent="-457200">
                  <a:buAutoNum type="arabicPeriod"/>
                </a:pPr>
                <a:r>
                  <a:rPr lang="en-US" sz="2400" b="1" i="1" dirty="0"/>
                  <a:t>Null Distribution	</a:t>
                </a:r>
                <a:endParaRPr lang="en-US" sz="24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b="1" i="1" dirty="0"/>
                  <a:t>P-value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1" i="1" dirty="0"/>
                  <a:t>z-score </a:t>
                </a:r>
                <a:r>
                  <a:rPr lang="en-US" sz="2400" dirty="0"/>
                  <a:t>of an observation characterizes the number of standard deviations it falls above or below the population average if the null hypothesis is true. </a:t>
                </a:r>
              </a:p>
              <a:p>
                <a:r>
                  <a:rPr lang="en-US" sz="2400" dirty="0"/>
                  <a:t>for a sample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for a sample proportion,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772" y="276950"/>
                <a:ext cx="8311008" cy="5437386"/>
              </a:xfrm>
              <a:prstGeom prst="rect">
                <a:avLst/>
              </a:prstGeom>
              <a:blipFill>
                <a:blip r:embed="rId3"/>
                <a:stretch>
                  <a:fillRect l="-1221" t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596707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/>
              <p:nvPr/>
            </p:nvSpPr>
            <p:spPr>
              <a:xfrm>
                <a:off x="3481772" y="276950"/>
                <a:ext cx="8311008" cy="5437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Pieces of a Hypothesis test:</a:t>
                </a:r>
              </a:p>
              <a:p>
                <a:pPr marL="457200" indent="-457200">
                  <a:buAutoNum type="arabicPeriod"/>
                </a:pPr>
                <a:r>
                  <a:rPr lang="en-US" sz="2400" b="1" i="1" dirty="0"/>
                  <a:t>Two competing and complementary claims about the world</a:t>
                </a:r>
              </a:p>
              <a:p>
                <a:pPr marL="457200" indent="-457200">
                  <a:buAutoNum type="arabicPeriod"/>
                </a:pPr>
                <a:r>
                  <a:rPr lang="en-US" sz="2400" b="1" i="1" dirty="0"/>
                  <a:t>Test Statistic</a:t>
                </a:r>
              </a:p>
              <a:p>
                <a:pPr marL="457200" indent="-457200">
                  <a:buAutoNum type="arabicPeriod"/>
                </a:pPr>
                <a:r>
                  <a:rPr lang="en-US" sz="2400" b="1" i="1" dirty="0"/>
                  <a:t>Null Distribution	</a:t>
                </a:r>
                <a:endParaRPr lang="en-US" sz="24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b="1" i="1" dirty="0"/>
                  <a:t>P-value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1" i="1" dirty="0"/>
                  <a:t>z-score </a:t>
                </a:r>
                <a:r>
                  <a:rPr lang="en-US" sz="2400" dirty="0"/>
                  <a:t>of an observation characterizes the number of standard deviations it falls above or below the population average if the null hypothesis is true. </a:t>
                </a:r>
              </a:p>
              <a:p>
                <a:r>
                  <a:rPr lang="en-US" sz="2400" dirty="0"/>
                  <a:t>for a sample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for a sample proportion,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12FD36-5C56-DDF1-A12A-DEA4F04B4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772" y="276950"/>
                <a:ext cx="8311008" cy="5437386"/>
              </a:xfrm>
              <a:prstGeom prst="rect">
                <a:avLst/>
              </a:prstGeom>
              <a:blipFill>
                <a:blip r:embed="rId3"/>
                <a:stretch>
                  <a:fillRect l="-1221" t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71DEABDD-C2C8-777E-76FA-D4C735D63A3F}"/>
                  </a:ext>
                </a:extLst>
              </p:cNvPr>
              <p:cNvSpPr/>
              <p:nvPr/>
            </p:nvSpPr>
            <p:spPr>
              <a:xfrm>
                <a:off x="95534" y="4667534"/>
                <a:ext cx="12096466" cy="1801505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You suspect more the 50% of WSU students are commuters. You perform an experiment to statistically test this suspicion, and sample 100 students. You find 33  of them are commuters. </a:t>
                </a:r>
              </a:p>
              <a:p>
                <a:pPr algn="ctr"/>
                <a:r>
                  <a:rPr lang="en-US" sz="2400" dirty="0"/>
                  <a:t>Your hypotheses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US" sz="2400" dirty="0"/>
                  <a:t>     </a:t>
                </a:r>
              </a:p>
              <a:p>
                <a:pPr algn="ctr"/>
                <a:r>
                  <a:rPr lang="en-US" sz="2400" dirty="0"/>
                  <a:t>What is Z? What p-value does Z imply? Should you reject your null hypothesis?</a:t>
                </a:r>
              </a:p>
            </p:txBody>
          </p:sp>
        </mc:Choice>
        <mc:Fallback xmlns="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71DEABDD-C2C8-777E-76FA-D4C735D63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4" y="4667534"/>
                <a:ext cx="12096466" cy="180150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75854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B79B-E8E6-9CBC-CFFE-FCF3DF3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F8453FC2-5BE9-D49A-A77C-346F0550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Proportions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2FD36-5C56-DDF1-A12A-DEA4F04B44F4}"/>
              </a:ext>
            </a:extLst>
          </p:cNvPr>
          <p:cNvSpPr txBox="1"/>
          <p:nvPr/>
        </p:nvSpPr>
        <p:spPr>
          <a:xfrm>
            <a:off x="3481772" y="276950"/>
            <a:ext cx="83110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 far, we’ve done hypothesis tests to see if our population proportion differs from some hypothesized value.</a:t>
            </a:r>
          </a:p>
          <a:p>
            <a:endParaRPr lang="en-US" sz="2800" dirty="0"/>
          </a:p>
          <a:p>
            <a:r>
              <a:rPr lang="en-US" sz="2800" dirty="0"/>
              <a:t>	Ex. Is the proportion of WSU students who 			commute greater than 50%?  </a:t>
            </a:r>
          </a:p>
          <a:p>
            <a:endParaRPr lang="en-US" sz="2800" dirty="0"/>
          </a:p>
          <a:p>
            <a:r>
              <a:rPr lang="en-US" sz="2800" dirty="0"/>
              <a:t>Sometimes our research question instead focuses on comparing proportions from two groups.</a:t>
            </a:r>
          </a:p>
          <a:p>
            <a:endParaRPr lang="en-US" sz="2800" dirty="0"/>
          </a:p>
          <a:p>
            <a:r>
              <a:rPr lang="en-US" sz="2800" dirty="0"/>
              <a:t>	Ex. Is the proportion of WSU students who 	commute larger than the proportion of Springfield 	College students who commute?  </a:t>
            </a:r>
          </a:p>
        </p:txBody>
      </p:sp>
    </p:spTree>
    <p:extLst>
      <p:ext uri="{BB962C8B-B14F-4D97-AF65-F5344CB8AC3E}">
        <p14:creationId xmlns:p14="http://schemas.microsoft.com/office/powerpoint/2010/main" val="228483713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1647</TotalTime>
  <Words>335</Words>
  <Application>Microsoft Macintosh PowerPoint</Application>
  <PresentationFormat>Widescreen</PresentationFormat>
  <Paragraphs>37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Cambria Math</vt:lpstr>
      <vt:lpstr>Corbel</vt:lpstr>
      <vt:lpstr>Wingdings 2</vt:lpstr>
      <vt:lpstr>Frame</vt:lpstr>
      <vt:lpstr>Elementary Statistics – Inference for Categorical Data Pt. 1</vt:lpstr>
      <vt:lpstr>Plan for Today</vt:lpstr>
      <vt:lpstr>Warm-Up: Hypothesis Testing</vt:lpstr>
      <vt:lpstr>Warm-Up: Hypothesis Testing</vt:lpstr>
      <vt:lpstr>Comparing Two Proportions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Mosca, Ab E.</cp:lastModifiedBy>
  <cp:revision>62</cp:revision>
  <dcterms:created xsi:type="dcterms:W3CDTF">2023-08-03T18:49:17Z</dcterms:created>
  <dcterms:modified xsi:type="dcterms:W3CDTF">2024-03-07T17:36:27Z</dcterms:modified>
</cp:coreProperties>
</file>