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1"/>
  </p:notesMasterIdLst>
  <p:sldIdLst>
    <p:sldId id="256" r:id="rId2"/>
    <p:sldId id="257" r:id="rId3"/>
    <p:sldId id="380" r:id="rId4"/>
    <p:sldId id="392" r:id="rId5"/>
    <p:sldId id="393" r:id="rId6"/>
    <p:sldId id="394" r:id="rId7"/>
    <p:sldId id="395" r:id="rId8"/>
    <p:sldId id="396" r:id="rId9"/>
    <p:sldId id="39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206"/>
    <p:restoredTop sz="86045"/>
  </p:normalViewPr>
  <p:slideViewPr>
    <p:cSldViewPr snapToGrid="0">
      <p:cViewPr varScale="1">
        <p:scale>
          <a:sx n="87" d="100"/>
          <a:sy n="87" d="100"/>
        </p:scale>
        <p:origin x="216" y="2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92649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14965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414292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79427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27440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835625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230826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3/19/24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Categorical Data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categorical variables</a:t>
            </a: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Proportions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960600" cy="5286127"/>
              </a:xfrm>
              <a:prstGeom prst="rect">
                <a:avLst/>
              </a:prstGeom>
              <a:noFill/>
            </p:spPr>
            <p:txBody>
              <a:bodyPr wrap="square" rtlCol="0">
                <a:spAutoFit/>
              </a:bodyPr>
              <a:lstStyle/>
              <a:p>
                <a:r>
                  <a:rPr lang="en-US" sz="2200" b="1" dirty="0"/>
                  <a:t>Confidence Interval for Difference Between Two Proportions</a:t>
                </a:r>
                <a:endParaRPr lang="en-US" sz="2200" dirty="0"/>
              </a:p>
              <a:p>
                <a:r>
                  <a:rPr lang="en-US" sz="2200" dirty="0"/>
                  <a:t>Conditions for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to be approximated with the normal distribution:</a:t>
                </a:r>
              </a:p>
              <a:p>
                <a:pPr marL="457200" indent="-457200">
                  <a:buFont typeface="+mj-lt"/>
                  <a:buAutoNum type="arabicPeriod"/>
                </a:pPr>
                <a:r>
                  <a:rPr lang="en-US" sz="2200" dirty="0"/>
                  <a:t>Data are </a:t>
                </a:r>
                <a:r>
                  <a:rPr lang="en-US" sz="2200" b="1" dirty="0"/>
                  <a:t>independent within and between</a:t>
                </a:r>
                <a:r>
                  <a:rPr lang="en-US" sz="2200" dirty="0"/>
                  <a:t> the two </a:t>
                </a:r>
                <a:r>
                  <a:rPr lang="en-US" sz="2200" b="1" dirty="0"/>
                  <a:t>groups</a:t>
                </a:r>
              </a:p>
              <a:p>
                <a:pPr marL="457200" indent="-457200">
                  <a:buFont typeface="+mj-lt"/>
                  <a:buAutoNum type="arabicPeriod"/>
                </a:pPr>
                <a:r>
                  <a:rPr lang="en-US" sz="2200" dirty="0"/>
                  <a:t>The</a:t>
                </a:r>
                <a:r>
                  <a:rPr lang="en-US" sz="2200" b="1" dirty="0"/>
                  <a:t> success-failure condition </a:t>
                </a:r>
                <a:r>
                  <a:rPr lang="en-US" sz="2200" dirty="0"/>
                  <a:t>is met in each group. To check, verify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 </m:t>
                    </m:r>
                    <m:d>
                      <m:dPr>
                        <m:ctrlPr>
                          <a:rPr lang="en-US" sz="2200" i="1">
                            <a:latin typeface="Cambria Math" panose="02040503050406030204" pitchFamily="18" charset="0"/>
                          </a:rPr>
                        </m:ctrlPr>
                      </m:dPr>
                      <m:e>
                        <m:r>
                          <a:rPr lang="en-US" sz="2200" i="1">
                            <a:latin typeface="Cambria Math" panose="02040503050406030204" pitchFamily="18" charset="0"/>
                          </a:rPr>
                          <m:t>1−</m:t>
                        </m:r>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m:t>
                    </m:r>
                  </m:oMath>
                </a14:m>
                <a:endParaRPr lang="en-US" sz="2200" dirty="0"/>
              </a:p>
              <a:p>
                <a:endParaRPr lang="en-US" sz="2200" dirty="0"/>
              </a:p>
              <a:p>
                <a:r>
                  <a:rPr lang="en-US" sz="2200" dirty="0"/>
                  <a:t>When the conditions are met so that the distribution of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is nearly normal, variability of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b="1" dirty="0"/>
                  <a:t> </a:t>
                </a:r>
                <a:r>
                  <a:rPr lang="en-US" sz="2200" dirty="0"/>
                  <a:t>is well described by: </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𝑆𝐸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e>
                      </m:d>
                      <m:r>
                        <a:rPr lang="en-US" sz="2200" i="1">
                          <a:latin typeface="Cambria Math" panose="02040503050406030204" pitchFamily="18" charset="0"/>
                        </a:rPr>
                        <m:t>=</m:t>
                      </m:r>
                      <m:rad>
                        <m:radPr>
                          <m:degHide m:val="on"/>
                          <m:ctrlPr>
                            <a:rPr lang="en-US" sz="2200" i="1">
                              <a:latin typeface="Cambria Math" panose="02040503050406030204" pitchFamily="18" charset="0"/>
                            </a:rPr>
                          </m:ctrlPr>
                        </m:radPr>
                        <m:deg/>
                        <m:e>
                          <m:f>
                            <m:fPr>
                              <m:ctrlPr>
                                <a:rPr lang="en-US" sz="2200" i="1">
                                  <a:latin typeface="Cambria Math" panose="02040503050406030204" pitchFamily="18" charset="0"/>
                                </a:rPr>
                              </m:ctrlPr>
                            </m:fPr>
                            <m:num>
                              <m:sSub>
                                <m:sSubPr>
                                  <m:ctrlPr>
                                    <a:rPr lang="en-US" sz="2200" i="1" dirty="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dirty="0">
                                      <a:latin typeface="Cambria Math" panose="02040503050406030204" pitchFamily="18" charset="0"/>
                                    </a:rPr>
                                    <m:t>1</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1</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b>
                                <m:sSubPr>
                                  <m:ctrlPr>
                                    <a:rPr lang="en-US" sz="2200" i="1" dirty="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2</m:t>
                                  </m:r>
                                </m:sub>
                              </m:sSub>
                            </m:den>
                          </m:f>
                        </m:e>
                      </m:rad>
                    </m:oMath>
                  </m:oMathPara>
                </a14:m>
                <a:endParaRPr lang="en-US" sz="2200" dirty="0"/>
              </a:p>
              <a:p>
                <a:r>
                  <a:rPr lang="en-US" sz="2200" dirty="0"/>
                  <a:t>Use </a:t>
                </a:r>
                <a14:m>
                  <m:oMath xmlns:m="http://schemas.openxmlformats.org/officeDocument/2006/math">
                    <m:r>
                      <a:rPr lang="en-US" sz="2200" b="0" i="1" smtClean="0">
                        <a:latin typeface="Cambria Math" panose="02040503050406030204" pitchFamily="18" charset="0"/>
                      </a:rPr>
                      <m:t>𝑆𝐸</m:t>
                    </m:r>
                  </m:oMath>
                </a14:m>
                <a:r>
                  <a:rPr lang="en-US" sz="2200" dirty="0"/>
                  <a:t> to compute margin of error for our confidence interval: </a:t>
                </a:r>
              </a:p>
              <a:p>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𝑧</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𝑆𝐸</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𝑧</m:t>
                              </m:r>
                            </m:e>
                            <m:sup>
                              <m:r>
                                <a:rPr lang="en-US" sz="2200" i="1">
                                  <a:latin typeface="Cambria Math" panose="02040503050406030204" pitchFamily="18" charset="0"/>
                                </a:rPr>
                                <m:t>∗</m:t>
                              </m:r>
                            </m:sup>
                          </m:sSup>
                          <m:r>
                            <m:rPr>
                              <m:sty m:val="p"/>
                            </m:rPr>
                            <a:rPr lang="en-US" sz="2200" b="0" i="0" smtClean="0">
                              <a:latin typeface="Cambria Math" panose="02040503050406030204" pitchFamily="18" charset="0"/>
                            </a:rPr>
                            <m:t>SE</m:t>
                          </m:r>
                        </m:e>
                      </m:d>
                    </m:oMath>
                  </m:oMathPara>
                </a14:m>
                <a:endParaRPr lang="en-US" sz="2200" dirty="0"/>
              </a:p>
              <a:p>
                <a:pPr/>
                <a:endParaRPr lang="en-US" sz="22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960600" cy="5286127"/>
              </a:xfrm>
              <a:prstGeom prst="rect">
                <a:avLst/>
              </a:prstGeom>
              <a:blipFill>
                <a:blip r:embed="rId3"/>
                <a:stretch>
                  <a:fillRect l="-992" t="-4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DA2DF7AD-1719-CCD2-3F00-116C95872D45}"/>
                  </a:ext>
                </a:extLst>
              </p:cNvPr>
              <p:cNvSpPr/>
              <p:nvPr/>
            </p:nvSpPr>
            <p:spPr>
              <a:xfrm>
                <a:off x="195942" y="5069426"/>
                <a:ext cx="11800115" cy="16877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STEM and Humanities majors play sports. You perform an experiment to statistically test this suspicion. You sample 160 STEM majors and find 40  of them play sports. You sample 150 Humanities majors and find 70 of them play sports.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𝑆𝑇𝐸𝑀</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𝐻𝑢𝑚𝑎𝑛𝑖𝑡𝑖𝑒𝑠</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m:rPr>
                            <m:sty m:val="p"/>
                          </m:rPr>
                          <a:rPr lang="en-US" sz="2400" b="0" i="0" dirty="0" smtClean="0">
                            <a:latin typeface="Cambria Math" panose="02040503050406030204" pitchFamily="18" charset="0"/>
                          </a:rPr>
                          <m:t>S</m:t>
                        </m:r>
                        <m:r>
                          <a:rPr lang="en-US" sz="2400" b="0" i="1" dirty="0" smtClean="0">
                            <a:latin typeface="Cambria Math" panose="02040503050406030204" pitchFamily="18" charset="0"/>
                          </a:rPr>
                          <m:t>𝑇𝐸𝑀</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𝐻𝑢𝑚𝑎𝑛𝑖𝑡𝑖𝑒𝑠</m:t>
                        </m:r>
                      </m:sub>
                    </m:sSub>
                  </m:oMath>
                </a14:m>
                <a:r>
                  <a:rPr lang="en-US" sz="2400" dirty="0"/>
                  <a:t>.</a:t>
                </a:r>
              </a:p>
            </p:txBody>
          </p:sp>
        </mc:Choice>
        <mc:Fallback>
          <p:sp>
            <p:nvSpPr>
              <p:cNvPr id="3" name="Rounded Rectangle 2">
                <a:extLst>
                  <a:ext uri="{FF2B5EF4-FFF2-40B4-BE49-F238E27FC236}">
                    <a16:creationId xmlns:a16="http://schemas.microsoft.com/office/drawing/2014/main" id="{DA2DF7AD-1719-CCD2-3F00-116C95872D45}"/>
                  </a:ext>
                </a:extLst>
              </p:cNvPr>
              <p:cNvSpPr>
                <a:spLocks noRot="1" noChangeAspect="1" noMove="1" noResize="1" noEditPoints="1" noAdjustHandles="1" noChangeArrowheads="1" noChangeShapeType="1" noTextEdit="1"/>
              </p:cNvSpPr>
              <p:nvPr/>
            </p:nvSpPr>
            <p:spPr>
              <a:xfrm>
                <a:off x="195942" y="5069426"/>
                <a:ext cx="11800115" cy="168778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8405976"/>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Proportions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960600" cy="4760983"/>
              </a:xfrm>
              <a:prstGeom prst="rect">
                <a:avLst/>
              </a:prstGeom>
              <a:noFill/>
            </p:spPr>
            <p:txBody>
              <a:bodyPr wrap="square" rtlCol="0">
                <a:spAutoFit/>
              </a:bodyPr>
              <a:lstStyle/>
              <a:p>
                <a:r>
                  <a:rPr lang="en-US" sz="2200" b="1" dirty="0"/>
                  <a:t>Hypothesis Test for Difference Between Two Proportions</a:t>
                </a:r>
                <a:endParaRPr lang="en-US" sz="2200" dirty="0"/>
              </a:p>
              <a:p>
                <a:r>
                  <a:rPr lang="en-US" sz="2200" dirty="0"/>
                  <a:t>Conditions for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to be approximated with the normal distribution:</a:t>
                </a:r>
              </a:p>
              <a:p>
                <a:pPr marL="457200" indent="-457200">
                  <a:buFont typeface="+mj-lt"/>
                  <a:buAutoNum type="arabicPeriod"/>
                </a:pPr>
                <a:r>
                  <a:rPr lang="en-US" sz="2200" dirty="0"/>
                  <a:t>Data are </a:t>
                </a:r>
                <a:r>
                  <a:rPr lang="en-US" sz="2200" b="1" dirty="0"/>
                  <a:t>independent within and between</a:t>
                </a:r>
                <a:r>
                  <a:rPr lang="en-US" sz="2200" dirty="0"/>
                  <a:t> the two </a:t>
                </a:r>
                <a:r>
                  <a:rPr lang="en-US" sz="2200" b="1" dirty="0"/>
                  <a:t>groups</a:t>
                </a:r>
              </a:p>
              <a:p>
                <a:pPr marL="457200" indent="-457200">
                  <a:buFont typeface="+mj-lt"/>
                  <a:buAutoNum type="arabicPeriod"/>
                </a:pPr>
                <a:r>
                  <a:rPr lang="en-US" sz="2200" dirty="0"/>
                  <a:t>The</a:t>
                </a:r>
                <a:r>
                  <a:rPr lang="en-US" sz="2200" b="1" dirty="0"/>
                  <a:t> success-failure condition </a:t>
                </a:r>
                <a:r>
                  <a:rPr lang="en-US" sz="2200" dirty="0"/>
                  <a:t>is met in each group. To check, verify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 </m:t>
                    </m:r>
                    <m:d>
                      <m:dPr>
                        <m:ctrlPr>
                          <a:rPr lang="en-US" sz="2200" i="1">
                            <a:latin typeface="Cambria Math" panose="02040503050406030204" pitchFamily="18" charset="0"/>
                          </a:rPr>
                        </m:ctrlPr>
                      </m:dPr>
                      <m:e>
                        <m:r>
                          <a:rPr lang="en-US" sz="2200" i="1">
                            <a:latin typeface="Cambria Math" panose="02040503050406030204" pitchFamily="18" charset="0"/>
                          </a:rPr>
                          <m:t>1−</m:t>
                        </m:r>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m:t>
                    </m:r>
                  </m:oMath>
                </a14:m>
                <a:endParaRPr lang="en-US" sz="2200" dirty="0"/>
              </a:p>
              <a:p>
                <a:endParaRPr lang="en-US" sz="2200" dirty="0"/>
              </a:p>
              <a:p>
                <a:r>
                  <a:rPr lang="en-US" sz="2200" dirty="0"/>
                  <a:t>For a hypothesis test, we use </a:t>
                </a:r>
                <a14:m>
                  <m:oMath xmlns:m="http://schemas.openxmlformats.org/officeDocument/2006/math">
                    <m:sSub>
                      <m:sSubPr>
                        <m:ctrlPr>
                          <a:rPr lang="en-US" sz="220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𝑝𝑜𝑜𝑙</m:t>
                        </m:r>
                      </m:sub>
                    </m:sSub>
                  </m:oMath>
                </a14:m>
                <a:r>
                  <a:rPr lang="en-US" sz="2200" dirty="0"/>
                  <a:t> as the best guess for </a:t>
                </a:r>
                <a14:m>
                  <m:oMath xmlns:m="http://schemas.openxmlformats.org/officeDocument/2006/math">
                    <m:r>
                      <a:rPr lang="en-US" sz="2200" b="0" i="1" smtClean="0">
                        <a:latin typeface="Cambria Math" panose="02040503050406030204" pitchFamily="18" charset="0"/>
                      </a:rPr>
                      <m:t>𝑝</m:t>
                    </m:r>
                  </m:oMath>
                </a14:m>
                <a:endParaRPr lang="en-US" sz="2200" dirty="0"/>
              </a:p>
              <a:p>
                <a14:m>
                  <m:oMath xmlns:m="http://schemas.openxmlformats.org/officeDocument/2006/math">
                    <m:sSub>
                      <m:sSubPr>
                        <m:ctrlPr>
                          <a:rPr lang="en-US" sz="2000" i="1" dirty="0"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dirty="0" smtClean="0">
                            <a:latin typeface="Cambria Math" panose="02040503050406030204" pitchFamily="18" charset="0"/>
                          </a:rPr>
                          <m:t>𝑝𝑜𝑜𝑙</m:t>
                        </m:r>
                      </m:sub>
                    </m:sSub>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𝑛𝑢𝑚𝑏𝑒𝑟</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𝑜𝑓</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𝑠𝑢𝑐𝑐𝑒𝑠𝑠𝑒𝑠</m:t>
                        </m:r>
                      </m:num>
                      <m:den>
                        <m:r>
                          <a:rPr lang="en-US" sz="2000" b="0" i="1" dirty="0" smtClean="0">
                            <a:latin typeface="Cambria Math" panose="02040503050406030204" pitchFamily="18" charset="0"/>
                          </a:rPr>
                          <m:t>𝑛𝑢𝑚𝑏𝑒𝑟</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𝑜𝑓</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𝑐𝑎𝑠𝑒𝑠</m:t>
                        </m:r>
                      </m:den>
                    </m:f>
                    <m:r>
                      <a:rPr lang="en-US" sz="2000" b="0" i="1" dirty="0" smtClean="0">
                        <a:latin typeface="Cambria Math" panose="02040503050406030204" pitchFamily="18" charset="0"/>
                      </a:rPr>
                      <m:t>=</m:t>
                    </m:r>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acc>
                              <m:accPr>
                                <m:chr m:val="̂"/>
                                <m:ctrlPr>
                                  <a:rPr lang="en-US" sz="2000" i="1" dirty="0" smtClean="0">
                                    <a:latin typeface="Cambria Math" panose="02040503050406030204" pitchFamily="18" charset="0"/>
                                  </a:rPr>
                                </m:ctrlPr>
                              </m:accPr>
                              <m:e>
                                <m:r>
                                  <a:rPr lang="en-US" sz="2000" b="0" i="1" dirty="0" smtClean="0">
                                    <a:latin typeface="Cambria Math" panose="02040503050406030204" pitchFamily="18" charset="0"/>
                                  </a:rPr>
                                  <m:t>𝑝</m:t>
                                </m:r>
                              </m:e>
                            </m:acc>
                          </m:e>
                          <m:sub>
                            <m:r>
                              <a:rPr lang="en-US" sz="2000" b="0" i="1" dirty="0" smtClean="0">
                                <a:latin typeface="Cambria Math" panose="02040503050406030204" pitchFamily="18" charset="0"/>
                              </a:rPr>
                              <m:t>1</m:t>
                            </m:r>
                          </m:sub>
                        </m:sSub>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smtClean="0">
                                <a:latin typeface="Cambria Math" panose="02040503050406030204" pitchFamily="18" charset="0"/>
                              </a:rPr>
                            </m:ctrlPr>
                          </m:sSubPr>
                          <m:e>
                            <m:acc>
                              <m:accPr>
                                <m:chr m:val="̂"/>
                                <m:ctrlPr>
                                  <a:rPr lang="en-US" sz="2000" i="1" dirty="0" smtClean="0">
                                    <a:latin typeface="Cambria Math" panose="02040503050406030204" pitchFamily="18" charset="0"/>
                                  </a:rPr>
                                </m:ctrlPr>
                              </m:accPr>
                              <m:e>
                                <m:r>
                                  <a:rPr lang="en-US" sz="2000" b="0" i="1" dirty="0" smtClean="0">
                                    <a:latin typeface="Cambria Math" panose="02040503050406030204" pitchFamily="18" charset="0"/>
                                  </a:rPr>
                                  <m:t>𝑝</m:t>
                                </m:r>
                              </m:e>
                            </m:acc>
                          </m:e>
                          <m:sub>
                            <m:r>
                              <a:rPr lang="en-US" sz="2000" b="0" i="1" dirty="0" smtClean="0">
                                <a:latin typeface="Cambria Math" panose="02040503050406030204" pitchFamily="18" charset="0"/>
                              </a:rPr>
                              <m:t>2</m:t>
                            </m:r>
                          </m:sub>
                        </m:sSub>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2</m:t>
                            </m:r>
                          </m:sub>
                        </m:sSub>
                      </m:num>
                      <m:den>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2</m:t>
                            </m:r>
                          </m:sub>
                        </m:sSub>
                      </m:den>
                    </m:f>
                  </m:oMath>
                </a14:m>
                <a:r>
                  <a:rPr lang="en-US" sz="2000" dirty="0"/>
                  <a:t> </a:t>
                </a:r>
              </a:p>
              <a:p>
                <a:endParaRPr lang="en-US" sz="2000" dirty="0"/>
              </a:p>
              <a:p>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−0</m:t>
                        </m:r>
                      </m:num>
                      <m:den>
                        <m:rad>
                          <m:radPr>
                            <m:degHide m:val="on"/>
                            <m:ctrlPr>
                              <a:rPr lang="en-US" sz="2000" b="0" i="1" smtClean="0">
                                <a:latin typeface="Cambria Math" panose="02040503050406030204" pitchFamily="18" charset="0"/>
                              </a:rPr>
                            </m:ctrlPr>
                          </m:radPr>
                          <m:deg/>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𝑝𝑜𝑜𝑙</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𝑝𝑜𝑜𝑙</m:t>
                                    </m:r>
                                  </m:sub>
                                </m:sSub>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den>
                                </m:f>
                              </m:e>
                            </m:d>
                          </m:e>
                        </m:rad>
                      </m:den>
                    </m:f>
                  </m:oMath>
                </a14:m>
                <a:r>
                  <a:rPr lang="en-US" sz="2000" dirty="0"/>
                  <a:t> </a:t>
                </a:r>
              </a:p>
              <a:p>
                <a:pPr/>
                <a:endParaRPr lang="en-US" sz="22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960600" cy="4760983"/>
              </a:xfrm>
              <a:prstGeom prst="rect">
                <a:avLst/>
              </a:prstGeom>
              <a:blipFill>
                <a:blip r:embed="rId3"/>
                <a:stretch>
                  <a:fillRect l="-992" t="-5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DA2DF7AD-1719-CCD2-3F00-116C95872D45}"/>
                  </a:ext>
                </a:extLst>
              </p:cNvPr>
              <p:cNvSpPr/>
              <p:nvPr/>
            </p:nvSpPr>
            <p:spPr>
              <a:xfrm>
                <a:off x="195942" y="5069426"/>
                <a:ext cx="11800115" cy="16877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STEM and Humanities majors play sports. You perform an experiment to statistically test this suspicion. You sample 160 STEM majors and find 40  of them play sports. You sample 150 Humanities majors and find 70 of them play sports.  Use a hypothesis test with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to see if there is a significant difference.</a:t>
                </a:r>
              </a:p>
            </p:txBody>
          </p:sp>
        </mc:Choice>
        <mc:Fallback>
          <p:sp>
            <p:nvSpPr>
              <p:cNvPr id="3" name="Rounded Rectangle 2">
                <a:extLst>
                  <a:ext uri="{FF2B5EF4-FFF2-40B4-BE49-F238E27FC236}">
                    <a16:creationId xmlns:a16="http://schemas.microsoft.com/office/drawing/2014/main" id="{DA2DF7AD-1719-CCD2-3F00-116C95872D45}"/>
                  </a:ext>
                </a:extLst>
              </p:cNvPr>
              <p:cNvSpPr>
                <a:spLocks noRot="1" noChangeAspect="1" noMove="1" noResize="1" noEditPoints="1" noAdjustHandles="1" noChangeArrowheads="1" noChangeShapeType="1" noTextEdit="1"/>
              </p:cNvSpPr>
              <p:nvPr/>
            </p:nvSpPr>
            <p:spPr>
              <a:xfrm>
                <a:off x="195942" y="5069426"/>
                <a:ext cx="11800115" cy="168778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5968576"/>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3046988"/>
          </a:xfrm>
          <a:prstGeom prst="rect">
            <a:avLst/>
          </a:prstGeom>
          <a:noFill/>
        </p:spPr>
        <p:txBody>
          <a:bodyPr wrap="square" rtlCol="0">
            <a:spAutoFit/>
          </a:bodyPr>
          <a:lstStyle/>
          <a:p>
            <a:pPr/>
            <a:r>
              <a:rPr lang="en-US" sz="2400" dirty="0"/>
              <a:t>So far we have focused on questions like</a:t>
            </a:r>
          </a:p>
          <a:p>
            <a:pPr marL="342900" indent="-342900">
              <a:buFont typeface="Arial" panose="020B0604020202020204" pitchFamily="34" charset="0"/>
              <a:buChar char="•"/>
            </a:pPr>
            <a:r>
              <a:rPr lang="en-US" sz="2400" dirty="0"/>
              <a:t>Is the proportion of WSU students who major in math more than 50%?</a:t>
            </a:r>
          </a:p>
          <a:p>
            <a:pPr marL="342900" indent="-342900">
              <a:buFont typeface="Arial" panose="020B0604020202020204" pitchFamily="34" charset="0"/>
              <a:buChar char="•"/>
            </a:pPr>
            <a:r>
              <a:rPr lang="en-US" sz="2400" dirty="0"/>
              <a:t>Is the proportion of WSU students who major in math different than the proportion of Springfield College students who major in math? </a:t>
            </a:r>
          </a:p>
          <a:p>
            <a:pPr marL="342900" indent="-342900">
              <a:buFont typeface="Arial" panose="020B0604020202020204" pitchFamily="34" charset="0"/>
              <a:buChar char="•"/>
            </a:pPr>
            <a:endParaRPr lang="en-US" sz="2400" dirty="0"/>
          </a:p>
          <a:p>
            <a:pPr/>
            <a:endParaRPr lang="en-US" sz="2400" dirty="0"/>
          </a:p>
        </p:txBody>
      </p:sp>
    </p:spTree>
    <p:extLst>
      <p:ext uri="{BB962C8B-B14F-4D97-AF65-F5344CB8AC3E}">
        <p14:creationId xmlns:p14="http://schemas.microsoft.com/office/powerpoint/2010/main" val="3901151043"/>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632311"/>
          </a:xfrm>
          <a:prstGeom prst="rect">
            <a:avLst/>
          </a:prstGeom>
          <a:noFill/>
        </p:spPr>
        <p:txBody>
          <a:bodyPr wrap="square" rtlCol="0">
            <a:spAutoFit/>
          </a:bodyPr>
          <a:lstStyle/>
          <a:p>
            <a:pPr/>
            <a:r>
              <a:rPr lang="en-US" sz="2400" dirty="0"/>
              <a:t>So far we have focused on questions like</a:t>
            </a:r>
          </a:p>
          <a:p>
            <a:pPr marL="342900" indent="-342900">
              <a:buFont typeface="Arial" panose="020B0604020202020204" pitchFamily="34" charset="0"/>
              <a:buChar char="•"/>
            </a:pPr>
            <a:r>
              <a:rPr lang="en-US" sz="2400" dirty="0"/>
              <a:t>Is the proportion of WSU students who major in math more than 50%?</a:t>
            </a:r>
          </a:p>
          <a:p>
            <a:pPr marL="342900" indent="-342900">
              <a:buFont typeface="Arial" panose="020B0604020202020204" pitchFamily="34" charset="0"/>
              <a:buChar char="•"/>
            </a:pPr>
            <a:r>
              <a:rPr lang="en-US" sz="2400" dirty="0"/>
              <a:t>Is the proportion of WSU students who major in math different than the proportion of Springfield College students who major in math? </a:t>
            </a:r>
          </a:p>
          <a:p>
            <a:pPr marL="342900" indent="-342900">
              <a:buFont typeface="Arial" panose="020B0604020202020204" pitchFamily="34" charset="0"/>
              <a:buChar char="•"/>
            </a:pPr>
            <a:endParaRPr lang="en-US" sz="2400" dirty="0"/>
          </a:p>
          <a:p>
            <a:pPr/>
            <a:r>
              <a:rPr lang="en-US" sz="2400" dirty="0"/>
              <a:t>However, 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pPr/>
            <a:endParaRPr lang="en-US" sz="2400" dirty="0"/>
          </a:p>
        </p:txBody>
      </p:sp>
    </p:spTree>
    <p:extLst>
      <p:ext uri="{BB962C8B-B14F-4D97-AF65-F5344CB8AC3E}">
        <p14:creationId xmlns:p14="http://schemas.microsoft.com/office/powerpoint/2010/main" val="150032270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4524315"/>
          </a:xfrm>
          <a:prstGeom prst="rect">
            <a:avLst/>
          </a:prstGeom>
          <a:noFill/>
        </p:spPr>
        <p:txBody>
          <a:bodyPr wrap="square" rtlCol="0">
            <a:spAutoFit/>
          </a:bodyPr>
          <a:lstStyle/>
          <a:p>
            <a:pPr/>
            <a:r>
              <a:rPr lang="en-US" sz="2400" dirty="0"/>
              <a:t>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pPr/>
            <a:r>
              <a:rPr lang="en-US" sz="2400" dirty="0"/>
              <a:t>In these cases, we want to understand joint behavior of all possible levels of our categorical variables. There is no longer a single population parameter of interest. </a:t>
            </a:r>
          </a:p>
          <a:p>
            <a:pPr marL="342900" indent="-342900">
              <a:buFont typeface="Arial" panose="020B0604020202020204" pitchFamily="34" charset="0"/>
              <a:buChar char="•"/>
            </a:pPr>
            <a:endParaRPr lang="en-US" sz="2400" dirty="0"/>
          </a:p>
          <a:p>
            <a:pPr/>
            <a:endParaRPr lang="en-US" sz="2400" dirty="0"/>
          </a:p>
        </p:txBody>
      </p:sp>
    </p:spTree>
    <p:extLst>
      <p:ext uri="{BB962C8B-B14F-4D97-AF65-F5344CB8AC3E}">
        <p14:creationId xmlns:p14="http://schemas.microsoft.com/office/powerpoint/2010/main" val="1549348470"/>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4893647"/>
          </a:xfrm>
          <a:prstGeom prst="rect">
            <a:avLst/>
          </a:prstGeom>
          <a:noFill/>
        </p:spPr>
        <p:txBody>
          <a:bodyPr wrap="square" rtlCol="0">
            <a:spAutoFit/>
          </a:bodyPr>
          <a:lstStyle/>
          <a:p>
            <a:pPr/>
            <a:r>
              <a:rPr lang="en-US" sz="2400" dirty="0"/>
              <a:t>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pPr/>
            <a:r>
              <a:rPr lang="en-US" sz="2400" dirty="0"/>
              <a:t>In these cases, we want to understand joint behavior of all possible levels of our categorical variables. There is no longer a single population parameter of interest.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typically do not construct CI’s in this context</a:t>
            </a:r>
          </a:p>
          <a:p>
            <a:pPr marL="342900" indent="-342900">
              <a:buFont typeface="Arial" panose="020B0604020202020204" pitchFamily="34" charset="0"/>
              <a:buChar char="•"/>
            </a:pPr>
            <a:r>
              <a:rPr lang="en-US" sz="2400" dirty="0"/>
              <a:t>We can still conduct hypothesis tests</a:t>
            </a:r>
          </a:p>
        </p:txBody>
      </p:sp>
    </p:spTree>
    <p:extLst>
      <p:ext uri="{BB962C8B-B14F-4D97-AF65-F5344CB8AC3E}">
        <p14:creationId xmlns:p14="http://schemas.microsoft.com/office/powerpoint/2010/main" val="299043793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7109639"/>
          </a:xfrm>
          <a:prstGeom prst="rect">
            <a:avLst/>
          </a:prstGeom>
          <a:noFill/>
        </p:spPr>
        <p:txBody>
          <a:bodyPr wrap="square" rtlCol="0">
            <a:spAutoFit/>
          </a:bodyPr>
          <a:lstStyle/>
          <a:p>
            <a:pPr/>
            <a:r>
              <a:rPr lang="en-US" sz="2400" dirty="0"/>
              <a:t>So far we have focused on questions like</a:t>
            </a:r>
          </a:p>
          <a:p>
            <a:pPr marL="342900" indent="-342900">
              <a:buFont typeface="Arial" panose="020B0604020202020204" pitchFamily="34" charset="0"/>
              <a:buChar char="•"/>
            </a:pPr>
            <a:r>
              <a:rPr lang="en-US" sz="2400" dirty="0"/>
              <a:t>Is the proportion of WSU students who major in math more than 50%?</a:t>
            </a:r>
          </a:p>
          <a:p>
            <a:pPr marL="342900" indent="-342900">
              <a:buFont typeface="Arial" panose="020B0604020202020204" pitchFamily="34" charset="0"/>
              <a:buChar char="•"/>
            </a:pPr>
            <a:r>
              <a:rPr lang="en-US" sz="2400" dirty="0"/>
              <a:t>Is the proportion of WSU students who major in math different than the proportion of Springfield College students who major in math? </a:t>
            </a:r>
          </a:p>
          <a:p>
            <a:pPr marL="342900" indent="-342900">
              <a:buFont typeface="Arial" panose="020B0604020202020204" pitchFamily="34" charset="0"/>
              <a:buChar char="•"/>
            </a:pPr>
            <a:endParaRPr lang="en-US" sz="2400" dirty="0"/>
          </a:p>
          <a:p>
            <a:pPr/>
            <a:r>
              <a:rPr lang="en-US" sz="2400" dirty="0"/>
              <a:t>However, 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pPr/>
            <a:r>
              <a:rPr lang="en-US" sz="2400" dirty="0"/>
              <a:t>In these cases, we want to understand joint behavior of all possible levels of our categorical variables. There is no longer a single population parameter of interest. </a:t>
            </a:r>
          </a:p>
          <a:p>
            <a:pPr marL="342900" indent="-342900">
              <a:buFont typeface="Arial" panose="020B0604020202020204" pitchFamily="34" charset="0"/>
              <a:buChar char="•"/>
            </a:pPr>
            <a:endParaRPr lang="en-US" sz="2400" dirty="0"/>
          </a:p>
          <a:p>
            <a:pPr/>
            <a:endParaRPr lang="en-US" sz="2400" dirty="0"/>
          </a:p>
        </p:txBody>
      </p:sp>
    </p:spTree>
    <p:extLst>
      <p:ext uri="{BB962C8B-B14F-4D97-AF65-F5344CB8AC3E}">
        <p14:creationId xmlns:p14="http://schemas.microsoft.com/office/powerpoint/2010/main" val="2877038190"/>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1939</TotalTime>
  <Words>852</Words>
  <Application>Microsoft Macintosh PowerPoint</Application>
  <PresentationFormat>Widescreen</PresentationFormat>
  <Paragraphs>71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Corbel</vt:lpstr>
      <vt:lpstr>Wingdings 2</vt:lpstr>
      <vt:lpstr>Frame</vt:lpstr>
      <vt:lpstr>Elementary Statistics – Inference for Categorical Data Pt. 2</vt:lpstr>
      <vt:lpstr>Plan for Today</vt:lpstr>
      <vt:lpstr>Warm Up: Inference for Two Proportions</vt:lpstr>
      <vt:lpstr>Warm Up: Inference for Two Proportions</vt:lpstr>
      <vt:lpstr>Inference for Categorical Variables</vt:lpstr>
      <vt:lpstr>Inference for Categorical Variables</vt:lpstr>
      <vt:lpstr>Inference for Categorical Variables</vt:lpstr>
      <vt:lpstr>Inference for Categorical Variables</vt:lpstr>
      <vt:lpstr>Inference for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76</cp:revision>
  <dcterms:created xsi:type="dcterms:W3CDTF">2023-08-03T18:49:17Z</dcterms:created>
  <dcterms:modified xsi:type="dcterms:W3CDTF">2024-03-19T14:56:03Z</dcterms:modified>
</cp:coreProperties>
</file>