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34"/>
  </p:notesMasterIdLst>
  <p:sldIdLst>
    <p:sldId id="256" r:id="rId2"/>
    <p:sldId id="445" r:id="rId3"/>
    <p:sldId id="257" r:id="rId4"/>
    <p:sldId id="340" r:id="rId5"/>
    <p:sldId id="341" r:id="rId6"/>
    <p:sldId id="342" r:id="rId7"/>
    <p:sldId id="446" r:id="rId8"/>
    <p:sldId id="447" r:id="rId9"/>
    <p:sldId id="449" r:id="rId10"/>
    <p:sldId id="448" r:id="rId11"/>
    <p:sldId id="451" r:id="rId12"/>
    <p:sldId id="452" r:id="rId13"/>
    <p:sldId id="454" r:id="rId14"/>
    <p:sldId id="455" r:id="rId15"/>
    <p:sldId id="456" r:id="rId16"/>
    <p:sldId id="457" r:id="rId17"/>
    <p:sldId id="458" r:id="rId18"/>
    <p:sldId id="460" r:id="rId19"/>
    <p:sldId id="459" r:id="rId20"/>
    <p:sldId id="461" r:id="rId21"/>
    <p:sldId id="462" r:id="rId22"/>
    <p:sldId id="463" r:id="rId23"/>
    <p:sldId id="466" r:id="rId24"/>
    <p:sldId id="464" r:id="rId25"/>
    <p:sldId id="465" r:id="rId26"/>
    <p:sldId id="467" r:id="rId27"/>
    <p:sldId id="468" r:id="rId28"/>
    <p:sldId id="469" r:id="rId29"/>
    <p:sldId id="470" r:id="rId30"/>
    <p:sldId id="471" r:id="rId31"/>
    <p:sldId id="472" r:id="rId32"/>
    <p:sldId id="47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16"/>
    <p:restoredTop sz="86169"/>
  </p:normalViewPr>
  <p:slideViewPr>
    <p:cSldViewPr snapToGrid="0">
      <p:cViewPr varScale="1">
        <p:scale>
          <a:sx n="92" d="100"/>
          <a:sy n="92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1/24/24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22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73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94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86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96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90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51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23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92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5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08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042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295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78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882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734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001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780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68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30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15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98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43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55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08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41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1/24/24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1/24/24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1/24/24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1/24/24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1/24/24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mith.edu/people/kaitlyn-coo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inceton.edu/~otorres/Excel/excelstata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roovypost.com/howto/quickly-get-column-statistics-in-google-sheets/" TargetMode="External"/><Relationship Id="rId5" Type="http://schemas.openxmlformats.org/officeDocument/2006/relationships/hyperlink" Target="http://www.comfsm.fm/~dleeling/statistics/text6.html#page-031" TargetMode="External"/><Relationship Id="rId4" Type="http://schemas.openxmlformats.org/officeDocument/2006/relationships/hyperlink" Target="https://statisticsbyjim.com/basics/descriptive-statistics-excel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Elementary Statistics – Exploratory Data Analysis (EDA) Pt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900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Kaitlyn Cook (</a:t>
            </a:r>
            <a:r>
              <a:rPr lang="en-US" dirty="0">
                <a:hlinkClick r:id="rId2"/>
              </a:rPr>
              <a:t>https://www.smith.edu/people/kaitlyn-cook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Visualizations: Stacked Bar Plots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306083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2000" spc="-85" dirty="0">
                <a:latin typeface="Arial"/>
                <a:cs typeface="Arial"/>
              </a:rPr>
              <a:t>Suppose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we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want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understand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relationship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between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movie’s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MPAA </a:t>
            </a:r>
            <a:r>
              <a:rPr sz="2000" dirty="0">
                <a:latin typeface="Arial"/>
                <a:cs typeface="Arial"/>
              </a:rPr>
              <a:t>rating</a:t>
            </a:r>
            <a:r>
              <a:rPr sz="2000" spc="-40" dirty="0">
                <a:latin typeface="Arial"/>
                <a:cs typeface="Arial"/>
              </a:rPr>
              <a:t> and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whether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it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grosses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more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$100</a:t>
            </a:r>
            <a:r>
              <a:rPr sz="2000" spc="-10" dirty="0">
                <a:latin typeface="Arial"/>
                <a:cs typeface="Arial"/>
              </a:rPr>
              <a:t> million </a:t>
            </a:r>
            <a:r>
              <a:rPr sz="2000" dirty="0">
                <a:latin typeface="Arial"/>
                <a:cs typeface="Arial"/>
              </a:rPr>
              <a:t>at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box</a:t>
            </a:r>
            <a:r>
              <a:rPr sz="2000" spc="-10" dirty="0">
                <a:latin typeface="Arial"/>
                <a:cs typeface="Arial"/>
              </a:rPr>
              <a:t> office</a:t>
            </a:r>
            <a:endParaRPr lang="en-US" sz="2000" spc="-1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sz="2000" dirty="0">
              <a:latin typeface="Arial"/>
              <a:cs typeface="Arial"/>
            </a:endParaRPr>
          </a:p>
          <a:p>
            <a:pPr marL="289560" marR="438784" indent="-208279">
              <a:lnSpc>
                <a:spcPct val="102600"/>
              </a:lnSpc>
              <a:spcBef>
                <a:spcPts val="484"/>
              </a:spcBef>
            </a:pPr>
            <a:r>
              <a:rPr sz="2000" i="1" spc="420" dirty="0">
                <a:solidFill>
                  <a:srgbClr val="3333B2"/>
                </a:solidFill>
                <a:latin typeface="Menlo"/>
                <a:cs typeface="Menlo"/>
              </a:rPr>
              <a:t>→</a:t>
            </a:r>
            <a:r>
              <a:rPr sz="2000" i="1" spc="-170" dirty="0">
                <a:solidFill>
                  <a:srgbClr val="3333B2"/>
                </a:solidFill>
                <a:latin typeface="Menlo"/>
                <a:cs typeface="Menlo"/>
              </a:rPr>
              <a:t> </a:t>
            </a:r>
            <a:r>
              <a:rPr sz="2000" spc="-30" dirty="0">
                <a:latin typeface="Arial"/>
                <a:cs typeface="Arial"/>
              </a:rPr>
              <a:t>How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does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distribution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movies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large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versus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small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to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moderate </a:t>
            </a:r>
            <a:r>
              <a:rPr sz="2000" spc="-20" dirty="0">
                <a:latin typeface="Arial"/>
                <a:cs typeface="Arial"/>
              </a:rPr>
              <a:t>box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office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earnings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differ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based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MPAA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rating?</a:t>
            </a:r>
            <a:endParaRPr lang="en-US" sz="2000" spc="-10" dirty="0">
              <a:latin typeface="Arial"/>
              <a:cs typeface="Arial"/>
            </a:endParaRPr>
          </a:p>
          <a:p>
            <a:pPr marL="289560" marR="438784" indent="-208279">
              <a:lnSpc>
                <a:spcPct val="102600"/>
              </a:lnSpc>
              <a:spcBef>
                <a:spcPts val="484"/>
              </a:spcBef>
            </a:pP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en-US" sz="2000" spc="-25" dirty="0">
                <a:latin typeface="Arial"/>
                <a:cs typeface="Arial"/>
              </a:rPr>
              <a:t>We can use a </a:t>
            </a:r>
            <a:r>
              <a:rPr sz="2000" spc="-65" dirty="0">
                <a:solidFill>
                  <a:srgbClr val="00B0F0"/>
                </a:solidFill>
                <a:latin typeface="Arial"/>
                <a:cs typeface="Arial"/>
              </a:rPr>
              <a:t>stacked</a:t>
            </a:r>
            <a:r>
              <a:rPr sz="2000" spc="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B0F0"/>
                </a:solidFill>
                <a:latin typeface="Arial"/>
                <a:cs typeface="Arial"/>
              </a:rPr>
              <a:t>barplot</a:t>
            </a:r>
            <a:r>
              <a:rPr sz="2000" spc="-10" dirty="0">
                <a:latin typeface="Arial"/>
                <a:cs typeface="Arial"/>
              </a:rPr>
              <a:t>!</a:t>
            </a:r>
            <a:endParaRPr sz="2000" dirty="0">
              <a:latin typeface="Arial"/>
              <a:cs typeface="Arial"/>
            </a:endParaRPr>
          </a:p>
          <a:p>
            <a:pPr marL="632460" marR="84455" indent="-342900">
              <a:lnSpc>
                <a:spcPct val="102600"/>
              </a:lnSpc>
              <a:spcBef>
                <a:spcPts val="185"/>
              </a:spcBef>
              <a:buFont typeface="Arial" panose="020B0604020202020204" pitchFamily="34" charset="0"/>
              <a:buChar char="•"/>
            </a:pPr>
            <a:r>
              <a:rPr sz="2000" spc="-65" dirty="0">
                <a:latin typeface="Arial"/>
                <a:cs typeface="Arial"/>
              </a:rPr>
              <a:t>Each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bar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standard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barplot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divided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stacked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sub-</a:t>
            </a:r>
            <a:r>
              <a:rPr sz="2000" spc="-55" dirty="0">
                <a:latin typeface="Arial"/>
                <a:cs typeface="Arial"/>
              </a:rPr>
              <a:t>bars,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each </a:t>
            </a:r>
            <a:r>
              <a:rPr sz="2000" spc="-55" dirty="0">
                <a:latin typeface="Arial"/>
                <a:cs typeface="Arial"/>
              </a:rPr>
              <a:t>corresponding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level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second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categorical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variable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14" name="Picture 13" descr="A green and purple bar graph&#10;&#10;Description automatically generated">
            <a:extLst>
              <a:ext uri="{FF2B5EF4-FFF2-40B4-BE49-F238E27FC236}">
                <a16:creationId xmlns:a16="http://schemas.microsoft.com/office/drawing/2014/main" id="{2676CE87-3E61-B7AF-FDC2-BEC5FF3C5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61" y="3502892"/>
            <a:ext cx="7772400" cy="298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55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Visualizations: Stacked Bar Plots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306083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2000" spc="-85" dirty="0">
                <a:latin typeface="Arial"/>
                <a:cs typeface="Arial"/>
              </a:rPr>
              <a:t>Suppose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we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want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understand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relationship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between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movie’s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MPAA </a:t>
            </a:r>
            <a:r>
              <a:rPr sz="2000" dirty="0">
                <a:latin typeface="Arial"/>
                <a:cs typeface="Arial"/>
              </a:rPr>
              <a:t>rating</a:t>
            </a:r>
            <a:r>
              <a:rPr sz="2000" spc="-40" dirty="0">
                <a:latin typeface="Arial"/>
                <a:cs typeface="Arial"/>
              </a:rPr>
              <a:t> and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whether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it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grosses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more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$100</a:t>
            </a:r>
            <a:r>
              <a:rPr sz="2000" spc="-10" dirty="0">
                <a:latin typeface="Arial"/>
                <a:cs typeface="Arial"/>
              </a:rPr>
              <a:t> million </a:t>
            </a:r>
            <a:r>
              <a:rPr sz="2000" dirty="0">
                <a:latin typeface="Arial"/>
                <a:cs typeface="Arial"/>
              </a:rPr>
              <a:t>at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box</a:t>
            </a:r>
            <a:r>
              <a:rPr sz="2000" spc="-10" dirty="0">
                <a:latin typeface="Arial"/>
                <a:cs typeface="Arial"/>
              </a:rPr>
              <a:t> office</a:t>
            </a:r>
            <a:endParaRPr lang="en-US" sz="2000" spc="-1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sz="2000" dirty="0">
              <a:latin typeface="Arial"/>
              <a:cs typeface="Arial"/>
            </a:endParaRPr>
          </a:p>
          <a:p>
            <a:pPr marL="289560" marR="438784" indent="-208279">
              <a:lnSpc>
                <a:spcPct val="102600"/>
              </a:lnSpc>
              <a:spcBef>
                <a:spcPts val="484"/>
              </a:spcBef>
            </a:pPr>
            <a:r>
              <a:rPr sz="2000" i="1" spc="420" dirty="0">
                <a:solidFill>
                  <a:srgbClr val="3333B2"/>
                </a:solidFill>
                <a:latin typeface="Menlo"/>
                <a:cs typeface="Menlo"/>
              </a:rPr>
              <a:t>→</a:t>
            </a:r>
            <a:r>
              <a:rPr sz="2000" i="1" spc="-170" dirty="0">
                <a:solidFill>
                  <a:srgbClr val="3333B2"/>
                </a:solidFill>
                <a:latin typeface="Menlo"/>
                <a:cs typeface="Menlo"/>
              </a:rPr>
              <a:t> </a:t>
            </a:r>
            <a:r>
              <a:rPr sz="2000" spc="-30" dirty="0">
                <a:latin typeface="Arial"/>
                <a:cs typeface="Arial"/>
              </a:rPr>
              <a:t>How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does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distribution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movies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large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versus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small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to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moderate </a:t>
            </a:r>
            <a:r>
              <a:rPr sz="2000" spc="-20" dirty="0">
                <a:latin typeface="Arial"/>
                <a:cs typeface="Arial"/>
              </a:rPr>
              <a:t>box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office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earnings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differ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based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MPAA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rating?</a:t>
            </a:r>
            <a:endParaRPr lang="en-US" sz="2000" spc="-10" dirty="0">
              <a:latin typeface="Arial"/>
              <a:cs typeface="Arial"/>
            </a:endParaRPr>
          </a:p>
          <a:p>
            <a:pPr marL="289560" marR="438784" indent="-208279">
              <a:lnSpc>
                <a:spcPct val="102600"/>
              </a:lnSpc>
              <a:spcBef>
                <a:spcPts val="484"/>
              </a:spcBef>
            </a:pP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en-US" sz="2000" spc="-25" dirty="0">
                <a:latin typeface="Arial"/>
                <a:cs typeface="Arial"/>
              </a:rPr>
              <a:t>We can use a </a:t>
            </a:r>
            <a:r>
              <a:rPr sz="2000" spc="-65" dirty="0">
                <a:solidFill>
                  <a:srgbClr val="00B0F0"/>
                </a:solidFill>
                <a:latin typeface="Arial"/>
                <a:cs typeface="Arial"/>
              </a:rPr>
              <a:t>stacked</a:t>
            </a:r>
            <a:r>
              <a:rPr sz="2000" spc="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B0F0"/>
                </a:solidFill>
                <a:latin typeface="Arial"/>
                <a:cs typeface="Arial"/>
              </a:rPr>
              <a:t>barplot</a:t>
            </a:r>
            <a:r>
              <a:rPr sz="2000" spc="-10" dirty="0">
                <a:latin typeface="Arial"/>
                <a:cs typeface="Arial"/>
              </a:rPr>
              <a:t>!</a:t>
            </a:r>
            <a:endParaRPr sz="2000" dirty="0">
              <a:latin typeface="Arial"/>
              <a:cs typeface="Arial"/>
            </a:endParaRPr>
          </a:p>
          <a:p>
            <a:pPr marL="632460" marR="84455" indent="-342900">
              <a:lnSpc>
                <a:spcPct val="102600"/>
              </a:lnSpc>
              <a:spcBef>
                <a:spcPts val="185"/>
              </a:spcBef>
              <a:buFont typeface="Arial" panose="020B0604020202020204" pitchFamily="34" charset="0"/>
              <a:buChar char="•"/>
            </a:pPr>
            <a:r>
              <a:rPr sz="2000" spc="-65" dirty="0">
                <a:latin typeface="Arial"/>
                <a:cs typeface="Arial"/>
              </a:rPr>
              <a:t>Each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bar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standard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barplot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divided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stacked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sub-</a:t>
            </a:r>
            <a:r>
              <a:rPr sz="2000" spc="-55" dirty="0">
                <a:latin typeface="Arial"/>
                <a:cs typeface="Arial"/>
              </a:rPr>
              <a:t>bars,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each </a:t>
            </a:r>
            <a:r>
              <a:rPr sz="2000" spc="-55" dirty="0">
                <a:latin typeface="Arial"/>
                <a:cs typeface="Arial"/>
              </a:rPr>
              <a:t>corresponding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level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second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categorical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variable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14" name="Picture 13" descr="A green and purple bar graph&#10;&#10;Description automatically generated">
            <a:extLst>
              <a:ext uri="{FF2B5EF4-FFF2-40B4-BE49-F238E27FC236}">
                <a16:creationId xmlns:a16="http://schemas.microsoft.com/office/drawing/2014/main" id="{2676CE87-3E61-B7AF-FDC2-BEC5FF3C5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61" y="3502892"/>
            <a:ext cx="7772400" cy="2986946"/>
          </a:xfrm>
          <a:prstGeom prst="rect">
            <a:avLst/>
          </a:prstGeom>
        </p:spPr>
      </p:pic>
      <p:grpSp>
        <p:nvGrpSpPr>
          <p:cNvPr id="3" name="object 12">
            <a:extLst>
              <a:ext uri="{FF2B5EF4-FFF2-40B4-BE49-F238E27FC236}">
                <a16:creationId xmlns:a16="http://schemas.microsoft.com/office/drawing/2014/main" id="{EEBA6E46-2F15-F3FD-4CB7-B683FD646D20}"/>
              </a:ext>
            </a:extLst>
          </p:cNvPr>
          <p:cNvGrpSpPr/>
          <p:nvPr/>
        </p:nvGrpSpPr>
        <p:grpSpPr>
          <a:xfrm>
            <a:off x="183186" y="239619"/>
            <a:ext cx="3512575" cy="6618381"/>
            <a:chOff x="138547" y="2413194"/>
            <a:chExt cx="4331335" cy="704215"/>
          </a:xfrm>
        </p:grpSpPr>
        <p:sp>
          <p:nvSpPr>
            <p:cNvPr id="4" name="object 13">
              <a:extLst>
                <a:ext uri="{FF2B5EF4-FFF2-40B4-BE49-F238E27FC236}">
                  <a16:creationId xmlns:a16="http://schemas.microsoft.com/office/drawing/2014/main" id="{BFC1B33A-156B-EF0B-D88D-C45A38774E24}"/>
                </a:ext>
              </a:extLst>
            </p:cNvPr>
            <p:cNvSpPr/>
            <p:nvPr/>
          </p:nvSpPr>
          <p:spPr>
            <a:xfrm>
              <a:off x="138547" y="2413194"/>
              <a:ext cx="4331335" cy="704215"/>
            </a:xfrm>
            <a:custGeom>
              <a:avLst/>
              <a:gdLst/>
              <a:ahLst/>
              <a:cxnLst/>
              <a:rect l="l" t="t" r="r" b="b"/>
              <a:pathLst>
                <a:path w="4331335" h="704214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49778"/>
                  </a:lnTo>
                  <a:lnTo>
                    <a:pt x="4243" y="670798"/>
                  </a:lnTo>
                  <a:lnTo>
                    <a:pt x="15816" y="687963"/>
                  </a:lnTo>
                  <a:lnTo>
                    <a:pt x="32980" y="699535"/>
                  </a:lnTo>
                  <a:lnTo>
                    <a:pt x="54000" y="703779"/>
                  </a:lnTo>
                  <a:lnTo>
                    <a:pt x="4276964" y="703779"/>
                  </a:lnTo>
                  <a:lnTo>
                    <a:pt x="4297984" y="699535"/>
                  </a:lnTo>
                  <a:lnTo>
                    <a:pt x="4315149" y="687963"/>
                  </a:lnTo>
                  <a:lnTo>
                    <a:pt x="4326721" y="670798"/>
                  </a:lnTo>
                  <a:lnTo>
                    <a:pt x="4330965" y="649778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" name="object 14">
              <a:extLst>
                <a:ext uri="{FF2B5EF4-FFF2-40B4-BE49-F238E27FC236}">
                  <a16:creationId xmlns:a16="http://schemas.microsoft.com/office/drawing/2014/main" id="{BCDC5029-7D1E-72DF-A6E2-131242EE3308}"/>
                </a:ext>
              </a:extLst>
            </p:cNvPr>
            <p:cNvSpPr/>
            <p:nvPr/>
          </p:nvSpPr>
          <p:spPr>
            <a:xfrm>
              <a:off x="156547" y="2465468"/>
              <a:ext cx="4295139" cy="639428"/>
            </a:xfrm>
            <a:custGeom>
              <a:avLst/>
              <a:gdLst/>
              <a:ahLst/>
              <a:cxnLst/>
              <a:rect l="l" t="t" r="r" b="b"/>
              <a:pathLst>
                <a:path w="4295140" h="439419">
                  <a:moveTo>
                    <a:pt x="4294965" y="0"/>
                  </a:moveTo>
                  <a:lnTo>
                    <a:pt x="0" y="0"/>
                  </a:lnTo>
                  <a:lnTo>
                    <a:pt x="0" y="403231"/>
                  </a:lnTo>
                  <a:lnTo>
                    <a:pt x="2829" y="417244"/>
                  </a:lnTo>
                  <a:lnTo>
                    <a:pt x="10544" y="428687"/>
                  </a:lnTo>
                  <a:lnTo>
                    <a:pt x="21987" y="436402"/>
                  </a:lnTo>
                  <a:lnTo>
                    <a:pt x="36000" y="439231"/>
                  </a:lnTo>
                  <a:lnTo>
                    <a:pt x="4258964" y="439231"/>
                  </a:lnTo>
                  <a:lnTo>
                    <a:pt x="4272977" y="436402"/>
                  </a:lnTo>
                  <a:lnTo>
                    <a:pt x="4284420" y="428687"/>
                  </a:lnTo>
                  <a:lnTo>
                    <a:pt x="4292136" y="417244"/>
                  </a:lnTo>
                  <a:lnTo>
                    <a:pt x="4294965" y="40323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6" name="object 15">
            <a:extLst>
              <a:ext uri="{FF2B5EF4-FFF2-40B4-BE49-F238E27FC236}">
                <a16:creationId xmlns:a16="http://schemas.microsoft.com/office/drawing/2014/main" id="{B6D11E52-22C1-534D-1D55-831A473DF508}"/>
              </a:ext>
            </a:extLst>
          </p:cNvPr>
          <p:cNvSpPr txBox="1"/>
          <p:nvPr/>
        </p:nvSpPr>
        <p:spPr>
          <a:xfrm>
            <a:off x="183186" y="879887"/>
            <a:ext cx="3448686" cy="103673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Show how the distribution of high versus low hours differs based on activity.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76DEF0-56B4-F21F-3A3D-20459E338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326636"/>
              </p:ext>
            </p:extLst>
          </p:nvPr>
        </p:nvGraphicFramePr>
        <p:xfrm>
          <a:off x="387755" y="2365027"/>
          <a:ext cx="2577118" cy="4063482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288559">
                  <a:extLst>
                    <a:ext uri="{9D8B030D-6E8A-4147-A177-3AD203B41FA5}">
                      <a16:colId xmlns:a16="http://schemas.microsoft.com/office/drawing/2014/main" val="4065979031"/>
                    </a:ext>
                  </a:extLst>
                </a:gridCol>
                <a:gridCol w="1288559">
                  <a:extLst>
                    <a:ext uri="{9D8B030D-6E8A-4147-A177-3AD203B41FA5}">
                      <a16:colId xmlns:a16="http://schemas.microsoft.com/office/drawing/2014/main" val="133350829"/>
                    </a:ext>
                  </a:extLst>
                </a:gridCol>
              </a:tblGrid>
              <a:tr h="405882">
                <a:tc>
                  <a:txBody>
                    <a:bodyPr/>
                    <a:lstStyle/>
                    <a:p>
                      <a:r>
                        <a:rPr lang="en-US" dirty="0"/>
                        <a:t>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22022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Exercise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851236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Exercise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159431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67884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270981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87449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576466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046076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Exercise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17740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81864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21171"/>
                  </a:ext>
                </a:extLst>
              </a:tr>
            </a:tbl>
          </a:graphicData>
        </a:graphic>
      </p:graphicFrame>
      <p:sp>
        <p:nvSpPr>
          <p:cNvPr id="15" name="object 15">
            <a:extLst>
              <a:ext uri="{FF2B5EF4-FFF2-40B4-BE49-F238E27FC236}">
                <a16:creationId xmlns:a16="http://schemas.microsoft.com/office/drawing/2014/main" id="{290F8C2A-A13D-DEE3-26A0-CCA7ED7B265E}"/>
              </a:ext>
            </a:extLst>
          </p:cNvPr>
          <p:cNvSpPr txBox="1"/>
          <p:nvPr/>
        </p:nvSpPr>
        <p:spPr>
          <a:xfrm>
            <a:off x="203176" y="326474"/>
            <a:ext cx="3448686" cy="345652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730424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Statistics: Contingency Tables 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229498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2000" spc="-10" dirty="0">
                <a:latin typeface="Arial"/>
                <a:cs typeface="Arial"/>
              </a:rPr>
              <a:t>Just</a:t>
            </a:r>
            <a:r>
              <a:rPr lang="en-US" sz="2000" spc="-70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spc="-5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frequency</a:t>
            </a:r>
            <a:r>
              <a:rPr lang="en-US" sz="2000" spc="-10" dirty="0">
                <a:latin typeface="Arial"/>
                <a:cs typeface="Arial"/>
              </a:rPr>
              <a:t> table </a:t>
            </a:r>
            <a:r>
              <a:rPr lang="en-US" sz="2000" spc="-40" dirty="0">
                <a:latin typeface="Arial"/>
                <a:cs typeface="Arial"/>
              </a:rPr>
              <a:t>contains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same</a:t>
            </a:r>
            <a:r>
              <a:rPr lang="en-US" sz="2000" spc="2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information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univariate </a:t>
            </a:r>
            <a:r>
              <a:rPr lang="en-US" sz="2000" spc="-20" dirty="0" err="1">
                <a:latin typeface="Arial"/>
                <a:cs typeface="Arial"/>
              </a:rPr>
              <a:t>barplot</a:t>
            </a:r>
            <a:r>
              <a:rPr lang="en-US" sz="2000" spc="-20" dirty="0">
                <a:latin typeface="Arial"/>
                <a:cs typeface="Arial"/>
              </a:rPr>
              <a:t>,</a:t>
            </a:r>
            <a:r>
              <a:rPr lang="en-US" sz="2000" spc="-40" dirty="0">
                <a:latin typeface="Arial"/>
                <a:cs typeface="Arial"/>
              </a:rPr>
              <a:t> </a:t>
            </a:r>
            <a:r>
              <a:rPr lang="en-US" sz="2000" spc="-90" dirty="0">
                <a:latin typeface="Arial"/>
                <a:cs typeface="Arial"/>
              </a:rPr>
              <a:t>we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can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use</a:t>
            </a:r>
            <a:r>
              <a:rPr lang="en-US" sz="2000" spc="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 </a:t>
            </a:r>
            <a:r>
              <a:rPr lang="en-US" sz="2000" spc="-45" dirty="0">
                <a:solidFill>
                  <a:srgbClr val="00B0F0"/>
                </a:solidFill>
                <a:latin typeface="Arial"/>
                <a:cs typeface="Arial"/>
              </a:rPr>
              <a:t>contingency</a:t>
            </a:r>
            <a:r>
              <a:rPr lang="en-US" sz="200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000" spc="-10" dirty="0">
                <a:solidFill>
                  <a:srgbClr val="00B0F0"/>
                </a:solidFill>
                <a:latin typeface="Arial"/>
                <a:cs typeface="Arial"/>
              </a:rPr>
              <a:t>table</a:t>
            </a:r>
            <a:r>
              <a:rPr lang="en-US" sz="200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to </a:t>
            </a:r>
            <a:r>
              <a:rPr lang="en-US" sz="2000" spc="-35" dirty="0">
                <a:latin typeface="Arial"/>
                <a:cs typeface="Arial"/>
              </a:rPr>
              <a:t>numerically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summarize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the </a:t>
            </a:r>
            <a:r>
              <a:rPr lang="en-US" sz="2000" spc="-10" dirty="0">
                <a:latin typeface="Arial"/>
                <a:cs typeface="Arial"/>
              </a:rPr>
              <a:t>distribution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two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categorical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variables!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en-US"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2000" spc="-55" dirty="0">
                <a:latin typeface="Arial"/>
                <a:cs typeface="Arial"/>
              </a:rPr>
              <a:t>Displays</a:t>
            </a:r>
            <a:r>
              <a:rPr lang="en-US" sz="2000" dirty="0">
                <a:latin typeface="Arial"/>
                <a:cs typeface="Arial"/>
              </a:rPr>
              <a:t> the </a:t>
            </a:r>
            <a:r>
              <a:rPr lang="en-US" sz="2000" spc="-45" dirty="0">
                <a:latin typeface="Arial"/>
                <a:cs typeface="Arial"/>
              </a:rPr>
              <a:t>number</a:t>
            </a:r>
            <a:r>
              <a:rPr lang="en-US" sz="2000" dirty="0">
                <a:latin typeface="Arial"/>
                <a:cs typeface="Arial"/>
              </a:rPr>
              <a:t> of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observations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falling</a:t>
            </a:r>
            <a:r>
              <a:rPr lang="en-US" sz="2000" dirty="0">
                <a:latin typeface="Arial"/>
                <a:cs typeface="Arial"/>
              </a:rPr>
              <a:t> into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each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unique </a:t>
            </a:r>
            <a:r>
              <a:rPr lang="en-US" sz="2000" spc="-40" dirty="0">
                <a:latin typeface="Arial"/>
                <a:cs typeface="Arial"/>
              </a:rPr>
              <a:t>combination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levels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for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two</a:t>
            </a:r>
            <a:r>
              <a:rPr lang="en-US" sz="2000" spc="-10" dirty="0">
                <a:latin typeface="Arial"/>
                <a:cs typeface="Arial"/>
              </a:rPr>
              <a:t> variables:</a:t>
            </a:r>
            <a:endParaRPr lang="en-US"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sz="2000" dirty="0">
              <a:latin typeface="Arial"/>
              <a:cs typeface="Arial"/>
            </a:endParaRPr>
          </a:p>
        </p:txBody>
      </p:sp>
      <p:grpSp>
        <p:nvGrpSpPr>
          <p:cNvPr id="45" name="object 5">
            <a:extLst>
              <a:ext uri="{FF2B5EF4-FFF2-40B4-BE49-F238E27FC236}">
                <a16:creationId xmlns:a16="http://schemas.microsoft.com/office/drawing/2014/main" id="{82D6A99A-27BC-B285-80A3-DD64CC2547DB}"/>
              </a:ext>
            </a:extLst>
          </p:cNvPr>
          <p:cNvGrpSpPr/>
          <p:nvPr/>
        </p:nvGrpSpPr>
        <p:grpSpPr>
          <a:xfrm>
            <a:off x="5505129" y="2723413"/>
            <a:ext cx="2244894" cy="312070"/>
            <a:chOff x="1139977" y="1522907"/>
            <a:chExt cx="1132840" cy="157480"/>
          </a:xfrm>
        </p:grpSpPr>
        <p:sp>
          <p:nvSpPr>
            <p:cNvPr id="46" name="object 6">
              <a:extLst>
                <a:ext uri="{FF2B5EF4-FFF2-40B4-BE49-F238E27FC236}">
                  <a16:creationId xmlns:a16="http://schemas.microsoft.com/office/drawing/2014/main" id="{5F76254A-24BF-043E-8CA4-87274F6C7BB6}"/>
                </a:ext>
              </a:extLst>
            </p:cNvPr>
            <p:cNvSpPr/>
            <p:nvPr/>
          </p:nvSpPr>
          <p:spPr>
            <a:xfrm>
              <a:off x="114251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7" name="object 7">
              <a:extLst>
                <a:ext uri="{FF2B5EF4-FFF2-40B4-BE49-F238E27FC236}">
                  <a16:creationId xmlns:a16="http://schemas.microsoft.com/office/drawing/2014/main" id="{E4FC1D60-6CA4-918C-CC8D-C3FCFEBF247A}"/>
                </a:ext>
              </a:extLst>
            </p:cNvPr>
            <p:cNvSpPr/>
            <p:nvPr/>
          </p:nvSpPr>
          <p:spPr>
            <a:xfrm>
              <a:off x="226999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48" name="object 8">
            <a:extLst>
              <a:ext uri="{FF2B5EF4-FFF2-40B4-BE49-F238E27FC236}">
                <a16:creationId xmlns:a16="http://schemas.microsoft.com/office/drawing/2014/main" id="{2BB44E7D-154F-A2BD-17B6-7D0129E8B812}"/>
              </a:ext>
            </a:extLst>
          </p:cNvPr>
          <p:cNvSpPr txBox="1"/>
          <p:nvPr/>
        </p:nvSpPr>
        <p:spPr>
          <a:xfrm>
            <a:off x="3719658" y="2964021"/>
            <a:ext cx="166102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b="1" dirty="0">
                <a:latin typeface="Arial"/>
                <a:cs typeface="Arial"/>
              </a:rPr>
              <a:t>MPAA</a:t>
            </a:r>
            <a:r>
              <a:rPr sz="1982" b="1" spc="317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Rating</a:t>
            </a:r>
            <a:endParaRPr sz="1982">
              <a:latin typeface="Arial"/>
              <a:cs typeface="Arial"/>
            </a:endParaRPr>
          </a:p>
        </p:txBody>
      </p:sp>
      <p:sp>
        <p:nvSpPr>
          <p:cNvPr id="49" name="object 9">
            <a:extLst>
              <a:ext uri="{FF2B5EF4-FFF2-40B4-BE49-F238E27FC236}">
                <a16:creationId xmlns:a16="http://schemas.microsoft.com/office/drawing/2014/main" id="{A398E7A5-B393-EEE3-0F30-D122D1562EE5}"/>
              </a:ext>
            </a:extLst>
          </p:cNvPr>
          <p:cNvSpPr/>
          <p:nvPr/>
        </p:nvSpPr>
        <p:spPr>
          <a:xfrm>
            <a:off x="5510163" y="302931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0" name="object 10">
            <a:extLst>
              <a:ext uri="{FF2B5EF4-FFF2-40B4-BE49-F238E27FC236}">
                <a16:creationId xmlns:a16="http://schemas.microsoft.com/office/drawing/2014/main" id="{E17FBE63-49F9-7A9D-4168-FF9273DAACDD}"/>
              </a:ext>
            </a:extLst>
          </p:cNvPr>
          <p:cNvSpPr txBox="1"/>
          <p:nvPr/>
        </p:nvSpPr>
        <p:spPr>
          <a:xfrm>
            <a:off x="5640453" y="2663149"/>
            <a:ext cx="1974349" cy="62058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lnSpc>
                <a:spcPts val="2378"/>
              </a:lnSpc>
              <a:spcBef>
                <a:spcPts val="188"/>
              </a:spcBef>
            </a:pPr>
            <a:r>
              <a:rPr sz="1982" b="1" spc="-40" dirty="0">
                <a:latin typeface="Arial"/>
                <a:cs typeface="Arial"/>
              </a:rPr>
              <a:t>Box</a:t>
            </a:r>
            <a:r>
              <a:rPr sz="1982" b="1" spc="-50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Office</a:t>
            </a:r>
            <a:r>
              <a:rPr sz="1982" b="1" spc="-40" dirty="0">
                <a:latin typeface="Arial"/>
                <a:cs typeface="Arial"/>
              </a:rPr>
              <a:t> </a:t>
            </a:r>
            <a:r>
              <a:rPr sz="1982" b="1" spc="-139" dirty="0">
                <a:latin typeface="Arial"/>
                <a:cs typeface="Arial"/>
              </a:rPr>
              <a:t>Gross</a:t>
            </a:r>
            <a:endParaRPr sz="1982">
              <a:latin typeface="Arial"/>
              <a:cs typeface="Arial"/>
            </a:endParaRPr>
          </a:p>
          <a:p>
            <a:pPr marL="62919">
              <a:lnSpc>
                <a:spcPts val="2378"/>
              </a:lnSpc>
              <a:tabLst>
                <a:tab pos="1141350" algn="l"/>
              </a:tabLst>
            </a:pPr>
            <a:r>
              <a:rPr sz="1982" spc="-50" dirty="0">
                <a:latin typeface="Arial"/>
                <a:cs typeface="Arial"/>
              </a:rPr>
              <a:t>Low</a:t>
            </a:r>
            <a:r>
              <a:rPr sz="1982" dirty="0">
                <a:latin typeface="Arial"/>
                <a:cs typeface="Arial"/>
              </a:rPr>
              <a:t>	</a:t>
            </a:r>
            <a:r>
              <a:rPr sz="1982" spc="-40" dirty="0">
                <a:latin typeface="Arial"/>
                <a:cs typeface="Arial"/>
              </a:rPr>
              <a:t>High</a:t>
            </a:r>
            <a:endParaRPr sz="1982">
              <a:latin typeface="Arial"/>
              <a:cs typeface="Arial"/>
            </a:endParaRPr>
          </a:p>
        </p:txBody>
      </p:sp>
      <p:sp>
        <p:nvSpPr>
          <p:cNvPr id="51" name="object 11">
            <a:extLst>
              <a:ext uri="{FF2B5EF4-FFF2-40B4-BE49-F238E27FC236}">
                <a16:creationId xmlns:a16="http://schemas.microsoft.com/office/drawing/2014/main" id="{1F0108EE-2EA0-3926-F45D-D6EFADD8EE34}"/>
              </a:ext>
            </a:extLst>
          </p:cNvPr>
          <p:cNvSpPr/>
          <p:nvPr/>
        </p:nvSpPr>
        <p:spPr>
          <a:xfrm>
            <a:off x="7744437" y="302931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2" name="object 12">
            <a:extLst>
              <a:ext uri="{FF2B5EF4-FFF2-40B4-BE49-F238E27FC236}">
                <a16:creationId xmlns:a16="http://schemas.microsoft.com/office/drawing/2014/main" id="{F80652CF-FAC2-B64F-67CB-E932447BEE50}"/>
              </a:ext>
            </a:extLst>
          </p:cNvPr>
          <p:cNvSpPr txBox="1"/>
          <p:nvPr/>
        </p:nvSpPr>
        <p:spPr>
          <a:xfrm>
            <a:off x="7874725" y="2964021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53" name="object 13">
            <a:extLst>
              <a:ext uri="{FF2B5EF4-FFF2-40B4-BE49-F238E27FC236}">
                <a16:creationId xmlns:a16="http://schemas.microsoft.com/office/drawing/2014/main" id="{8DBD1329-165F-C9B6-AC77-F4EA5F0DB03C}"/>
              </a:ext>
            </a:extLst>
          </p:cNvPr>
          <p:cNvSpPr/>
          <p:nvPr/>
        </p:nvSpPr>
        <p:spPr>
          <a:xfrm>
            <a:off x="3594403" y="3327696"/>
            <a:ext cx="5003194" cy="0"/>
          </a:xfrm>
          <a:custGeom>
            <a:avLst/>
            <a:gdLst/>
            <a:ahLst/>
            <a:cxnLst/>
            <a:rect l="l" t="t" r="r" b="b"/>
            <a:pathLst>
              <a:path w="2524760">
                <a:moveTo>
                  <a:pt x="0" y="0"/>
                </a:moveTo>
                <a:lnTo>
                  <a:pt x="2524137" y="0"/>
                </a:lnTo>
              </a:path>
            </a:pathLst>
          </a:custGeom>
          <a:ln w="41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54" name="object 14">
            <a:extLst>
              <a:ext uri="{FF2B5EF4-FFF2-40B4-BE49-F238E27FC236}">
                <a16:creationId xmlns:a16="http://schemas.microsoft.com/office/drawing/2014/main" id="{7FBB42D1-3300-51D9-BA7A-C0D2D6316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772018"/>
              </p:ext>
            </p:extLst>
          </p:nvPr>
        </p:nvGraphicFramePr>
        <p:xfrm>
          <a:off x="3594404" y="3462429"/>
          <a:ext cx="4998159" cy="1856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5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186">
                <a:tc>
                  <a:txBody>
                    <a:bodyPr/>
                    <a:lstStyle/>
                    <a:p>
                      <a:pPr marL="7556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Rated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66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PG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328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143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471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65" dirty="0">
                          <a:latin typeface="Arial"/>
                          <a:cs typeface="Arial"/>
                        </a:rPr>
                        <a:t>PG-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856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1108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1207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124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1331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897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NC-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17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5" name="object 15">
            <a:extLst>
              <a:ext uri="{FF2B5EF4-FFF2-40B4-BE49-F238E27FC236}">
                <a16:creationId xmlns:a16="http://schemas.microsoft.com/office/drawing/2014/main" id="{5FCC3A35-1D79-1919-FACE-F2CB1BC87353}"/>
              </a:ext>
            </a:extLst>
          </p:cNvPr>
          <p:cNvSpPr txBox="1"/>
          <p:nvPr/>
        </p:nvSpPr>
        <p:spPr>
          <a:xfrm>
            <a:off x="3719658" y="5342853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56" name="object 17">
            <a:extLst>
              <a:ext uri="{FF2B5EF4-FFF2-40B4-BE49-F238E27FC236}">
                <a16:creationId xmlns:a16="http://schemas.microsoft.com/office/drawing/2014/main" id="{A47F5695-8E31-B46B-317A-A7E1840F275C}"/>
              </a:ext>
            </a:extLst>
          </p:cNvPr>
          <p:cNvSpPr txBox="1"/>
          <p:nvPr/>
        </p:nvSpPr>
        <p:spPr>
          <a:xfrm>
            <a:off x="5640454" y="5342853"/>
            <a:ext cx="5524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2466</a:t>
            </a:r>
            <a:endParaRPr sz="1982">
              <a:latin typeface="Arial"/>
              <a:cs typeface="Arial"/>
            </a:endParaRPr>
          </a:p>
        </p:txBody>
      </p:sp>
      <p:sp>
        <p:nvSpPr>
          <p:cNvPr id="57" name="object 18">
            <a:extLst>
              <a:ext uri="{FF2B5EF4-FFF2-40B4-BE49-F238E27FC236}">
                <a16:creationId xmlns:a16="http://schemas.microsoft.com/office/drawing/2014/main" id="{400D438D-8F94-8F18-1DC3-E50ED2860215}"/>
              </a:ext>
            </a:extLst>
          </p:cNvPr>
          <p:cNvSpPr txBox="1"/>
          <p:nvPr/>
        </p:nvSpPr>
        <p:spPr>
          <a:xfrm>
            <a:off x="6815367" y="5342853"/>
            <a:ext cx="42658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544</a:t>
            </a:r>
            <a:endParaRPr sz="1982">
              <a:latin typeface="Arial"/>
              <a:cs typeface="Arial"/>
            </a:endParaRPr>
          </a:p>
        </p:txBody>
      </p:sp>
      <p:sp>
        <p:nvSpPr>
          <p:cNvPr id="58" name="object 20">
            <a:extLst>
              <a:ext uri="{FF2B5EF4-FFF2-40B4-BE49-F238E27FC236}">
                <a16:creationId xmlns:a16="http://schemas.microsoft.com/office/drawing/2014/main" id="{7E7AB346-215D-7093-8554-0F24CA13CFF8}"/>
              </a:ext>
            </a:extLst>
          </p:cNvPr>
          <p:cNvSpPr txBox="1"/>
          <p:nvPr/>
        </p:nvSpPr>
        <p:spPr>
          <a:xfrm>
            <a:off x="7897000" y="5342853"/>
            <a:ext cx="5524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3010</a:t>
            </a:r>
            <a:endParaRPr sz="1982">
              <a:latin typeface="Arial"/>
              <a:cs typeface="Arial"/>
            </a:endParaRPr>
          </a:p>
        </p:txBody>
      </p:sp>
      <p:grpSp>
        <p:nvGrpSpPr>
          <p:cNvPr id="59" name="object 21">
            <a:extLst>
              <a:ext uri="{FF2B5EF4-FFF2-40B4-BE49-F238E27FC236}">
                <a16:creationId xmlns:a16="http://schemas.microsoft.com/office/drawing/2014/main" id="{9C7D9B26-FF06-A3A6-9B1A-FB09B4810F76}"/>
              </a:ext>
            </a:extLst>
          </p:cNvPr>
          <p:cNvGrpSpPr/>
          <p:nvPr/>
        </p:nvGrpSpPr>
        <p:grpSpPr>
          <a:xfrm>
            <a:off x="9099129" y="3765261"/>
            <a:ext cx="3004937" cy="1133772"/>
            <a:chOff x="2953616" y="2048654"/>
            <a:chExt cx="1516380" cy="572135"/>
          </a:xfrm>
        </p:grpSpPr>
        <p:sp>
          <p:nvSpPr>
            <p:cNvPr id="60" name="object 22">
              <a:extLst>
                <a:ext uri="{FF2B5EF4-FFF2-40B4-BE49-F238E27FC236}">
                  <a16:creationId xmlns:a16="http://schemas.microsoft.com/office/drawing/2014/main" id="{457EA751-F01C-D496-28ED-C10247ED6811}"/>
                </a:ext>
              </a:extLst>
            </p:cNvPr>
            <p:cNvSpPr/>
            <p:nvPr/>
          </p:nvSpPr>
          <p:spPr>
            <a:xfrm>
              <a:off x="2953616" y="2048654"/>
              <a:ext cx="1516380" cy="572135"/>
            </a:xfrm>
            <a:custGeom>
              <a:avLst/>
              <a:gdLst/>
              <a:ahLst/>
              <a:cxnLst/>
              <a:rect l="l" t="t" r="r" b="b"/>
              <a:pathLst>
                <a:path w="1516379" h="572135">
                  <a:moveTo>
                    <a:pt x="1461863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517533"/>
                  </a:lnTo>
                  <a:lnTo>
                    <a:pt x="4243" y="538552"/>
                  </a:lnTo>
                  <a:lnTo>
                    <a:pt x="15816" y="555717"/>
                  </a:lnTo>
                  <a:lnTo>
                    <a:pt x="32980" y="567289"/>
                  </a:lnTo>
                  <a:lnTo>
                    <a:pt x="54000" y="571533"/>
                  </a:lnTo>
                  <a:lnTo>
                    <a:pt x="1461863" y="571533"/>
                  </a:lnTo>
                  <a:lnTo>
                    <a:pt x="1482883" y="567289"/>
                  </a:lnTo>
                  <a:lnTo>
                    <a:pt x="1500047" y="555717"/>
                  </a:lnTo>
                  <a:lnTo>
                    <a:pt x="1511620" y="538552"/>
                  </a:lnTo>
                  <a:lnTo>
                    <a:pt x="1515864" y="517533"/>
                  </a:lnTo>
                  <a:lnTo>
                    <a:pt x="1515864" y="54000"/>
                  </a:lnTo>
                  <a:lnTo>
                    <a:pt x="1511620" y="32980"/>
                  </a:lnTo>
                  <a:lnTo>
                    <a:pt x="1500047" y="15816"/>
                  </a:lnTo>
                  <a:lnTo>
                    <a:pt x="1482883" y="4243"/>
                  </a:lnTo>
                  <a:lnTo>
                    <a:pt x="1461863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1" name="object 23">
              <a:extLst>
                <a:ext uri="{FF2B5EF4-FFF2-40B4-BE49-F238E27FC236}">
                  <a16:creationId xmlns:a16="http://schemas.microsoft.com/office/drawing/2014/main" id="{0FB28BF2-01E2-D2A5-032E-0A148D7BD5F1}"/>
                </a:ext>
              </a:extLst>
            </p:cNvPr>
            <p:cNvSpPr/>
            <p:nvPr/>
          </p:nvSpPr>
          <p:spPr>
            <a:xfrm>
              <a:off x="2971616" y="2066654"/>
              <a:ext cx="1480185" cy="535940"/>
            </a:xfrm>
            <a:custGeom>
              <a:avLst/>
              <a:gdLst/>
              <a:ahLst/>
              <a:cxnLst/>
              <a:rect l="l" t="t" r="r" b="b"/>
              <a:pathLst>
                <a:path w="1480185" h="535939">
                  <a:moveTo>
                    <a:pt x="1443863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499532"/>
                  </a:lnTo>
                  <a:lnTo>
                    <a:pt x="2829" y="513545"/>
                  </a:lnTo>
                  <a:lnTo>
                    <a:pt x="10544" y="524988"/>
                  </a:lnTo>
                  <a:lnTo>
                    <a:pt x="21987" y="532704"/>
                  </a:lnTo>
                  <a:lnTo>
                    <a:pt x="36000" y="535533"/>
                  </a:lnTo>
                  <a:lnTo>
                    <a:pt x="1443863" y="535533"/>
                  </a:lnTo>
                  <a:lnTo>
                    <a:pt x="1457876" y="532704"/>
                  </a:lnTo>
                  <a:lnTo>
                    <a:pt x="1469319" y="524988"/>
                  </a:lnTo>
                  <a:lnTo>
                    <a:pt x="1477034" y="513545"/>
                  </a:lnTo>
                  <a:lnTo>
                    <a:pt x="1479863" y="499532"/>
                  </a:lnTo>
                  <a:lnTo>
                    <a:pt x="1479863" y="36000"/>
                  </a:lnTo>
                  <a:lnTo>
                    <a:pt x="1477034" y="21987"/>
                  </a:lnTo>
                  <a:lnTo>
                    <a:pt x="1469319" y="10544"/>
                  </a:lnTo>
                  <a:lnTo>
                    <a:pt x="1457876" y="2829"/>
                  </a:lnTo>
                  <a:lnTo>
                    <a:pt x="1443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62" name="object 24">
            <a:extLst>
              <a:ext uri="{FF2B5EF4-FFF2-40B4-BE49-F238E27FC236}">
                <a16:creationId xmlns:a16="http://schemas.microsoft.com/office/drawing/2014/main" id="{0D7FDFE6-C892-C82A-A532-0DC63F5ED50A}"/>
              </a:ext>
            </a:extLst>
          </p:cNvPr>
          <p:cNvSpPr txBox="1"/>
          <p:nvPr/>
        </p:nvSpPr>
        <p:spPr>
          <a:xfrm>
            <a:off x="9180968" y="3841845"/>
            <a:ext cx="2841351" cy="93920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10067" algn="just">
              <a:spcBef>
                <a:spcPts val="188"/>
              </a:spcBef>
            </a:pPr>
            <a:r>
              <a:rPr sz="1982" spc="-119" dirty="0">
                <a:latin typeface="Arial"/>
                <a:cs typeface="Arial"/>
              </a:rPr>
              <a:t>We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spc="-99" dirty="0">
                <a:latin typeface="Arial"/>
                <a:cs typeface="Arial"/>
              </a:rPr>
              <a:t>can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spc="-188" dirty="0">
                <a:latin typeface="Arial"/>
                <a:cs typeface="Arial"/>
              </a:rPr>
              <a:t>use</a:t>
            </a:r>
            <a:r>
              <a:rPr sz="1982" spc="50" dirty="0">
                <a:latin typeface="Arial"/>
                <a:cs typeface="Arial"/>
              </a:rPr>
              <a:t> </a:t>
            </a:r>
            <a:r>
              <a:rPr sz="1982" spc="-119" dirty="0">
                <a:latin typeface="Arial"/>
                <a:cs typeface="Arial"/>
              </a:rPr>
              <a:t>these</a:t>
            </a:r>
            <a:r>
              <a:rPr sz="1982" dirty="0">
                <a:latin typeface="Arial"/>
                <a:cs typeface="Arial"/>
              </a:rPr>
              <a:t> </a:t>
            </a:r>
            <a:r>
              <a:rPr sz="1982" spc="-69" dirty="0">
                <a:latin typeface="Arial"/>
                <a:cs typeface="Arial"/>
              </a:rPr>
              <a:t>tables</a:t>
            </a:r>
            <a:r>
              <a:rPr sz="1982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to glean</a:t>
            </a:r>
            <a:r>
              <a:rPr sz="1982" spc="188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a</a:t>
            </a:r>
            <a:r>
              <a:rPr sz="1982" spc="188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lot</a:t>
            </a:r>
            <a:r>
              <a:rPr sz="1982" spc="198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of</a:t>
            </a:r>
            <a:r>
              <a:rPr sz="1982" spc="188" dirty="0">
                <a:latin typeface="Arial"/>
                <a:cs typeface="Arial"/>
              </a:rPr>
              <a:t> </a:t>
            </a:r>
            <a:r>
              <a:rPr sz="1982" spc="-40" dirty="0">
                <a:latin typeface="Arial"/>
                <a:cs typeface="Arial"/>
              </a:rPr>
              <a:t>information </a:t>
            </a:r>
            <a:r>
              <a:rPr sz="1982" spc="-20" dirty="0">
                <a:latin typeface="Arial"/>
                <a:cs typeface="Arial"/>
              </a:rPr>
              <a:t>about</a:t>
            </a:r>
            <a:r>
              <a:rPr sz="1982" spc="-89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our</a:t>
            </a:r>
            <a:r>
              <a:rPr sz="1982" spc="-79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two</a:t>
            </a:r>
            <a:r>
              <a:rPr sz="1982" spc="-89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variables!</a:t>
            </a:r>
            <a:endParaRPr sz="1982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9670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Statistics: Contingency Tables 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229498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2000" spc="-10" dirty="0">
                <a:latin typeface="Arial"/>
                <a:cs typeface="Arial"/>
              </a:rPr>
              <a:t>Just</a:t>
            </a:r>
            <a:r>
              <a:rPr lang="en-US" sz="2000" spc="-70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spc="-5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frequency</a:t>
            </a:r>
            <a:r>
              <a:rPr lang="en-US" sz="2000" spc="-10" dirty="0">
                <a:latin typeface="Arial"/>
                <a:cs typeface="Arial"/>
              </a:rPr>
              <a:t> table </a:t>
            </a:r>
            <a:r>
              <a:rPr lang="en-US" sz="2000" spc="-40" dirty="0">
                <a:latin typeface="Arial"/>
                <a:cs typeface="Arial"/>
              </a:rPr>
              <a:t>contains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same</a:t>
            </a:r>
            <a:r>
              <a:rPr lang="en-US" sz="2000" spc="2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information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univariate </a:t>
            </a:r>
            <a:r>
              <a:rPr lang="en-US" sz="2000" spc="-20" dirty="0" err="1">
                <a:latin typeface="Arial"/>
                <a:cs typeface="Arial"/>
              </a:rPr>
              <a:t>barplot</a:t>
            </a:r>
            <a:r>
              <a:rPr lang="en-US" sz="2000" spc="-20" dirty="0">
                <a:latin typeface="Arial"/>
                <a:cs typeface="Arial"/>
              </a:rPr>
              <a:t>,</a:t>
            </a:r>
            <a:r>
              <a:rPr lang="en-US" sz="2000" spc="-40" dirty="0">
                <a:latin typeface="Arial"/>
                <a:cs typeface="Arial"/>
              </a:rPr>
              <a:t> </a:t>
            </a:r>
            <a:r>
              <a:rPr lang="en-US" sz="2000" spc="-90" dirty="0">
                <a:latin typeface="Arial"/>
                <a:cs typeface="Arial"/>
              </a:rPr>
              <a:t>we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can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use</a:t>
            </a:r>
            <a:r>
              <a:rPr lang="en-US" sz="2000" spc="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 </a:t>
            </a:r>
            <a:r>
              <a:rPr lang="en-US" sz="2000" spc="-45" dirty="0">
                <a:solidFill>
                  <a:srgbClr val="00B0F0"/>
                </a:solidFill>
                <a:latin typeface="Arial"/>
                <a:cs typeface="Arial"/>
              </a:rPr>
              <a:t>contingency</a:t>
            </a:r>
            <a:r>
              <a:rPr lang="en-US" sz="200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000" spc="-10" dirty="0">
                <a:solidFill>
                  <a:srgbClr val="00B0F0"/>
                </a:solidFill>
                <a:latin typeface="Arial"/>
                <a:cs typeface="Arial"/>
              </a:rPr>
              <a:t>table</a:t>
            </a:r>
            <a:r>
              <a:rPr lang="en-US" sz="200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to </a:t>
            </a:r>
            <a:r>
              <a:rPr lang="en-US" sz="2000" spc="-35" dirty="0">
                <a:latin typeface="Arial"/>
                <a:cs typeface="Arial"/>
              </a:rPr>
              <a:t>numerically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summarize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the </a:t>
            </a:r>
            <a:r>
              <a:rPr lang="en-US" sz="2000" spc="-10" dirty="0">
                <a:latin typeface="Arial"/>
                <a:cs typeface="Arial"/>
              </a:rPr>
              <a:t>distribution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two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categorical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variables!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en-US"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2000" spc="-55" dirty="0">
                <a:latin typeface="Arial"/>
                <a:cs typeface="Arial"/>
              </a:rPr>
              <a:t>Displays</a:t>
            </a:r>
            <a:r>
              <a:rPr lang="en-US" sz="2000" dirty="0">
                <a:latin typeface="Arial"/>
                <a:cs typeface="Arial"/>
              </a:rPr>
              <a:t> the </a:t>
            </a:r>
            <a:r>
              <a:rPr lang="en-US" sz="2000" spc="-45" dirty="0">
                <a:latin typeface="Arial"/>
                <a:cs typeface="Arial"/>
              </a:rPr>
              <a:t>number</a:t>
            </a:r>
            <a:r>
              <a:rPr lang="en-US" sz="2000" dirty="0">
                <a:latin typeface="Arial"/>
                <a:cs typeface="Arial"/>
              </a:rPr>
              <a:t> of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observations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falling</a:t>
            </a:r>
            <a:r>
              <a:rPr lang="en-US" sz="2000" dirty="0">
                <a:latin typeface="Arial"/>
                <a:cs typeface="Arial"/>
              </a:rPr>
              <a:t> into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each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unique </a:t>
            </a:r>
            <a:r>
              <a:rPr lang="en-US" sz="2000" spc="-40" dirty="0">
                <a:latin typeface="Arial"/>
                <a:cs typeface="Arial"/>
              </a:rPr>
              <a:t>combination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levels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for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two</a:t>
            </a:r>
            <a:r>
              <a:rPr lang="en-US" sz="2000" spc="-10" dirty="0">
                <a:latin typeface="Arial"/>
                <a:cs typeface="Arial"/>
              </a:rPr>
              <a:t> variables:</a:t>
            </a:r>
            <a:endParaRPr lang="en-US"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sz="2000" dirty="0">
              <a:latin typeface="Arial"/>
              <a:cs typeface="Arial"/>
            </a:endParaRPr>
          </a:p>
        </p:txBody>
      </p:sp>
      <p:grpSp>
        <p:nvGrpSpPr>
          <p:cNvPr id="45" name="object 5">
            <a:extLst>
              <a:ext uri="{FF2B5EF4-FFF2-40B4-BE49-F238E27FC236}">
                <a16:creationId xmlns:a16="http://schemas.microsoft.com/office/drawing/2014/main" id="{82D6A99A-27BC-B285-80A3-DD64CC2547DB}"/>
              </a:ext>
            </a:extLst>
          </p:cNvPr>
          <p:cNvGrpSpPr/>
          <p:nvPr/>
        </p:nvGrpSpPr>
        <p:grpSpPr>
          <a:xfrm>
            <a:off x="5505129" y="2723413"/>
            <a:ext cx="2244894" cy="312070"/>
            <a:chOff x="1139977" y="1522907"/>
            <a:chExt cx="1132840" cy="157480"/>
          </a:xfrm>
        </p:grpSpPr>
        <p:sp>
          <p:nvSpPr>
            <p:cNvPr id="46" name="object 6">
              <a:extLst>
                <a:ext uri="{FF2B5EF4-FFF2-40B4-BE49-F238E27FC236}">
                  <a16:creationId xmlns:a16="http://schemas.microsoft.com/office/drawing/2014/main" id="{5F76254A-24BF-043E-8CA4-87274F6C7BB6}"/>
                </a:ext>
              </a:extLst>
            </p:cNvPr>
            <p:cNvSpPr/>
            <p:nvPr/>
          </p:nvSpPr>
          <p:spPr>
            <a:xfrm>
              <a:off x="114251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7" name="object 7">
              <a:extLst>
                <a:ext uri="{FF2B5EF4-FFF2-40B4-BE49-F238E27FC236}">
                  <a16:creationId xmlns:a16="http://schemas.microsoft.com/office/drawing/2014/main" id="{E4FC1D60-6CA4-918C-CC8D-C3FCFEBF247A}"/>
                </a:ext>
              </a:extLst>
            </p:cNvPr>
            <p:cNvSpPr/>
            <p:nvPr/>
          </p:nvSpPr>
          <p:spPr>
            <a:xfrm>
              <a:off x="226999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48" name="object 8">
            <a:extLst>
              <a:ext uri="{FF2B5EF4-FFF2-40B4-BE49-F238E27FC236}">
                <a16:creationId xmlns:a16="http://schemas.microsoft.com/office/drawing/2014/main" id="{2BB44E7D-154F-A2BD-17B6-7D0129E8B812}"/>
              </a:ext>
            </a:extLst>
          </p:cNvPr>
          <p:cNvSpPr txBox="1"/>
          <p:nvPr/>
        </p:nvSpPr>
        <p:spPr>
          <a:xfrm>
            <a:off x="3719658" y="2964021"/>
            <a:ext cx="166102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b="1" dirty="0">
                <a:latin typeface="Arial"/>
                <a:cs typeface="Arial"/>
              </a:rPr>
              <a:t>MPAA</a:t>
            </a:r>
            <a:r>
              <a:rPr sz="1982" b="1" spc="317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Rating</a:t>
            </a:r>
            <a:endParaRPr sz="1982">
              <a:latin typeface="Arial"/>
              <a:cs typeface="Arial"/>
            </a:endParaRPr>
          </a:p>
        </p:txBody>
      </p:sp>
      <p:sp>
        <p:nvSpPr>
          <p:cNvPr id="49" name="object 9">
            <a:extLst>
              <a:ext uri="{FF2B5EF4-FFF2-40B4-BE49-F238E27FC236}">
                <a16:creationId xmlns:a16="http://schemas.microsoft.com/office/drawing/2014/main" id="{A398E7A5-B393-EEE3-0F30-D122D1562EE5}"/>
              </a:ext>
            </a:extLst>
          </p:cNvPr>
          <p:cNvSpPr/>
          <p:nvPr/>
        </p:nvSpPr>
        <p:spPr>
          <a:xfrm>
            <a:off x="5510163" y="302931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0" name="object 10">
            <a:extLst>
              <a:ext uri="{FF2B5EF4-FFF2-40B4-BE49-F238E27FC236}">
                <a16:creationId xmlns:a16="http://schemas.microsoft.com/office/drawing/2014/main" id="{E17FBE63-49F9-7A9D-4168-FF9273DAACDD}"/>
              </a:ext>
            </a:extLst>
          </p:cNvPr>
          <p:cNvSpPr txBox="1"/>
          <p:nvPr/>
        </p:nvSpPr>
        <p:spPr>
          <a:xfrm>
            <a:off x="5640453" y="2663149"/>
            <a:ext cx="1974349" cy="62058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lnSpc>
                <a:spcPts val="2378"/>
              </a:lnSpc>
              <a:spcBef>
                <a:spcPts val="188"/>
              </a:spcBef>
            </a:pPr>
            <a:r>
              <a:rPr sz="1982" b="1" spc="-40" dirty="0">
                <a:latin typeface="Arial"/>
                <a:cs typeface="Arial"/>
              </a:rPr>
              <a:t>Box</a:t>
            </a:r>
            <a:r>
              <a:rPr sz="1982" b="1" spc="-50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Office</a:t>
            </a:r>
            <a:r>
              <a:rPr sz="1982" b="1" spc="-40" dirty="0">
                <a:latin typeface="Arial"/>
                <a:cs typeface="Arial"/>
              </a:rPr>
              <a:t> </a:t>
            </a:r>
            <a:r>
              <a:rPr sz="1982" b="1" spc="-139" dirty="0">
                <a:latin typeface="Arial"/>
                <a:cs typeface="Arial"/>
              </a:rPr>
              <a:t>Gross</a:t>
            </a:r>
            <a:endParaRPr sz="1982">
              <a:latin typeface="Arial"/>
              <a:cs typeface="Arial"/>
            </a:endParaRPr>
          </a:p>
          <a:p>
            <a:pPr marL="62919">
              <a:lnSpc>
                <a:spcPts val="2378"/>
              </a:lnSpc>
              <a:tabLst>
                <a:tab pos="1141350" algn="l"/>
              </a:tabLst>
            </a:pPr>
            <a:r>
              <a:rPr sz="1982" spc="-50" dirty="0">
                <a:latin typeface="Arial"/>
                <a:cs typeface="Arial"/>
              </a:rPr>
              <a:t>Low</a:t>
            </a:r>
            <a:r>
              <a:rPr sz="1982" dirty="0">
                <a:latin typeface="Arial"/>
                <a:cs typeface="Arial"/>
              </a:rPr>
              <a:t>	</a:t>
            </a:r>
            <a:r>
              <a:rPr sz="1982" spc="-40" dirty="0">
                <a:latin typeface="Arial"/>
                <a:cs typeface="Arial"/>
              </a:rPr>
              <a:t>High</a:t>
            </a:r>
            <a:endParaRPr sz="1982">
              <a:latin typeface="Arial"/>
              <a:cs typeface="Arial"/>
            </a:endParaRPr>
          </a:p>
        </p:txBody>
      </p:sp>
      <p:sp>
        <p:nvSpPr>
          <p:cNvPr id="51" name="object 11">
            <a:extLst>
              <a:ext uri="{FF2B5EF4-FFF2-40B4-BE49-F238E27FC236}">
                <a16:creationId xmlns:a16="http://schemas.microsoft.com/office/drawing/2014/main" id="{1F0108EE-2EA0-3926-F45D-D6EFADD8EE34}"/>
              </a:ext>
            </a:extLst>
          </p:cNvPr>
          <p:cNvSpPr/>
          <p:nvPr/>
        </p:nvSpPr>
        <p:spPr>
          <a:xfrm>
            <a:off x="7744437" y="302931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2" name="object 12">
            <a:extLst>
              <a:ext uri="{FF2B5EF4-FFF2-40B4-BE49-F238E27FC236}">
                <a16:creationId xmlns:a16="http://schemas.microsoft.com/office/drawing/2014/main" id="{F80652CF-FAC2-B64F-67CB-E932447BEE50}"/>
              </a:ext>
            </a:extLst>
          </p:cNvPr>
          <p:cNvSpPr txBox="1"/>
          <p:nvPr/>
        </p:nvSpPr>
        <p:spPr>
          <a:xfrm>
            <a:off x="7874725" y="2964021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53" name="object 13">
            <a:extLst>
              <a:ext uri="{FF2B5EF4-FFF2-40B4-BE49-F238E27FC236}">
                <a16:creationId xmlns:a16="http://schemas.microsoft.com/office/drawing/2014/main" id="{8DBD1329-165F-C9B6-AC77-F4EA5F0DB03C}"/>
              </a:ext>
            </a:extLst>
          </p:cNvPr>
          <p:cNvSpPr/>
          <p:nvPr/>
        </p:nvSpPr>
        <p:spPr>
          <a:xfrm>
            <a:off x="3594403" y="3327696"/>
            <a:ext cx="5003194" cy="0"/>
          </a:xfrm>
          <a:custGeom>
            <a:avLst/>
            <a:gdLst/>
            <a:ahLst/>
            <a:cxnLst/>
            <a:rect l="l" t="t" r="r" b="b"/>
            <a:pathLst>
              <a:path w="2524760">
                <a:moveTo>
                  <a:pt x="0" y="0"/>
                </a:moveTo>
                <a:lnTo>
                  <a:pt x="2524137" y="0"/>
                </a:lnTo>
              </a:path>
            </a:pathLst>
          </a:custGeom>
          <a:ln w="41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54" name="object 14">
            <a:extLst>
              <a:ext uri="{FF2B5EF4-FFF2-40B4-BE49-F238E27FC236}">
                <a16:creationId xmlns:a16="http://schemas.microsoft.com/office/drawing/2014/main" id="{7FBB42D1-3300-51D9-BA7A-C0D2D63162FD}"/>
              </a:ext>
            </a:extLst>
          </p:cNvPr>
          <p:cNvGraphicFramePr>
            <a:graphicFrameLocks noGrp="1"/>
          </p:cNvGraphicFramePr>
          <p:nvPr/>
        </p:nvGraphicFramePr>
        <p:xfrm>
          <a:off x="3594404" y="3462429"/>
          <a:ext cx="4998159" cy="1856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5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186">
                <a:tc>
                  <a:txBody>
                    <a:bodyPr/>
                    <a:lstStyle/>
                    <a:p>
                      <a:pPr marL="7556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Rated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66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PG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328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143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471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65" dirty="0">
                          <a:latin typeface="Arial"/>
                          <a:cs typeface="Arial"/>
                        </a:rPr>
                        <a:t>PG-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856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1108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1207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124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1331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897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NC-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17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5" name="object 15">
            <a:extLst>
              <a:ext uri="{FF2B5EF4-FFF2-40B4-BE49-F238E27FC236}">
                <a16:creationId xmlns:a16="http://schemas.microsoft.com/office/drawing/2014/main" id="{5FCC3A35-1D79-1919-FACE-F2CB1BC87353}"/>
              </a:ext>
            </a:extLst>
          </p:cNvPr>
          <p:cNvSpPr txBox="1"/>
          <p:nvPr/>
        </p:nvSpPr>
        <p:spPr>
          <a:xfrm>
            <a:off x="3719658" y="5342853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56" name="object 17">
            <a:extLst>
              <a:ext uri="{FF2B5EF4-FFF2-40B4-BE49-F238E27FC236}">
                <a16:creationId xmlns:a16="http://schemas.microsoft.com/office/drawing/2014/main" id="{A47F5695-8E31-B46B-317A-A7E1840F275C}"/>
              </a:ext>
            </a:extLst>
          </p:cNvPr>
          <p:cNvSpPr txBox="1"/>
          <p:nvPr/>
        </p:nvSpPr>
        <p:spPr>
          <a:xfrm>
            <a:off x="5640454" y="5342853"/>
            <a:ext cx="5524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2466</a:t>
            </a:r>
            <a:endParaRPr sz="1982">
              <a:latin typeface="Arial"/>
              <a:cs typeface="Arial"/>
            </a:endParaRPr>
          </a:p>
        </p:txBody>
      </p:sp>
      <p:sp>
        <p:nvSpPr>
          <p:cNvPr id="57" name="object 18">
            <a:extLst>
              <a:ext uri="{FF2B5EF4-FFF2-40B4-BE49-F238E27FC236}">
                <a16:creationId xmlns:a16="http://schemas.microsoft.com/office/drawing/2014/main" id="{400D438D-8F94-8F18-1DC3-E50ED2860215}"/>
              </a:ext>
            </a:extLst>
          </p:cNvPr>
          <p:cNvSpPr txBox="1"/>
          <p:nvPr/>
        </p:nvSpPr>
        <p:spPr>
          <a:xfrm>
            <a:off x="6815367" y="5342853"/>
            <a:ext cx="42658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544</a:t>
            </a:r>
            <a:endParaRPr sz="1982">
              <a:latin typeface="Arial"/>
              <a:cs typeface="Arial"/>
            </a:endParaRPr>
          </a:p>
        </p:txBody>
      </p:sp>
      <p:sp>
        <p:nvSpPr>
          <p:cNvPr id="58" name="object 20">
            <a:extLst>
              <a:ext uri="{FF2B5EF4-FFF2-40B4-BE49-F238E27FC236}">
                <a16:creationId xmlns:a16="http://schemas.microsoft.com/office/drawing/2014/main" id="{7E7AB346-215D-7093-8554-0F24CA13CFF8}"/>
              </a:ext>
            </a:extLst>
          </p:cNvPr>
          <p:cNvSpPr txBox="1"/>
          <p:nvPr/>
        </p:nvSpPr>
        <p:spPr>
          <a:xfrm>
            <a:off x="7897000" y="5342853"/>
            <a:ext cx="5524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3010</a:t>
            </a:r>
            <a:endParaRPr sz="1982">
              <a:latin typeface="Arial"/>
              <a:cs typeface="Arial"/>
            </a:endParaRPr>
          </a:p>
        </p:txBody>
      </p:sp>
      <p:grpSp>
        <p:nvGrpSpPr>
          <p:cNvPr id="59" name="object 21">
            <a:extLst>
              <a:ext uri="{FF2B5EF4-FFF2-40B4-BE49-F238E27FC236}">
                <a16:creationId xmlns:a16="http://schemas.microsoft.com/office/drawing/2014/main" id="{9C7D9B26-FF06-A3A6-9B1A-FB09B4810F76}"/>
              </a:ext>
            </a:extLst>
          </p:cNvPr>
          <p:cNvGrpSpPr/>
          <p:nvPr/>
        </p:nvGrpSpPr>
        <p:grpSpPr>
          <a:xfrm>
            <a:off x="8722048" y="3186568"/>
            <a:ext cx="3382019" cy="2538452"/>
            <a:chOff x="2953616" y="2048654"/>
            <a:chExt cx="1516380" cy="572135"/>
          </a:xfrm>
        </p:grpSpPr>
        <p:sp>
          <p:nvSpPr>
            <p:cNvPr id="60" name="object 22">
              <a:extLst>
                <a:ext uri="{FF2B5EF4-FFF2-40B4-BE49-F238E27FC236}">
                  <a16:creationId xmlns:a16="http://schemas.microsoft.com/office/drawing/2014/main" id="{457EA751-F01C-D496-28ED-C10247ED6811}"/>
                </a:ext>
              </a:extLst>
            </p:cNvPr>
            <p:cNvSpPr/>
            <p:nvPr/>
          </p:nvSpPr>
          <p:spPr>
            <a:xfrm>
              <a:off x="2953616" y="2048654"/>
              <a:ext cx="1516380" cy="572135"/>
            </a:xfrm>
            <a:custGeom>
              <a:avLst/>
              <a:gdLst/>
              <a:ahLst/>
              <a:cxnLst/>
              <a:rect l="l" t="t" r="r" b="b"/>
              <a:pathLst>
                <a:path w="1516379" h="572135">
                  <a:moveTo>
                    <a:pt x="1461863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517533"/>
                  </a:lnTo>
                  <a:lnTo>
                    <a:pt x="4243" y="538552"/>
                  </a:lnTo>
                  <a:lnTo>
                    <a:pt x="15816" y="555717"/>
                  </a:lnTo>
                  <a:lnTo>
                    <a:pt x="32980" y="567289"/>
                  </a:lnTo>
                  <a:lnTo>
                    <a:pt x="54000" y="571533"/>
                  </a:lnTo>
                  <a:lnTo>
                    <a:pt x="1461863" y="571533"/>
                  </a:lnTo>
                  <a:lnTo>
                    <a:pt x="1482883" y="567289"/>
                  </a:lnTo>
                  <a:lnTo>
                    <a:pt x="1500047" y="555717"/>
                  </a:lnTo>
                  <a:lnTo>
                    <a:pt x="1511620" y="538552"/>
                  </a:lnTo>
                  <a:lnTo>
                    <a:pt x="1515864" y="517533"/>
                  </a:lnTo>
                  <a:lnTo>
                    <a:pt x="1515864" y="54000"/>
                  </a:lnTo>
                  <a:lnTo>
                    <a:pt x="1511620" y="32980"/>
                  </a:lnTo>
                  <a:lnTo>
                    <a:pt x="1500047" y="15816"/>
                  </a:lnTo>
                  <a:lnTo>
                    <a:pt x="1482883" y="4243"/>
                  </a:lnTo>
                  <a:lnTo>
                    <a:pt x="1461863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lang="en-US" sz="3567" dirty="0"/>
            </a:p>
          </p:txBody>
        </p:sp>
        <p:sp>
          <p:nvSpPr>
            <p:cNvPr id="61" name="object 23">
              <a:extLst>
                <a:ext uri="{FF2B5EF4-FFF2-40B4-BE49-F238E27FC236}">
                  <a16:creationId xmlns:a16="http://schemas.microsoft.com/office/drawing/2014/main" id="{0FB28BF2-01E2-D2A5-032E-0A148D7BD5F1}"/>
                </a:ext>
              </a:extLst>
            </p:cNvPr>
            <p:cNvSpPr/>
            <p:nvPr/>
          </p:nvSpPr>
          <p:spPr>
            <a:xfrm>
              <a:off x="2971616" y="2164186"/>
              <a:ext cx="1480185" cy="438407"/>
            </a:xfrm>
            <a:custGeom>
              <a:avLst/>
              <a:gdLst/>
              <a:ahLst/>
              <a:cxnLst/>
              <a:rect l="l" t="t" r="r" b="b"/>
              <a:pathLst>
                <a:path w="1480185" h="535939">
                  <a:moveTo>
                    <a:pt x="1443863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499532"/>
                  </a:lnTo>
                  <a:lnTo>
                    <a:pt x="2829" y="513545"/>
                  </a:lnTo>
                  <a:lnTo>
                    <a:pt x="10544" y="524988"/>
                  </a:lnTo>
                  <a:lnTo>
                    <a:pt x="21987" y="532704"/>
                  </a:lnTo>
                  <a:lnTo>
                    <a:pt x="36000" y="535533"/>
                  </a:lnTo>
                  <a:lnTo>
                    <a:pt x="1443863" y="535533"/>
                  </a:lnTo>
                  <a:lnTo>
                    <a:pt x="1457876" y="532704"/>
                  </a:lnTo>
                  <a:lnTo>
                    <a:pt x="1469319" y="524988"/>
                  </a:lnTo>
                  <a:lnTo>
                    <a:pt x="1477034" y="513545"/>
                  </a:lnTo>
                  <a:lnTo>
                    <a:pt x="1479863" y="499532"/>
                  </a:lnTo>
                  <a:lnTo>
                    <a:pt x="1479863" y="36000"/>
                  </a:lnTo>
                  <a:lnTo>
                    <a:pt x="1477034" y="21987"/>
                  </a:lnTo>
                  <a:lnTo>
                    <a:pt x="1469319" y="10544"/>
                  </a:lnTo>
                  <a:lnTo>
                    <a:pt x="1457876" y="2829"/>
                  </a:lnTo>
                  <a:lnTo>
                    <a:pt x="1443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bject 24">
                <a:extLst>
                  <a:ext uri="{FF2B5EF4-FFF2-40B4-BE49-F238E27FC236}">
                    <a16:creationId xmlns:a16="http://schemas.microsoft.com/office/drawing/2014/main" id="{0D7FDFE6-C892-C82A-A532-0DC63F5ED50A}"/>
                  </a:ext>
                </a:extLst>
              </p:cNvPr>
              <p:cNvSpPr txBox="1"/>
              <p:nvPr/>
            </p:nvSpPr>
            <p:spPr>
              <a:xfrm>
                <a:off x="8865196" y="3841845"/>
                <a:ext cx="3157123" cy="1242425"/>
              </a:xfrm>
              <a:prstGeom prst="rect">
                <a:avLst/>
              </a:prstGeom>
            </p:spPr>
            <p:txBody>
              <a:bodyPr vert="horz" wrap="square" lIns="0" tIns="23909" rIns="0" bIns="0" rtlCol="0">
                <a:spAutoFit/>
              </a:bodyPr>
              <a:lstStyle/>
              <a:p>
                <a:pPr marL="12700" marR="5080">
                  <a:lnSpc>
                    <a:spcPct val="100000"/>
                  </a:lnSpc>
                  <a:spcBef>
                    <a:spcPts val="675"/>
                  </a:spcBef>
                </a:pPr>
                <a:r>
                  <a:rPr lang="en-US" sz="2000" dirty="0">
                    <a:latin typeface="Arial"/>
                    <a:cs typeface="Arial"/>
                  </a:rPr>
                  <a:t>66</a:t>
                </a:r>
                <a:r>
                  <a:rPr lang="en-US" sz="2000" spc="235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of</a:t>
                </a:r>
                <a:r>
                  <a:rPr lang="en-US" sz="2000" spc="235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the</a:t>
                </a:r>
                <a:r>
                  <a:rPr lang="en-US" sz="2000" spc="240" dirty="0">
                    <a:latin typeface="Arial"/>
                    <a:cs typeface="Arial"/>
                  </a:rPr>
                  <a:t> </a:t>
                </a:r>
                <a:r>
                  <a:rPr lang="en-US" sz="2000" spc="-35" dirty="0">
                    <a:latin typeface="Arial"/>
                    <a:cs typeface="Arial"/>
                  </a:rPr>
                  <a:t>movies</a:t>
                </a:r>
                <a:r>
                  <a:rPr lang="en-US" sz="2000" spc="235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in</a:t>
                </a:r>
                <a:r>
                  <a:rPr lang="en-US" sz="2000" spc="235" dirty="0">
                    <a:latin typeface="Arial"/>
                    <a:cs typeface="Arial"/>
                  </a:rPr>
                  <a:t> </a:t>
                </a:r>
                <a:r>
                  <a:rPr lang="en-US" sz="2000" spc="-25" dirty="0">
                    <a:latin typeface="Arial"/>
                    <a:cs typeface="Arial"/>
                  </a:rPr>
                  <a:t>our </a:t>
                </a:r>
                <a:r>
                  <a:rPr lang="en-US" sz="2000" spc="-35" dirty="0">
                    <a:latin typeface="Arial"/>
                    <a:cs typeface="Arial"/>
                  </a:rPr>
                  <a:t>dataset</a:t>
                </a:r>
                <a:r>
                  <a:rPr lang="en-US" sz="2000" spc="-25" dirty="0">
                    <a:latin typeface="Arial"/>
                    <a:cs typeface="Arial"/>
                  </a:rPr>
                  <a:t> </a:t>
                </a:r>
                <a:r>
                  <a:rPr lang="en-US" sz="2000" spc="-50" dirty="0">
                    <a:latin typeface="Arial"/>
                    <a:cs typeface="Arial"/>
                  </a:rPr>
                  <a:t>are</a:t>
                </a:r>
                <a:r>
                  <a:rPr lang="en-US" sz="2000" spc="-20" dirty="0">
                    <a:latin typeface="Arial"/>
                    <a:cs typeface="Arial"/>
                  </a:rPr>
                  <a:t> </a:t>
                </a:r>
                <a:r>
                  <a:rPr lang="en-US" sz="2000" spc="-10" dirty="0">
                    <a:latin typeface="Arial"/>
                    <a:cs typeface="Arial"/>
                  </a:rPr>
                  <a:t>rated</a:t>
                </a:r>
                <a:r>
                  <a:rPr lang="en-US" sz="2000" spc="-20" dirty="0">
                    <a:latin typeface="Arial"/>
                    <a:cs typeface="Arial"/>
                  </a:rPr>
                  <a:t> </a:t>
                </a:r>
                <a:r>
                  <a:rPr lang="en-US" sz="2000" spc="-25" dirty="0">
                    <a:latin typeface="Arial"/>
                    <a:cs typeface="Arial"/>
                  </a:rPr>
                  <a:t>G:</a:t>
                </a:r>
              </a:p>
              <a:p>
                <a:pPr marL="12700" marR="5080">
                  <a:lnSpc>
                    <a:spcPct val="100000"/>
                  </a:lnSpc>
                  <a:spcBef>
                    <a:spcPts val="67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𝐺</m:t>
                          </m:r>
                        </m:sub>
                      </m:sSub>
                      <m:r>
                        <a:rPr lang="en-US" sz="2000" b="0" i="1" spc="-25" smtClean="0">
                          <a:latin typeface="Cambria Math" panose="02040503050406030204" pitchFamily="18" charset="0"/>
                          <a:cs typeface="Arial"/>
                        </a:rPr>
                        <m:t>= </m:t>
                      </m:r>
                      <m:f>
                        <m:fPr>
                          <m:ctrlP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66</m:t>
                          </m:r>
                        </m:num>
                        <m:den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3010</m:t>
                          </m:r>
                        </m:den>
                      </m:f>
                      <m:r>
                        <a:rPr lang="en-US" sz="2000" b="0" i="1" spc="-25" smtClean="0">
                          <a:latin typeface="Cambria Math" panose="02040503050406030204" pitchFamily="18" charset="0"/>
                          <a:cs typeface="Arial"/>
                        </a:rPr>
                        <m:t>=2.2%</m:t>
                      </m:r>
                    </m:oMath>
                  </m:oMathPara>
                </a14:m>
                <a:endParaRPr lang="en-US" sz="2000" spc="-25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2" name="object 24">
                <a:extLst>
                  <a:ext uri="{FF2B5EF4-FFF2-40B4-BE49-F238E27FC236}">
                    <a16:creationId xmlns:a16="http://schemas.microsoft.com/office/drawing/2014/main" id="{0D7FDFE6-C892-C82A-A532-0DC63F5ED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196" y="3841845"/>
                <a:ext cx="3157123" cy="1242425"/>
              </a:xfrm>
              <a:prstGeom prst="rect">
                <a:avLst/>
              </a:prstGeom>
              <a:blipFill>
                <a:blip r:embed="rId3"/>
                <a:stretch>
                  <a:fillRect l="-4400" t="-4040" b="-5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D71D1CD-0934-DB7B-95C8-21A9313BF189}"/>
              </a:ext>
            </a:extLst>
          </p:cNvPr>
          <p:cNvSpPr txBox="1"/>
          <p:nvPr/>
        </p:nvSpPr>
        <p:spPr>
          <a:xfrm>
            <a:off x="8758807" y="3277763"/>
            <a:ext cx="6102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lang="en-US" sz="1800" spc="-30" dirty="0">
                <a:latin typeface="Arial"/>
                <a:cs typeface="Arial"/>
              </a:rPr>
              <a:t>Marginal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Distribution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E4EC05FC-FD22-7496-6AC0-470D8904FECD}"/>
              </a:ext>
            </a:extLst>
          </p:cNvPr>
          <p:cNvSpPr/>
          <p:nvPr/>
        </p:nvSpPr>
        <p:spPr>
          <a:xfrm>
            <a:off x="7744435" y="3590430"/>
            <a:ext cx="848128" cy="358115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102DA9A2-2507-CFF8-1B31-17683B448098}"/>
              </a:ext>
            </a:extLst>
          </p:cNvPr>
          <p:cNvSpPr/>
          <p:nvPr/>
        </p:nvSpPr>
        <p:spPr>
          <a:xfrm>
            <a:off x="7772652" y="5339039"/>
            <a:ext cx="848128" cy="358115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056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Statistics: Contingency Tables 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229498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2000" spc="-10" dirty="0">
                <a:latin typeface="Arial"/>
                <a:cs typeface="Arial"/>
              </a:rPr>
              <a:t>Just</a:t>
            </a:r>
            <a:r>
              <a:rPr lang="en-US" sz="2000" spc="-70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spc="-5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frequency</a:t>
            </a:r>
            <a:r>
              <a:rPr lang="en-US" sz="2000" spc="-10" dirty="0">
                <a:latin typeface="Arial"/>
                <a:cs typeface="Arial"/>
              </a:rPr>
              <a:t> table </a:t>
            </a:r>
            <a:r>
              <a:rPr lang="en-US" sz="2000" spc="-40" dirty="0">
                <a:latin typeface="Arial"/>
                <a:cs typeface="Arial"/>
              </a:rPr>
              <a:t>contains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same</a:t>
            </a:r>
            <a:r>
              <a:rPr lang="en-US" sz="2000" spc="2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information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univariate </a:t>
            </a:r>
            <a:r>
              <a:rPr lang="en-US" sz="2000" spc="-20" dirty="0" err="1">
                <a:latin typeface="Arial"/>
                <a:cs typeface="Arial"/>
              </a:rPr>
              <a:t>barplot</a:t>
            </a:r>
            <a:r>
              <a:rPr lang="en-US" sz="2000" spc="-20" dirty="0">
                <a:latin typeface="Arial"/>
                <a:cs typeface="Arial"/>
              </a:rPr>
              <a:t>,</a:t>
            </a:r>
            <a:r>
              <a:rPr lang="en-US" sz="2000" spc="-40" dirty="0">
                <a:latin typeface="Arial"/>
                <a:cs typeface="Arial"/>
              </a:rPr>
              <a:t> </a:t>
            </a:r>
            <a:r>
              <a:rPr lang="en-US" sz="2000" spc="-90" dirty="0">
                <a:latin typeface="Arial"/>
                <a:cs typeface="Arial"/>
              </a:rPr>
              <a:t>we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can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use</a:t>
            </a:r>
            <a:r>
              <a:rPr lang="en-US" sz="2000" spc="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 </a:t>
            </a:r>
            <a:r>
              <a:rPr lang="en-US" sz="2000" spc="-45" dirty="0">
                <a:solidFill>
                  <a:srgbClr val="00B0F0"/>
                </a:solidFill>
                <a:latin typeface="Arial"/>
                <a:cs typeface="Arial"/>
              </a:rPr>
              <a:t>contingency</a:t>
            </a:r>
            <a:r>
              <a:rPr lang="en-US" sz="200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000" spc="-10" dirty="0">
                <a:solidFill>
                  <a:srgbClr val="00B0F0"/>
                </a:solidFill>
                <a:latin typeface="Arial"/>
                <a:cs typeface="Arial"/>
              </a:rPr>
              <a:t>table</a:t>
            </a:r>
            <a:r>
              <a:rPr lang="en-US" sz="200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to </a:t>
            </a:r>
            <a:r>
              <a:rPr lang="en-US" sz="2000" spc="-35" dirty="0">
                <a:latin typeface="Arial"/>
                <a:cs typeface="Arial"/>
              </a:rPr>
              <a:t>numerically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summarize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the </a:t>
            </a:r>
            <a:r>
              <a:rPr lang="en-US" sz="2000" spc="-10" dirty="0">
                <a:latin typeface="Arial"/>
                <a:cs typeface="Arial"/>
              </a:rPr>
              <a:t>distribution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two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categorical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variables!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en-US"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2000" spc="-55" dirty="0">
                <a:latin typeface="Arial"/>
                <a:cs typeface="Arial"/>
              </a:rPr>
              <a:t>Displays</a:t>
            </a:r>
            <a:r>
              <a:rPr lang="en-US" sz="2000" dirty="0">
                <a:latin typeface="Arial"/>
                <a:cs typeface="Arial"/>
              </a:rPr>
              <a:t> the </a:t>
            </a:r>
            <a:r>
              <a:rPr lang="en-US" sz="2000" spc="-45" dirty="0">
                <a:latin typeface="Arial"/>
                <a:cs typeface="Arial"/>
              </a:rPr>
              <a:t>number</a:t>
            </a:r>
            <a:r>
              <a:rPr lang="en-US" sz="2000" dirty="0">
                <a:latin typeface="Arial"/>
                <a:cs typeface="Arial"/>
              </a:rPr>
              <a:t> of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observations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falling</a:t>
            </a:r>
            <a:r>
              <a:rPr lang="en-US" sz="2000" dirty="0">
                <a:latin typeface="Arial"/>
                <a:cs typeface="Arial"/>
              </a:rPr>
              <a:t> into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each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unique </a:t>
            </a:r>
            <a:r>
              <a:rPr lang="en-US" sz="2000" spc="-40" dirty="0">
                <a:latin typeface="Arial"/>
                <a:cs typeface="Arial"/>
              </a:rPr>
              <a:t>combination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levels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for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two</a:t>
            </a:r>
            <a:r>
              <a:rPr lang="en-US" sz="2000" spc="-10" dirty="0">
                <a:latin typeface="Arial"/>
                <a:cs typeface="Arial"/>
              </a:rPr>
              <a:t> variables:</a:t>
            </a:r>
            <a:endParaRPr lang="en-US"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sz="2000" dirty="0">
              <a:latin typeface="Arial"/>
              <a:cs typeface="Arial"/>
            </a:endParaRPr>
          </a:p>
        </p:txBody>
      </p:sp>
      <p:grpSp>
        <p:nvGrpSpPr>
          <p:cNvPr id="45" name="object 5">
            <a:extLst>
              <a:ext uri="{FF2B5EF4-FFF2-40B4-BE49-F238E27FC236}">
                <a16:creationId xmlns:a16="http://schemas.microsoft.com/office/drawing/2014/main" id="{82D6A99A-27BC-B285-80A3-DD64CC2547DB}"/>
              </a:ext>
            </a:extLst>
          </p:cNvPr>
          <p:cNvGrpSpPr/>
          <p:nvPr/>
        </p:nvGrpSpPr>
        <p:grpSpPr>
          <a:xfrm>
            <a:off x="5505129" y="2723413"/>
            <a:ext cx="2244894" cy="312070"/>
            <a:chOff x="1139977" y="1522907"/>
            <a:chExt cx="1132840" cy="157480"/>
          </a:xfrm>
        </p:grpSpPr>
        <p:sp>
          <p:nvSpPr>
            <p:cNvPr id="46" name="object 6">
              <a:extLst>
                <a:ext uri="{FF2B5EF4-FFF2-40B4-BE49-F238E27FC236}">
                  <a16:creationId xmlns:a16="http://schemas.microsoft.com/office/drawing/2014/main" id="{5F76254A-24BF-043E-8CA4-87274F6C7BB6}"/>
                </a:ext>
              </a:extLst>
            </p:cNvPr>
            <p:cNvSpPr/>
            <p:nvPr/>
          </p:nvSpPr>
          <p:spPr>
            <a:xfrm>
              <a:off x="114251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7" name="object 7">
              <a:extLst>
                <a:ext uri="{FF2B5EF4-FFF2-40B4-BE49-F238E27FC236}">
                  <a16:creationId xmlns:a16="http://schemas.microsoft.com/office/drawing/2014/main" id="{E4FC1D60-6CA4-918C-CC8D-C3FCFEBF247A}"/>
                </a:ext>
              </a:extLst>
            </p:cNvPr>
            <p:cNvSpPr/>
            <p:nvPr/>
          </p:nvSpPr>
          <p:spPr>
            <a:xfrm>
              <a:off x="226999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48" name="object 8">
            <a:extLst>
              <a:ext uri="{FF2B5EF4-FFF2-40B4-BE49-F238E27FC236}">
                <a16:creationId xmlns:a16="http://schemas.microsoft.com/office/drawing/2014/main" id="{2BB44E7D-154F-A2BD-17B6-7D0129E8B812}"/>
              </a:ext>
            </a:extLst>
          </p:cNvPr>
          <p:cNvSpPr txBox="1"/>
          <p:nvPr/>
        </p:nvSpPr>
        <p:spPr>
          <a:xfrm>
            <a:off x="3719658" y="2964021"/>
            <a:ext cx="166102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b="1" dirty="0">
                <a:latin typeface="Arial"/>
                <a:cs typeface="Arial"/>
              </a:rPr>
              <a:t>MPAA</a:t>
            </a:r>
            <a:r>
              <a:rPr sz="1982" b="1" spc="317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Rating</a:t>
            </a:r>
            <a:endParaRPr sz="1982">
              <a:latin typeface="Arial"/>
              <a:cs typeface="Arial"/>
            </a:endParaRPr>
          </a:p>
        </p:txBody>
      </p:sp>
      <p:sp>
        <p:nvSpPr>
          <p:cNvPr id="49" name="object 9">
            <a:extLst>
              <a:ext uri="{FF2B5EF4-FFF2-40B4-BE49-F238E27FC236}">
                <a16:creationId xmlns:a16="http://schemas.microsoft.com/office/drawing/2014/main" id="{A398E7A5-B393-EEE3-0F30-D122D1562EE5}"/>
              </a:ext>
            </a:extLst>
          </p:cNvPr>
          <p:cNvSpPr/>
          <p:nvPr/>
        </p:nvSpPr>
        <p:spPr>
          <a:xfrm>
            <a:off x="5510163" y="302931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0" name="object 10">
            <a:extLst>
              <a:ext uri="{FF2B5EF4-FFF2-40B4-BE49-F238E27FC236}">
                <a16:creationId xmlns:a16="http://schemas.microsoft.com/office/drawing/2014/main" id="{E17FBE63-49F9-7A9D-4168-FF9273DAACDD}"/>
              </a:ext>
            </a:extLst>
          </p:cNvPr>
          <p:cNvSpPr txBox="1"/>
          <p:nvPr/>
        </p:nvSpPr>
        <p:spPr>
          <a:xfrm>
            <a:off x="5640453" y="2663149"/>
            <a:ext cx="1974349" cy="62058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lnSpc>
                <a:spcPts val="2378"/>
              </a:lnSpc>
              <a:spcBef>
                <a:spcPts val="188"/>
              </a:spcBef>
            </a:pPr>
            <a:r>
              <a:rPr sz="1982" b="1" spc="-40" dirty="0">
                <a:latin typeface="Arial"/>
                <a:cs typeface="Arial"/>
              </a:rPr>
              <a:t>Box</a:t>
            </a:r>
            <a:r>
              <a:rPr sz="1982" b="1" spc="-50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Office</a:t>
            </a:r>
            <a:r>
              <a:rPr sz="1982" b="1" spc="-40" dirty="0">
                <a:latin typeface="Arial"/>
                <a:cs typeface="Arial"/>
              </a:rPr>
              <a:t> </a:t>
            </a:r>
            <a:r>
              <a:rPr sz="1982" b="1" spc="-139" dirty="0">
                <a:latin typeface="Arial"/>
                <a:cs typeface="Arial"/>
              </a:rPr>
              <a:t>Gross</a:t>
            </a:r>
            <a:endParaRPr sz="1982">
              <a:latin typeface="Arial"/>
              <a:cs typeface="Arial"/>
            </a:endParaRPr>
          </a:p>
          <a:p>
            <a:pPr marL="62919">
              <a:lnSpc>
                <a:spcPts val="2378"/>
              </a:lnSpc>
              <a:tabLst>
                <a:tab pos="1141350" algn="l"/>
              </a:tabLst>
            </a:pPr>
            <a:r>
              <a:rPr sz="1982" spc="-50" dirty="0">
                <a:latin typeface="Arial"/>
                <a:cs typeface="Arial"/>
              </a:rPr>
              <a:t>Low</a:t>
            </a:r>
            <a:r>
              <a:rPr sz="1982" dirty="0">
                <a:latin typeface="Arial"/>
                <a:cs typeface="Arial"/>
              </a:rPr>
              <a:t>	</a:t>
            </a:r>
            <a:r>
              <a:rPr sz="1982" spc="-40" dirty="0">
                <a:latin typeface="Arial"/>
                <a:cs typeface="Arial"/>
              </a:rPr>
              <a:t>High</a:t>
            </a:r>
            <a:endParaRPr sz="1982">
              <a:latin typeface="Arial"/>
              <a:cs typeface="Arial"/>
            </a:endParaRPr>
          </a:p>
        </p:txBody>
      </p:sp>
      <p:sp>
        <p:nvSpPr>
          <p:cNvPr id="51" name="object 11">
            <a:extLst>
              <a:ext uri="{FF2B5EF4-FFF2-40B4-BE49-F238E27FC236}">
                <a16:creationId xmlns:a16="http://schemas.microsoft.com/office/drawing/2014/main" id="{1F0108EE-2EA0-3926-F45D-D6EFADD8EE34}"/>
              </a:ext>
            </a:extLst>
          </p:cNvPr>
          <p:cNvSpPr/>
          <p:nvPr/>
        </p:nvSpPr>
        <p:spPr>
          <a:xfrm>
            <a:off x="7744437" y="302931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2" name="object 12">
            <a:extLst>
              <a:ext uri="{FF2B5EF4-FFF2-40B4-BE49-F238E27FC236}">
                <a16:creationId xmlns:a16="http://schemas.microsoft.com/office/drawing/2014/main" id="{F80652CF-FAC2-B64F-67CB-E932447BEE50}"/>
              </a:ext>
            </a:extLst>
          </p:cNvPr>
          <p:cNvSpPr txBox="1"/>
          <p:nvPr/>
        </p:nvSpPr>
        <p:spPr>
          <a:xfrm>
            <a:off x="7874725" y="2964021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53" name="object 13">
            <a:extLst>
              <a:ext uri="{FF2B5EF4-FFF2-40B4-BE49-F238E27FC236}">
                <a16:creationId xmlns:a16="http://schemas.microsoft.com/office/drawing/2014/main" id="{8DBD1329-165F-C9B6-AC77-F4EA5F0DB03C}"/>
              </a:ext>
            </a:extLst>
          </p:cNvPr>
          <p:cNvSpPr/>
          <p:nvPr/>
        </p:nvSpPr>
        <p:spPr>
          <a:xfrm>
            <a:off x="3594403" y="3327696"/>
            <a:ext cx="5003194" cy="0"/>
          </a:xfrm>
          <a:custGeom>
            <a:avLst/>
            <a:gdLst/>
            <a:ahLst/>
            <a:cxnLst/>
            <a:rect l="l" t="t" r="r" b="b"/>
            <a:pathLst>
              <a:path w="2524760">
                <a:moveTo>
                  <a:pt x="0" y="0"/>
                </a:moveTo>
                <a:lnTo>
                  <a:pt x="2524137" y="0"/>
                </a:lnTo>
              </a:path>
            </a:pathLst>
          </a:custGeom>
          <a:ln w="41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54" name="object 14">
            <a:extLst>
              <a:ext uri="{FF2B5EF4-FFF2-40B4-BE49-F238E27FC236}">
                <a16:creationId xmlns:a16="http://schemas.microsoft.com/office/drawing/2014/main" id="{7FBB42D1-3300-51D9-BA7A-C0D2D63162FD}"/>
              </a:ext>
            </a:extLst>
          </p:cNvPr>
          <p:cNvGraphicFramePr>
            <a:graphicFrameLocks noGrp="1"/>
          </p:cNvGraphicFramePr>
          <p:nvPr/>
        </p:nvGraphicFramePr>
        <p:xfrm>
          <a:off x="3594404" y="3462429"/>
          <a:ext cx="4998159" cy="1856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5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186">
                <a:tc>
                  <a:txBody>
                    <a:bodyPr/>
                    <a:lstStyle/>
                    <a:p>
                      <a:pPr marL="7556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Rated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66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PG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328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143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471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65" dirty="0">
                          <a:latin typeface="Arial"/>
                          <a:cs typeface="Arial"/>
                        </a:rPr>
                        <a:t>PG-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856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1108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1207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124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1331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897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NC-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17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5" name="object 15">
            <a:extLst>
              <a:ext uri="{FF2B5EF4-FFF2-40B4-BE49-F238E27FC236}">
                <a16:creationId xmlns:a16="http://schemas.microsoft.com/office/drawing/2014/main" id="{5FCC3A35-1D79-1919-FACE-F2CB1BC87353}"/>
              </a:ext>
            </a:extLst>
          </p:cNvPr>
          <p:cNvSpPr txBox="1"/>
          <p:nvPr/>
        </p:nvSpPr>
        <p:spPr>
          <a:xfrm>
            <a:off x="3719658" y="5342853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56" name="object 17">
            <a:extLst>
              <a:ext uri="{FF2B5EF4-FFF2-40B4-BE49-F238E27FC236}">
                <a16:creationId xmlns:a16="http://schemas.microsoft.com/office/drawing/2014/main" id="{A47F5695-8E31-B46B-317A-A7E1840F275C}"/>
              </a:ext>
            </a:extLst>
          </p:cNvPr>
          <p:cNvSpPr txBox="1"/>
          <p:nvPr/>
        </p:nvSpPr>
        <p:spPr>
          <a:xfrm>
            <a:off x="5640454" y="5342853"/>
            <a:ext cx="5524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2466</a:t>
            </a:r>
            <a:endParaRPr sz="1982">
              <a:latin typeface="Arial"/>
              <a:cs typeface="Arial"/>
            </a:endParaRPr>
          </a:p>
        </p:txBody>
      </p:sp>
      <p:sp>
        <p:nvSpPr>
          <p:cNvPr id="57" name="object 18">
            <a:extLst>
              <a:ext uri="{FF2B5EF4-FFF2-40B4-BE49-F238E27FC236}">
                <a16:creationId xmlns:a16="http://schemas.microsoft.com/office/drawing/2014/main" id="{400D438D-8F94-8F18-1DC3-E50ED2860215}"/>
              </a:ext>
            </a:extLst>
          </p:cNvPr>
          <p:cNvSpPr txBox="1"/>
          <p:nvPr/>
        </p:nvSpPr>
        <p:spPr>
          <a:xfrm>
            <a:off x="6815367" y="5342853"/>
            <a:ext cx="42658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544</a:t>
            </a:r>
            <a:endParaRPr sz="1982">
              <a:latin typeface="Arial"/>
              <a:cs typeface="Arial"/>
            </a:endParaRPr>
          </a:p>
        </p:txBody>
      </p:sp>
      <p:sp>
        <p:nvSpPr>
          <p:cNvPr id="58" name="object 20">
            <a:extLst>
              <a:ext uri="{FF2B5EF4-FFF2-40B4-BE49-F238E27FC236}">
                <a16:creationId xmlns:a16="http://schemas.microsoft.com/office/drawing/2014/main" id="{7E7AB346-215D-7093-8554-0F24CA13CFF8}"/>
              </a:ext>
            </a:extLst>
          </p:cNvPr>
          <p:cNvSpPr txBox="1"/>
          <p:nvPr/>
        </p:nvSpPr>
        <p:spPr>
          <a:xfrm>
            <a:off x="7897000" y="5342853"/>
            <a:ext cx="5524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3010</a:t>
            </a:r>
            <a:endParaRPr sz="1982">
              <a:latin typeface="Arial"/>
              <a:cs typeface="Arial"/>
            </a:endParaRPr>
          </a:p>
        </p:txBody>
      </p:sp>
      <p:grpSp>
        <p:nvGrpSpPr>
          <p:cNvPr id="59" name="object 21">
            <a:extLst>
              <a:ext uri="{FF2B5EF4-FFF2-40B4-BE49-F238E27FC236}">
                <a16:creationId xmlns:a16="http://schemas.microsoft.com/office/drawing/2014/main" id="{9C7D9B26-FF06-A3A6-9B1A-FB09B4810F76}"/>
              </a:ext>
            </a:extLst>
          </p:cNvPr>
          <p:cNvGrpSpPr/>
          <p:nvPr/>
        </p:nvGrpSpPr>
        <p:grpSpPr>
          <a:xfrm>
            <a:off x="8722048" y="3186568"/>
            <a:ext cx="3382019" cy="2538452"/>
            <a:chOff x="2953616" y="2048654"/>
            <a:chExt cx="1516380" cy="572135"/>
          </a:xfrm>
        </p:grpSpPr>
        <p:sp>
          <p:nvSpPr>
            <p:cNvPr id="60" name="object 22">
              <a:extLst>
                <a:ext uri="{FF2B5EF4-FFF2-40B4-BE49-F238E27FC236}">
                  <a16:creationId xmlns:a16="http://schemas.microsoft.com/office/drawing/2014/main" id="{457EA751-F01C-D496-28ED-C10247ED6811}"/>
                </a:ext>
              </a:extLst>
            </p:cNvPr>
            <p:cNvSpPr/>
            <p:nvPr/>
          </p:nvSpPr>
          <p:spPr>
            <a:xfrm>
              <a:off x="2953616" y="2048654"/>
              <a:ext cx="1516380" cy="572135"/>
            </a:xfrm>
            <a:custGeom>
              <a:avLst/>
              <a:gdLst/>
              <a:ahLst/>
              <a:cxnLst/>
              <a:rect l="l" t="t" r="r" b="b"/>
              <a:pathLst>
                <a:path w="1516379" h="572135">
                  <a:moveTo>
                    <a:pt x="1461863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517533"/>
                  </a:lnTo>
                  <a:lnTo>
                    <a:pt x="4243" y="538552"/>
                  </a:lnTo>
                  <a:lnTo>
                    <a:pt x="15816" y="555717"/>
                  </a:lnTo>
                  <a:lnTo>
                    <a:pt x="32980" y="567289"/>
                  </a:lnTo>
                  <a:lnTo>
                    <a:pt x="54000" y="571533"/>
                  </a:lnTo>
                  <a:lnTo>
                    <a:pt x="1461863" y="571533"/>
                  </a:lnTo>
                  <a:lnTo>
                    <a:pt x="1482883" y="567289"/>
                  </a:lnTo>
                  <a:lnTo>
                    <a:pt x="1500047" y="555717"/>
                  </a:lnTo>
                  <a:lnTo>
                    <a:pt x="1511620" y="538552"/>
                  </a:lnTo>
                  <a:lnTo>
                    <a:pt x="1515864" y="517533"/>
                  </a:lnTo>
                  <a:lnTo>
                    <a:pt x="1515864" y="54000"/>
                  </a:lnTo>
                  <a:lnTo>
                    <a:pt x="1511620" y="32980"/>
                  </a:lnTo>
                  <a:lnTo>
                    <a:pt x="1500047" y="15816"/>
                  </a:lnTo>
                  <a:lnTo>
                    <a:pt x="1482883" y="4243"/>
                  </a:lnTo>
                  <a:lnTo>
                    <a:pt x="1461863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lang="en-US" sz="3567" dirty="0"/>
            </a:p>
          </p:txBody>
        </p:sp>
        <p:sp>
          <p:nvSpPr>
            <p:cNvPr id="61" name="object 23">
              <a:extLst>
                <a:ext uri="{FF2B5EF4-FFF2-40B4-BE49-F238E27FC236}">
                  <a16:creationId xmlns:a16="http://schemas.microsoft.com/office/drawing/2014/main" id="{0FB28BF2-01E2-D2A5-032E-0A148D7BD5F1}"/>
                </a:ext>
              </a:extLst>
            </p:cNvPr>
            <p:cNvSpPr/>
            <p:nvPr/>
          </p:nvSpPr>
          <p:spPr>
            <a:xfrm>
              <a:off x="2971616" y="2164186"/>
              <a:ext cx="1480185" cy="438407"/>
            </a:xfrm>
            <a:custGeom>
              <a:avLst/>
              <a:gdLst/>
              <a:ahLst/>
              <a:cxnLst/>
              <a:rect l="l" t="t" r="r" b="b"/>
              <a:pathLst>
                <a:path w="1480185" h="535939">
                  <a:moveTo>
                    <a:pt x="1443863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499532"/>
                  </a:lnTo>
                  <a:lnTo>
                    <a:pt x="2829" y="513545"/>
                  </a:lnTo>
                  <a:lnTo>
                    <a:pt x="10544" y="524988"/>
                  </a:lnTo>
                  <a:lnTo>
                    <a:pt x="21987" y="532704"/>
                  </a:lnTo>
                  <a:lnTo>
                    <a:pt x="36000" y="535533"/>
                  </a:lnTo>
                  <a:lnTo>
                    <a:pt x="1443863" y="535533"/>
                  </a:lnTo>
                  <a:lnTo>
                    <a:pt x="1457876" y="532704"/>
                  </a:lnTo>
                  <a:lnTo>
                    <a:pt x="1469319" y="524988"/>
                  </a:lnTo>
                  <a:lnTo>
                    <a:pt x="1477034" y="513545"/>
                  </a:lnTo>
                  <a:lnTo>
                    <a:pt x="1479863" y="499532"/>
                  </a:lnTo>
                  <a:lnTo>
                    <a:pt x="1479863" y="36000"/>
                  </a:lnTo>
                  <a:lnTo>
                    <a:pt x="1477034" y="21987"/>
                  </a:lnTo>
                  <a:lnTo>
                    <a:pt x="1469319" y="10544"/>
                  </a:lnTo>
                  <a:lnTo>
                    <a:pt x="1457876" y="2829"/>
                  </a:lnTo>
                  <a:lnTo>
                    <a:pt x="1443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bject 24">
                <a:extLst>
                  <a:ext uri="{FF2B5EF4-FFF2-40B4-BE49-F238E27FC236}">
                    <a16:creationId xmlns:a16="http://schemas.microsoft.com/office/drawing/2014/main" id="{0D7FDFE6-C892-C82A-A532-0DC63F5ED50A}"/>
                  </a:ext>
                </a:extLst>
              </p:cNvPr>
              <p:cNvSpPr txBox="1"/>
              <p:nvPr/>
            </p:nvSpPr>
            <p:spPr>
              <a:xfrm>
                <a:off x="8865196" y="3841845"/>
                <a:ext cx="3157123" cy="1552253"/>
              </a:xfrm>
              <a:prstGeom prst="rect">
                <a:avLst/>
              </a:prstGeom>
            </p:spPr>
            <p:txBody>
              <a:bodyPr vert="horz" wrap="square" lIns="0" tIns="23909" rIns="0" bIns="0" rtlCol="0">
                <a:spAutoFit/>
              </a:bodyPr>
              <a:lstStyle/>
              <a:p>
                <a:pPr marL="12700" marR="5080" algn="just">
                  <a:lnSpc>
                    <a:spcPct val="100000"/>
                  </a:lnSpc>
                  <a:spcBef>
                    <a:spcPts val="675"/>
                  </a:spcBef>
                </a:pPr>
                <a:r>
                  <a:rPr lang="en-US" sz="2000" dirty="0">
                    <a:latin typeface="Arial"/>
                    <a:cs typeface="Arial"/>
                  </a:rPr>
                  <a:t>544</a:t>
                </a:r>
                <a:r>
                  <a:rPr lang="en-US" sz="2000" spc="220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of</a:t>
                </a:r>
                <a:r>
                  <a:rPr lang="en-US" sz="2000" spc="220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the</a:t>
                </a:r>
                <a:r>
                  <a:rPr lang="en-US" sz="2000" spc="220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movies</a:t>
                </a:r>
                <a:r>
                  <a:rPr lang="en-US" sz="2000" spc="220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in</a:t>
                </a:r>
                <a:r>
                  <a:rPr lang="en-US" sz="2000" spc="220" dirty="0">
                    <a:latin typeface="Arial"/>
                    <a:cs typeface="Arial"/>
                  </a:rPr>
                  <a:t> </a:t>
                </a:r>
                <a:r>
                  <a:rPr lang="en-US" sz="2000" spc="-25" dirty="0">
                    <a:latin typeface="Arial"/>
                    <a:cs typeface="Arial"/>
                  </a:rPr>
                  <a:t>our </a:t>
                </a:r>
                <a:r>
                  <a:rPr lang="en-US" sz="2000" spc="-30" dirty="0">
                    <a:latin typeface="Arial"/>
                    <a:cs typeface="Arial"/>
                  </a:rPr>
                  <a:t>dataset</a:t>
                </a:r>
                <a:r>
                  <a:rPr lang="en-US" sz="2000" spc="-40" dirty="0">
                    <a:latin typeface="Arial"/>
                    <a:cs typeface="Arial"/>
                  </a:rPr>
                  <a:t> </a:t>
                </a:r>
                <a:r>
                  <a:rPr lang="en-US" sz="2000" spc="-55" dirty="0">
                    <a:latin typeface="Arial"/>
                    <a:cs typeface="Arial"/>
                  </a:rPr>
                  <a:t>were</a:t>
                </a:r>
                <a:r>
                  <a:rPr lang="en-US" sz="2000" spc="-15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high</a:t>
                </a:r>
                <a:r>
                  <a:rPr lang="en-US" sz="2000" spc="-40" dirty="0">
                    <a:latin typeface="Arial"/>
                    <a:cs typeface="Arial"/>
                  </a:rPr>
                  <a:t> </a:t>
                </a:r>
                <a:r>
                  <a:rPr lang="en-US" sz="2000" spc="-10" dirty="0">
                    <a:latin typeface="Arial"/>
                    <a:cs typeface="Arial"/>
                  </a:rPr>
                  <a:t>box</a:t>
                </a:r>
                <a:r>
                  <a:rPr lang="en-US" sz="2000" spc="-30" dirty="0">
                    <a:latin typeface="Arial"/>
                    <a:cs typeface="Arial"/>
                  </a:rPr>
                  <a:t> office </a:t>
                </a:r>
                <a:r>
                  <a:rPr lang="en-US" sz="2000" spc="-10" dirty="0">
                    <a:latin typeface="Arial"/>
                    <a:cs typeface="Arial"/>
                  </a:rPr>
                  <a:t>earners:</a:t>
                </a:r>
                <a:endParaRPr lang="en-US" sz="2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0000"/>
                  </a:lnSpc>
                  <a:spcBef>
                    <a:spcPts val="67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h𝑖𝑔h</m:t>
                          </m:r>
                        </m:sub>
                      </m:sSub>
                      <m:r>
                        <a:rPr lang="en-US" sz="2000" b="0" i="1" spc="-25" smtClean="0">
                          <a:latin typeface="Cambria Math" panose="02040503050406030204" pitchFamily="18" charset="0"/>
                          <a:cs typeface="Arial"/>
                        </a:rPr>
                        <m:t>= </m:t>
                      </m:r>
                      <m:f>
                        <m:fPr>
                          <m:ctrlP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544</m:t>
                          </m:r>
                        </m:num>
                        <m:den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3010</m:t>
                          </m:r>
                        </m:den>
                      </m:f>
                      <m:r>
                        <a:rPr lang="en-US" sz="2000" b="0" i="1" spc="-25" smtClean="0">
                          <a:latin typeface="Cambria Math" panose="02040503050406030204" pitchFamily="18" charset="0"/>
                          <a:cs typeface="Arial"/>
                        </a:rPr>
                        <m:t>=18%</m:t>
                      </m:r>
                    </m:oMath>
                  </m:oMathPara>
                </a14:m>
                <a:endParaRPr lang="en-US" sz="2000" spc="-25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2" name="object 24">
                <a:extLst>
                  <a:ext uri="{FF2B5EF4-FFF2-40B4-BE49-F238E27FC236}">
                    <a16:creationId xmlns:a16="http://schemas.microsoft.com/office/drawing/2014/main" id="{0D7FDFE6-C892-C82A-A532-0DC63F5ED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196" y="3841845"/>
                <a:ext cx="3157123" cy="1552253"/>
              </a:xfrm>
              <a:prstGeom prst="rect">
                <a:avLst/>
              </a:prstGeom>
              <a:blipFill>
                <a:blip r:embed="rId3"/>
                <a:stretch>
                  <a:fillRect l="-4400" t="-3252" r="-4800" b="-4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D71D1CD-0934-DB7B-95C8-21A9313BF189}"/>
              </a:ext>
            </a:extLst>
          </p:cNvPr>
          <p:cNvSpPr txBox="1"/>
          <p:nvPr/>
        </p:nvSpPr>
        <p:spPr>
          <a:xfrm>
            <a:off x="8758807" y="3277763"/>
            <a:ext cx="6102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lang="en-US" sz="1800" spc="-30" dirty="0">
                <a:latin typeface="Arial"/>
                <a:cs typeface="Arial"/>
              </a:rPr>
              <a:t>Marginal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Distribution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E4EC05FC-FD22-7496-6AC0-470D8904FECD}"/>
              </a:ext>
            </a:extLst>
          </p:cNvPr>
          <p:cNvSpPr/>
          <p:nvPr/>
        </p:nvSpPr>
        <p:spPr>
          <a:xfrm>
            <a:off x="6578650" y="5313900"/>
            <a:ext cx="848128" cy="358115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102DA9A2-2507-CFF8-1B31-17683B448098}"/>
              </a:ext>
            </a:extLst>
          </p:cNvPr>
          <p:cNvSpPr/>
          <p:nvPr/>
        </p:nvSpPr>
        <p:spPr>
          <a:xfrm>
            <a:off x="7772652" y="5339039"/>
            <a:ext cx="848128" cy="358115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144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Statistics: Contingency Tables 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229498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2000" spc="-10" dirty="0">
                <a:latin typeface="Arial"/>
                <a:cs typeface="Arial"/>
              </a:rPr>
              <a:t>Just</a:t>
            </a:r>
            <a:r>
              <a:rPr lang="en-US" sz="2000" spc="-70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spc="-5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frequency</a:t>
            </a:r>
            <a:r>
              <a:rPr lang="en-US" sz="2000" spc="-10" dirty="0">
                <a:latin typeface="Arial"/>
                <a:cs typeface="Arial"/>
              </a:rPr>
              <a:t> table </a:t>
            </a:r>
            <a:r>
              <a:rPr lang="en-US" sz="2000" spc="-40" dirty="0">
                <a:latin typeface="Arial"/>
                <a:cs typeface="Arial"/>
              </a:rPr>
              <a:t>contains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same</a:t>
            </a:r>
            <a:r>
              <a:rPr lang="en-US" sz="2000" spc="2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information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univariate </a:t>
            </a:r>
            <a:r>
              <a:rPr lang="en-US" sz="2000" spc="-20" dirty="0" err="1">
                <a:latin typeface="Arial"/>
                <a:cs typeface="Arial"/>
              </a:rPr>
              <a:t>barplot</a:t>
            </a:r>
            <a:r>
              <a:rPr lang="en-US" sz="2000" spc="-20" dirty="0">
                <a:latin typeface="Arial"/>
                <a:cs typeface="Arial"/>
              </a:rPr>
              <a:t>,</a:t>
            </a:r>
            <a:r>
              <a:rPr lang="en-US" sz="2000" spc="-40" dirty="0">
                <a:latin typeface="Arial"/>
                <a:cs typeface="Arial"/>
              </a:rPr>
              <a:t> </a:t>
            </a:r>
            <a:r>
              <a:rPr lang="en-US" sz="2000" spc="-90" dirty="0">
                <a:latin typeface="Arial"/>
                <a:cs typeface="Arial"/>
              </a:rPr>
              <a:t>we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can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use</a:t>
            </a:r>
            <a:r>
              <a:rPr lang="en-US" sz="2000" spc="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 </a:t>
            </a:r>
            <a:r>
              <a:rPr lang="en-US" sz="2000" spc="-45" dirty="0">
                <a:solidFill>
                  <a:srgbClr val="00B0F0"/>
                </a:solidFill>
                <a:latin typeface="Arial"/>
                <a:cs typeface="Arial"/>
              </a:rPr>
              <a:t>contingency</a:t>
            </a:r>
            <a:r>
              <a:rPr lang="en-US" sz="200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000" spc="-10" dirty="0">
                <a:solidFill>
                  <a:srgbClr val="00B0F0"/>
                </a:solidFill>
                <a:latin typeface="Arial"/>
                <a:cs typeface="Arial"/>
              </a:rPr>
              <a:t>table</a:t>
            </a:r>
            <a:r>
              <a:rPr lang="en-US" sz="200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to </a:t>
            </a:r>
            <a:r>
              <a:rPr lang="en-US" sz="2000" spc="-35" dirty="0">
                <a:latin typeface="Arial"/>
                <a:cs typeface="Arial"/>
              </a:rPr>
              <a:t>numerically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summarize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the </a:t>
            </a:r>
            <a:r>
              <a:rPr lang="en-US" sz="2000" spc="-10" dirty="0">
                <a:latin typeface="Arial"/>
                <a:cs typeface="Arial"/>
              </a:rPr>
              <a:t>distribution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two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categorical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variables!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en-US"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2000" spc="-55" dirty="0">
                <a:latin typeface="Arial"/>
                <a:cs typeface="Arial"/>
              </a:rPr>
              <a:t>Displays</a:t>
            </a:r>
            <a:r>
              <a:rPr lang="en-US" sz="2000" dirty="0">
                <a:latin typeface="Arial"/>
                <a:cs typeface="Arial"/>
              </a:rPr>
              <a:t> the </a:t>
            </a:r>
            <a:r>
              <a:rPr lang="en-US" sz="2000" spc="-45" dirty="0">
                <a:latin typeface="Arial"/>
                <a:cs typeface="Arial"/>
              </a:rPr>
              <a:t>number</a:t>
            </a:r>
            <a:r>
              <a:rPr lang="en-US" sz="2000" dirty="0">
                <a:latin typeface="Arial"/>
                <a:cs typeface="Arial"/>
              </a:rPr>
              <a:t> of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observations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falling</a:t>
            </a:r>
            <a:r>
              <a:rPr lang="en-US" sz="2000" dirty="0">
                <a:latin typeface="Arial"/>
                <a:cs typeface="Arial"/>
              </a:rPr>
              <a:t> into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each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unique </a:t>
            </a:r>
            <a:r>
              <a:rPr lang="en-US" sz="2000" spc="-40" dirty="0">
                <a:latin typeface="Arial"/>
                <a:cs typeface="Arial"/>
              </a:rPr>
              <a:t>combination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levels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for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two</a:t>
            </a:r>
            <a:r>
              <a:rPr lang="en-US" sz="2000" spc="-10" dirty="0">
                <a:latin typeface="Arial"/>
                <a:cs typeface="Arial"/>
              </a:rPr>
              <a:t> variables:</a:t>
            </a:r>
            <a:endParaRPr lang="en-US"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sz="2000" dirty="0">
              <a:latin typeface="Arial"/>
              <a:cs typeface="Arial"/>
            </a:endParaRPr>
          </a:p>
        </p:txBody>
      </p:sp>
      <p:grpSp>
        <p:nvGrpSpPr>
          <p:cNvPr id="45" name="object 5">
            <a:extLst>
              <a:ext uri="{FF2B5EF4-FFF2-40B4-BE49-F238E27FC236}">
                <a16:creationId xmlns:a16="http://schemas.microsoft.com/office/drawing/2014/main" id="{82D6A99A-27BC-B285-80A3-DD64CC2547DB}"/>
              </a:ext>
            </a:extLst>
          </p:cNvPr>
          <p:cNvGrpSpPr/>
          <p:nvPr/>
        </p:nvGrpSpPr>
        <p:grpSpPr>
          <a:xfrm>
            <a:off x="5505129" y="2723413"/>
            <a:ext cx="2244894" cy="312070"/>
            <a:chOff x="1139977" y="1522907"/>
            <a:chExt cx="1132840" cy="157480"/>
          </a:xfrm>
        </p:grpSpPr>
        <p:sp>
          <p:nvSpPr>
            <p:cNvPr id="46" name="object 6">
              <a:extLst>
                <a:ext uri="{FF2B5EF4-FFF2-40B4-BE49-F238E27FC236}">
                  <a16:creationId xmlns:a16="http://schemas.microsoft.com/office/drawing/2014/main" id="{5F76254A-24BF-043E-8CA4-87274F6C7BB6}"/>
                </a:ext>
              </a:extLst>
            </p:cNvPr>
            <p:cNvSpPr/>
            <p:nvPr/>
          </p:nvSpPr>
          <p:spPr>
            <a:xfrm>
              <a:off x="114251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7" name="object 7">
              <a:extLst>
                <a:ext uri="{FF2B5EF4-FFF2-40B4-BE49-F238E27FC236}">
                  <a16:creationId xmlns:a16="http://schemas.microsoft.com/office/drawing/2014/main" id="{E4FC1D60-6CA4-918C-CC8D-C3FCFEBF247A}"/>
                </a:ext>
              </a:extLst>
            </p:cNvPr>
            <p:cNvSpPr/>
            <p:nvPr/>
          </p:nvSpPr>
          <p:spPr>
            <a:xfrm>
              <a:off x="226999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48" name="object 8">
            <a:extLst>
              <a:ext uri="{FF2B5EF4-FFF2-40B4-BE49-F238E27FC236}">
                <a16:creationId xmlns:a16="http://schemas.microsoft.com/office/drawing/2014/main" id="{2BB44E7D-154F-A2BD-17B6-7D0129E8B812}"/>
              </a:ext>
            </a:extLst>
          </p:cNvPr>
          <p:cNvSpPr txBox="1"/>
          <p:nvPr/>
        </p:nvSpPr>
        <p:spPr>
          <a:xfrm>
            <a:off x="3719658" y="2964021"/>
            <a:ext cx="166102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b="1" dirty="0">
                <a:latin typeface="Arial"/>
                <a:cs typeface="Arial"/>
              </a:rPr>
              <a:t>MPAA</a:t>
            </a:r>
            <a:r>
              <a:rPr sz="1982" b="1" spc="317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Rating</a:t>
            </a:r>
            <a:endParaRPr sz="1982">
              <a:latin typeface="Arial"/>
              <a:cs typeface="Arial"/>
            </a:endParaRPr>
          </a:p>
        </p:txBody>
      </p:sp>
      <p:sp>
        <p:nvSpPr>
          <p:cNvPr id="49" name="object 9">
            <a:extLst>
              <a:ext uri="{FF2B5EF4-FFF2-40B4-BE49-F238E27FC236}">
                <a16:creationId xmlns:a16="http://schemas.microsoft.com/office/drawing/2014/main" id="{A398E7A5-B393-EEE3-0F30-D122D1562EE5}"/>
              </a:ext>
            </a:extLst>
          </p:cNvPr>
          <p:cNvSpPr/>
          <p:nvPr/>
        </p:nvSpPr>
        <p:spPr>
          <a:xfrm>
            <a:off x="5510163" y="302931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0" name="object 10">
            <a:extLst>
              <a:ext uri="{FF2B5EF4-FFF2-40B4-BE49-F238E27FC236}">
                <a16:creationId xmlns:a16="http://schemas.microsoft.com/office/drawing/2014/main" id="{E17FBE63-49F9-7A9D-4168-FF9273DAACDD}"/>
              </a:ext>
            </a:extLst>
          </p:cNvPr>
          <p:cNvSpPr txBox="1"/>
          <p:nvPr/>
        </p:nvSpPr>
        <p:spPr>
          <a:xfrm>
            <a:off x="5640453" y="2663149"/>
            <a:ext cx="1974349" cy="62058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lnSpc>
                <a:spcPts val="2378"/>
              </a:lnSpc>
              <a:spcBef>
                <a:spcPts val="188"/>
              </a:spcBef>
            </a:pPr>
            <a:r>
              <a:rPr sz="1982" b="1" spc="-40" dirty="0">
                <a:latin typeface="Arial"/>
                <a:cs typeface="Arial"/>
              </a:rPr>
              <a:t>Box</a:t>
            </a:r>
            <a:r>
              <a:rPr sz="1982" b="1" spc="-50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Office</a:t>
            </a:r>
            <a:r>
              <a:rPr sz="1982" b="1" spc="-40" dirty="0">
                <a:latin typeface="Arial"/>
                <a:cs typeface="Arial"/>
              </a:rPr>
              <a:t> </a:t>
            </a:r>
            <a:r>
              <a:rPr sz="1982" b="1" spc="-139" dirty="0">
                <a:latin typeface="Arial"/>
                <a:cs typeface="Arial"/>
              </a:rPr>
              <a:t>Gross</a:t>
            </a:r>
            <a:endParaRPr sz="1982">
              <a:latin typeface="Arial"/>
              <a:cs typeface="Arial"/>
            </a:endParaRPr>
          </a:p>
          <a:p>
            <a:pPr marL="62919">
              <a:lnSpc>
                <a:spcPts val="2378"/>
              </a:lnSpc>
              <a:tabLst>
                <a:tab pos="1141350" algn="l"/>
              </a:tabLst>
            </a:pPr>
            <a:r>
              <a:rPr sz="1982" spc="-50" dirty="0">
                <a:latin typeface="Arial"/>
                <a:cs typeface="Arial"/>
              </a:rPr>
              <a:t>Low</a:t>
            </a:r>
            <a:r>
              <a:rPr sz="1982" dirty="0">
                <a:latin typeface="Arial"/>
                <a:cs typeface="Arial"/>
              </a:rPr>
              <a:t>	</a:t>
            </a:r>
            <a:r>
              <a:rPr sz="1982" spc="-40" dirty="0">
                <a:latin typeface="Arial"/>
                <a:cs typeface="Arial"/>
              </a:rPr>
              <a:t>High</a:t>
            </a:r>
            <a:endParaRPr sz="1982">
              <a:latin typeface="Arial"/>
              <a:cs typeface="Arial"/>
            </a:endParaRPr>
          </a:p>
        </p:txBody>
      </p:sp>
      <p:sp>
        <p:nvSpPr>
          <p:cNvPr id="51" name="object 11">
            <a:extLst>
              <a:ext uri="{FF2B5EF4-FFF2-40B4-BE49-F238E27FC236}">
                <a16:creationId xmlns:a16="http://schemas.microsoft.com/office/drawing/2014/main" id="{1F0108EE-2EA0-3926-F45D-D6EFADD8EE34}"/>
              </a:ext>
            </a:extLst>
          </p:cNvPr>
          <p:cNvSpPr/>
          <p:nvPr/>
        </p:nvSpPr>
        <p:spPr>
          <a:xfrm>
            <a:off x="7744437" y="302931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2" name="object 12">
            <a:extLst>
              <a:ext uri="{FF2B5EF4-FFF2-40B4-BE49-F238E27FC236}">
                <a16:creationId xmlns:a16="http://schemas.microsoft.com/office/drawing/2014/main" id="{F80652CF-FAC2-B64F-67CB-E932447BEE50}"/>
              </a:ext>
            </a:extLst>
          </p:cNvPr>
          <p:cNvSpPr txBox="1"/>
          <p:nvPr/>
        </p:nvSpPr>
        <p:spPr>
          <a:xfrm>
            <a:off x="7874725" y="2964021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53" name="object 13">
            <a:extLst>
              <a:ext uri="{FF2B5EF4-FFF2-40B4-BE49-F238E27FC236}">
                <a16:creationId xmlns:a16="http://schemas.microsoft.com/office/drawing/2014/main" id="{8DBD1329-165F-C9B6-AC77-F4EA5F0DB03C}"/>
              </a:ext>
            </a:extLst>
          </p:cNvPr>
          <p:cNvSpPr/>
          <p:nvPr/>
        </p:nvSpPr>
        <p:spPr>
          <a:xfrm>
            <a:off x="3594403" y="3327696"/>
            <a:ext cx="5003194" cy="0"/>
          </a:xfrm>
          <a:custGeom>
            <a:avLst/>
            <a:gdLst/>
            <a:ahLst/>
            <a:cxnLst/>
            <a:rect l="l" t="t" r="r" b="b"/>
            <a:pathLst>
              <a:path w="2524760">
                <a:moveTo>
                  <a:pt x="0" y="0"/>
                </a:moveTo>
                <a:lnTo>
                  <a:pt x="2524137" y="0"/>
                </a:lnTo>
              </a:path>
            </a:pathLst>
          </a:custGeom>
          <a:ln w="41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54" name="object 14">
            <a:extLst>
              <a:ext uri="{FF2B5EF4-FFF2-40B4-BE49-F238E27FC236}">
                <a16:creationId xmlns:a16="http://schemas.microsoft.com/office/drawing/2014/main" id="{7FBB42D1-3300-51D9-BA7A-C0D2D63162FD}"/>
              </a:ext>
            </a:extLst>
          </p:cNvPr>
          <p:cNvGraphicFramePr>
            <a:graphicFrameLocks noGrp="1"/>
          </p:cNvGraphicFramePr>
          <p:nvPr/>
        </p:nvGraphicFramePr>
        <p:xfrm>
          <a:off x="3594404" y="3462429"/>
          <a:ext cx="4998159" cy="1856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5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186">
                <a:tc>
                  <a:txBody>
                    <a:bodyPr/>
                    <a:lstStyle/>
                    <a:p>
                      <a:pPr marL="7556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Rated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66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PG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328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143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471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65" dirty="0">
                          <a:latin typeface="Arial"/>
                          <a:cs typeface="Arial"/>
                        </a:rPr>
                        <a:t>PG-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856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1108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1207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124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1331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897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NC-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17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5" name="object 15">
            <a:extLst>
              <a:ext uri="{FF2B5EF4-FFF2-40B4-BE49-F238E27FC236}">
                <a16:creationId xmlns:a16="http://schemas.microsoft.com/office/drawing/2014/main" id="{5FCC3A35-1D79-1919-FACE-F2CB1BC87353}"/>
              </a:ext>
            </a:extLst>
          </p:cNvPr>
          <p:cNvSpPr txBox="1"/>
          <p:nvPr/>
        </p:nvSpPr>
        <p:spPr>
          <a:xfrm>
            <a:off x="3719658" y="5342853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56" name="object 17">
            <a:extLst>
              <a:ext uri="{FF2B5EF4-FFF2-40B4-BE49-F238E27FC236}">
                <a16:creationId xmlns:a16="http://schemas.microsoft.com/office/drawing/2014/main" id="{A47F5695-8E31-B46B-317A-A7E1840F275C}"/>
              </a:ext>
            </a:extLst>
          </p:cNvPr>
          <p:cNvSpPr txBox="1"/>
          <p:nvPr/>
        </p:nvSpPr>
        <p:spPr>
          <a:xfrm>
            <a:off x="5640454" y="5342853"/>
            <a:ext cx="5524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2466</a:t>
            </a:r>
            <a:endParaRPr sz="1982">
              <a:latin typeface="Arial"/>
              <a:cs typeface="Arial"/>
            </a:endParaRPr>
          </a:p>
        </p:txBody>
      </p:sp>
      <p:sp>
        <p:nvSpPr>
          <p:cNvPr id="57" name="object 18">
            <a:extLst>
              <a:ext uri="{FF2B5EF4-FFF2-40B4-BE49-F238E27FC236}">
                <a16:creationId xmlns:a16="http://schemas.microsoft.com/office/drawing/2014/main" id="{400D438D-8F94-8F18-1DC3-E50ED2860215}"/>
              </a:ext>
            </a:extLst>
          </p:cNvPr>
          <p:cNvSpPr txBox="1"/>
          <p:nvPr/>
        </p:nvSpPr>
        <p:spPr>
          <a:xfrm>
            <a:off x="6815367" y="5342853"/>
            <a:ext cx="42658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544</a:t>
            </a:r>
            <a:endParaRPr sz="1982">
              <a:latin typeface="Arial"/>
              <a:cs typeface="Arial"/>
            </a:endParaRPr>
          </a:p>
        </p:txBody>
      </p:sp>
      <p:sp>
        <p:nvSpPr>
          <p:cNvPr id="58" name="object 20">
            <a:extLst>
              <a:ext uri="{FF2B5EF4-FFF2-40B4-BE49-F238E27FC236}">
                <a16:creationId xmlns:a16="http://schemas.microsoft.com/office/drawing/2014/main" id="{7E7AB346-215D-7093-8554-0F24CA13CFF8}"/>
              </a:ext>
            </a:extLst>
          </p:cNvPr>
          <p:cNvSpPr txBox="1"/>
          <p:nvPr/>
        </p:nvSpPr>
        <p:spPr>
          <a:xfrm>
            <a:off x="7897000" y="5342853"/>
            <a:ext cx="5524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3010</a:t>
            </a:r>
            <a:endParaRPr sz="1982">
              <a:latin typeface="Arial"/>
              <a:cs typeface="Arial"/>
            </a:endParaRPr>
          </a:p>
        </p:txBody>
      </p:sp>
      <p:grpSp>
        <p:nvGrpSpPr>
          <p:cNvPr id="59" name="object 21">
            <a:extLst>
              <a:ext uri="{FF2B5EF4-FFF2-40B4-BE49-F238E27FC236}">
                <a16:creationId xmlns:a16="http://schemas.microsoft.com/office/drawing/2014/main" id="{9C7D9B26-FF06-A3A6-9B1A-FB09B4810F76}"/>
              </a:ext>
            </a:extLst>
          </p:cNvPr>
          <p:cNvGrpSpPr/>
          <p:nvPr/>
        </p:nvGrpSpPr>
        <p:grpSpPr>
          <a:xfrm>
            <a:off x="8722048" y="3186568"/>
            <a:ext cx="3382019" cy="2538452"/>
            <a:chOff x="2953616" y="2048654"/>
            <a:chExt cx="1516380" cy="572135"/>
          </a:xfrm>
        </p:grpSpPr>
        <p:sp>
          <p:nvSpPr>
            <p:cNvPr id="60" name="object 22">
              <a:extLst>
                <a:ext uri="{FF2B5EF4-FFF2-40B4-BE49-F238E27FC236}">
                  <a16:creationId xmlns:a16="http://schemas.microsoft.com/office/drawing/2014/main" id="{457EA751-F01C-D496-28ED-C10247ED6811}"/>
                </a:ext>
              </a:extLst>
            </p:cNvPr>
            <p:cNvSpPr/>
            <p:nvPr/>
          </p:nvSpPr>
          <p:spPr>
            <a:xfrm>
              <a:off x="2953616" y="2048654"/>
              <a:ext cx="1516380" cy="572135"/>
            </a:xfrm>
            <a:custGeom>
              <a:avLst/>
              <a:gdLst/>
              <a:ahLst/>
              <a:cxnLst/>
              <a:rect l="l" t="t" r="r" b="b"/>
              <a:pathLst>
                <a:path w="1516379" h="572135">
                  <a:moveTo>
                    <a:pt x="1461863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517533"/>
                  </a:lnTo>
                  <a:lnTo>
                    <a:pt x="4243" y="538552"/>
                  </a:lnTo>
                  <a:lnTo>
                    <a:pt x="15816" y="555717"/>
                  </a:lnTo>
                  <a:lnTo>
                    <a:pt x="32980" y="567289"/>
                  </a:lnTo>
                  <a:lnTo>
                    <a:pt x="54000" y="571533"/>
                  </a:lnTo>
                  <a:lnTo>
                    <a:pt x="1461863" y="571533"/>
                  </a:lnTo>
                  <a:lnTo>
                    <a:pt x="1482883" y="567289"/>
                  </a:lnTo>
                  <a:lnTo>
                    <a:pt x="1500047" y="555717"/>
                  </a:lnTo>
                  <a:lnTo>
                    <a:pt x="1511620" y="538552"/>
                  </a:lnTo>
                  <a:lnTo>
                    <a:pt x="1515864" y="517533"/>
                  </a:lnTo>
                  <a:lnTo>
                    <a:pt x="1515864" y="54000"/>
                  </a:lnTo>
                  <a:lnTo>
                    <a:pt x="1511620" y="32980"/>
                  </a:lnTo>
                  <a:lnTo>
                    <a:pt x="1500047" y="15816"/>
                  </a:lnTo>
                  <a:lnTo>
                    <a:pt x="1482883" y="4243"/>
                  </a:lnTo>
                  <a:lnTo>
                    <a:pt x="1461863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lang="en-US" sz="3567" dirty="0"/>
            </a:p>
          </p:txBody>
        </p:sp>
        <p:sp>
          <p:nvSpPr>
            <p:cNvPr id="61" name="object 23">
              <a:extLst>
                <a:ext uri="{FF2B5EF4-FFF2-40B4-BE49-F238E27FC236}">
                  <a16:creationId xmlns:a16="http://schemas.microsoft.com/office/drawing/2014/main" id="{0FB28BF2-01E2-D2A5-032E-0A148D7BD5F1}"/>
                </a:ext>
              </a:extLst>
            </p:cNvPr>
            <p:cNvSpPr/>
            <p:nvPr/>
          </p:nvSpPr>
          <p:spPr>
            <a:xfrm>
              <a:off x="2971616" y="2164186"/>
              <a:ext cx="1480185" cy="438407"/>
            </a:xfrm>
            <a:custGeom>
              <a:avLst/>
              <a:gdLst/>
              <a:ahLst/>
              <a:cxnLst/>
              <a:rect l="l" t="t" r="r" b="b"/>
              <a:pathLst>
                <a:path w="1480185" h="535939">
                  <a:moveTo>
                    <a:pt x="1443863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499532"/>
                  </a:lnTo>
                  <a:lnTo>
                    <a:pt x="2829" y="513545"/>
                  </a:lnTo>
                  <a:lnTo>
                    <a:pt x="10544" y="524988"/>
                  </a:lnTo>
                  <a:lnTo>
                    <a:pt x="21987" y="532704"/>
                  </a:lnTo>
                  <a:lnTo>
                    <a:pt x="36000" y="535533"/>
                  </a:lnTo>
                  <a:lnTo>
                    <a:pt x="1443863" y="535533"/>
                  </a:lnTo>
                  <a:lnTo>
                    <a:pt x="1457876" y="532704"/>
                  </a:lnTo>
                  <a:lnTo>
                    <a:pt x="1469319" y="524988"/>
                  </a:lnTo>
                  <a:lnTo>
                    <a:pt x="1477034" y="513545"/>
                  </a:lnTo>
                  <a:lnTo>
                    <a:pt x="1479863" y="499532"/>
                  </a:lnTo>
                  <a:lnTo>
                    <a:pt x="1479863" y="36000"/>
                  </a:lnTo>
                  <a:lnTo>
                    <a:pt x="1477034" y="21987"/>
                  </a:lnTo>
                  <a:lnTo>
                    <a:pt x="1469319" y="10544"/>
                  </a:lnTo>
                  <a:lnTo>
                    <a:pt x="1457876" y="2829"/>
                  </a:lnTo>
                  <a:lnTo>
                    <a:pt x="1443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bject 24">
                <a:extLst>
                  <a:ext uri="{FF2B5EF4-FFF2-40B4-BE49-F238E27FC236}">
                    <a16:creationId xmlns:a16="http://schemas.microsoft.com/office/drawing/2014/main" id="{0D7FDFE6-C892-C82A-A532-0DC63F5ED50A}"/>
                  </a:ext>
                </a:extLst>
              </p:cNvPr>
              <p:cNvSpPr txBox="1"/>
              <p:nvPr/>
            </p:nvSpPr>
            <p:spPr>
              <a:xfrm>
                <a:off x="8865196" y="3841845"/>
                <a:ext cx="3157123" cy="1552253"/>
              </a:xfrm>
              <a:prstGeom prst="rect">
                <a:avLst/>
              </a:prstGeom>
            </p:spPr>
            <p:txBody>
              <a:bodyPr vert="horz" wrap="square" lIns="0" tIns="23909" rIns="0" bIns="0" rtlCol="0">
                <a:spAutoFit/>
              </a:bodyPr>
              <a:lstStyle/>
              <a:p>
                <a:pPr marL="12700" marR="5080" algn="just">
                  <a:lnSpc>
                    <a:spcPct val="100000"/>
                  </a:lnSpc>
                  <a:spcBef>
                    <a:spcPts val="464"/>
                  </a:spcBef>
                </a:pPr>
                <a:r>
                  <a:rPr lang="en-US" sz="2000" dirty="0">
                    <a:latin typeface="Arial"/>
                    <a:cs typeface="Arial"/>
                  </a:rPr>
                  <a:t>25</a:t>
                </a:r>
                <a:r>
                  <a:rPr lang="en-US" sz="2000" spc="260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of</a:t>
                </a:r>
                <a:r>
                  <a:rPr lang="en-US" sz="2000" spc="265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the</a:t>
                </a:r>
                <a:r>
                  <a:rPr lang="en-US" sz="2000" spc="260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movies</a:t>
                </a:r>
                <a:r>
                  <a:rPr lang="en-US" sz="2000" spc="265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in</a:t>
                </a:r>
                <a:r>
                  <a:rPr lang="en-US" sz="2000" spc="260" dirty="0">
                    <a:latin typeface="Arial"/>
                    <a:cs typeface="Arial"/>
                  </a:rPr>
                  <a:t> </a:t>
                </a:r>
                <a:r>
                  <a:rPr lang="en-US" sz="2000" spc="-25" dirty="0">
                    <a:latin typeface="Arial"/>
                    <a:cs typeface="Arial"/>
                  </a:rPr>
                  <a:t>our </a:t>
                </a:r>
                <a:r>
                  <a:rPr lang="en-US" sz="2000" dirty="0">
                    <a:latin typeface="Arial"/>
                    <a:cs typeface="Arial"/>
                  </a:rPr>
                  <a:t>dataset</a:t>
                </a:r>
                <a:r>
                  <a:rPr lang="en-US" sz="2000" spc="229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are</a:t>
                </a:r>
                <a:r>
                  <a:rPr lang="en-US" sz="2000" spc="229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rated</a:t>
                </a:r>
                <a:r>
                  <a:rPr lang="en-US" sz="2000" spc="229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G</a:t>
                </a:r>
                <a:r>
                  <a:rPr lang="en-US" sz="2000" spc="235" dirty="0">
                    <a:latin typeface="Arial"/>
                    <a:cs typeface="Arial"/>
                  </a:rPr>
                  <a:t> </a:t>
                </a:r>
                <a:r>
                  <a:rPr lang="en-US" sz="2000" u="sng" spc="-40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and</a:t>
                </a:r>
                <a:r>
                  <a:rPr lang="en-US" sz="2000" spc="-40" dirty="0">
                    <a:latin typeface="Arial"/>
                    <a:cs typeface="Arial"/>
                  </a:rPr>
                  <a:t> </a:t>
                </a:r>
                <a:r>
                  <a:rPr lang="en-US" sz="2000" spc="-80" dirty="0">
                    <a:latin typeface="Arial"/>
                    <a:cs typeface="Arial"/>
                  </a:rPr>
                  <a:t>were</a:t>
                </a:r>
                <a:r>
                  <a:rPr lang="en-US" sz="2000" spc="-35" dirty="0">
                    <a:latin typeface="Arial"/>
                    <a:cs typeface="Arial"/>
                  </a:rPr>
                  <a:t> </a:t>
                </a:r>
                <a:r>
                  <a:rPr lang="en-US" sz="2000" spc="-40" dirty="0">
                    <a:latin typeface="Arial"/>
                    <a:cs typeface="Arial"/>
                  </a:rPr>
                  <a:t>high</a:t>
                </a:r>
                <a:r>
                  <a:rPr lang="en-US" sz="2000" spc="-35" dirty="0">
                    <a:latin typeface="Arial"/>
                    <a:cs typeface="Arial"/>
                  </a:rPr>
                  <a:t> </a:t>
                </a:r>
                <a:r>
                  <a:rPr lang="en-US" sz="2000" spc="-55" dirty="0">
                    <a:latin typeface="Arial"/>
                    <a:cs typeface="Arial"/>
                  </a:rPr>
                  <a:t>box</a:t>
                </a:r>
                <a:r>
                  <a:rPr lang="en-US" sz="2000" spc="-35" dirty="0">
                    <a:latin typeface="Arial"/>
                    <a:cs typeface="Arial"/>
                  </a:rPr>
                  <a:t> </a:t>
                </a:r>
                <a:r>
                  <a:rPr lang="en-US" sz="2000" spc="-40" dirty="0">
                    <a:latin typeface="Arial"/>
                    <a:cs typeface="Arial"/>
                  </a:rPr>
                  <a:t>office</a:t>
                </a:r>
                <a:r>
                  <a:rPr lang="en-US" sz="2000" spc="-35" dirty="0">
                    <a:latin typeface="Arial"/>
                    <a:cs typeface="Arial"/>
                  </a:rPr>
                  <a:t> </a:t>
                </a:r>
                <a:r>
                  <a:rPr lang="en-US" sz="2000" spc="-60" dirty="0">
                    <a:latin typeface="Arial"/>
                    <a:cs typeface="Arial"/>
                  </a:rPr>
                  <a:t>earners:</a:t>
                </a:r>
                <a:endParaRPr lang="en-US" sz="2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0000"/>
                  </a:lnSpc>
                  <a:spcBef>
                    <a:spcPts val="67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𝐺𝑎𝑛𝑑𝐻𝑖𝑔h</m:t>
                          </m:r>
                        </m:sub>
                      </m:sSub>
                      <m:r>
                        <a:rPr lang="en-US" sz="2000" b="0" i="1" spc="-25" smtClean="0">
                          <a:latin typeface="Cambria Math" panose="02040503050406030204" pitchFamily="18" charset="0"/>
                          <a:cs typeface="Arial"/>
                        </a:rPr>
                        <m:t>= </m:t>
                      </m:r>
                      <m:f>
                        <m:fPr>
                          <m:ctrlP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25</m:t>
                          </m:r>
                        </m:num>
                        <m:den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3010</m:t>
                          </m:r>
                        </m:den>
                      </m:f>
                      <m:r>
                        <a:rPr lang="en-US" sz="2000" b="0" i="1" spc="-25" smtClean="0">
                          <a:latin typeface="Cambria Math" panose="02040503050406030204" pitchFamily="18" charset="0"/>
                          <a:cs typeface="Arial"/>
                        </a:rPr>
                        <m:t>=0.08%</m:t>
                      </m:r>
                    </m:oMath>
                  </m:oMathPara>
                </a14:m>
                <a:endParaRPr lang="en-US" sz="2000" spc="-25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2" name="object 24">
                <a:extLst>
                  <a:ext uri="{FF2B5EF4-FFF2-40B4-BE49-F238E27FC236}">
                    <a16:creationId xmlns:a16="http://schemas.microsoft.com/office/drawing/2014/main" id="{0D7FDFE6-C892-C82A-A532-0DC63F5ED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196" y="3841845"/>
                <a:ext cx="3157123" cy="1552253"/>
              </a:xfrm>
              <a:prstGeom prst="rect">
                <a:avLst/>
              </a:prstGeom>
              <a:blipFill>
                <a:blip r:embed="rId3"/>
                <a:stretch>
                  <a:fillRect l="-4400" t="-3252" r="-4800" b="-4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D71D1CD-0934-DB7B-95C8-21A9313BF189}"/>
              </a:ext>
            </a:extLst>
          </p:cNvPr>
          <p:cNvSpPr txBox="1"/>
          <p:nvPr/>
        </p:nvSpPr>
        <p:spPr>
          <a:xfrm>
            <a:off x="8758807" y="3277763"/>
            <a:ext cx="6102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lang="en-US" sz="1800" spc="-30" dirty="0">
                <a:latin typeface="Arial"/>
                <a:cs typeface="Arial"/>
              </a:rPr>
              <a:t>Joint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Distribution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E4EC05FC-FD22-7496-6AC0-470D8904FECD}"/>
              </a:ext>
            </a:extLst>
          </p:cNvPr>
          <p:cNvSpPr/>
          <p:nvPr/>
        </p:nvSpPr>
        <p:spPr>
          <a:xfrm>
            <a:off x="6604593" y="3572617"/>
            <a:ext cx="848128" cy="358115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102DA9A2-2507-CFF8-1B31-17683B448098}"/>
              </a:ext>
            </a:extLst>
          </p:cNvPr>
          <p:cNvSpPr/>
          <p:nvPr/>
        </p:nvSpPr>
        <p:spPr>
          <a:xfrm>
            <a:off x="7772652" y="5339039"/>
            <a:ext cx="848128" cy="358115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08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Statistics: Contingency Tables 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229498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2000" spc="-10" dirty="0">
                <a:latin typeface="Arial"/>
                <a:cs typeface="Arial"/>
              </a:rPr>
              <a:t>Just</a:t>
            </a:r>
            <a:r>
              <a:rPr lang="en-US" sz="2000" spc="-70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spc="-5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frequency</a:t>
            </a:r>
            <a:r>
              <a:rPr lang="en-US" sz="2000" spc="-10" dirty="0">
                <a:latin typeface="Arial"/>
                <a:cs typeface="Arial"/>
              </a:rPr>
              <a:t> table </a:t>
            </a:r>
            <a:r>
              <a:rPr lang="en-US" sz="2000" spc="-40" dirty="0">
                <a:latin typeface="Arial"/>
                <a:cs typeface="Arial"/>
              </a:rPr>
              <a:t>contains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same</a:t>
            </a:r>
            <a:r>
              <a:rPr lang="en-US" sz="2000" spc="2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information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univariate </a:t>
            </a:r>
            <a:r>
              <a:rPr lang="en-US" sz="2000" spc="-20" dirty="0" err="1">
                <a:latin typeface="Arial"/>
                <a:cs typeface="Arial"/>
              </a:rPr>
              <a:t>barplot</a:t>
            </a:r>
            <a:r>
              <a:rPr lang="en-US" sz="2000" spc="-20" dirty="0">
                <a:latin typeface="Arial"/>
                <a:cs typeface="Arial"/>
              </a:rPr>
              <a:t>,</a:t>
            </a:r>
            <a:r>
              <a:rPr lang="en-US" sz="2000" spc="-40" dirty="0">
                <a:latin typeface="Arial"/>
                <a:cs typeface="Arial"/>
              </a:rPr>
              <a:t> </a:t>
            </a:r>
            <a:r>
              <a:rPr lang="en-US" sz="2000" spc="-90" dirty="0">
                <a:latin typeface="Arial"/>
                <a:cs typeface="Arial"/>
              </a:rPr>
              <a:t>we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can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use</a:t>
            </a:r>
            <a:r>
              <a:rPr lang="en-US" sz="2000" spc="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 </a:t>
            </a:r>
            <a:r>
              <a:rPr lang="en-US" sz="2000" spc="-45" dirty="0">
                <a:solidFill>
                  <a:srgbClr val="00B0F0"/>
                </a:solidFill>
                <a:latin typeface="Arial"/>
                <a:cs typeface="Arial"/>
              </a:rPr>
              <a:t>contingency</a:t>
            </a:r>
            <a:r>
              <a:rPr lang="en-US" sz="200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000" spc="-10" dirty="0">
                <a:solidFill>
                  <a:srgbClr val="00B0F0"/>
                </a:solidFill>
                <a:latin typeface="Arial"/>
                <a:cs typeface="Arial"/>
              </a:rPr>
              <a:t>table</a:t>
            </a:r>
            <a:r>
              <a:rPr lang="en-US" sz="200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to </a:t>
            </a:r>
            <a:r>
              <a:rPr lang="en-US" sz="2000" spc="-35" dirty="0">
                <a:latin typeface="Arial"/>
                <a:cs typeface="Arial"/>
              </a:rPr>
              <a:t>numerically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summarize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the </a:t>
            </a:r>
            <a:r>
              <a:rPr lang="en-US" sz="2000" spc="-10" dirty="0">
                <a:latin typeface="Arial"/>
                <a:cs typeface="Arial"/>
              </a:rPr>
              <a:t>distribution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two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categorical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variables!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en-US"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2000" spc="-55" dirty="0">
                <a:latin typeface="Arial"/>
                <a:cs typeface="Arial"/>
              </a:rPr>
              <a:t>Displays</a:t>
            </a:r>
            <a:r>
              <a:rPr lang="en-US" sz="2000" dirty="0">
                <a:latin typeface="Arial"/>
                <a:cs typeface="Arial"/>
              </a:rPr>
              <a:t> the </a:t>
            </a:r>
            <a:r>
              <a:rPr lang="en-US" sz="2000" spc="-45" dirty="0">
                <a:latin typeface="Arial"/>
                <a:cs typeface="Arial"/>
              </a:rPr>
              <a:t>number</a:t>
            </a:r>
            <a:r>
              <a:rPr lang="en-US" sz="2000" dirty="0">
                <a:latin typeface="Arial"/>
                <a:cs typeface="Arial"/>
              </a:rPr>
              <a:t> of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observations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falling</a:t>
            </a:r>
            <a:r>
              <a:rPr lang="en-US" sz="2000" dirty="0">
                <a:latin typeface="Arial"/>
                <a:cs typeface="Arial"/>
              </a:rPr>
              <a:t> into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each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unique </a:t>
            </a:r>
            <a:r>
              <a:rPr lang="en-US" sz="2000" spc="-40" dirty="0">
                <a:latin typeface="Arial"/>
                <a:cs typeface="Arial"/>
              </a:rPr>
              <a:t>combination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levels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for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two</a:t>
            </a:r>
            <a:r>
              <a:rPr lang="en-US" sz="2000" spc="-10" dirty="0">
                <a:latin typeface="Arial"/>
                <a:cs typeface="Arial"/>
              </a:rPr>
              <a:t> variables:</a:t>
            </a:r>
            <a:endParaRPr lang="en-US"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sz="2000" dirty="0">
              <a:latin typeface="Arial"/>
              <a:cs typeface="Arial"/>
            </a:endParaRPr>
          </a:p>
        </p:txBody>
      </p:sp>
      <p:grpSp>
        <p:nvGrpSpPr>
          <p:cNvPr id="45" name="object 5">
            <a:extLst>
              <a:ext uri="{FF2B5EF4-FFF2-40B4-BE49-F238E27FC236}">
                <a16:creationId xmlns:a16="http://schemas.microsoft.com/office/drawing/2014/main" id="{82D6A99A-27BC-B285-80A3-DD64CC2547DB}"/>
              </a:ext>
            </a:extLst>
          </p:cNvPr>
          <p:cNvGrpSpPr/>
          <p:nvPr/>
        </p:nvGrpSpPr>
        <p:grpSpPr>
          <a:xfrm>
            <a:off x="5505129" y="2723413"/>
            <a:ext cx="2244894" cy="312070"/>
            <a:chOff x="1139977" y="1522907"/>
            <a:chExt cx="1132840" cy="157480"/>
          </a:xfrm>
        </p:grpSpPr>
        <p:sp>
          <p:nvSpPr>
            <p:cNvPr id="46" name="object 6">
              <a:extLst>
                <a:ext uri="{FF2B5EF4-FFF2-40B4-BE49-F238E27FC236}">
                  <a16:creationId xmlns:a16="http://schemas.microsoft.com/office/drawing/2014/main" id="{5F76254A-24BF-043E-8CA4-87274F6C7BB6}"/>
                </a:ext>
              </a:extLst>
            </p:cNvPr>
            <p:cNvSpPr/>
            <p:nvPr/>
          </p:nvSpPr>
          <p:spPr>
            <a:xfrm>
              <a:off x="114251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7" name="object 7">
              <a:extLst>
                <a:ext uri="{FF2B5EF4-FFF2-40B4-BE49-F238E27FC236}">
                  <a16:creationId xmlns:a16="http://schemas.microsoft.com/office/drawing/2014/main" id="{E4FC1D60-6CA4-918C-CC8D-C3FCFEBF247A}"/>
                </a:ext>
              </a:extLst>
            </p:cNvPr>
            <p:cNvSpPr/>
            <p:nvPr/>
          </p:nvSpPr>
          <p:spPr>
            <a:xfrm>
              <a:off x="226999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48" name="object 8">
            <a:extLst>
              <a:ext uri="{FF2B5EF4-FFF2-40B4-BE49-F238E27FC236}">
                <a16:creationId xmlns:a16="http://schemas.microsoft.com/office/drawing/2014/main" id="{2BB44E7D-154F-A2BD-17B6-7D0129E8B812}"/>
              </a:ext>
            </a:extLst>
          </p:cNvPr>
          <p:cNvSpPr txBox="1"/>
          <p:nvPr/>
        </p:nvSpPr>
        <p:spPr>
          <a:xfrm>
            <a:off x="3719658" y="2964021"/>
            <a:ext cx="166102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b="1" dirty="0">
                <a:latin typeface="Arial"/>
                <a:cs typeface="Arial"/>
              </a:rPr>
              <a:t>MPAA</a:t>
            </a:r>
            <a:r>
              <a:rPr sz="1982" b="1" spc="317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Rating</a:t>
            </a:r>
            <a:endParaRPr sz="1982">
              <a:latin typeface="Arial"/>
              <a:cs typeface="Arial"/>
            </a:endParaRPr>
          </a:p>
        </p:txBody>
      </p:sp>
      <p:sp>
        <p:nvSpPr>
          <p:cNvPr id="49" name="object 9">
            <a:extLst>
              <a:ext uri="{FF2B5EF4-FFF2-40B4-BE49-F238E27FC236}">
                <a16:creationId xmlns:a16="http://schemas.microsoft.com/office/drawing/2014/main" id="{A398E7A5-B393-EEE3-0F30-D122D1562EE5}"/>
              </a:ext>
            </a:extLst>
          </p:cNvPr>
          <p:cNvSpPr/>
          <p:nvPr/>
        </p:nvSpPr>
        <p:spPr>
          <a:xfrm>
            <a:off x="5510163" y="302931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0" name="object 10">
            <a:extLst>
              <a:ext uri="{FF2B5EF4-FFF2-40B4-BE49-F238E27FC236}">
                <a16:creationId xmlns:a16="http://schemas.microsoft.com/office/drawing/2014/main" id="{E17FBE63-49F9-7A9D-4168-FF9273DAACDD}"/>
              </a:ext>
            </a:extLst>
          </p:cNvPr>
          <p:cNvSpPr txBox="1"/>
          <p:nvPr/>
        </p:nvSpPr>
        <p:spPr>
          <a:xfrm>
            <a:off x="5640453" y="2663149"/>
            <a:ext cx="1974349" cy="62058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lnSpc>
                <a:spcPts val="2378"/>
              </a:lnSpc>
              <a:spcBef>
                <a:spcPts val="188"/>
              </a:spcBef>
            </a:pPr>
            <a:r>
              <a:rPr sz="1982" b="1" spc="-40" dirty="0">
                <a:latin typeface="Arial"/>
                <a:cs typeface="Arial"/>
              </a:rPr>
              <a:t>Box</a:t>
            </a:r>
            <a:r>
              <a:rPr sz="1982" b="1" spc="-50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Office</a:t>
            </a:r>
            <a:r>
              <a:rPr sz="1982" b="1" spc="-40" dirty="0">
                <a:latin typeface="Arial"/>
                <a:cs typeface="Arial"/>
              </a:rPr>
              <a:t> </a:t>
            </a:r>
            <a:r>
              <a:rPr sz="1982" b="1" spc="-139" dirty="0">
                <a:latin typeface="Arial"/>
                <a:cs typeface="Arial"/>
              </a:rPr>
              <a:t>Gross</a:t>
            </a:r>
            <a:endParaRPr sz="1982">
              <a:latin typeface="Arial"/>
              <a:cs typeface="Arial"/>
            </a:endParaRPr>
          </a:p>
          <a:p>
            <a:pPr marL="62919">
              <a:lnSpc>
                <a:spcPts val="2378"/>
              </a:lnSpc>
              <a:tabLst>
                <a:tab pos="1141350" algn="l"/>
              </a:tabLst>
            </a:pPr>
            <a:r>
              <a:rPr sz="1982" spc="-50" dirty="0">
                <a:latin typeface="Arial"/>
                <a:cs typeface="Arial"/>
              </a:rPr>
              <a:t>Low</a:t>
            </a:r>
            <a:r>
              <a:rPr sz="1982" dirty="0">
                <a:latin typeface="Arial"/>
                <a:cs typeface="Arial"/>
              </a:rPr>
              <a:t>	</a:t>
            </a:r>
            <a:r>
              <a:rPr sz="1982" spc="-40" dirty="0">
                <a:latin typeface="Arial"/>
                <a:cs typeface="Arial"/>
              </a:rPr>
              <a:t>High</a:t>
            </a:r>
            <a:endParaRPr sz="1982">
              <a:latin typeface="Arial"/>
              <a:cs typeface="Arial"/>
            </a:endParaRPr>
          </a:p>
        </p:txBody>
      </p:sp>
      <p:sp>
        <p:nvSpPr>
          <p:cNvPr id="51" name="object 11">
            <a:extLst>
              <a:ext uri="{FF2B5EF4-FFF2-40B4-BE49-F238E27FC236}">
                <a16:creationId xmlns:a16="http://schemas.microsoft.com/office/drawing/2014/main" id="{1F0108EE-2EA0-3926-F45D-D6EFADD8EE34}"/>
              </a:ext>
            </a:extLst>
          </p:cNvPr>
          <p:cNvSpPr/>
          <p:nvPr/>
        </p:nvSpPr>
        <p:spPr>
          <a:xfrm>
            <a:off x="7744437" y="302931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2" name="object 12">
            <a:extLst>
              <a:ext uri="{FF2B5EF4-FFF2-40B4-BE49-F238E27FC236}">
                <a16:creationId xmlns:a16="http://schemas.microsoft.com/office/drawing/2014/main" id="{F80652CF-FAC2-B64F-67CB-E932447BEE50}"/>
              </a:ext>
            </a:extLst>
          </p:cNvPr>
          <p:cNvSpPr txBox="1"/>
          <p:nvPr/>
        </p:nvSpPr>
        <p:spPr>
          <a:xfrm>
            <a:off x="7874725" y="2964021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53" name="object 13">
            <a:extLst>
              <a:ext uri="{FF2B5EF4-FFF2-40B4-BE49-F238E27FC236}">
                <a16:creationId xmlns:a16="http://schemas.microsoft.com/office/drawing/2014/main" id="{8DBD1329-165F-C9B6-AC77-F4EA5F0DB03C}"/>
              </a:ext>
            </a:extLst>
          </p:cNvPr>
          <p:cNvSpPr/>
          <p:nvPr/>
        </p:nvSpPr>
        <p:spPr>
          <a:xfrm>
            <a:off x="3594403" y="3327696"/>
            <a:ext cx="5003194" cy="0"/>
          </a:xfrm>
          <a:custGeom>
            <a:avLst/>
            <a:gdLst/>
            <a:ahLst/>
            <a:cxnLst/>
            <a:rect l="l" t="t" r="r" b="b"/>
            <a:pathLst>
              <a:path w="2524760">
                <a:moveTo>
                  <a:pt x="0" y="0"/>
                </a:moveTo>
                <a:lnTo>
                  <a:pt x="2524137" y="0"/>
                </a:lnTo>
              </a:path>
            </a:pathLst>
          </a:custGeom>
          <a:ln w="41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54" name="object 14">
            <a:extLst>
              <a:ext uri="{FF2B5EF4-FFF2-40B4-BE49-F238E27FC236}">
                <a16:creationId xmlns:a16="http://schemas.microsoft.com/office/drawing/2014/main" id="{7FBB42D1-3300-51D9-BA7A-C0D2D63162FD}"/>
              </a:ext>
            </a:extLst>
          </p:cNvPr>
          <p:cNvGraphicFramePr>
            <a:graphicFrameLocks noGrp="1"/>
          </p:cNvGraphicFramePr>
          <p:nvPr/>
        </p:nvGraphicFramePr>
        <p:xfrm>
          <a:off x="3594404" y="3462429"/>
          <a:ext cx="4998159" cy="1856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5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186">
                <a:tc>
                  <a:txBody>
                    <a:bodyPr/>
                    <a:lstStyle/>
                    <a:p>
                      <a:pPr marL="7556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Rated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66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PG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328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143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471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65" dirty="0">
                          <a:latin typeface="Arial"/>
                          <a:cs typeface="Arial"/>
                        </a:rPr>
                        <a:t>PG-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856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1108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1207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124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1331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897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NC-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17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5" name="object 15">
            <a:extLst>
              <a:ext uri="{FF2B5EF4-FFF2-40B4-BE49-F238E27FC236}">
                <a16:creationId xmlns:a16="http://schemas.microsoft.com/office/drawing/2014/main" id="{5FCC3A35-1D79-1919-FACE-F2CB1BC87353}"/>
              </a:ext>
            </a:extLst>
          </p:cNvPr>
          <p:cNvSpPr txBox="1"/>
          <p:nvPr/>
        </p:nvSpPr>
        <p:spPr>
          <a:xfrm>
            <a:off x="3719658" y="5342853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56" name="object 17">
            <a:extLst>
              <a:ext uri="{FF2B5EF4-FFF2-40B4-BE49-F238E27FC236}">
                <a16:creationId xmlns:a16="http://schemas.microsoft.com/office/drawing/2014/main" id="{A47F5695-8E31-B46B-317A-A7E1840F275C}"/>
              </a:ext>
            </a:extLst>
          </p:cNvPr>
          <p:cNvSpPr txBox="1"/>
          <p:nvPr/>
        </p:nvSpPr>
        <p:spPr>
          <a:xfrm>
            <a:off x="5640454" y="5342853"/>
            <a:ext cx="5524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2466</a:t>
            </a:r>
            <a:endParaRPr sz="1982">
              <a:latin typeface="Arial"/>
              <a:cs typeface="Arial"/>
            </a:endParaRPr>
          </a:p>
        </p:txBody>
      </p:sp>
      <p:sp>
        <p:nvSpPr>
          <p:cNvPr id="57" name="object 18">
            <a:extLst>
              <a:ext uri="{FF2B5EF4-FFF2-40B4-BE49-F238E27FC236}">
                <a16:creationId xmlns:a16="http://schemas.microsoft.com/office/drawing/2014/main" id="{400D438D-8F94-8F18-1DC3-E50ED2860215}"/>
              </a:ext>
            </a:extLst>
          </p:cNvPr>
          <p:cNvSpPr txBox="1"/>
          <p:nvPr/>
        </p:nvSpPr>
        <p:spPr>
          <a:xfrm>
            <a:off x="6815367" y="5342853"/>
            <a:ext cx="42658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544</a:t>
            </a:r>
            <a:endParaRPr sz="1982">
              <a:latin typeface="Arial"/>
              <a:cs typeface="Arial"/>
            </a:endParaRPr>
          </a:p>
        </p:txBody>
      </p:sp>
      <p:sp>
        <p:nvSpPr>
          <p:cNvPr id="58" name="object 20">
            <a:extLst>
              <a:ext uri="{FF2B5EF4-FFF2-40B4-BE49-F238E27FC236}">
                <a16:creationId xmlns:a16="http://schemas.microsoft.com/office/drawing/2014/main" id="{7E7AB346-215D-7093-8554-0F24CA13CFF8}"/>
              </a:ext>
            </a:extLst>
          </p:cNvPr>
          <p:cNvSpPr txBox="1"/>
          <p:nvPr/>
        </p:nvSpPr>
        <p:spPr>
          <a:xfrm>
            <a:off x="7897000" y="5342853"/>
            <a:ext cx="5524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3010</a:t>
            </a:r>
            <a:endParaRPr sz="1982">
              <a:latin typeface="Arial"/>
              <a:cs typeface="Arial"/>
            </a:endParaRPr>
          </a:p>
        </p:txBody>
      </p:sp>
      <p:grpSp>
        <p:nvGrpSpPr>
          <p:cNvPr id="59" name="object 21">
            <a:extLst>
              <a:ext uri="{FF2B5EF4-FFF2-40B4-BE49-F238E27FC236}">
                <a16:creationId xmlns:a16="http://schemas.microsoft.com/office/drawing/2014/main" id="{9C7D9B26-FF06-A3A6-9B1A-FB09B4810F76}"/>
              </a:ext>
            </a:extLst>
          </p:cNvPr>
          <p:cNvGrpSpPr/>
          <p:nvPr/>
        </p:nvGrpSpPr>
        <p:grpSpPr>
          <a:xfrm>
            <a:off x="8722048" y="3186568"/>
            <a:ext cx="3382019" cy="2538452"/>
            <a:chOff x="2953616" y="2048654"/>
            <a:chExt cx="1516380" cy="572135"/>
          </a:xfrm>
        </p:grpSpPr>
        <p:sp>
          <p:nvSpPr>
            <p:cNvPr id="60" name="object 22">
              <a:extLst>
                <a:ext uri="{FF2B5EF4-FFF2-40B4-BE49-F238E27FC236}">
                  <a16:creationId xmlns:a16="http://schemas.microsoft.com/office/drawing/2014/main" id="{457EA751-F01C-D496-28ED-C10247ED6811}"/>
                </a:ext>
              </a:extLst>
            </p:cNvPr>
            <p:cNvSpPr/>
            <p:nvPr/>
          </p:nvSpPr>
          <p:spPr>
            <a:xfrm>
              <a:off x="2953616" y="2048654"/>
              <a:ext cx="1516380" cy="572135"/>
            </a:xfrm>
            <a:custGeom>
              <a:avLst/>
              <a:gdLst/>
              <a:ahLst/>
              <a:cxnLst/>
              <a:rect l="l" t="t" r="r" b="b"/>
              <a:pathLst>
                <a:path w="1516379" h="572135">
                  <a:moveTo>
                    <a:pt x="1461863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517533"/>
                  </a:lnTo>
                  <a:lnTo>
                    <a:pt x="4243" y="538552"/>
                  </a:lnTo>
                  <a:lnTo>
                    <a:pt x="15816" y="555717"/>
                  </a:lnTo>
                  <a:lnTo>
                    <a:pt x="32980" y="567289"/>
                  </a:lnTo>
                  <a:lnTo>
                    <a:pt x="54000" y="571533"/>
                  </a:lnTo>
                  <a:lnTo>
                    <a:pt x="1461863" y="571533"/>
                  </a:lnTo>
                  <a:lnTo>
                    <a:pt x="1482883" y="567289"/>
                  </a:lnTo>
                  <a:lnTo>
                    <a:pt x="1500047" y="555717"/>
                  </a:lnTo>
                  <a:lnTo>
                    <a:pt x="1511620" y="538552"/>
                  </a:lnTo>
                  <a:lnTo>
                    <a:pt x="1515864" y="517533"/>
                  </a:lnTo>
                  <a:lnTo>
                    <a:pt x="1515864" y="54000"/>
                  </a:lnTo>
                  <a:lnTo>
                    <a:pt x="1511620" y="32980"/>
                  </a:lnTo>
                  <a:lnTo>
                    <a:pt x="1500047" y="15816"/>
                  </a:lnTo>
                  <a:lnTo>
                    <a:pt x="1482883" y="4243"/>
                  </a:lnTo>
                  <a:lnTo>
                    <a:pt x="1461863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lang="en-US" sz="3567" dirty="0"/>
            </a:p>
          </p:txBody>
        </p:sp>
        <p:sp>
          <p:nvSpPr>
            <p:cNvPr id="61" name="object 23">
              <a:extLst>
                <a:ext uri="{FF2B5EF4-FFF2-40B4-BE49-F238E27FC236}">
                  <a16:creationId xmlns:a16="http://schemas.microsoft.com/office/drawing/2014/main" id="{0FB28BF2-01E2-D2A5-032E-0A148D7BD5F1}"/>
                </a:ext>
              </a:extLst>
            </p:cNvPr>
            <p:cNvSpPr/>
            <p:nvPr/>
          </p:nvSpPr>
          <p:spPr>
            <a:xfrm>
              <a:off x="2971616" y="2164186"/>
              <a:ext cx="1480185" cy="438407"/>
            </a:xfrm>
            <a:custGeom>
              <a:avLst/>
              <a:gdLst/>
              <a:ahLst/>
              <a:cxnLst/>
              <a:rect l="l" t="t" r="r" b="b"/>
              <a:pathLst>
                <a:path w="1480185" h="535939">
                  <a:moveTo>
                    <a:pt x="1443863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499532"/>
                  </a:lnTo>
                  <a:lnTo>
                    <a:pt x="2829" y="513545"/>
                  </a:lnTo>
                  <a:lnTo>
                    <a:pt x="10544" y="524988"/>
                  </a:lnTo>
                  <a:lnTo>
                    <a:pt x="21987" y="532704"/>
                  </a:lnTo>
                  <a:lnTo>
                    <a:pt x="36000" y="535533"/>
                  </a:lnTo>
                  <a:lnTo>
                    <a:pt x="1443863" y="535533"/>
                  </a:lnTo>
                  <a:lnTo>
                    <a:pt x="1457876" y="532704"/>
                  </a:lnTo>
                  <a:lnTo>
                    <a:pt x="1469319" y="524988"/>
                  </a:lnTo>
                  <a:lnTo>
                    <a:pt x="1477034" y="513545"/>
                  </a:lnTo>
                  <a:lnTo>
                    <a:pt x="1479863" y="499532"/>
                  </a:lnTo>
                  <a:lnTo>
                    <a:pt x="1479863" y="36000"/>
                  </a:lnTo>
                  <a:lnTo>
                    <a:pt x="1477034" y="21987"/>
                  </a:lnTo>
                  <a:lnTo>
                    <a:pt x="1469319" y="10544"/>
                  </a:lnTo>
                  <a:lnTo>
                    <a:pt x="1457876" y="2829"/>
                  </a:lnTo>
                  <a:lnTo>
                    <a:pt x="1443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bject 24">
                <a:extLst>
                  <a:ext uri="{FF2B5EF4-FFF2-40B4-BE49-F238E27FC236}">
                    <a16:creationId xmlns:a16="http://schemas.microsoft.com/office/drawing/2014/main" id="{0D7FDFE6-C892-C82A-A532-0DC63F5ED50A}"/>
                  </a:ext>
                </a:extLst>
              </p:cNvPr>
              <p:cNvSpPr txBox="1"/>
              <p:nvPr/>
            </p:nvSpPr>
            <p:spPr>
              <a:xfrm>
                <a:off x="8865196" y="3841845"/>
                <a:ext cx="3157123" cy="1552253"/>
              </a:xfrm>
              <a:prstGeom prst="rect">
                <a:avLst/>
              </a:prstGeom>
            </p:spPr>
            <p:txBody>
              <a:bodyPr vert="horz" wrap="square" lIns="0" tIns="23909" rIns="0" bIns="0" rtlCol="0">
                <a:spAutoFit/>
              </a:bodyPr>
              <a:lstStyle/>
              <a:p>
                <a:pPr marL="12700" marR="5080" algn="just">
                  <a:lnSpc>
                    <a:spcPct val="100000"/>
                  </a:lnSpc>
                  <a:spcBef>
                    <a:spcPts val="464"/>
                  </a:spcBef>
                </a:pPr>
                <a:r>
                  <a:rPr lang="en-US" sz="2000" spc="-10" dirty="0">
                    <a:latin typeface="Arial"/>
                    <a:cs typeface="Arial"/>
                  </a:rPr>
                  <a:t>Among</a:t>
                </a:r>
                <a:r>
                  <a:rPr lang="en-US" sz="2000" spc="50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the</a:t>
                </a:r>
                <a:r>
                  <a:rPr lang="en-US" sz="2000" spc="50" dirty="0">
                    <a:latin typeface="Arial"/>
                    <a:cs typeface="Arial"/>
                  </a:rPr>
                  <a:t> </a:t>
                </a:r>
                <a:r>
                  <a:rPr lang="en-US" sz="2000" spc="-35" dirty="0">
                    <a:latin typeface="Arial"/>
                    <a:cs typeface="Arial"/>
                  </a:rPr>
                  <a:t>movies</a:t>
                </a:r>
                <a:r>
                  <a:rPr lang="en-US" sz="2000" spc="55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that</a:t>
                </a:r>
                <a:r>
                  <a:rPr lang="en-US" sz="2000" spc="45" dirty="0">
                    <a:latin typeface="Arial"/>
                    <a:cs typeface="Arial"/>
                  </a:rPr>
                  <a:t> </a:t>
                </a:r>
                <a:r>
                  <a:rPr lang="en-US" sz="2000" spc="-60" dirty="0">
                    <a:latin typeface="Arial"/>
                    <a:cs typeface="Arial"/>
                  </a:rPr>
                  <a:t>are </a:t>
                </a:r>
                <a:r>
                  <a:rPr lang="en-US" sz="2000" spc="-40" dirty="0">
                    <a:latin typeface="Arial"/>
                    <a:cs typeface="Arial"/>
                  </a:rPr>
                  <a:t>rated</a:t>
                </a:r>
                <a:r>
                  <a:rPr lang="en-US" sz="2000" spc="-30" dirty="0">
                    <a:latin typeface="Arial"/>
                    <a:cs typeface="Arial"/>
                  </a:rPr>
                  <a:t> </a:t>
                </a:r>
                <a:r>
                  <a:rPr lang="en-US" sz="2000" spc="-95" dirty="0">
                    <a:latin typeface="Arial"/>
                    <a:cs typeface="Arial"/>
                  </a:rPr>
                  <a:t>G,</a:t>
                </a:r>
                <a:r>
                  <a:rPr lang="en-US" sz="2000" spc="25" dirty="0">
                    <a:latin typeface="Arial"/>
                    <a:cs typeface="Arial"/>
                  </a:rPr>
                  <a:t> </a:t>
                </a:r>
                <a:r>
                  <a:rPr lang="en-US" sz="2000" spc="-95" dirty="0">
                    <a:latin typeface="Arial"/>
                    <a:cs typeface="Arial"/>
                  </a:rPr>
                  <a:t>25</a:t>
                </a:r>
                <a:r>
                  <a:rPr lang="en-US" sz="2000" spc="25" dirty="0">
                    <a:latin typeface="Arial"/>
                    <a:cs typeface="Arial"/>
                  </a:rPr>
                  <a:t> </a:t>
                </a:r>
                <a:r>
                  <a:rPr lang="en-US" sz="2000" spc="-95" dirty="0">
                    <a:latin typeface="Arial"/>
                    <a:cs typeface="Arial"/>
                  </a:rPr>
                  <a:t>were</a:t>
                </a:r>
                <a:r>
                  <a:rPr lang="en-US" sz="2000" spc="25" dirty="0">
                    <a:latin typeface="Arial"/>
                    <a:cs typeface="Arial"/>
                  </a:rPr>
                  <a:t> </a:t>
                </a:r>
                <a:r>
                  <a:rPr lang="en-US" sz="2000" spc="-45" dirty="0">
                    <a:latin typeface="Arial"/>
                    <a:cs typeface="Arial"/>
                  </a:rPr>
                  <a:t>high</a:t>
                </a:r>
                <a:r>
                  <a:rPr lang="en-US" sz="2000" spc="5" dirty="0">
                    <a:latin typeface="Arial"/>
                    <a:cs typeface="Arial"/>
                  </a:rPr>
                  <a:t> </a:t>
                </a:r>
                <a:r>
                  <a:rPr lang="en-US" sz="2000" spc="-65" dirty="0">
                    <a:latin typeface="Arial"/>
                    <a:cs typeface="Arial"/>
                  </a:rPr>
                  <a:t>box</a:t>
                </a:r>
                <a:r>
                  <a:rPr lang="en-US" sz="2000" spc="10" dirty="0">
                    <a:latin typeface="Arial"/>
                    <a:cs typeface="Arial"/>
                  </a:rPr>
                  <a:t> </a:t>
                </a:r>
                <a:r>
                  <a:rPr lang="en-US" sz="2000" spc="-25" dirty="0">
                    <a:latin typeface="Arial"/>
                    <a:cs typeface="Arial"/>
                  </a:rPr>
                  <a:t>of- </a:t>
                </a:r>
                <a:r>
                  <a:rPr lang="en-US" sz="2000" spc="-10" dirty="0">
                    <a:latin typeface="Arial"/>
                    <a:cs typeface="Arial"/>
                  </a:rPr>
                  <a:t>fice</a:t>
                </a:r>
                <a:r>
                  <a:rPr lang="en-US" sz="2000" spc="-55" dirty="0">
                    <a:latin typeface="Arial"/>
                    <a:cs typeface="Arial"/>
                  </a:rPr>
                  <a:t> </a:t>
                </a:r>
                <a:r>
                  <a:rPr lang="en-US" sz="2000" spc="-10" dirty="0">
                    <a:latin typeface="Arial"/>
                    <a:cs typeface="Arial"/>
                  </a:rPr>
                  <a:t>earners:</a:t>
                </a:r>
                <a:endParaRPr lang="en-US" sz="2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0000"/>
                  </a:lnSpc>
                  <a:spcBef>
                    <a:spcPts val="67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h𝑖𝑔h</m:t>
                          </m:r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|</m:t>
                          </m:r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𝐺</m:t>
                          </m:r>
                        </m:sub>
                      </m:sSub>
                      <m:r>
                        <a:rPr lang="en-US" sz="2000" b="0" i="1" spc="-25" smtClean="0">
                          <a:latin typeface="Cambria Math" panose="02040503050406030204" pitchFamily="18" charset="0"/>
                          <a:cs typeface="Arial"/>
                        </a:rPr>
                        <m:t>= </m:t>
                      </m:r>
                      <m:f>
                        <m:fPr>
                          <m:ctrlP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25</m:t>
                          </m:r>
                        </m:num>
                        <m:den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66</m:t>
                          </m:r>
                        </m:den>
                      </m:f>
                      <m:r>
                        <a:rPr lang="en-US" sz="2000" b="0" i="1" spc="-25" smtClean="0">
                          <a:latin typeface="Cambria Math" panose="02040503050406030204" pitchFamily="18" charset="0"/>
                          <a:cs typeface="Arial"/>
                        </a:rPr>
                        <m:t>=37.9%</m:t>
                      </m:r>
                    </m:oMath>
                  </m:oMathPara>
                </a14:m>
                <a:endParaRPr lang="en-US" sz="2000" spc="-25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2" name="object 24">
                <a:extLst>
                  <a:ext uri="{FF2B5EF4-FFF2-40B4-BE49-F238E27FC236}">
                    <a16:creationId xmlns:a16="http://schemas.microsoft.com/office/drawing/2014/main" id="{0D7FDFE6-C892-C82A-A532-0DC63F5ED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196" y="3841845"/>
                <a:ext cx="3157123" cy="1552253"/>
              </a:xfrm>
              <a:prstGeom prst="rect">
                <a:avLst/>
              </a:prstGeom>
              <a:blipFill>
                <a:blip r:embed="rId3"/>
                <a:stretch>
                  <a:fillRect l="-4400" t="-3252" r="-4800" b="-4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D71D1CD-0934-DB7B-95C8-21A9313BF189}"/>
              </a:ext>
            </a:extLst>
          </p:cNvPr>
          <p:cNvSpPr txBox="1"/>
          <p:nvPr/>
        </p:nvSpPr>
        <p:spPr>
          <a:xfrm>
            <a:off x="8758807" y="3277763"/>
            <a:ext cx="6102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lang="en-US" sz="1800" spc="-30" dirty="0">
                <a:latin typeface="Arial"/>
                <a:cs typeface="Arial"/>
              </a:rPr>
              <a:t>Conditional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Distribution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E4EC05FC-FD22-7496-6AC0-470D8904FECD}"/>
              </a:ext>
            </a:extLst>
          </p:cNvPr>
          <p:cNvSpPr/>
          <p:nvPr/>
        </p:nvSpPr>
        <p:spPr>
          <a:xfrm>
            <a:off x="6604593" y="3572617"/>
            <a:ext cx="848128" cy="358115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102DA9A2-2507-CFF8-1B31-17683B448098}"/>
              </a:ext>
            </a:extLst>
          </p:cNvPr>
          <p:cNvSpPr/>
          <p:nvPr/>
        </p:nvSpPr>
        <p:spPr>
          <a:xfrm>
            <a:off x="7767249" y="3575553"/>
            <a:ext cx="848128" cy="358115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803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Statistics: Contingency Tables 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229498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2000" spc="-10" dirty="0">
                <a:latin typeface="Arial"/>
                <a:cs typeface="Arial"/>
              </a:rPr>
              <a:t>Just</a:t>
            </a:r>
            <a:r>
              <a:rPr lang="en-US" sz="2000" spc="-70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spc="-5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frequency</a:t>
            </a:r>
            <a:r>
              <a:rPr lang="en-US" sz="2000" spc="-10" dirty="0">
                <a:latin typeface="Arial"/>
                <a:cs typeface="Arial"/>
              </a:rPr>
              <a:t> table </a:t>
            </a:r>
            <a:r>
              <a:rPr lang="en-US" sz="2000" spc="-40" dirty="0">
                <a:latin typeface="Arial"/>
                <a:cs typeface="Arial"/>
              </a:rPr>
              <a:t>contains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same</a:t>
            </a:r>
            <a:r>
              <a:rPr lang="en-US" sz="2000" spc="2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information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univariate </a:t>
            </a:r>
            <a:r>
              <a:rPr lang="en-US" sz="2000" spc="-20" dirty="0" err="1">
                <a:latin typeface="Arial"/>
                <a:cs typeface="Arial"/>
              </a:rPr>
              <a:t>barplot</a:t>
            </a:r>
            <a:r>
              <a:rPr lang="en-US" sz="2000" spc="-20" dirty="0">
                <a:latin typeface="Arial"/>
                <a:cs typeface="Arial"/>
              </a:rPr>
              <a:t>,</a:t>
            </a:r>
            <a:r>
              <a:rPr lang="en-US" sz="2000" spc="-40" dirty="0">
                <a:latin typeface="Arial"/>
                <a:cs typeface="Arial"/>
              </a:rPr>
              <a:t> </a:t>
            </a:r>
            <a:r>
              <a:rPr lang="en-US" sz="2000" spc="-90" dirty="0">
                <a:latin typeface="Arial"/>
                <a:cs typeface="Arial"/>
              </a:rPr>
              <a:t>we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can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use</a:t>
            </a:r>
            <a:r>
              <a:rPr lang="en-US" sz="2000" spc="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 </a:t>
            </a:r>
            <a:r>
              <a:rPr lang="en-US" sz="2000" spc="-45" dirty="0">
                <a:solidFill>
                  <a:srgbClr val="00B0F0"/>
                </a:solidFill>
                <a:latin typeface="Arial"/>
                <a:cs typeface="Arial"/>
              </a:rPr>
              <a:t>contingency</a:t>
            </a:r>
            <a:r>
              <a:rPr lang="en-US" sz="200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000" spc="-10" dirty="0">
                <a:solidFill>
                  <a:srgbClr val="00B0F0"/>
                </a:solidFill>
                <a:latin typeface="Arial"/>
                <a:cs typeface="Arial"/>
              </a:rPr>
              <a:t>table</a:t>
            </a:r>
            <a:r>
              <a:rPr lang="en-US" sz="200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to </a:t>
            </a:r>
            <a:r>
              <a:rPr lang="en-US" sz="2000" spc="-35" dirty="0">
                <a:latin typeface="Arial"/>
                <a:cs typeface="Arial"/>
              </a:rPr>
              <a:t>numerically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summarize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the </a:t>
            </a:r>
            <a:r>
              <a:rPr lang="en-US" sz="2000" spc="-10" dirty="0">
                <a:latin typeface="Arial"/>
                <a:cs typeface="Arial"/>
              </a:rPr>
              <a:t>distribution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two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categorical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variables!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en-US"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2000" spc="-55" dirty="0">
                <a:latin typeface="Arial"/>
                <a:cs typeface="Arial"/>
              </a:rPr>
              <a:t>Displays</a:t>
            </a:r>
            <a:r>
              <a:rPr lang="en-US" sz="2000" dirty="0">
                <a:latin typeface="Arial"/>
                <a:cs typeface="Arial"/>
              </a:rPr>
              <a:t> the </a:t>
            </a:r>
            <a:r>
              <a:rPr lang="en-US" sz="2000" spc="-45" dirty="0">
                <a:latin typeface="Arial"/>
                <a:cs typeface="Arial"/>
              </a:rPr>
              <a:t>number</a:t>
            </a:r>
            <a:r>
              <a:rPr lang="en-US" sz="2000" dirty="0">
                <a:latin typeface="Arial"/>
                <a:cs typeface="Arial"/>
              </a:rPr>
              <a:t> of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observations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falling</a:t>
            </a:r>
            <a:r>
              <a:rPr lang="en-US" sz="2000" dirty="0">
                <a:latin typeface="Arial"/>
                <a:cs typeface="Arial"/>
              </a:rPr>
              <a:t> into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each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unique </a:t>
            </a:r>
            <a:r>
              <a:rPr lang="en-US" sz="2000" spc="-40" dirty="0">
                <a:latin typeface="Arial"/>
                <a:cs typeface="Arial"/>
              </a:rPr>
              <a:t>combination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levels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for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two</a:t>
            </a:r>
            <a:r>
              <a:rPr lang="en-US" sz="2000" spc="-10" dirty="0">
                <a:latin typeface="Arial"/>
                <a:cs typeface="Arial"/>
              </a:rPr>
              <a:t> variables:</a:t>
            </a:r>
            <a:endParaRPr lang="en-US"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sz="2000" dirty="0">
              <a:latin typeface="Arial"/>
              <a:cs typeface="Arial"/>
            </a:endParaRPr>
          </a:p>
        </p:txBody>
      </p:sp>
      <p:grpSp>
        <p:nvGrpSpPr>
          <p:cNvPr id="45" name="object 5">
            <a:extLst>
              <a:ext uri="{FF2B5EF4-FFF2-40B4-BE49-F238E27FC236}">
                <a16:creationId xmlns:a16="http://schemas.microsoft.com/office/drawing/2014/main" id="{82D6A99A-27BC-B285-80A3-DD64CC2547DB}"/>
              </a:ext>
            </a:extLst>
          </p:cNvPr>
          <p:cNvGrpSpPr/>
          <p:nvPr/>
        </p:nvGrpSpPr>
        <p:grpSpPr>
          <a:xfrm>
            <a:off x="5505129" y="2723413"/>
            <a:ext cx="2244894" cy="312070"/>
            <a:chOff x="1139977" y="1522907"/>
            <a:chExt cx="1132840" cy="157480"/>
          </a:xfrm>
        </p:grpSpPr>
        <p:sp>
          <p:nvSpPr>
            <p:cNvPr id="46" name="object 6">
              <a:extLst>
                <a:ext uri="{FF2B5EF4-FFF2-40B4-BE49-F238E27FC236}">
                  <a16:creationId xmlns:a16="http://schemas.microsoft.com/office/drawing/2014/main" id="{5F76254A-24BF-043E-8CA4-87274F6C7BB6}"/>
                </a:ext>
              </a:extLst>
            </p:cNvPr>
            <p:cNvSpPr/>
            <p:nvPr/>
          </p:nvSpPr>
          <p:spPr>
            <a:xfrm>
              <a:off x="114251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7" name="object 7">
              <a:extLst>
                <a:ext uri="{FF2B5EF4-FFF2-40B4-BE49-F238E27FC236}">
                  <a16:creationId xmlns:a16="http://schemas.microsoft.com/office/drawing/2014/main" id="{E4FC1D60-6CA4-918C-CC8D-C3FCFEBF247A}"/>
                </a:ext>
              </a:extLst>
            </p:cNvPr>
            <p:cNvSpPr/>
            <p:nvPr/>
          </p:nvSpPr>
          <p:spPr>
            <a:xfrm>
              <a:off x="226999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48" name="object 8">
            <a:extLst>
              <a:ext uri="{FF2B5EF4-FFF2-40B4-BE49-F238E27FC236}">
                <a16:creationId xmlns:a16="http://schemas.microsoft.com/office/drawing/2014/main" id="{2BB44E7D-154F-A2BD-17B6-7D0129E8B812}"/>
              </a:ext>
            </a:extLst>
          </p:cNvPr>
          <p:cNvSpPr txBox="1"/>
          <p:nvPr/>
        </p:nvSpPr>
        <p:spPr>
          <a:xfrm>
            <a:off x="3719658" y="2964021"/>
            <a:ext cx="166102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b="1" dirty="0">
                <a:latin typeface="Arial"/>
                <a:cs typeface="Arial"/>
              </a:rPr>
              <a:t>MPAA</a:t>
            </a:r>
            <a:r>
              <a:rPr sz="1982" b="1" spc="317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Rating</a:t>
            </a:r>
            <a:endParaRPr sz="1982">
              <a:latin typeface="Arial"/>
              <a:cs typeface="Arial"/>
            </a:endParaRPr>
          </a:p>
        </p:txBody>
      </p:sp>
      <p:sp>
        <p:nvSpPr>
          <p:cNvPr id="49" name="object 9">
            <a:extLst>
              <a:ext uri="{FF2B5EF4-FFF2-40B4-BE49-F238E27FC236}">
                <a16:creationId xmlns:a16="http://schemas.microsoft.com/office/drawing/2014/main" id="{A398E7A5-B393-EEE3-0F30-D122D1562EE5}"/>
              </a:ext>
            </a:extLst>
          </p:cNvPr>
          <p:cNvSpPr/>
          <p:nvPr/>
        </p:nvSpPr>
        <p:spPr>
          <a:xfrm>
            <a:off x="5510163" y="302931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0" name="object 10">
            <a:extLst>
              <a:ext uri="{FF2B5EF4-FFF2-40B4-BE49-F238E27FC236}">
                <a16:creationId xmlns:a16="http://schemas.microsoft.com/office/drawing/2014/main" id="{E17FBE63-49F9-7A9D-4168-FF9273DAACDD}"/>
              </a:ext>
            </a:extLst>
          </p:cNvPr>
          <p:cNvSpPr txBox="1"/>
          <p:nvPr/>
        </p:nvSpPr>
        <p:spPr>
          <a:xfrm>
            <a:off x="5640453" y="2663149"/>
            <a:ext cx="1974349" cy="62058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lnSpc>
                <a:spcPts val="2378"/>
              </a:lnSpc>
              <a:spcBef>
                <a:spcPts val="188"/>
              </a:spcBef>
            </a:pPr>
            <a:r>
              <a:rPr sz="1982" b="1" spc="-40" dirty="0">
                <a:latin typeface="Arial"/>
                <a:cs typeface="Arial"/>
              </a:rPr>
              <a:t>Box</a:t>
            </a:r>
            <a:r>
              <a:rPr sz="1982" b="1" spc="-50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Office</a:t>
            </a:r>
            <a:r>
              <a:rPr sz="1982" b="1" spc="-40" dirty="0">
                <a:latin typeface="Arial"/>
                <a:cs typeface="Arial"/>
              </a:rPr>
              <a:t> </a:t>
            </a:r>
            <a:r>
              <a:rPr sz="1982" b="1" spc="-139" dirty="0">
                <a:latin typeface="Arial"/>
                <a:cs typeface="Arial"/>
              </a:rPr>
              <a:t>Gross</a:t>
            </a:r>
            <a:endParaRPr sz="1982">
              <a:latin typeface="Arial"/>
              <a:cs typeface="Arial"/>
            </a:endParaRPr>
          </a:p>
          <a:p>
            <a:pPr marL="62919">
              <a:lnSpc>
                <a:spcPts val="2378"/>
              </a:lnSpc>
              <a:tabLst>
                <a:tab pos="1141350" algn="l"/>
              </a:tabLst>
            </a:pPr>
            <a:r>
              <a:rPr sz="1982" spc="-50" dirty="0">
                <a:latin typeface="Arial"/>
                <a:cs typeface="Arial"/>
              </a:rPr>
              <a:t>Low</a:t>
            </a:r>
            <a:r>
              <a:rPr sz="1982" dirty="0">
                <a:latin typeface="Arial"/>
                <a:cs typeface="Arial"/>
              </a:rPr>
              <a:t>	</a:t>
            </a:r>
            <a:r>
              <a:rPr sz="1982" spc="-40" dirty="0">
                <a:latin typeface="Arial"/>
                <a:cs typeface="Arial"/>
              </a:rPr>
              <a:t>High</a:t>
            </a:r>
            <a:endParaRPr sz="1982">
              <a:latin typeface="Arial"/>
              <a:cs typeface="Arial"/>
            </a:endParaRPr>
          </a:p>
        </p:txBody>
      </p:sp>
      <p:sp>
        <p:nvSpPr>
          <p:cNvPr id="51" name="object 11">
            <a:extLst>
              <a:ext uri="{FF2B5EF4-FFF2-40B4-BE49-F238E27FC236}">
                <a16:creationId xmlns:a16="http://schemas.microsoft.com/office/drawing/2014/main" id="{1F0108EE-2EA0-3926-F45D-D6EFADD8EE34}"/>
              </a:ext>
            </a:extLst>
          </p:cNvPr>
          <p:cNvSpPr/>
          <p:nvPr/>
        </p:nvSpPr>
        <p:spPr>
          <a:xfrm>
            <a:off x="7744437" y="302931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2" name="object 12">
            <a:extLst>
              <a:ext uri="{FF2B5EF4-FFF2-40B4-BE49-F238E27FC236}">
                <a16:creationId xmlns:a16="http://schemas.microsoft.com/office/drawing/2014/main" id="{F80652CF-FAC2-B64F-67CB-E932447BEE50}"/>
              </a:ext>
            </a:extLst>
          </p:cNvPr>
          <p:cNvSpPr txBox="1"/>
          <p:nvPr/>
        </p:nvSpPr>
        <p:spPr>
          <a:xfrm>
            <a:off x="7874725" y="2964021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53" name="object 13">
            <a:extLst>
              <a:ext uri="{FF2B5EF4-FFF2-40B4-BE49-F238E27FC236}">
                <a16:creationId xmlns:a16="http://schemas.microsoft.com/office/drawing/2014/main" id="{8DBD1329-165F-C9B6-AC77-F4EA5F0DB03C}"/>
              </a:ext>
            </a:extLst>
          </p:cNvPr>
          <p:cNvSpPr/>
          <p:nvPr/>
        </p:nvSpPr>
        <p:spPr>
          <a:xfrm>
            <a:off x="3594403" y="3327696"/>
            <a:ext cx="5003194" cy="0"/>
          </a:xfrm>
          <a:custGeom>
            <a:avLst/>
            <a:gdLst/>
            <a:ahLst/>
            <a:cxnLst/>
            <a:rect l="l" t="t" r="r" b="b"/>
            <a:pathLst>
              <a:path w="2524760">
                <a:moveTo>
                  <a:pt x="0" y="0"/>
                </a:moveTo>
                <a:lnTo>
                  <a:pt x="2524137" y="0"/>
                </a:lnTo>
              </a:path>
            </a:pathLst>
          </a:custGeom>
          <a:ln w="41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54" name="object 14">
            <a:extLst>
              <a:ext uri="{FF2B5EF4-FFF2-40B4-BE49-F238E27FC236}">
                <a16:creationId xmlns:a16="http://schemas.microsoft.com/office/drawing/2014/main" id="{7FBB42D1-3300-51D9-BA7A-C0D2D63162FD}"/>
              </a:ext>
            </a:extLst>
          </p:cNvPr>
          <p:cNvGraphicFramePr>
            <a:graphicFrameLocks noGrp="1"/>
          </p:cNvGraphicFramePr>
          <p:nvPr/>
        </p:nvGraphicFramePr>
        <p:xfrm>
          <a:off x="3594404" y="3462429"/>
          <a:ext cx="4998159" cy="1856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5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186">
                <a:tc>
                  <a:txBody>
                    <a:bodyPr/>
                    <a:lstStyle/>
                    <a:p>
                      <a:pPr marL="7556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Rated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66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PG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328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143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471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65" dirty="0">
                          <a:latin typeface="Arial"/>
                          <a:cs typeface="Arial"/>
                        </a:rPr>
                        <a:t>PG-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856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1108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1207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124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1331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897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NC-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17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5" name="object 15">
            <a:extLst>
              <a:ext uri="{FF2B5EF4-FFF2-40B4-BE49-F238E27FC236}">
                <a16:creationId xmlns:a16="http://schemas.microsoft.com/office/drawing/2014/main" id="{5FCC3A35-1D79-1919-FACE-F2CB1BC87353}"/>
              </a:ext>
            </a:extLst>
          </p:cNvPr>
          <p:cNvSpPr txBox="1"/>
          <p:nvPr/>
        </p:nvSpPr>
        <p:spPr>
          <a:xfrm>
            <a:off x="3719658" y="5342853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56" name="object 17">
            <a:extLst>
              <a:ext uri="{FF2B5EF4-FFF2-40B4-BE49-F238E27FC236}">
                <a16:creationId xmlns:a16="http://schemas.microsoft.com/office/drawing/2014/main" id="{A47F5695-8E31-B46B-317A-A7E1840F275C}"/>
              </a:ext>
            </a:extLst>
          </p:cNvPr>
          <p:cNvSpPr txBox="1"/>
          <p:nvPr/>
        </p:nvSpPr>
        <p:spPr>
          <a:xfrm>
            <a:off x="5640454" y="5342853"/>
            <a:ext cx="5524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2466</a:t>
            </a:r>
            <a:endParaRPr sz="1982">
              <a:latin typeface="Arial"/>
              <a:cs typeface="Arial"/>
            </a:endParaRPr>
          </a:p>
        </p:txBody>
      </p:sp>
      <p:sp>
        <p:nvSpPr>
          <p:cNvPr id="57" name="object 18">
            <a:extLst>
              <a:ext uri="{FF2B5EF4-FFF2-40B4-BE49-F238E27FC236}">
                <a16:creationId xmlns:a16="http://schemas.microsoft.com/office/drawing/2014/main" id="{400D438D-8F94-8F18-1DC3-E50ED2860215}"/>
              </a:ext>
            </a:extLst>
          </p:cNvPr>
          <p:cNvSpPr txBox="1"/>
          <p:nvPr/>
        </p:nvSpPr>
        <p:spPr>
          <a:xfrm>
            <a:off x="6815367" y="5342853"/>
            <a:ext cx="42658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544</a:t>
            </a:r>
            <a:endParaRPr sz="1982">
              <a:latin typeface="Arial"/>
              <a:cs typeface="Arial"/>
            </a:endParaRPr>
          </a:p>
        </p:txBody>
      </p:sp>
      <p:sp>
        <p:nvSpPr>
          <p:cNvPr id="58" name="object 20">
            <a:extLst>
              <a:ext uri="{FF2B5EF4-FFF2-40B4-BE49-F238E27FC236}">
                <a16:creationId xmlns:a16="http://schemas.microsoft.com/office/drawing/2014/main" id="{7E7AB346-215D-7093-8554-0F24CA13CFF8}"/>
              </a:ext>
            </a:extLst>
          </p:cNvPr>
          <p:cNvSpPr txBox="1"/>
          <p:nvPr/>
        </p:nvSpPr>
        <p:spPr>
          <a:xfrm>
            <a:off x="7897000" y="5342853"/>
            <a:ext cx="5524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3010</a:t>
            </a:r>
            <a:endParaRPr sz="1982">
              <a:latin typeface="Arial"/>
              <a:cs typeface="Arial"/>
            </a:endParaRPr>
          </a:p>
        </p:txBody>
      </p:sp>
      <p:grpSp>
        <p:nvGrpSpPr>
          <p:cNvPr id="59" name="object 21">
            <a:extLst>
              <a:ext uri="{FF2B5EF4-FFF2-40B4-BE49-F238E27FC236}">
                <a16:creationId xmlns:a16="http://schemas.microsoft.com/office/drawing/2014/main" id="{9C7D9B26-FF06-A3A6-9B1A-FB09B4810F76}"/>
              </a:ext>
            </a:extLst>
          </p:cNvPr>
          <p:cNvGrpSpPr/>
          <p:nvPr/>
        </p:nvGrpSpPr>
        <p:grpSpPr>
          <a:xfrm>
            <a:off x="8722048" y="3186568"/>
            <a:ext cx="3382019" cy="2538452"/>
            <a:chOff x="2953616" y="2048654"/>
            <a:chExt cx="1516380" cy="572135"/>
          </a:xfrm>
        </p:grpSpPr>
        <p:sp>
          <p:nvSpPr>
            <p:cNvPr id="60" name="object 22">
              <a:extLst>
                <a:ext uri="{FF2B5EF4-FFF2-40B4-BE49-F238E27FC236}">
                  <a16:creationId xmlns:a16="http://schemas.microsoft.com/office/drawing/2014/main" id="{457EA751-F01C-D496-28ED-C10247ED6811}"/>
                </a:ext>
              </a:extLst>
            </p:cNvPr>
            <p:cNvSpPr/>
            <p:nvPr/>
          </p:nvSpPr>
          <p:spPr>
            <a:xfrm>
              <a:off x="2953616" y="2048654"/>
              <a:ext cx="1516380" cy="572135"/>
            </a:xfrm>
            <a:custGeom>
              <a:avLst/>
              <a:gdLst/>
              <a:ahLst/>
              <a:cxnLst/>
              <a:rect l="l" t="t" r="r" b="b"/>
              <a:pathLst>
                <a:path w="1516379" h="572135">
                  <a:moveTo>
                    <a:pt x="1461863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517533"/>
                  </a:lnTo>
                  <a:lnTo>
                    <a:pt x="4243" y="538552"/>
                  </a:lnTo>
                  <a:lnTo>
                    <a:pt x="15816" y="555717"/>
                  </a:lnTo>
                  <a:lnTo>
                    <a:pt x="32980" y="567289"/>
                  </a:lnTo>
                  <a:lnTo>
                    <a:pt x="54000" y="571533"/>
                  </a:lnTo>
                  <a:lnTo>
                    <a:pt x="1461863" y="571533"/>
                  </a:lnTo>
                  <a:lnTo>
                    <a:pt x="1482883" y="567289"/>
                  </a:lnTo>
                  <a:lnTo>
                    <a:pt x="1500047" y="555717"/>
                  </a:lnTo>
                  <a:lnTo>
                    <a:pt x="1511620" y="538552"/>
                  </a:lnTo>
                  <a:lnTo>
                    <a:pt x="1515864" y="517533"/>
                  </a:lnTo>
                  <a:lnTo>
                    <a:pt x="1515864" y="54000"/>
                  </a:lnTo>
                  <a:lnTo>
                    <a:pt x="1511620" y="32980"/>
                  </a:lnTo>
                  <a:lnTo>
                    <a:pt x="1500047" y="15816"/>
                  </a:lnTo>
                  <a:lnTo>
                    <a:pt x="1482883" y="4243"/>
                  </a:lnTo>
                  <a:lnTo>
                    <a:pt x="1461863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lang="en-US" sz="3567" dirty="0"/>
            </a:p>
          </p:txBody>
        </p:sp>
        <p:sp>
          <p:nvSpPr>
            <p:cNvPr id="61" name="object 23">
              <a:extLst>
                <a:ext uri="{FF2B5EF4-FFF2-40B4-BE49-F238E27FC236}">
                  <a16:creationId xmlns:a16="http://schemas.microsoft.com/office/drawing/2014/main" id="{0FB28BF2-01E2-D2A5-032E-0A148D7BD5F1}"/>
                </a:ext>
              </a:extLst>
            </p:cNvPr>
            <p:cNvSpPr/>
            <p:nvPr/>
          </p:nvSpPr>
          <p:spPr>
            <a:xfrm>
              <a:off x="2971616" y="2164186"/>
              <a:ext cx="1480185" cy="438407"/>
            </a:xfrm>
            <a:custGeom>
              <a:avLst/>
              <a:gdLst/>
              <a:ahLst/>
              <a:cxnLst/>
              <a:rect l="l" t="t" r="r" b="b"/>
              <a:pathLst>
                <a:path w="1480185" h="535939">
                  <a:moveTo>
                    <a:pt x="1443863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499532"/>
                  </a:lnTo>
                  <a:lnTo>
                    <a:pt x="2829" y="513545"/>
                  </a:lnTo>
                  <a:lnTo>
                    <a:pt x="10544" y="524988"/>
                  </a:lnTo>
                  <a:lnTo>
                    <a:pt x="21987" y="532704"/>
                  </a:lnTo>
                  <a:lnTo>
                    <a:pt x="36000" y="535533"/>
                  </a:lnTo>
                  <a:lnTo>
                    <a:pt x="1443863" y="535533"/>
                  </a:lnTo>
                  <a:lnTo>
                    <a:pt x="1457876" y="532704"/>
                  </a:lnTo>
                  <a:lnTo>
                    <a:pt x="1469319" y="524988"/>
                  </a:lnTo>
                  <a:lnTo>
                    <a:pt x="1477034" y="513545"/>
                  </a:lnTo>
                  <a:lnTo>
                    <a:pt x="1479863" y="499532"/>
                  </a:lnTo>
                  <a:lnTo>
                    <a:pt x="1479863" y="36000"/>
                  </a:lnTo>
                  <a:lnTo>
                    <a:pt x="1477034" y="21987"/>
                  </a:lnTo>
                  <a:lnTo>
                    <a:pt x="1469319" y="10544"/>
                  </a:lnTo>
                  <a:lnTo>
                    <a:pt x="1457876" y="2829"/>
                  </a:lnTo>
                  <a:lnTo>
                    <a:pt x="1443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bject 24">
                <a:extLst>
                  <a:ext uri="{FF2B5EF4-FFF2-40B4-BE49-F238E27FC236}">
                    <a16:creationId xmlns:a16="http://schemas.microsoft.com/office/drawing/2014/main" id="{0D7FDFE6-C892-C82A-A532-0DC63F5ED50A}"/>
                  </a:ext>
                </a:extLst>
              </p:cNvPr>
              <p:cNvSpPr txBox="1"/>
              <p:nvPr/>
            </p:nvSpPr>
            <p:spPr>
              <a:xfrm>
                <a:off x="8865196" y="3841845"/>
                <a:ext cx="3157123" cy="1552253"/>
              </a:xfrm>
              <a:prstGeom prst="rect">
                <a:avLst/>
              </a:prstGeom>
            </p:spPr>
            <p:txBody>
              <a:bodyPr vert="horz" wrap="square" lIns="0" tIns="23909" rIns="0" bIns="0" rtlCol="0">
                <a:spAutoFit/>
              </a:bodyPr>
              <a:lstStyle/>
              <a:p>
                <a:pPr marL="12700" marR="5080" algn="just">
                  <a:lnSpc>
                    <a:spcPct val="100000"/>
                  </a:lnSpc>
                  <a:spcBef>
                    <a:spcPts val="464"/>
                  </a:spcBef>
                </a:pPr>
                <a:r>
                  <a:rPr lang="en-US" sz="2000" spc="-10" dirty="0">
                    <a:latin typeface="Arial"/>
                    <a:cs typeface="Arial"/>
                  </a:rPr>
                  <a:t>Among</a:t>
                </a:r>
                <a:r>
                  <a:rPr lang="en-US" sz="2000" spc="50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the</a:t>
                </a:r>
                <a:r>
                  <a:rPr lang="en-US" sz="2000" spc="50" dirty="0">
                    <a:latin typeface="Arial"/>
                    <a:cs typeface="Arial"/>
                  </a:rPr>
                  <a:t> </a:t>
                </a:r>
                <a:r>
                  <a:rPr lang="en-US" sz="2000" spc="-35" dirty="0">
                    <a:latin typeface="Arial"/>
                    <a:cs typeface="Arial"/>
                  </a:rPr>
                  <a:t>movies</a:t>
                </a:r>
                <a:r>
                  <a:rPr lang="en-US" sz="2000" spc="55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that</a:t>
                </a:r>
                <a:r>
                  <a:rPr lang="en-US" sz="2000" spc="45" dirty="0">
                    <a:latin typeface="Arial"/>
                    <a:cs typeface="Arial"/>
                  </a:rPr>
                  <a:t> </a:t>
                </a:r>
                <a:r>
                  <a:rPr lang="en-US" sz="2000" spc="-60" dirty="0">
                    <a:latin typeface="Arial"/>
                    <a:cs typeface="Arial"/>
                  </a:rPr>
                  <a:t>are </a:t>
                </a:r>
                <a:r>
                  <a:rPr lang="en-US" sz="2000" spc="-40" dirty="0">
                    <a:latin typeface="Arial"/>
                    <a:cs typeface="Arial"/>
                  </a:rPr>
                  <a:t>rated</a:t>
                </a:r>
                <a:r>
                  <a:rPr lang="en-US" sz="2000" spc="-30" dirty="0">
                    <a:latin typeface="Arial"/>
                    <a:cs typeface="Arial"/>
                  </a:rPr>
                  <a:t> </a:t>
                </a:r>
                <a:r>
                  <a:rPr lang="en-US" sz="2000" spc="-95" dirty="0">
                    <a:latin typeface="Arial"/>
                    <a:cs typeface="Arial"/>
                  </a:rPr>
                  <a:t>G,</a:t>
                </a:r>
                <a:r>
                  <a:rPr lang="en-US" sz="2000" spc="25" dirty="0">
                    <a:latin typeface="Arial"/>
                    <a:cs typeface="Arial"/>
                  </a:rPr>
                  <a:t> </a:t>
                </a:r>
                <a:r>
                  <a:rPr lang="en-US" sz="2000" spc="-95" dirty="0">
                    <a:latin typeface="Arial"/>
                    <a:cs typeface="Arial"/>
                  </a:rPr>
                  <a:t>25</a:t>
                </a:r>
                <a:r>
                  <a:rPr lang="en-US" sz="2000" spc="25" dirty="0">
                    <a:latin typeface="Arial"/>
                    <a:cs typeface="Arial"/>
                  </a:rPr>
                  <a:t> </a:t>
                </a:r>
                <a:r>
                  <a:rPr lang="en-US" sz="2000" spc="-95" dirty="0">
                    <a:latin typeface="Arial"/>
                    <a:cs typeface="Arial"/>
                  </a:rPr>
                  <a:t>were</a:t>
                </a:r>
                <a:r>
                  <a:rPr lang="en-US" sz="2000" spc="25" dirty="0">
                    <a:latin typeface="Arial"/>
                    <a:cs typeface="Arial"/>
                  </a:rPr>
                  <a:t> </a:t>
                </a:r>
                <a:r>
                  <a:rPr lang="en-US" sz="2000" spc="-45" dirty="0">
                    <a:latin typeface="Arial"/>
                    <a:cs typeface="Arial"/>
                  </a:rPr>
                  <a:t>high</a:t>
                </a:r>
                <a:r>
                  <a:rPr lang="en-US" sz="2000" spc="5" dirty="0">
                    <a:latin typeface="Arial"/>
                    <a:cs typeface="Arial"/>
                  </a:rPr>
                  <a:t> </a:t>
                </a:r>
                <a:r>
                  <a:rPr lang="en-US" sz="2000" spc="-65" dirty="0">
                    <a:latin typeface="Arial"/>
                    <a:cs typeface="Arial"/>
                  </a:rPr>
                  <a:t>box</a:t>
                </a:r>
                <a:r>
                  <a:rPr lang="en-US" sz="2000" spc="10" dirty="0">
                    <a:latin typeface="Arial"/>
                    <a:cs typeface="Arial"/>
                  </a:rPr>
                  <a:t> </a:t>
                </a:r>
                <a:r>
                  <a:rPr lang="en-US" sz="2000" spc="-25" dirty="0">
                    <a:latin typeface="Arial"/>
                    <a:cs typeface="Arial"/>
                  </a:rPr>
                  <a:t>of- </a:t>
                </a:r>
                <a:r>
                  <a:rPr lang="en-US" sz="2000" spc="-10" dirty="0">
                    <a:latin typeface="Arial"/>
                    <a:cs typeface="Arial"/>
                  </a:rPr>
                  <a:t>fice</a:t>
                </a:r>
                <a:r>
                  <a:rPr lang="en-US" sz="2000" spc="-55" dirty="0">
                    <a:latin typeface="Arial"/>
                    <a:cs typeface="Arial"/>
                  </a:rPr>
                  <a:t> </a:t>
                </a:r>
                <a:r>
                  <a:rPr lang="en-US" sz="2000" spc="-10" dirty="0">
                    <a:latin typeface="Arial"/>
                    <a:cs typeface="Arial"/>
                  </a:rPr>
                  <a:t>earners:</a:t>
                </a:r>
                <a:endParaRPr lang="en-US" sz="2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0000"/>
                  </a:lnSpc>
                  <a:spcBef>
                    <a:spcPts val="67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h𝑖𝑔h</m:t>
                          </m:r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|</m:t>
                          </m:r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𝐺</m:t>
                          </m:r>
                        </m:sub>
                      </m:sSub>
                      <m:r>
                        <a:rPr lang="en-US" sz="2000" b="0" i="1" spc="-25" smtClean="0">
                          <a:latin typeface="Cambria Math" panose="02040503050406030204" pitchFamily="18" charset="0"/>
                          <a:cs typeface="Arial"/>
                        </a:rPr>
                        <m:t>= </m:t>
                      </m:r>
                      <m:f>
                        <m:fPr>
                          <m:ctrlP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25</m:t>
                          </m:r>
                        </m:num>
                        <m:den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66</m:t>
                          </m:r>
                        </m:den>
                      </m:f>
                      <m:r>
                        <a:rPr lang="en-US" sz="2000" b="0" i="1" spc="-25" smtClean="0">
                          <a:latin typeface="Cambria Math" panose="02040503050406030204" pitchFamily="18" charset="0"/>
                          <a:cs typeface="Arial"/>
                        </a:rPr>
                        <m:t>=37.9%</m:t>
                      </m:r>
                    </m:oMath>
                  </m:oMathPara>
                </a14:m>
                <a:endParaRPr lang="en-US" sz="2000" spc="-25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2" name="object 24">
                <a:extLst>
                  <a:ext uri="{FF2B5EF4-FFF2-40B4-BE49-F238E27FC236}">
                    <a16:creationId xmlns:a16="http://schemas.microsoft.com/office/drawing/2014/main" id="{0D7FDFE6-C892-C82A-A532-0DC63F5ED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196" y="3841845"/>
                <a:ext cx="3157123" cy="1552253"/>
              </a:xfrm>
              <a:prstGeom prst="rect">
                <a:avLst/>
              </a:prstGeom>
              <a:blipFill>
                <a:blip r:embed="rId3"/>
                <a:stretch>
                  <a:fillRect l="-4400" t="-3252" r="-4800" b="-4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D71D1CD-0934-DB7B-95C8-21A9313BF189}"/>
              </a:ext>
            </a:extLst>
          </p:cNvPr>
          <p:cNvSpPr txBox="1"/>
          <p:nvPr/>
        </p:nvSpPr>
        <p:spPr>
          <a:xfrm>
            <a:off x="8758807" y="3277763"/>
            <a:ext cx="6102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lang="en-US" sz="1800" spc="-30" dirty="0">
                <a:latin typeface="Arial"/>
                <a:cs typeface="Arial"/>
              </a:rPr>
              <a:t>Conditional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Distribution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E4EC05FC-FD22-7496-6AC0-470D8904FECD}"/>
              </a:ext>
            </a:extLst>
          </p:cNvPr>
          <p:cNvSpPr/>
          <p:nvPr/>
        </p:nvSpPr>
        <p:spPr>
          <a:xfrm>
            <a:off x="6604593" y="3572617"/>
            <a:ext cx="848128" cy="358115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102DA9A2-2507-CFF8-1B31-17683B448098}"/>
              </a:ext>
            </a:extLst>
          </p:cNvPr>
          <p:cNvSpPr/>
          <p:nvPr/>
        </p:nvSpPr>
        <p:spPr>
          <a:xfrm>
            <a:off x="7767249" y="3575553"/>
            <a:ext cx="848128" cy="358115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DFF5B78-F9FF-7925-06D5-6AC8CC95DB2E}"/>
              </a:ext>
            </a:extLst>
          </p:cNvPr>
          <p:cNvSpPr/>
          <p:nvPr/>
        </p:nvSpPr>
        <p:spPr>
          <a:xfrm>
            <a:off x="2632364" y="96982"/>
            <a:ext cx="8575963" cy="676101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i="1" dirty="0"/>
              <a:t>Practice: </a:t>
            </a:r>
            <a:r>
              <a:rPr lang="en-US" sz="2000" dirty="0"/>
              <a:t>Generate the contingency table that shows the distribution of greater than and less than 5 hours across activities. Then, calculate the 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</a:t>
            </a:r>
            <a:r>
              <a:rPr lang="en-US" sz="2000" b="1" i="1" dirty="0"/>
              <a:t>marginal distribution </a:t>
            </a:r>
            <a:r>
              <a:rPr lang="en-US" sz="2000" dirty="0"/>
              <a:t>of Work in the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</a:t>
            </a:r>
            <a:r>
              <a:rPr lang="en-US" sz="2000" b="1" i="1" dirty="0"/>
              <a:t>marginal distribution </a:t>
            </a:r>
            <a:r>
              <a:rPr lang="en-US" sz="2000" dirty="0"/>
              <a:t>of more than 5 hours in the dataset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The </a:t>
            </a:r>
            <a:r>
              <a:rPr lang="en-US" sz="2000" b="1" i="1" dirty="0"/>
              <a:t>joint distribution </a:t>
            </a:r>
            <a:r>
              <a:rPr lang="en-US" sz="2000" dirty="0"/>
              <a:t>of Work and more than 5 hours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</a:t>
            </a:r>
            <a:r>
              <a:rPr lang="en-US" sz="2000" b="1" i="1" dirty="0"/>
              <a:t>conditional distribution </a:t>
            </a:r>
            <a:r>
              <a:rPr lang="en-US" sz="2000" dirty="0"/>
              <a:t>of more than 5 hours among Work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1B7A31A-1C08-042C-ADEB-75B0B5551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86865"/>
              </p:ext>
            </p:extLst>
          </p:nvPr>
        </p:nvGraphicFramePr>
        <p:xfrm>
          <a:off x="5613165" y="2697536"/>
          <a:ext cx="2577118" cy="4063482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288559">
                  <a:extLst>
                    <a:ext uri="{9D8B030D-6E8A-4147-A177-3AD203B41FA5}">
                      <a16:colId xmlns:a16="http://schemas.microsoft.com/office/drawing/2014/main" val="4065979031"/>
                    </a:ext>
                  </a:extLst>
                </a:gridCol>
                <a:gridCol w="1288559">
                  <a:extLst>
                    <a:ext uri="{9D8B030D-6E8A-4147-A177-3AD203B41FA5}">
                      <a16:colId xmlns:a16="http://schemas.microsoft.com/office/drawing/2014/main" val="133350829"/>
                    </a:ext>
                  </a:extLst>
                </a:gridCol>
              </a:tblGrid>
              <a:tr h="405882">
                <a:tc>
                  <a:txBody>
                    <a:bodyPr/>
                    <a:lstStyle/>
                    <a:p>
                      <a:r>
                        <a:rPr lang="en-US" dirty="0"/>
                        <a:t>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22022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Exercise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851236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Exercise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159431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67884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270981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87449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576466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046076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Exercise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17740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81864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21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914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D1D2-628E-CCF0-EAEC-C3F5CFEED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Relationships Between One Categorical Variable and One Numerical Variable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DF13B-8B24-BBBC-30E0-F25F35448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16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Visualizations: Overlaid Histograms / Density Plots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12670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2000" spc="-50" dirty="0">
                <a:latin typeface="Arial"/>
                <a:cs typeface="Arial"/>
              </a:rPr>
              <a:t>We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can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visualize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distribution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gross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box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office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70" dirty="0">
                <a:latin typeface="Arial"/>
                <a:cs typeface="Arial"/>
              </a:rPr>
              <a:t>earnings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within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each </a:t>
            </a:r>
            <a:r>
              <a:rPr lang="en-US" sz="2000" spc="-50" dirty="0">
                <a:latin typeface="Arial"/>
                <a:cs typeface="Arial"/>
              </a:rPr>
              <a:t>level</a:t>
            </a:r>
            <a:r>
              <a:rPr lang="en-US" sz="2000" dirty="0">
                <a:latin typeface="Arial"/>
                <a:cs typeface="Arial"/>
              </a:rPr>
              <a:t> of MPAA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ratings—</a:t>
            </a:r>
            <a:r>
              <a:rPr lang="en-US" sz="2000" spc="-10" dirty="0">
                <a:latin typeface="Arial"/>
                <a:cs typeface="Arial"/>
              </a:rPr>
              <a:t>and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compare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60" dirty="0">
                <a:latin typeface="Arial"/>
                <a:cs typeface="Arial"/>
              </a:rPr>
              <a:t>these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distributions</a:t>
            </a:r>
            <a:r>
              <a:rPr lang="en-US" sz="2000" dirty="0">
                <a:latin typeface="Arial"/>
                <a:cs typeface="Arial"/>
              </a:rPr>
              <a:t> with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one </a:t>
            </a:r>
            <a:r>
              <a:rPr lang="en-US" sz="2000" spc="-55" dirty="0">
                <a:latin typeface="Arial"/>
                <a:cs typeface="Arial"/>
              </a:rPr>
              <a:t>another—</a:t>
            </a:r>
            <a:r>
              <a:rPr lang="en-US" sz="2000" spc="-25" dirty="0">
                <a:latin typeface="Arial"/>
                <a:cs typeface="Arial"/>
              </a:rPr>
              <a:t>using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40" dirty="0">
                <a:solidFill>
                  <a:srgbClr val="00B0F0"/>
                </a:solidFill>
                <a:latin typeface="Arial"/>
                <a:cs typeface="Arial"/>
              </a:rPr>
              <a:t>overlaid</a:t>
            </a:r>
            <a:r>
              <a:rPr lang="en-US" sz="2000" spc="-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000" spc="-45" dirty="0">
                <a:solidFill>
                  <a:srgbClr val="00B0F0"/>
                </a:solidFill>
                <a:latin typeface="Arial"/>
                <a:cs typeface="Arial"/>
              </a:rPr>
              <a:t>histograms</a:t>
            </a:r>
            <a:r>
              <a:rPr lang="en-US" sz="2000" spc="-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000" spc="-40" dirty="0">
                <a:solidFill>
                  <a:srgbClr val="00B0F0"/>
                </a:solidFill>
                <a:latin typeface="Arial"/>
                <a:cs typeface="Arial"/>
              </a:rPr>
              <a:t>and</a:t>
            </a:r>
            <a:r>
              <a:rPr lang="en-US" sz="2000" spc="-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000" spc="-40" dirty="0">
                <a:solidFill>
                  <a:srgbClr val="00B0F0"/>
                </a:solidFill>
                <a:latin typeface="Arial"/>
                <a:cs typeface="Arial"/>
              </a:rPr>
              <a:t>density</a:t>
            </a:r>
            <a:r>
              <a:rPr lang="en-US" sz="2000" spc="-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000" spc="-10" dirty="0">
                <a:solidFill>
                  <a:srgbClr val="00B0F0"/>
                </a:solidFill>
                <a:latin typeface="Arial"/>
                <a:cs typeface="Arial"/>
              </a:rPr>
              <a:t>plots</a:t>
            </a:r>
            <a:r>
              <a:rPr lang="en-US" sz="2000" spc="-10" dirty="0">
                <a:latin typeface="Arial"/>
                <a:cs typeface="Arial"/>
              </a:rPr>
              <a:t>: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sz="2000" dirty="0">
              <a:latin typeface="Arial"/>
              <a:cs typeface="Arial"/>
            </a:endParaRPr>
          </a:p>
        </p:txBody>
      </p:sp>
      <p:pic>
        <p:nvPicPr>
          <p:cNvPr id="7" name="Picture 6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F55652E8-24A7-3726-C1ED-2FAFEC04A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525" y="2109354"/>
            <a:ext cx="8666121" cy="3615666"/>
          </a:xfrm>
          <a:prstGeom prst="rect">
            <a:avLst/>
          </a:prstGeom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CF21F699-3BE8-D24E-EC44-D4D1FBC593BD}"/>
              </a:ext>
            </a:extLst>
          </p:cNvPr>
          <p:cNvSpPr txBox="1"/>
          <p:nvPr/>
        </p:nvSpPr>
        <p:spPr>
          <a:xfrm>
            <a:off x="3591789" y="5963613"/>
            <a:ext cx="203136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Arial"/>
                <a:cs typeface="Arial"/>
              </a:rPr>
              <a:t>Gross</a:t>
            </a:r>
            <a:r>
              <a:rPr sz="600" spc="1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box</a:t>
            </a:r>
            <a:r>
              <a:rPr sz="600" spc="1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office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earnings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is</a:t>
            </a:r>
            <a:r>
              <a:rPr sz="600" spc="1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being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shown</a:t>
            </a:r>
            <a:r>
              <a:rPr sz="600" spc="1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on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</a:t>
            </a:r>
            <a:r>
              <a:rPr sz="600" spc="10" dirty="0">
                <a:latin typeface="Arial"/>
                <a:cs typeface="Arial"/>
              </a:rPr>
              <a:t> </a:t>
            </a:r>
            <a:r>
              <a:rPr sz="600" spc="65" dirty="0">
                <a:latin typeface="Times New Roman"/>
                <a:cs typeface="Times New Roman"/>
              </a:rPr>
              <a:t>log</a:t>
            </a:r>
            <a:r>
              <a:rPr sz="750" spc="97" baseline="-16666" dirty="0">
                <a:latin typeface="Times New Roman"/>
                <a:cs typeface="Times New Roman"/>
              </a:rPr>
              <a:t>10</a:t>
            </a:r>
            <a:r>
              <a:rPr sz="750" spc="142" baseline="-16666" dirty="0">
                <a:latin typeface="Times New Roman"/>
                <a:cs typeface="Times New Roman"/>
              </a:rPr>
              <a:t> </a:t>
            </a:r>
            <a:r>
              <a:rPr sz="600" spc="-10" dirty="0">
                <a:latin typeface="Arial"/>
                <a:cs typeface="Arial"/>
              </a:rPr>
              <a:t>scale</a:t>
            </a:r>
            <a:endParaRPr sz="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774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First quiz is out today! (On PLATO)</a:t>
            </a:r>
          </a:p>
          <a:p>
            <a:r>
              <a:rPr lang="en-US" sz="2400" dirty="0"/>
              <a:t>Quizzes and </a:t>
            </a:r>
            <a:r>
              <a:rPr lang="en-US" sz="2400" dirty="0" err="1"/>
              <a:t>homeworks</a:t>
            </a:r>
            <a:r>
              <a:rPr lang="en-US" sz="2400" dirty="0"/>
              <a:t> are </a:t>
            </a:r>
            <a:r>
              <a:rPr lang="en-US" sz="2400" i="1" dirty="0"/>
              <a:t>week long </a:t>
            </a:r>
            <a:r>
              <a:rPr lang="en-US" sz="2400" dirty="0"/>
              <a:t>assignments; expect to spend 5-7 hours on them (this is standard for a college class) </a:t>
            </a:r>
          </a:p>
        </p:txBody>
      </p:sp>
    </p:spTree>
    <p:extLst>
      <p:ext uri="{BB962C8B-B14F-4D97-AF65-F5344CB8AC3E}">
        <p14:creationId xmlns:p14="http://schemas.microsoft.com/office/powerpoint/2010/main" val="400641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Visualizations: Overlaid Histograms / Density Plots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23319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69215" algn="just">
              <a:lnSpc>
                <a:spcPct val="102600"/>
              </a:lnSpc>
              <a:spcBef>
                <a:spcPts val="55"/>
              </a:spcBef>
            </a:pPr>
            <a:r>
              <a:rPr lang="en-US" sz="2000" spc="-65" dirty="0">
                <a:latin typeface="Arial"/>
                <a:cs typeface="Arial"/>
              </a:rPr>
              <a:t>These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visualizations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can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be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particularly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informative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if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your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data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appear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to </a:t>
            </a:r>
            <a:r>
              <a:rPr lang="en-US" sz="2000" spc="-20" dirty="0">
                <a:latin typeface="Arial"/>
                <a:cs typeface="Arial"/>
              </a:rPr>
              <a:t>be</a:t>
            </a:r>
            <a:r>
              <a:rPr lang="en-US" sz="2000" spc="-60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multi-</a:t>
            </a:r>
            <a:r>
              <a:rPr lang="en-US" sz="2000" spc="-10" dirty="0">
                <a:latin typeface="Arial"/>
                <a:cs typeface="Arial"/>
              </a:rPr>
              <a:t>modal,</a:t>
            </a:r>
            <a:r>
              <a:rPr lang="en-US" sz="2000" spc="-50" dirty="0">
                <a:latin typeface="Arial"/>
                <a:cs typeface="Arial"/>
              </a:rPr>
              <a:t> </a:t>
            </a:r>
            <a:r>
              <a:rPr lang="en-US" sz="2000" spc="-90" dirty="0">
                <a:latin typeface="Arial"/>
                <a:cs typeface="Arial"/>
              </a:rPr>
              <a:t>as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there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may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be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(and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often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is)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something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more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going </a:t>
            </a:r>
            <a:r>
              <a:rPr lang="en-US" sz="2000" spc="-25" dirty="0">
                <a:latin typeface="Arial"/>
                <a:cs typeface="Arial"/>
              </a:rPr>
              <a:t>on </a:t>
            </a:r>
            <a:r>
              <a:rPr lang="en-US" sz="2000" dirty="0">
                <a:latin typeface="Arial"/>
                <a:cs typeface="Arial"/>
              </a:rPr>
              <a:t>in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story</a:t>
            </a: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2800" dirty="0">
              <a:latin typeface="Arial"/>
              <a:cs typeface="Arial"/>
            </a:endParaRPr>
          </a:p>
          <a:p>
            <a:pPr marL="12700" marR="5080" algn="just">
              <a:lnSpc>
                <a:spcPct val="102600"/>
              </a:lnSpc>
            </a:pPr>
            <a:r>
              <a:rPr lang="en-US" sz="2000" spc="-45" dirty="0">
                <a:latin typeface="Arial"/>
                <a:cs typeface="Arial"/>
              </a:rPr>
              <a:t>For</a:t>
            </a:r>
            <a:r>
              <a:rPr lang="en-US" sz="2000" spc="-35" dirty="0">
                <a:latin typeface="Arial"/>
                <a:cs typeface="Arial"/>
              </a:rPr>
              <a:t> </a:t>
            </a:r>
            <a:r>
              <a:rPr lang="en-US" sz="2000" spc="-60" dirty="0">
                <a:latin typeface="Arial"/>
                <a:cs typeface="Arial"/>
              </a:rPr>
              <a:t>example,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70" dirty="0">
                <a:latin typeface="Arial"/>
                <a:cs typeface="Arial"/>
              </a:rPr>
              <a:t>consider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following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density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plot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showing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distribution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of </a:t>
            </a:r>
            <a:r>
              <a:rPr lang="en-US" sz="2000" spc="-30" dirty="0">
                <a:latin typeface="Arial"/>
                <a:cs typeface="Arial"/>
              </a:rPr>
              <a:t>in-</a:t>
            </a:r>
            <a:r>
              <a:rPr lang="en-US" sz="2000" spc="-10" dirty="0">
                <a:latin typeface="Arial"/>
                <a:cs typeface="Arial"/>
              </a:rPr>
              <a:t>state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college</a:t>
            </a:r>
            <a:r>
              <a:rPr lang="en-US" sz="2000" dirty="0">
                <a:latin typeface="Arial"/>
                <a:cs typeface="Arial"/>
              </a:rPr>
              <a:t> tuition </a:t>
            </a:r>
            <a:r>
              <a:rPr lang="en-US" sz="2000" spc="-60" dirty="0">
                <a:latin typeface="Arial"/>
                <a:cs typeface="Arial"/>
              </a:rPr>
              <a:t>costs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during</a:t>
            </a:r>
            <a:r>
              <a:rPr lang="en-US" sz="2000" dirty="0">
                <a:latin typeface="Arial"/>
                <a:cs typeface="Arial"/>
              </a:rPr>
              <a:t> the </a:t>
            </a:r>
            <a:r>
              <a:rPr lang="en-US" sz="2000" spc="-60" dirty="0">
                <a:latin typeface="Arial"/>
                <a:cs typeface="Arial"/>
              </a:rPr>
              <a:t>2018–2019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academic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year: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sz="200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A0107-E0C8-ABC1-0748-4CD8B5D3F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61" y="2964872"/>
            <a:ext cx="4092633" cy="292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22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Visualizations: Overlaid Histograms / Density Plots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23319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69215" algn="just">
              <a:lnSpc>
                <a:spcPct val="102600"/>
              </a:lnSpc>
              <a:spcBef>
                <a:spcPts val="55"/>
              </a:spcBef>
            </a:pPr>
            <a:r>
              <a:rPr lang="en-US" sz="2000" spc="-65" dirty="0">
                <a:latin typeface="Arial"/>
                <a:cs typeface="Arial"/>
              </a:rPr>
              <a:t>These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visualizations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can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be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particularly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informative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if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your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data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appear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to </a:t>
            </a:r>
            <a:r>
              <a:rPr lang="en-US" sz="2000" spc="-20" dirty="0">
                <a:latin typeface="Arial"/>
                <a:cs typeface="Arial"/>
              </a:rPr>
              <a:t>be</a:t>
            </a:r>
            <a:r>
              <a:rPr lang="en-US" sz="2000" spc="-60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multi-</a:t>
            </a:r>
            <a:r>
              <a:rPr lang="en-US" sz="2000" spc="-10" dirty="0">
                <a:latin typeface="Arial"/>
                <a:cs typeface="Arial"/>
              </a:rPr>
              <a:t>modal,</a:t>
            </a:r>
            <a:r>
              <a:rPr lang="en-US" sz="2000" spc="-50" dirty="0">
                <a:latin typeface="Arial"/>
                <a:cs typeface="Arial"/>
              </a:rPr>
              <a:t> </a:t>
            </a:r>
            <a:r>
              <a:rPr lang="en-US" sz="2000" spc="-90" dirty="0">
                <a:latin typeface="Arial"/>
                <a:cs typeface="Arial"/>
              </a:rPr>
              <a:t>as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there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may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be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(and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often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is)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something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more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going </a:t>
            </a:r>
            <a:r>
              <a:rPr lang="en-US" sz="2000" spc="-25" dirty="0">
                <a:latin typeface="Arial"/>
                <a:cs typeface="Arial"/>
              </a:rPr>
              <a:t>on </a:t>
            </a:r>
            <a:r>
              <a:rPr lang="en-US" sz="2000" dirty="0">
                <a:latin typeface="Arial"/>
                <a:cs typeface="Arial"/>
              </a:rPr>
              <a:t>in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story</a:t>
            </a: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2800" dirty="0">
              <a:latin typeface="Arial"/>
              <a:cs typeface="Arial"/>
            </a:endParaRPr>
          </a:p>
          <a:p>
            <a:pPr marL="12700" marR="5080" algn="just">
              <a:lnSpc>
                <a:spcPct val="102600"/>
              </a:lnSpc>
            </a:pPr>
            <a:r>
              <a:rPr lang="en-US" sz="2000" spc="-45" dirty="0">
                <a:latin typeface="Arial"/>
                <a:cs typeface="Arial"/>
              </a:rPr>
              <a:t>For</a:t>
            </a:r>
            <a:r>
              <a:rPr lang="en-US" sz="2000" spc="-35" dirty="0">
                <a:latin typeface="Arial"/>
                <a:cs typeface="Arial"/>
              </a:rPr>
              <a:t> </a:t>
            </a:r>
            <a:r>
              <a:rPr lang="en-US" sz="2000" spc="-60" dirty="0">
                <a:latin typeface="Arial"/>
                <a:cs typeface="Arial"/>
              </a:rPr>
              <a:t>example,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70" dirty="0">
                <a:latin typeface="Arial"/>
                <a:cs typeface="Arial"/>
              </a:rPr>
              <a:t>consider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following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density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plot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showing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distribution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of </a:t>
            </a:r>
            <a:r>
              <a:rPr lang="en-US" sz="2000" spc="-30" dirty="0">
                <a:latin typeface="Arial"/>
                <a:cs typeface="Arial"/>
              </a:rPr>
              <a:t>in-</a:t>
            </a:r>
            <a:r>
              <a:rPr lang="en-US" sz="2000" spc="-10" dirty="0">
                <a:latin typeface="Arial"/>
                <a:cs typeface="Arial"/>
              </a:rPr>
              <a:t>state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college</a:t>
            </a:r>
            <a:r>
              <a:rPr lang="en-US" sz="2000" dirty="0">
                <a:latin typeface="Arial"/>
                <a:cs typeface="Arial"/>
              </a:rPr>
              <a:t> tuition </a:t>
            </a:r>
            <a:r>
              <a:rPr lang="en-US" sz="2000" spc="-60" dirty="0">
                <a:latin typeface="Arial"/>
                <a:cs typeface="Arial"/>
              </a:rPr>
              <a:t>costs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during</a:t>
            </a:r>
            <a:r>
              <a:rPr lang="en-US" sz="2000" dirty="0">
                <a:latin typeface="Arial"/>
                <a:cs typeface="Arial"/>
              </a:rPr>
              <a:t> the </a:t>
            </a:r>
            <a:r>
              <a:rPr lang="en-US" sz="2000" spc="-60" dirty="0">
                <a:latin typeface="Arial"/>
                <a:cs typeface="Arial"/>
              </a:rPr>
              <a:t>2018–2019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academic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year: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sz="200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A0107-E0C8-ABC1-0748-4CD8B5D3F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61" y="2964872"/>
            <a:ext cx="4092633" cy="29233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8B5D67-BBE5-6210-BFBF-96FF3D1C5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902" y="2964872"/>
            <a:ext cx="3850179" cy="275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69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Visualizations: Faceted Histograms/ Density Plots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229498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55575" algn="just">
              <a:lnSpc>
                <a:spcPct val="102600"/>
              </a:lnSpc>
              <a:spcBef>
                <a:spcPts val="55"/>
              </a:spcBef>
            </a:pPr>
            <a:r>
              <a:rPr lang="en-US" sz="2000" spc="-5" dirty="0">
                <a:latin typeface="Arial"/>
                <a:cs typeface="Arial"/>
              </a:rPr>
              <a:t>.</a:t>
            </a:r>
            <a:r>
              <a:rPr lang="en-US" sz="2000" spc="-12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.</a:t>
            </a:r>
            <a:r>
              <a:rPr lang="en-US" sz="2000" spc="-12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.</a:t>
            </a:r>
            <a:r>
              <a:rPr lang="en-US" sz="2000" spc="-12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Of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course,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overlaying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all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of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our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histograms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or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density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35" dirty="0">
                <a:latin typeface="Arial"/>
                <a:cs typeface="Arial"/>
              </a:rPr>
              <a:t>plots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on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15" dirty="0">
                <a:latin typeface="Arial"/>
                <a:cs typeface="Arial"/>
              </a:rPr>
              <a:t>top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of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90" dirty="0">
                <a:latin typeface="Arial"/>
                <a:cs typeface="Arial"/>
              </a:rPr>
              <a:t>one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another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can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sometimes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be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mess,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35" dirty="0">
                <a:latin typeface="Arial"/>
                <a:cs typeface="Arial"/>
              </a:rPr>
              <a:t>particularly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15" dirty="0">
                <a:latin typeface="Arial"/>
                <a:cs typeface="Arial"/>
              </a:rPr>
              <a:t>if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35" dirty="0">
                <a:latin typeface="Arial"/>
                <a:cs typeface="Arial"/>
              </a:rPr>
              <a:t>the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categorical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variable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60" dirty="0">
                <a:latin typeface="Arial"/>
                <a:cs typeface="Arial"/>
              </a:rPr>
              <a:t>we’re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looking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at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has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10" dirty="0">
                <a:latin typeface="Arial"/>
                <a:cs typeface="Arial"/>
              </a:rPr>
              <a:t>lot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of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possible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levels</a:t>
            </a:r>
          </a:p>
          <a:p>
            <a:pPr marL="12700" marR="155575" algn="just">
              <a:lnSpc>
                <a:spcPct val="102600"/>
              </a:lnSpc>
              <a:spcBef>
                <a:spcPts val="55"/>
              </a:spcBef>
            </a:pPr>
            <a:endParaRPr lang="en-US" sz="2000" dirty="0">
              <a:latin typeface="Arial"/>
              <a:cs typeface="Arial"/>
            </a:endParaRPr>
          </a:p>
          <a:p>
            <a:pPr marL="289560" marR="5080" indent="-208279" algn="just">
              <a:lnSpc>
                <a:spcPct val="102600"/>
              </a:lnSpc>
              <a:spcBef>
                <a:spcPts val="500"/>
              </a:spcBef>
            </a:pPr>
            <a:r>
              <a:rPr lang="en-US" sz="2000" i="1" spc="420" dirty="0">
                <a:solidFill>
                  <a:srgbClr val="3333B2"/>
                </a:solidFill>
                <a:latin typeface="Menlo"/>
                <a:cs typeface="Menlo"/>
              </a:rPr>
              <a:t>→</a:t>
            </a:r>
            <a:r>
              <a:rPr lang="en-US" sz="2000" i="1" spc="-170" dirty="0">
                <a:solidFill>
                  <a:srgbClr val="3333B2"/>
                </a:solidFill>
                <a:latin typeface="Menlo"/>
                <a:cs typeface="Menlo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We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can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instead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display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histograms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in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70" dirty="0">
                <a:latin typeface="Arial"/>
                <a:cs typeface="Arial"/>
              </a:rPr>
              <a:t>side-</a:t>
            </a:r>
            <a:r>
              <a:rPr lang="en-US" sz="2000" spc="-80" dirty="0">
                <a:latin typeface="Arial"/>
                <a:cs typeface="Arial"/>
              </a:rPr>
              <a:t>by-</a:t>
            </a:r>
            <a:r>
              <a:rPr lang="en-US" sz="2000" spc="-45" dirty="0">
                <a:latin typeface="Arial"/>
                <a:cs typeface="Arial"/>
              </a:rPr>
              <a:t>side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plots,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each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with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same</a:t>
            </a:r>
            <a:r>
              <a:rPr lang="en-US" sz="2000" spc="25" dirty="0">
                <a:latin typeface="Arial"/>
                <a:cs typeface="Arial"/>
              </a:rPr>
              <a:t> </a:t>
            </a:r>
            <a:r>
              <a:rPr lang="en-US" sz="2000" i="1" spc="130" dirty="0">
                <a:latin typeface="Times New Roman"/>
                <a:cs typeface="Times New Roman"/>
              </a:rPr>
              <a:t>x</a:t>
            </a:r>
            <a:r>
              <a:rPr lang="en-US" sz="2000" i="1" spc="45" dirty="0">
                <a:latin typeface="Times New Roman"/>
                <a:cs typeface="Times New Roman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and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i="1" dirty="0">
                <a:latin typeface="Times New Roman"/>
                <a:cs typeface="Times New Roman"/>
              </a:rPr>
              <a:t>y</a:t>
            </a:r>
            <a:r>
              <a:rPr lang="en-US" sz="2000" i="1" spc="80" dirty="0">
                <a:latin typeface="Times New Roman"/>
                <a:cs typeface="Times New Roman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axis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limits,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for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spc="-80" dirty="0">
                <a:latin typeface="Arial"/>
                <a:cs typeface="Arial"/>
              </a:rPr>
              <a:t>easier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spc="-60" dirty="0">
                <a:latin typeface="Arial"/>
                <a:cs typeface="Arial"/>
              </a:rPr>
              <a:t>comparison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spc="-80" dirty="0">
                <a:latin typeface="Arial"/>
                <a:cs typeface="Arial"/>
              </a:rPr>
              <a:t>across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levels!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sz="2000" dirty="0">
              <a:latin typeface="Arial"/>
              <a:cs typeface="Arial"/>
            </a:endParaRP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194399A6-BF47-4508-245A-3B907AA3AC2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95761" y="2493817"/>
            <a:ext cx="7644184" cy="387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5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Visualizations: Faceted Histograms/ Density Plots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229498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55575" algn="just">
              <a:lnSpc>
                <a:spcPct val="102600"/>
              </a:lnSpc>
              <a:spcBef>
                <a:spcPts val="55"/>
              </a:spcBef>
            </a:pPr>
            <a:r>
              <a:rPr lang="en-US" sz="2000" spc="-5" dirty="0">
                <a:latin typeface="Arial"/>
                <a:cs typeface="Arial"/>
              </a:rPr>
              <a:t>.</a:t>
            </a:r>
            <a:r>
              <a:rPr lang="en-US" sz="2000" spc="-12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.</a:t>
            </a:r>
            <a:r>
              <a:rPr lang="en-US" sz="2000" spc="-12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.</a:t>
            </a:r>
            <a:r>
              <a:rPr lang="en-US" sz="2000" spc="-12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Of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course,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overlaying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all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of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our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histograms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or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density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35" dirty="0">
                <a:latin typeface="Arial"/>
                <a:cs typeface="Arial"/>
              </a:rPr>
              <a:t>plots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on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15" dirty="0">
                <a:latin typeface="Arial"/>
                <a:cs typeface="Arial"/>
              </a:rPr>
              <a:t>top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of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90" dirty="0">
                <a:latin typeface="Arial"/>
                <a:cs typeface="Arial"/>
              </a:rPr>
              <a:t>one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another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can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sometimes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be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mess,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35" dirty="0">
                <a:latin typeface="Arial"/>
                <a:cs typeface="Arial"/>
              </a:rPr>
              <a:t>particularly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15" dirty="0">
                <a:latin typeface="Arial"/>
                <a:cs typeface="Arial"/>
              </a:rPr>
              <a:t>if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35" dirty="0">
                <a:latin typeface="Arial"/>
                <a:cs typeface="Arial"/>
              </a:rPr>
              <a:t>the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categorical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variable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60" dirty="0">
                <a:latin typeface="Arial"/>
                <a:cs typeface="Arial"/>
              </a:rPr>
              <a:t>we’re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looking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at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has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10" dirty="0">
                <a:latin typeface="Arial"/>
                <a:cs typeface="Arial"/>
              </a:rPr>
              <a:t>lot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of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possible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levels</a:t>
            </a:r>
          </a:p>
          <a:p>
            <a:pPr marL="12700" marR="155575" algn="just">
              <a:lnSpc>
                <a:spcPct val="102600"/>
              </a:lnSpc>
              <a:spcBef>
                <a:spcPts val="55"/>
              </a:spcBef>
            </a:pPr>
            <a:endParaRPr lang="en-US" sz="2000" dirty="0">
              <a:latin typeface="Arial"/>
              <a:cs typeface="Arial"/>
            </a:endParaRPr>
          </a:p>
          <a:p>
            <a:pPr marL="289560" marR="5080" indent="-208279" algn="just">
              <a:lnSpc>
                <a:spcPct val="102600"/>
              </a:lnSpc>
              <a:spcBef>
                <a:spcPts val="500"/>
              </a:spcBef>
            </a:pPr>
            <a:r>
              <a:rPr lang="en-US" sz="2000" i="1" spc="420" dirty="0">
                <a:solidFill>
                  <a:srgbClr val="3333B2"/>
                </a:solidFill>
                <a:latin typeface="Menlo"/>
                <a:cs typeface="Menlo"/>
              </a:rPr>
              <a:t>→</a:t>
            </a:r>
            <a:r>
              <a:rPr lang="en-US" sz="2000" i="1" spc="-170" dirty="0">
                <a:solidFill>
                  <a:srgbClr val="3333B2"/>
                </a:solidFill>
                <a:latin typeface="Menlo"/>
                <a:cs typeface="Menlo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We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can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instead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display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histograms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in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70" dirty="0">
                <a:latin typeface="Arial"/>
                <a:cs typeface="Arial"/>
              </a:rPr>
              <a:t>side-</a:t>
            </a:r>
            <a:r>
              <a:rPr lang="en-US" sz="2000" spc="-80" dirty="0">
                <a:latin typeface="Arial"/>
                <a:cs typeface="Arial"/>
              </a:rPr>
              <a:t>by-</a:t>
            </a:r>
            <a:r>
              <a:rPr lang="en-US" sz="2000" spc="-45" dirty="0">
                <a:latin typeface="Arial"/>
                <a:cs typeface="Arial"/>
              </a:rPr>
              <a:t>side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plots,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each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with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same</a:t>
            </a:r>
            <a:r>
              <a:rPr lang="en-US" sz="2000" spc="25" dirty="0">
                <a:latin typeface="Arial"/>
                <a:cs typeface="Arial"/>
              </a:rPr>
              <a:t> </a:t>
            </a:r>
            <a:r>
              <a:rPr lang="en-US" sz="2000" i="1" spc="130" dirty="0">
                <a:latin typeface="Times New Roman"/>
                <a:cs typeface="Times New Roman"/>
              </a:rPr>
              <a:t>x</a:t>
            </a:r>
            <a:r>
              <a:rPr lang="en-US" sz="2000" i="1" spc="45" dirty="0">
                <a:latin typeface="Times New Roman"/>
                <a:cs typeface="Times New Roman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and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i="1" dirty="0">
                <a:latin typeface="Times New Roman"/>
                <a:cs typeface="Times New Roman"/>
              </a:rPr>
              <a:t>y</a:t>
            </a:r>
            <a:r>
              <a:rPr lang="en-US" sz="2000" i="1" spc="80" dirty="0">
                <a:latin typeface="Times New Roman"/>
                <a:cs typeface="Times New Roman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axis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limits,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for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spc="-80" dirty="0">
                <a:latin typeface="Arial"/>
                <a:cs typeface="Arial"/>
              </a:rPr>
              <a:t>easier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spc="-60" dirty="0">
                <a:latin typeface="Arial"/>
                <a:cs typeface="Arial"/>
              </a:rPr>
              <a:t>comparison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spc="-80" dirty="0">
                <a:latin typeface="Arial"/>
                <a:cs typeface="Arial"/>
              </a:rPr>
              <a:t>across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levels!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sz="2000" dirty="0">
              <a:latin typeface="Arial"/>
              <a:cs typeface="Arial"/>
            </a:endParaRP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194399A6-BF47-4508-245A-3B907AA3AC2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95761" y="2493817"/>
            <a:ext cx="7644184" cy="3879273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34540D5-2543-0BB5-41CC-2D491950E73B}"/>
              </a:ext>
            </a:extLst>
          </p:cNvPr>
          <p:cNvSpPr/>
          <p:nvPr/>
        </p:nvSpPr>
        <p:spPr>
          <a:xfrm>
            <a:off x="2632364" y="96982"/>
            <a:ext cx="8575963" cy="676101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i="1" dirty="0"/>
              <a:t>Practice: </a:t>
            </a:r>
            <a:r>
              <a:rPr lang="en-US" sz="2000" dirty="0"/>
              <a:t>Generate an overlaid histogram / density plot or faceted histogram / density plot to show the distribution of minutes across each activity. </a:t>
            </a:r>
          </a:p>
          <a:p>
            <a:endParaRPr lang="en-US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AF4FF0-A9EB-6447-64D1-6D9B93FB3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84185"/>
              </p:ext>
            </p:extLst>
          </p:nvPr>
        </p:nvGraphicFramePr>
        <p:xfrm>
          <a:off x="5579846" y="1769282"/>
          <a:ext cx="2577118" cy="4063482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288559">
                  <a:extLst>
                    <a:ext uri="{9D8B030D-6E8A-4147-A177-3AD203B41FA5}">
                      <a16:colId xmlns:a16="http://schemas.microsoft.com/office/drawing/2014/main" val="4065979031"/>
                    </a:ext>
                  </a:extLst>
                </a:gridCol>
                <a:gridCol w="1288559">
                  <a:extLst>
                    <a:ext uri="{9D8B030D-6E8A-4147-A177-3AD203B41FA5}">
                      <a16:colId xmlns:a16="http://schemas.microsoft.com/office/drawing/2014/main" val="133350829"/>
                    </a:ext>
                  </a:extLst>
                </a:gridCol>
              </a:tblGrid>
              <a:tr h="405882">
                <a:tc>
                  <a:txBody>
                    <a:bodyPr/>
                    <a:lstStyle/>
                    <a:p>
                      <a:r>
                        <a:rPr lang="en-US" dirty="0"/>
                        <a:t>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22022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Exercise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851236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Exercise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159431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67884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270981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87449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576466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046076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Exercise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17740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81864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21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152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Visualizations: Side-by-Side Boxplots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12670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2000" spc="-50" dirty="0">
                <a:latin typeface="Arial"/>
                <a:cs typeface="Arial"/>
              </a:rPr>
              <a:t>We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can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also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create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70" dirty="0">
                <a:solidFill>
                  <a:srgbClr val="00B0F0"/>
                </a:solidFill>
                <a:latin typeface="Arial"/>
                <a:cs typeface="Arial"/>
              </a:rPr>
              <a:t>side-</a:t>
            </a:r>
            <a:r>
              <a:rPr lang="en-US" sz="2000" spc="-80" dirty="0">
                <a:solidFill>
                  <a:srgbClr val="00B0F0"/>
                </a:solidFill>
                <a:latin typeface="Arial"/>
                <a:cs typeface="Arial"/>
              </a:rPr>
              <a:t>by-</a:t>
            </a:r>
            <a:r>
              <a:rPr lang="en-US" sz="2000" spc="-45" dirty="0">
                <a:solidFill>
                  <a:srgbClr val="00B0F0"/>
                </a:solidFill>
                <a:latin typeface="Arial"/>
                <a:cs typeface="Arial"/>
              </a:rPr>
              <a:t>side</a:t>
            </a:r>
            <a:r>
              <a:rPr lang="en-US" sz="2000" spc="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000" spc="-30" dirty="0">
                <a:solidFill>
                  <a:srgbClr val="00B0F0"/>
                </a:solidFill>
                <a:latin typeface="Arial"/>
                <a:cs typeface="Arial"/>
              </a:rPr>
              <a:t>boxplots</a:t>
            </a:r>
            <a:r>
              <a:rPr lang="en-US" sz="2000" spc="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to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visually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compare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-90" dirty="0">
                <a:latin typeface="Arial"/>
                <a:cs typeface="Arial"/>
              </a:rPr>
              <a:t>measures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of </a:t>
            </a:r>
            <a:r>
              <a:rPr lang="en-US" sz="2000" spc="-45" dirty="0">
                <a:latin typeface="Arial"/>
                <a:cs typeface="Arial"/>
              </a:rPr>
              <a:t>center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and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80" dirty="0">
                <a:latin typeface="Arial"/>
                <a:cs typeface="Arial"/>
              </a:rPr>
              <a:t>spread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for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numerical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variable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80" dirty="0">
                <a:latin typeface="Arial"/>
                <a:cs typeface="Arial"/>
              </a:rPr>
              <a:t>across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levels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categorical </a:t>
            </a:r>
            <a:r>
              <a:rPr lang="en-US" sz="2000" spc="-10" dirty="0">
                <a:latin typeface="Arial"/>
                <a:cs typeface="Arial"/>
              </a:rPr>
              <a:t>variable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sz="2000" dirty="0">
              <a:latin typeface="Arial"/>
              <a:cs typeface="Arial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EBC259ED-38BE-DE3F-C1CB-4B8F7139E05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5143" y="1635176"/>
            <a:ext cx="7332457" cy="446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10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Visualizations: Side-by-Side Boxplots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12670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2000" spc="-50" dirty="0">
                <a:latin typeface="Arial"/>
                <a:cs typeface="Arial"/>
              </a:rPr>
              <a:t>We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can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also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create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70" dirty="0">
                <a:solidFill>
                  <a:srgbClr val="00B0F0"/>
                </a:solidFill>
                <a:latin typeface="Arial"/>
                <a:cs typeface="Arial"/>
              </a:rPr>
              <a:t>side-</a:t>
            </a:r>
            <a:r>
              <a:rPr lang="en-US" sz="2000" spc="-80" dirty="0">
                <a:solidFill>
                  <a:srgbClr val="00B0F0"/>
                </a:solidFill>
                <a:latin typeface="Arial"/>
                <a:cs typeface="Arial"/>
              </a:rPr>
              <a:t>by-</a:t>
            </a:r>
            <a:r>
              <a:rPr lang="en-US" sz="2000" spc="-45" dirty="0">
                <a:solidFill>
                  <a:srgbClr val="00B0F0"/>
                </a:solidFill>
                <a:latin typeface="Arial"/>
                <a:cs typeface="Arial"/>
              </a:rPr>
              <a:t>side</a:t>
            </a:r>
            <a:r>
              <a:rPr lang="en-US" sz="2000" spc="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000" spc="-30" dirty="0">
                <a:solidFill>
                  <a:srgbClr val="00B0F0"/>
                </a:solidFill>
                <a:latin typeface="Arial"/>
                <a:cs typeface="Arial"/>
              </a:rPr>
              <a:t>boxplots</a:t>
            </a:r>
            <a:r>
              <a:rPr lang="en-US" sz="2000" spc="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to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visually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compare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-90" dirty="0">
                <a:latin typeface="Arial"/>
                <a:cs typeface="Arial"/>
              </a:rPr>
              <a:t>measures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of </a:t>
            </a:r>
            <a:r>
              <a:rPr lang="en-US" sz="2000" spc="-45" dirty="0">
                <a:latin typeface="Arial"/>
                <a:cs typeface="Arial"/>
              </a:rPr>
              <a:t>center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and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80" dirty="0">
                <a:latin typeface="Arial"/>
                <a:cs typeface="Arial"/>
              </a:rPr>
              <a:t>spread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for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numerical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variable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80" dirty="0">
                <a:latin typeface="Arial"/>
                <a:cs typeface="Arial"/>
              </a:rPr>
              <a:t>across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levels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categorical </a:t>
            </a:r>
            <a:r>
              <a:rPr lang="en-US" sz="2000" spc="-10" dirty="0">
                <a:latin typeface="Arial"/>
                <a:cs typeface="Arial"/>
              </a:rPr>
              <a:t>variable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sz="2000" dirty="0">
              <a:latin typeface="Arial"/>
              <a:cs typeface="Arial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EBC259ED-38BE-DE3F-C1CB-4B8F7139E05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5143" y="1635176"/>
            <a:ext cx="7332457" cy="4468707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D8C031D-3E26-B421-FAC5-1DAC2876B0DC}"/>
              </a:ext>
            </a:extLst>
          </p:cNvPr>
          <p:cNvSpPr/>
          <p:nvPr/>
        </p:nvSpPr>
        <p:spPr>
          <a:xfrm>
            <a:off x="2632364" y="96982"/>
            <a:ext cx="8575963" cy="676101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i="1" dirty="0"/>
              <a:t>Practice: </a:t>
            </a:r>
            <a:r>
              <a:rPr lang="en-US" sz="2000" dirty="0"/>
              <a:t>Generate side-by-side boxplots to show the distribution of minutes across each activity. </a:t>
            </a:r>
          </a:p>
          <a:p>
            <a:endParaRPr lang="en-US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DDFE9B-7EBF-CD8E-95C9-FF90DA795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476861"/>
              </p:ext>
            </p:extLst>
          </p:nvPr>
        </p:nvGraphicFramePr>
        <p:xfrm>
          <a:off x="5579846" y="1769282"/>
          <a:ext cx="2577118" cy="4063482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288559">
                  <a:extLst>
                    <a:ext uri="{9D8B030D-6E8A-4147-A177-3AD203B41FA5}">
                      <a16:colId xmlns:a16="http://schemas.microsoft.com/office/drawing/2014/main" val="4065979031"/>
                    </a:ext>
                  </a:extLst>
                </a:gridCol>
                <a:gridCol w="1288559">
                  <a:extLst>
                    <a:ext uri="{9D8B030D-6E8A-4147-A177-3AD203B41FA5}">
                      <a16:colId xmlns:a16="http://schemas.microsoft.com/office/drawing/2014/main" val="133350829"/>
                    </a:ext>
                  </a:extLst>
                </a:gridCol>
              </a:tblGrid>
              <a:tr h="405882">
                <a:tc>
                  <a:txBody>
                    <a:bodyPr/>
                    <a:lstStyle/>
                    <a:p>
                      <a:r>
                        <a:rPr lang="en-US" dirty="0"/>
                        <a:t>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22022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Exercise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851236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Exercise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159431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67884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270981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87449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576466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046076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Exercise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17740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81864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21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54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D1D2-628E-CCF0-EAEC-C3F5CFEED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Two Numerical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DF13B-8B24-BBBC-30E0-F25F35448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2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Visualizations: Scatterplots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191385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 marR="501015">
              <a:lnSpc>
                <a:spcPct val="102600"/>
              </a:lnSpc>
              <a:spcBef>
                <a:spcPts val="55"/>
              </a:spcBef>
            </a:pPr>
            <a:r>
              <a:rPr lang="en-US" sz="2000" spc="-30" dirty="0">
                <a:solidFill>
                  <a:srgbClr val="00B0F0"/>
                </a:solidFill>
                <a:latin typeface="Arial"/>
                <a:cs typeface="Arial"/>
              </a:rPr>
              <a:t>Scatterplots</a:t>
            </a:r>
            <a:r>
              <a:rPr lang="en-US" sz="2000" spc="-2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000" spc="-60" dirty="0">
                <a:latin typeface="Arial"/>
                <a:cs typeface="Arial"/>
              </a:rPr>
              <a:t>are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one</a:t>
            </a:r>
            <a:r>
              <a:rPr lang="en-US" sz="2000" dirty="0">
                <a:latin typeface="Arial"/>
                <a:cs typeface="Arial"/>
              </a:rPr>
              <a:t> of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most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common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90" dirty="0">
                <a:latin typeface="Arial"/>
                <a:cs typeface="Arial"/>
              </a:rPr>
              <a:t>ways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 </a:t>
            </a:r>
            <a:r>
              <a:rPr lang="en-US" sz="2000" spc="-40" dirty="0">
                <a:latin typeface="Arial"/>
                <a:cs typeface="Arial"/>
              </a:rPr>
              <a:t>visualizing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the </a:t>
            </a:r>
            <a:r>
              <a:rPr lang="en-US" sz="2000" spc="-40" dirty="0">
                <a:latin typeface="Arial"/>
                <a:cs typeface="Arial"/>
              </a:rPr>
              <a:t>relationship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between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two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numerical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variables.</a:t>
            </a:r>
            <a:r>
              <a:rPr lang="en-US" sz="2000" dirty="0">
                <a:latin typeface="Arial"/>
                <a:cs typeface="Arial"/>
              </a:rPr>
              <a:t> </a:t>
            </a:r>
          </a:p>
          <a:p>
            <a:pPr marL="368300" marR="501015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2000" spc="-35" dirty="0">
                <a:latin typeface="Arial"/>
                <a:cs typeface="Arial"/>
              </a:rPr>
              <a:t>For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i="1" dirty="0" err="1">
                <a:latin typeface="Times New Roman"/>
                <a:cs typeface="Times New Roman"/>
              </a:rPr>
              <a:t>i</a:t>
            </a:r>
            <a:r>
              <a:rPr lang="en-US" sz="2000" dirty="0" err="1">
                <a:latin typeface="Arial"/>
                <a:cs typeface="Arial"/>
              </a:rPr>
              <a:t>th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observational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unit,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let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i="1" spc="95" dirty="0">
                <a:latin typeface="Times New Roman"/>
                <a:cs typeface="Times New Roman"/>
              </a:rPr>
              <a:t>x</a:t>
            </a:r>
            <a:r>
              <a:rPr lang="en-US" sz="2400" i="1" spc="142" baseline="-10416" dirty="0">
                <a:latin typeface="Times New Roman"/>
                <a:cs typeface="Times New Roman"/>
              </a:rPr>
              <a:t>i</a:t>
            </a:r>
            <a:r>
              <a:rPr lang="en-US" sz="2400" i="1" spc="240" baseline="-10416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be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value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-35" dirty="0">
                <a:latin typeface="Arial"/>
                <a:cs typeface="Arial"/>
              </a:rPr>
              <a:t>explanatory </a:t>
            </a:r>
            <a:r>
              <a:rPr lang="en-US" sz="2000" spc="-45" dirty="0">
                <a:latin typeface="Arial"/>
                <a:cs typeface="Arial"/>
              </a:rPr>
              <a:t>variable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and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i="1" spc="50" dirty="0" err="1">
                <a:latin typeface="Times New Roman"/>
                <a:cs typeface="Times New Roman"/>
              </a:rPr>
              <a:t>y</a:t>
            </a:r>
            <a:r>
              <a:rPr lang="en-US" sz="2400" i="1" spc="75" baseline="-10416" dirty="0" err="1">
                <a:latin typeface="Times New Roman"/>
                <a:cs typeface="Times New Roman"/>
              </a:rPr>
              <a:t>i</a:t>
            </a:r>
            <a:r>
              <a:rPr lang="en-US" sz="2400" i="1" spc="217" baseline="-10416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Arial"/>
                <a:cs typeface="Arial"/>
              </a:rPr>
              <a:t>the </a:t>
            </a:r>
            <a:r>
              <a:rPr lang="en-US" sz="2000" spc="-55" dirty="0">
                <a:latin typeface="Arial"/>
                <a:cs typeface="Arial"/>
              </a:rPr>
              <a:t>value</a:t>
            </a:r>
            <a:r>
              <a:rPr lang="en-US" sz="2000" dirty="0">
                <a:latin typeface="Arial"/>
                <a:cs typeface="Arial"/>
              </a:rPr>
              <a:t> of the </a:t>
            </a:r>
            <a:r>
              <a:rPr lang="en-US" sz="2000" spc="-80" dirty="0">
                <a:latin typeface="Arial"/>
                <a:cs typeface="Arial"/>
              </a:rPr>
              <a:t>response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variable.</a:t>
            </a:r>
            <a:endParaRPr lang="en-US" sz="2000" dirty="0">
              <a:latin typeface="Arial"/>
              <a:cs typeface="Arial"/>
            </a:endParaRPr>
          </a:p>
          <a:p>
            <a:pPr marL="368300" marR="501015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2000" spc="-50" dirty="0">
                <a:latin typeface="Arial"/>
                <a:cs typeface="Arial"/>
              </a:rPr>
              <a:t>We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plot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each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75" dirty="0">
                <a:latin typeface="Times New Roman"/>
                <a:cs typeface="Times New Roman"/>
              </a:rPr>
              <a:t>(</a:t>
            </a:r>
            <a:r>
              <a:rPr lang="en-US" sz="2000" i="1" spc="75" dirty="0">
                <a:latin typeface="Times New Roman"/>
                <a:cs typeface="Times New Roman"/>
              </a:rPr>
              <a:t>x</a:t>
            </a:r>
            <a:r>
              <a:rPr lang="en-US" sz="2400" i="1" spc="112" baseline="-10416" dirty="0">
                <a:latin typeface="Times New Roman"/>
                <a:cs typeface="Times New Roman"/>
              </a:rPr>
              <a:t>i</a:t>
            </a:r>
            <a:r>
              <a:rPr lang="en-US" sz="2000" i="1" spc="75" dirty="0">
                <a:latin typeface="Times New Roman"/>
                <a:cs typeface="Times New Roman"/>
              </a:rPr>
              <a:t>,</a:t>
            </a:r>
            <a:r>
              <a:rPr lang="en-US" sz="2000" i="1" spc="-95" dirty="0">
                <a:latin typeface="Times New Roman"/>
                <a:cs typeface="Times New Roman"/>
              </a:rPr>
              <a:t> </a:t>
            </a:r>
            <a:r>
              <a:rPr lang="en-US" sz="2000" i="1" spc="65" dirty="0" err="1">
                <a:latin typeface="Times New Roman"/>
                <a:cs typeface="Times New Roman"/>
              </a:rPr>
              <a:t>y</a:t>
            </a:r>
            <a:r>
              <a:rPr lang="en-US" sz="2400" i="1" spc="97" baseline="-10416" dirty="0" err="1">
                <a:latin typeface="Times New Roman"/>
                <a:cs typeface="Times New Roman"/>
              </a:rPr>
              <a:t>i</a:t>
            </a:r>
            <a:r>
              <a:rPr lang="en-US" sz="2000" spc="65" dirty="0">
                <a:latin typeface="Times New Roman"/>
                <a:cs typeface="Times New Roman"/>
              </a:rPr>
              <a:t>)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pair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for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all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i="1" spc="100" dirty="0">
                <a:latin typeface="Times New Roman"/>
                <a:cs typeface="Times New Roman"/>
              </a:rPr>
              <a:t>n</a:t>
            </a:r>
            <a:r>
              <a:rPr lang="en-US" sz="2000" i="1" spc="40" dirty="0">
                <a:latin typeface="Times New Roman"/>
                <a:cs typeface="Times New Roman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observations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in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our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sample.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sz="2000" dirty="0">
              <a:latin typeface="Arial"/>
              <a:cs typeface="Arial"/>
            </a:endParaRPr>
          </a:p>
        </p:txBody>
      </p:sp>
      <p:pic>
        <p:nvPicPr>
          <p:cNvPr id="3" name="object 6">
            <a:extLst>
              <a:ext uri="{FF2B5EF4-FFF2-40B4-BE49-F238E27FC236}">
                <a16:creationId xmlns:a16="http://schemas.microsoft.com/office/drawing/2014/main" id="{F2FE8315-40EF-6B7F-0CC0-36DFF8390BD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25829" y="2282019"/>
            <a:ext cx="6985515" cy="420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89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Visualizations: Scatterplots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191385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 marR="501015">
              <a:lnSpc>
                <a:spcPct val="102600"/>
              </a:lnSpc>
              <a:spcBef>
                <a:spcPts val="55"/>
              </a:spcBef>
            </a:pPr>
            <a:r>
              <a:rPr lang="en-US" sz="2000" spc="-30" dirty="0">
                <a:solidFill>
                  <a:srgbClr val="00B0F0"/>
                </a:solidFill>
                <a:latin typeface="Arial"/>
                <a:cs typeface="Arial"/>
              </a:rPr>
              <a:t>Scatterplots</a:t>
            </a:r>
            <a:r>
              <a:rPr lang="en-US" sz="2000" spc="-2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000" spc="-60" dirty="0">
                <a:latin typeface="Arial"/>
                <a:cs typeface="Arial"/>
              </a:rPr>
              <a:t>are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one</a:t>
            </a:r>
            <a:r>
              <a:rPr lang="en-US" sz="2000" dirty="0">
                <a:latin typeface="Arial"/>
                <a:cs typeface="Arial"/>
              </a:rPr>
              <a:t> of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most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common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90" dirty="0">
                <a:latin typeface="Arial"/>
                <a:cs typeface="Arial"/>
              </a:rPr>
              <a:t>ways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 </a:t>
            </a:r>
            <a:r>
              <a:rPr lang="en-US" sz="2000" spc="-40" dirty="0">
                <a:latin typeface="Arial"/>
                <a:cs typeface="Arial"/>
              </a:rPr>
              <a:t>visualizing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the </a:t>
            </a:r>
            <a:r>
              <a:rPr lang="en-US" sz="2000" spc="-40" dirty="0">
                <a:latin typeface="Arial"/>
                <a:cs typeface="Arial"/>
              </a:rPr>
              <a:t>relationship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between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two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numerical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variables.</a:t>
            </a:r>
            <a:r>
              <a:rPr lang="en-US" sz="2000" dirty="0">
                <a:latin typeface="Arial"/>
                <a:cs typeface="Arial"/>
              </a:rPr>
              <a:t> </a:t>
            </a:r>
          </a:p>
          <a:p>
            <a:pPr marL="368300" marR="501015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2000" spc="-35" dirty="0">
                <a:latin typeface="Arial"/>
                <a:cs typeface="Arial"/>
              </a:rPr>
              <a:t>For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i="1" dirty="0" err="1">
                <a:latin typeface="Times New Roman"/>
                <a:cs typeface="Times New Roman"/>
              </a:rPr>
              <a:t>i</a:t>
            </a:r>
            <a:r>
              <a:rPr lang="en-US" sz="2000" dirty="0" err="1">
                <a:latin typeface="Arial"/>
                <a:cs typeface="Arial"/>
              </a:rPr>
              <a:t>th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observational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unit,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let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i="1" spc="95" dirty="0">
                <a:latin typeface="Times New Roman"/>
                <a:cs typeface="Times New Roman"/>
              </a:rPr>
              <a:t>x</a:t>
            </a:r>
            <a:r>
              <a:rPr lang="en-US" sz="2400" i="1" spc="142" baseline="-10416" dirty="0">
                <a:latin typeface="Times New Roman"/>
                <a:cs typeface="Times New Roman"/>
              </a:rPr>
              <a:t>i</a:t>
            </a:r>
            <a:r>
              <a:rPr lang="en-US" sz="2400" i="1" spc="240" baseline="-10416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be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value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-35" dirty="0">
                <a:latin typeface="Arial"/>
                <a:cs typeface="Arial"/>
              </a:rPr>
              <a:t>explanatory </a:t>
            </a:r>
            <a:r>
              <a:rPr lang="en-US" sz="2000" spc="-45" dirty="0">
                <a:latin typeface="Arial"/>
                <a:cs typeface="Arial"/>
              </a:rPr>
              <a:t>variable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and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i="1" spc="50" dirty="0" err="1">
                <a:latin typeface="Times New Roman"/>
                <a:cs typeface="Times New Roman"/>
              </a:rPr>
              <a:t>y</a:t>
            </a:r>
            <a:r>
              <a:rPr lang="en-US" sz="2400" i="1" spc="75" baseline="-10416" dirty="0" err="1">
                <a:latin typeface="Times New Roman"/>
                <a:cs typeface="Times New Roman"/>
              </a:rPr>
              <a:t>i</a:t>
            </a:r>
            <a:r>
              <a:rPr lang="en-US" sz="2400" i="1" spc="217" baseline="-10416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Arial"/>
                <a:cs typeface="Arial"/>
              </a:rPr>
              <a:t>the </a:t>
            </a:r>
            <a:r>
              <a:rPr lang="en-US" sz="2000" spc="-55" dirty="0">
                <a:latin typeface="Arial"/>
                <a:cs typeface="Arial"/>
              </a:rPr>
              <a:t>value</a:t>
            </a:r>
            <a:r>
              <a:rPr lang="en-US" sz="2000" dirty="0">
                <a:latin typeface="Arial"/>
                <a:cs typeface="Arial"/>
              </a:rPr>
              <a:t> of the </a:t>
            </a:r>
            <a:r>
              <a:rPr lang="en-US" sz="2000" spc="-80" dirty="0">
                <a:latin typeface="Arial"/>
                <a:cs typeface="Arial"/>
              </a:rPr>
              <a:t>response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variable.</a:t>
            </a:r>
            <a:endParaRPr lang="en-US" sz="2000" dirty="0">
              <a:latin typeface="Arial"/>
              <a:cs typeface="Arial"/>
            </a:endParaRPr>
          </a:p>
          <a:p>
            <a:pPr marL="368300" marR="501015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2000" spc="-50" dirty="0">
                <a:latin typeface="Arial"/>
                <a:cs typeface="Arial"/>
              </a:rPr>
              <a:t>We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plot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each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75" dirty="0">
                <a:latin typeface="Times New Roman"/>
                <a:cs typeface="Times New Roman"/>
              </a:rPr>
              <a:t>(</a:t>
            </a:r>
            <a:r>
              <a:rPr lang="en-US" sz="2000" i="1" spc="75" dirty="0">
                <a:latin typeface="Times New Roman"/>
                <a:cs typeface="Times New Roman"/>
              </a:rPr>
              <a:t>x</a:t>
            </a:r>
            <a:r>
              <a:rPr lang="en-US" sz="2400" i="1" spc="112" baseline="-10416" dirty="0">
                <a:latin typeface="Times New Roman"/>
                <a:cs typeface="Times New Roman"/>
              </a:rPr>
              <a:t>i</a:t>
            </a:r>
            <a:r>
              <a:rPr lang="en-US" sz="2000" i="1" spc="75" dirty="0">
                <a:latin typeface="Times New Roman"/>
                <a:cs typeface="Times New Roman"/>
              </a:rPr>
              <a:t>,</a:t>
            </a:r>
            <a:r>
              <a:rPr lang="en-US" sz="2000" i="1" spc="-95" dirty="0">
                <a:latin typeface="Times New Roman"/>
                <a:cs typeface="Times New Roman"/>
              </a:rPr>
              <a:t> </a:t>
            </a:r>
            <a:r>
              <a:rPr lang="en-US" sz="2000" i="1" spc="65" dirty="0" err="1">
                <a:latin typeface="Times New Roman"/>
                <a:cs typeface="Times New Roman"/>
              </a:rPr>
              <a:t>y</a:t>
            </a:r>
            <a:r>
              <a:rPr lang="en-US" sz="2400" i="1" spc="97" baseline="-10416" dirty="0" err="1">
                <a:latin typeface="Times New Roman"/>
                <a:cs typeface="Times New Roman"/>
              </a:rPr>
              <a:t>i</a:t>
            </a:r>
            <a:r>
              <a:rPr lang="en-US" sz="2000" spc="65" dirty="0">
                <a:latin typeface="Times New Roman"/>
                <a:cs typeface="Times New Roman"/>
              </a:rPr>
              <a:t>)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pair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for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all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i="1" spc="100" dirty="0">
                <a:latin typeface="Times New Roman"/>
                <a:cs typeface="Times New Roman"/>
              </a:rPr>
              <a:t>n</a:t>
            </a:r>
            <a:r>
              <a:rPr lang="en-US" sz="2000" i="1" spc="40" dirty="0">
                <a:latin typeface="Times New Roman"/>
                <a:cs typeface="Times New Roman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observations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in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our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sample.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sz="2000" dirty="0">
              <a:latin typeface="Arial"/>
              <a:cs typeface="Arial"/>
            </a:endParaRPr>
          </a:p>
        </p:txBody>
      </p:sp>
      <p:pic>
        <p:nvPicPr>
          <p:cNvPr id="3" name="object 6">
            <a:extLst>
              <a:ext uri="{FF2B5EF4-FFF2-40B4-BE49-F238E27FC236}">
                <a16:creationId xmlns:a16="http://schemas.microsoft.com/office/drawing/2014/main" id="{F2FE8315-40EF-6B7F-0CC0-36DFF8390BD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25829" y="2282019"/>
            <a:ext cx="6985515" cy="4207819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8B0F329-E6D9-7EFF-4EE6-CF8CF6107EE0}"/>
              </a:ext>
            </a:extLst>
          </p:cNvPr>
          <p:cNvSpPr/>
          <p:nvPr/>
        </p:nvSpPr>
        <p:spPr>
          <a:xfrm>
            <a:off x="2632364" y="96982"/>
            <a:ext cx="8575963" cy="676101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i="1" dirty="0"/>
              <a:t>Practice: </a:t>
            </a:r>
            <a:r>
              <a:rPr lang="en-US" sz="2000" dirty="0"/>
              <a:t>Generate a scatterplot show the relationship between minutes and cost. </a:t>
            </a:r>
          </a:p>
          <a:p>
            <a:endParaRPr lang="en-US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56BB7B-3A26-41EF-C981-DC763104E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179231"/>
              </p:ext>
            </p:extLst>
          </p:nvPr>
        </p:nvGraphicFramePr>
        <p:xfrm>
          <a:off x="5579845" y="1769281"/>
          <a:ext cx="2968410" cy="4139492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84205">
                  <a:extLst>
                    <a:ext uri="{9D8B030D-6E8A-4147-A177-3AD203B41FA5}">
                      <a16:colId xmlns:a16="http://schemas.microsoft.com/office/drawing/2014/main" val="4065979031"/>
                    </a:ext>
                  </a:extLst>
                </a:gridCol>
                <a:gridCol w="1484205">
                  <a:extLst>
                    <a:ext uri="{9D8B030D-6E8A-4147-A177-3AD203B41FA5}">
                      <a16:colId xmlns:a16="http://schemas.microsoft.com/office/drawing/2014/main" val="133350829"/>
                    </a:ext>
                  </a:extLst>
                </a:gridCol>
              </a:tblGrid>
              <a:tr h="433592">
                <a:tc>
                  <a:txBody>
                    <a:bodyPr/>
                    <a:lstStyle/>
                    <a:p>
                      <a:r>
                        <a:rPr lang="en-US" dirty="0"/>
                        <a:t>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22022"/>
                  </a:ext>
                </a:extLst>
              </a:tr>
              <a:tr h="37059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851236"/>
                  </a:ext>
                </a:extLst>
              </a:tr>
              <a:tr h="37059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159431"/>
                  </a:ext>
                </a:extLst>
              </a:tr>
              <a:tr h="37059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67884"/>
                  </a:ext>
                </a:extLst>
              </a:tr>
              <a:tr h="370590"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270981"/>
                  </a:ext>
                </a:extLst>
              </a:tr>
              <a:tr h="37059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87449"/>
                  </a:ext>
                </a:extLst>
              </a:tr>
              <a:tr h="370590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576466"/>
                  </a:ext>
                </a:extLst>
              </a:tr>
              <a:tr h="37059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046076"/>
                  </a:ext>
                </a:extLst>
              </a:tr>
              <a:tr h="370590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17740"/>
                  </a:ext>
                </a:extLst>
              </a:tr>
              <a:tr h="370590"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81864"/>
                  </a:ext>
                </a:extLst>
              </a:tr>
              <a:tr h="37059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21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0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Statistics: Pearson Correlation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0734DCFA-410F-9947-88CE-799639F60BB8}"/>
                  </a:ext>
                </a:extLst>
              </p:cNvPr>
              <p:cNvSpPr txBox="1"/>
              <p:nvPr/>
            </p:nvSpPr>
            <p:spPr>
              <a:xfrm>
                <a:off x="3695761" y="368162"/>
                <a:ext cx="8066748" cy="2545249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000" dirty="0">
                    <a:latin typeface="Arial"/>
                    <a:cs typeface="Arial"/>
                  </a:rPr>
                  <a:t>The</a:t>
                </a:r>
                <a:r>
                  <a:rPr lang="en-US" sz="2000" spc="-15" dirty="0">
                    <a:latin typeface="Arial"/>
                    <a:cs typeface="Arial"/>
                  </a:rPr>
                  <a:t> </a:t>
                </a:r>
                <a:r>
                  <a:rPr lang="en-US" sz="2000" spc="-85" dirty="0">
                    <a:latin typeface="Arial"/>
                    <a:cs typeface="Arial"/>
                  </a:rPr>
                  <a:t>Pearson</a:t>
                </a:r>
                <a:r>
                  <a:rPr lang="en-US" sz="2000" spc="5" dirty="0">
                    <a:latin typeface="Arial"/>
                    <a:cs typeface="Arial"/>
                  </a:rPr>
                  <a:t> </a:t>
                </a:r>
                <a:r>
                  <a:rPr lang="en-US" sz="2000" spc="-35" dirty="0">
                    <a:latin typeface="Arial"/>
                    <a:cs typeface="Arial"/>
                  </a:rPr>
                  <a:t>correlation</a:t>
                </a:r>
                <a:r>
                  <a:rPr lang="en-US" sz="2000" dirty="0">
                    <a:latin typeface="Arial"/>
                    <a:cs typeface="Arial"/>
                  </a:rPr>
                  <a:t> </a:t>
                </a:r>
                <a:r>
                  <a:rPr lang="en-US" sz="2000" spc="-30" dirty="0">
                    <a:latin typeface="Arial"/>
                    <a:cs typeface="Arial"/>
                  </a:rPr>
                  <a:t>coefficient</a:t>
                </a:r>
                <a:r>
                  <a:rPr lang="en-US" sz="2000" spc="-5" dirty="0">
                    <a:latin typeface="Arial"/>
                    <a:cs typeface="Arial"/>
                  </a:rPr>
                  <a:t> </a:t>
                </a:r>
                <a:r>
                  <a:rPr lang="en-US" sz="2000" spc="-35" dirty="0">
                    <a:latin typeface="Arial"/>
                    <a:cs typeface="Arial"/>
                  </a:rPr>
                  <a:t>quantifies</a:t>
                </a:r>
                <a:r>
                  <a:rPr lang="en-US" sz="2000" dirty="0">
                    <a:latin typeface="Arial"/>
                    <a:cs typeface="Arial"/>
                  </a:rPr>
                  <a:t> the</a:t>
                </a:r>
                <a:r>
                  <a:rPr lang="en-US" sz="2000" spc="-5" dirty="0">
                    <a:latin typeface="Arial"/>
                    <a:cs typeface="Arial"/>
                  </a:rPr>
                  <a:t> </a:t>
                </a:r>
                <a:r>
                  <a:rPr lang="en-US" sz="2000" spc="-25" dirty="0">
                    <a:solidFill>
                      <a:srgbClr val="00B0F0"/>
                    </a:solidFill>
                    <a:latin typeface="Arial"/>
                    <a:cs typeface="Arial"/>
                  </a:rPr>
                  <a:t>strength</a:t>
                </a:r>
                <a:r>
                  <a:rPr lang="en-US" sz="2000" dirty="0">
                    <a:solidFill>
                      <a:srgbClr val="00B0F0"/>
                    </a:solidFill>
                    <a:latin typeface="Arial"/>
                    <a:cs typeface="Arial"/>
                  </a:rPr>
                  <a:t> of</a:t>
                </a:r>
                <a:r>
                  <a:rPr lang="en-US" sz="2000" spc="-5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solidFill>
                      <a:srgbClr val="00B0F0"/>
                    </a:solidFill>
                    <a:latin typeface="Arial"/>
                    <a:cs typeface="Arial"/>
                  </a:rPr>
                  <a:t>the </a:t>
                </a:r>
                <a:r>
                  <a:rPr lang="en-US" sz="2000" spc="-10" dirty="0">
                    <a:solidFill>
                      <a:srgbClr val="00B0F0"/>
                    </a:solidFill>
                    <a:latin typeface="Arial"/>
                    <a:cs typeface="Arial"/>
                  </a:rPr>
                  <a:t>(linear) </a:t>
                </a:r>
                <a:r>
                  <a:rPr lang="en-US" sz="2000" spc="-40" dirty="0">
                    <a:solidFill>
                      <a:srgbClr val="00B0F0"/>
                    </a:solidFill>
                    <a:latin typeface="Arial"/>
                    <a:cs typeface="Arial"/>
                  </a:rPr>
                  <a:t>relationship</a:t>
                </a:r>
                <a:r>
                  <a:rPr lang="en-US" sz="2000" spc="-15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000" spc="-65" dirty="0">
                    <a:latin typeface="Arial"/>
                    <a:cs typeface="Arial"/>
                  </a:rPr>
                  <a:t>between</a:t>
                </a:r>
                <a:r>
                  <a:rPr lang="en-US" sz="2000" spc="5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our </a:t>
                </a:r>
                <a:r>
                  <a:rPr lang="en-US" sz="2000" spc="-40" dirty="0">
                    <a:latin typeface="Arial"/>
                    <a:cs typeface="Arial"/>
                  </a:rPr>
                  <a:t>explanatory</a:t>
                </a:r>
                <a:r>
                  <a:rPr lang="en-US" sz="2000" dirty="0">
                    <a:latin typeface="Arial"/>
                    <a:cs typeface="Arial"/>
                  </a:rPr>
                  <a:t> </a:t>
                </a:r>
                <a:r>
                  <a:rPr lang="en-US" sz="2000" spc="-40" dirty="0">
                    <a:latin typeface="Arial"/>
                    <a:cs typeface="Arial"/>
                  </a:rPr>
                  <a:t>and</a:t>
                </a:r>
                <a:r>
                  <a:rPr lang="en-US" sz="2000" spc="5" dirty="0">
                    <a:latin typeface="Arial"/>
                    <a:cs typeface="Arial"/>
                  </a:rPr>
                  <a:t> </a:t>
                </a:r>
                <a:r>
                  <a:rPr lang="en-US" sz="2000" spc="-90" dirty="0">
                    <a:latin typeface="Arial"/>
                    <a:cs typeface="Arial"/>
                  </a:rPr>
                  <a:t>response</a:t>
                </a:r>
                <a:r>
                  <a:rPr lang="en-US" sz="2000" spc="10" dirty="0">
                    <a:latin typeface="Arial"/>
                    <a:cs typeface="Arial"/>
                  </a:rPr>
                  <a:t> </a:t>
                </a:r>
                <a:r>
                  <a:rPr lang="en-US" sz="2000" spc="-10" dirty="0">
                    <a:latin typeface="Arial"/>
                    <a:cs typeface="Arial"/>
                  </a:rPr>
                  <a:t>variables:</a:t>
                </a:r>
                <a:endParaRPr lang="en-US" sz="2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𝑥</m:t>
                                    </m:r>
                                  </m:e>
                                </m:acc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/>
                                  </a:rPr>
                                  <m:t>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𝑦</m:t>
                                    </m:r>
                                  </m:e>
                                </m:acc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sz="2000" dirty="0">
                    <a:latin typeface="Arial"/>
                    <a:cs typeface="Arial"/>
                  </a:rPr>
                  <a:t>, </a:t>
                </a: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000" dirty="0">
                    <a:latin typeface="Arial"/>
                    <a:cs typeface="Arial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>
                    <a:latin typeface="Arial"/>
                    <a:cs typeface="Arial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dirty="0">
                    <a:latin typeface="Arial"/>
                    <a:cs typeface="Arial"/>
                  </a:rPr>
                  <a:t> are the sample means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>
                    <a:latin typeface="Arial"/>
                    <a:cs typeface="Arial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>
                    <a:latin typeface="Arial"/>
                    <a:cs typeface="Arial"/>
                  </a:rPr>
                  <a:t> are the sample standard deviations. </a:t>
                </a:r>
                <a:endParaRPr sz="20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0734DCFA-410F-9947-88CE-799639F60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761" y="368162"/>
                <a:ext cx="8066748" cy="2545249"/>
              </a:xfrm>
              <a:prstGeom prst="rect">
                <a:avLst/>
              </a:prstGeom>
              <a:blipFill>
                <a:blip r:embed="rId3"/>
                <a:stretch>
                  <a:fillRect l="-1727" t="-2475" b="-5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03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EDA for Two Variables</a:t>
            </a:r>
          </a:p>
          <a:p>
            <a:pPr lvl="1"/>
            <a:r>
              <a:rPr lang="en-US" dirty="0"/>
              <a:t>Categorical &amp; Categorical</a:t>
            </a:r>
          </a:p>
          <a:p>
            <a:pPr lvl="1"/>
            <a:r>
              <a:rPr lang="en-US" dirty="0"/>
              <a:t>Categorical and Numeric</a:t>
            </a:r>
          </a:p>
          <a:p>
            <a:pPr lvl="1"/>
            <a:r>
              <a:rPr lang="en-US"/>
              <a:t>Numeric and </a:t>
            </a:r>
            <a:r>
              <a:rPr lang="en-US" dirty="0"/>
              <a:t>Numeric 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Statistics: Pearson Correlation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0734DCFA-410F-9947-88CE-799639F60BB8}"/>
                  </a:ext>
                </a:extLst>
              </p:cNvPr>
              <p:cNvSpPr txBox="1"/>
              <p:nvPr/>
            </p:nvSpPr>
            <p:spPr>
              <a:xfrm>
                <a:off x="3695761" y="368162"/>
                <a:ext cx="8066748" cy="5586594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000" dirty="0">
                    <a:latin typeface="Arial"/>
                    <a:cs typeface="Arial"/>
                  </a:rPr>
                  <a:t>The</a:t>
                </a:r>
                <a:r>
                  <a:rPr lang="en-US" sz="2000" spc="-15" dirty="0">
                    <a:latin typeface="Arial"/>
                    <a:cs typeface="Arial"/>
                  </a:rPr>
                  <a:t> </a:t>
                </a:r>
                <a:r>
                  <a:rPr lang="en-US" sz="2000" spc="-85" dirty="0">
                    <a:latin typeface="Arial"/>
                    <a:cs typeface="Arial"/>
                  </a:rPr>
                  <a:t>Pearson</a:t>
                </a:r>
                <a:r>
                  <a:rPr lang="en-US" sz="2000" spc="5" dirty="0">
                    <a:latin typeface="Arial"/>
                    <a:cs typeface="Arial"/>
                  </a:rPr>
                  <a:t> </a:t>
                </a:r>
                <a:r>
                  <a:rPr lang="en-US" sz="2000" spc="-35" dirty="0">
                    <a:latin typeface="Arial"/>
                    <a:cs typeface="Arial"/>
                  </a:rPr>
                  <a:t>correlation</a:t>
                </a:r>
                <a:r>
                  <a:rPr lang="en-US" sz="2000" dirty="0">
                    <a:latin typeface="Arial"/>
                    <a:cs typeface="Arial"/>
                  </a:rPr>
                  <a:t> </a:t>
                </a:r>
                <a:r>
                  <a:rPr lang="en-US" sz="2000" spc="-30" dirty="0">
                    <a:latin typeface="Arial"/>
                    <a:cs typeface="Arial"/>
                  </a:rPr>
                  <a:t>coefficient</a:t>
                </a:r>
                <a:r>
                  <a:rPr lang="en-US" sz="2000" spc="-5" dirty="0">
                    <a:latin typeface="Arial"/>
                    <a:cs typeface="Arial"/>
                  </a:rPr>
                  <a:t> </a:t>
                </a:r>
                <a:r>
                  <a:rPr lang="en-US" sz="2000" spc="-35" dirty="0">
                    <a:latin typeface="Arial"/>
                    <a:cs typeface="Arial"/>
                  </a:rPr>
                  <a:t>quantifies</a:t>
                </a:r>
                <a:r>
                  <a:rPr lang="en-US" sz="2000" dirty="0">
                    <a:latin typeface="Arial"/>
                    <a:cs typeface="Arial"/>
                  </a:rPr>
                  <a:t> the</a:t>
                </a:r>
                <a:r>
                  <a:rPr lang="en-US" sz="2000" spc="-5" dirty="0">
                    <a:latin typeface="Arial"/>
                    <a:cs typeface="Arial"/>
                  </a:rPr>
                  <a:t> </a:t>
                </a:r>
                <a:r>
                  <a:rPr lang="en-US" sz="2000" spc="-25" dirty="0">
                    <a:solidFill>
                      <a:srgbClr val="00B0F0"/>
                    </a:solidFill>
                    <a:latin typeface="Arial"/>
                    <a:cs typeface="Arial"/>
                  </a:rPr>
                  <a:t>strength</a:t>
                </a:r>
                <a:r>
                  <a:rPr lang="en-US" sz="2000" dirty="0">
                    <a:solidFill>
                      <a:srgbClr val="00B0F0"/>
                    </a:solidFill>
                    <a:latin typeface="Arial"/>
                    <a:cs typeface="Arial"/>
                  </a:rPr>
                  <a:t> of</a:t>
                </a:r>
                <a:r>
                  <a:rPr lang="en-US" sz="2000" spc="-5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solidFill>
                      <a:srgbClr val="00B0F0"/>
                    </a:solidFill>
                    <a:latin typeface="Arial"/>
                    <a:cs typeface="Arial"/>
                  </a:rPr>
                  <a:t>the </a:t>
                </a:r>
                <a:r>
                  <a:rPr lang="en-US" sz="2000" spc="-10" dirty="0">
                    <a:solidFill>
                      <a:srgbClr val="00B0F0"/>
                    </a:solidFill>
                    <a:latin typeface="Arial"/>
                    <a:cs typeface="Arial"/>
                  </a:rPr>
                  <a:t>(linear) </a:t>
                </a:r>
                <a:r>
                  <a:rPr lang="en-US" sz="2000" spc="-40" dirty="0">
                    <a:solidFill>
                      <a:srgbClr val="00B0F0"/>
                    </a:solidFill>
                    <a:latin typeface="Arial"/>
                    <a:cs typeface="Arial"/>
                  </a:rPr>
                  <a:t>relationship</a:t>
                </a:r>
                <a:r>
                  <a:rPr lang="en-US" sz="2000" spc="-15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000" spc="-65" dirty="0">
                    <a:latin typeface="Arial"/>
                    <a:cs typeface="Arial"/>
                  </a:rPr>
                  <a:t>between</a:t>
                </a:r>
                <a:r>
                  <a:rPr lang="en-US" sz="2000" spc="5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our </a:t>
                </a:r>
                <a:r>
                  <a:rPr lang="en-US" sz="2000" spc="-40" dirty="0">
                    <a:latin typeface="Arial"/>
                    <a:cs typeface="Arial"/>
                  </a:rPr>
                  <a:t>explanatory</a:t>
                </a:r>
                <a:r>
                  <a:rPr lang="en-US" sz="2000" dirty="0">
                    <a:latin typeface="Arial"/>
                    <a:cs typeface="Arial"/>
                  </a:rPr>
                  <a:t> </a:t>
                </a:r>
                <a:r>
                  <a:rPr lang="en-US" sz="2000" spc="-40" dirty="0">
                    <a:latin typeface="Arial"/>
                    <a:cs typeface="Arial"/>
                  </a:rPr>
                  <a:t>and</a:t>
                </a:r>
                <a:r>
                  <a:rPr lang="en-US" sz="2000" spc="5" dirty="0">
                    <a:latin typeface="Arial"/>
                    <a:cs typeface="Arial"/>
                  </a:rPr>
                  <a:t> </a:t>
                </a:r>
                <a:r>
                  <a:rPr lang="en-US" sz="2000" spc="-90" dirty="0">
                    <a:latin typeface="Arial"/>
                    <a:cs typeface="Arial"/>
                  </a:rPr>
                  <a:t>response</a:t>
                </a:r>
                <a:r>
                  <a:rPr lang="en-US" sz="2000" spc="10" dirty="0">
                    <a:latin typeface="Arial"/>
                    <a:cs typeface="Arial"/>
                  </a:rPr>
                  <a:t> </a:t>
                </a:r>
                <a:r>
                  <a:rPr lang="en-US" sz="2000" spc="-10" dirty="0">
                    <a:latin typeface="Arial"/>
                    <a:cs typeface="Arial"/>
                  </a:rPr>
                  <a:t>variables:</a:t>
                </a:r>
                <a:endParaRPr lang="en-US" sz="2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𝑥</m:t>
                                    </m:r>
                                  </m:e>
                                </m:acc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/>
                                  </a:rPr>
                                  <m:t>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𝑦</m:t>
                                    </m:r>
                                  </m:e>
                                </m:acc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sz="2000" dirty="0">
                    <a:latin typeface="Arial"/>
                    <a:cs typeface="Arial"/>
                  </a:rPr>
                  <a:t>, </a:t>
                </a: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000" dirty="0">
                    <a:latin typeface="Arial"/>
                    <a:cs typeface="Arial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>
                    <a:latin typeface="Arial"/>
                    <a:cs typeface="Arial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dirty="0">
                    <a:latin typeface="Arial"/>
                    <a:cs typeface="Arial"/>
                  </a:rPr>
                  <a:t> are the sample means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>
                    <a:latin typeface="Arial"/>
                    <a:cs typeface="Arial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>
                    <a:latin typeface="Arial"/>
                    <a:cs typeface="Arial"/>
                  </a:rPr>
                  <a:t> are the sample standard deviations. </a:t>
                </a: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000" dirty="0">
                    <a:latin typeface="Arial"/>
                    <a:cs typeface="Arial"/>
                  </a:rPr>
                  <a:t>What </a:t>
                </a:r>
                <a:r>
                  <a:rPr lang="en-US" sz="2000" spc="-70" dirty="0">
                    <a:latin typeface="Arial"/>
                    <a:cs typeface="Arial"/>
                  </a:rPr>
                  <a:t>aspects</a:t>
                </a:r>
                <a:r>
                  <a:rPr lang="en-US" sz="2000" spc="5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of</a:t>
                </a:r>
                <a:r>
                  <a:rPr lang="en-US" sz="2000" spc="5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the </a:t>
                </a:r>
                <a:r>
                  <a:rPr lang="en-US" sz="2000" spc="-10" dirty="0">
                    <a:latin typeface="Arial"/>
                    <a:cs typeface="Arial"/>
                  </a:rPr>
                  <a:t>distribution</a:t>
                </a:r>
                <a:r>
                  <a:rPr lang="en-US" sz="2000" spc="5" dirty="0">
                    <a:latin typeface="Arial"/>
                    <a:cs typeface="Arial"/>
                  </a:rPr>
                  <a:t> </a:t>
                </a:r>
                <a:r>
                  <a:rPr lang="en-US" sz="2000" spc="-80" dirty="0">
                    <a:latin typeface="Arial"/>
                    <a:cs typeface="Arial"/>
                  </a:rPr>
                  <a:t>does</a:t>
                </a:r>
                <a:r>
                  <a:rPr lang="en-US" sz="2000" spc="5" dirty="0">
                    <a:latin typeface="Arial"/>
                    <a:cs typeface="Arial"/>
                  </a:rPr>
                  <a:t> </a:t>
                </a:r>
                <a:r>
                  <a:rPr lang="en-US" sz="2000" i="1" spc="55" dirty="0">
                    <a:latin typeface="Times New Roman"/>
                    <a:cs typeface="Times New Roman"/>
                  </a:rPr>
                  <a:t>r</a:t>
                </a:r>
                <a:r>
                  <a:rPr lang="en-US" sz="2000" i="1" spc="60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-10" dirty="0">
                    <a:latin typeface="Arial"/>
                    <a:cs typeface="Arial"/>
                  </a:rPr>
                  <a:t>capture?</a:t>
                </a:r>
                <a:endParaRPr lang="en-US" sz="2000" dirty="0">
                  <a:latin typeface="Arial"/>
                  <a:cs typeface="Arial"/>
                </a:endParaRPr>
              </a:p>
              <a:p>
                <a:pPr marL="495300" indent="-457200">
                  <a:lnSpc>
                    <a:spcPct val="100000"/>
                  </a:lnSpc>
                  <a:spcBef>
                    <a:spcPts val="395"/>
                  </a:spcBef>
                  <a:buFont typeface="+mj-lt"/>
                  <a:buAutoNum type="arabicPeriod"/>
                </a:pPr>
                <a:r>
                  <a:rPr lang="en-US" sz="2000" dirty="0">
                    <a:latin typeface="Arial"/>
                    <a:cs typeface="Arial"/>
                  </a:rPr>
                  <a:t>Direction of the association</a:t>
                </a:r>
              </a:p>
              <a:p>
                <a:pPr marL="952500" lvl="1" indent="-457200">
                  <a:spcBef>
                    <a:spcPts val="395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/>
                    <a:cs typeface="Arial"/>
                  </a:rPr>
                  <a:t>Ex: Do higher-rated movies tend to make more or less money at the box office?</a:t>
                </a:r>
              </a:p>
              <a:p>
                <a:pPr marL="495300" indent="-457200">
                  <a:lnSpc>
                    <a:spcPct val="100000"/>
                  </a:lnSpc>
                  <a:spcBef>
                    <a:spcPts val="490"/>
                  </a:spcBef>
                  <a:buFont typeface="+mj-lt"/>
                  <a:buAutoNum type="arabicPeriod"/>
                </a:pPr>
                <a:r>
                  <a:rPr lang="en-US" sz="2000" dirty="0">
                    <a:latin typeface="Arial"/>
                    <a:cs typeface="Arial"/>
                  </a:rPr>
                  <a:t>Degree of noisiness ⇒ think two-dimensional spread! </a:t>
                </a:r>
              </a:p>
              <a:p>
                <a:pPr marL="952500" lvl="1" indent="-457200">
                  <a:spcBef>
                    <a:spcPts val="49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/>
                    <a:cs typeface="Arial"/>
                  </a:rPr>
                  <a:t>Ex: If a movie receives a 7.4 IMDB rating, how certain are we (and how much uncertainty remains) in the box office totals?</a:t>
                </a: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endParaRPr sz="20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0734DCFA-410F-9947-88CE-799639F60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761" y="368162"/>
                <a:ext cx="8066748" cy="5586594"/>
              </a:xfrm>
              <a:prstGeom prst="rect">
                <a:avLst/>
              </a:prstGeom>
              <a:blipFill>
                <a:blip r:embed="rId3"/>
                <a:stretch>
                  <a:fillRect l="-1727" t="-1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22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Statistics: Pearson Correlation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0734DCFA-410F-9947-88CE-799639F60BB8}"/>
                  </a:ext>
                </a:extLst>
              </p:cNvPr>
              <p:cNvSpPr txBox="1"/>
              <p:nvPr/>
            </p:nvSpPr>
            <p:spPr>
              <a:xfrm>
                <a:off x="3695761" y="368162"/>
                <a:ext cx="8066748" cy="2523961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000" dirty="0">
                    <a:latin typeface="Arial"/>
                    <a:cs typeface="Arial"/>
                  </a:rPr>
                  <a:t>The</a:t>
                </a:r>
                <a:r>
                  <a:rPr lang="en-US" sz="2000" spc="-15" dirty="0">
                    <a:latin typeface="Arial"/>
                    <a:cs typeface="Arial"/>
                  </a:rPr>
                  <a:t> </a:t>
                </a:r>
                <a:r>
                  <a:rPr lang="en-US" sz="2000" spc="-85" dirty="0">
                    <a:latin typeface="Arial"/>
                    <a:cs typeface="Arial"/>
                  </a:rPr>
                  <a:t>Pearson</a:t>
                </a:r>
                <a:r>
                  <a:rPr lang="en-US" sz="2000" spc="5" dirty="0">
                    <a:latin typeface="Arial"/>
                    <a:cs typeface="Arial"/>
                  </a:rPr>
                  <a:t> </a:t>
                </a:r>
                <a:r>
                  <a:rPr lang="en-US" sz="2000" spc="-35" dirty="0">
                    <a:latin typeface="Arial"/>
                    <a:cs typeface="Arial"/>
                  </a:rPr>
                  <a:t>correlation</a:t>
                </a:r>
                <a:r>
                  <a:rPr lang="en-US" sz="2000" dirty="0">
                    <a:latin typeface="Arial"/>
                    <a:cs typeface="Arial"/>
                  </a:rPr>
                  <a:t> </a:t>
                </a:r>
                <a:r>
                  <a:rPr lang="en-US" sz="2000" spc="-30" dirty="0">
                    <a:latin typeface="Arial"/>
                    <a:cs typeface="Arial"/>
                  </a:rPr>
                  <a:t>coefficient</a:t>
                </a:r>
                <a:r>
                  <a:rPr lang="en-US" sz="2000" spc="-5" dirty="0">
                    <a:latin typeface="Arial"/>
                    <a:cs typeface="Arial"/>
                  </a:rPr>
                  <a:t> </a:t>
                </a:r>
                <a:r>
                  <a:rPr lang="en-US" sz="2000" spc="-35" dirty="0">
                    <a:latin typeface="Arial"/>
                    <a:cs typeface="Arial"/>
                  </a:rPr>
                  <a:t>quantifies</a:t>
                </a:r>
                <a:r>
                  <a:rPr lang="en-US" sz="2000" dirty="0">
                    <a:latin typeface="Arial"/>
                    <a:cs typeface="Arial"/>
                  </a:rPr>
                  <a:t> the</a:t>
                </a:r>
                <a:r>
                  <a:rPr lang="en-US" sz="2000" spc="-5" dirty="0">
                    <a:latin typeface="Arial"/>
                    <a:cs typeface="Arial"/>
                  </a:rPr>
                  <a:t> </a:t>
                </a:r>
                <a:r>
                  <a:rPr lang="en-US" sz="2000" spc="-25" dirty="0">
                    <a:solidFill>
                      <a:srgbClr val="00B0F0"/>
                    </a:solidFill>
                    <a:latin typeface="Arial"/>
                    <a:cs typeface="Arial"/>
                  </a:rPr>
                  <a:t>strength</a:t>
                </a:r>
                <a:r>
                  <a:rPr lang="en-US" sz="2000" dirty="0">
                    <a:solidFill>
                      <a:srgbClr val="00B0F0"/>
                    </a:solidFill>
                    <a:latin typeface="Arial"/>
                    <a:cs typeface="Arial"/>
                  </a:rPr>
                  <a:t> of</a:t>
                </a:r>
                <a:r>
                  <a:rPr lang="en-US" sz="2000" spc="-5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solidFill>
                      <a:srgbClr val="00B0F0"/>
                    </a:solidFill>
                    <a:latin typeface="Arial"/>
                    <a:cs typeface="Arial"/>
                  </a:rPr>
                  <a:t>the </a:t>
                </a:r>
                <a:r>
                  <a:rPr lang="en-US" sz="2000" spc="-10" dirty="0">
                    <a:solidFill>
                      <a:srgbClr val="00B0F0"/>
                    </a:solidFill>
                    <a:latin typeface="Arial"/>
                    <a:cs typeface="Arial"/>
                  </a:rPr>
                  <a:t>(linear) </a:t>
                </a:r>
                <a:r>
                  <a:rPr lang="en-US" sz="2000" spc="-40" dirty="0">
                    <a:solidFill>
                      <a:srgbClr val="00B0F0"/>
                    </a:solidFill>
                    <a:latin typeface="Arial"/>
                    <a:cs typeface="Arial"/>
                  </a:rPr>
                  <a:t>relationship</a:t>
                </a:r>
                <a:r>
                  <a:rPr lang="en-US" sz="2000" spc="-15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000" spc="-65" dirty="0">
                    <a:latin typeface="Arial"/>
                    <a:cs typeface="Arial"/>
                  </a:rPr>
                  <a:t>between</a:t>
                </a:r>
                <a:r>
                  <a:rPr lang="en-US" sz="2000" spc="5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our </a:t>
                </a:r>
                <a:r>
                  <a:rPr lang="en-US" sz="2000" spc="-40" dirty="0">
                    <a:latin typeface="Arial"/>
                    <a:cs typeface="Arial"/>
                  </a:rPr>
                  <a:t>explanatory</a:t>
                </a:r>
                <a:r>
                  <a:rPr lang="en-US" sz="2000" dirty="0">
                    <a:latin typeface="Arial"/>
                    <a:cs typeface="Arial"/>
                  </a:rPr>
                  <a:t> </a:t>
                </a:r>
                <a:r>
                  <a:rPr lang="en-US" sz="2000" spc="-40" dirty="0">
                    <a:latin typeface="Arial"/>
                    <a:cs typeface="Arial"/>
                  </a:rPr>
                  <a:t>and</a:t>
                </a:r>
                <a:r>
                  <a:rPr lang="en-US" sz="2000" spc="5" dirty="0">
                    <a:latin typeface="Arial"/>
                    <a:cs typeface="Arial"/>
                  </a:rPr>
                  <a:t> </a:t>
                </a:r>
                <a:r>
                  <a:rPr lang="en-US" sz="2000" spc="-90" dirty="0">
                    <a:latin typeface="Arial"/>
                    <a:cs typeface="Arial"/>
                  </a:rPr>
                  <a:t>response</a:t>
                </a:r>
                <a:r>
                  <a:rPr lang="en-US" sz="2000" spc="10" dirty="0">
                    <a:latin typeface="Arial"/>
                    <a:cs typeface="Arial"/>
                  </a:rPr>
                  <a:t> </a:t>
                </a:r>
                <a:r>
                  <a:rPr lang="en-US" sz="2000" spc="-10" dirty="0">
                    <a:latin typeface="Arial"/>
                    <a:cs typeface="Arial"/>
                  </a:rPr>
                  <a:t>variables:</a:t>
                </a:r>
                <a:endParaRPr lang="en-US" sz="2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𝑥</m:t>
                                    </m:r>
                                  </m:e>
                                </m:acc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/>
                                  </a:rPr>
                                  <m:t>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𝑦</m:t>
                                    </m:r>
                                  </m:e>
                                </m:acc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sz="2000" dirty="0">
                    <a:latin typeface="Arial"/>
                    <a:cs typeface="Arial"/>
                  </a:rPr>
                  <a:t>, </a:t>
                </a: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000" dirty="0">
                    <a:latin typeface="Arial"/>
                    <a:cs typeface="Arial"/>
                  </a:rPr>
                  <a:t>The</a:t>
                </a:r>
                <a:r>
                  <a:rPr lang="en-US" sz="2000" spc="-45" dirty="0">
                    <a:latin typeface="Arial"/>
                    <a:cs typeface="Arial"/>
                  </a:rPr>
                  <a:t> </a:t>
                </a:r>
                <a:r>
                  <a:rPr lang="en-US" sz="2000" spc="-35" dirty="0">
                    <a:latin typeface="Arial"/>
                    <a:cs typeface="Arial"/>
                  </a:rPr>
                  <a:t>correlation</a:t>
                </a:r>
                <a:r>
                  <a:rPr lang="en-US" sz="2000" spc="20" dirty="0">
                    <a:latin typeface="Arial"/>
                    <a:cs typeface="Arial"/>
                  </a:rPr>
                  <a:t> </a:t>
                </a:r>
                <a:r>
                  <a:rPr lang="en-US" sz="2000" spc="-60" dirty="0">
                    <a:latin typeface="Arial"/>
                    <a:cs typeface="Arial"/>
                  </a:rPr>
                  <a:t>takes</a:t>
                </a:r>
                <a:r>
                  <a:rPr lang="en-US" sz="2000" spc="20" dirty="0">
                    <a:latin typeface="Arial"/>
                    <a:cs typeface="Arial"/>
                  </a:rPr>
                  <a:t> </a:t>
                </a:r>
                <a:r>
                  <a:rPr lang="en-US" sz="2000" spc="-10" dirty="0">
                    <a:latin typeface="Arial"/>
                    <a:cs typeface="Arial"/>
                  </a:rPr>
                  <a:t>on</a:t>
                </a:r>
                <a:r>
                  <a:rPr lang="en-US" sz="2000" spc="20" dirty="0">
                    <a:latin typeface="Arial"/>
                    <a:cs typeface="Arial"/>
                  </a:rPr>
                  <a:t> </a:t>
                </a:r>
                <a:r>
                  <a:rPr lang="en-US" sz="2000" spc="-70" dirty="0">
                    <a:latin typeface="Arial"/>
                    <a:cs typeface="Arial"/>
                  </a:rPr>
                  <a:t>values</a:t>
                </a:r>
                <a:r>
                  <a:rPr lang="en-US" sz="2000" spc="15" dirty="0">
                    <a:latin typeface="Arial"/>
                    <a:cs typeface="Arial"/>
                  </a:rPr>
                  <a:t> </a:t>
                </a:r>
                <a:r>
                  <a:rPr lang="en-US" sz="2000" spc="-65" dirty="0">
                    <a:latin typeface="Arial"/>
                    <a:cs typeface="Arial"/>
                  </a:rPr>
                  <a:t>between</a:t>
                </a:r>
                <a:r>
                  <a:rPr lang="en-US" sz="2000" spc="20" dirty="0">
                    <a:latin typeface="Arial"/>
                    <a:cs typeface="Arial"/>
                  </a:rPr>
                  <a:t> </a:t>
                </a:r>
                <a:r>
                  <a:rPr lang="en-US" sz="2000" i="1" spc="85" dirty="0">
                    <a:latin typeface="Menlo"/>
                    <a:cs typeface="Menlo"/>
                  </a:rPr>
                  <a:t>−</a:t>
                </a:r>
                <a:r>
                  <a:rPr lang="en-US" sz="2000" spc="85" dirty="0">
                    <a:latin typeface="Times New Roman"/>
                    <a:cs typeface="Times New Roman"/>
                  </a:rPr>
                  <a:t>1</a:t>
                </a:r>
                <a:r>
                  <a:rPr lang="en-US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US" sz="2000" i="1" spc="185" dirty="0">
                    <a:latin typeface="Menlo"/>
                    <a:cs typeface="Menlo"/>
                  </a:rPr>
                  <a:t>≤</a:t>
                </a:r>
                <a:r>
                  <a:rPr lang="en-US" sz="2000" i="1" spc="-360" dirty="0">
                    <a:latin typeface="Menlo"/>
                    <a:cs typeface="Menlo"/>
                  </a:rPr>
                  <a:t> </a:t>
                </a:r>
                <a:r>
                  <a:rPr lang="en-US" sz="2000" i="1" spc="55" dirty="0">
                    <a:latin typeface="Times New Roman"/>
                    <a:cs typeface="Times New Roman"/>
                  </a:rPr>
                  <a:t>r</a:t>
                </a:r>
                <a:r>
                  <a:rPr lang="en-US" sz="2000" i="1" spc="20" dirty="0">
                    <a:latin typeface="Times New Roman"/>
                    <a:cs typeface="Times New Roman"/>
                  </a:rPr>
                  <a:t> </a:t>
                </a:r>
                <a:r>
                  <a:rPr lang="en-US" sz="2000" i="1" spc="185" dirty="0">
                    <a:latin typeface="Menlo"/>
                    <a:cs typeface="Menlo"/>
                  </a:rPr>
                  <a:t>≤</a:t>
                </a:r>
                <a:r>
                  <a:rPr lang="en-US" sz="2000" i="1" spc="-360" dirty="0">
                    <a:latin typeface="Menlo"/>
                    <a:cs typeface="Menlo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1</a:t>
                </a:r>
                <a:r>
                  <a:rPr lang="en-US" sz="2000" dirty="0">
                    <a:latin typeface="Arial"/>
                    <a:cs typeface="Arial"/>
                  </a:rPr>
                  <a:t>,</a:t>
                </a:r>
                <a:r>
                  <a:rPr lang="en-US" sz="2000" spc="20" dirty="0">
                    <a:latin typeface="Arial"/>
                    <a:cs typeface="Arial"/>
                  </a:rPr>
                  <a:t> </a:t>
                </a:r>
                <a:r>
                  <a:rPr lang="en-US" sz="2000" spc="-20" dirty="0">
                    <a:latin typeface="Arial"/>
                    <a:cs typeface="Arial"/>
                  </a:rPr>
                  <a:t>where:</a:t>
                </a:r>
                <a:endParaRPr lang="en-US" sz="2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endParaRPr sz="20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0734DCFA-410F-9947-88CE-799639F60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761" y="368162"/>
                <a:ext cx="8066748" cy="2523961"/>
              </a:xfrm>
              <a:prstGeom prst="rect">
                <a:avLst/>
              </a:prstGeom>
              <a:blipFill>
                <a:blip r:embed="rId3"/>
                <a:stretch>
                  <a:fillRect l="-1727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ject 4">
            <a:extLst>
              <a:ext uri="{FF2B5EF4-FFF2-40B4-BE49-F238E27FC236}">
                <a16:creationId xmlns:a16="http://schemas.microsoft.com/office/drawing/2014/main" id="{49B5BDE0-5E5C-D35C-00AE-053CEC668195}"/>
              </a:ext>
            </a:extLst>
          </p:cNvPr>
          <p:cNvSpPr txBox="1"/>
          <p:nvPr/>
        </p:nvSpPr>
        <p:spPr>
          <a:xfrm>
            <a:off x="4300323" y="5926171"/>
            <a:ext cx="229908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/>
                <a:cs typeface="Arial"/>
              </a:rPr>
              <a:t>Perfect</a:t>
            </a:r>
            <a:r>
              <a:rPr spc="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positive</a:t>
            </a:r>
            <a:r>
              <a:rPr spc="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correlation,</a:t>
            </a:r>
            <a:r>
              <a:rPr spc="25" dirty="0">
                <a:latin typeface="Arial"/>
                <a:cs typeface="Arial"/>
              </a:rPr>
              <a:t> </a:t>
            </a:r>
            <a:r>
              <a:rPr i="1" spc="110" dirty="0">
                <a:latin typeface="Times New Roman"/>
                <a:cs typeface="Times New Roman"/>
              </a:rPr>
              <a:t>r</a:t>
            </a:r>
            <a:r>
              <a:rPr i="1" spc="60" dirty="0">
                <a:latin typeface="Times New Roman"/>
                <a:cs typeface="Times New Roman"/>
              </a:rPr>
              <a:t> </a:t>
            </a:r>
            <a:r>
              <a:rPr spc="215" dirty="0">
                <a:latin typeface="Times New Roman"/>
                <a:cs typeface="Times New Roman"/>
              </a:rPr>
              <a:t>=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1</a:t>
            </a:r>
            <a:endParaRPr dirty="0">
              <a:latin typeface="Times New Roman"/>
              <a:cs typeface="Times New Roman"/>
            </a:endParaRPr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7AB8853F-D042-C3E8-BC3B-5A2474C4F90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81772" y="2604654"/>
            <a:ext cx="8257309" cy="3325091"/>
          </a:xfrm>
          <a:prstGeom prst="rect">
            <a:avLst/>
          </a:prstGeom>
        </p:spPr>
      </p:pic>
      <p:sp>
        <p:nvSpPr>
          <p:cNvPr id="5" name="object 6">
            <a:extLst>
              <a:ext uri="{FF2B5EF4-FFF2-40B4-BE49-F238E27FC236}">
                <a16:creationId xmlns:a16="http://schemas.microsoft.com/office/drawing/2014/main" id="{A3515D99-D78D-F0D1-B769-9B5E2404C2E3}"/>
              </a:ext>
            </a:extLst>
          </p:cNvPr>
          <p:cNvSpPr txBox="1"/>
          <p:nvPr/>
        </p:nvSpPr>
        <p:spPr>
          <a:xfrm>
            <a:off x="7350236" y="5926171"/>
            <a:ext cx="1641364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/>
                <a:cs typeface="Arial"/>
              </a:rPr>
              <a:t>No</a:t>
            </a:r>
            <a:r>
              <a:rPr spc="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correlation,</a:t>
            </a:r>
            <a:r>
              <a:rPr spc="30" dirty="0">
                <a:latin typeface="Arial"/>
                <a:cs typeface="Arial"/>
              </a:rPr>
              <a:t> </a:t>
            </a:r>
            <a:r>
              <a:rPr i="1" spc="110" dirty="0">
                <a:latin typeface="Times New Roman"/>
                <a:cs typeface="Times New Roman"/>
              </a:rPr>
              <a:t>r</a:t>
            </a:r>
            <a:r>
              <a:rPr i="1" spc="70" dirty="0">
                <a:latin typeface="Times New Roman"/>
                <a:cs typeface="Times New Roman"/>
              </a:rPr>
              <a:t> </a:t>
            </a:r>
            <a:r>
              <a:rPr spc="215" dirty="0">
                <a:latin typeface="Times New Roman"/>
                <a:cs typeface="Times New Roman"/>
              </a:rPr>
              <a:t>=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0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231B71F7-CD33-9741-02D9-A624A6C2EE09}"/>
              </a:ext>
            </a:extLst>
          </p:cNvPr>
          <p:cNvSpPr txBox="1"/>
          <p:nvPr/>
        </p:nvSpPr>
        <p:spPr>
          <a:xfrm>
            <a:off x="9937935" y="5926171"/>
            <a:ext cx="2482517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/>
                <a:cs typeface="Arial"/>
              </a:rPr>
              <a:t>Perfect</a:t>
            </a:r>
            <a:r>
              <a:rPr spc="2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negative</a:t>
            </a:r>
            <a:r>
              <a:rPr spc="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correlation,</a:t>
            </a:r>
            <a:r>
              <a:rPr spc="25" dirty="0">
                <a:latin typeface="Arial"/>
                <a:cs typeface="Arial"/>
              </a:rPr>
              <a:t> </a:t>
            </a:r>
            <a:r>
              <a:rPr i="1" spc="110" dirty="0">
                <a:latin typeface="Times New Roman"/>
                <a:cs typeface="Times New Roman"/>
              </a:rPr>
              <a:t>r</a:t>
            </a:r>
            <a:r>
              <a:rPr i="1" spc="60" dirty="0">
                <a:latin typeface="Times New Roman"/>
                <a:cs typeface="Times New Roman"/>
              </a:rPr>
              <a:t> </a:t>
            </a:r>
            <a:r>
              <a:rPr spc="215" dirty="0">
                <a:latin typeface="Times New Roman"/>
                <a:cs typeface="Times New Roman"/>
              </a:rPr>
              <a:t>=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i="1" spc="114" dirty="0">
                <a:latin typeface="Arial"/>
                <a:cs typeface="Arial"/>
              </a:rPr>
              <a:t>−</a:t>
            </a:r>
            <a:r>
              <a:rPr spc="114" dirty="0">
                <a:latin typeface="Times New Roman"/>
                <a:cs typeface="Times New Roman"/>
              </a:rPr>
              <a:t>1</a:t>
            </a:r>
            <a:endParaRPr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0254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Statistics: Pearson Correlation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0734DCFA-410F-9947-88CE-799639F60BB8}"/>
                  </a:ext>
                </a:extLst>
              </p:cNvPr>
              <p:cNvSpPr txBox="1"/>
              <p:nvPr/>
            </p:nvSpPr>
            <p:spPr>
              <a:xfrm>
                <a:off x="3695761" y="368162"/>
                <a:ext cx="8066748" cy="2523961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000" dirty="0">
                    <a:latin typeface="Arial"/>
                    <a:cs typeface="Arial"/>
                  </a:rPr>
                  <a:t>The</a:t>
                </a:r>
                <a:r>
                  <a:rPr lang="en-US" sz="2000" spc="-15" dirty="0">
                    <a:latin typeface="Arial"/>
                    <a:cs typeface="Arial"/>
                  </a:rPr>
                  <a:t> </a:t>
                </a:r>
                <a:r>
                  <a:rPr lang="en-US" sz="2000" spc="-85" dirty="0">
                    <a:latin typeface="Arial"/>
                    <a:cs typeface="Arial"/>
                  </a:rPr>
                  <a:t>Pearson</a:t>
                </a:r>
                <a:r>
                  <a:rPr lang="en-US" sz="2000" spc="5" dirty="0">
                    <a:latin typeface="Arial"/>
                    <a:cs typeface="Arial"/>
                  </a:rPr>
                  <a:t> </a:t>
                </a:r>
                <a:r>
                  <a:rPr lang="en-US" sz="2000" spc="-35" dirty="0">
                    <a:latin typeface="Arial"/>
                    <a:cs typeface="Arial"/>
                  </a:rPr>
                  <a:t>correlation</a:t>
                </a:r>
                <a:r>
                  <a:rPr lang="en-US" sz="2000" dirty="0">
                    <a:latin typeface="Arial"/>
                    <a:cs typeface="Arial"/>
                  </a:rPr>
                  <a:t> </a:t>
                </a:r>
                <a:r>
                  <a:rPr lang="en-US" sz="2000" spc="-30" dirty="0">
                    <a:latin typeface="Arial"/>
                    <a:cs typeface="Arial"/>
                  </a:rPr>
                  <a:t>coefficient</a:t>
                </a:r>
                <a:r>
                  <a:rPr lang="en-US" sz="2000" spc="-5" dirty="0">
                    <a:latin typeface="Arial"/>
                    <a:cs typeface="Arial"/>
                  </a:rPr>
                  <a:t> </a:t>
                </a:r>
                <a:r>
                  <a:rPr lang="en-US" sz="2000" spc="-35" dirty="0">
                    <a:latin typeface="Arial"/>
                    <a:cs typeface="Arial"/>
                  </a:rPr>
                  <a:t>quantifies</a:t>
                </a:r>
                <a:r>
                  <a:rPr lang="en-US" sz="2000" dirty="0">
                    <a:latin typeface="Arial"/>
                    <a:cs typeface="Arial"/>
                  </a:rPr>
                  <a:t> the</a:t>
                </a:r>
                <a:r>
                  <a:rPr lang="en-US" sz="2000" spc="-5" dirty="0">
                    <a:latin typeface="Arial"/>
                    <a:cs typeface="Arial"/>
                  </a:rPr>
                  <a:t> </a:t>
                </a:r>
                <a:r>
                  <a:rPr lang="en-US" sz="2000" spc="-25" dirty="0">
                    <a:solidFill>
                      <a:srgbClr val="00B0F0"/>
                    </a:solidFill>
                    <a:latin typeface="Arial"/>
                    <a:cs typeface="Arial"/>
                  </a:rPr>
                  <a:t>strength</a:t>
                </a:r>
                <a:r>
                  <a:rPr lang="en-US" sz="2000" dirty="0">
                    <a:solidFill>
                      <a:srgbClr val="00B0F0"/>
                    </a:solidFill>
                    <a:latin typeface="Arial"/>
                    <a:cs typeface="Arial"/>
                  </a:rPr>
                  <a:t> of</a:t>
                </a:r>
                <a:r>
                  <a:rPr lang="en-US" sz="2000" spc="-5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solidFill>
                      <a:srgbClr val="00B0F0"/>
                    </a:solidFill>
                    <a:latin typeface="Arial"/>
                    <a:cs typeface="Arial"/>
                  </a:rPr>
                  <a:t>the </a:t>
                </a:r>
                <a:r>
                  <a:rPr lang="en-US" sz="2000" spc="-10" dirty="0">
                    <a:solidFill>
                      <a:srgbClr val="00B0F0"/>
                    </a:solidFill>
                    <a:latin typeface="Arial"/>
                    <a:cs typeface="Arial"/>
                  </a:rPr>
                  <a:t>(linear) </a:t>
                </a:r>
                <a:r>
                  <a:rPr lang="en-US" sz="2000" spc="-40" dirty="0">
                    <a:solidFill>
                      <a:srgbClr val="00B0F0"/>
                    </a:solidFill>
                    <a:latin typeface="Arial"/>
                    <a:cs typeface="Arial"/>
                  </a:rPr>
                  <a:t>relationship</a:t>
                </a:r>
                <a:r>
                  <a:rPr lang="en-US" sz="2000" spc="-15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000" spc="-65" dirty="0">
                    <a:latin typeface="Arial"/>
                    <a:cs typeface="Arial"/>
                  </a:rPr>
                  <a:t>between</a:t>
                </a:r>
                <a:r>
                  <a:rPr lang="en-US" sz="2000" spc="5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our </a:t>
                </a:r>
                <a:r>
                  <a:rPr lang="en-US" sz="2000" spc="-40" dirty="0">
                    <a:latin typeface="Arial"/>
                    <a:cs typeface="Arial"/>
                  </a:rPr>
                  <a:t>explanatory</a:t>
                </a:r>
                <a:r>
                  <a:rPr lang="en-US" sz="2000" dirty="0">
                    <a:latin typeface="Arial"/>
                    <a:cs typeface="Arial"/>
                  </a:rPr>
                  <a:t> </a:t>
                </a:r>
                <a:r>
                  <a:rPr lang="en-US" sz="2000" spc="-40" dirty="0">
                    <a:latin typeface="Arial"/>
                    <a:cs typeface="Arial"/>
                  </a:rPr>
                  <a:t>and</a:t>
                </a:r>
                <a:r>
                  <a:rPr lang="en-US" sz="2000" spc="5" dirty="0">
                    <a:latin typeface="Arial"/>
                    <a:cs typeface="Arial"/>
                  </a:rPr>
                  <a:t> </a:t>
                </a:r>
                <a:r>
                  <a:rPr lang="en-US" sz="2000" spc="-90" dirty="0">
                    <a:latin typeface="Arial"/>
                    <a:cs typeface="Arial"/>
                  </a:rPr>
                  <a:t>response</a:t>
                </a:r>
                <a:r>
                  <a:rPr lang="en-US" sz="2000" spc="10" dirty="0">
                    <a:latin typeface="Arial"/>
                    <a:cs typeface="Arial"/>
                  </a:rPr>
                  <a:t> </a:t>
                </a:r>
                <a:r>
                  <a:rPr lang="en-US" sz="2000" spc="-10" dirty="0">
                    <a:latin typeface="Arial"/>
                    <a:cs typeface="Arial"/>
                  </a:rPr>
                  <a:t>variables:</a:t>
                </a:r>
                <a:endParaRPr lang="en-US" sz="2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𝑥</m:t>
                                    </m:r>
                                  </m:e>
                                </m:acc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/>
                                  </a:rPr>
                                  <m:t>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𝑦</m:t>
                                    </m:r>
                                  </m:e>
                                </m:acc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sz="2000" dirty="0">
                    <a:latin typeface="Arial"/>
                    <a:cs typeface="Arial"/>
                  </a:rPr>
                  <a:t>, </a:t>
                </a: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000" dirty="0">
                    <a:latin typeface="Arial"/>
                    <a:cs typeface="Arial"/>
                  </a:rPr>
                  <a:t>The</a:t>
                </a:r>
                <a:r>
                  <a:rPr lang="en-US" sz="2000" spc="-45" dirty="0">
                    <a:latin typeface="Arial"/>
                    <a:cs typeface="Arial"/>
                  </a:rPr>
                  <a:t> </a:t>
                </a:r>
                <a:r>
                  <a:rPr lang="en-US" sz="2000" spc="-35" dirty="0">
                    <a:latin typeface="Arial"/>
                    <a:cs typeface="Arial"/>
                  </a:rPr>
                  <a:t>correlation</a:t>
                </a:r>
                <a:r>
                  <a:rPr lang="en-US" sz="2000" spc="20" dirty="0">
                    <a:latin typeface="Arial"/>
                    <a:cs typeface="Arial"/>
                  </a:rPr>
                  <a:t> </a:t>
                </a:r>
                <a:r>
                  <a:rPr lang="en-US" sz="2000" spc="-60" dirty="0">
                    <a:latin typeface="Arial"/>
                    <a:cs typeface="Arial"/>
                  </a:rPr>
                  <a:t>takes</a:t>
                </a:r>
                <a:r>
                  <a:rPr lang="en-US" sz="2000" spc="20" dirty="0">
                    <a:latin typeface="Arial"/>
                    <a:cs typeface="Arial"/>
                  </a:rPr>
                  <a:t> </a:t>
                </a:r>
                <a:r>
                  <a:rPr lang="en-US" sz="2000" spc="-10" dirty="0">
                    <a:latin typeface="Arial"/>
                    <a:cs typeface="Arial"/>
                  </a:rPr>
                  <a:t>on</a:t>
                </a:r>
                <a:r>
                  <a:rPr lang="en-US" sz="2000" spc="20" dirty="0">
                    <a:latin typeface="Arial"/>
                    <a:cs typeface="Arial"/>
                  </a:rPr>
                  <a:t> </a:t>
                </a:r>
                <a:r>
                  <a:rPr lang="en-US" sz="2000" spc="-70" dirty="0">
                    <a:latin typeface="Arial"/>
                    <a:cs typeface="Arial"/>
                  </a:rPr>
                  <a:t>values</a:t>
                </a:r>
                <a:r>
                  <a:rPr lang="en-US" sz="2000" spc="15" dirty="0">
                    <a:latin typeface="Arial"/>
                    <a:cs typeface="Arial"/>
                  </a:rPr>
                  <a:t> </a:t>
                </a:r>
                <a:r>
                  <a:rPr lang="en-US" sz="2000" spc="-65" dirty="0">
                    <a:latin typeface="Arial"/>
                    <a:cs typeface="Arial"/>
                  </a:rPr>
                  <a:t>between</a:t>
                </a:r>
                <a:r>
                  <a:rPr lang="en-US" sz="2000" spc="20" dirty="0">
                    <a:latin typeface="Arial"/>
                    <a:cs typeface="Arial"/>
                  </a:rPr>
                  <a:t> </a:t>
                </a:r>
                <a:r>
                  <a:rPr lang="en-US" sz="2000" i="1" spc="85" dirty="0">
                    <a:latin typeface="Menlo"/>
                    <a:cs typeface="Menlo"/>
                  </a:rPr>
                  <a:t>−</a:t>
                </a:r>
                <a:r>
                  <a:rPr lang="en-US" sz="2000" spc="85" dirty="0">
                    <a:latin typeface="Times New Roman"/>
                    <a:cs typeface="Times New Roman"/>
                  </a:rPr>
                  <a:t>1</a:t>
                </a:r>
                <a:r>
                  <a:rPr lang="en-US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US" sz="2000" i="1" spc="185" dirty="0">
                    <a:latin typeface="Menlo"/>
                    <a:cs typeface="Menlo"/>
                  </a:rPr>
                  <a:t>≤</a:t>
                </a:r>
                <a:r>
                  <a:rPr lang="en-US" sz="2000" i="1" spc="-360" dirty="0">
                    <a:latin typeface="Menlo"/>
                    <a:cs typeface="Menlo"/>
                  </a:rPr>
                  <a:t> </a:t>
                </a:r>
                <a:r>
                  <a:rPr lang="en-US" sz="2000" i="1" spc="55" dirty="0">
                    <a:latin typeface="Times New Roman"/>
                    <a:cs typeface="Times New Roman"/>
                  </a:rPr>
                  <a:t>r</a:t>
                </a:r>
                <a:r>
                  <a:rPr lang="en-US" sz="2000" i="1" spc="20" dirty="0">
                    <a:latin typeface="Times New Roman"/>
                    <a:cs typeface="Times New Roman"/>
                  </a:rPr>
                  <a:t> </a:t>
                </a:r>
                <a:r>
                  <a:rPr lang="en-US" sz="2000" i="1" spc="185" dirty="0">
                    <a:latin typeface="Menlo"/>
                    <a:cs typeface="Menlo"/>
                  </a:rPr>
                  <a:t>≤</a:t>
                </a:r>
                <a:r>
                  <a:rPr lang="en-US" sz="2000" i="1" spc="-360" dirty="0">
                    <a:latin typeface="Menlo"/>
                    <a:cs typeface="Menlo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1</a:t>
                </a:r>
                <a:r>
                  <a:rPr lang="en-US" sz="2000" dirty="0">
                    <a:latin typeface="Arial"/>
                    <a:cs typeface="Arial"/>
                  </a:rPr>
                  <a:t>,</a:t>
                </a:r>
                <a:r>
                  <a:rPr lang="en-US" sz="2000" spc="20" dirty="0">
                    <a:latin typeface="Arial"/>
                    <a:cs typeface="Arial"/>
                  </a:rPr>
                  <a:t> </a:t>
                </a:r>
                <a:r>
                  <a:rPr lang="en-US" sz="2000" spc="-20" dirty="0">
                    <a:latin typeface="Arial"/>
                    <a:cs typeface="Arial"/>
                  </a:rPr>
                  <a:t>where:</a:t>
                </a:r>
                <a:endParaRPr lang="en-US" sz="2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endParaRPr sz="20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0734DCFA-410F-9947-88CE-799639F60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761" y="368162"/>
                <a:ext cx="8066748" cy="2523961"/>
              </a:xfrm>
              <a:prstGeom prst="rect">
                <a:avLst/>
              </a:prstGeom>
              <a:blipFill>
                <a:blip r:embed="rId3"/>
                <a:stretch>
                  <a:fillRect l="-1727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ject 4">
            <a:extLst>
              <a:ext uri="{FF2B5EF4-FFF2-40B4-BE49-F238E27FC236}">
                <a16:creationId xmlns:a16="http://schemas.microsoft.com/office/drawing/2014/main" id="{49B5BDE0-5E5C-D35C-00AE-053CEC668195}"/>
              </a:ext>
            </a:extLst>
          </p:cNvPr>
          <p:cNvSpPr txBox="1"/>
          <p:nvPr/>
        </p:nvSpPr>
        <p:spPr>
          <a:xfrm>
            <a:off x="4300323" y="5926171"/>
            <a:ext cx="229908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/>
                <a:cs typeface="Arial"/>
              </a:rPr>
              <a:t>Perfect</a:t>
            </a:r>
            <a:r>
              <a:rPr spc="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positive</a:t>
            </a:r>
            <a:r>
              <a:rPr spc="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correlation,</a:t>
            </a:r>
            <a:r>
              <a:rPr spc="25" dirty="0">
                <a:latin typeface="Arial"/>
                <a:cs typeface="Arial"/>
              </a:rPr>
              <a:t> </a:t>
            </a:r>
            <a:r>
              <a:rPr i="1" spc="110" dirty="0">
                <a:latin typeface="Times New Roman"/>
                <a:cs typeface="Times New Roman"/>
              </a:rPr>
              <a:t>r</a:t>
            </a:r>
            <a:r>
              <a:rPr i="1" spc="60" dirty="0">
                <a:latin typeface="Times New Roman"/>
                <a:cs typeface="Times New Roman"/>
              </a:rPr>
              <a:t> </a:t>
            </a:r>
            <a:r>
              <a:rPr spc="215" dirty="0">
                <a:latin typeface="Times New Roman"/>
                <a:cs typeface="Times New Roman"/>
              </a:rPr>
              <a:t>=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1</a:t>
            </a:r>
            <a:endParaRPr dirty="0">
              <a:latin typeface="Times New Roman"/>
              <a:cs typeface="Times New Roman"/>
            </a:endParaRPr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7AB8853F-D042-C3E8-BC3B-5A2474C4F90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81772" y="2604654"/>
            <a:ext cx="8257309" cy="3325091"/>
          </a:xfrm>
          <a:prstGeom prst="rect">
            <a:avLst/>
          </a:prstGeom>
        </p:spPr>
      </p:pic>
      <p:sp>
        <p:nvSpPr>
          <p:cNvPr id="5" name="object 6">
            <a:extLst>
              <a:ext uri="{FF2B5EF4-FFF2-40B4-BE49-F238E27FC236}">
                <a16:creationId xmlns:a16="http://schemas.microsoft.com/office/drawing/2014/main" id="{A3515D99-D78D-F0D1-B769-9B5E2404C2E3}"/>
              </a:ext>
            </a:extLst>
          </p:cNvPr>
          <p:cNvSpPr txBox="1"/>
          <p:nvPr/>
        </p:nvSpPr>
        <p:spPr>
          <a:xfrm>
            <a:off x="7350236" y="5926171"/>
            <a:ext cx="1641364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/>
                <a:cs typeface="Arial"/>
              </a:rPr>
              <a:t>No</a:t>
            </a:r>
            <a:r>
              <a:rPr spc="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correlation,</a:t>
            </a:r>
            <a:r>
              <a:rPr spc="30" dirty="0">
                <a:latin typeface="Arial"/>
                <a:cs typeface="Arial"/>
              </a:rPr>
              <a:t> </a:t>
            </a:r>
            <a:r>
              <a:rPr i="1" spc="110" dirty="0">
                <a:latin typeface="Times New Roman"/>
                <a:cs typeface="Times New Roman"/>
              </a:rPr>
              <a:t>r</a:t>
            </a:r>
            <a:r>
              <a:rPr i="1" spc="70" dirty="0">
                <a:latin typeface="Times New Roman"/>
                <a:cs typeface="Times New Roman"/>
              </a:rPr>
              <a:t> </a:t>
            </a:r>
            <a:r>
              <a:rPr spc="215" dirty="0">
                <a:latin typeface="Times New Roman"/>
                <a:cs typeface="Times New Roman"/>
              </a:rPr>
              <a:t>=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0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231B71F7-CD33-9741-02D9-A624A6C2EE09}"/>
              </a:ext>
            </a:extLst>
          </p:cNvPr>
          <p:cNvSpPr txBox="1"/>
          <p:nvPr/>
        </p:nvSpPr>
        <p:spPr>
          <a:xfrm>
            <a:off x="9937935" y="5926171"/>
            <a:ext cx="2482517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/>
                <a:cs typeface="Arial"/>
              </a:rPr>
              <a:t>Perfect</a:t>
            </a:r>
            <a:r>
              <a:rPr spc="2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negative</a:t>
            </a:r>
            <a:r>
              <a:rPr spc="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correlation,</a:t>
            </a:r>
            <a:r>
              <a:rPr spc="25" dirty="0">
                <a:latin typeface="Arial"/>
                <a:cs typeface="Arial"/>
              </a:rPr>
              <a:t> </a:t>
            </a:r>
            <a:r>
              <a:rPr i="1" spc="110" dirty="0">
                <a:latin typeface="Times New Roman"/>
                <a:cs typeface="Times New Roman"/>
              </a:rPr>
              <a:t>r</a:t>
            </a:r>
            <a:r>
              <a:rPr i="1" spc="60" dirty="0">
                <a:latin typeface="Times New Roman"/>
                <a:cs typeface="Times New Roman"/>
              </a:rPr>
              <a:t> </a:t>
            </a:r>
            <a:r>
              <a:rPr spc="215" dirty="0">
                <a:latin typeface="Times New Roman"/>
                <a:cs typeface="Times New Roman"/>
              </a:rPr>
              <a:t>=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i="1" spc="114" dirty="0">
                <a:latin typeface="Arial"/>
                <a:cs typeface="Arial"/>
              </a:rPr>
              <a:t>−</a:t>
            </a:r>
            <a:r>
              <a:rPr spc="114" dirty="0">
                <a:latin typeface="Times New Roman"/>
                <a:cs typeface="Times New Roman"/>
              </a:rPr>
              <a:t>1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47F7343-8647-D5B5-21A7-72AC69C41DBA}"/>
              </a:ext>
            </a:extLst>
          </p:cNvPr>
          <p:cNvSpPr/>
          <p:nvPr/>
        </p:nvSpPr>
        <p:spPr>
          <a:xfrm>
            <a:off x="2826328" y="2082207"/>
            <a:ext cx="8451272" cy="460118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i="1" dirty="0"/>
              <a:t>Practice: </a:t>
            </a:r>
            <a:r>
              <a:rPr lang="en-US" sz="2000" dirty="0"/>
              <a:t>Based on your scatterplot </a:t>
            </a:r>
          </a:p>
          <a:p>
            <a:r>
              <a:rPr lang="en-US" sz="2000" dirty="0"/>
              <a:t>what correlation value would you </a:t>
            </a:r>
          </a:p>
          <a:p>
            <a:r>
              <a:rPr lang="en-US" sz="2000" dirty="0"/>
              <a:t>expect between Minutes and Cost? </a:t>
            </a:r>
          </a:p>
          <a:p>
            <a:endParaRPr lang="en-US" sz="2000" dirty="0"/>
          </a:p>
          <a:p>
            <a:r>
              <a:rPr lang="en-US" sz="2000"/>
              <a:t>Calculate </a:t>
            </a:r>
            <a:r>
              <a:rPr lang="en-US" sz="2000" dirty="0"/>
              <a:t>it to check your answer. </a:t>
            </a:r>
          </a:p>
          <a:p>
            <a:endParaRPr lang="en-US" sz="2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57F50AE-DD1B-2965-F486-9E7906715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26490"/>
              </p:ext>
            </p:extLst>
          </p:nvPr>
        </p:nvGraphicFramePr>
        <p:xfrm>
          <a:off x="7750048" y="2319529"/>
          <a:ext cx="2925252" cy="402336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2626">
                  <a:extLst>
                    <a:ext uri="{9D8B030D-6E8A-4147-A177-3AD203B41FA5}">
                      <a16:colId xmlns:a16="http://schemas.microsoft.com/office/drawing/2014/main" val="4065979031"/>
                    </a:ext>
                  </a:extLst>
                </a:gridCol>
                <a:gridCol w="1462626">
                  <a:extLst>
                    <a:ext uri="{9D8B030D-6E8A-4147-A177-3AD203B41FA5}">
                      <a16:colId xmlns:a16="http://schemas.microsoft.com/office/drawing/2014/main" val="133350829"/>
                    </a:ext>
                  </a:extLst>
                </a:gridCol>
              </a:tblGrid>
              <a:tr h="295079">
                <a:tc>
                  <a:txBody>
                    <a:bodyPr/>
                    <a:lstStyle/>
                    <a:p>
                      <a:r>
                        <a:rPr lang="en-US" dirty="0"/>
                        <a:t>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22022"/>
                  </a:ext>
                </a:extLst>
              </a:tr>
              <a:tr h="252204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851236"/>
                  </a:ext>
                </a:extLst>
              </a:tr>
              <a:tr h="252204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159431"/>
                  </a:ext>
                </a:extLst>
              </a:tr>
              <a:tr h="252204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67884"/>
                  </a:ext>
                </a:extLst>
              </a:tr>
              <a:tr h="252204"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270981"/>
                  </a:ext>
                </a:extLst>
              </a:tr>
              <a:tr h="252204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87449"/>
                  </a:ext>
                </a:extLst>
              </a:tr>
              <a:tr h="252204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576466"/>
                  </a:ext>
                </a:extLst>
              </a:tr>
              <a:tr h="252204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046076"/>
                  </a:ext>
                </a:extLst>
              </a:tr>
              <a:tr h="252204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17740"/>
                  </a:ext>
                </a:extLst>
              </a:tr>
              <a:tr h="252204"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81864"/>
                  </a:ext>
                </a:extLst>
              </a:tr>
              <a:tr h="252204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21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884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 / Recap:  Describing Distributions for Continuous Variables</a:t>
            </a:r>
            <a:endParaRPr lang="en-US" b="1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45737" y="251342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looking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39" dirty="0">
                <a:latin typeface="Arial"/>
                <a:cs typeface="Arial"/>
              </a:rPr>
              <a:t>describe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attributes: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EEEDB3-2D3D-ECD9-E489-00E38ACA88A2}"/>
              </a:ext>
            </a:extLst>
          </p:cNvPr>
          <p:cNvSpPr txBox="1"/>
          <p:nvPr/>
        </p:nvSpPr>
        <p:spPr>
          <a:xfrm>
            <a:off x="10006588" y="933644"/>
            <a:ext cx="929142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99" dirty="0">
                <a:latin typeface="Arial"/>
                <a:cs typeface="Arial"/>
              </a:rPr>
              <a:t>Center </a:t>
            </a:r>
            <a:r>
              <a:rPr sz="2180" b="1" spc="-178" dirty="0">
                <a:solidFill>
                  <a:srgbClr val="C00000"/>
                </a:solidFill>
                <a:latin typeface="Arial"/>
                <a:cs typeface="Arial"/>
              </a:rPr>
              <a:t>Spread</a:t>
            </a:r>
            <a:endParaRPr sz="218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F1FBC1E-43C5-F024-464E-11AF1A2684E5}"/>
              </a:ext>
            </a:extLst>
          </p:cNvPr>
          <p:cNvSpPr txBox="1"/>
          <p:nvPr/>
        </p:nvSpPr>
        <p:spPr>
          <a:xfrm>
            <a:off x="5105770" y="933644"/>
            <a:ext cx="1334550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218" dirty="0">
                <a:latin typeface="Arial"/>
                <a:cs typeface="Arial"/>
              </a:rPr>
              <a:t>Skewness</a:t>
            </a:r>
            <a:r>
              <a:rPr sz="2180" spc="-20" dirty="0">
                <a:latin typeface="Arial"/>
                <a:cs typeface="Arial"/>
              </a:rPr>
              <a:t> Modality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E160EC3-7013-43F2-E63D-FE63A2F82C43}"/>
              </a:ext>
            </a:extLst>
          </p:cNvPr>
          <p:cNvSpPr/>
          <p:nvPr/>
        </p:nvSpPr>
        <p:spPr>
          <a:xfrm>
            <a:off x="4749223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9BE4DDE-CE7E-B097-DDFB-F647680CDD7E}"/>
              </a:ext>
            </a:extLst>
          </p:cNvPr>
          <p:cNvSpPr/>
          <p:nvPr/>
        </p:nvSpPr>
        <p:spPr>
          <a:xfrm>
            <a:off x="9662471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62F95D-721A-70C3-2E52-ED4516CA7E89}"/>
              </a:ext>
            </a:extLst>
          </p:cNvPr>
          <p:cNvSpPr/>
          <p:nvPr/>
        </p:nvSpPr>
        <p:spPr>
          <a:xfrm>
            <a:off x="3618734" y="1123837"/>
            <a:ext cx="1130490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Graphical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3C4859-DAFA-F926-9499-9C7984C97DCA}"/>
              </a:ext>
            </a:extLst>
          </p:cNvPr>
          <p:cNvSpPr/>
          <p:nvPr/>
        </p:nvSpPr>
        <p:spPr>
          <a:xfrm>
            <a:off x="7546078" y="1123837"/>
            <a:ext cx="2116393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Summary Statistics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52925A4-3953-37B4-3DF4-FB308E63FA0A}"/>
              </a:ext>
            </a:extLst>
          </p:cNvPr>
          <p:cNvSpPr txBox="1"/>
          <p:nvPr/>
        </p:nvSpPr>
        <p:spPr>
          <a:xfrm>
            <a:off x="3445737" y="1851615"/>
            <a:ext cx="8096215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dirty="0">
                <a:latin typeface="Arial"/>
                <a:cs typeface="Arial"/>
              </a:rPr>
              <a:t>The</a:t>
            </a:r>
            <a:r>
              <a:rPr sz="2180" spc="-99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five</a:t>
            </a:r>
            <a:r>
              <a:rPr sz="2180" spc="-40" dirty="0">
                <a:latin typeface="Arial"/>
                <a:cs typeface="Arial"/>
              </a:rPr>
              <a:t> statistics </a:t>
            </a:r>
            <a:r>
              <a:rPr sz="2180" spc="-139" dirty="0">
                <a:latin typeface="Arial"/>
                <a:cs typeface="Arial"/>
              </a:rPr>
              <a:t>make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up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five-number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109" dirty="0">
                <a:solidFill>
                  <a:srgbClr val="00B0F0"/>
                </a:solidFill>
                <a:latin typeface="Arial"/>
                <a:cs typeface="Arial"/>
              </a:rPr>
              <a:t>summary</a:t>
            </a:r>
            <a:r>
              <a:rPr sz="2180" spc="-109" dirty="0">
                <a:latin typeface="Arial"/>
                <a:cs typeface="Arial"/>
              </a:rPr>
              <a:t>,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which </a:t>
            </a:r>
            <a:r>
              <a:rPr sz="2180" spc="-89" dirty="0">
                <a:latin typeface="Arial"/>
                <a:cs typeface="Arial"/>
              </a:rPr>
              <a:t>captures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information </a:t>
            </a:r>
            <a:r>
              <a:rPr sz="2180" spc="-20" dirty="0">
                <a:latin typeface="Arial"/>
                <a:cs typeface="Arial"/>
              </a:rPr>
              <a:t>about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both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center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i="1" spc="-79" dirty="0">
                <a:latin typeface="Arial"/>
                <a:cs typeface="Arial"/>
              </a:rPr>
              <a:t>and</a:t>
            </a:r>
            <a:r>
              <a:rPr sz="2180" i="1" spc="-40" dirty="0">
                <a:latin typeface="Arial"/>
                <a:cs typeface="Arial"/>
              </a:rPr>
              <a:t> </a:t>
            </a:r>
            <a:r>
              <a:rPr sz="2180" spc="-159" dirty="0">
                <a:latin typeface="Arial"/>
                <a:cs typeface="Arial"/>
              </a:rPr>
              <a:t>spread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data:</a:t>
            </a:r>
            <a:endParaRPr sz="2180">
              <a:latin typeface="Arial"/>
              <a:cs typeface="Arial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18CE3E2D-525B-463E-20D7-D8D1B2302BF5}"/>
              </a:ext>
            </a:extLst>
          </p:cNvPr>
          <p:cNvSpPr txBox="1"/>
          <p:nvPr/>
        </p:nvSpPr>
        <p:spPr>
          <a:xfrm>
            <a:off x="3200401" y="2662447"/>
            <a:ext cx="9029625" cy="405361"/>
          </a:xfrm>
          <a:prstGeom prst="rect">
            <a:avLst/>
          </a:prstGeom>
        </p:spPr>
        <p:txBody>
          <a:bodyPr vert="horz" wrap="square" lIns="0" tIns="69209" rIns="0" bIns="0" rtlCol="0">
            <a:spAutoFit/>
          </a:bodyPr>
          <a:lstStyle/>
          <a:p>
            <a:pPr marL="25168" algn="just">
              <a:spcBef>
                <a:spcPts val="545"/>
              </a:spcBef>
            </a:pPr>
            <a:r>
              <a:rPr lang="en-US" sz="2180" spc="-20" dirty="0">
                <a:latin typeface="Arial"/>
                <a:cs typeface="Arial"/>
              </a:rPr>
              <a:t>Minimum  /  </a:t>
            </a:r>
            <a:r>
              <a:rPr lang="en-US" sz="2180" dirty="0">
                <a:latin typeface="Arial"/>
                <a:cs typeface="Arial"/>
              </a:rPr>
              <a:t>25</a:t>
            </a:r>
            <a:r>
              <a:rPr lang="en-US" sz="2180" baseline="30000" dirty="0">
                <a:latin typeface="Arial"/>
                <a:cs typeface="Arial"/>
              </a:rPr>
              <a:t>th </a:t>
            </a:r>
            <a:r>
              <a:rPr lang="en-US" sz="2180" spc="-69" dirty="0">
                <a:latin typeface="Arial"/>
                <a:cs typeface="Arial"/>
              </a:rPr>
              <a:t>percentile (Q1)   / Median  /  75</a:t>
            </a:r>
            <a:r>
              <a:rPr lang="en-US" sz="2180" spc="-69" baseline="30000" dirty="0">
                <a:latin typeface="Arial"/>
                <a:cs typeface="Arial"/>
              </a:rPr>
              <a:t>th</a:t>
            </a:r>
            <a:r>
              <a:rPr lang="en-US" sz="2180" spc="-69" dirty="0">
                <a:latin typeface="Arial"/>
                <a:cs typeface="Arial"/>
              </a:rPr>
              <a:t> percentile (Q3)  /  Maximum </a:t>
            </a:r>
            <a:endParaRPr lang="en-US" sz="2180" dirty="0">
              <a:latin typeface="Arial"/>
              <a:cs typeface="Arial"/>
            </a:endParaRPr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B9BAB77A-CA2A-AD1E-6077-FF1AF4522ECF}"/>
              </a:ext>
            </a:extLst>
          </p:cNvPr>
          <p:cNvSpPr txBox="1"/>
          <p:nvPr/>
        </p:nvSpPr>
        <p:spPr>
          <a:xfrm>
            <a:off x="3445737" y="3272714"/>
            <a:ext cx="76671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Arial"/>
                <a:cs typeface="Arial"/>
              </a:rPr>
              <a:t>We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can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98" dirty="0">
                <a:latin typeface="Arial"/>
                <a:cs typeface="Arial"/>
              </a:rPr>
              <a:t>use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 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box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 plot</a:t>
            </a:r>
            <a:r>
              <a:rPr sz="2180" spc="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 </a:t>
            </a:r>
            <a:r>
              <a:rPr sz="2180" spc="-99" dirty="0">
                <a:latin typeface="Arial"/>
                <a:cs typeface="Arial"/>
              </a:rPr>
              <a:t>visualize</a:t>
            </a:r>
            <a:r>
              <a:rPr sz="2180" dirty="0">
                <a:latin typeface="Arial"/>
                <a:cs typeface="Arial"/>
              </a:rPr>
              <a:t> all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 </a:t>
            </a:r>
            <a:r>
              <a:rPr sz="2180" spc="-129" dirty="0">
                <a:latin typeface="Arial"/>
                <a:cs typeface="Arial"/>
              </a:rPr>
              <a:t>these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statistics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 </a:t>
            </a:r>
            <a:r>
              <a:rPr sz="2180" spc="-129" dirty="0">
                <a:latin typeface="Arial"/>
                <a:cs typeface="Arial"/>
              </a:rPr>
              <a:t>one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go:</a:t>
            </a:r>
            <a:endParaRPr sz="2180">
              <a:latin typeface="Arial"/>
              <a:cs typeface="Arial"/>
            </a:endParaRPr>
          </a:p>
        </p:txBody>
      </p:sp>
      <p:pic>
        <p:nvPicPr>
          <p:cNvPr id="20" name="object 12">
            <a:extLst>
              <a:ext uri="{FF2B5EF4-FFF2-40B4-BE49-F238E27FC236}">
                <a16:creationId xmlns:a16="http://schemas.microsoft.com/office/drawing/2014/main" id="{FE33EB25-CF62-6476-AE82-1E42B1E6119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37118" y="3631062"/>
            <a:ext cx="6217920" cy="316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8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 / Recap:  Describing Distributions for Continuous Variables</a:t>
            </a:r>
            <a:endParaRPr lang="en-US" b="1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45737" y="251342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looking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39" dirty="0">
                <a:latin typeface="Arial"/>
                <a:cs typeface="Arial"/>
              </a:rPr>
              <a:t>describe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attributes: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EEEDB3-2D3D-ECD9-E489-00E38ACA88A2}"/>
              </a:ext>
            </a:extLst>
          </p:cNvPr>
          <p:cNvSpPr txBox="1"/>
          <p:nvPr/>
        </p:nvSpPr>
        <p:spPr>
          <a:xfrm>
            <a:off x="10006588" y="933644"/>
            <a:ext cx="929142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99" dirty="0">
                <a:latin typeface="Arial"/>
                <a:cs typeface="Arial"/>
              </a:rPr>
              <a:t>Center </a:t>
            </a:r>
            <a:r>
              <a:rPr sz="2180" b="1" spc="-178" dirty="0">
                <a:solidFill>
                  <a:srgbClr val="C00000"/>
                </a:solidFill>
                <a:latin typeface="Arial"/>
                <a:cs typeface="Arial"/>
              </a:rPr>
              <a:t>Spread</a:t>
            </a:r>
            <a:endParaRPr sz="218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F1FBC1E-43C5-F024-464E-11AF1A2684E5}"/>
              </a:ext>
            </a:extLst>
          </p:cNvPr>
          <p:cNvSpPr txBox="1"/>
          <p:nvPr/>
        </p:nvSpPr>
        <p:spPr>
          <a:xfrm>
            <a:off x="5105770" y="933644"/>
            <a:ext cx="1334550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218" dirty="0">
                <a:latin typeface="Arial"/>
                <a:cs typeface="Arial"/>
              </a:rPr>
              <a:t>Skewness</a:t>
            </a:r>
            <a:r>
              <a:rPr sz="2180" spc="-20" dirty="0">
                <a:latin typeface="Arial"/>
                <a:cs typeface="Arial"/>
              </a:rPr>
              <a:t> Modality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E160EC3-7013-43F2-E63D-FE63A2F82C43}"/>
              </a:ext>
            </a:extLst>
          </p:cNvPr>
          <p:cNvSpPr/>
          <p:nvPr/>
        </p:nvSpPr>
        <p:spPr>
          <a:xfrm>
            <a:off x="4749223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9BE4DDE-CE7E-B097-DDFB-F647680CDD7E}"/>
              </a:ext>
            </a:extLst>
          </p:cNvPr>
          <p:cNvSpPr/>
          <p:nvPr/>
        </p:nvSpPr>
        <p:spPr>
          <a:xfrm>
            <a:off x="9662471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62F95D-721A-70C3-2E52-ED4516CA7E89}"/>
              </a:ext>
            </a:extLst>
          </p:cNvPr>
          <p:cNvSpPr/>
          <p:nvPr/>
        </p:nvSpPr>
        <p:spPr>
          <a:xfrm>
            <a:off x="3618734" y="1123837"/>
            <a:ext cx="1130490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Graphical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3C4859-DAFA-F926-9499-9C7984C97DCA}"/>
              </a:ext>
            </a:extLst>
          </p:cNvPr>
          <p:cNvSpPr/>
          <p:nvPr/>
        </p:nvSpPr>
        <p:spPr>
          <a:xfrm>
            <a:off x="7546078" y="1123837"/>
            <a:ext cx="2116393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Summary Statistics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52925A4-3953-37B4-3DF4-FB308E63FA0A}"/>
              </a:ext>
            </a:extLst>
          </p:cNvPr>
          <p:cNvSpPr txBox="1"/>
          <p:nvPr/>
        </p:nvSpPr>
        <p:spPr>
          <a:xfrm>
            <a:off x="3445737" y="1851615"/>
            <a:ext cx="8096215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dirty="0">
                <a:latin typeface="Arial"/>
                <a:cs typeface="Arial"/>
              </a:rPr>
              <a:t>The</a:t>
            </a:r>
            <a:r>
              <a:rPr sz="2180" spc="-99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five</a:t>
            </a:r>
            <a:r>
              <a:rPr sz="2180" spc="-40" dirty="0">
                <a:latin typeface="Arial"/>
                <a:cs typeface="Arial"/>
              </a:rPr>
              <a:t> statistics </a:t>
            </a:r>
            <a:r>
              <a:rPr sz="2180" spc="-139" dirty="0">
                <a:latin typeface="Arial"/>
                <a:cs typeface="Arial"/>
              </a:rPr>
              <a:t>make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up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five-number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109" dirty="0">
                <a:solidFill>
                  <a:srgbClr val="00B0F0"/>
                </a:solidFill>
                <a:latin typeface="Arial"/>
                <a:cs typeface="Arial"/>
              </a:rPr>
              <a:t>summary</a:t>
            </a:r>
            <a:r>
              <a:rPr sz="2180" spc="-109" dirty="0">
                <a:latin typeface="Arial"/>
                <a:cs typeface="Arial"/>
              </a:rPr>
              <a:t>,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which </a:t>
            </a:r>
            <a:r>
              <a:rPr sz="2180" spc="-89" dirty="0">
                <a:latin typeface="Arial"/>
                <a:cs typeface="Arial"/>
              </a:rPr>
              <a:t>captures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information </a:t>
            </a:r>
            <a:r>
              <a:rPr sz="2180" spc="-20" dirty="0">
                <a:latin typeface="Arial"/>
                <a:cs typeface="Arial"/>
              </a:rPr>
              <a:t>about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both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center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i="1" spc="-79" dirty="0">
                <a:latin typeface="Arial"/>
                <a:cs typeface="Arial"/>
              </a:rPr>
              <a:t>and</a:t>
            </a:r>
            <a:r>
              <a:rPr sz="2180" i="1" spc="-40" dirty="0">
                <a:latin typeface="Arial"/>
                <a:cs typeface="Arial"/>
              </a:rPr>
              <a:t> </a:t>
            </a:r>
            <a:r>
              <a:rPr sz="2180" spc="-159" dirty="0">
                <a:latin typeface="Arial"/>
                <a:cs typeface="Arial"/>
              </a:rPr>
              <a:t>spread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data:</a:t>
            </a:r>
            <a:endParaRPr sz="2180">
              <a:latin typeface="Arial"/>
              <a:cs typeface="Arial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18CE3E2D-525B-463E-20D7-D8D1B2302BF5}"/>
              </a:ext>
            </a:extLst>
          </p:cNvPr>
          <p:cNvSpPr txBox="1"/>
          <p:nvPr/>
        </p:nvSpPr>
        <p:spPr>
          <a:xfrm>
            <a:off x="3172694" y="2717867"/>
            <a:ext cx="9154317" cy="405361"/>
          </a:xfrm>
          <a:prstGeom prst="rect">
            <a:avLst/>
          </a:prstGeom>
        </p:spPr>
        <p:txBody>
          <a:bodyPr vert="horz" wrap="square" lIns="0" tIns="69209" rIns="0" bIns="0" rtlCol="0">
            <a:spAutoFit/>
          </a:bodyPr>
          <a:lstStyle/>
          <a:p>
            <a:pPr marL="25168" algn="just">
              <a:spcBef>
                <a:spcPts val="545"/>
              </a:spcBef>
            </a:pPr>
            <a:r>
              <a:rPr sz="2180" spc="-20" dirty="0">
                <a:latin typeface="Arial"/>
                <a:cs typeface="Arial"/>
              </a:rPr>
              <a:t>Minimum</a:t>
            </a:r>
            <a:r>
              <a:rPr lang="en-US" sz="2180" spc="-20" dirty="0">
                <a:latin typeface="Arial"/>
                <a:cs typeface="Arial"/>
              </a:rPr>
              <a:t>  /  </a:t>
            </a:r>
            <a:r>
              <a:rPr sz="2180" dirty="0">
                <a:latin typeface="Arial"/>
                <a:cs typeface="Arial"/>
              </a:rPr>
              <a:t>25</a:t>
            </a:r>
            <a:r>
              <a:rPr lang="en-US" sz="2180" baseline="30000" dirty="0">
                <a:latin typeface="Arial"/>
                <a:cs typeface="Arial"/>
              </a:rPr>
              <a:t>th </a:t>
            </a:r>
            <a:r>
              <a:rPr sz="2180" spc="-69" dirty="0">
                <a:latin typeface="Arial"/>
                <a:cs typeface="Arial"/>
              </a:rPr>
              <a:t>percentile</a:t>
            </a:r>
            <a:r>
              <a:rPr lang="en-US" sz="2180" spc="-69" dirty="0">
                <a:latin typeface="Arial"/>
                <a:cs typeface="Arial"/>
              </a:rPr>
              <a:t> (Q1)   / Median  /  75</a:t>
            </a:r>
            <a:r>
              <a:rPr lang="en-US" sz="2180" spc="-69" baseline="30000" dirty="0">
                <a:latin typeface="Arial"/>
                <a:cs typeface="Arial"/>
              </a:rPr>
              <a:t>th</a:t>
            </a:r>
            <a:r>
              <a:rPr lang="en-US" sz="2180" spc="-69" dirty="0">
                <a:latin typeface="Arial"/>
                <a:cs typeface="Arial"/>
              </a:rPr>
              <a:t> percentile (Q3)  /  Maximum 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B9BAB77A-CA2A-AD1E-6077-FF1AF4522ECF}"/>
              </a:ext>
            </a:extLst>
          </p:cNvPr>
          <p:cNvSpPr txBox="1"/>
          <p:nvPr/>
        </p:nvSpPr>
        <p:spPr>
          <a:xfrm>
            <a:off x="3445737" y="3272714"/>
            <a:ext cx="76671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Arial"/>
                <a:cs typeface="Arial"/>
              </a:rPr>
              <a:t>We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can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98" dirty="0">
                <a:latin typeface="Arial"/>
                <a:cs typeface="Arial"/>
              </a:rPr>
              <a:t>use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 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box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 plot</a:t>
            </a:r>
            <a:r>
              <a:rPr sz="2180" spc="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 </a:t>
            </a:r>
            <a:r>
              <a:rPr sz="2180" spc="-99" dirty="0">
                <a:latin typeface="Arial"/>
                <a:cs typeface="Arial"/>
              </a:rPr>
              <a:t>visualize</a:t>
            </a:r>
            <a:r>
              <a:rPr sz="2180" dirty="0">
                <a:latin typeface="Arial"/>
                <a:cs typeface="Arial"/>
              </a:rPr>
              <a:t> all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 </a:t>
            </a:r>
            <a:r>
              <a:rPr sz="2180" spc="-129" dirty="0">
                <a:latin typeface="Arial"/>
                <a:cs typeface="Arial"/>
              </a:rPr>
              <a:t>these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statistics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 </a:t>
            </a:r>
            <a:r>
              <a:rPr sz="2180" spc="-129" dirty="0">
                <a:latin typeface="Arial"/>
                <a:cs typeface="Arial"/>
              </a:rPr>
              <a:t>one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go:</a:t>
            </a:r>
            <a:endParaRPr sz="2180">
              <a:latin typeface="Arial"/>
              <a:cs typeface="Arial"/>
            </a:endParaRPr>
          </a:p>
        </p:txBody>
      </p:sp>
      <p:pic>
        <p:nvPicPr>
          <p:cNvPr id="20" name="object 12">
            <a:extLst>
              <a:ext uri="{FF2B5EF4-FFF2-40B4-BE49-F238E27FC236}">
                <a16:creationId xmlns:a16="http://schemas.microsoft.com/office/drawing/2014/main" id="{FE33EB25-CF62-6476-AE82-1E42B1E6119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37118" y="3631062"/>
            <a:ext cx="6217920" cy="3162908"/>
          </a:xfrm>
          <a:prstGeom prst="rect">
            <a:avLst/>
          </a:prstGeom>
        </p:spPr>
      </p:pic>
      <p:grpSp>
        <p:nvGrpSpPr>
          <p:cNvPr id="4" name="object 12">
            <a:extLst>
              <a:ext uri="{FF2B5EF4-FFF2-40B4-BE49-F238E27FC236}">
                <a16:creationId xmlns:a16="http://schemas.microsoft.com/office/drawing/2014/main" id="{E37EE3EA-DA59-3F45-F4D1-BFF1A159E754}"/>
              </a:ext>
            </a:extLst>
          </p:cNvPr>
          <p:cNvGrpSpPr/>
          <p:nvPr/>
        </p:nvGrpSpPr>
        <p:grpSpPr>
          <a:xfrm>
            <a:off x="183186" y="239619"/>
            <a:ext cx="2977733" cy="6364719"/>
            <a:chOff x="138547" y="2413194"/>
            <a:chExt cx="4331335" cy="704215"/>
          </a:xfrm>
        </p:grpSpPr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4E83BC6A-A439-4B00-620B-D8BF0B79F644}"/>
                </a:ext>
              </a:extLst>
            </p:cNvPr>
            <p:cNvSpPr/>
            <p:nvPr/>
          </p:nvSpPr>
          <p:spPr>
            <a:xfrm>
              <a:off x="138547" y="2413194"/>
              <a:ext cx="4331335" cy="704215"/>
            </a:xfrm>
            <a:custGeom>
              <a:avLst/>
              <a:gdLst/>
              <a:ahLst/>
              <a:cxnLst/>
              <a:rect l="l" t="t" r="r" b="b"/>
              <a:pathLst>
                <a:path w="4331335" h="704214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49778"/>
                  </a:lnTo>
                  <a:lnTo>
                    <a:pt x="4243" y="670798"/>
                  </a:lnTo>
                  <a:lnTo>
                    <a:pt x="15816" y="687963"/>
                  </a:lnTo>
                  <a:lnTo>
                    <a:pt x="32980" y="699535"/>
                  </a:lnTo>
                  <a:lnTo>
                    <a:pt x="54000" y="703779"/>
                  </a:lnTo>
                  <a:lnTo>
                    <a:pt x="4276964" y="703779"/>
                  </a:lnTo>
                  <a:lnTo>
                    <a:pt x="4297984" y="699535"/>
                  </a:lnTo>
                  <a:lnTo>
                    <a:pt x="4315149" y="687963"/>
                  </a:lnTo>
                  <a:lnTo>
                    <a:pt x="4326721" y="670798"/>
                  </a:lnTo>
                  <a:lnTo>
                    <a:pt x="4330965" y="649778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1CDAF1CD-C045-DD5E-66EB-FBDB7BF5AE9B}"/>
                </a:ext>
              </a:extLst>
            </p:cNvPr>
            <p:cNvSpPr/>
            <p:nvPr/>
          </p:nvSpPr>
          <p:spPr>
            <a:xfrm>
              <a:off x="156547" y="2513921"/>
              <a:ext cx="4295140" cy="590975"/>
            </a:xfrm>
            <a:custGeom>
              <a:avLst/>
              <a:gdLst/>
              <a:ahLst/>
              <a:cxnLst/>
              <a:rect l="l" t="t" r="r" b="b"/>
              <a:pathLst>
                <a:path w="4295140" h="439419">
                  <a:moveTo>
                    <a:pt x="4294965" y="0"/>
                  </a:moveTo>
                  <a:lnTo>
                    <a:pt x="0" y="0"/>
                  </a:lnTo>
                  <a:lnTo>
                    <a:pt x="0" y="403231"/>
                  </a:lnTo>
                  <a:lnTo>
                    <a:pt x="2829" y="417244"/>
                  </a:lnTo>
                  <a:lnTo>
                    <a:pt x="10544" y="428687"/>
                  </a:lnTo>
                  <a:lnTo>
                    <a:pt x="21987" y="436402"/>
                  </a:lnTo>
                  <a:lnTo>
                    <a:pt x="36000" y="439231"/>
                  </a:lnTo>
                  <a:lnTo>
                    <a:pt x="4258964" y="439231"/>
                  </a:lnTo>
                  <a:lnTo>
                    <a:pt x="4272977" y="436402"/>
                  </a:lnTo>
                  <a:lnTo>
                    <a:pt x="4284420" y="428687"/>
                  </a:lnTo>
                  <a:lnTo>
                    <a:pt x="4292136" y="417244"/>
                  </a:lnTo>
                  <a:lnTo>
                    <a:pt x="4294965" y="40323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5" name="object 15">
            <a:extLst>
              <a:ext uri="{FF2B5EF4-FFF2-40B4-BE49-F238E27FC236}">
                <a16:creationId xmlns:a16="http://schemas.microsoft.com/office/drawing/2014/main" id="{40FCC30D-C73F-38CA-2C07-177CAED296C5}"/>
              </a:ext>
            </a:extLst>
          </p:cNvPr>
          <p:cNvSpPr txBox="1"/>
          <p:nvPr/>
        </p:nvSpPr>
        <p:spPr>
          <a:xfrm>
            <a:off x="159276" y="1267690"/>
            <a:ext cx="3448686" cy="691196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Generate a box plot to summarize </a:t>
            </a:r>
            <a:r>
              <a:rPr lang="en-US" sz="2180" dirty="0">
                <a:latin typeface="Consolas" panose="020B0609020204030204" pitchFamily="49" charset="0"/>
                <a:cs typeface="Consolas" panose="020B0609020204030204" pitchFamily="49" charset="0"/>
              </a:rPr>
              <a:t>Hours</a:t>
            </a:r>
            <a:r>
              <a:rPr lang="en-US" sz="2180" dirty="0">
                <a:latin typeface="Arial"/>
                <a:cs typeface="Arial"/>
              </a:rPr>
              <a:t>:</a:t>
            </a: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181473A1-B69F-6285-BEDB-427F87996B62}"/>
              </a:ext>
            </a:extLst>
          </p:cNvPr>
          <p:cNvSpPr txBox="1"/>
          <p:nvPr/>
        </p:nvSpPr>
        <p:spPr>
          <a:xfrm>
            <a:off x="252919" y="429170"/>
            <a:ext cx="8242183" cy="345652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Practice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9D2696A-D8A5-C550-75B0-15CD74BC9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063077"/>
              </p:ext>
            </p:extLst>
          </p:nvPr>
        </p:nvGraphicFramePr>
        <p:xfrm>
          <a:off x="1070566" y="2122563"/>
          <a:ext cx="1202838" cy="402336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202838">
                  <a:extLst>
                    <a:ext uri="{9D8B030D-6E8A-4147-A177-3AD203B41FA5}">
                      <a16:colId xmlns:a16="http://schemas.microsoft.com/office/drawing/2014/main" val="4065979031"/>
                    </a:ext>
                  </a:extLst>
                </a:gridCol>
              </a:tblGrid>
              <a:tr h="294569">
                <a:tc>
                  <a:txBody>
                    <a:bodyPr/>
                    <a:lstStyle/>
                    <a:p>
                      <a:r>
                        <a:rPr lang="en-US" dirty="0"/>
                        <a:t>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22022"/>
                  </a:ext>
                </a:extLst>
              </a:tr>
              <a:tr h="294569"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851236"/>
                  </a:ext>
                </a:extLst>
              </a:tr>
              <a:tr h="29456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159431"/>
                  </a:ext>
                </a:extLst>
              </a:tr>
              <a:tr h="294569">
                <a:tc>
                  <a:txBody>
                    <a:bodyPr/>
                    <a:lstStyle/>
                    <a:p>
                      <a:r>
                        <a:rPr lang="en-US" dirty="0"/>
                        <a:t>6.25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67884"/>
                  </a:ext>
                </a:extLst>
              </a:tr>
              <a:tr h="294569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270981"/>
                  </a:ext>
                </a:extLst>
              </a:tr>
              <a:tr h="294569">
                <a:tc>
                  <a:txBody>
                    <a:bodyPr/>
                    <a:lstStyle/>
                    <a:p>
                      <a:r>
                        <a:rPr lang="en-US" dirty="0"/>
                        <a:t>1.75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87449"/>
                  </a:ext>
                </a:extLst>
              </a:tr>
              <a:tr h="294569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576466"/>
                  </a:ext>
                </a:extLst>
              </a:tr>
              <a:tr h="29456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046076"/>
                  </a:ext>
                </a:extLst>
              </a:tr>
              <a:tr h="294569">
                <a:tc>
                  <a:txBody>
                    <a:bodyPr/>
                    <a:lstStyle/>
                    <a:p>
                      <a:r>
                        <a:rPr lang="en-US" dirty="0"/>
                        <a:t>8.33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17740"/>
                  </a:ext>
                </a:extLst>
              </a:tr>
              <a:tr h="294569">
                <a:tc>
                  <a:txBody>
                    <a:bodyPr/>
                    <a:lstStyle/>
                    <a:p>
                      <a:r>
                        <a:rPr lang="en-US" dirty="0"/>
                        <a:t>9.67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81864"/>
                  </a:ext>
                </a:extLst>
              </a:tr>
              <a:tr h="29456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21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52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 Minute Activity: EDA Practice 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59592" y="241986"/>
            <a:ext cx="8302917" cy="6364883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lang="en-US" sz="2180" spc="-109" dirty="0">
                <a:latin typeface="Arial"/>
                <a:cs typeface="Arial"/>
              </a:rPr>
              <a:t>Open </a:t>
            </a:r>
            <a:r>
              <a:rPr lang="en-US" sz="2180" spc="-109" dirty="0" err="1">
                <a:latin typeface="Arial"/>
                <a:cs typeface="Arial"/>
              </a:rPr>
              <a:t>movies.csv</a:t>
            </a:r>
            <a:r>
              <a:rPr lang="en-US" sz="2180" spc="-109" dirty="0">
                <a:latin typeface="Arial"/>
                <a:cs typeface="Arial"/>
              </a:rPr>
              <a:t> (under Demos on the course website) in excel or google sheets.</a:t>
            </a:r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endParaRPr lang="en-US" sz="2180" spc="-109" dirty="0">
              <a:latin typeface="Arial"/>
              <a:cs typeface="Arial"/>
            </a:endParaRPr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lang="en-US" sz="2180" spc="-109" dirty="0">
                <a:latin typeface="Arial"/>
                <a:cs typeface="Arial"/>
              </a:rPr>
              <a:t>Work with 1-2 other people. </a:t>
            </a:r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endParaRPr lang="en-US" sz="2180" spc="-109" dirty="0">
              <a:latin typeface="Arial"/>
              <a:cs typeface="Arial"/>
            </a:endParaRPr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lang="en-US" sz="2180" spc="-109" dirty="0">
                <a:latin typeface="Arial"/>
                <a:cs typeface="Arial"/>
              </a:rPr>
              <a:t>Choose 1 categorical and 1 numerical variable. For each variable, generate the appropriate summary visualizations and summary statistics.</a:t>
            </a:r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endParaRPr lang="en-US" sz="2180" spc="-109" dirty="0">
              <a:latin typeface="Arial"/>
              <a:cs typeface="Arial"/>
            </a:endParaRPr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lang="en-US" sz="2180" spc="-109" dirty="0">
                <a:latin typeface="Arial"/>
                <a:cs typeface="Arial"/>
              </a:rPr>
              <a:t>You in some cases, you will need to manipulate the raw data and use formulas. Helpful tips can be found here: </a:t>
            </a:r>
          </a:p>
          <a:p>
            <a:pPr marL="368068" marR="10067" indent="-342900">
              <a:lnSpc>
                <a:spcPct val="102600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r>
              <a:rPr lang="en-US" sz="2180" spc="-109" dirty="0">
                <a:latin typeface="Arial"/>
                <a:cs typeface="Arial"/>
              </a:rPr>
              <a:t>Excel</a:t>
            </a:r>
          </a:p>
          <a:p>
            <a:pPr marL="825268" marR="10067" lvl="1" indent="-342900">
              <a:lnSpc>
                <a:spcPct val="102600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r>
              <a:rPr lang="en-US" sz="2180" dirty="0">
                <a:latin typeface="Arial"/>
                <a:cs typeface="Arial"/>
                <a:hlinkClick r:id="rId3"/>
              </a:rPr>
              <a:t>https://www.princeton.edu/~otorres/Excel/excelstata.htm</a:t>
            </a:r>
            <a:r>
              <a:rPr lang="en-US" sz="2180" spc="-109" dirty="0">
                <a:latin typeface="Arial"/>
                <a:cs typeface="Arial"/>
              </a:rPr>
              <a:t> </a:t>
            </a:r>
          </a:p>
          <a:p>
            <a:pPr marL="825268" marR="10067" lvl="1" indent="-342900">
              <a:lnSpc>
                <a:spcPct val="102600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r>
              <a:rPr lang="en-US" sz="2180" dirty="0">
                <a:latin typeface="Arial"/>
                <a:cs typeface="Arial"/>
                <a:hlinkClick r:id="rId4"/>
              </a:rPr>
              <a:t>https://statisticsbyjim.com/basics/descriptive-statistics-excel/</a:t>
            </a:r>
            <a:endParaRPr lang="en-US" sz="2180" spc="-109" dirty="0">
              <a:latin typeface="Arial"/>
              <a:cs typeface="Arial"/>
            </a:endParaRPr>
          </a:p>
          <a:p>
            <a:pPr marL="368068" marR="10067" indent="-342900">
              <a:lnSpc>
                <a:spcPct val="102600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r>
              <a:rPr lang="en-US" sz="2180" spc="-109" dirty="0">
                <a:latin typeface="Arial"/>
                <a:cs typeface="Arial"/>
              </a:rPr>
              <a:t>Google Sheets</a:t>
            </a:r>
          </a:p>
          <a:p>
            <a:pPr marL="825268" marR="10067" lvl="1" indent="-342900">
              <a:lnSpc>
                <a:spcPct val="102600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r>
              <a:rPr lang="en-US" sz="2180" dirty="0">
                <a:latin typeface="Arial"/>
                <a:cs typeface="Arial"/>
                <a:hlinkClick r:id="rId5"/>
              </a:rPr>
              <a:t>http://www.comfsm.fm/~dleeling/statistics/text6.html#page-031</a:t>
            </a:r>
            <a:r>
              <a:rPr lang="en-US" sz="2180" dirty="0">
                <a:latin typeface="Arial"/>
                <a:cs typeface="Arial"/>
              </a:rPr>
              <a:t> </a:t>
            </a:r>
          </a:p>
          <a:p>
            <a:pPr marL="825268" marR="10067" lvl="1" indent="-342900">
              <a:lnSpc>
                <a:spcPct val="102600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r>
              <a:rPr lang="en-US" sz="2180" dirty="0">
                <a:latin typeface="Arial"/>
                <a:cs typeface="Arial"/>
                <a:hlinkClick r:id="rId6"/>
              </a:rPr>
              <a:t>https://www.groovypost.com/howto/quickly-get-column-statistics-in-google-sheets/</a:t>
            </a:r>
            <a:r>
              <a:rPr lang="en-US" sz="2180" dirty="0">
                <a:latin typeface="Arial"/>
                <a:cs typeface="Arial"/>
              </a:rPr>
              <a:t> </a:t>
            </a:r>
            <a:endParaRPr sz="218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754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E7F00708-09CF-D4C6-C055-64C9C6D98E87}"/>
              </a:ext>
            </a:extLst>
          </p:cNvPr>
          <p:cNvSpPr txBox="1"/>
          <p:nvPr/>
        </p:nvSpPr>
        <p:spPr>
          <a:xfrm>
            <a:off x="3783270" y="828548"/>
            <a:ext cx="8053826" cy="338400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 marR="81280" defTabSz="914400">
              <a:lnSpc>
                <a:spcPct val="102600"/>
              </a:lnSpc>
              <a:spcBef>
                <a:spcPts val="55"/>
              </a:spcBef>
            </a:pPr>
            <a:r>
              <a:rPr lang="en-US" sz="2400" kern="0" dirty="0">
                <a:solidFill>
                  <a:sysClr val="windowText" lastClr="000000"/>
                </a:solidFill>
                <a:latin typeface="Arial"/>
                <a:cs typeface="Arial"/>
              </a:rPr>
              <a:t>Last time</a:t>
            </a:r>
            <a:r>
              <a:rPr sz="2400" kern="0" spc="-60" dirty="0">
                <a:solidFill>
                  <a:sysClr val="windowText" lastClr="000000"/>
                </a:solidFill>
                <a:latin typeface="Arial"/>
                <a:cs typeface="Arial"/>
              </a:rPr>
              <a:t>,</a:t>
            </a:r>
            <a:r>
              <a:rPr sz="2400" kern="0" spc="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kern="0" spc="-90" dirty="0">
                <a:solidFill>
                  <a:sysClr val="windowText" lastClr="000000"/>
                </a:solidFill>
                <a:latin typeface="Arial"/>
                <a:cs typeface="Arial"/>
              </a:rPr>
              <a:t>we</a:t>
            </a:r>
            <a:r>
              <a:rPr sz="2400" kern="0" spc="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kern="0" spc="-90" dirty="0">
                <a:solidFill>
                  <a:sysClr val="windowText" lastClr="000000"/>
                </a:solidFill>
                <a:latin typeface="Arial"/>
                <a:cs typeface="Arial"/>
              </a:rPr>
              <a:t>discussed</a:t>
            </a:r>
            <a:r>
              <a:rPr sz="2400" kern="0" spc="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how</a:t>
            </a:r>
            <a:r>
              <a:rPr sz="2400" kern="0" spc="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kern="0" spc="-95" dirty="0">
                <a:solidFill>
                  <a:sysClr val="windowText" lastClr="000000"/>
                </a:solidFill>
                <a:latin typeface="Arial"/>
                <a:cs typeface="Arial"/>
              </a:rPr>
              <a:t>we</a:t>
            </a:r>
            <a:r>
              <a:rPr sz="2400" kern="0" spc="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kern="0" dirty="0">
                <a:solidFill>
                  <a:sysClr val="windowText" lastClr="000000"/>
                </a:solidFill>
                <a:latin typeface="Arial"/>
                <a:cs typeface="Arial"/>
              </a:rPr>
              <a:t>might</a:t>
            </a:r>
            <a:r>
              <a:rPr sz="2400" kern="0" spc="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kern="0" spc="-100" dirty="0">
                <a:solidFill>
                  <a:srgbClr val="00B0F0"/>
                </a:solidFill>
                <a:latin typeface="Arial"/>
                <a:cs typeface="Arial"/>
              </a:rPr>
              <a:t>use</a:t>
            </a:r>
            <a:r>
              <a:rPr sz="2400" kern="0" spc="2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400" kern="0" dirty="0">
                <a:solidFill>
                  <a:srgbClr val="00B0F0"/>
                </a:solidFill>
                <a:latin typeface="Arial"/>
                <a:cs typeface="Arial"/>
              </a:rPr>
              <a:t>both</a:t>
            </a:r>
            <a:r>
              <a:rPr sz="2400" kern="0" spc="1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400" kern="0" spc="-65" dirty="0">
                <a:solidFill>
                  <a:srgbClr val="00B0F0"/>
                </a:solidFill>
                <a:latin typeface="Arial"/>
                <a:cs typeface="Arial"/>
              </a:rPr>
              <a:t>numbers</a:t>
            </a:r>
            <a:r>
              <a:rPr sz="2400" kern="0" spc="1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400" kern="0" spc="-40" dirty="0">
                <a:solidFill>
                  <a:srgbClr val="00B0F0"/>
                </a:solidFill>
                <a:latin typeface="Arial"/>
                <a:cs typeface="Arial"/>
              </a:rPr>
              <a:t>and</a:t>
            </a:r>
            <a:r>
              <a:rPr sz="2400" kern="0" spc="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400" kern="0" spc="-60" dirty="0">
                <a:solidFill>
                  <a:srgbClr val="00B0F0"/>
                </a:solidFill>
                <a:latin typeface="Arial"/>
                <a:cs typeface="Arial"/>
              </a:rPr>
              <a:t>visuals</a:t>
            </a:r>
            <a:r>
              <a:rPr sz="2400" kern="0" spc="1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400" kern="0" spc="-25" dirty="0">
                <a:solidFill>
                  <a:srgbClr val="00B0F0"/>
                </a:solidFill>
                <a:latin typeface="Arial"/>
                <a:cs typeface="Arial"/>
              </a:rPr>
              <a:t>to </a:t>
            </a:r>
            <a:r>
              <a:rPr sz="2400" kern="0" spc="-65" dirty="0">
                <a:solidFill>
                  <a:srgbClr val="00B0F0"/>
                </a:solidFill>
                <a:latin typeface="Arial"/>
                <a:cs typeface="Arial"/>
              </a:rPr>
              <a:t>summarize</a:t>
            </a:r>
            <a:r>
              <a:rPr sz="2400" kern="0" spc="-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400" kern="0" spc="-30" dirty="0">
                <a:solidFill>
                  <a:srgbClr val="00B0F0"/>
                </a:solidFill>
                <a:latin typeface="Arial"/>
                <a:cs typeface="Arial"/>
              </a:rPr>
              <a:t>individual</a:t>
            </a:r>
            <a:r>
              <a:rPr sz="2400" kern="0" spc="-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400" kern="0" spc="-55" dirty="0">
                <a:solidFill>
                  <a:srgbClr val="00B0F0"/>
                </a:solidFill>
                <a:latin typeface="Arial"/>
                <a:cs typeface="Arial"/>
              </a:rPr>
              <a:t>variables</a:t>
            </a:r>
            <a:r>
              <a:rPr sz="2400" kern="0" spc="-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400" kern="0" dirty="0">
                <a:solidFill>
                  <a:sysClr val="windowText" lastClr="000000"/>
                </a:solidFill>
                <a:latin typeface="Arial"/>
                <a:cs typeface="Arial"/>
              </a:rPr>
              <a:t>in</a:t>
            </a:r>
            <a:r>
              <a:rPr sz="240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kern="0" dirty="0">
                <a:solidFill>
                  <a:sysClr val="windowText" lastClr="000000"/>
                </a:solidFill>
                <a:latin typeface="Arial"/>
                <a:cs typeface="Arial"/>
              </a:rPr>
              <a:t>our</a:t>
            </a:r>
            <a:r>
              <a:rPr sz="240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dataset:</a:t>
            </a:r>
            <a:endParaRPr sz="24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02260" defTabSz="914400">
              <a:spcBef>
                <a:spcPts val="375"/>
              </a:spcBef>
            </a:pPr>
            <a:endParaRPr lang="en-US" sz="2400" kern="0" spc="-5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02260" defTabSz="914400">
              <a:spcBef>
                <a:spcPts val="375"/>
              </a:spcBef>
            </a:pPr>
            <a:r>
              <a:rPr sz="24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Categorical</a:t>
            </a:r>
            <a:r>
              <a:rPr sz="2400" kern="0" spc="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variables</a:t>
            </a:r>
            <a:endParaRPr sz="24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78485" indent="-136525" defTabSz="914400">
              <a:spcBef>
                <a:spcPts val="275"/>
              </a:spcBef>
              <a:buClr>
                <a:srgbClr val="3333B2"/>
              </a:buClr>
              <a:buSzPct val="60000"/>
              <a:buFontTx/>
              <a:buChar char="►"/>
              <a:tabLst>
                <a:tab pos="578485" algn="l"/>
              </a:tabLst>
            </a:pP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Bar</a:t>
            </a:r>
            <a:r>
              <a:rPr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plots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and </a:t>
            </a:r>
            <a:r>
              <a:rPr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frequency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tables</a:t>
            </a:r>
            <a:endParaRPr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02260" defTabSz="914400">
              <a:spcBef>
                <a:spcPts val="440"/>
              </a:spcBef>
            </a:pPr>
            <a:endParaRPr lang="en-US" sz="2400" kern="0" spc="-4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02260" defTabSz="914400">
              <a:spcBef>
                <a:spcPts val="440"/>
              </a:spcBef>
            </a:pPr>
            <a:r>
              <a:rPr sz="24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Numerical</a:t>
            </a:r>
            <a:r>
              <a:rPr sz="24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variables</a:t>
            </a:r>
            <a:endParaRPr sz="24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78485" indent="-136525" defTabSz="914400">
              <a:spcBef>
                <a:spcPts val="275"/>
              </a:spcBef>
              <a:buClr>
                <a:srgbClr val="3333B2"/>
              </a:buClr>
              <a:buSzPct val="60000"/>
              <a:buFontTx/>
              <a:buChar char="►"/>
              <a:tabLst>
                <a:tab pos="578485" algn="l"/>
              </a:tabLst>
            </a:pPr>
            <a:r>
              <a:rPr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Histograms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density</a:t>
            </a:r>
            <a:r>
              <a:rPr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plots</a:t>
            </a:r>
            <a:r>
              <a:rPr kern="0" spc="2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i="1" kern="0" spc="215" dirty="0">
                <a:solidFill>
                  <a:sysClr val="windowText" lastClr="000000"/>
                </a:solidFill>
                <a:latin typeface="Menlo"/>
                <a:cs typeface="Menlo"/>
              </a:rPr>
              <a:t>⇒</a:t>
            </a:r>
            <a:r>
              <a:rPr i="1" kern="0" spc="-100" dirty="0">
                <a:solidFill>
                  <a:sysClr val="windowText" lastClr="000000"/>
                </a:solidFill>
                <a:latin typeface="Menlo"/>
                <a:cs typeface="Menlo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i="1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distribution</a:t>
            </a:r>
            <a:r>
              <a:rPr i="1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variable</a:t>
            </a:r>
            <a:endParaRPr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78485" indent="-136525" defTabSz="914400">
              <a:spcBef>
                <a:spcPts val="195"/>
              </a:spcBef>
              <a:buClr>
                <a:srgbClr val="3333B2"/>
              </a:buClr>
              <a:buSzPct val="60000"/>
              <a:buFontTx/>
              <a:buChar char="►"/>
              <a:tabLst>
                <a:tab pos="578485" algn="l"/>
              </a:tabLst>
            </a:pP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Statistics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like</a:t>
            </a:r>
            <a:r>
              <a:rPr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60" dirty="0">
                <a:solidFill>
                  <a:sysClr val="windowText" lastClr="000000"/>
                </a:solidFill>
                <a:latin typeface="Arial"/>
                <a:cs typeface="Arial"/>
              </a:rPr>
              <a:t>mean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standard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deviation</a:t>
            </a:r>
            <a:r>
              <a:rPr kern="0" spc="2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i="1" kern="0" spc="215" dirty="0">
                <a:solidFill>
                  <a:sysClr val="windowText" lastClr="000000"/>
                </a:solidFill>
                <a:latin typeface="Menlo"/>
                <a:cs typeface="Menlo"/>
              </a:rPr>
              <a:t>⇒</a:t>
            </a:r>
            <a:r>
              <a:rPr i="1" kern="0" spc="-105" dirty="0">
                <a:solidFill>
                  <a:sysClr val="windowText" lastClr="000000"/>
                </a:solidFill>
                <a:latin typeface="Menlo"/>
                <a:cs typeface="Menlo"/>
              </a:rPr>
              <a:t> </a:t>
            </a:r>
            <a:r>
              <a:rPr i="1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center</a:t>
            </a:r>
            <a:r>
              <a:rPr i="1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i="1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spread</a:t>
            </a:r>
            <a:endParaRPr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969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E7F00708-09CF-D4C6-C055-64C9C6D98E87}"/>
              </a:ext>
            </a:extLst>
          </p:cNvPr>
          <p:cNvSpPr txBox="1"/>
          <p:nvPr/>
        </p:nvSpPr>
        <p:spPr>
          <a:xfrm>
            <a:off x="3783270" y="828548"/>
            <a:ext cx="8053826" cy="338400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 marR="81280" defTabSz="914400">
              <a:lnSpc>
                <a:spcPct val="102600"/>
              </a:lnSpc>
              <a:spcBef>
                <a:spcPts val="55"/>
              </a:spcBef>
            </a:pPr>
            <a:r>
              <a:rPr lang="en-US" sz="2400" kern="0" dirty="0">
                <a:solidFill>
                  <a:sysClr val="windowText" lastClr="000000"/>
                </a:solidFill>
                <a:latin typeface="Arial"/>
                <a:cs typeface="Arial"/>
              </a:rPr>
              <a:t>Last time</a:t>
            </a:r>
            <a:r>
              <a:rPr sz="2400" kern="0" spc="-60" dirty="0">
                <a:solidFill>
                  <a:sysClr val="windowText" lastClr="000000"/>
                </a:solidFill>
                <a:latin typeface="Arial"/>
                <a:cs typeface="Arial"/>
              </a:rPr>
              <a:t>,</a:t>
            </a:r>
            <a:r>
              <a:rPr sz="2400" kern="0" spc="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kern="0" spc="-90" dirty="0">
                <a:solidFill>
                  <a:sysClr val="windowText" lastClr="000000"/>
                </a:solidFill>
                <a:latin typeface="Arial"/>
                <a:cs typeface="Arial"/>
              </a:rPr>
              <a:t>we</a:t>
            </a:r>
            <a:r>
              <a:rPr sz="2400" kern="0" spc="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kern="0" spc="-90" dirty="0">
                <a:solidFill>
                  <a:sysClr val="windowText" lastClr="000000"/>
                </a:solidFill>
                <a:latin typeface="Arial"/>
                <a:cs typeface="Arial"/>
              </a:rPr>
              <a:t>discussed</a:t>
            </a:r>
            <a:r>
              <a:rPr sz="2400" kern="0" spc="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how</a:t>
            </a:r>
            <a:r>
              <a:rPr sz="2400" kern="0" spc="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kern="0" spc="-95" dirty="0">
                <a:solidFill>
                  <a:sysClr val="windowText" lastClr="000000"/>
                </a:solidFill>
                <a:latin typeface="Arial"/>
                <a:cs typeface="Arial"/>
              </a:rPr>
              <a:t>we</a:t>
            </a:r>
            <a:r>
              <a:rPr sz="2400" kern="0" spc="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kern="0" dirty="0">
                <a:solidFill>
                  <a:sysClr val="windowText" lastClr="000000"/>
                </a:solidFill>
                <a:latin typeface="Arial"/>
                <a:cs typeface="Arial"/>
              </a:rPr>
              <a:t>might</a:t>
            </a:r>
            <a:r>
              <a:rPr sz="2400" kern="0" spc="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kern="0" spc="-100" dirty="0">
                <a:solidFill>
                  <a:srgbClr val="00B0F0"/>
                </a:solidFill>
                <a:latin typeface="Arial"/>
                <a:cs typeface="Arial"/>
              </a:rPr>
              <a:t>use</a:t>
            </a:r>
            <a:r>
              <a:rPr sz="2400" kern="0" spc="2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400" kern="0" dirty="0">
                <a:solidFill>
                  <a:srgbClr val="00B0F0"/>
                </a:solidFill>
                <a:latin typeface="Arial"/>
                <a:cs typeface="Arial"/>
              </a:rPr>
              <a:t>both</a:t>
            </a:r>
            <a:r>
              <a:rPr sz="2400" kern="0" spc="1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400" kern="0" spc="-65" dirty="0">
                <a:solidFill>
                  <a:srgbClr val="00B0F0"/>
                </a:solidFill>
                <a:latin typeface="Arial"/>
                <a:cs typeface="Arial"/>
              </a:rPr>
              <a:t>numbers</a:t>
            </a:r>
            <a:r>
              <a:rPr sz="2400" kern="0" spc="1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400" kern="0" spc="-40" dirty="0">
                <a:solidFill>
                  <a:srgbClr val="00B0F0"/>
                </a:solidFill>
                <a:latin typeface="Arial"/>
                <a:cs typeface="Arial"/>
              </a:rPr>
              <a:t>and</a:t>
            </a:r>
            <a:r>
              <a:rPr sz="2400" kern="0" spc="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400" kern="0" spc="-60" dirty="0">
                <a:solidFill>
                  <a:srgbClr val="00B0F0"/>
                </a:solidFill>
                <a:latin typeface="Arial"/>
                <a:cs typeface="Arial"/>
              </a:rPr>
              <a:t>visuals</a:t>
            </a:r>
            <a:r>
              <a:rPr sz="2400" kern="0" spc="1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400" kern="0" spc="-25" dirty="0">
                <a:solidFill>
                  <a:srgbClr val="00B0F0"/>
                </a:solidFill>
                <a:latin typeface="Arial"/>
                <a:cs typeface="Arial"/>
              </a:rPr>
              <a:t>to </a:t>
            </a:r>
            <a:r>
              <a:rPr sz="2400" kern="0" spc="-65" dirty="0">
                <a:solidFill>
                  <a:srgbClr val="00B0F0"/>
                </a:solidFill>
                <a:latin typeface="Arial"/>
                <a:cs typeface="Arial"/>
              </a:rPr>
              <a:t>summarize</a:t>
            </a:r>
            <a:r>
              <a:rPr sz="2400" kern="0" spc="-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400" kern="0" spc="-30" dirty="0">
                <a:solidFill>
                  <a:srgbClr val="00B0F0"/>
                </a:solidFill>
                <a:latin typeface="Arial"/>
                <a:cs typeface="Arial"/>
              </a:rPr>
              <a:t>individual</a:t>
            </a:r>
            <a:r>
              <a:rPr sz="2400" kern="0" spc="-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400" kern="0" spc="-55" dirty="0">
                <a:solidFill>
                  <a:srgbClr val="00B0F0"/>
                </a:solidFill>
                <a:latin typeface="Arial"/>
                <a:cs typeface="Arial"/>
              </a:rPr>
              <a:t>variables</a:t>
            </a:r>
            <a:r>
              <a:rPr sz="2400" kern="0" spc="-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400" kern="0" dirty="0">
                <a:solidFill>
                  <a:sysClr val="windowText" lastClr="000000"/>
                </a:solidFill>
                <a:latin typeface="Arial"/>
                <a:cs typeface="Arial"/>
              </a:rPr>
              <a:t>in</a:t>
            </a:r>
            <a:r>
              <a:rPr sz="240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kern="0" dirty="0">
                <a:solidFill>
                  <a:sysClr val="windowText" lastClr="000000"/>
                </a:solidFill>
                <a:latin typeface="Arial"/>
                <a:cs typeface="Arial"/>
              </a:rPr>
              <a:t>our</a:t>
            </a:r>
            <a:r>
              <a:rPr sz="240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dataset:</a:t>
            </a:r>
            <a:endParaRPr sz="24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02260" defTabSz="914400">
              <a:spcBef>
                <a:spcPts val="375"/>
              </a:spcBef>
            </a:pPr>
            <a:endParaRPr lang="en-US" sz="2400" kern="0" spc="-5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02260" defTabSz="914400">
              <a:spcBef>
                <a:spcPts val="375"/>
              </a:spcBef>
            </a:pPr>
            <a:r>
              <a:rPr sz="24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Categorical</a:t>
            </a:r>
            <a:r>
              <a:rPr sz="2400" kern="0" spc="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variables</a:t>
            </a:r>
            <a:endParaRPr sz="24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78485" indent="-136525" defTabSz="914400">
              <a:spcBef>
                <a:spcPts val="275"/>
              </a:spcBef>
              <a:buClr>
                <a:srgbClr val="3333B2"/>
              </a:buClr>
              <a:buSzPct val="60000"/>
              <a:buFontTx/>
              <a:buChar char="►"/>
              <a:tabLst>
                <a:tab pos="578485" algn="l"/>
              </a:tabLst>
            </a:pP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Bar</a:t>
            </a:r>
            <a:r>
              <a:rPr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plots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and </a:t>
            </a:r>
            <a:r>
              <a:rPr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frequency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tables</a:t>
            </a:r>
            <a:endParaRPr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02260" defTabSz="914400">
              <a:spcBef>
                <a:spcPts val="440"/>
              </a:spcBef>
            </a:pPr>
            <a:endParaRPr lang="en-US" sz="2400" kern="0" spc="-4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02260" defTabSz="914400">
              <a:spcBef>
                <a:spcPts val="440"/>
              </a:spcBef>
            </a:pPr>
            <a:r>
              <a:rPr sz="24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Numerical</a:t>
            </a:r>
            <a:r>
              <a:rPr sz="24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variables</a:t>
            </a:r>
            <a:endParaRPr sz="24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78485" indent="-136525" defTabSz="914400">
              <a:spcBef>
                <a:spcPts val="275"/>
              </a:spcBef>
              <a:buClr>
                <a:srgbClr val="3333B2"/>
              </a:buClr>
              <a:buSzPct val="60000"/>
              <a:buFontTx/>
              <a:buChar char="►"/>
              <a:tabLst>
                <a:tab pos="578485" algn="l"/>
              </a:tabLst>
            </a:pPr>
            <a:r>
              <a:rPr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Histograms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density</a:t>
            </a:r>
            <a:r>
              <a:rPr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plots</a:t>
            </a:r>
            <a:r>
              <a:rPr kern="0" spc="2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i="1" kern="0" spc="215" dirty="0">
                <a:solidFill>
                  <a:sysClr val="windowText" lastClr="000000"/>
                </a:solidFill>
                <a:latin typeface="Menlo"/>
                <a:cs typeface="Menlo"/>
              </a:rPr>
              <a:t>⇒</a:t>
            </a:r>
            <a:r>
              <a:rPr i="1" kern="0" spc="-100" dirty="0">
                <a:solidFill>
                  <a:sysClr val="windowText" lastClr="000000"/>
                </a:solidFill>
                <a:latin typeface="Menlo"/>
                <a:cs typeface="Menlo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i="1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distribution</a:t>
            </a:r>
            <a:r>
              <a:rPr i="1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variable</a:t>
            </a:r>
            <a:endParaRPr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78485" indent="-136525" defTabSz="914400">
              <a:spcBef>
                <a:spcPts val="195"/>
              </a:spcBef>
              <a:buClr>
                <a:srgbClr val="3333B2"/>
              </a:buClr>
              <a:buSzPct val="60000"/>
              <a:buFontTx/>
              <a:buChar char="►"/>
              <a:tabLst>
                <a:tab pos="578485" algn="l"/>
              </a:tabLst>
            </a:pP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Statistics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like</a:t>
            </a:r>
            <a:r>
              <a:rPr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60" dirty="0">
                <a:solidFill>
                  <a:sysClr val="windowText" lastClr="000000"/>
                </a:solidFill>
                <a:latin typeface="Arial"/>
                <a:cs typeface="Arial"/>
              </a:rPr>
              <a:t>mean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standard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deviation</a:t>
            </a:r>
            <a:r>
              <a:rPr kern="0" spc="2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i="1" kern="0" spc="215" dirty="0">
                <a:solidFill>
                  <a:sysClr val="windowText" lastClr="000000"/>
                </a:solidFill>
                <a:latin typeface="Menlo"/>
                <a:cs typeface="Menlo"/>
              </a:rPr>
              <a:t>⇒</a:t>
            </a:r>
            <a:r>
              <a:rPr i="1" kern="0" spc="-105" dirty="0">
                <a:solidFill>
                  <a:sysClr val="windowText" lastClr="000000"/>
                </a:solidFill>
                <a:latin typeface="Menlo"/>
                <a:cs typeface="Menlo"/>
              </a:rPr>
              <a:t> </a:t>
            </a:r>
            <a:r>
              <a:rPr i="1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center</a:t>
            </a:r>
            <a:r>
              <a:rPr i="1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i="1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spread</a:t>
            </a:r>
            <a:endParaRPr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" name="object 5">
            <a:extLst>
              <a:ext uri="{FF2B5EF4-FFF2-40B4-BE49-F238E27FC236}">
                <a16:creationId xmlns:a16="http://schemas.microsoft.com/office/drawing/2014/main" id="{542687A0-DF9D-0625-4565-8EE196E55A5C}"/>
              </a:ext>
            </a:extLst>
          </p:cNvPr>
          <p:cNvGrpSpPr/>
          <p:nvPr/>
        </p:nvGrpSpPr>
        <p:grpSpPr>
          <a:xfrm>
            <a:off x="4009090" y="4679144"/>
            <a:ext cx="7352017" cy="1183037"/>
            <a:chOff x="138547" y="1979234"/>
            <a:chExt cx="3032125" cy="1125855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A27D541B-BEC5-90FE-91D1-2B6EBCD3AA44}"/>
                </a:ext>
              </a:extLst>
            </p:cNvPr>
            <p:cNvSpPr/>
            <p:nvPr/>
          </p:nvSpPr>
          <p:spPr>
            <a:xfrm>
              <a:off x="138547" y="1979234"/>
              <a:ext cx="3032125" cy="1125855"/>
            </a:xfrm>
            <a:custGeom>
              <a:avLst/>
              <a:gdLst/>
              <a:ahLst/>
              <a:cxnLst/>
              <a:rect l="l" t="t" r="r" b="b"/>
              <a:pathLst>
                <a:path w="3032125" h="1125855">
                  <a:moveTo>
                    <a:pt x="2977662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1071686"/>
                  </a:lnTo>
                  <a:lnTo>
                    <a:pt x="4243" y="1092706"/>
                  </a:lnTo>
                  <a:lnTo>
                    <a:pt x="15816" y="1109870"/>
                  </a:lnTo>
                  <a:lnTo>
                    <a:pt x="32980" y="1121443"/>
                  </a:lnTo>
                  <a:lnTo>
                    <a:pt x="54000" y="1125686"/>
                  </a:lnTo>
                  <a:lnTo>
                    <a:pt x="2977662" y="1125686"/>
                  </a:lnTo>
                  <a:lnTo>
                    <a:pt x="2998681" y="1121443"/>
                  </a:lnTo>
                  <a:lnTo>
                    <a:pt x="3015846" y="1109870"/>
                  </a:lnTo>
                  <a:lnTo>
                    <a:pt x="3027418" y="1092706"/>
                  </a:lnTo>
                  <a:lnTo>
                    <a:pt x="3031662" y="1071686"/>
                  </a:lnTo>
                  <a:lnTo>
                    <a:pt x="3031662" y="54000"/>
                  </a:lnTo>
                  <a:lnTo>
                    <a:pt x="3027418" y="32980"/>
                  </a:lnTo>
                  <a:lnTo>
                    <a:pt x="3015846" y="15816"/>
                  </a:lnTo>
                  <a:lnTo>
                    <a:pt x="2998681" y="4243"/>
                  </a:lnTo>
                  <a:lnTo>
                    <a:pt x="2977662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255C164A-2BCB-AC30-6E9A-6CB43069B0A9}"/>
                </a:ext>
              </a:extLst>
            </p:cNvPr>
            <p:cNvSpPr/>
            <p:nvPr/>
          </p:nvSpPr>
          <p:spPr>
            <a:xfrm>
              <a:off x="156547" y="1997234"/>
              <a:ext cx="2995930" cy="1090295"/>
            </a:xfrm>
            <a:custGeom>
              <a:avLst/>
              <a:gdLst/>
              <a:ahLst/>
              <a:cxnLst/>
              <a:rect l="l" t="t" r="r" b="b"/>
              <a:pathLst>
                <a:path w="2995930" h="1090295">
                  <a:moveTo>
                    <a:pt x="2959661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1053686"/>
                  </a:lnTo>
                  <a:lnTo>
                    <a:pt x="2829" y="1067699"/>
                  </a:lnTo>
                  <a:lnTo>
                    <a:pt x="10544" y="1079142"/>
                  </a:lnTo>
                  <a:lnTo>
                    <a:pt x="21987" y="1086857"/>
                  </a:lnTo>
                  <a:lnTo>
                    <a:pt x="36000" y="1089687"/>
                  </a:lnTo>
                  <a:lnTo>
                    <a:pt x="2959661" y="1089687"/>
                  </a:lnTo>
                  <a:lnTo>
                    <a:pt x="2973675" y="1086857"/>
                  </a:lnTo>
                  <a:lnTo>
                    <a:pt x="2985118" y="1079142"/>
                  </a:lnTo>
                  <a:lnTo>
                    <a:pt x="2992833" y="1067699"/>
                  </a:lnTo>
                  <a:lnTo>
                    <a:pt x="2995662" y="1053686"/>
                  </a:lnTo>
                  <a:lnTo>
                    <a:pt x="2995662" y="36000"/>
                  </a:lnTo>
                  <a:lnTo>
                    <a:pt x="2992833" y="21987"/>
                  </a:lnTo>
                  <a:lnTo>
                    <a:pt x="2985118" y="10544"/>
                  </a:lnTo>
                  <a:lnTo>
                    <a:pt x="2973675" y="2829"/>
                  </a:lnTo>
                  <a:lnTo>
                    <a:pt x="2959661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dirty="0"/>
                <a:t>What if we want to use EDA understand relationships between variables?</a:t>
              </a: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86276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D1D2-628E-CCF0-EAEC-C3F5CFEED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Two Categorical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DF13B-8B24-BBBC-30E0-F25F35448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3478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630</TotalTime>
  <Words>2534</Words>
  <Application>Microsoft Macintosh PowerPoint</Application>
  <PresentationFormat>Widescreen</PresentationFormat>
  <Paragraphs>565</Paragraphs>
  <Slides>32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Cambria Math</vt:lpstr>
      <vt:lpstr>Consolas</vt:lpstr>
      <vt:lpstr>Corbel</vt:lpstr>
      <vt:lpstr>Menlo</vt:lpstr>
      <vt:lpstr>Times New Roman</vt:lpstr>
      <vt:lpstr>Wingdings 2</vt:lpstr>
      <vt:lpstr>Frame</vt:lpstr>
      <vt:lpstr>Elementary Statistics – Exploratory Data Analysis (EDA) Pt 2</vt:lpstr>
      <vt:lpstr>Reminder!</vt:lpstr>
      <vt:lpstr>Plan for Today</vt:lpstr>
      <vt:lpstr>Warm Up / Recap:  Describing Distributions for Continuous Variables</vt:lpstr>
      <vt:lpstr>Warm Up / Recap:  Describing Distributions for Continuous Variables</vt:lpstr>
      <vt:lpstr>20 Minute Activity: EDA Practice </vt:lpstr>
      <vt:lpstr>Big Picture</vt:lpstr>
      <vt:lpstr>Big Picture</vt:lpstr>
      <vt:lpstr>Relationships Between Two Categorical Variables</vt:lpstr>
      <vt:lpstr>Data Visualizations: Stacked Bar Plots</vt:lpstr>
      <vt:lpstr>Data Visualizations: Stacked Bar Plots</vt:lpstr>
      <vt:lpstr>Summary Statistics: Contingency Tables </vt:lpstr>
      <vt:lpstr>Summary Statistics: Contingency Tables </vt:lpstr>
      <vt:lpstr>Summary Statistics: Contingency Tables </vt:lpstr>
      <vt:lpstr>Summary Statistics: Contingency Tables </vt:lpstr>
      <vt:lpstr>Summary Statistics: Contingency Tables </vt:lpstr>
      <vt:lpstr>Summary Statistics: Contingency Tables </vt:lpstr>
      <vt:lpstr>Relationships Between One Categorical Variable and One Numerical Variable</vt:lpstr>
      <vt:lpstr>Data Visualizations: Overlaid Histograms / Density Plots</vt:lpstr>
      <vt:lpstr>Data Visualizations: Overlaid Histograms / Density Plots</vt:lpstr>
      <vt:lpstr>Data Visualizations: Overlaid Histograms / Density Plots</vt:lpstr>
      <vt:lpstr>Data Visualizations: Faceted Histograms/ Density Plots</vt:lpstr>
      <vt:lpstr>Data Visualizations: Faceted Histograms/ Density Plots</vt:lpstr>
      <vt:lpstr>Data Visualizations: Side-by-Side Boxplots</vt:lpstr>
      <vt:lpstr>Data Visualizations: Side-by-Side Boxplots</vt:lpstr>
      <vt:lpstr>Relationships Between Two Numerical Variables</vt:lpstr>
      <vt:lpstr>Data Visualizations: Scatterplots</vt:lpstr>
      <vt:lpstr>Data Visualizations: Scatterplots</vt:lpstr>
      <vt:lpstr>Summary Statistics: Pearson Correlation Coefficient</vt:lpstr>
      <vt:lpstr>Summary Statistics: Pearson Correlation Coefficient</vt:lpstr>
      <vt:lpstr>Summary Statistics: Pearson Correlation Coefficient</vt:lpstr>
      <vt:lpstr>Summary Statistics: Pearson Correlation Coefficient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31</cp:revision>
  <dcterms:created xsi:type="dcterms:W3CDTF">2023-08-03T18:49:17Z</dcterms:created>
  <dcterms:modified xsi:type="dcterms:W3CDTF">2024-01-24T14:45:14Z</dcterms:modified>
</cp:coreProperties>
</file>