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9"/>
  </p:notesMasterIdLst>
  <p:sldIdLst>
    <p:sldId id="256" r:id="rId2"/>
    <p:sldId id="257" r:id="rId3"/>
    <p:sldId id="340" r:id="rId4"/>
    <p:sldId id="474" r:id="rId5"/>
    <p:sldId id="475" r:id="rId6"/>
    <p:sldId id="476" r:id="rId7"/>
    <p:sldId id="477" r:id="rId8"/>
    <p:sldId id="478" r:id="rId9"/>
    <p:sldId id="480" r:id="rId10"/>
    <p:sldId id="481" r:id="rId11"/>
    <p:sldId id="482" r:id="rId12"/>
    <p:sldId id="484" r:id="rId13"/>
    <p:sldId id="485" r:id="rId14"/>
    <p:sldId id="483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5" r:id="rId24"/>
    <p:sldId id="496" r:id="rId25"/>
    <p:sldId id="494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5"/>
    <p:restoredTop sz="86204"/>
  </p:normalViewPr>
  <p:slideViewPr>
    <p:cSldViewPr snapToGrid="0">
      <p:cViewPr varScale="1">
        <p:scale>
          <a:sx n="79" d="100"/>
          <a:sy n="79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2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3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1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3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5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8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0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4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8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7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6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3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2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Simple Linear Regression Pt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following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scatterplot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displays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measurements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for </a:t>
                </a:r>
                <a:r>
                  <a:rPr lang="en-US" sz="2400" spc="-45" dirty="0">
                    <a:latin typeface="Arial"/>
                    <a:cs typeface="Arial"/>
                  </a:rPr>
                  <a:t>251</a:t>
                </a:r>
                <a:r>
                  <a:rPr lang="en-US" sz="2400" spc="-1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individuals:</a:t>
                </a: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If </a:t>
                </a:r>
                <a:r>
                  <a:rPr lang="en-US" sz="2400" spc="-65" dirty="0">
                    <a:latin typeface="Arial"/>
                    <a:cs typeface="Arial"/>
                  </a:rPr>
                  <a:t>Jackson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85" dirty="0">
                    <a:latin typeface="Arial"/>
                    <a:cs typeface="Arial"/>
                  </a:rPr>
                  <a:t>&amp;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Connor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were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offer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only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one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shirt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size,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they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might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tailor </a:t>
                </a:r>
                <a:r>
                  <a:rPr lang="en-US" sz="2400" spc="25" dirty="0">
                    <a:latin typeface="Arial"/>
                    <a:cs typeface="Arial"/>
                  </a:rPr>
                  <a:t>it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an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individual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of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0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6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spc="-65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8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8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spc="-80" dirty="0">
                    <a:latin typeface="Arial"/>
                    <a:cs typeface="Arial"/>
                  </a:rPr>
                  <a:t>).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.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blipFill>
                <a:blip r:embed="rId3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ject 4">
            <a:extLst>
              <a:ext uri="{FF2B5EF4-FFF2-40B4-BE49-F238E27FC236}">
                <a16:creationId xmlns:a16="http://schemas.microsoft.com/office/drawing/2014/main" id="{F83D8424-DDB9-F837-8590-2F88604BEBD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327" y="1387889"/>
            <a:ext cx="5751688" cy="40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following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scatterplot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displays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measurements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for </a:t>
                </a:r>
                <a:r>
                  <a:rPr lang="en-US" sz="2400" spc="-45" dirty="0">
                    <a:latin typeface="Arial"/>
                    <a:cs typeface="Arial"/>
                  </a:rPr>
                  <a:t>251</a:t>
                </a:r>
                <a:r>
                  <a:rPr lang="en-US" sz="2400" spc="-1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individuals:</a:t>
                </a: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If </a:t>
                </a:r>
                <a:r>
                  <a:rPr lang="en-US" sz="2400" spc="-65" dirty="0">
                    <a:latin typeface="Arial"/>
                    <a:cs typeface="Arial"/>
                  </a:rPr>
                  <a:t>Jackson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85" dirty="0">
                    <a:latin typeface="Arial"/>
                    <a:cs typeface="Arial"/>
                  </a:rPr>
                  <a:t>&amp;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Connor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were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offer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only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one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shirt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size,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they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might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tailor </a:t>
                </a:r>
                <a:r>
                  <a:rPr lang="en-US" sz="2400" spc="25" dirty="0">
                    <a:latin typeface="Arial"/>
                    <a:cs typeface="Arial"/>
                  </a:rPr>
                  <a:t>it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an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individual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of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0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6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spc="-65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8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8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spc="-80" dirty="0">
                    <a:latin typeface="Arial"/>
                    <a:cs typeface="Arial"/>
                  </a:rPr>
                  <a:t>).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.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blipFill>
                <a:blip r:embed="rId3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ject 4">
            <a:extLst>
              <a:ext uri="{FF2B5EF4-FFF2-40B4-BE49-F238E27FC236}">
                <a16:creationId xmlns:a16="http://schemas.microsoft.com/office/drawing/2014/main" id="{F83D8424-DDB9-F837-8590-2F88604BEBD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327" y="1387889"/>
            <a:ext cx="5751688" cy="40822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92A2D4-029F-D776-6387-2A765FCDEF0C}"/>
              </a:ext>
            </a:extLst>
          </p:cNvPr>
          <p:cNvCxnSpPr/>
          <p:nvPr/>
        </p:nvCxnSpPr>
        <p:spPr>
          <a:xfrm>
            <a:off x="4898571" y="3477988"/>
            <a:ext cx="5649686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4528DB-F7B1-0915-049C-2CD002D5F96B}"/>
              </a:ext>
            </a:extLst>
          </p:cNvPr>
          <p:cNvCxnSpPr>
            <a:cxnSpLocks/>
          </p:cNvCxnSpPr>
          <p:nvPr/>
        </p:nvCxnSpPr>
        <p:spPr>
          <a:xfrm>
            <a:off x="7625443" y="1387889"/>
            <a:ext cx="0" cy="373928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89C533C5-F8BE-91C6-B7CA-1DD531A7D081}"/>
              </a:ext>
            </a:extLst>
          </p:cNvPr>
          <p:cNvSpPr/>
          <p:nvPr/>
        </p:nvSpPr>
        <p:spPr>
          <a:xfrm>
            <a:off x="2733026" y="3118771"/>
            <a:ext cx="1547179" cy="718433"/>
          </a:xfrm>
          <a:prstGeom prst="wedgeRoundRectCallout">
            <a:avLst>
              <a:gd name="adj1" fmla="val 80107"/>
              <a:gd name="adj2" fmla="val -1151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Avg. Chest Size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DA59DFB-A965-37FC-47B0-DE770B8B1107}"/>
              </a:ext>
            </a:extLst>
          </p:cNvPr>
          <p:cNvSpPr/>
          <p:nvPr/>
        </p:nvSpPr>
        <p:spPr>
          <a:xfrm>
            <a:off x="8715058" y="4287339"/>
            <a:ext cx="1547179" cy="718433"/>
          </a:xfrm>
          <a:prstGeom prst="wedgeRoundRectCallout">
            <a:avLst>
              <a:gd name="adj1" fmla="val -118304"/>
              <a:gd name="adj2" fmla="val 680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Avg. Neck Size</a:t>
            </a:r>
          </a:p>
        </p:txBody>
      </p:sp>
    </p:spTree>
    <p:extLst>
      <p:ext uri="{BB962C8B-B14F-4D97-AF65-F5344CB8AC3E}">
        <p14:creationId xmlns:p14="http://schemas.microsoft.com/office/powerpoint/2010/main" val="49885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following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scatterplot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displays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measurements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for </a:t>
                </a:r>
                <a:r>
                  <a:rPr lang="en-US" sz="2400" spc="-45" dirty="0">
                    <a:latin typeface="Arial"/>
                    <a:cs typeface="Arial"/>
                  </a:rPr>
                  <a:t>251</a:t>
                </a:r>
                <a:r>
                  <a:rPr lang="en-US" sz="2400" spc="-1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individuals:</a:t>
                </a: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If </a:t>
                </a:r>
                <a:r>
                  <a:rPr lang="en-US" sz="2400" spc="-65" dirty="0">
                    <a:latin typeface="Arial"/>
                    <a:cs typeface="Arial"/>
                  </a:rPr>
                  <a:t>Jackson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85" dirty="0">
                    <a:latin typeface="Arial"/>
                    <a:cs typeface="Arial"/>
                  </a:rPr>
                  <a:t>&amp;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Connor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were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offer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only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one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shirt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size,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they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might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tailor </a:t>
                </a:r>
                <a:r>
                  <a:rPr lang="en-US" sz="2400" spc="25" dirty="0">
                    <a:latin typeface="Arial"/>
                    <a:cs typeface="Arial"/>
                  </a:rPr>
                  <a:t>it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an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individual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of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0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6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spc="-65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8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8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spc="-80" dirty="0">
                    <a:latin typeface="Arial"/>
                    <a:cs typeface="Arial"/>
                  </a:rPr>
                  <a:t>).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.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blipFill>
                <a:blip r:embed="rId3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ject 4">
            <a:extLst>
              <a:ext uri="{FF2B5EF4-FFF2-40B4-BE49-F238E27FC236}">
                <a16:creationId xmlns:a16="http://schemas.microsoft.com/office/drawing/2014/main" id="{F83D8424-DDB9-F837-8590-2F88604BEBD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327" y="1387889"/>
            <a:ext cx="5751688" cy="40822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92A2D4-029F-D776-6387-2A765FCDEF0C}"/>
              </a:ext>
            </a:extLst>
          </p:cNvPr>
          <p:cNvCxnSpPr/>
          <p:nvPr/>
        </p:nvCxnSpPr>
        <p:spPr>
          <a:xfrm>
            <a:off x="4898571" y="3477988"/>
            <a:ext cx="5649686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4528DB-F7B1-0915-049C-2CD002D5F96B}"/>
              </a:ext>
            </a:extLst>
          </p:cNvPr>
          <p:cNvCxnSpPr>
            <a:cxnSpLocks/>
          </p:cNvCxnSpPr>
          <p:nvPr/>
        </p:nvCxnSpPr>
        <p:spPr>
          <a:xfrm>
            <a:off x="7625443" y="1387889"/>
            <a:ext cx="0" cy="373928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89C533C5-F8BE-91C6-B7CA-1DD531A7D081}"/>
              </a:ext>
            </a:extLst>
          </p:cNvPr>
          <p:cNvSpPr/>
          <p:nvPr/>
        </p:nvSpPr>
        <p:spPr>
          <a:xfrm>
            <a:off x="2733026" y="3118771"/>
            <a:ext cx="1547179" cy="718433"/>
          </a:xfrm>
          <a:prstGeom prst="wedgeRoundRectCallout">
            <a:avLst>
              <a:gd name="adj1" fmla="val 80107"/>
              <a:gd name="adj2" fmla="val -1151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Avg. Chest Size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DA59DFB-A965-37FC-47B0-DE770B8B1107}"/>
              </a:ext>
            </a:extLst>
          </p:cNvPr>
          <p:cNvSpPr/>
          <p:nvPr/>
        </p:nvSpPr>
        <p:spPr>
          <a:xfrm>
            <a:off x="8715058" y="4287339"/>
            <a:ext cx="1547179" cy="718433"/>
          </a:xfrm>
          <a:prstGeom prst="wedgeRoundRectCallout">
            <a:avLst>
              <a:gd name="adj1" fmla="val -118304"/>
              <a:gd name="adj2" fmla="val 680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Avg. Neck Size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8536E2-39DF-5D3C-56EB-904B2605BB27}"/>
              </a:ext>
            </a:extLst>
          </p:cNvPr>
          <p:cNvSpPr/>
          <p:nvPr/>
        </p:nvSpPr>
        <p:spPr>
          <a:xfrm>
            <a:off x="252918" y="1123837"/>
            <a:ext cx="3780235" cy="155404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Does this seem like the best marketing approach?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30001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following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scatterplot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displays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measurements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for </a:t>
                </a:r>
                <a:r>
                  <a:rPr lang="en-US" sz="2400" spc="-45" dirty="0">
                    <a:latin typeface="Arial"/>
                    <a:cs typeface="Arial"/>
                  </a:rPr>
                  <a:t>251</a:t>
                </a:r>
                <a:r>
                  <a:rPr lang="en-US" sz="2400" spc="-1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individuals:</a:t>
                </a: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If </a:t>
                </a:r>
                <a:r>
                  <a:rPr lang="en-US" sz="2400" spc="-65" dirty="0">
                    <a:latin typeface="Arial"/>
                    <a:cs typeface="Arial"/>
                  </a:rPr>
                  <a:t>Jackson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85" dirty="0">
                    <a:latin typeface="Arial"/>
                    <a:cs typeface="Arial"/>
                  </a:rPr>
                  <a:t>&amp;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Connor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were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offer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only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one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shirt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size,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they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might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tailor </a:t>
                </a:r>
                <a:r>
                  <a:rPr lang="en-US" sz="2400" spc="25" dirty="0">
                    <a:latin typeface="Arial"/>
                    <a:cs typeface="Arial"/>
                  </a:rPr>
                  <a:t>it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an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individual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of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0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neck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6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spc="-65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i="1" spc="-80" dirty="0">
                    <a:latin typeface="Arial"/>
                    <a:cs typeface="Arial"/>
                  </a:rPr>
                  <a:t>average</a:t>
                </a:r>
                <a:r>
                  <a:rPr lang="en-US" sz="2400" i="1" spc="2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chest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70" dirty="0">
                    <a:latin typeface="Arial"/>
                    <a:cs typeface="Arial"/>
                  </a:rPr>
                  <a:t>size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8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8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spc="-80" dirty="0">
                    <a:latin typeface="Arial"/>
                    <a:cs typeface="Arial"/>
                  </a:rPr>
                  <a:t>).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.</a:t>
                </a:r>
                <a:r>
                  <a:rPr lang="en-US" sz="2400" spc="-125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.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102235" marR="9207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98" y="144722"/>
                <a:ext cx="8286302" cy="7107267"/>
              </a:xfrm>
              <a:prstGeom prst="rect">
                <a:avLst/>
              </a:prstGeom>
              <a:blipFill>
                <a:blip r:embed="rId3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ject 4">
            <a:extLst>
              <a:ext uri="{FF2B5EF4-FFF2-40B4-BE49-F238E27FC236}">
                <a16:creationId xmlns:a16="http://schemas.microsoft.com/office/drawing/2014/main" id="{F83D8424-DDB9-F837-8590-2F88604BEBD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327" y="1387889"/>
            <a:ext cx="5751688" cy="40822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92A2D4-029F-D776-6387-2A765FCDEF0C}"/>
              </a:ext>
            </a:extLst>
          </p:cNvPr>
          <p:cNvCxnSpPr/>
          <p:nvPr/>
        </p:nvCxnSpPr>
        <p:spPr>
          <a:xfrm>
            <a:off x="4898571" y="3477988"/>
            <a:ext cx="5649686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4528DB-F7B1-0915-049C-2CD002D5F96B}"/>
              </a:ext>
            </a:extLst>
          </p:cNvPr>
          <p:cNvCxnSpPr>
            <a:cxnSpLocks/>
          </p:cNvCxnSpPr>
          <p:nvPr/>
        </p:nvCxnSpPr>
        <p:spPr>
          <a:xfrm>
            <a:off x="7625443" y="1387889"/>
            <a:ext cx="0" cy="373928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89C533C5-F8BE-91C6-B7CA-1DD531A7D081}"/>
              </a:ext>
            </a:extLst>
          </p:cNvPr>
          <p:cNvSpPr/>
          <p:nvPr/>
        </p:nvSpPr>
        <p:spPr>
          <a:xfrm>
            <a:off x="2733026" y="3118771"/>
            <a:ext cx="1547179" cy="718433"/>
          </a:xfrm>
          <a:prstGeom prst="wedgeRoundRectCallout">
            <a:avLst>
              <a:gd name="adj1" fmla="val 80107"/>
              <a:gd name="adj2" fmla="val -1151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Avg. Chest Size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DA59DFB-A965-37FC-47B0-DE770B8B1107}"/>
              </a:ext>
            </a:extLst>
          </p:cNvPr>
          <p:cNvSpPr/>
          <p:nvPr/>
        </p:nvSpPr>
        <p:spPr>
          <a:xfrm>
            <a:off x="8715058" y="4287339"/>
            <a:ext cx="1547179" cy="718433"/>
          </a:xfrm>
          <a:prstGeom prst="wedgeRoundRectCallout">
            <a:avLst>
              <a:gd name="adj1" fmla="val -118304"/>
              <a:gd name="adj2" fmla="val 680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Avg. Neck Size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8536E2-39DF-5D3C-56EB-904B2605BB27}"/>
              </a:ext>
            </a:extLst>
          </p:cNvPr>
          <p:cNvSpPr/>
          <p:nvPr/>
        </p:nvSpPr>
        <p:spPr>
          <a:xfrm>
            <a:off x="252918" y="1123837"/>
            <a:ext cx="3780235" cy="155404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What might work better?</a:t>
            </a:r>
          </a:p>
        </p:txBody>
      </p:sp>
    </p:spTree>
    <p:extLst>
      <p:ext uri="{BB962C8B-B14F-4D97-AF65-F5344CB8AC3E}">
        <p14:creationId xmlns:p14="http://schemas.microsoft.com/office/powerpoint/2010/main" val="85854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86598" y="144722"/>
            <a:ext cx="8286302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shirts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(and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individuals!),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Jackson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Connor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might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incorporate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information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chest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sizes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varies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neck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size:</a:t>
            </a: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4800" spc="-1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32AF8DD-0CCC-DF18-8447-2761EC661B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2112" y="2331860"/>
            <a:ext cx="3147917" cy="292594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3440895C-A379-30D3-B01B-386F523D94CE}"/>
              </a:ext>
            </a:extLst>
          </p:cNvPr>
          <p:cNvSpPr txBox="1"/>
          <p:nvPr/>
        </p:nvSpPr>
        <p:spPr>
          <a:xfrm>
            <a:off x="4041149" y="5510209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Five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shirt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sizes: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XL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36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86598" y="144722"/>
            <a:ext cx="8286302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shirts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(and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individuals!),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Jackson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Connor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might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incorporate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information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chest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sizes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varies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neck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size:</a:t>
            </a: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4800" spc="-1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32AF8DD-0CCC-DF18-8447-2761EC661B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2112" y="2331860"/>
            <a:ext cx="3147917" cy="292594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3440895C-A379-30D3-B01B-386F523D94CE}"/>
              </a:ext>
            </a:extLst>
          </p:cNvPr>
          <p:cNvSpPr txBox="1"/>
          <p:nvPr/>
        </p:nvSpPr>
        <p:spPr>
          <a:xfrm>
            <a:off x="4041149" y="5510209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Five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shirt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sizes: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492CEE6-24E7-8481-6095-CA88E422205E}"/>
              </a:ext>
            </a:extLst>
          </p:cNvPr>
          <p:cNvSpPr/>
          <p:nvPr/>
        </p:nvSpPr>
        <p:spPr>
          <a:xfrm>
            <a:off x="252919" y="1123837"/>
            <a:ext cx="3147918" cy="155404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Is this a better approach?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61830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86598" y="144722"/>
            <a:ext cx="8286302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shirts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(and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individuals!),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Jackson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Connor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might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incorporate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information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chest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sizes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varies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neck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size:</a:t>
            </a: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4800" spc="-1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32AF8DD-0CCC-DF18-8447-2761EC661B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2112" y="2331860"/>
            <a:ext cx="3147917" cy="292594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3440895C-A379-30D3-B01B-386F523D94CE}"/>
              </a:ext>
            </a:extLst>
          </p:cNvPr>
          <p:cNvSpPr txBox="1"/>
          <p:nvPr/>
        </p:nvSpPr>
        <p:spPr>
          <a:xfrm>
            <a:off x="4041149" y="5510209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Five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shirt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sizes: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492CEE6-24E7-8481-6095-CA88E422205E}"/>
              </a:ext>
            </a:extLst>
          </p:cNvPr>
          <p:cNvSpPr/>
          <p:nvPr/>
        </p:nvSpPr>
        <p:spPr>
          <a:xfrm>
            <a:off x="252919" y="1123837"/>
            <a:ext cx="3147918" cy="155404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If you were to improve it, how could you?</a:t>
            </a:r>
          </a:p>
        </p:txBody>
      </p:sp>
    </p:spTree>
    <p:extLst>
      <p:ext uri="{BB962C8B-B14F-4D97-AF65-F5344CB8AC3E}">
        <p14:creationId xmlns:p14="http://schemas.microsoft.com/office/powerpoint/2010/main" val="397808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86598" y="144722"/>
            <a:ext cx="8286302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shirts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(and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individuals!),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Jackson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Connor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might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incorporate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information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chest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sizes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varies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neck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size:</a:t>
            </a: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440895C-A379-30D3-B01B-386F523D94CE}"/>
              </a:ext>
            </a:extLst>
          </p:cNvPr>
          <p:cNvSpPr txBox="1"/>
          <p:nvPr/>
        </p:nvSpPr>
        <p:spPr>
          <a:xfrm>
            <a:off x="4041149" y="5510209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Five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shirt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sizes: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XL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D624FE6-9EE0-8C9E-297A-7B15F04707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598" y="2188030"/>
            <a:ext cx="7078685" cy="3322179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F22577BC-C435-7319-29FC-2ACE593A86F3}"/>
              </a:ext>
            </a:extLst>
          </p:cNvPr>
          <p:cNvSpPr txBox="1"/>
          <p:nvPr/>
        </p:nvSpPr>
        <p:spPr>
          <a:xfrm>
            <a:off x="7952986" y="5510209"/>
            <a:ext cx="251976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Arial"/>
                <a:cs typeface="Arial"/>
              </a:rPr>
              <a:t>More sizes (this will fit more people)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43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86598" y="144722"/>
            <a:ext cx="8286302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shirts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(and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individuals!),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Jackson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Connor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might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incorporate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information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chest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sizes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varies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neck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size:</a:t>
            </a: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440895C-A379-30D3-B01B-386F523D94CE}"/>
              </a:ext>
            </a:extLst>
          </p:cNvPr>
          <p:cNvSpPr txBox="1"/>
          <p:nvPr/>
        </p:nvSpPr>
        <p:spPr>
          <a:xfrm>
            <a:off x="4008492" y="5134785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Five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shirt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sizes: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22577BC-C435-7319-29FC-2ACE593A86F3}"/>
              </a:ext>
            </a:extLst>
          </p:cNvPr>
          <p:cNvSpPr txBox="1"/>
          <p:nvPr/>
        </p:nvSpPr>
        <p:spPr>
          <a:xfrm>
            <a:off x="6663029" y="5164931"/>
            <a:ext cx="251976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Arial"/>
                <a:cs typeface="Arial"/>
              </a:rPr>
              <a:t>More sizes (this will fit more people)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D6C4DA32-0579-8759-A4A2-BCA340312D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598" y="2069180"/>
            <a:ext cx="8286302" cy="3025333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8EBD03CD-518D-997F-FDD8-DA4ED2F7A017}"/>
              </a:ext>
            </a:extLst>
          </p:cNvPr>
          <p:cNvSpPr txBox="1"/>
          <p:nvPr/>
        </p:nvSpPr>
        <p:spPr>
          <a:xfrm>
            <a:off x="9419313" y="5164931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Arial"/>
                <a:cs typeface="Arial"/>
              </a:rPr>
              <a:t>Fit a line for infinite sizes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92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86598" y="144722"/>
            <a:ext cx="8286302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shirts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(and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individuals!),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Jackson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Connor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might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incorporate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information</a:t>
            </a:r>
            <a:r>
              <a:rPr kumimoji="0" lang="en-US" sz="24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chest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sizes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varies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neck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size:</a:t>
            </a: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440895C-A379-30D3-B01B-386F523D94CE}"/>
              </a:ext>
            </a:extLst>
          </p:cNvPr>
          <p:cNvSpPr txBox="1"/>
          <p:nvPr/>
        </p:nvSpPr>
        <p:spPr>
          <a:xfrm>
            <a:off x="4008492" y="5134785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Five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shirt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sizes: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22577BC-C435-7319-29FC-2ACE593A86F3}"/>
              </a:ext>
            </a:extLst>
          </p:cNvPr>
          <p:cNvSpPr txBox="1"/>
          <p:nvPr/>
        </p:nvSpPr>
        <p:spPr>
          <a:xfrm>
            <a:off x="6663029" y="5164931"/>
            <a:ext cx="251976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Arial"/>
                <a:cs typeface="Arial"/>
              </a:rPr>
              <a:t>More sizes (this will fit more people)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D6C4DA32-0579-8759-A4A2-BCA340312D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598" y="2069180"/>
            <a:ext cx="8286302" cy="3025333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8EBD03CD-518D-997F-FDD8-DA4ED2F7A017}"/>
              </a:ext>
            </a:extLst>
          </p:cNvPr>
          <p:cNvSpPr txBox="1"/>
          <p:nvPr/>
        </p:nvSpPr>
        <p:spPr>
          <a:xfrm>
            <a:off x="9419313" y="5164931"/>
            <a:ext cx="25197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Arial"/>
                <a:cs typeface="Arial"/>
              </a:rPr>
              <a:t>Fit a line for infinite sizes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01D3F51A-49E7-975D-A985-48341E5872E5}"/>
              </a:ext>
            </a:extLst>
          </p:cNvPr>
          <p:cNvSpPr/>
          <p:nvPr/>
        </p:nvSpPr>
        <p:spPr>
          <a:xfrm>
            <a:off x="9182797" y="5094513"/>
            <a:ext cx="1496089" cy="48985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E5170FE-2050-8D08-BE36-D1699A6E1DFB}"/>
              </a:ext>
            </a:extLst>
          </p:cNvPr>
          <p:cNvSpPr/>
          <p:nvPr/>
        </p:nvSpPr>
        <p:spPr>
          <a:xfrm>
            <a:off x="8196943" y="6139543"/>
            <a:ext cx="3020786" cy="457200"/>
          </a:xfrm>
          <a:prstGeom prst="wedgeRoundRectCallout">
            <a:avLst>
              <a:gd name="adj1" fmla="val -12764"/>
              <a:gd name="adj2" fmla="val -18392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Linear Regression!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Regression Line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387CFFA-1EA0-BD66-18A3-59AE0E033614}"/>
              </a:ext>
            </a:extLst>
          </p:cNvPr>
          <p:cNvGrpSpPr/>
          <p:nvPr/>
        </p:nvGrpSpPr>
        <p:grpSpPr>
          <a:xfrm>
            <a:off x="3698175" y="283732"/>
            <a:ext cx="7797139" cy="1969611"/>
            <a:chOff x="138547" y="432506"/>
            <a:chExt cx="4331335" cy="84010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F0D6C93-DE84-D577-4A69-AACEEC9A4120}"/>
                </a:ext>
              </a:extLst>
            </p:cNvPr>
            <p:cNvSpPr/>
            <p:nvPr/>
          </p:nvSpPr>
          <p:spPr>
            <a:xfrm>
              <a:off x="138547" y="432506"/>
              <a:ext cx="4331335" cy="840105"/>
            </a:xfrm>
            <a:custGeom>
              <a:avLst/>
              <a:gdLst/>
              <a:ahLst/>
              <a:cxnLst/>
              <a:rect l="l" t="t" r="r" b="b"/>
              <a:pathLst>
                <a:path w="4331335" h="84010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85855"/>
                  </a:lnTo>
                  <a:lnTo>
                    <a:pt x="4243" y="806874"/>
                  </a:lnTo>
                  <a:lnTo>
                    <a:pt x="15816" y="824039"/>
                  </a:lnTo>
                  <a:lnTo>
                    <a:pt x="32980" y="835612"/>
                  </a:lnTo>
                  <a:lnTo>
                    <a:pt x="54000" y="839855"/>
                  </a:lnTo>
                  <a:lnTo>
                    <a:pt x="4276964" y="839855"/>
                  </a:lnTo>
                  <a:lnTo>
                    <a:pt x="4297984" y="835612"/>
                  </a:lnTo>
                  <a:lnTo>
                    <a:pt x="4315149" y="824039"/>
                  </a:lnTo>
                  <a:lnTo>
                    <a:pt x="4326721" y="806874"/>
                  </a:lnTo>
                  <a:lnTo>
                    <a:pt x="4330965" y="78585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6D804A0-97E5-D9B6-A4BC-406E24A088FC}"/>
                </a:ext>
              </a:extLst>
            </p:cNvPr>
            <p:cNvSpPr/>
            <p:nvPr/>
          </p:nvSpPr>
          <p:spPr>
            <a:xfrm>
              <a:off x="156547" y="663660"/>
              <a:ext cx="4295140" cy="591185"/>
            </a:xfrm>
            <a:custGeom>
              <a:avLst/>
              <a:gdLst/>
              <a:ahLst/>
              <a:cxnLst/>
              <a:rect l="l" t="t" r="r" b="b"/>
              <a:pathLst>
                <a:path w="4295140" h="591185">
                  <a:moveTo>
                    <a:pt x="4294965" y="0"/>
                  </a:moveTo>
                  <a:lnTo>
                    <a:pt x="0" y="0"/>
                  </a:lnTo>
                  <a:lnTo>
                    <a:pt x="0" y="554701"/>
                  </a:lnTo>
                  <a:lnTo>
                    <a:pt x="2829" y="568714"/>
                  </a:lnTo>
                  <a:lnTo>
                    <a:pt x="10544" y="580157"/>
                  </a:lnTo>
                  <a:lnTo>
                    <a:pt x="21987" y="587872"/>
                  </a:lnTo>
                  <a:lnTo>
                    <a:pt x="36000" y="590701"/>
                  </a:lnTo>
                  <a:lnTo>
                    <a:pt x="4258964" y="590701"/>
                  </a:lnTo>
                  <a:lnTo>
                    <a:pt x="4272977" y="587872"/>
                  </a:lnTo>
                  <a:lnTo>
                    <a:pt x="4284420" y="580157"/>
                  </a:lnTo>
                  <a:lnTo>
                    <a:pt x="4292136" y="568714"/>
                  </a:lnTo>
                  <a:lnTo>
                    <a:pt x="4294965" y="55470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827156-32EA-8663-6F6C-ECD951894522}"/>
              </a:ext>
            </a:extLst>
          </p:cNvPr>
          <p:cNvSpPr txBox="1"/>
          <p:nvPr/>
        </p:nvSpPr>
        <p:spPr>
          <a:xfrm>
            <a:off x="3730577" y="387670"/>
            <a:ext cx="7731981" cy="164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" algn="just">
              <a:lnSpc>
                <a:spcPct val="100000"/>
              </a:lnSpc>
              <a:spcBef>
                <a:spcPts val="660"/>
              </a:spcBef>
            </a:pPr>
            <a:r>
              <a:rPr lang="en-US" sz="2400" b="1" spc="-30" dirty="0">
                <a:latin typeface="Arial"/>
                <a:cs typeface="Arial"/>
              </a:rPr>
              <a:t>Primary</a:t>
            </a:r>
            <a:r>
              <a:rPr lang="en-US" sz="2400" b="1" spc="-10" dirty="0">
                <a:latin typeface="Arial"/>
                <a:cs typeface="Arial"/>
              </a:rPr>
              <a:t> Motivation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for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spc="-80" dirty="0">
                <a:latin typeface="Arial"/>
                <a:cs typeface="Arial"/>
              </a:rPr>
              <a:t>Regression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Modeling</a:t>
            </a:r>
            <a:endParaRPr lang="en-US" sz="2400" b="1" dirty="0">
              <a:latin typeface="Arial"/>
              <a:cs typeface="Arial"/>
            </a:endParaRPr>
          </a:p>
          <a:p>
            <a:pPr marL="97155" marR="17780" algn="just">
              <a:lnSpc>
                <a:spcPct val="102600"/>
              </a:lnSpc>
              <a:spcBef>
                <a:spcPts val="525"/>
              </a:spcBef>
            </a:pPr>
            <a:r>
              <a:rPr lang="en-US" sz="2400" spc="-30" dirty="0">
                <a:latin typeface="Arial"/>
                <a:cs typeface="Arial"/>
              </a:rPr>
              <a:t>There </a:t>
            </a:r>
            <a:r>
              <a:rPr lang="en-US" sz="2400" spc="-10" dirty="0">
                <a:latin typeface="Arial"/>
                <a:cs typeface="Arial"/>
              </a:rPr>
              <a:t>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lot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55" dirty="0">
                <a:latin typeface="Arial"/>
                <a:cs typeface="Arial"/>
              </a:rPr>
              <a:t>outcomes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i="1" spc="-65" dirty="0">
                <a:latin typeface="Times New Roman"/>
                <a:cs typeface="Times New Roman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in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25" dirty="0">
                <a:latin typeface="Arial"/>
                <a:cs typeface="Arial"/>
              </a:rPr>
              <a:t>world,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believe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least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some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can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explained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 </a:t>
            </a:r>
            <a:r>
              <a:rPr lang="en-US" sz="2400" spc="-30" dirty="0">
                <a:latin typeface="Arial"/>
                <a:cs typeface="Arial"/>
              </a:rPr>
              <a:t>factors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of interest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(</a:t>
            </a:r>
            <a:r>
              <a:rPr lang="en-US" sz="2400" i="1" spc="95" dirty="0">
                <a:latin typeface="Times New Roman"/>
                <a:cs typeface="Times New Roman"/>
              </a:rPr>
              <a:t>X</a:t>
            </a:r>
            <a:r>
              <a:rPr lang="en-US" sz="2400" spc="95" dirty="0">
                <a:latin typeface="Arial"/>
                <a:cs typeface="Arial"/>
              </a:rPr>
              <a:t>)!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93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Regression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2398063"/>
            <a:ext cx="8485140" cy="191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345"/>
              </a:spcBef>
            </a:pPr>
            <a:r>
              <a:rPr lang="en-US" sz="2400" spc="-50" dirty="0">
                <a:latin typeface="Arial"/>
                <a:cs typeface="Arial"/>
              </a:rPr>
              <a:t>We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capture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intuition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through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following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model:</a:t>
            </a:r>
            <a:endParaRPr lang="en-US" sz="2400" i="1" spc="-25" dirty="0">
              <a:solidFill>
                <a:srgbClr val="7F007F"/>
              </a:solidFill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935"/>
              </a:spcBef>
              <a:tabLst>
                <a:tab pos="487680" algn="l"/>
                <a:tab pos="1014730" algn="l"/>
                <a:tab pos="2023110" algn="l"/>
                <a:tab pos="2451100" algn="l"/>
              </a:tabLst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				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387CFFA-1EA0-BD66-18A3-59AE0E033614}"/>
              </a:ext>
            </a:extLst>
          </p:cNvPr>
          <p:cNvGrpSpPr/>
          <p:nvPr/>
        </p:nvGrpSpPr>
        <p:grpSpPr>
          <a:xfrm>
            <a:off x="3698175" y="283732"/>
            <a:ext cx="7797139" cy="1969611"/>
            <a:chOff x="138547" y="432506"/>
            <a:chExt cx="4331335" cy="84010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F0D6C93-DE84-D577-4A69-AACEEC9A4120}"/>
                </a:ext>
              </a:extLst>
            </p:cNvPr>
            <p:cNvSpPr/>
            <p:nvPr/>
          </p:nvSpPr>
          <p:spPr>
            <a:xfrm>
              <a:off x="138547" y="432506"/>
              <a:ext cx="4331335" cy="840105"/>
            </a:xfrm>
            <a:custGeom>
              <a:avLst/>
              <a:gdLst/>
              <a:ahLst/>
              <a:cxnLst/>
              <a:rect l="l" t="t" r="r" b="b"/>
              <a:pathLst>
                <a:path w="4331335" h="84010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85855"/>
                  </a:lnTo>
                  <a:lnTo>
                    <a:pt x="4243" y="806874"/>
                  </a:lnTo>
                  <a:lnTo>
                    <a:pt x="15816" y="824039"/>
                  </a:lnTo>
                  <a:lnTo>
                    <a:pt x="32980" y="835612"/>
                  </a:lnTo>
                  <a:lnTo>
                    <a:pt x="54000" y="839855"/>
                  </a:lnTo>
                  <a:lnTo>
                    <a:pt x="4276964" y="839855"/>
                  </a:lnTo>
                  <a:lnTo>
                    <a:pt x="4297984" y="835612"/>
                  </a:lnTo>
                  <a:lnTo>
                    <a:pt x="4315149" y="824039"/>
                  </a:lnTo>
                  <a:lnTo>
                    <a:pt x="4326721" y="806874"/>
                  </a:lnTo>
                  <a:lnTo>
                    <a:pt x="4330965" y="78585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6D804A0-97E5-D9B6-A4BC-406E24A088FC}"/>
                </a:ext>
              </a:extLst>
            </p:cNvPr>
            <p:cNvSpPr/>
            <p:nvPr/>
          </p:nvSpPr>
          <p:spPr>
            <a:xfrm>
              <a:off x="156547" y="663660"/>
              <a:ext cx="4295140" cy="591185"/>
            </a:xfrm>
            <a:custGeom>
              <a:avLst/>
              <a:gdLst/>
              <a:ahLst/>
              <a:cxnLst/>
              <a:rect l="l" t="t" r="r" b="b"/>
              <a:pathLst>
                <a:path w="4295140" h="591185">
                  <a:moveTo>
                    <a:pt x="4294965" y="0"/>
                  </a:moveTo>
                  <a:lnTo>
                    <a:pt x="0" y="0"/>
                  </a:lnTo>
                  <a:lnTo>
                    <a:pt x="0" y="554701"/>
                  </a:lnTo>
                  <a:lnTo>
                    <a:pt x="2829" y="568714"/>
                  </a:lnTo>
                  <a:lnTo>
                    <a:pt x="10544" y="580157"/>
                  </a:lnTo>
                  <a:lnTo>
                    <a:pt x="21987" y="587872"/>
                  </a:lnTo>
                  <a:lnTo>
                    <a:pt x="36000" y="590701"/>
                  </a:lnTo>
                  <a:lnTo>
                    <a:pt x="4258964" y="590701"/>
                  </a:lnTo>
                  <a:lnTo>
                    <a:pt x="4272977" y="587872"/>
                  </a:lnTo>
                  <a:lnTo>
                    <a:pt x="4284420" y="580157"/>
                  </a:lnTo>
                  <a:lnTo>
                    <a:pt x="4292136" y="568714"/>
                  </a:lnTo>
                  <a:lnTo>
                    <a:pt x="4294965" y="55470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827156-32EA-8663-6F6C-ECD951894522}"/>
              </a:ext>
            </a:extLst>
          </p:cNvPr>
          <p:cNvSpPr txBox="1"/>
          <p:nvPr/>
        </p:nvSpPr>
        <p:spPr>
          <a:xfrm>
            <a:off x="3730577" y="387670"/>
            <a:ext cx="7731981" cy="164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" algn="just">
              <a:lnSpc>
                <a:spcPct val="100000"/>
              </a:lnSpc>
              <a:spcBef>
                <a:spcPts val="660"/>
              </a:spcBef>
            </a:pPr>
            <a:r>
              <a:rPr lang="en-US" sz="2400" b="1" spc="-30" dirty="0">
                <a:latin typeface="Arial"/>
                <a:cs typeface="Arial"/>
              </a:rPr>
              <a:t>Primary</a:t>
            </a:r>
            <a:r>
              <a:rPr lang="en-US" sz="2400" b="1" spc="-10" dirty="0">
                <a:latin typeface="Arial"/>
                <a:cs typeface="Arial"/>
              </a:rPr>
              <a:t> Motivation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for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spc="-80" dirty="0">
                <a:latin typeface="Arial"/>
                <a:cs typeface="Arial"/>
              </a:rPr>
              <a:t>Regression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Modeling</a:t>
            </a:r>
            <a:endParaRPr lang="en-US" sz="2400" b="1" dirty="0">
              <a:latin typeface="Arial"/>
              <a:cs typeface="Arial"/>
            </a:endParaRPr>
          </a:p>
          <a:p>
            <a:pPr marL="97155" marR="17780" algn="just">
              <a:lnSpc>
                <a:spcPct val="102600"/>
              </a:lnSpc>
              <a:spcBef>
                <a:spcPts val="525"/>
              </a:spcBef>
            </a:pPr>
            <a:r>
              <a:rPr lang="en-US" sz="2400" spc="-30" dirty="0">
                <a:latin typeface="Arial"/>
                <a:cs typeface="Arial"/>
              </a:rPr>
              <a:t>There </a:t>
            </a:r>
            <a:r>
              <a:rPr lang="en-US" sz="2400" spc="-10" dirty="0">
                <a:latin typeface="Arial"/>
                <a:cs typeface="Arial"/>
              </a:rPr>
              <a:t>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lot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55" dirty="0">
                <a:latin typeface="Arial"/>
                <a:cs typeface="Arial"/>
              </a:rPr>
              <a:t>outcomes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i="1" spc="-65" dirty="0">
                <a:latin typeface="Times New Roman"/>
                <a:cs typeface="Times New Roman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in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25" dirty="0">
                <a:latin typeface="Arial"/>
                <a:cs typeface="Arial"/>
              </a:rPr>
              <a:t>world,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believe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least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some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can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explained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 </a:t>
            </a:r>
            <a:r>
              <a:rPr lang="en-US" sz="2400" spc="-30" dirty="0">
                <a:latin typeface="Arial"/>
                <a:cs typeface="Arial"/>
              </a:rPr>
              <a:t>factors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of interest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(</a:t>
            </a:r>
            <a:r>
              <a:rPr lang="en-US" sz="2400" i="1" spc="95" dirty="0">
                <a:latin typeface="Times New Roman"/>
                <a:cs typeface="Times New Roman"/>
              </a:rPr>
              <a:t>X</a:t>
            </a:r>
            <a:r>
              <a:rPr lang="en-US" sz="2400" spc="95" dirty="0">
                <a:latin typeface="Arial"/>
                <a:cs typeface="Arial"/>
              </a:rPr>
              <a:t>)!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84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Regression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2398063"/>
            <a:ext cx="8485140" cy="2408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345"/>
              </a:spcBef>
            </a:pPr>
            <a:r>
              <a:rPr lang="en-US" sz="2400" spc="-50" dirty="0">
                <a:latin typeface="Arial"/>
                <a:cs typeface="Arial"/>
              </a:rPr>
              <a:t>We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capture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intuition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through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following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model:</a:t>
            </a:r>
            <a:endParaRPr lang="en-US" sz="2400" i="1" spc="-25" dirty="0">
              <a:solidFill>
                <a:srgbClr val="7F007F"/>
              </a:solidFill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935"/>
              </a:spcBef>
              <a:tabLst>
                <a:tab pos="487680" algn="l"/>
                <a:tab pos="1014730" algn="l"/>
                <a:tab pos="2023110" algn="l"/>
                <a:tab pos="2451100" algn="l"/>
              </a:tabLst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				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baseline="-10416" dirty="0">
              <a:latin typeface="Times New Roman"/>
              <a:cs typeface="Times New Roman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387CFFA-1EA0-BD66-18A3-59AE0E033614}"/>
              </a:ext>
            </a:extLst>
          </p:cNvPr>
          <p:cNvGrpSpPr/>
          <p:nvPr/>
        </p:nvGrpSpPr>
        <p:grpSpPr>
          <a:xfrm>
            <a:off x="3698175" y="283732"/>
            <a:ext cx="7797139" cy="1969611"/>
            <a:chOff x="138547" y="432506"/>
            <a:chExt cx="4331335" cy="84010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F0D6C93-DE84-D577-4A69-AACEEC9A4120}"/>
                </a:ext>
              </a:extLst>
            </p:cNvPr>
            <p:cNvSpPr/>
            <p:nvPr/>
          </p:nvSpPr>
          <p:spPr>
            <a:xfrm>
              <a:off x="138547" y="432506"/>
              <a:ext cx="4331335" cy="840105"/>
            </a:xfrm>
            <a:custGeom>
              <a:avLst/>
              <a:gdLst/>
              <a:ahLst/>
              <a:cxnLst/>
              <a:rect l="l" t="t" r="r" b="b"/>
              <a:pathLst>
                <a:path w="4331335" h="84010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85855"/>
                  </a:lnTo>
                  <a:lnTo>
                    <a:pt x="4243" y="806874"/>
                  </a:lnTo>
                  <a:lnTo>
                    <a:pt x="15816" y="824039"/>
                  </a:lnTo>
                  <a:lnTo>
                    <a:pt x="32980" y="835612"/>
                  </a:lnTo>
                  <a:lnTo>
                    <a:pt x="54000" y="839855"/>
                  </a:lnTo>
                  <a:lnTo>
                    <a:pt x="4276964" y="839855"/>
                  </a:lnTo>
                  <a:lnTo>
                    <a:pt x="4297984" y="835612"/>
                  </a:lnTo>
                  <a:lnTo>
                    <a:pt x="4315149" y="824039"/>
                  </a:lnTo>
                  <a:lnTo>
                    <a:pt x="4326721" y="806874"/>
                  </a:lnTo>
                  <a:lnTo>
                    <a:pt x="4330965" y="78585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6D804A0-97E5-D9B6-A4BC-406E24A088FC}"/>
                </a:ext>
              </a:extLst>
            </p:cNvPr>
            <p:cNvSpPr/>
            <p:nvPr/>
          </p:nvSpPr>
          <p:spPr>
            <a:xfrm>
              <a:off x="156547" y="663660"/>
              <a:ext cx="4295140" cy="591185"/>
            </a:xfrm>
            <a:custGeom>
              <a:avLst/>
              <a:gdLst/>
              <a:ahLst/>
              <a:cxnLst/>
              <a:rect l="l" t="t" r="r" b="b"/>
              <a:pathLst>
                <a:path w="4295140" h="591185">
                  <a:moveTo>
                    <a:pt x="4294965" y="0"/>
                  </a:moveTo>
                  <a:lnTo>
                    <a:pt x="0" y="0"/>
                  </a:lnTo>
                  <a:lnTo>
                    <a:pt x="0" y="554701"/>
                  </a:lnTo>
                  <a:lnTo>
                    <a:pt x="2829" y="568714"/>
                  </a:lnTo>
                  <a:lnTo>
                    <a:pt x="10544" y="580157"/>
                  </a:lnTo>
                  <a:lnTo>
                    <a:pt x="21987" y="587872"/>
                  </a:lnTo>
                  <a:lnTo>
                    <a:pt x="36000" y="590701"/>
                  </a:lnTo>
                  <a:lnTo>
                    <a:pt x="4258964" y="590701"/>
                  </a:lnTo>
                  <a:lnTo>
                    <a:pt x="4272977" y="587872"/>
                  </a:lnTo>
                  <a:lnTo>
                    <a:pt x="4284420" y="580157"/>
                  </a:lnTo>
                  <a:lnTo>
                    <a:pt x="4292136" y="568714"/>
                  </a:lnTo>
                  <a:lnTo>
                    <a:pt x="4294965" y="55470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827156-32EA-8663-6F6C-ECD951894522}"/>
              </a:ext>
            </a:extLst>
          </p:cNvPr>
          <p:cNvSpPr txBox="1"/>
          <p:nvPr/>
        </p:nvSpPr>
        <p:spPr>
          <a:xfrm>
            <a:off x="3730577" y="387670"/>
            <a:ext cx="7731981" cy="164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" algn="just">
              <a:lnSpc>
                <a:spcPct val="100000"/>
              </a:lnSpc>
              <a:spcBef>
                <a:spcPts val="660"/>
              </a:spcBef>
            </a:pPr>
            <a:r>
              <a:rPr lang="en-US" sz="2400" b="1" spc="-30" dirty="0">
                <a:latin typeface="Arial"/>
                <a:cs typeface="Arial"/>
              </a:rPr>
              <a:t>Primary</a:t>
            </a:r>
            <a:r>
              <a:rPr lang="en-US" sz="2400" b="1" spc="-10" dirty="0">
                <a:latin typeface="Arial"/>
                <a:cs typeface="Arial"/>
              </a:rPr>
              <a:t> Motivation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for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spc="-80" dirty="0">
                <a:latin typeface="Arial"/>
                <a:cs typeface="Arial"/>
              </a:rPr>
              <a:t>Regression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Modeling</a:t>
            </a:r>
            <a:endParaRPr lang="en-US" sz="2400" b="1" dirty="0">
              <a:latin typeface="Arial"/>
              <a:cs typeface="Arial"/>
            </a:endParaRPr>
          </a:p>
          <a:p>
            <a:pPr marL="97155" marR="17780" algn="just">
              <a:lnSpc>
                <a:spcPct val="102600"/>
              </a:lnSpc>
              <a:spcBef>
                <a:spcPts val="525"/>
              </a:spcBef>
            </a:pPr>
            <a:r>
              <a:rPr lang="en-US" sz="2400" spc="-30" dirty="0">
                <a:latin typeface="Arial"/>
                <a:cs typeface="Arial"/>
              </a:rPr>
              <a:t>There </a:t>
            </a:r>
            <a:r>
              <a:rPr lang="en-US" sz="2400" spc="-10" dirty="0">
                <a:latin typeface="Arial"/>
                <a:cs typeface="Arial"/>
              </a:rPr>
              <a:t>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lot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55" dirty="0">
                <a:latin typeface="Arial"/>
                <a:cs typeface="Arial"/>
              </a:rPr>
              <a:t>outcomes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i="1" spc="-65" dirty="0">
                <a:latin typeface="Times New Roman"/>
                <a:cs typeface="Times New Roman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in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25" dirty="0">
                <a:latin typeface="Arial"/>
                <a:cs typeface="Arial"/>
              </a:rPr>
              <a:t>world,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believe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least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some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can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explained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 </a:t>
            </a:r>
            <a:r>
              <a:rPr lang="en-US" sz="2400" spc="-30" dirty="0">
                <a:latin typeface="Arial"/>
                <a:cs typeface="Arial"/>
              </a:rPr>
              <a:t>factors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of interest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(</a:t>
            </a:r>
            <a:r>
              <a:rPr lang="en-US" sz="2400" i="1" spc="95" dirty="0">
                <a:latin typeface="Times New Roman"/>
                <a:cs typeface="Times New Roman"/>
              </a:rPr>
              <a:t>X</a:t>
            </a:r>
            <a:r>
              <a:rPr lang="en-US" sz="2400" spc="95" dirty="0">
                <a:latin typeface="Arial"/>
                <a:cs typeface="Arial"/>
              </a:rPr>
              <a:t>)!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8F35C66-2A56-72E4-76CE-4B9A2FB78E7E}"/>
              </a:ext>
            </a:extLst>
          </p:cNvPr>
          <p:cNvSpPr/>
          <p:nvPr/>
        </p:nvSpPr>
        <p:spPr>
          <a:xfrm>
            <a:off x="3807279" y="3485551"/>
            <a:ext cx="1975757" cy="521744"/>
          </a:xfrm>
          <a:prstGeom prst="wedgeRoundRectCallout">
            <a:avLst>
              <a:gd name="adj1" fmla="val 53626"/>
              <a:gd name="adj2" fmla="val -10649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chest size</a:t>
            </a:r>
          </a:p>
        </p:txBody>
      </p:sp>
    </p:spTree>
    <p:extLst>
      <p:ext uri="{BB962C8B-B14F-4D97-AF65-F5344CB8AC3E}">
        <p14:creationId xmlns:p14="http://schemas.microsoft.com/office/powerpoint/2010/main" val="234434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Regression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2398063"/>
            <a:ext cx="8485140" cy="2408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345"/>
              </a:spcBef>
            </a:pPr>
            <a:r>
              <a:rPr lang="en-US" sz="2400" spc="-50" dirty="0">
                <a:latin typeface="Arial"/>
                <a:cs typeface="Arial"/>
              </a:rPr>
              <a:t>We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capture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intuition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through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following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model:</a:t>
            </a:r>
            <a:endParaRPr lang="en-US" sz="2400" i="1" spc="-25" dirty="0">
              <a:solidFill>
                <a:srgbClr val="7F007F"/>
              </a:solidFill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935"/>
              </a:spcBef>
              <a:tabLst>
                <a:tab pos="487680" algn="l"/>
                <a:tab pos="1014730" algn="l"/>
                <a:tab pos="2023110" algn="l"/>
                <a:tab pos="2451100" algn="l"/>
              </a:tabLst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				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baseline="-10416" dirty="0">
              <a:latin typeface="Times New Roman"/>
              <a:cs typeface="Times New Roman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387CFFA-1EA0-BD66-18A3-59AE0E033614}"/>
              </a:ext>
            </a:extLst>
          </p:cNvPr>
          <p:cNvGrpSpPr/>
          <p:nvPr/>
        </p:nvGrpSpPr>
        <p:grpSpPr>
          <a:xfrm>
            <a:off x="3698175" y="283732"/>
            <a:ext cx="7797139" cy="1969611"/>
            <a:chOff x="138547" y="432506"/>
            <a:chExt cx="4331335" cy="84010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F0D6C93-DE84-D577-4A69-AACEEC9A4120}"/>
                </a:ext>
              </a:extLst>
            </p:cNvPr>
            <p:cNvSpPr/>
            <p:nvPr/>
          </p:nvSpPr>
          <p:spPr>
            <a:xfrm>
              <a:off x="138547" y="432506"/>
              <a:ext cx="4331335" cy="840105"/>
            </a:xfrm>
            <a:custGeom>
              <a:avLst/>
              <a:gdLst/>
              <a:ahLst/>
              <a:cxnLst/>
              <a:rect l="l" t="t" r="r" b="b"/>
              <a:pathLst>
                <a:path w="4331335" h="84010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85855"/>
                  </a:lnTo>
                  <a:lnTo>
                    <a:pt x="4243" y="806874"/>
                  </a:lnTo>
                  <a:lnTo>
                    <a:pt x="15816" y="824039"/>
                  </a:lnTo>
                  <a:lnTo>
                    <a:pt x="32980" y="835612"/>
                  </a:lnTo>
                  <a:lnTo>
                    <a:pt x="54000" y="839855"/>
                  </a:lnTo>
                  <a:lnTo>
                    <a:pt x="4276964" y="839855"/>
                  </a:lnTo>
                  <a:lnTo>
                    <a:pt x="4297984" y="835612"/>
                  </a:lnTo>
                  <a:lnTo>
                    <a:pt x="4315149" y="824039"/>
                  </a:lnTo>
                  <a:lnTo>
                    <a:pt x="4326721" y="806874"/>
                  </a:lnTo>
                  <a:lnTo>
                    <a:pt x="4330965" y="78585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6D804A0-97E5-D9B6-A4BC-406E24A088FC}"/>
                </a:ext>
              </a:extLst>
            </p:cNvPr>
            <p:cNvSpPr/>
            <p:nvPr/>
          </p:nvSpPr>
          <p:spPr>
            <a:xfrm>
              <a:off x="156547" y="663660"/>
              <a:ext cx="4295140" cy="591185"/>
            </a:xfrm>
            <a:custGeom>
              <a:avLst/>
              <a:gdLst/>
              <a:ahLst/>
              <a:cxnLst/>
              <a:rect l="l" t="t" r="r" b="b"/>
              <a:pathLst>
                <a:path w="4295140" h="591185">
                  <a:moveTo>
                    <a:pt x="4294965" y="0"/>
                  </a:moveTo>
                  <a:lnTo>
                    <a:pt x="0" y="0"/>
                  </a:lnTo>
                  <a:lnTo>
                    <a:pt x="0" y="554701"/>
                  </a:lnTo>
                  <a:lnTo>
                    <a:pt x="2829" y="568714"/>
                  </a:lnTo>
                  <a:lnTo>
                    <a:pt x="10544" y="580157"/>
                  </a:lnTo>
                  <a:lnTo>
                    <a:pt x="21987" y="587872"/>
                  </a:lnTo>
                  <a:lnTo>
                    <a:pt x="36000" y="590701"/>
                  </a:lnTo>
                  <a:lnTo>
                    <a:pt x="4258964" y="590701"/>
                  </a:lnTo>
                  <a:lnTo>
                    <a:pt x="4272977" y="587872"/>
                  </a:lnTo>
                  <a:lnTo>
                    <a:pt x="4284420" y="580157"/>
                  </a:lnTo>
                  <a:lnTo>
                    <a:pt x="4292136" y="568714"/>
                  </a:lnTo>
                  <a:lnTo>
                    <a:pt x="4294965" y="55470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827156-32EA-8663-6F6C-ECD951894522}"/>
              </a:ext>
            </a:extLst>
          </p:cNvPr>
          <p:cNvSpPr txBox="1"/>
          <p:nvPr/>
        </p:nvSpPr>
        <p:spPr>
          <a:xfrm>
            <a:off x="3730577" y="387670"/>
            <a:ext cx="7731981" cy="164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" algn="just">
              <a:lnSpc>
                <a:spcPct val="100000"/>
              </a:lnSpc>
              <a:spcBef>
                <a:spcPts val="660"/>
              </a:spcBef>
            </a:pPr>
            <a:r>
              <a:rPr lang="en-US" sz="2400" b="1" spc="-30" dirty="0">
                <a:latin typeface="Arial"/>
                <a:cs typeface="Arial"/>
              </a:rPr>
              <a:t>Primary</a:t>
            </a:r>
            <a:r>
              <a:rPr lang="en-US" sz="2400" b="1" spc="-10" dirty="0">
                <a:latin typeface="Arial"/>
                <a:cs typeface="Arial"/>
              </a:rPr>
              <a:t> Motivation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for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spc="-80" dirty="0">
                <a:latin typeface="Arial"/>
                <a:cs typeface="Arial"/>
              </a:rPr>
              <a:t>Regression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Modeling</a:t>
            </a:r>
            <a:endParaRPr lang="en-US" sz="2400" b="1" dirty="0">
              <a:latin typeface="Arial"/>
              <a:cs typeface="Arial"/>
            </a:endParaRPr>
          </a:p>
          <a:p>
            <a:pPr marL="97155" marR="17780" algn="just">
              <a:lnSpc>
                <a:spcPct val="102600"/>
              </a:lnSpc>
              <a:spcBef>
                <a:spcPts val="525"/>
              </a:spcBef>
            </a:pPr>
            <a:r>
              <a:rPr lang="en-US" sz="2400" spc="-30" dirty="0">
                <a:latin typeface="Arial"/>
                <a:cs typeface="Arial"/>
              </a:rPr>
              <a:t>There </a:t>
            </a:r>
            <a:r>
              <a:rPr lang="en-US" sz="2400" spc="-10" dirty="0">
                <a:latin typeface="Arial"/>
                <a:cs typeface="Arial"/>
              </a:rPr>
              <a:t>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lot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55" dirty="0">
                <a:latin typeface="Arial"/>
                <a:cs typeface="Arial"/>
              </a:rPr>
              <a:t>outcomes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i="1" spc="-65" dirty="0">
                <a:latin typeface="Times New Roman"/>
                <a:cs typeface="Times New Roman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in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25" dirty="0">
                <a:latin typeface="Arial"/>
                <a:cs typeface="Arial"/>
              </a:rPr>
              <a:t>world,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believe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least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some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can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explained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 </a:t>
            </a:r>
            <a:r>
              <a:rPr lang="en-US" sz="2400" spc="-30" dirty="0">
                <a:latin typeface="Arial"/>
                <a:cs typeface="Arial"/>
              </a:rPr>
              <a:t>factors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of interest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(</a:t>
            </a:r>
            <a:r>
              <a:rPr lang="en-US" sz="2400" i="1" spc="95" dirty="0">
                <a:latin typeface="Times New Roman"/>
                <a:cs typeface="Times New Roman"/>
              </a:rPr>
              <a:t>X</a:t>
            </a:r>
            <a:r>
              <a:rPr lang="en-US" sz="2400" spc="95" dirty="0">
                <a:latin typeface="Arial"/>
                <a:cs typeface="Arial"/>
              </a:rPr>
              <a:t>)!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8F35C66-2A56-72E4-76CE-4B9A2FB78E7E}"/>
              </a:ext>
            </a:extLst>
          </p:cNvPr>
          <p:cNvSpPr/>
          <p:nvPr/>
        </p:nvSpPr>
        <p:spPr>
          <a:xfrm>
            <a:off x="3807279" y="3485551"/>
            <a:ext cx="1975757" cy="521744"/>
          </a:xfrm>
          <a:prstGeom prst="wedgeRoundRectCallout">
            <a:avLst>
              <a:gd name="adj1" fmla="val 53626"/>
              <a:gd name="adj2" fmla="val -10649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chest size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9DF5E30-8EAF-CB15-6986-9AA1D15DE58F}"/>
              </a:ext>
            </a:extLst>
          </p:cNvPr>
          <p:cNvSpPr/>
          <p:nvPr/>
        </p:nvSpPr>
        <p:spPr>
          <a:xfrm>
            <a:off x="6608688" y="4015652"/>
            <a:ext cx="1975757" cy="710126"/>
          </a:xfrm>
          <a:prstGeom prst="wedgeRoundRectCallout">
            <a:avLst>
              <a:gd name="adj1" fmla="val -10836"/>
              <a:gd name="adj2" fmla="val -11173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explained by neck size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750286F-9FB2-9971-91FE-0E4406AE8708}"/>
              </a:ext>
            </a:extLst>
          </p:cNvPr>
          <p:cNvSpPr/>
          <p:nvPr/>
        </p:nvSpPr>
        <p:spPr>
          <a:xfrm rot="5400000">
            <a:off x="7073396" y="2895882"/>
            <a:ext cx="466483" cy="11927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Regression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2398063"/>
            <a:ext cx="8485140" cy="2408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345"/>
              </a:spcBef>
            </a:pPr>
            <a:r>
              <a:rPr lang="en-US" sz="2400" spc="-50" dirty="0">
                <a:latin typeface="Arial"/>
                <a:cs typeface="Arial"/>
              </a:rPr>
              <a:t>We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capture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intuition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through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following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model:</a:t>
            </a:r>
            <a:endParaRPr lang="en-US" sz="2400" i="1" spc="-25" dirty="0">
              <a:solidFill>
                <a:srgbClr val="7F007F"/>
              </a:solidFill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935"/>
              </a:spcBef>
              <a:tabLst>
                <a:tab pos="487680" algn="l"/>
                <a:tab pos="1014730" algn="l"/>
                <a:tab pos="2023110" algn="l"/>
                <a:tab pos="2451100" algn="l"/>
              </a:tabLst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				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baseline="-10416" dirty="0">
              <a:latin typeface="Times New Roman"/>
              <a:cs typeface="Times New Roman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387CFFA-1EA0-BD66-18A3-59AE0E033614}"/>
              </a:ext>
            </a:extLst>
          </p:cNvPr>
          <p:cNvGrpSpPr/>
          <p:nvPr/>
        </p:nvGrpSpPr>
        <p:grpSpPr>
          <a:xfrm>
            <a:off x="3698175" y="283732"/>
            <a:ext cx="7797139" cy="1969611"/>
            <a:chOff x="138547" y="432506"/>
            <a:chExt cx="4331335" cy="84010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F0D6C93-DE84-D577-4A69-AACEEC9A4120}"/>
                </a:ext>
              </a:extLst>
            </p:cNvPr>
            <p:cNvSpPr/>
            <p:nvPr/>
          </p:nvSpPr>
          <p:spPr>
            <a:xfrm>
              <a:off x="138547" y="432506"/>
              <a:ext cx="4331335" cy="840105"/>
            </a:xfrm>
            <a:custGeom>
              <a:avLst/>
              <a:gdLst/>
              <a:ahLst/>
              <a:cxnLst/>
              <a:rect l="l" t="t" r="r" b="b"/>
              <a:pathLst>
                <a:path w="4331335" h="84010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85855"/>
                  </a:lnTo>
                  <a:lnTo>
                    <a:pt x="4243" y="806874"/>
                  </a:lnTo>
                  <a:lnTo>
                    <a:pt x="15816" y="824039"/>
                  </a:lnTo>
                  <a:lnTo>
                    <a:pt x="32980" y="835612"/>
                  </a:lnTo>
                  <a:lnTo>
                    <a:pt x="54000" y="839855"/>
                  </a:lnTo>
                  <a:lnTo>
                    <a:pt x="4276964" y="839855"/>
                  </a:lnTo>
                  <a:lnTo>
                    <a:pt x="4297984" y="835612"/>
                  </a:lnTo>
                  <a:lnTo>
                    <a:pt x="4315149" y="824039"/>
                  </a:lnTo>
                  <a:lnTo>
                    <a:pt x="4326721" y="806874"/>
                  </a:lnTo>
                  <a:lnTo>
                    <a:pt x="4330965" y="78585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6D804A0-97E5-D9B6-A4BC-406E24A088FC}"/>
                </a:ext>
              </a:extLst>
            </p:cNvPr>
            <p:cNvSpPr/>
            <p:nvPr/>
          </p:nvSpPr>
          <p:spPr>
            <a:xfrm>
              <a:off x="156547" y="663660"/>
              <a:ext cx="4295140" cy="591185"/>
            </a:xfrm>
            <a:custGeom>
              <a:avLst/>
              <a:gdLst/>
              <a:ahLst/>
              <a:cxnLst/>
              <a:rect l="l" t="t" r="r" b="b"/>
              <a:pathLst>
                <a:path w="4295140" h="591185">
                  <a:moveTo>
                    <a:pt x="4294965" y="0"/>
                  </a:moveTo>
                  <a:lnTo>
                    <a:pt x="0" y="0"/>
                  </a:lnTo>
                  <a:lnTo>
                    <a:pt x="0" y="554701"/>
                  </a:lnTo>
                  <a:lnTo>
                    <a:pt x="2829" y="568714"/>
                  </a:lnTo>
                  <a:lnTo>
                    <a:pt x="10544" y="580157"/>
                  </a:lnTo>
                  <a:lnTo>
                    <a:pt x="21987" y="587872"/>
                  </a:lnTo>
                  <a:lnTo>
                    <a:pt x="36000" y="590701"/>
                  </a:lnTo>
                  <a:lnTo>
                    <a:pt x="4258964" y="590701"/>
                  </a:lnTo>
                  <a:lnTo>
                    <a:pt x="4272977" y="587872"/>
                  </a:lnTo>
                  <a:lnTo>
                    <a:pt x="4284420" y="580157"/>
                  </a:lnTo>
                  <a:lnTo>
                    <a:pt x="4292136" y="568714"/>
                  </a:lnTo>
                  <a:lnTo>
                    <a:pt x="4294965" y="55470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827156-32EA-8663-6F6C-ECD951894522}"/>
              </a:ext>
            </a:extLst>
          </p:cNvPr>
          <p:cNvSpPr txBox="1"/>
          <p:nvPr/>
        </p:nvSpPr>
        <p:spPr>
          <a:xfrm>
            <a:off x="3730577" y="387670"/>
            <a:ext cx="7731981" cy="164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" algn="just">
              <a:lnSpc>
                <a:spcPct val="100000"/>
              </a:lnSpc>
              <a:spcBef>
                <a:spcPts val="660"/>
              </a:spcBef>
            </a:pPr>
            <a:r>
              <a:rPr lang="en-US" sz="2400" b="1" spc="-30" dirty="0">
                <a:latin typeface="Arial"/>
                <a:cs typeface="Arial"/>
              </a:rPr>
              <a:t>Primary</a:t>
            </a:r>
            <a:r>
              <a:rPr lang="en-US" sz="2400" b="1" spc="-10" dirty="0">
                <a:latin typeface="Arial"/>
                <a:cs typeface="Arial"/>
              </a:rPr>
              <a:t> Motivation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for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spc="-80" dirty="0">
                <a:latin typeface="Arial"/>
                <a:cs typeface="Arial"/>
              </a:rPr>
              <a:t>Regression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Modeling</a:t>
            </a:r>
            <a:endParaRPr lang="en-US" sz="2400" b="1" dirty="0">
              <a:latin typeface="Arial"/>
              <a:cs typeface="Arial"/>
            </a:endParaRPr>
          </a:p>
          <a:p>
            <a:pPr marL="97155" marR="17780" algn="just">
              <a:lnSpc>
                <a:spcPct val="102600"/>
              </a:lnSpc>
              <a:spcBef>
                <a:spcPts val="525"/>
              </a:spcBef>
            </a:pPr>
            <a:r>
              <a:rPr lang="en-US" sz="2400" spc="-30" dirty="0">
                <a:latin typeface="Arial"/>
                <a:cs typeface="Arial"/>
              </a:rPr>
              <a:t>There </a:t>
            </a:r>
            <a:r>
              <a:rPr lang="en-US" sz="2400" spc="-10" dirty="0">
                <a:latin typeface="Arial"/>
                <a:cs typeface="Arial"/>
              </a:rPr>
              <a:t>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lot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55" dirty="0">
                <a:latin typeface="Arial"/>
                <a:cs typeface="Arial"/>
              </a:rPr>
              <a:t>outcomes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i="1" spc="-65" dirty="0">
                <a:latin typeface="Times New Roman"/>
                <a:cs typeface="Times New Roman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in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25" dirty="0">
                <a:latin typeface="Arial"/>
                <a:cs typeface="Arial"/>
              </a:rPr>
              <a:t>world,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believe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least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some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can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explained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 </a:t>
            </a:r>
            <a:r>
              <a:rPr lang="en-US" sz="2400" spc="-30" dirty="0">
                <a:latin typeface="Arial"/>
                <a:cs typeface="Arial"/>
              </a:rPr>
              <a:t>factors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of interest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(</a:t>
            </a:r>
            <a:r>
              <a:rPr lang="en-US" sz="2400" i="1" spc="95" dirty="0">
                <a:latin typeface="Times New Roman"/>
                <a:cs typeface="Times New Roman"/>
              </a:rPr>
              <a:t>X</a:t>
            </a:r>
            <a:r>
              <a:rPr lang="en-US" sz="2400" spc="95" dirty="0">
                <a:latin typeface="Arial"/>
                <a:cs typeface="Arial"/>
              </a:rPr>
              <a:t>)!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8F35C66-2A56-72E4-76CE-4B9A2FB78E7E}"/>
              </a:ext>
            </a:extLst>
          </p:cNvPr>
          <p:cNvSpPr/>
          <p:nvPr/>
        </p:nvSpPr>
        <p:spPr>
          <a:xfrm>
            <a:off x="3807279" y="3485551"/>
            <a:ext cx="1975757" cy="521744"/>
          </a:xfrm>
          <a:prstGeom prst="wedgeRoundRectCallout">
            <a:avLst>
              <a:gd name="adj1" fmla="val 53626"/>
              <a:gd name="adj2" fmla="val -10649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chest size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9DF5E30-8EAF-CB15-6986-9AA1D15DE58F}"/>
              </a:ext>
            </a:extLst>
          </p:cNvPr>
          <p:cNvSpPr/>
          <p:nvPr/>
        </p:nvSpPr>
        <p:spPr>
          <a:xfrm>
            <a:off x="6608688" y="4015652"/>
            <a:ext cx="1975757" cy="710126"/>
          </a:xfrm>
          <a:prstGeom prst="wedgeRoundRectCallout">
            <a:avLst>
              <a:gd name="adj1" fmla="val -10836"/>
              <a:gd name="adj2" fmla="val -11173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explained by neck size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750286F-9FB2-9971-91FE-0E4406AE8708}"/>
              </a:ext>
            </a:extLst>
          </p:cNvPr>
          <p:cNvSpPr/>
          <p:nvPr/>
        </p:nvSpPr>
        <p:spPr>
          <a:xfrm rot="5400000">
            <a:off x="7073396" y="2895882"/>
            <a:ext cx="466483" cy="11927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44A94C6-97C6-AF02-FB11-5A7BB41AECE3}"/>
              </a:ext>
            </a:extLst>
          </p:cNvPr>
          <p:cNvSpPr/>
          <p:nvPr/>
        </p:nvSpPr>
        <p:spPr>
          <a:xfrm>
            <a:off x="8899075" y="3571946"/>
            <a:ext cx="2841168" cy="1118314"/>
          </a:xfrm>
          <a:prstGeom prst="wedgeRoundRectCallout">
            <a:avLst>
              <a:gd name="adj1" fmla="val -50795"/>
              <a:gd name="adj2" fmla="val -8119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explained by everything else (error!)</a:t>
            </a:r>
          </a:p>
        </p:txBody>
      </p:sp>
    </p:spTree>
    <p:extLst>
      <p:ext uri="{BB962C8B-B14F-4D97-AF65-F5344CB8AC3E}">
        <p14:creationId xmlns:p14="http://schemas.microsoft.com/office/powerpoint/2010/main" val="373947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Regression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2398063"/>
            <a:ext cx="8485140" cy="36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345"/>
              </a:spcBef>
            </a:pPr>
            <a:r>
              <a:rPr lang="en-US" sz="2400" spc="-50" dirty="0">
                <a:latin typeface="Arial"/>
                <a:cs typeface="Arial"/>
              </a:rPr>
              <a:t>We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capture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intuition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through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following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model:</a:t>
            </a:r>
            <a:endParaRPr lang="en-US" sz="2400" i="1" spc="-25" dirty="0">
              <a:solidFill>
                <a:srgbClr val="7F007F"/>
              </a:solidFill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935"/>
              </a:spcBef>
              <a:tabLst>
                <a:tab pos="487680" algn="l"/>
                <a:tab pos="1014730" algn="l"/>
                <a:tab pos="2023110" algn="l"/>
                <a:tab pos="2451100" algn="l"/>
              </a:tabLst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				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baseline="-10416" dirty="0">
              <a:latin typeface="Times New Roman"/>
              <a:cs typeface="Times New Roman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line </a:t>
            </a:r>
            <a:r>
              <a:rPr lang="en-US" sz="2400" dirty="0">
                <a:latin typeface="Arial"/>
                <a:cs typeface="Arial"/>
              </a:rPr>
              <a:t>might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not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perfectly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capture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everyone</a:t>
            </a:r>
            <a:r>
              <a:rPr lang="en-US" sz="2400" dirty="0">
                <a:latin typeface="Arial"/>
                <a:cs typeface="Arial"/>
              </a:rPr>
              <a:t> in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our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population,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but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we </a:t>
            </a:r>
            <a:r>
              <a:rPr lang="en-US" sz="2400" spc="-95" dirty="0">
                <a:latin typeface="Arial"/>
                <a:cs typeface="Arial"/>
              </a:rPr>
              <a:t>assume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that—</a:t>
            </a:r>
            <a:r>
              <a:rPr lang="en-US" sz="2400" dirty="0">
                <a:latin typeface="Arial"/>
                <a:cs typeface="Arial"/>
              </a:rPr>
              <a:t>on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average—</a:t>
            </a:r>
            <a:r>
              <a:rPr lang="en-US" sz="2400" dirty="0">
                <a:latin typeface="Arial"/>
                <a:cs typeface="Arial"/>
              </a:rPr>
              <a:t>it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provides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an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accurate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picture.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387CFFA-1EA0-BD66-18A3-59AE0E033614}"/>
              </a:ext>
            </a:extLst>
          </p:cNvPr>
          <p:cNvGrpSpPr/>
          <p:nvPr/>
        </p:nvGrpSpPr>
        <p:grpSpPr>
          <a:xfrm>
            <a:off x="3698175" y="283732"/>
            <a:ext cx="7797139" cy="1969611"/>
            <a:chOff x="138547" y="432506"/>
            <a:chExt cx="4331335" cy="84010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F0D6C93-DE84-D577-4A69-AACEEC9A4120}"/>
                </a:ext>
              </a:extLst>
            </p:cNvPr>
            <p:cNvSpPr/>
            <p:nvPr/>
          </p:nvSpPr>
          <p:spPr>
            <a:xfrm>
              <a:off x="138547" y="432506"/>
              <a:ext cx="4331335" cy="840105"/>
            </a:xfrm>
            <a:custGeom>
              <a:avLst/>
              <a:gdLst/>
              <a:ahLst/>
              <a:cxnLst/>
              <a:rect l="l" t="t" r="r" b="b"/>
              <a:pathLst>
                <a:path w="4331335" h="84010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85855"/>
                  </a:lnTo>
                  <a:lnTo>
                    <a:pt x="4243" y="806874"/>
                  </a:lnTo>
                  <a:lnTo>
                    <a:pt x="15816" y="824039"/>
                  </a:lnTo>
                  <a:lnTo>
                    <a:pt x="32980" y="835612"/>
                  </a:lnTo>
                  <a:lnTo>
                    <a:pt x="54000" y="839855"/>
                  </a:lnTo>
                  <a:lnTo>
                    <a:pt x="4276964" y="839855"/>
                  </a:lnTo>
                  <a:lnTo>
                    <a:pt x="4297984" y="835612"/>
                  </a:lnTo>
                  <a:lnTo>
                    <a:pt x="4315149" y="824039"/>
                  </a:lnTo>
                  <a:lnTo>
                    <a:pt x="4326721" y="806874"/>
                  </a:lnTo>
                  <a:lnTo>
                    <a:pt x="4330965" y="78585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6D804A0-97E5-D9B6-A4BC-406E24A088FC}"/>
                </a:ext>
              </a:extLst>
            </p:cNvPr>
            <p:cNvSpPr/>
            <p:nvPr/>
          </p:nvSpPr>
          <p:spPr>
            <a:xfrm>
              <a:off x="156547" y="663660"/>
              <a:ext cx="4295140" cy="591185"/>
            </a:xfrm>
            <a:custGeom>
              <a:avLst/>
              <a:gdLst/>
              <a:ahLst/>
              <a:cxnLst/>
              <a:rect l="l" t="t" r="r" b="b"/>
              <a:pathLst>
                <a:path w="4295140" h="591185">
                  <a:moveTo>
                    <a:pt x="4294965" y="0"/>
                  </a:moveTo>
                  <a:lnTo>
                    <a:pt x="0" y="0"/>
                  </a:lnTo>
                  <a:lnTo>
                    <a:pt x="0" y="554701"/>
                  </a:lnTo>
                  <a:lnTo>
                    <a:pt x="2829" y="568714"/>
                  </a:lnTo>
                  <a:lnTo>
                    <a:pt x="10544" y="580157"/>
                  </a:lnTo>
                  <a:lnTo>
                    <a:pt x="21987" y="587872"/>
                  </a:lnTo>
                  <a:lnTo>
                    <a:pt x="36000" y="590701"/>
                  </a:lnTo>
                  <a:lnTo>
                    <a:pt x="4258964" y="590701"/>
                  </a:lnTo>
                  <a:lnTo>
                    <a:pt x="4272977" y="587872"/>
                  </a:lnTo>
                  <a:lnTo>
                    <a:pt x="4284420" y="580157"/>
                  </a:lnTo>
                  <a:lnTo>
                    <a:pt x="4292136" y="568714"/>
                  </a:lnTo>
                  <a:lnTo>
                    <a:pt x="4294965" y="55470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827156-32EA-8663-6F6C-ECD951894522}"/>
              </a:ext>
            </a:extLst>
          </p:cNvPr>
          <p:cNvSpPr txBox="1"/>
          <p:nvPr/>
        </p:nvSpPr>
        <p:spPr>
          <a:xfrm>
            <a:off x="3730577" y="387670"/>
            <a:ext cx="7731981" cy="164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" algn="just">
              <a:lnSpc>
                <a:spcPct val="100000"/>
              </a:lnSpc>
              <a:spcBef>
                <a:spcPts val="660"/>
              </a:spcBef>
            </a:pPr>
            <a:r>
              <a:rPr lang="en-US" sz="2400" b="1" spc="-30" dirty="0">
                <a:latin typeface="Arial"/>
                <a:cs typeface="Arial"/>
              </a:rPr>
              <a:t>Primary</a:t>
            </a:r>
            <a:r>
              <a:rPr lang="en-US" sz="2400" b="1" spc="-10" dirty="0">
                <a:latin typeface="Arial"/>
                <a:cs typeface="Arial"/>
              </a:rPr>
              <a:t> Motivation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for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spc="-80" dirty="0">
                <a:latin typeface="Arial"/>
                <a:cs typeface="Arial"/>
              </a:rPr>
              <a:t>Regression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Modeling</a:t>
            </a:r>
            <a:endParaRPr lang="en-US" sz="2400" b="1" dirty="0">
              <a:latin typeface="Arial"/>
              <a:cs typeface="Arial"/>
            </a:endParaRPr>
          </a:p>
          <a:p>
            <a:pPr marL="97155" marR="17780" algn="just">
              <a:lnSpc>
                <a:spcPct val="102600"/>
              </a:lnSpc>
              <a:spcBef>
                <a:spcPts val="525"/>
              </a:spcBef>
            </a:pPr>
            <a:r>
              <a:rPr lang="en-US" sz="2400" spc="-30" dirty="0">
                <a:latin typeface="Arial"/>
                <a:cs typeface="Arial"/>
              </a:rPr>
              <a:t>There </a:t>
            </a:r>
            <a:r>
              <a:rPr lang="en-US" sz="2400" spc="-10" dirty="0">
                <a:latin typeface="Arial"/>
                <a:cs typeface="Arial"/>
              </a:rPr>
              <a:t>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lot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55" dirty="0">
                <a:latin typeface="Arial"/>
                <a:cs typeface="Arial"/>
              </a:rPr>
              <a:t>outcomes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i="1" spc="-65" dirty="0">
                <a:latin typeface="Times New Roman"/>
                <a:cs typeface="Times New Roman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in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25" dirty="0">
                <a:latin typeface="Arial"/>
                <a:cs typeface="Arial"/>
              </a:rPr>
              <a:t>world,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believe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least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some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variability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can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explained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 </a:t>
            </a:r>
            <a:r>
              <a:rPr lang="en-US" sz="2400" spc="-30" dirty="0">
                <a:latin typeface="Arial"/>
                <a:cs typeface="Arial"/>
              </a:rPr>
              <a:t>factors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of interest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(</a:t>
            </a:r>
            <a:r>
              <a:rPr lang="en-US" sz="2400" i="1" spc="95" dirty="0">
                <a:latin typeface="Times New Roman"/>
                <a:cs typeface="Times New Roman"/>
              </a:rPr>
              <a:t>X</a:t>
            </a:r>
            <a:r>
              <a:rPr lang="en-US" sz="2400" spc="95" dirty="0">
                <a:latin typeface="Arial"/>
                <a:cs typeface="Arial"/>
              </a:rPr>
              <a:t>)!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8F35C66-2A56-72E4-76CE-4B9A2FB78E7E}"/>
              </a:ext>
            </a:extLst>
          </p:cNvPr>
          <p:cNvSpPr/>
          <p:nvPr/>
        </p:nvSpPr>
        <p:spPr>
          <a:xfrm>
            <a:off x="3807279" y="3485551"/>
            <a:ext cx="1975757" cy="521744"/>
          </a:xfrm>
          <a:prstGeom prst="wedgeRoundRectCallout">
            <a:avLst>
              <a:gd name="adj1" fmla="val 53626"/>
              <a:gd name="adj2" fmla="val -10649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chest size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11E4F16B-3303-0236-59DF-F41417A0CEC9}"/>
              </a:ext>
            </a:extLst>
          </p:cNvPr>
          <p:cNvSpPr/>
          <p:nvPr/>
        </p:nvSpPr>
        <p:spPr>
          <a:xfrm>
            <a:off x="6608688" y="4015652"/>
            <a:ext cx="1975757" cy="710126"/>
          </a:xfrm>
          <a:prstGeom prst="wedgeRoundRectCallout">
            <a:avLst>
              <a:gd name="adj1" fmla="val -10836"/>
              <a:gd name="adj2" fmla="val -11173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explained by neck size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E347704-3EA5-EAF9-9D4F-6C56A623D2E7}"/>
              </a:ext>
            </a:extLst>
          </p:cNvPr>
          <p:cNvSpPr/>
          <p:nvPr/>
        </p:nvSpPr>
        <p:spPr>
          <a:xfrm>
            <a:off x="8899075" y="3571946"/>
            <a:ext cx="2841168" cy="1118314"/>
          </a:xfrm>
          <a:prstGeom prst="wedgeRoundRectCallout">
            <a:avLst>
              <a:gd name="adj1" fmla="val -50795"/>
              <a:gd name="adj2" fmla="val -8119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explained by everything else (error!)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51AA772-F2DF-ADAB-7C9F-FE6FA9A1E689}"/>
              </a:ext>
            </a:extLst>
          </p:cNvPr>
          <p:cNvSpPr/>
          <p:nvPr/>
        </p:nvSpPr>
        <p:spPr>
          <a:xfrm rot="5400000">
            <a:off x="7073396" y="2895882"/>
            <a:ext cx="466483" cy="11927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Regression 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457200"/>
            <a:ext cx="8485140" cy="595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lang="en-US" sz="2400" spc="-65" dirty="0">
                <a:latin typeface="Arial"/>
                <a:cs typeface="Arial"/>
              </a:rPr>
              <a:t>Given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linear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regression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line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where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800" i="1" baseline="-10416" dirty="0">
                <a:latin typeface="Times New Roman"/>
                <a:cs typeface="Times New Roman"/>
              </a:rPr>
              <a:t>i</a:t>
            </a:r>
            <a:r>
              <a:rPr lang="en-US" sz="2800" i="1" spc="254" baseline="-10416" dirty="0">
                <a:latin typeface="Times New Roman"/>
                <a:cs typeface="Times New Roman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represents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an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individual’s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size </a:t>
            </a:r>
            <a:r>
              <a:rPr lang="en-US" sz="2400" dirty="0">
                <a:latin typeface="Arial"/>
                <a:cs typeface="Arial"/>
              </a:rPr>
              <a:t>(in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cm)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i="1" spc="145" dirty="0">
                <a:latin typeface="Times New Roman"/>
                <a:cs typeface="Times New Roman"/>
              </a:rPr>
              <a:t>X</a:t>
            </a:r>
            <a:r>
              <a:rPr lang="en-US" sz="2800" i="1" spc="217" baseline="-10416" dirty="0">
                <a:latin typeface="Times New Roman"/>
                <a:cs typeface="Times New Roman"/>
              </a:rPr>
              <a:t>i</a:t>
            </a:r>
            <a:r>
              <a:rPr lang="en-US" sz="2800" i="1" spc="247" baseline="-10416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their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cm):</a:t>
            </a:r>
          </a:p>
          <a:p>
            <a:pPr marL="63500" marR="55880">
              <a:lnSpc>
                <a:spcPct val="102600"/>
              </a:lnSpc>
              <a:spcBef>
                <a:spcPts val="55"/>
              </a:spcBef>
            </a:pPr>
            <a:endParaRPr lang="en-US" sz="2400" spc="-20" dirty="0">
              <a:latin typeface="Arial"/>
              <a:cs typeface="Arial"/>
            </a:endParaRPr>
          </a:p>
          <a:p>
            <a:pPr marL="63500" marR="55880" algn="ctr">
              <a:lnSpc>
                <a:spcPct val="102600"/>
              </a:lnSpc>
              <a:spcBef>
                <a:spcPts val="55"/>
              </a:spcBef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baseline="-10416" dirty="0">
              <a:latin typeface="Times New Roman"/>
              <a:cs typeface="Times New Roman"/>
            </a:endParaRPr>
          </a:p>
          <a:p>
            <a:pPr marL="63500" marR="55880">
              <a:lnSpc>
                <a:spcPct val="102600"/>
              </a:lnSpc>
              <a:spcBef>
                <a:spcPts val="55"/>
              </a:spcBef>
            </a:pPr>
            <a:endParaRPr lang="en-US" sz="2400" dirty="0">
              <a:latin typeface="Arial"/>
              <a:cs typeface="Arial"/>
            </a:endParaRPr>
          </a:p>
          <a:p>
            <a:pPr marL="340360" marR="508634">
              <a:lnSpc>
                <a:spcPct val="102600"/>
              </a:lnSpc>
            </a:pP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0</a:t>
            </a:r>
            <a:r>
              <a:rPr lang="el-GR" sz="2400" dirty="0">
                <a:latin typeface="Arial"/>
                <a:cs typeface="Arial"/>
              </a:rPr>
              <a:t>:</a:t>
            </a:r>
            <a:r>
              <a:rPr lang="el-GR" sz="2400" spc="1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intercept</a:t>
            </a:r>
            <a:r>
              <a:rPr lang="en-US" sz="24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term</a:t>
            </a:r>
            <a:r>
              <a:rPr lang="en-US" sz="24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captures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average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spc="-30" dirty="0">
                <a:latin typeface="Arial"/>
                <a:cs typeface="Arial"/>
              </a:rPr>
              <a:t>population</a:t>
            </a:r>
            <a:r>
              <a:rPr lang="en-US" sz="2400" dirty="0">
                <a:latin typeface="Arial"/>
                <a:cs typeface="Arial"/>
              </a:rPr>
              <a:t> of </a:t>
            </a:r>
            <a:r>
              <a:rPr lang="en-US" sz="2400" spc="-35" dirty="0">
                <a:latin typeface="Arial"/>
                <a:cs typeface="Arial"/>
              </a:rPr>
              <a:t>individuals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who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have</a:t>
            </a:r>
            <a:r>
              <a:rPr lang="en-US" sz="2400" dirty="0">
                <a:latin typeface="Arial"/>
                <a:cs typeface="Arial"/>
              </a:rPr>
              <a:t> a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of 0 </a:t>
            </a:r>
            <a:r>
              <a:rPr lang="en-US" sz="2400" spc="-25" dirty="0">
                <a:latin typeface="Arial"/>
                <a:cs typeface="Arial"/>
              </a:rPr>
              <a:t>cm</a:t>
            </a:r>
            <a:endParaRPr lang="en-US" sz="2400" dirty="0">
              <a:latin typeface="Arial"/>
              <a:cs typeface="Arial"/>
            </a:endParaRPr>
          </a:p>
          <a:p>
            <a:pPr marL="340360" marR="149860">
              <a:lnSpc>
                <a:spcPct val="102699"/>
              </a:lnSpc>
              <a:spcBef>
                <a:spcPts val="795"/>
              </a:spcBef>
            </a:pP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1</a:t>
            </a:r>
            <a:r>
              <a:rPr lang="el-GR" sz="2400" dirty="0">
                <a:latin typeface="Arial"/>
                <a:cs typeface="Arial"/>
              </a:rPr>
              <a:t>:</a:t>
            </a:r>
            <a:r>
              <a:rPr lang="el-GR" sz="2400" spc="1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00B0F0"/>
                </a:solidFill>
                <a:latin typeface="Arial"/>
                <a:cs typeface="Arial"/>
              </a:rPr>
              <a:t>slope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term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captures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expected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(average)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change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chest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associated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with a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one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centimeter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increase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size</a:t>
            </a:r>
            <a:endParaRPr lang="en-US" sz="2400" dirty="0">
              <a:latin typeface="Arial"/>
              <a:cs typeface="Arial"/>
            </a:endParaRPr>
          </a:p>
          <a:p>
            <a:pPr marL="63500" marR="55880">
              <a:lnSpc>
                <a:spcPct val="102600"/>
              </a:lnSpc>
              <a:spcBef>
                <a:spcPts val="55"/>
              </a:spcBef>
            </a:pP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4400" dirty="0">
              <a:latin typeface="Arial"/>
              <a:cs typeface="Arial"/>
            </a:endParaRPr>
          </a:p>
          <a:p>
            <a:pPr marL="25400" marR="78740">
              <a:lnSpc>
                <a:spcPct val="102600"/>
              </a:lnSpc>
              <a:spcBef>
                <a:spcPts val="910"/>
              </a:spcBef>
            </a:pPr>
            <a:endParaRPr lang="en-US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34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Regression 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457200"/>
            <a:ext cx="8485140" cy="569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lang="en-US" sz="2400" spc="-65" dirty="0">
                <a:latin typeface="Arial"/>
                <a:cs typeface="Arial"/>
              </a:rPr>
              <a:t>Given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linear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regression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line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where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800" i="1" baseline="-10416" dirty="0">
                <a:latin typeface="Times New Roman"/>
                <a:cs typeface="Times New Roman"/>
              </a:rPr>
              <a:t>i</a:t>
            </a:r>
            <a:r>
              <a:rPr lang="en-US" sz="2800" i="1" spc="254" baseline="-10416" dirty="0">
                <a:latin typeface="Times New Roman"/>
                <a:cs typeface="Times New Roman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represents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an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individual’s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size </a:t>
            </a:r>
            <a:r>
              <a:rPr lang="en-US" sz="2400" dirty="0">
                <a:latin typeface="Arial"/>
                <a:cs typeface="Arial"/>
              </a:rPr>
              <a:t>(in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cm)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i="1" spc="145" dirty="0">
                <a:latin typeface="Times New Roman"/>
                <a:cs typeface="Times New Roman"/>
              </a:rPr>
              <a:t>X</a:t>
            </a:r>
            <a:r>
              <a:rPr lang="en-US" sz="2800" i="1" spc="217" baseline="-10416" dirty="0">
                <a:latin typeface="Times New Roman"/>
                <a:cs typeface="Times New Roman"/>
              </a:rPr>
              <a:t>i</a:t>
            </a:r>
            <a:r>
              <a:rPr lang="en-US" sz="2800" i="1" spc="247" baseline="-10416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their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cm):</a:t>
            </a:r>
          </a:p>
          <a:p>
            <a:pPr marL="63500" marR="55880">
              <a:lnSpc>
                <a:spcPct val="102600"/>
              </a:lnSpc>
              <a:spcBef>
                <a:spcPts val="55"/>
              </a:spcBef>
            </a:pPr>
            <a:endParaRPr lang="en-US" sz="2400" spc="-20" dirty="0">
              <a:latin typeface="Arial"/>
              <a:cs typeface="Arial"/>
            </a:endParaRPr>
          </a:p>
          <a:p>
            <a:pPr marL="63500" marR="55880" algn="ctr">
              <a:lnSpc>
                <a:spcPct val="102600"/>
              </a:lnSpc>
              <a:spcBef>
                <a:spcPts val="55"/>
              </a:spcBef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baseline="-10416" dirty="0">
              <a:latin typeface="Times New Roman"/>
              <a:cs typeface="Times New Roman"/>
            </a:endParaRPr>
          </a:p>
          <a:p>
            <a:pPr marL="63500" marR="55880">
              <a:lnSpc>
                <a:spcPct val="102600"/>
              </a:lnSpc>
              <a:spcBef>
                <a:spcPts val="55"/>
              </a:spcBef>
            </a:pPr>
            <a:endParaRPr lang="en-US" sz="2400" dirty="0">
              <a:latin typeface="Arial"/>
              <a:cs typeface="Arial"/>
            </a:endParaRPr>
          </a:p>
          <a:p>
            <a:pPr marL="340360" marR="508634">
              <a:lnSpc>
                <a:spcPct val="102600"/>
              </a:lnSpc>
            </a:pP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0</a:t>
            </a:r>
            <a:r>
              <a:rPr lang="el-GR" sz="2400" dirty="0">
                <a:latin typeface="Arial"/>
                <a:cs typeface="Arial"/>
              </a:rPr>
              <a:t>:</a:t>
            </a:r>
            <a:r>
              <a:rPr lang="el-GR" sz="2400" spc="1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intercept</a:t>
            </a:r>
            <a:r>
              <a:rPr lang="en-US" sz="24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term</a:t>
            </a:r>
            <a:r>
              <a:rPr lang="en-US" sz="24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captures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average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spc="-30" dirty="0">
                <a:latin typeface="Arial"/>
                <a:cs typeface="Arial"/>
              </a:rPr>
              <a:t>population</a:t>
            </a:r>
            <a:r>
              <a:rPr lang="en-US" sz="2400" dirty="0">
                <a:latin typeface="Arial"/>
                <a:cs typeface="Arial"/>
              </a:rPr>
              <a:t> of </a:t>
            </a:r>
            <a:r>
              <a:rPr lang="en-US" sz="2400" spc="-35" dirty="0">
                <a:latin typeface="Arial"/>
                <a:cs typeface="Arial"/>
              </a:rPr>
              <a:t>individuals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who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have</a:t>
            </a:r>
            <a:r>
              <a:rPr lang="en-US" sz="2400" dirty="0">
                <a:latin typeface="Arial"/>
                <a:cs typeface="Arial"/>
              </a:rPr>
              <a:t> a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of 0 </a:t>
            </a:r>
            <a:r>
              <a:rPr lang="en-US" sz="2400" spc="-25" dirty="0">
                <a:latin typeface="Arial"/>
                <a:cs typeface="Arial"/>
              </a:rPr>
              <a:t>cm</a:t>
            </a:r>
            <a:endParaRPr lang="en-US" sz="2400" dirty="0">
              <a:latin typeface="Arial"/>
              <a:cs typeface="Arial"/>
            </a:endParaRPr>
          </a:p>
          <a:p>
            <a:pPr marL="340360" marR="149860">
              <a:lnSpc>
                <a:spcPct val="102699"/>
              </a:lnSpc>
              <a:spcBef>
                <a:spcPts val="795"/>
              </a:spcBef>
            </a:pP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1</a:t>
            </a:r>
            <a:r>
              <a:rPr lang="el-GR" sz="2400" dirty="0">
                <a:latin typeface="Arial"/>
                <a:cs typeface="Arial"/>
              </a:rPr>
              <a:t>:</a:t>
            </a:r>
            <a:r>
              <a:rPr lang="el-GR" sz="2400" spc="1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00B0F0"/>
                </a:solidFill>
                <a:latin typeface="Arial"/>
                <a:cs typeface="Arial"/>
              </a:rPr>
              <a:t>slope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term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captures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expected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(average)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change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chest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associated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with a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one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centimeter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increase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size</a:t>
            </a:r>
          </a:p>
          <a:p>
            <a:pPr marL="340360" marR="149860">
              <a:lnSpc>
                <a:spcPct val="102699"/>
              </a:lnSpc>
              <a:spcBef>
                <a:spcPts val="795"/>
              </a:spcBef>
            </a:pPr>
            <a:endParaRPr lang="en-US" sz="2400" spc="-2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lang="en-US" sz="2400" spc="-65" dirty="0">
                <a:latin typeface="Arial"/>
                <a:cs typeface="Arial"/>
              </a:rPr>
              <a:t>These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describe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characteristics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entire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population.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.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360"/>
              </a:spcBef>
            </a:pPr>
            <a:r>
              <a:rPr lang="en-US" sz="2400" i="1" spc="229" dirty="0">
                <a:latin typeface="Menlo"/>
                <a:cs typeface="Menlo"/>
              </a:rPr>
              <a:t>	⇒</a:t>
            </a:r>
            <a:r>
              <a:rPr lang="en-US" sz="2400" i="1" spc="40" dirty="0">
                <a:latin typeface="Menlo"/>
                <a:cs typeface="Menlo"/>
              </a:rPr>
              <a:t> </a:t>
            </a: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0</a:t>
            </a:r>
            <a:r>
              <a:rPr lang="el-GR" sz="2400" dirty="0">
                <a:latin typeface="Arial"/>
                <a:cs typeface="Arial"/>
              </a:rPr>
              <a:t>,</a:t>
            </a:r>
            <a:r>
              <a:rPr lang="el-GR" sz="2400" spc="75" dirty="0">
                <a:latin typeface="Arial"/>
                <a:cs typeface="Arial"/>
              </a:rPr>
              <a:t> </a:t>
            </a: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1</a:t>
            </a:r>
            <a:r>
              <a:rPr lang="el-GR" sz="2800" spc="352" baseline="-10416" dirty="0">
                <a:latin typeface="Times New Roman"/>
                <a:cs typeface="Times New Roman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are</a:t>
            </a:r>
            <a:r>
              <a:rPr lang="en-US" sz="2400" spc="80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population</a:t>
            </a:r>
            <a:r>
              <a:rPr lang="en-US" sz="2400" spc="7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parameters!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2093FA-5E88-11E9-DFAE-17EA6A72A370}"/>
              </a:ext>
            </a:extLst>
          </p:cNvPr>
          <p:cNvSpPr/>
          <p:nvPr/>
        </p:nvSpPr>
        <p:spPr>
          <a:xfrm>
            <a:off x="3822470" y="1303453"/>
            <a:ext cx="7748081" cy="10968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i="1" dirty="0"/>
              <a:t>Practice</a:t>
            </a:r>
            <a:r>
              <a:rPr lang="en-US" sz="2400" dirty="0"/>
              <a:t>: Suppose the regression is: </a:t>
            </a:r>
          </a:p>
          <a:p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					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3X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endParaRPr lang="en-US" sz="2400" baseline="-10416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endParaRPr 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AD1553-AA5C-F1E6-E14C-6656DFB2CA6F}"/>
              </a:ext>
            </a:extLst>
          </p:cNvPr>
          <p:cNvSpPr/>
          <p:nvPr/>
        </p:nvSpPr>
        <p:spPr>
          <a:xfrm>
            <a:off x="252919" y="4761635"/>
            <a:ext cx="11686162" cy="19267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dirty="0"/>
              <a:t>What is the average chest size for someone with a neck size of 0 cm?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 much would you expect chest size to change with a one cm increase in neck size?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What would the chest size for someone with a neck size of 15 cm be? </a:t>
            </a:r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054838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Regression 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53941" y="457200"/>
            <a:ext cx="8485140" cy="569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lang="en-US" sz="2400" spc="-65" dirty="0">
                <a:latin typeface="Arial"/>
                <a:cs typeface="Arial"/>
              </a:rPr>
              <a:t>Given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linear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regression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line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where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800" i="1" baseline="-10416" dirty="0">
                <a:latin typeface="Times New Roman"/>
                <a:cs typeface="Times New Roman"/>
              </a:rPr>
              <a:t>i</a:t>
            </a:r>
            <a:r>
              <a:rPr lang="en-US" sz="2800" i="1" spc="254" baseline="-10416" dirty="0">
                <a:latin typeface="Times New Roman"/>
                <a:cs typeface="Times New Roman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represents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an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individual’s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size </a:t>
            </a:r>
            <a:r>
              <a:rPr lang="en-US" sz="2400" dirty="0">
                <a:latin typeface="Arial"/>
                <a:cs typeface="Arial"/>
              </a:rPr>
              <a:t>(in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cm)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i="1" spc="145" dirty="0">
                <a:latin typeface="Times New Roman"/>
                <a:cs typeface="Times New Roman"/>
              </a:rPr>
              <a:t>X</a:t>
            </a:r>
            <a:r>
              <a:rPr lang="en-US" sz="2800" i="1" spc="217" baseline="-10416" dirty="0">
                <a:latin typeface="Times New Roman"/>
                <a:cs typeface="Times New Roman"/>
              </a:rPr>
              <a:t>i</a:t>
            </a:r>
            <a:r>
              <a:rPr lang="en-US" sz="2800" i="1" spc="247" baseline="-10416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their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cm):</a:t>
            </a:r>
          </a:p>
          <a:p>
            <a:pPr marL="63500" marR="55880">
              <a:lnSpc>
                <a:spcPct val="102600"/>
              </a:lnSpc>
              <a:spcBef>
                <a:spcPts val="55"/>
              </a:spcBef>
            </a:pPr>
            <a:endParaRPr lang="en-US" sz="2400" spc="-20" dirty="0">
              <a:latin typeface="Arial"/>
              <a:cs typeface="Arial"/>
            </a:endParaRPr>
          </a:p>
          <a:p>
            <a:pPr marL="63500" marR="55880" algn="ctr">
              <a:lnSpc>
                <a:spcPct val="102600"/>
              </a:lnSpc>
              <a:spcBef>
                <a:spcPts val="55"/>
              </a:spcBef>
            </a:pPr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l-GR"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l-GR" sz="2400" spc="20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spc="22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l-GR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l-GR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l-GR" sz="2400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400" spc="17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-25" dirty="0">
                <a:solidFill>
                  <a:srgbClr val="009A55"/>
                </a:solidFill>
                <a:latin typeface="Times New Roman"/>
                <a:cs typeface="Times New Roman"/>
              </a:rPr>
              <a:t>€</a:t>
            </a:r>
            <a:r>
              <a:rPr lang="en-US" sz="2400" i="1" spc="-37" baseline="-10416" dirty="0" err="1">
                <a:solidFill>
                  <a:srgbClr val="009A55"/>
                </a:solidFill>
                <a:latin typeface="Times New Roman"/>
                <a:cs typeface="Times New Roman"/>
              </a:rPr>
              <a:t>i</a:t>
            </a:r>
            <a:endParaRPr lang="en-US" sz="2400" baseline="-10416" dirty="0">
              <a:latin typeface="Times New Roman"/>
              <a:cs typeface="Times New Roman"/>
            </a:endParaRPr>
          </a:p>
          <a:p>
            <a:pPr marL="63500" marR="55880">
              <a:lnSpc>
                <a:spcPct val="102600"/>
              </a:lnSpc>
              <a:spcBef>
                <a:spcPts val="55"/>
              </a:spcBef>
            </a:pPr>
            <a:endParaRPr lang="en-US" sz="2400" dirty="0">
              <a:latin typeface="Arial"/>
              <a:cs typeface="Arial"/>
            </a:endParaRPr>
          </a:p>
          <a:p>
            <a:pPr marL="340360" marR="508634">
              <a:lnSpc>
                <a:spcPct val="102600"/>
              </a:lnSpc>
            </a:pP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0</a:t>
            </a:r>
            <a:r>
              <a:rPr lang="el-GR" sz="2400" dirty="0">
                <a:latin typeface="Arial"/>
                <a:cs typeface="Arial"/>
              </a:rPr>
              <a:t>:</a:t>
            </a:r>
            <a:r>
              <a:rPr lang="el-GR" sz="2400" spc="1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intercept</a:t>
            </a:r>
            <a:r>
              <a:rPr lang="en-US" sz="24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term</a:t>
            </a:r>
            <a:r>
              <a:rPr lang="en-US" sz="24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captures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average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spc="-30" dirty="0">
                <a:latin typeface="Arial"/>
                <a:cs typeface="Arial"/>
              </a:rPr>
              <a:t>population</a:t>
            </a:r>
            <a:r>
              <a:rPr lang="en-US" sz="2400" dirty="0">
                <a:latin typeface="Arial"/>
                <a:cs typeface="Arial"/>
              </a:rPr>
              <a:t> of </a:t>
            </a:r>
            <a:r>
              <a:rPr lang="en-US" sz="2400" spc="-35" dirty="0">
                <a:latin typeface="Arial"/>
                <a:cs typeface="Arial"/>
              </a:rPr>
              <a:t>individuals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who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have</a:t>
            </a:r>
            <a:r>
              <a:rPr lang="en-US" sz="2400" dirty="0">
                <a:latin typeface="Arial"/>
                <a:cs typeface="Arial"/>
              </a:rPr>
              <a:t> a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of 0 </a:t>
            </a:r>
            <a:r>
              <a:rPr lang="en-US" sz="2400" spc="-25" dirty="0">
                <a:latin typeface="Arial"/>
                <a:cs typeface="Arial"/>
              </a:rPr>
              <a:t>cm</a:t>
            </a:r>
            <a:endParaRPr lang="en-US" sz="2400" dirty="0">
              <a:latin typeface="Arial"/>
              <a:cs typeface="Arial"/>
            </a:endParaRPr>
          </a:p>
          <a:p>
            <a:pPr marL="340360" marR="149860">
              <a:lnSpc>
                <a:spcPct val="102699"/>
              </a:lnSpc>
              <a:spcBef>
                <a:spcPts val="795"/>
              </a:spcBef>
            </a:pP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1</a:t>
            </a:r>
            <a:r>
              <a:rPr lang="el-GR" sz="2400" dirty="0">
                <a:latin typeface="Arial"/>
                <a:cs typeface="Arial"/>
              </a:rPr>
              <a:t>:</a:t>
            </a:r>
            <a:r>
              <a:rPr lang="el-GR" sz="2400" spc="1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00B0F0"/>
                </a:solidFill>
                <a:latin typeface="Arial"/>
                <a:cs typeface="Arial"/>
              </a:rPr>
              <a:t>slope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term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captures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expected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(average)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change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chest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associated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with a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one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centimeter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increase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size</a:t>
            </a:r>
          </a:p>
          <a:p>
            <a:pPr marL="340360" marR="149860">
              <a:lnSpc>
                <a:spcPct val="102699"/>
              </a:lnSpc>
              <a:spcBef>
                <a:spcPts val="795"/>
              </a:spcBef>
            </a:pPr>
            <a:endParaRPr lang="en-US" sz="2400" spc="-2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lang="en-US" sz="2400" spc="-65" dirty="0">
                <a:latin typeface="Arial"/>
                <a:cs typeface="Arial"/>
              </a:rPr>
              <a:t>These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describe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characteristics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entire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population.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.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360"/>
              </a:spcBef>
            </a:pPr>
            <a:r>
              <a:rPr lang="en-US" sz="2400" i="1" spc="229" dirty="0">
                <a:latin typeface="Menlo"/>
                <a:cs typeface="Menlo"/>
              </a:rPr>
              <a:t>	⇒</a:t>
            </a:r>
            <a:r>
              <a:rPr lang="en-US" sz="2400" i="1" spc="40" dirty="0">
                <a:latin typeface="Menlo"/>
                <a:cs typeface="Menlo"/>
              </a:rPr>
              <a:t> </a:t>
            </a: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0</a:t>
            </a:r>
            <a:r>
              <a:rPr lang="el-GR" sz="2400" dirty="0">
                <a:latin typeface="Arial"/>
                <a:cs typeface="Arial"/>
              </a:rPr>
              <a:t>,</a:t>
            </a:r>
            <a:r>
              <a:rPr lang="el-GR" sz="2400" spc="75" dirty="0">
                <a:latin typeface="Arial"/>
                <a:cs typeface="Arial"/>
              </a:rPr>
              <a:t> </a:t>
            </a:r>
            <a:r>
              <a:rPr lang="el-GR" sz="2400" i="1" dirty="0">
                <a:latin typeface="Times New Roman"/>
                <a:cs typeface="Times New Roman"/>
              </a:rPr>
              <a:t>β</a:t>
            </a:r>
            <a:r>
              <a:rPr lang="el-GR" sz="2800" baseline="-10416" dirty="0">
                <a:latin typeface="Times New Roman"/>
                <a:cs typeface="Times New Roman"/>
              </a:rPr>
              <a:t>1</a:t>
            </a:r>
            <a:r>
              <a:rPr lang="el-GR" sz="2800" spc="352" baseline="-10416" dirty="0">
                <a:latin typeface="Times New Roman"/>
                <a:cs typeface="Times New Roman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are</a:t>
            </a:r>
            <a:r>
              <a:rPr lang="en-US" sz="2400" spc="80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population</a:t>
            </a:r>
            <a:r>
              <a:rPr lang="en-US" sz="2400" spc="7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parameters!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2093FA-5E88-11E9-DFAE-17EA6A72A370}"/>
              </a:ext>
            </a:extLst>
          </p:cNvPr>
          <p:cNvSpPr/>
          <p:nvPr/>
        </p:nvSpPr>
        <p:spPr>
          <a:xfrm>
            <a:off x="3822470" y="1303453"/>
            <a:ext cx="7748081" cy="10968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i="1" dirty="0"/>
              <a:t>Practice</a:t>
            </a:r>
            <a:r>
              <a:rPr lang="en-US" sz="2400" dirty="0"/>
              <a:t>: Suppose the regression is: </a:t>
            </a:r>
          </a:p>
          <a:p>
            <a:r>
              <a:rPr lang="en-US" sz="2400" i="1" spc="-25" dirty="0">
                <a:solidFill>
                  <a:srgbClr val="7F007F"/>
                </a:solidFill>
                <a:latin typeface="Times New Roman"/>
                <a:cs typeface="Times New Roman"/>
              </a:rPr>
              <a:t>					Y</a:t>
            </a:r>
            <a:r>
              <a:rPr lang="en-US" sz="2400" i="1" spc="-37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lang="en-US" sz="2400" i="1" baseline="-10416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lang="en-US" sz="2400" spc="16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2.5X</a:t>
            </a:r>
            <a:r>
              <a:rPr lang="en-US" sz="2400" i="1" spc="12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endParaRPr lang="en-US" sz="2400" baseline="-10416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endParaRPr 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AD1553-AA5C-F1E6-E14C-6656DFB2CA6F}"/>
              </a:ext>
            </a:extLst>
          </p:cNvPr>
          <p:cNvSpPr/>
          <p:nvPr/>
        </p:nvSpPr>
        <p:spPr>
          <a:xfrm>
            <a:off x="252919" y="4761635"/>
            <a:ext cx="11686162" cy="19267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dirty="0"/>
              <a:t>What is the average chest size for someone with a neck size of 0 cm?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 much would you expect chest size to change with a one cm increase in neck size?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What would the chest size for someone with a neck size of 15 cm be? </a:t>
            </a:r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46942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828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  <a:endParaRPr lang="en-US" sz="2400" baseline="-10416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828112"/>
              </a:xfrm>
              <a:prstGeom prst="rect">
                <a:avLst/>
              </a:prstGeom>
              <a:blipFill>
                <a:blip r:embed="rId3"/>
                <a:stretch>
                  <a:fillRect l="-448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9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 EDA for two Numerical Variables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698656" y="782686"/>
            <a:ext cx="8493344" cy="280685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Download the </a:t>
            </a:r>
            <a:r>
              <a:rPr lang="en-US" sz="2180" spc="-109" dirty="0" err="1">
                <a:latin typeface="Arial"/>
                <a:cs typeface="Arial"/>
              </a:rPr>
              <a:t>Housing_Data.csv</a:t>
            </a:r>
            <a:r>
              <a:rPr lang="en-US" sz="2180" spc="-109" dirty="0">
                <a:latin typeface="Arial"/>
                <a:cs typeface="Arial"/>
              </a:rPr>
              <a:t> from the course website (under the Examples tab).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What is the observational unit in this dataset? What are the variables?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Create a data visualization to summarize the relationship between the </a:t>
            </a:r>
            <a:r>
              <a:rPr lang="en-US" sz="2180" spc="-109" dirty="0" err="1">
                <a:latin typeface="Arial"/>
                <a:cs typeface="Arial"/>
              </a:rPr>
              <a:t>LivingSpace</a:t>
            </a:r>
            <a:r>
              <a:rPr lang="en-US" sz="2180" spc="-109" dirty="0">
                <a:latin typeface="Arial"/>
                <a:cs typeface="Arial"/>
              </a:rPr>
              <a:t> and Price variables. (Use Excel, </a:t>
            </a:r>
            <a:r>
              <a:rPr lang="en-US" sz="2180" spc="-109" dirty="0" err="1">
                <a:latin typeface="Arial"/>
                <a:cs typeface="Arial"/>
              </a:rPr>
              <a:t>GoogleSheets</a:t>
            </a:r>
            <a:r>
              <a:rPr lang="en-US" sz="2180" spc="-109" dirty="0">
                <a:latin typeface="Arial"/>
                <a:cs typeface="Arial"/>
              </a:rPr>
              <a:t>, or some other tool of your choosing.)  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68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2524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baseline="-10416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2524858"/>
              </a:xfrm>
              <a:prstGeom prst="rect">
                <a:avLst/>
              </a:prstGeom>
              <a:blipFill>
                <a:blip r:embed="rId3"/>
                <a:stretch>
                  <a:fillRect l="-448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0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6457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However there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are many options…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How do we choose the best? 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baseline="-10416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6457345"/>
              </a:xfrm>
              <a:prstGeom prst="rect">
                <a:avLst/>
              </a:prstGeom>
              <a:blipFill>
                <a:blip r:embed="rId3"/>
                <a:stretch>
                  <a:fillRect l="-448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5">
            <a:extLst>
              <a:ext uri="{FF2B5EF4-FFF2-40B4-BE49-F238E27FC236}">
                <a16:creationId xmlns:a16="http://schemas.microsoft.com/office/drawing/2014/main" id="{5395CA37-F356-D604-0BE3-A277A2ABD3B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2890158"/>
            <a:ext cx="3608613" cy="33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6457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However there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are many options…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How do we choose the best? 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baseline="-10416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6457345"/>
              </a:xfrm>
              <a:prstGeom prst="rect">
                <a:avLst/>
              </a:prstGeom>
              <a:blipFill>
                <a:blip r:embed="rId3"/>
                <a:stretch>
                  <a:fillRect l="-448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5">
            <a:extLst>
              <a:ext uri="{FF2B5EF4-FFF2-40B4-BE49-F238E27FC236}">
                <a16:creationId xmlns:a16="http://schemas.microsoft.com/office/drawing/2014/main" id="{5395CA37-F356-D604-0BE3-A277A2ABD3B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2890158"/>
            <a:ext cx="3608613" cy="334735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D17161-35C6-BE5A-C76E-0B3AA2C2E5F4}"/>
              </a:ext>
            </a:extLst>
          </p:cNvPr>
          <p:cNvSpPr/>
          <p:nvPr/>
        </p:nvSpPr>
        <p:spPr>
          <a:xfrm>
            <a:off x="1238078" y="4563836"/>
            <a:ext cx="5146394" cy="9633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Ideas? Which lines look good to you in this chart? Which look bad? Why? </a:t>
            </a:r>
          </a:p>
        </p:txBody>
      </p:sp>
    </p:spTree>
    <p:extLst>
      <p:ext uri="{BB962C8B-B14F-4D97-AF65-F5344CB8AC3E}">
        <p14:creationId xmlns:p14="http://schemas.microsoft.com/office/powerpoint/2010/main" val="3782014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6457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However there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are many options…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How do we choose the best? 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baseline="-10416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6457345"/>
              </a:xfrm>
              <a:prstGeom prst="rect">
                <a:avLst/>
              </a:prstGeom>
              <a:blipFill>
                <a:blip r:embed="rId3"/>
                <a:stretch>
                  <a:fillRect l="-448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5">
            <a:extLst>
              <a:ext uri="{FF2B5EF4-FFF2-40B4-BE49-F238E27FC236}">
                <a16:creationId xmlns:a16="http://schemas.microsoft.com/office/drawing/2014/main" id="{5395CA37-F356-D604-0BE3-A277A2ABD3B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2890158"/>
            <a:ext cx="3608613" cy="334735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D17161-35C6-BE5A-C76E-0B3AA2C2E5F4}"/>
              </a:ext>
            </a:extLst>
          </p:cNvPr>
          <p:cNvSpPr/>
          <p:nvPr/>
        </p:nvSpPr>
        <p:spPr>
          <a:xfrm>
            <a:off x="1238078" y="4563836"/>
            <a:ext cx="5146394" cy="9633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Ideas? Which lines look good to you in this chart? Which look bad? Why? </a:t>
            </a:r>
          </a:p>
        </p:txBody>
      </p:sp>
    </p:spTree>
    <p:extLst>
      <p:ext uri="{BB962C8B-B14F-4D97-AF65-F5344CB8AC3E}">
        <p14:creationId xmlns:p14="http://schemas.microsoft.com/office/powerpoint/2010/main" val="1614467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5787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We choose the line that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minimizes left over or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unexplained variance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in Y.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5787866"/>
              </a:xfrm>
              <a:prstGeom prst="rect">
                <a:avLst/>
              </a:prstGeom>
              <a:blipFill>
                <a:blip r:embed="rId3"/>
                <a:stretch>
                  <a:fillRect l="-448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17">
            <a:extLst>
              <a:ext uri="{FF2B5EF4-FFF2-40B4-BE49-F238E27FC236}">
                <a16:creationId xmlns:a16="http://schemas.microsoft.com/office/drawing/2014/main" id="{B1D4E746-6035-81E5-163B-DDF43BD5F8D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2300" y="2857500"/>
            <a:ext cx="4294413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8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6967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We choose the line that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minimizes left over or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unexplained variance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in Y.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This is called the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least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squares line</a:t>
                </a:r>
                <a:r>
                  <a:rPr lang="en-US" sz="2400" spc="-10" dirty="0">
                    <a:latin typeface="Arial"/>
                    <a:cs typeface="Arial"/>
                  </a:rPr>
                  <a:t>.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6967613"/>
              </a:xfrm>
              <a:prstGeom prst="rect">
                <a:avLst/>
              </a:prstGeom>
              <a:blipFill>
                <a:blip r:embed="rId3"/>
                <a:stretch>
                  <a:fillRect l="-448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17">
            <a:extLst>
              <a:ext uri="{FF2B5EF4-FFF2-40B4-BE49-F238E27FC236}">
                <a16:creationId xmlns:a16="http://schemas.microsoft.com/office/drawing/2014/main" id="{B1D4E746-6035-81E5-163B-DDF43BD5F8D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2300" y="2857500"/>
            <a:ext cx="4294413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45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6967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We choose the line that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minimizes left over or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unexplained variance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in Y.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This is called the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least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squares line</a:t>
                </a:r>
                <a:r>
                  <a:rPr lang="en-US" sz="2400" spc="-10" dirty="0">
                    <a:latin typeface="Arial"/>
                    <a:cs typeface="Arial"/>
                  </a:rPr>
                  <a:t>.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6967613"/>
              </a:xfrm>
              <a:prstGeom prst="rect">
                <a:avLst/>
              </a:prstGeom>
              <a:blipFill>
                <a:blip r:embed="rId3"/>
                <a:stretch>
                  <a:fillRect l="-448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17">
            <a:extLst>
              <a:ext uri="{FF2B5EF4-FFF2-40B4-BE49-F238E27FC236}">
                <a16:creationId xmlns:a16="http://schemas.microsoft.com/office/drawing/2014/main" id="{B1D4E746-6035-81E5-163B-DDF43BD5F8D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2300" y="2857500"/>
            <a:ext cx="4294413" cy="3739243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3FD90B81-0706-7310-25C8-F81B4B4AE27B}"/>
              </a:ext>
            </a:extLst>
          </p:cNvPr>
          <p:cNvSpPr/>
          <p:nvPr/>
        </p:nvSpPr>
        <p:spPr>
          <a:xfrm rot="10800000">
            <a:off x="10423976" y="2991721"/>
            <a:ext cx="470262" cy="865414"/>
          </a:xfrm>
          <a:prstGeom prst="rightBrace">
            <a:avLst>
              <a:gd name="adj1" fmla="val 8333"/>
              <a:gd name="adj2" fmla="val 51887"/>
            </a:avLst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276798E-B060-948D-85DB-33BE07373AA9}"/>
              </a:ext>
            </a:extLst>
          </p:cNvPr>
          <p:cNvSpPr/>
          <p:nvPr/>
        </p:nvSpPr>
        <p:spPr>
          <a:xfrm>
            <a:off x="6718760" y="1485900"/>
            <a:ext cx="3332741" cy="3184071"/>
          </a:xfrm>
          <a:prstGeom prst="wedgeRoundRectCallout">
            <a:avLst>
              <a:gd name="adj1" fmla="val 60811"/>
              <a:gd name="adj2" fmla="val 966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/>
              <a:t>Error </a:t>
            </a:r>
            <a:r>
              <a:rPr lang="en-US" sz="2400" dirty="0"/>
              <a:t>or</a:t>
            </a:r>
            <a:r>
              <a:rPr lang="en-US" sz="2400" b="1" i="1" dirty="0"/>
              <a:t> residual </a:t>
            </a:r>
            <a:r>
              <a:rPr lang="en-US" sz="2400" dirty="0"/>
              <a:t>is the difference between the Y in my dataset for a given X, and the X value my regression predicts for that X.  </a:t>
            </a:r>
          </a:p>
        </p:txBody>
      </p:sp>
    </p:spTree>
    <p:extLst>
      <p:ext uri="{BB962C8B-B14F-4D97-AF65-F5344CB8AC3E}">
        <p14:creationId xmlns:p14="http://schemas.microsoft.com/office/powerpoint/2010/main" val="1296548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Regression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6967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pc="-6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2400" spc="-65" dirty="0">
                        <a:latin typeface="Arial"/>
                        <a:cs typeface="Arial"/>
                      </a:rPr>
                      <m:t>and</m:t>
                    </m:r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6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65" dirty="0">
                    <a:latin typeface="Arial"/>
                    <a:cs typeface="Arial"/>
                  </a:rPr>
                  <a:t>are population parameters, how do we estimate them?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65" baseline="-10416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25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key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insight</a:t>
                </a:r>
                <a:r>
                  <a:rPr lang="en-US" sz="2400" dirty="0">
                    <a:latin typeface="Arial"/>
                    <a:cs typeface="Arial"/>
                  </a:rPr>
                  <a:t> of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modeling</a:t>
                </a:r>
                <a:r>
                  <a:rPr lang="en-US" sz="2400" dirty="0">
                    <a:latin typeface="Arial"/>
                    <a:cs typeface="Arial"/>
                  </a:rPr>
                  <a:t> is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that </a:t>
                </a:r>
                <a:r>
                  <a:rPr lang="en-US" sz="2400" spc="-95" dirty="0">
                    <a:latin typeface="Arial"/>
                    <a:cs typeface="Arial"/>
                  </a:rPr>
                  <a:t>we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summary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z="2400" spc="2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(i.e.,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“best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guesses”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“estimates”’</a:t>
                </a:r>
                <a:r>
                  <a:rPr lang="en-US" sz="2400" dirty="0">
                    <a:latin typeface="Arial"/>
                    <a:cs typeface="Arial"/>
                  </a:rPr>
                  <a:t>)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for</a:t>
                </a:r>
                <a:r>
                  <a:rPr lang="en-US" sz="2400" spc="30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and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800" spc="270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by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2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our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observed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data!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We choose the line that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minimizes left over or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unexplained variance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in Y.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This is called the </a:t>
                </a: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least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70" dirty="0">
                    <a:solidFill>
                      <a:srgbClr val="00B0F0"/>
                    </a:solidFill>
                    <a:latin typeface="Arial"/>
                    <a:cs typeface="Arial"/>
                  </a:rPr>
                  <a:t>squares line</a:t>
                </a:r>
                <a:r>
                  <a:rPr lang="en-US" sz="2400" spc="-10" dirty="0">
                    <a:latin typeface="Arial"/>
                    <a:cs typeface="Arial"/>
                  </a:rPr>
                  <a:t>. </a:t>
                </a: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6967613"/>
              </a:xfrm>
              <a:prstGeom prst="rect">
                <a:avLst/>
              </a:prstGeom>
              <a:blipFill>
                <a:blip r:embed="rId3"/>
                <a:stretch>
                  <a:fillRect l="-448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17">
            <a:extLst>
              <a:ext uri="{FF2B5EF4-FFF2-40B4-BE49-F238E27FC236}">
                <a16:creationId xmlns:a16="http://schemas.microsoft.com/office/drawing/2014/main" id="{B1D4E746-6035-81E5-163B-DDF43BD5F8D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2300" y="2857500"/>
            <a:ext cx="4294413" cy="3739243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3FD90B81-0706-7310-25C8-F81B4B4AE27B}"/>
              </a:ext>
            </a:extLst>
          </p:cNvPr>
          <p:cNvSpPr/>
          <p:nvPr/>
        </p:nvSpPr>
        <p:spPr>
          <a:xfrm rot="10800000">
            <a:off x="10423976" y="2991721"/>
            <a:ext cx="470262" cy="865414"/>
          </a:xfrm>
          <a:prstGeom prst="rightBrace">
            <a:avLst>
              <a:gd name="adj1" fmla="val 8333"/>
              <a:gd name="adj2" fmla="val 51887"/>
            </a:avLst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276798E-B060-948D-85DB-33BE07373AA9}"/>
              </a:ext>
            </a:extLst>
          </p:cNvPr>
          <p:cNvSpPr/>
          <p:nvPr/>
        </p:nvSpPr>
        <p:spPr>
          <a:xfrm>
            <a:off x="6718760" y="1485900"/>
            <a:ext cx="3332741" cy="3184071"/>
          </a:xfrm>
          <a:prstGeom prst="wedgeRoundRectCallout">
            <a:avLst>
              <a:gd name="adj1" fmla="val 60811"/>
              <a:gd name="adj2" fmla="val 966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/>
              <a:t>Error </a:t>
            </a:r>
            <a:r>
              <a:rPr lang="en-US" sz="2400" dirty="0"/>
              <a:t>or</a:t>
            </a:r>
            <a:r>
              <a:rPr lang="en-US" sz="2400" b="1" i="1" dirty="0"/>
              <a:t> residual </a:t>
            </a:r>
            <a:r>
              <a:rPr lang="en-US" sz="2400" dirty="0"/>
              <a:t>is the difference between the Y in my dataset for a given X, and the X value my regression predicts for that X.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5ECC68-B747-E67B-C0E1-C9C47E6117E2}"/>
              </a:ext>
            </a:extLst>
          </p:cNvPr>
          <p:cNvSpPr/>
          <p:nvPr/>
        </p:nvSpPr>
        <p:spPr>
          <a:xfrm>
            <a:off x="812777" y="3114184"/>
            <a:ext cx="5028788" cy="1769307"/>
          </a:xfrm>
          <a:prstGeom prst="wedgeRoundRectCallout">
            <a:avLst>
              <a:gd name="adj1" fmla="val 50644"/>
              <a:gd name="adj2" fmla="val 7970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big idea behind least squares is that we </a:t>
            </a:r>
            <a:r>
              <a:rPr lang="en-US" sz="2400" i="1" dirty="0"/>
              <a:t>minimize</a:t>
            </a:r>
            <a:r>
              <a:rPr lang="en-US" sz="2400" dirty="0"/>
              <a:t> the value we get when we square and sum residuals for every observation in the data.  </a:t>
            </a:r>
          </a:p>
        </p:txBody>
      </p:sp>
    </p:spTree>
    <p:extLst>
      <p:ext uri="{BB962C8B-B14F-4D97-AF65-F5344CB8AC3E}">
        <p14:creationId xmlns:p14="http://schemas.microsoft.com/office/powerpoint/2010/main" val="38909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 EDA for two Numerical Variables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698656" y="782686"/>
            <a:ext cx="8493344" cy="4240327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Download the </a:t>
            </a:r>
            <a:r>
              <a:rPr lang="en-US" sz="2180" spc="-109" dirty="0" err="1">
                <a:latin typeface="Arial"/>
                <a:cs typeface="Arial"/>
              </a:rPr>
              <a:t>Housing_Data.csv</a:t>
            </a:r>
            <a:r>
              <a:rPr lang="en-US" sz="2180" spc="-109" dirty="0">
                <a:latin typeface="Arial"/>
                <a:cs typeface="Arial"/>
              </a:rPr>
              <a:t> from the course website (under the Examples tab).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What is the observational unit in this dataset? What are the variables?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Create a data visualization to summarize the relationship between the </a:t>
            </a:r>
            <a:r>
              <a:rPr lang="en-US" sz="2180" spc="-109" dirty="0" err="1">
                <a:latin typeface="Arial"/>
                <a:cs typeface="Arial"/>
              </a:rPr>
              <a:t>LivingSpace</a:t>
            </a:r>
            <a:r>
              <a:rPr lang="en-US" sz="2180" spc="-109" dirty="0">
                <a:latin typeface="Arial"/>
                <a:cs typeface="Arial"/>
              </a:rPr>
              <a:t> and Price variables. (Use Excel, </a:t>
            </a:r>
            <a:r>
              <a:rPr lang="en-US" sz="2180" spc="-109" dirty="0" err="1">
                <a:latin typeface="Arial"/>
                <a:cs typeface="Arial"/>
              </a:rPr>
              <a:t>GoogleSheets</a:t>
            </a:r>
            <a:r>
              <a:rPr lang="en-US" sz="2180" spc="-109" dirty="0">
                <a:latin typeface="Arial"/>
                <a:cs typeface="Arial"/>
              </a:rPr>
              <a:t>, or some other tool of your choosing.) 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Calculate the Pearson Correlation between Price and </a:t>
            </a:r>
            <a:r>
              <a:rPr lang="en-US" sz="2180" spc="-109" dirty="0" err="1">
                <a:latin typeface="Arial"/>
                <a:cs typeface="Arial"/>
              </a:rPr>
              <a:t>LivingSpace</a:t>
            </a:r>
            <a:r>
              <a:rPr lang="en-US" sz="2180" spc="-109" dirty="0">
                <a:latin typeface="Arial"/>
                <a:cs typeface="Arial"/>
              </a:rPr>
              <a:t>.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Do you think there is a relationship? What type? Is it strong? </a:t>
            </a:r>
          </a:p>
        </p:txBody>
      </p:sp>
    </p:spTree>
    <p:extLst>
      <p:ext uri="{BB962C8B-B14F-4D97-AF65-F5344CB8AC3E}">
        <p14:creationId xmlns:p14="http://schemas.microsoft.com/office/powerpoint/2010/main" val="29861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53724" y="260172"/>
            <a:ext cx="8493344" cy="438466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400" spc="-45" dirty="0">
                <a:latin typeface="Arial"/>
                <a:cs typeface="Arial"/>
              </a:rPr>
              <a:t>Over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last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few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days,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we’ve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10" dirty="0">
                <a:latin typeface="Arial"/>
                <a:cs typeface="Arial"/>
              </a:rPr>
              <a:t>seen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visuals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and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single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number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summaries </a:t>
            </a: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describing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distribution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individual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variables,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110" dirty="0">
                <a:latin typeface="Arial"/>
                <a:cs typeface="Arial"/>
              </a:rPr>
              <a:t>as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well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120" dirty="0">
                <a:latin typeface="Arial"/>
                <a:cs typeface="Arial"/>
              </a:rPr>
              <a:t>as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i="1" spc="-10" dirty="0">
                <a:latin typeface="Arial"/>
                <a:cs typeface="Arial"/>
              </a:rPr>
              <a:t>form</a:t>
            </a:r>
            <a:r>
              <a:rPr lang="en-US" sz="2400" spc="-10" dirty="0">
                <a:latin typeface="Arial"/>
                <a:cs typeface="Arial"/>
              </a:rPr>
              <a:t>, </a:t>
            </a:r>
            <a:r>
              <a:rPr lang="en-US" sz="2400" i="1" spc="-25" dirty="0">
                <a:latin typeface="Arial"/>
                <a:cs typeface="Arial"/>
              </a:rPr>
              <a:t>direction</a:t>
            </a:r>
            <a:r>
              <a:rPr lang="en-US" sz="2400" spc="-25" dirty="0">
                <a:latin typeface="Arial"/>
                <a:cs typeface="Arial"/>
              </a:rPr>
              <a:t>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spc="-25" dirty="0">
                <a:latin typeface="Arial"/>
                <a:cs typeface="Arial"/>
              </a:rPr>
              <a:t>strength</a:t>
            </a:r>
            <a:r>
              <a:rPr lang="en-US" sz="2400" i="1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their </a:t>
            </a:r>
            <a:r>
              <a:rPr lang="en-US" sz="2400" spc="-40" dirty="0">
                <a:latin typeface="Arial"/>
                <a:cs typeface="Arial"/>
              </a:rPr>
              <a:t>relationship</a:t>
            </a:r>
            <a:r>
              <a:rPr lang="en-US" sz="2400" dirty="0">
                <a:latin typeface="Arial"/>
                <a:cs typeface="Arial"/>
              </a:rPr>
              <a:t> with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one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another.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2700" marR="198755">
              <a:lnSpc>
                <a:spcPct val="102600"/>
              </a:lnSpc>
              <a:spcBef>
                <a:spcPts val="1290"/>
              </a:spcBef>
            </a:pPr>
            <a:r>
              <a:rPr lang="en-US" sz="2400" spc="-50" dirty="0">
                <a:latin typeface="Arial"/>
                <a:cs typeface="Arial"/>
              </a:rPr>
              <a:t>We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use</a:t>
            </a:r>
            <a:r>
              <a:rPr lang="en-US" sz="2400" spc="25" dirty="0"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statistical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55" dirty="0">
                <a:solidFill>
                  <a:srgbClr val="00B0F0"/>
                </a:solidFill>
                <a:latin typeface="Arial"/>
                <a:cs typeface="Arial"/>
              </a:rPr>
              <a:t>models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 </a:t>
            </a:r>
            <a:r>
              <a:rPr lang="en-US" sz="2400" spc="-30" dirty="0">
                <a:latin typeface="Arial"/>
                <a:cs typeface="Arial"/>
              </a:rPr>
              <a:t>capture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all of </a:t>
            </a:r>
            <a:r>
              <a:rPr lang="en-US" sz="2400" spc="-60" dirty="0">
                <a:latin typeface="Arial"/>
                <a:cs typeface="Arial"/>
              </a:rPr>
              <a:t>these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features</a:t>
            </a:r>
            <a:r>
              <a:rPr lang="en-US" sz="2400" dirty="0">
                <a:latin typeface="Arial"/>
                <a:cs typeface="Arial"/>
              </a:rPr>
              <a:t> in a </a:t>
            </a:r>
            <a:r>
              <a:rPr lang="en-US" sz="2400" spc="-20" dirty="0">
                <a:latin typeface="Arial"/>
                <a:cs typeface="Arial"/>
              </a:rPr>
              <a:t>more </a:t>
            </a:r>
            <a:r>
              <a:rPr lang="en-US" sz="2400" spc="-75" dirty="0">
                <a:latin typeface="Arial"/>
                <a:cs typeface="Arial"/>
              </a:rPr>
              <a:t>precise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quantitative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way!</a:t>
            </a:r>
            <a:endParaRPr lang="en-US" sz="2400" dirty="0">
              <a:latin typeface="Arial"/>
              <a:cs typeface="Arial"/>
            </a:endParaRPr>
          </a:p>
          <a:p>
            <a:pPr marL="289560" marR="5080" indent="-208279">
              <a:lnSpc>
                <a:spcPct val="102600"/>
              </a:lnSpc>
              <a:spcBef>
                <a:spcPts val="300"/>
              </a:spcBef>
            </a:pPr>
            <a:r>
              <a:rPr lang="en-US" sz="24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4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400" dirty="0">
                <a:latin typeface="Arial"/>
                <a:cs typeface="Arial"/>
              </a:rPr>
              <a:t>In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class,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we’ll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focus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5" dirty="0">
                <a:solidFill>
                  <a:srgbClr val="00B0F0"/>
                </a:solidFill>
                <a:latin typeface="Arial"/>
                <a:cs typeface="Arial"/>
              </a:rPr>
              <a:t>linear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80" dirty="0">
                <a:solidFill>
                  <a:srgbClr val="00B0F0"/>
                </a:solidFill>
                <a:latin typeface="Arial"/>
                <a:cs typeface="Arial"/>
              </a:rPr>
              <a:t>regression</a:t>
            </a:r>
            <a:r>
              <a:rPr lang="en-US" sz="240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55" dirty="0">
                <a:solidFill>
                  <a:srgbClr val="00B0F0"/>
                </a:solidFill>
                <a:latin typeface="Arial"/>
                <a:cs typeface="Arial"/>
              </a:rPr>
              <a:t>models</a:t>
            </a:r>
            <a:r>
              <a:rPr lang="en-US" sz="2400" spc="-55" dirty="0">
                <a:latin typeface="Arial"/>
                <a:cs typeface="Arial"/>
              </a:rPr>
              <a:t>,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where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95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110" dirty="0">
                <a:latin typeface="Arial"/>
                <a:cs typeface="Arial"/>
              </a:rPr>
              <a:t>seek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to </a:t>
            </a:r>
            <a:r>
              <a:rPr lang="en-US" sz="2400" spc="-35" dirty="0">
                <a:latin typeface="Arial"/>
                <a:cs typeface="Arial"/>
              </a:rPr>
              <a:t>model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relationship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using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straight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line</a:t>
            </a:r>
            <a:endParaRPr lang="en-US" sz="240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99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53724" y="260172"/>
            <a:ext cx="8493344" cy="268342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12700" marR="198755">
              <a:lnSpc>
                <a:spcPct val="102600"/>
              </a:lnSpc>
              <a:spcBef>
                <a:spcPts val="1290"/>
              </a:spcBef>
            </a:pPr>
            <a:r>
              <a:rPr lang="en-US" sz="2400" spc="-50" dirty="0">
                <a:latin typeface="Arial"/>
                <a:cs typeface="Arial"/>
              </a:rPr>
              <a:t>We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Arial"/>
                <a:cs typeface="Arial"/>
              </a:rPr>
              <a:t>use</a:t>
            </a:r>
            <a:r>
              <a:rPr lang="en-US" sz="2400" spc="25" dirty="0"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statistical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55" dirty="0">
                <a:solidFill>
                  <a:srgbClr val="00B0F0"/>
                </a:solidFill>
                <a:latin typeface="Arial"/>
                <a:cs typeface="Arial"/>
              </a:rPr>
              <a:t>models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 </a:t>
            </a:r>
            <a:r>
              <a:rPr lang="en-US" sz="2400" spc="-30" dirty="0">
                <a:latin typeface="Arial"/>
                <a:cs typeface="Arial"/>
              </a:rPr>
              <a:t>capture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i="1" spc="-10" dirty="0">
                <a:latin typeface="Arial"/>
                <a:cs typeface="Arial"/>
              </a:rPr>
              <a:t>form</a:t>
            </a:r>
            <a:r>
              <a:rPr lang="en-US" sz="2400" spc="-10" dirty="0">
                <a:latin typeface="Arial"/>
                <a:cs typeface="Arial"/>
              </a:rPr>
              <a:t>, </a:t>
            </a:r>
            <a:r>
              <a:rPr lang="en-US" sz="2400" i="1" spc="-25" dirty="0">
                <a:latin typeface="Arial"/>
                <a:cs typeface="Arial"/>
              </a:rPr>
              <a:t>direction</a:t>
            </a:r>
            <a:r>
              <a:rPr lang="en-US" sz="2400" spc="-25" dirty="0">
                <a:latin typeface="Arial"/>
                <a:cs typeface="Arial"/>
              </a:rPr>
              <a:t>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spc="-25" dirty="0">
                <a:latin typeface="Arial"/>
                <a:cs typeface="Arial"/>
              </a:rPr>
              <a:t>strength</a:t>
            </a:r>
            <a:r>
              <a:rPr lang="en-US" sz="2400" i="1" spc="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of relationships between variables </a:t>
            </a:r>
            <a:r>
              <a:rPr lang="en-US" sz="2400" dirty="0">
                <a:latin typeface="Arial"/>
                <a:cs typeface="Arial"/>
              </a:rPr>
              <a:t>in a </a:t>
            </a:r>
            <a:r>
              <a:rPr lang="en-US" sz="2400" spc="-20" dirty="0">
                <a:latin typeface="Arial"/>
                <a:cs typeface="Arial"/>
              </a:rPr>
              <a:t>more </a:t>
            </a:r>
            <a:r>
              <a:rPr lang="en-US" sz="2400" spc="-75" dirty="0">
                <a:latin typeface="Arial"/>
                <a:cs typeface="Arial"/>
              </a:rPr>
              <a:t>precise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quantitative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way!</a:t>
            </a:r>
            <a:endParaRPr lang="en-US" sz="2400" dirty="0">
              <a:latin typeface="Arial"/>
              <a:cs typeface="Arial"/>
            </a:endParaRPr>
          </a:p>
          <a:p>
            <a:pPr marL="289560" marR="5080" indent="-208279">
              <a:lnSpc>
                <a:spcPct val="102600"/>
              </a:lnSpc>
              <a:spcBef>
                <a:spcPts val="300"/>
              </a:spcBef>
            </a:pPr>
            <a:r>
              <a:rPr lang="en-US" sz="24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4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400" dirty="0">
                <a:latin typeface="Arial"/>
                <a:cs typeface="Arial"/>
              </a:rPr>
              <a:t>In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class,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we’ll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focus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on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35" dirty="0">
                <a:solidFill>
                  <a:srgbClr val="00B0F0"/>
                </a:solidFill>
                <a:latin typeface="Arial"/>
                <a:cs typeface="Arial"/>
              </a:rPr>
              <a:t>linear</a:t>
            </a:r>
            <a:r>
              <a:rPr lang="en-US" sz="24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80" dirty="0">
                <a:solidFill>
                  <a:srgbClr val="00B0F0"/>
                </a:solidFill>
                <a:latin typeface="Arial"/>
                <a:cs typeface="Arial"/>
              </a:rPr>
              <a:t>regression</a:t>
            </a:r>
            <a:r>
              <a:rPr lang="en-US" sz="240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55" dirty="0">
                <a:solidFill>
                  <a:srgbClr val="00B0F0"/>
                </a:solidFill>
                <a:latin typeface="Arial"/>
                <a:cs typeface="Arial"/>
              </a:rPr>
              <a:t>models</a:t>
            </a:r>
            <a:r>
              <a:rPr lang="en-US" sz="2400" spc="-55" dirty="0">
                <a:latin typeface="Arial"/>
                <a:cs typeface="Arial"/>
              </a:rPr>
              <a:t>,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where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95" dirty="0">
                <a:latin typeface="Arial"/>
                <a:cs typeface="Arial"/>
              </a:rPr>
              <a:t>we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-110" dirty="0">
                <a:latin typeface="Arial"/>
                <a:cs typeface="Arial"/>
              </a:rPr>
              <a:t>seek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to </a:t>
            </a:r>
            <a:r>
              <a:rPr lang="en-US" sz="2400" spc="-35" dirty="0">
                <a:latin typeface="Arial"/>
                <a:cs typeface="Arial"/>
              </a:rPr>
              <a:t>model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relationship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using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straight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line</a:t>
            </a:r>
            <a:endParaRPr lang="en-US" sz="240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0222CCB5-F762-A46F-41DF-B26F28274E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1417" y="2694215"/>
            <a:ext cx="4254473" cy="3168828"/>
          </a:xfrm>
          <a:prstGeom prst="rect">
            <a:avLst/>
          </a:prstGeom>
        </p:spPr>
      </p:pic>
      <p:pic>
        <p:nvPicPr>
          <p:cNvPr id="4" name="object 9">
            <a:extLst>
              <a:ext uri="{FF2B5EF4-FFF2-40B4-BE49-F238E27FC236}">
                <a16:creationId xmlns:a16="http://schemas.microsoft.com/office/drawing/2014/main" id="{37948F6C-898C-7C1F-00FC-2543E4B957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4608" y="2694215"/>
            <a:ext cx="4254473" cy="31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59F97E3-A4AB-7A16-1D16-002C5829912E}"/>
              </a:ext>
            </a:extLst>
          </p:cNvPr>
          <p:cNvGrpSpPr/>
          <p:nvPr/>
        </p:nvGrpSpPr>
        <p:grpSpPr>
          <a:xfrm>
            <a:off x="3665518" y="350317"/>
            <a:ext cx="8025739" cy="1462154"/>
            <a:chOff x="138547" y="578917"/>
            <a:chExt cx="4331335" cy="62039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9343DA8-DDD7-4788-F153-4EA4D5D6E578}"/>
                </a:ext>
              </a:extLst>
            </p:cNvPr>
            <p:cNvSpPr/>
            <p:nvPr/>
          </p:nvSpPr>
          <p:spPr>
            <a:xfrm>
              <a:off x="138547" y="578917"/>
              <a:ext cx="4331335" cy="620395"/>
            </a:xfrm>
            <a:custGeom>
              <a:avLst/>
              <a:gdLst/>
              <a:ahLst/>
              <a:cxnLst/>
              <a:rect l="l" t="t" r="r" b="b"/>
              <a:pathLst>
                <a:path w="4331335" h="62039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66368"/>
                  </a:lnTo>
                  <a:lnTo>
                    <a:pt x="4243" y="587388"/>
                  </a:lnTo>
                  <a:lnTo>
                    <a:pt x="15816" y="604552"/>
                  </a:lnTo>
                  <a:lnTo>
                    <a:pt x="32980" y="616125"/>
                  </a:lnTo>
                  <a:lnTo>
                    <a:pt x="54000" y="620369"/>
                  </a:lnTo>
                  <a:lnTo>
                    <a:pt x="4276964" y="620369"/>
                  </a:lnTo>
                  <a:lnTo>
                    <a:pt x="4297984" y="616125"/>
                  </a:lnTo>
                  <a:lnTo>
                    <a:pt x="4315149" y="604552"/>
                  </a:lnTo>
                  <a:lnTo>
                    <a:pt x="4326721" y="587388"/>
                  </a:lnTo>
                  <a:lnTo>
                    <a:pt x="4330965" y="56636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29B3A51-C76C-277F-D61C-F27898F8E75F}"/>
                </a:ext>
              </a:extLst>
            </p:cNvPr>
            <p:cNvSpPr/>
            <p:nvPr/>
          </p:nvSpPr>
          <p:spPr>
            <a:xfrm>
              <a:off x="156547" y="596917"/>
              <a:ext cx="4295140" cy="584835"/>
            </a:xfrm>
            <a:custGeom>
              <a:avLst/>
              <a:gdLst/>
              <a:ahLst/>
              <a:cxnLst/>
              <a:rect l="l" t="t" r="r" b="b"/>
              <a:pathLst>
                <a:path w="4295140" h="584835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548368"/>
                  </a:lnTo>
                  <a:lnTo>
                    <a:pt x="2829" y="562381"/>
                  </a:lnTo>
                  <a:lnTo>
                    <a:pt x="10544" y="573824"/>
                  </a:lnTo>
                  <a:lnTo>
                    <a:pt x="21987" y="581540"/>
                  </a:lnTo>
                  <a:lnTo>
                    <a:pt x="36000" y="584369"/>
                  </a:lnTo>
                  <a:lnTo>
                    <a:pt x="4258964" y="584369"/>
                  </a:lnTo>
                  <a:lnTo>
                    <a:pt x="4272977" y="581540"/>
                  </a:lnTo>
                  <a:lnTo>
                    <a:pt x="4284420" y="573824"/>
                  </a:lnTo>
                  <a:lnTo>
                    <a:pt x="4292136" y="562381"/>
                  </a:lnTo>
                  <a:lnTo>
                    <a:pt x="4294965" y="548368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698871" y="520281"/>
            <a:ext cx="7958672" cy="120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235" marR="92075">
              <a:lnSpc>
                <a:spcPct val="102600"/>
              </a:lnSpc>
              <a:spcBef>
                <a:spcPts val="55"/>
              </a:spcBef>
            </a:pPr>
            <a:r>
              <a:rPr lang="en-US" sz="2400" spc="-75" dirty="0">
                <a:latin typeface="Arial"/>
                <a:cs typeface="Arial"/>
              </a:rPr>
              <a:t>Suppose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you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manufacture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button-</a:t>
            </a:r>
            <a:r>
              <a:rPr lang="en-US" sz="2400" spc="-20" dirty="0">
                <a:latin typeface="Arial"/>
                <a:cs typeface="Arial"/>
              </a:rPr>
              <a:t>down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dress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shirts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Jackson</a:t>
            </a:r>
            <a:r>
              <a:rPr lang="en-US" sz="2400" spc="35" dirty="0">
                <a:latin typeface="Arial"/>
                <a:cs typeface="Arial"/>
              </a:rPr>
              <a:t> &amp; </a:t>
            </a:r>
            <a:r>
              <a:rPr lang="en-US" sz="2400" spc="-60" dirty="0">
                <a:latin typeface="Arial"/>
                <a:cs typeface="Arial"/>
              </a:rPr>
              <a:t>Connor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(a clothing brand</a:t>
            </a:r>
            <a:r>
              <a:rPr lang="en-US" sz="2400" spc="-30" dirty="0">
                <a:latin typeface="Arial"/>
                <a:cs typeface="Arial"/>
              </a:rPr>
              <a:t>)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want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better </a:t>
            </a:r>
            <a:r>
              <a:rPr lang="en-US" sz="2400" spc="-50" dirty="0">
                <a:latin typeface="Arial"/>
                <a:cs typeface="Arial"/>
              </a:rPr>
              <a:t>understand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how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their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shirts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should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sized.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65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1935754"/>
            <a:ext cx="8245520" cy="524226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400" spc="-25" dirty="0">
                <a:latin typeface="Arial"/>
                <a:cs typeface="Arial"/>
              </a:rPr>
              <a:t>Then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-95" dirty="0">
                <a:latin typeface="Arial"/>
                <a:cs typeface="Arial"/>
              </a:rPr>
              <a:t>we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may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wish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build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regression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model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for the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relationship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between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(cm)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(cm)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order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to:</a:t>
            </a:r>
            <a:endParaRPr lang="en-US" sz="240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400" dirty="0">
              <a:latin typeface="Arial"/>
              <a:cs typeface="Arial"/>
            </a:endParaRPr>
          </a:p>
          <a:p>
            <a:pPr marL="495300" indent="-457200">
              <a:lnSpc>
                <a:spcPct val="100000"/>
              </a:lnSpc>
              <a:spcBef>
                <a:spcPts val="505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spc="-35" dirty="0">
                <a:solidFill>
                  <a:srgbClr val="00B0F0"/>
                </a:solidFill>
                <a:latin typeface="Arial"/>
                <a:cs typeface="Arial"/>
              </a:rPr>
              <a:t>Explain </a:t>
            </a:r>
            <a:r>
              <a:rPr lang="en-US" sz="2400" spc="-4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lang="en-US" sz="2400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00B0F0"/>
                </a:solidFill>
                <a:latin typeface="Arial"/>
                <a:cs typeface="Arial"/>
              </a:rPr>
              <a:t>quantify</a:t>
            </a:r>
            <a:r>
              <a:rPr lang="en-US" sz="2400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association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between</a:t>
            </a:r>
            <a:r>
              <a:rPr lang="en-US" sz="2400" dirty="0">
                <a:latin typeface="Arial"/>
                <a:cs typeface="Arial"/>
              </a:rPr>
              <a:t> our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variables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interest</a:t>
            </a:r>
            <a:r>
              <a:rPr lang="en-US" sz="2400" dirty="0">
                <a:latin typeface="Arial"/>
                <a:cs typeface="Arial"/>
              </a:rPr>
              <a:t> </a:t>
            </a:r>
          </a:p>
          <a:p>
            <a:pPr marL="952500" lvl="1" indent="-457200">
              <a:spcBef>
                <a:spcPts val="505"/>
              </a:spcBef>
              <a:buFont typeface="Arial" panose="020B0604020202020204" pitchFamily="34" charset="0"/>
              <a:buChar char="•"/>
            </a:pPr>
            <a:r>
              <a:rPr lang="en-US" sz="2000" spc="-20" dirty="0">
                <a:latin typeface="Arial"/>
                <a:cs typeface="Arial"/>
              </a:rPr>
              <a:t>How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do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an</a:t>
            </a:r>
            <a:r>
              <a:rPr lang="en-US" sz="2000" spc="-20" dirty="0">
                <a:latin typeface="Arial"/>
                <a:cs typeface="Arial"/>
              </a:rPr>
              <a:t> individual’s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neck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and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chest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size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relate </a:t>
            </a:r>
            <a:r>
              <a:rPr lang="en-US" sz="2000" dirty="0">
                <a:latin typeface="Arial"/>
                <a:cs typeface="Arial"/>
              </a:rPr>
              <a:t>with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one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another?</a:t>
            </a:r>
            <a:endParaRPr lang="en-US" sz="2000" dirty="0">
              <a:latin typeface="Arial"/>
              <a:cs typeface="Arial"/>
            </a:endParaRPr>
          </a:p>
          <a:p>
            <a:pPr marL="495300" indent="-457200">
              <a:spcBef>
                <a:spcPts val="505"/>
              </a:spcBef>
              <a:buFont typeface="+mj-lt"/>
              <a:buAutoNum type="arabicPeriod"/>
            </a:pPr>
            <a:r>
              <a:rPr lang="en-US" sz="2400" spc="-20" dirty="0">
                <a:latin typeface="Arial"/>
                <a:cs typeface="Arial"/>
              </a:rPr>
              <a:t>Model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predict</a:t>
            </a:r>
            <a:r>
              <a:rPr lang="en-US" sz="2400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possible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values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our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response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variable</a:t>
            </a:r>
            <a:r>
              <a:rPr lang="en-US" sz="2400" dirty="0">
                <a:latin typeface="Arial"/>
                <a:cs typeface="Arial"/>
              </a:rPr>
              <a:t> </a:t>
            </a:r>
          </a:p>
          <a:p>
            <a:pPr marL="952500" lvl="1" indent="-457200">
              <a:spcBef>
                <a:spcPts val="50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latin typeface="Arial"/>
                <a:cs typeface="Arial"/>
              </a:rPr>
              <a:t>Given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that</a:t>
            </a:r>
            <a:r>
              <a:rPr lang="en-US" sz="2000" spc="-10" dirty="0">
                <a:latin typeface="Arial"/>
                <a:cs typeface="Arial"/>
              </a:rPr>
              <a:t> 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individual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has</a:t>
            </a:r>
            <a:r>
              <a:rPr lang="en-US" sz="2000" dirty="0">
                <a:latin typeface="Arial"/>
                <a:cs typeface="Arial"/>
              </a:rPr>
              <a:t> a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neck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size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38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cm, </a:t>
            </a:r>
            <a:r>
              <a:rPr lang="en-US" sz="2000" dirty="0">
                <a:latin typeface="Arial"/>
                <a:cs typeface="Arial"/>
              </a:rPr>
              <a:t>what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might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we </a:t>
            </a:r>
            <a:r>
              <a:rPr lang="en-US" sz="2000" spc="-35" dirty="0">
                <a:latin typeface="Arial"/>
                <a:cs typeface="Arial"/>
              </a:rPr>
              <a:t>expect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their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chest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size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be?</a:t>
            </a:r>
            <a:endParaRPr lang="en-US" sz="200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40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59F97E3-A4AB-7A16-1D16-002C5829912E}"/>
              </a:ext>
            </a:extLst>
          </p:cNvPr>
          <p:cNvGrpSpPr/>
          <p:nvPr/>
        </p:nvGrpSpPr>
        <p:grpSpPr>
          <a:xfrm>
            <a:off x="3665518" y="350317"/>
            <a:ext cx="8025739" cy="1462154"/>
            <a:chOff x="138547" y="578917"/>
            <a:chExt cx="4331335" cy="62039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9343DA8-DDD7-4788-F153-4EA4D5D6E578}"/>
                </a:ext>
              </a:extLst>
            </p:cNvPr>
            <p:cNvSpPr/>
            <p:nvPr/>
          </p:nvSpPr>
          <p:spPr>
            <a:xfrm>
              <a:off x="138547" y="578917"/>
              <a:ext cx="4331335" cy="620395"/>
            </a:xfrm>
            <a:custGeom>
              <a:avLst/>
              <a:gdLst/>
              <a:ahLst/>
              <a:cxnLst/>
              <a:rect l="l" t="t" r="r" b="b"/>
              <a:pathLst>
                <a:path w="4331335" h="62039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66368"/>
                  </a:lnTo>
                  <a:lnTo>
                    <a:pt x="4243" y="587388"/>
                  </a:lnTo>
                  <a:lnTo>
                    <a:pt x="15816" y="604552"/>
                  </a:lnTo>
                  <a:lnTo>
                    <a:pt x="32980" y="616125"/>
                  </a:lnTo>
                  <a:lnTo>
                    <a:pt x="54000" y="620369"/>
                  </a:lnTo>
                  <a:lnTo>
                    <a:pt x="4276964" y="620369"/>
                  </a:lnTo>
                  <a:lnTo>
                    <a:pt x="4297984" y="616125"/>
                  </a:lnTo>
                  <a:lnTo>
                    <a:pt x="4315149" y="604552"/>
                  </a:lnTo>
                  <a:lnTo>
                    <a:pt x="4326721" y="587388"/>
                  </a:lnTo>
                  <a:lnTo>
                    <a:pt x="4330965" y="56636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29B3A51-C76C-277F-D61C-F27898F8E75F}"/>
                </a:ext>
              </a:extLst>
            </p:cNvPr>
            <p:cNvSpPr/>
            <p:nvPr/>
          </p:nvSpPr>
          <p:spPr>
            <a:xfrm>
              <a:off x="156547" y="596917"/>
              <a:ext cx="4295140" cy="584835"/>
            </a:xfrm>
            <a:custGeom>
              <a:avLst/>
              <a:gdLst/>
              <a:ahLst/>
              <a:cxnLst/>
              <a:rect l="l" t="t" r="r" b="b"/>
              <a:pathLst>
                <a:path w="4295140" h="584835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548368"/>
                  </a:lnTo>
                  <a:lnTo>
                    <a:pt x="2829" y="562381"/>
                  </a:lnTo>
                  <a:lnTo>
                    <a:pt x="10544" y="573824"/>
                  </a:lnTo>
                  <a:lnTo>
                    <a:pt x="21987" y="581540"/>
                  </a:lnTo>
                  <a:lnTo>
                    <a:pt x="36000" y="584369"/>
                  </a:lnTo>
                  <a:lnTo>
                    <a:pt x="4258964" y="584369"/>
                  </a:lnTo>
                  <a:lnTo>
                    <a:pt x="4272977" y="581540"/>
                  </a:lnTo>
                  <a:lnTo>
                    <a:pt x="4284420" y="573824"/>
                  </a:lnTo>
                  <a:lnTo>
                    <a:pt x="4292136" y="562381"/>
                  </a:lnTo>
                  <a:lnTo>
                    <a:pt x="4294965" y="548368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698871" y="520281"/>
            <a:ext cx="7958672" cy="120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235" marR="92075">
              <a:lnSpc>
                <a:spcPct val="102600"/>
              </a:lnSpc>
              <a:spcBef>
                <a:spcPts val="55"/>
              </a:spcBef>
            </a:pPr>
            <a:r>
              <a:rPr lang="en-US" sz="2400" spc="-75" dirty="0">
                <a:latin typeface="Arial"/>
                <a:cs typeface="Arial"/>
              </a:rPr>
              <a:t>Suppose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you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manufacture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button-</a:t>
            </a:r>
            <a:r>
              <a:rPr lang="en-US" sz="2400" spc="-20" dirty="0">
                <a:latin typeface="Arial"/>
                <a:cs typeface="Arial"/>
              </a:rPr>
              <a:t>down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dress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shirts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Jackson</a:t>
            </a:r>
            <a:r>
              <a:rPr lang="en-US" sz="2400" spc="35" dirty="0">
                <a:latin typeface="Arial"/>
                <a:cs typeface="Arial"/>
              </a:rPr>
              <a:t> &amp; </a:t>
            </a:r>
            <a:r>
              <a:rPr lang="en-US" sz="2400" spc="-60" dirty="0">
                <a:latin typeface="Arial"/>
                <a:cs typeface="Arial"/>
              </a:rPr>
              <a:t>Connor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(a clothing brand</a:t>
            </a:r>
            <a:r>
              <a:rPr lang="en-US" sz="2400" spc="-30" dirty="0">
                <a:latin typeface="Arial"/>
                <a:cs typeface="Arial"/>
              </a:rPr>
              <a:t>)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want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better </a:t>
            </a:r>
            <a:r>
              <a:rPr lang="en-US" sz="2400" spc="-50" dirty="0">
                <a:latin typeface="Arial"/>
                <a:cs typeface="Arial"/>
              </a:rPr>
              <a:t>understand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how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their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shirts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should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sized.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05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06C5-F1E6-27BD-9B1F-67831CE20E2C}"/>
              </a:ext>
            </a:extLst>
          </p:cNvPr>
          <p:cNvSpPr txBox="1"/>
          <p:nvPr/>
        </p:nvSpPr>
        <p:spPr>
          <a:xfrm>
            <a:off x="3486598" y="144722"/>
            <a:ext cx="8286302" cy="5940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235" marR="9207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following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scatterplot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displays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neck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and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chest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size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measurements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for </a:t>
            </a:r>
            <a:r>
              <a:rPr lang="en-US" sz="2400" spc="-45" dirty="0">
                <a:latin typeface="Arial"/>
                <a:cs typeface="Arial"/>
              </a:rPr>
              <a:t>251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individuals:</a:t>
            </a: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02235" marR="92075">
              <a:lnSpc>
                <a:spcPct val="102600"/>
              </a:lnSpc>
              <a:spcBef>
                <a:spcPts val="55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83D8424-DDB9-F837-8590-2F88604BE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6327" y="1387889"/>
            <a:ext cx="5751688" cy="40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34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704</TotalTime>
  <Words>2805</Words>
  <Application>Microsoft Macintosh PowerPoint</Application>
  <PresentationFormat>Widescreen</PresentationFormat>
  <Paragraphs>371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Corbel</vt:lpstr>
      <vt:lpstr>Menlo</vt:lpstr>
      <vt:lpstr>Times New Roman</vt:lpstr>
      <vt:lpstr>Wingdings 2</vt:lpstr>
      <vt:lpstr>Frame</vt:lpstr>
      <vt:lpstr>Elementary Statistics – Simple Linear Regression Pt 1</vt:lpstr>
      <vt:lpstr>Plan for Today</vt:lpstr>
      <vt:lpstr>Warm Up:  EDA for two Numerical Variables</vt:lpstr>
      <vt:lpstr>Warm Up:  EDA for two Numerical Variables</vt:lpstr>
      <vt:lpstr>Big Picture</vt:lpstr>
      <vt:lpstr>Big Picture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Population Regression Line</vt:lpstr>
      <vt:lpstr>Population Regression Line</vt:lpstr>
      <vt:lpstr>Population Regression Line</vt:lpstr>
      <vt:lpstr>Population Regression Line</vt:lpstr>
      <vt:lpstr>Population Regression Line</vt:lpstr>
      <vt:lpstr>Population Regression Line</vt:lpstr>
      <vt:lpstr>Interpreting the Regression Line </vt:lpstr>
      <vt:lpstr>Interpreting the Regression Line </vt:lpstr>
      <vt:lpstr>Interpreting the Regression Line </vt:lpstr>
      <vt:lpstr>Estimating the Regression Line </vt:lpstr>
      <vt:lpstr>Estimating the Regression Line </vt:lpstr>
      <vt:lpstr>Estimating the Regression Line </vt:lpstr>
      <vt:lpstr>Estimating the Regression Line </vt:lpstr>
      <vt:lpstr>Estimating the Regression Line </vt:lpstr>
      <vt:lpstr>Estimating the Regression Line </vt:lpstr>
      <vt:lpstr>Estimating the Regression Line </vt:lpstr>
      <vt:lpstr>Estimating the Regression Line </vt:lpstr>
      <vt:lpstr>Estimating the Regression 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33</cp:revision>
  <dcterms:created xsi:type="dcterms:W3CDTF">2023-08-03T18:49:17Z</dcterms:created>
  <dcterms:modified xsi:type="dcterms:W3CDTF">2024-01-25T13:16:52Z</dcterms:modified>
</cp:coreProperties>
</file>