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7"/>
  </p:notesMasterIdLst>
  <p:sldIdLst>
    <p:sldId id="256" r:id="rId2"/>
    <p:sldId id="257" r:id="rId3"/>
    <p:sldId id="359" r:id="rId4"/>
    <p:sldId id="360" r:id="rId5"/>
    <p:sldId id="365" r:id="rId6"/>
    <p:sldId id="387" r:id="rId7"/>
    <p:sldId id="370" r:id="rId8"/>
    <p:sldId id="375" r:id="rId9"/>
    <p:sldId id="374" r:id="rId10"/>
    <p:sldId id="376" r:id="rId11"/>
    <p:sldId id="377" r:id="rId12"/>
    <p:sldId id="378" r:id="rId13"/>
    <p:sldId id="379" r:id="rId14"/>
    <p:sldId id="361" r:id="rId15"/>
    <p:sldId id="388" r:id="rId16"/>
    <p:sldId id="364" r:id="rId17"/>
    <p:sldId id="380" r:id="rId18"/>
    <p:sldId id="382" r:id="rId19"/>
    <p:sldId id="383" r:id="rId20"/>
    <p:sldId id="384" r:id="rId21"/>
    <p:sldId id="386" r:id="rId22"/>
    <p:sldId id="385" r:id="rId23"/>
    <p:sldId id="389" r:id="rId24"/>
    <p:sldId id="390" r:id="rId25"/>
    <p:sldId id="3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427"/>
    <p:restoredTop sz="86168"/>
  </p:normalViewPr>
  <p:slideViewPr>
    <p:cSldViewPr snapToGrid="0">
      <p:cViewPr varScale="1">
        <p:scale>
          <a:sx n="81" d="100"/>
          <a:sy n="81" d="100"/>
        </p:scale>
        <p:origin x="200" y="2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117996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220810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239299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9512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9264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1322036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572272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170781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605966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2967163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6068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70451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86609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55641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3/7/24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3/7/24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Categorical Data Pt. 1</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CDDED78D-DB74-F23E-625A-95FE43284CD9}"/>
                  </a:ext>
                </a:extLst>
              </p:cNvPr>
              <p:cNvSpPr/>
              <p:nvPr/>
            </p:nvSpPr>
            <p:spPr>
              <a:xfrm>
                <a:off x="4128654" y="5569528"/>
                <a:ext cx="6719454" cy="89951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Find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for a 95% CI, a 90% CI, and a 99% CI</a:t>
                </a:r>
              </a:p>
            </p:txBody>
          </p:sp>
        </mc:Choice>
        <mc:Fallback>
          <p:sp>
            <p:nvSpPr>
              <p:cNvPr id="3" name="Rounded Rectangle 2">
                <a:extLst>
                  <a:ext uri="{FF2B5EF4-FFF2-40B4-BE49-F238E27FC236}">
                    <a16:creationId xmlns:a16="http://schemas.microsoft.com/office/drawing/2014/main" id="{CDDED78D-DB74-F23E-625A-95FE43284CD9}"/>
                  </a:ext>
                </a:extLst>
              </p:cNvPr>
              <p:cNvSpPr>
                <a:spLocks noRot="1" noChangeAspect="1" noMove="1" noResize="1" noEditPoints="1" noAdjustHandles="1" noChangeArrowheads="1" noChangeShapeType="1" noTextEdit="1"/>
              </p:cNvSpPr>
              <p:nvPr/>
            </p:nvSpPr>
            <p:spPr>
              <a:xfrm>
                <a:off x="4128654" y="5569528"/>
                <a:ext cx="6719454" cy="899512"/>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238843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FEF61058-CE27-96E6-6653-939A297C91BD}"/>
                  </a:ext>
                </a:extLst>
              </p:cNvPr>
              <p:cNvSpPr/>
              <p:nvPr/>
            </p:nvSpPr>
            <p:spPr>
              <a:xfrm>
                <a:off x="95534" y="5444836"/>
                <a:ext cx="12096466" cy="12884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more the 50% of WSU students are commuters. You perform an experiment to statistically test this suspicion, and sample 100 students. You find 33  of them are commuters. Calculate a 95% CI for </a:t>
                </a:r>
                <a14:m>
                  <m:oMath xmlns:m="http://schemas.openxmlformats.org/officeDocument/2006/math">
                    <m:r>
                      <a:rPr lang="en-US" sz="2400" b="0" i="1" smtClean="0">
                        <a:latin typeface="Cambria Math" panose="02040503050406030204" pitchFamily="18" charset="0"/>
                      </a:rPr>
                      <m:t>𝑝</m:t>
                    </m:r>
                  </m:oMath>
                </a14:m>
                <a:r>
                  <a:rPr lang="en-US" sz="2400" dirty="0"/>
                  <a:t> from your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endParaRPr lang="en-US" sz="2400" dirty="0"/>
              </a:p>
            </p:txBody>
          </p:sp>
        </mc:Choice>
        <mc:Fallback>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95534" y="5444836"/>
                <a:ext cx="12096466" cy="1288473"/>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520405"/>
              </a:xfrm>
              <a:prstGeom prst="rect">
                <a:avLst/>
              </a:prstGeom>
              <a:noFill/>
            </p:spPr>
            <p:txBody>
              <a:bodyPr wrap="square" rtlCol="0">
                <a:spAutoFit/>
              </a:bodyPr>
              <a:lstStyle/>
              <a:p>
                <a:r>
                  <a:rPr lang="en-US" sz="2400" b="1" dirty="0"/>
                  <a:t>Hypothesis Test for One Proportion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a:p>
                <a:r>
                  <a:rPr lang="en-US" sz="2400" dirty="0"/>
                  <a:t>For hypothesis tests, we use </a:t>
                </a:r>
                <a14:m>
                  <m:oMath xmlns:m="http://schemas.openxmlformats.org/officeDocument/2006/math">
                    <m:r>
                      <a:rPr lang="en-US" sz="2400" b="0" i="1" smtClean="0">
                        <a:latin typeface="Cambria Math" panose="02040503050406030204" pitchFamily="18" charset="0"/>
                      </a:rPr>
                      <m:t>𝑝</m:t>
                    </m:r>
                  </m:oMath>
                </a14:m>
                <a:r>
                  <a:rPr lang="en-US" sz="2400" dirty="0"/>
                  <a:t> form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i="1" smtClean="0">
                                  <a:latin typeface="Cambria Math" panose="02040503050406030204" pitchFamily="18" charset="0"/>
                                </a:rPr>
                                <m:t> </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520405"/>
              </a:xfrm>
              <a:prstGeom prst="rect">
                <a:avLst/>
              </a:prstGeom>
              <a:blipFill>
                <a:blip r:embed="rId3"/>
                <a:stretch>
                  <a:fillRect l="-1199" t="-1120" r="-1049"/>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6031203"/>
              </a:xfrm>
              <a:prstGeom prst="rect">
                <a:avLst/>
              </a:prstGeom>
              <a:noFill/>
            </p:spPr>
            <p:txBody>
              <a:bodyPr wrap="square" rtlCol="0">
                <a:spAutoFit/>
              </a:bodyPr>
              <a:lstStyle/>
              <a:p>
                <a:r>
                  <a:rPr lang="en-US" sz="2400" b="1" dirty="0"/>
                  <a:t>Hypothesis Test for One Proportion</a:t>
                </a:r>
              </a:p>
              <a:p>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a:p>
                <a:r>
                  <a:rPr lang="en-US" sz="2400" dirty="0"/>
                  <a:t>For hypothesis tests, we use </a:t>
                </a:r>
                <a14:m>
                  <m:oMath xmlns:m="http://schemas.openxmlformats.org/officeDocument/2006/math">
                    <m:r>
                      <a:rPr lang="en-US" sz="2400" b="0" i="1" smtClean="0">
                        <a:latin typeface="Cambria Math" panose="02040503050406030204" pitchFamily="18" charset="0"/>
                      </a:rPr>
                      <m:t>𝑝</m:t>
                    </m:r>
                  </m:oMath>
                </a14:m>
                <a:r>
                  <a:rPr lang="en-US" sz="2400" dirty="0"/>
                  <a:t> form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i="1" smtClean="0">
                                  <a:latin typeface="Cambria Math" panose="02040503050406030204" pitchFamily="18" charset="0"/>
                                </a:rPr>
                                <m:t> </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pPr/>
                <a:endParaRPr lang="en-US" sz="2400" dirty="0"/>
              </a:p>
              <a:p>
                <a:pPr/>
                <a:r>
                  <a:rPr lang="en-US" sz="2400" dirty="0"/>
                  <a:t>So, another way to express the z-score is:</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𝑍</m:t>
                      </m:r>
                      <m:r>
                        <a:rPr lang="en-US" sz="2400" i="1" smtClean="0">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𝑆𝐸</m:t>
                          </m:r>
                        </m:den>
                      </m:f>
                    </m:oMath>
                  </m:oMathPara>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6031203"/>
              </a:xfrm>
              <a:prstGeom prst="rect">
                <a:avLst/>
              </a:prstGeom>
              <a:blipFill>
                <a:blip r:embed="rId3"/>
                <a:stretch>
                  <a:fillRect l="-1199" t="-840" r="-1049"/>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4524315"/>
          </a:xfrm>
          <a:prstGeom prst="rect">
            <a:avLst/>
          </a:prstGeom>
          <a:noFill/>
        </p:spPr>
        <p:txBody>
          <a:bodyPr wrap="square" rtlCol="0">
            <a:spAutoFit/>
          </a:bodyPr>
          <a:lstStyle/>
          <a:p>
            <a:r>
              <a:rPr lang="en-US" sz="2400" dirty="0"/>
              <a:t>So far, we’ve done inference to see if our population proportion differs from some hypothesized value.</a:t>
            </a:r>
          </a:p>
          <a:p>
            <a:endParaRPr lang="en-US" sz="2400" dirty="0"/>
          </a:p>
          <a:p>
            <a:r>
              <a:rPr lang="en-US" sz="2400" dirty="0"/>
              <a:t>	Ex. Is the proportion of WSU students who commute greater 	than 50%?  </a:t>
            </a:r>
          </a:p>
          <a:p>
            <a:endParaRPr lang="en-US" sz="2400" dirty="0"/>
          </a:p>
          <a:p>
            <a:r>
              <a:rPr lang="en-US" sz="2400" dirty="0"/>
              <a:t>Sometimes our research question instead focuses on </a:t>
            </a:r>
            <a:r>
              <a:rPr lang="en-US" sz="2400" b="1" dirty="0"/>
              <a:t>comparing proportions from two groups</a:t>
            </a:r>
            <a:r>
              <a:rPr lang="en-US" sz="2400" dirty="0"/>
              <a:t>. </a:t>
            </a:r>
          </a:p>
          <a:p>
            <a:endParaRPr lang="en-US" sz="2400" dirty="0"/>
          </a:p>
          <a:p>
            <a:r>
              <a:rPr lang="en-US" sz="2400" dirty="0"/>
              <a:t>	Ex. Is the proportion of WSU students who commute 	different than the proportion of 	Springfield College students 	who commute?  </a:t>
            </a:r>
          </a:p>
        </p:txBody>
      </p:sp>
    </p:spTree>
    <p:extLst>
      <p:ext uri="{BB962C8B-B14F-4D97-AF65-F5344CB8AC3E}">
        <p14:creationId xmlns:p14="http://schemas.microsoft.com/office/powerpoint/2010/main" val="228483713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6370975"/>
          </a:xfrm>
          <a:prstGeom prst="rect">
            <a:avLst/>
          </a:prstGeom>
          <a:noFill/>
        </p:spPr>
        <p:txBody>
          <a:bodyPr wrap="square" rtlCol="0">
            <a:spAutoFit/>
          </a:bodyPr>
          <a:lstStyle/>
          <a:p>
            <a:r>
              <a:rPr lang="en-US" sz="2400" dirty="0"/>
              <a:t>So far, we’ve done inference to see if our population proportion differs from some hypothesized value.</a:t>
            </a:r>
          </a:p>
          <a:p>
            <a:endParaRPr lang="en-US" sz="2400" dirty="0"/>
          </a:p>
          <a:p>
            <a:r>
              <a:rPr lang="en-US" sz="2400" dirty="0"/>
              <a:t>	Ex. Is the proportion of WSU students who commute greater 	than 50%?  </a:t>
            </a:r>
          </a:p>
          <a:p>
            <a:endParaRPr lang="en-US" sz="2400" dirty="0"/>
          </a:p>
          <a:p>
            <a:r>
              <a:rPr lang="en-US" sz="2400" dirty="0"/>
              <a:t>Sometimes our research question instead focuses on </a:t>
            </a:r>
            <a:r>
              <a:rPr lang="en-US" sz="2400" b="1" dirty="0"/>
              <a:t>comparing proportions from two groups</a:t>
            </a:r>
            <a:r>
              <a:rPr lang="en-US" sz="2400" dirty="0"/>
              <a:t>. </a:t>
            </a:r>
          </a:p>
          <a:p>
            <a:endParaRPr lang="en-US" sz="2400" dirty="0"/>
          </a:p>
          <a:p>
            <a:r>
              <a:rPr lang="en-US" sz="2400" dirty="0"/>
              <a:t>	Ex. Is the proportion of WSU students who commute 	different than the proportion of 	Springfield College students 	who commute? </a:t>
            </a:r>
          </a:p>
          <a:p>
            <a:endParaRPr lang="en-US" sz="2400" dirty="0"/>
          </a:p>
          <a:p>
            <a:r>
              <a:rPr lang="en-US" sz="2400" dirty="0"/>
              <a:t>Just like with one proportion, we can use sample statistics to infer the population level answer to this question with </a:t>
            </a:r>
          </a:p>
          <a:p>
            <a:r>
              <a:rPr lang="en-US" sz="2400" dirty="0"/>
              <a:t>(a) a confidence interval and/or</a:t>
            </a:r>
          </a:p>
          <a:p>
            <a:r>
              <a:rPr lang="en-US" sz="2400" dirty="0"/>
              <a:t>(b) a hypothesis test </a:t>
            </a:r>
          </a:p>
        </p:txBody>
      </p:sp>
    </p:spTree>
    <p:extLst>
      <p:ext uri="{BB962C8B-B14F-4D97-AF65-F5344CB8AC3E}">
        <p14:creationId xmlns:p14="http://schemas.microsoft.com/office/powerpoint/2010/main" val="141270983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Comparing Two Proportions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3785652"/>
              </a:xfrm>
              <a:prstGeom prst="rect">
                <a:avLst/>
              </a:prstGeom>
              <a:noFill/>
            </p:spPr>
            <p:txBody>
              <a:bodyPr wrap="square" rtlCol="0">
                <a:spAutoFit/>
              </a:bodyPr>
              <a:lstStyle/>
              <a:p>
                <a:r>
                  <a:rPr lang="en-US" sz="2400" dirty="0"/>
                  <a:t>To compare two proportions, we look at their difference. </a:t>
                </a:r>
              </a:p>
              <a:p>
                <a:endParaRPr lang="en-US" sz="2400" dirty="0"/>
              </a:p>
              <a:p>
                <a:r>
                  <a:rPr lang="en-US" sz="2400" dirty="0"/>
                  <a:t>	Ex. Is the proportion of WSU students who commute 	different than the proportion of Springfield College students 	who commute?</a:t>
                </a:r>
              </a:p>
              <a:p>
                <a:endParaRPr lang="en-US" sz="2400" dirty="0"/>
              </a:p>
              <a:p>
                <a:r>
                  <a:rPr lang="en-US" sz="2400" dirty="0"/>
                  <a:t>	To answer this, we need to look at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𝑆𝐶</m:t>
                        </m:r>
                      </m:sub>
                    </m:sSub>
                  </m:oMath>
                </a14:m>
                <a:endParaRPr lang="en-US" sz="2400" dirty="0"/>
              </a:p>
              <a:p>
                <a:endParaRPr lang="en-US" sz="2400" dirty="0"/>
              </a:p>
              <a:p>
                <a:r>
                  <a:rPr lang="en-US" sz="2400" dirty="0"/>
                  <a:t>  </a:t>
                </a:r>
              </a:p>
              <a:p>
                <a:endParaRPr lang="en-US" sz="2400" dirty="0"/>
              </a:p>
            </p:txBody>
          </p:sp>
        </mc:Choice>
        <mc:Fallback>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3785652"/>
              </a:xfrm>
              <a:prstGeom prst="rect">
                <a:avLst/>
              </a:prstGeom>
              <a:blipFill>
                <a:blip r:embed="rId3"/>
                <a:stretch>
                  <a:fillRect l="-1221" t="-1338" r="-305"/>
                </a:stretch>
              </a:blipFill>
            </p:spPr>
            <p:txBody>
              <a:bodyPr/>
              <a:lstStyle/>
              <a:p>
                <a:r>
                  <a:rPr lang="en-US">
                    <a:noFill/>
                  </a:rPr>
                  <a:t> </a:t>
                </a:r>
              </a:p>
            </p:txBody>
          </p:sp>
        </mc:Fallback>
      </mc:AlternateContent>
    </p:spTree>
    <p:extLst>
      <p:ext uri="{BB962C8B-B14F-4D97-AF65-F5344CB8AC3E}">
        <p14:creationId xmlns:p14="http://schemas.microsoft.com/office/powerpoint/2010/main" val="326890471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166110"/>
                <a:ext cx="8457309" cy="6667531"/>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Conditions for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to be approximated with the normal distribution:</a:t>
                </a:r>
              </a:p>
              <a:p>
                <a:pPr marL="457200" indent="-457200">
                  <a:buFont typeface="+mj-lt"/>
                  <a:buAutoNum type="arabicPeriod"/>
                </a:pPr>
                <a:r>
                  <a:rPr lang="en-US" sz="2400" dirty="0"/>
                  <a:t>Data are </a:t>
                </a:r>
                <a:r>
                  <a:rPr lang="en-US" sz="2400" b="1" dirty="0"/>
                  <a:t>independent within and between</a:t>
                </a:r>
                <a:r>
                  <a:rPr lang="en-US" sz="2400" dirty="0"/>
                  <a:t> the two </a:t>
                </a:r>
                <a:r>
                  <a:rPr lang="en-US" sz="2400" b="1" dirty="0"/>
                  <a:t>groups</a:t>
                </a:r>
              </a:p>
              <a:p>
                <a:pPr marL="457200" indent="-457200">
                  <a:buFont typeface="+mj-lt"/>
                  <a:buAutoNum type="arabicPeriod"/>
                </a:pPr>
                <a:r>
                  <a:rPr lang="en-US" sz="2400" dirty="0"/>
                  <a:t>The</a:t>
                </a:r>
                <a:r>
                  <a:rPr lang="en-US" sz="2400" b="1" dirty="0"/>
                  <a:t> success-failure condition </a:t>
                </a:r>
                <a:r>
                  <a:rPr lang="en-US" sz="2400" dirty="0"/>
                  <a:t>is met in each group. To check, verify that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𝑓𝑜𝑟</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e>
                        </m:d>
                      </m:e>
                    </m:d>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≥10</m:t>
                    </m:r>
                  </m:oMath>
                </a14:m>
                <a:r>
                  <a:rPr lang="en-US" sz="2200" dirty="0"/>
                  <a:t>,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 </m:t>
                    </m:r>
                    <m:d>
                      <m:dPr>
                        <m:ctrlPr>
                          <a:rPr lang="en-US" sz="2200" i="1">
                            <a:latin typeface="Cambria Math" panose="02040503050406030204" pitchFamily="18" charset="0"/>
                          </a:rPr>
                        </m:ctrlPr>
                      </m:dPr>
                      <m:e>
                        <m:r>
                          <a:rPr lang="en-US" sz="2200" i="1">
                            <a:latin typeface="Cambria Math" panose="02040503050406030204" pitchFamily="18" charset="0"/>
                          </a:rPr>
                          <m:t>1−</m:t>
                        </m:r>
                        <m:d>
                          <m:dPr>
                            <m:ctrlPr>
                              <a:rPr lang="en-US" sz="2200" i="1">
                                <a:latin typeface="Cambria Math" panose="02040503050406030204" pitchFamily="18" charset="0"/>
                              </a:rPr>
                            </m:ctrlPr>
                          </m:dPr>
                          <m:e>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e>
                        </m:d>
                      </m:e>
                    </m:d>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r>
                      <a:rPr lang="en-US" sz="2200" i="1">
                        <a:latin typeface="Cambria Math" panose="02040503050406030204" pitchFamily="18" charset="0"/>
                      </a:rPr>
                      <m:t>≥10</m:t>
                    </m:r>
                  </m:oMath>
                </a14:m>
                <a:endParaRPr lang="en-US" sz="2200" dirty="0"/>
              </a:p>
              <a:p>
                <a:endParaRPr lang="en-US" sz="2400" dirty="0"/>
              </a:p>
              <a:p>
                <a:r>
                  <a:rPr lang="en-US" sz="2400" dirty="0"/>
                  <a:t>When the conditions are met so that the distribution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is nearly normal, variability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b="1" dirty="0"/>
                  <a:t> </a:t>
                </a:r>
                <a:r>
                  <a:rPr lang="en-US" sz="2400" dirty="0"/>
                  <a:t>is well described by: </a:t>
                </a:r>
              </a:p>
              <a:p>
                <a:endParaRPr lang="en-US" sz="2400" dirty="0"/>
              </a:p>
              <a:p>
                <a:r>
                  <a:rPr lang="en-US" sz="2400" dirty="0"/>
                  <a:t> </a:t>
                </a:r>
                <a14:m>
                  <m:oMath xmlns:m="http://schemas.openxmlformats.org/officeDocument/2006/math">
                    <m:r>
                      <a:rPr lang="en-US" sz="2200" b="0" i="1" smtClean="0">
                        <a:latin typeface="Cambria Math" panose="02040503050406030204" pitchFamily="18" charset="0"/>
                      </a:rPr>
                      <m:t>𝑆𝐸</m:t>
                    </m:r>
                    <m:d>
                      <m:dPr>
                        <m:ctrlPr>
                          <a:rPr lang="en-US" sz="2200" b="0" i="1" smtClean="0">
                            <a:latin typeface="Cambria Math" panose="02040503050406030204" pitchFamily="18" charset="0"/>
                          </a:rPr>
                        </m:ctrlPr>
                      </m:dPr>
                      <m:e>
                        <m:sSub>
                          <m:sSubPr>
                            <m:ctrlPr>
                              <a:rPr lang="en-US" sz="2200" i="1" dirty="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𝑝</m:t>
                                </m:r>
                              </m:e>
                            </m:acc>
                          </m:e>
                          <m:sub>
                            <m:r>
                              <a:rPr lang="en-US" sz="2200" i="1" dirty="0">
                                <a:latin typeface="Cambria Math" panose="02040503050406030204" pitchFamily="18" charset="0"/>
                              </a:rPr>
                              <m:t>1</m:t>
                            </m:r>
                          </m:sub>
                        </m:sSub>
                        <m:r>
                          <a:rPr lang="en-US" sz="2200" i="1" dirty="0">
                            <a:latin typeface="Cambria Math" panose="02040503050406030204" pitchFamily="18" charset="0"/>
                          </a:rPr>
                          <m:t>−</m:t>
                        </m:r>
                        <m:sSub>
                          <m:sSubPr>
                            <m:ctrlPr>
                              <a:rPr lang="en-US" sz="2200" i="1" dirty="0">
                                <a:latin typeface="Cambria Math" panose="02040503050406030204" pitchFamily="18" charset="0"/>
                              </a:rPr>
                            </m:ctrlPr>
                          </m:sSubPr>
                          <m:e>
                            <m:acc>
                              <m:accPr>
                                <m:chr m:val="̂"/>
                                <m:ctrlPr>
                                  <a:rPr lang="en-US" sz="2200" i="1" dirty="0">
                                    <a:latin typeface="Cambria Math" panose="02040503050406030204" pitchFamily="18" charset="0"/>
                                  </a:rPr>
                                </m:ctrlPr>
                              </m:accPr>
                              <m:e>
                                <m:r>
                                  <a:rPr lang="en-US" sz="2200" i="1" dirty="0">
                                    <a:latin typeface="Cambria Math" panose="02040503050406030204" pitchFamily="18" charset="0"/>
                                  </a:rPr>
                                  <m:t>𝑝</m:t>
                                </m:r>
                              </m:e>
                            </m:acc>
                          </m:e>
                          <m:sub>
                            <m:r>
                              <a:rPr lang="en-US" sz="2200" i="1" dirty="0">
                                <a:latin typeface="Cambria Math" panose="02040503050406030204" pitchFamily="18" charset="0"/>
                              </a:rPr>
                              <m:t>2</m:t>
                            </m:r>
                          </m:sub>
                        </m:sSub>
                      </m:e>
                    </m:d>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m:t>
                            </m:r>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)(1−</m:t>
                            </m:r>
                            <m:r>
                              <a:rPr lang="en-US" sz="2200" b="0" i="1" smtClean="0">
                                <a:latin typeface="Cambria Math" panose="02040503050406030204" pitchFamily="18" charset="0"/>
                              </a:rPr>
                              <m:t>𝑏𝑒𝑠𝑡</m:t>
                            </m:r>
                            <m:r>
                              <a:rPr lang="en-US" sz="2200" b="0" i="1" smtClean="0">
                                <a:latin typeface="Cambria Math" panose="02040503050406030204" pitchFamily="18" charset="0"/>
                              </a:rPr>
                              <m:t> </m:t>
                            </m:r>
                            <m:r>
                              <a:rPr lang="en-US" sz="2200" b="0" i="1" smtClean="0">
                                <a:latin typeface="Cambria Math" panose="02040503050406030204" pitchFamily="18" charset="0"/>
                              </a:rPr>
                              <m:t>𝑔𝑢𝑒𝑠𝑠</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den>
                        </m:f>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𝑜𝑓</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r>
                              <a:rPr lang="en-US" sz="2200" i="1">
                                <a:latin typeface="Cambria Math" panose="02040503050406030204" pitchFamily="18" charset="0"/>
                              </a:rPr>
                              <m:t>)(1−</m:t>
                            </m:r>
                            <m:r>
                              <a:rPr lang="en-US" sz="2200" i="1">
                                <a:latin typeface="Cambria Math" panose="02040503050406030204" pitchFamily="18" charset="0"/>
                              </a:rPr>
                              <m:t>𝑏𝑒𝑠𝑡</m:t>
                            </m:r>
                            <m:r>
                              <a:rPr lang="en-US" sz="2200" i="1">
                                <a:latin typeface="Cambria Math" panose="02040503050406030204" pitchFamily="18" charset="0"/>
                              </a:rPr>
                              <m:t> </m:t>
                            </m:r>
                            <m:r>
                              <a:rPr lang="en-US" sz="2200" i="1">
                                <a:latin typeface="Cambria Math" panose="02040503050406030204" pitchFamily="18" charset="0"/>
                              </a:rPr>
                              <m:t>𝑔𝑢𝑒𝑠𝑠</m:t>
                            </m:r>
                            <m:r>
                              <a:rPr lang="en-US" sz="2200" i="1">
                                <a:latin typeface="Cambria Math" panose="02040503050406030204" pitchFamily="18" charset="0"/>
                              </a:rPr>
                              <m:t> </m:t>
                            </m:r>
                            <m:r>
                              <a:rPr lang="en-US" sz="2200" i="1">
                                <a:latin typeface="Cambria Math" panose="02040503050406030204" pitchFamily="18" charset="0"/>
                              </a:rPr>
                              <m:t>𝑜𝑓</m:t>
                            </m:r>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b="0" i="1" smtClean="0">
                                    <a:latin typeface="Cambria Math" panose="02040503050406030204" pitchFamily="18" charset="0"/>
                                  </a:rPr>
                                  <m:t>2</m:t>
                                </m:r>
                              </m:sub>
                            </m:sSub>
                            <m:r>
                              <a:rPr lang="en-US" sz="2200" i="1">
                                <a:latin typeface="Cambria Math" panose="02040503050406030204" pitchFamily="18" charset="0"/>
                              </a:rPr>
                              <m:t>)</m:t>
                            </m:r>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r>
                                  <a:rPr lang="en-US" sz="2200" b="0" i="1" smtClean="0">
                                    <a:latin typeface="Cambria Math" panose="02040503050406030204" pitchFamily="18" charset="0"/>
                                  </a:rPr>
                                  <m:t>2</m:t>
                                </m:r>
                              </m:sub>
                            </m:sSub>
                          </m:den>
                        </m:f>
                      </m:e>
                    </m:rad>
                  </m:oMath>
                </a14:m>
                <a:endParaRPr lang="en-US" sz="2400" dirty="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2</m:t>
                        </m:r>
                      </m:sub>
                    </m:sSub>
                  </m:oMath>
                </a14:m>
                <a:r>
                  <a:rPr lang="en-US" sz="2200" dirty="0"/>
                  <a:t> are population proportions for each group and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2</m:t>
                        </m:r>
                      </m:sub>
                    </m:sSub>
                  </m:oMath>
                </a14:m>
                <a:r>
                  <a:rPr lang="en-US" sz="2200" dirty="0"/>
                  <a:t> are the sample sizes for each group</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166110"/>
                <a:ext cx="8457309" cy="6667531"/>
              </a:xfrm>
              <a:prstGeom prst="rect">
                <a:avLst/>
              </a:prstGeom>
              <a:blipFill>
                <a:blip r:embed="rId3"/>
                <a:stretch>
                  <a:fillRect l="-1199" t="-569" r="-450" b="-759"/>
                </a:stretch>
              </a:blipFill>
            </p:spPr>
            <p:txBody>
              <a:bodyPr/>
              <a:lstStyle/>
              <a:p>
                <a:r>
                  <a:rPr lang="en-US">
                    <a:noFill/>
                  </a:rPr>
                  <a:t> </a:t>
                </a:r>
              </a:p>
            </p:txBody>
          </p:sp>
        </mc:Fallback>
      </mc:AlternateContent>
    </p:spTree>
    <p:extLst>
      <p:ext uri="{BB962C8B-B14F-4D97-AF65-F5344CB8AC3E}">
        <p14:creationId xmlns:p14="http://schemas.microsoft.com/office/powerpoint/2010/main" val="416840597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660857"/>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For confidence intervals, we use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as the best guesses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oMath>
                </a14:m>
                <a:r>
                  <a:rPr lang="en-US" sz="2400" dirty="0"/>
                  <a:t> so </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m:oMathPara>
                </a14:m>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2660857"/>
              </a:xfrm>
              <a:prstGeom prst="rect">
                <a:avLst/>
              </a:prstGeom>
              <a:blipFill>
                <a:blip r:embed="rId3"/>
                <a:stretch>
                  <a:fillRect l="-1199" t="-1896"/>
                </a:stretch>
              </a:blipFill>
            </p:spPr>
            <p:txBody>
              <a:bodyPr/>
              <a:lstStyle/>
              <a:p>
                <a:r>
                  <a:rPr lang="en-US">
                    <a:noFill/>
                  </a:rPr>
                  <a:t> </a:t>
                </a:r>
              </a:p>
            </p:txBody>
          </p:sp>
        </mc:Fallback>
      </mc:AlternateContent>
    </p:spTree>
    <p:extLst>
      <p:ext uri="{BB962C8B-B14F-4D97-AF65-F5344CB8AC3E}">
        <p14:creationId xmlns:p14="http://schemas.microsoft.com/office/powerpoint/2010/main" val="235512634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321568"/>
              </a:xfrm>
              <a:prstGeom prst="rect">
                <a:avLst/>
              </a:prstGeom>
              <a:noFill/>
            </p:spPr>
            <p:txBody>
              <a:bodyPr wrap="square" rtlCol="0">
                <a:spAutoFit/>
              </a:bodyPr>
              <a:lstStyle/>
              <a:p>
                <a:r>
                  <a:rPr lang="en-US" sz="2400" b="1" dirty="0"/>
                  <a:t>Confidence Interval for Difference Between Two Proportions</a:t>
                </a:r>
              </a:p>
              <a:p>
                <a:endParaRPr lang="en-US" sz="2400" dirty="0"/>
              </a:p>
              <a:p>
                <a:r>
                  <a:rPr lang="en-US" sz="2400" dirty="0"/>
                  <a:t>For confidence intervals, we use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as the best guesses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oMath>
                </a14:m>
                <a:r>
                  <a:rPr lang="en-US" sz="2400" dirty="0"/>
                  <a:t> so </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sSub>
                                <m:sSubPr>
                                  <m:ctrlPr>
                                    <a:rPr lang="en-US" sz="2400" b="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b="0" i="1" smtClean="0">
                                      <a:latin typeface="Cambria Math" panose="02040503050406030204" pitchFamily="18" charset="0"/>
                                    </a:rPr>
                                    <m:t>2</m:t>
                                  </m:r>
                                </m:sub>
                              </m:sSub>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sub>
                            <m:r>
                              <a:rPr lang="en-US" sz="2400" i="1">
                                <a:latin typeface="Cambria Math" panose="02040503050406030204" pitchFamily="18" charset="0"/>
                              </a:rPr>
                              <m:t>2</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321568"/>
              </a:xfrm>
              <a:prstGeom prst="rect">
                <a:avLst/>
              </a:prstGeom>
              <a:blipFill>
                <a:blip r:embed="rId3"/>
                <a:stretch>
                  <a:fillRect l="-1199" t="-1173" r="-2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E7CF42EF-74F1-B935-B036-04B53EF39D39}"/>
                  </a:ext>
                </a:extLst>
              </p:cNvPr>
              <p:cNvSpPr/>
              <p:nvPr/>
            </p:nvSpPr>
            <p:spPr>
              <a:xfrm>
                <a:off x="2632364" y="4211782"/>
                <a:ext cx="9559636" cy="25215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0"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oMath>
                </a14:m>
                <a:r>
                  <a:rPr lang="en-US" sz="2400" dirty="0"/>
                  <a:t>.</a:t>
                </a:r>
              </a:p>
            </p:txBody>
          </p:sp>
        </mc:Choice>
        <mc:Fallback>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2632364" y="4211782"/>
                <a:ext cx="9559636" cy="252152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Inference for comparing two proportions</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308324"/>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endParaRPr lang="en-US" sz="2400" dirty="0"/>
          </a:p>
        </p:txBody>
      </p:sp>
    </p:spTree>
    <p:extLst>
      <p:ext uri="{BB962C8B-B14F-4D97-AF65-F5344CB8AC3E}">
        <p14:creationId xmlns:p14="http://schemas.microsoft.com/office/powerpoint/2010/main" val="1114826372"/>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2308324"/>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endParaRPr lang="en-US" sz="2400" dirty="0"/>
          </a:p>
        </p:txBody>
      </p:sp>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00A796A0-ADBB-F4FB-70F3-A56D05098C63}"/>
                  </a:ext>
                </a:extLst>
              </p:cNvPr>
              <p:cNvSpPr/>
              <p:nvPr/>
            </p:nvSpPr>
            <p:spPr>
              <a:xfrm>
                <a:off x="3879272" y="2180691"/>
                <a:ext cx="7467970" cy="377676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a:t>
                </a:r>
              </a:p>
              <a:p>
                <a:pPr algn="ctr"/>
                <a:endParaRPr lang="en-US" sz="2400" dirty="0"/>
              </a:p>
              <a:p>
                <a:pPr algn="ctr"/>
                <a:r>
                  <a:rPr lang="en-US" sz="2400" dirty="0"/>
                  <a:t>You want to perform a hypothesis test to see if there is a difference in these proportions.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in terms of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𝑆𝐶</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𝑊𝑆𝑈</m:t>
                        </m:r>
                      </m:sub>
                    </m:sSub>
                  </m:oMath>
                </a14:m>
                <a:r>
                  <a:rPr lang="en-US" sz="2400" dirty="0"/>
                  <a:t>? What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oMath>
                </a14:m>
                <a:r>
                  <a:rPr lang="en-US" sz="2400" dirty="0"/>
                  <a:t>? </a:t>
                </a:r>
              </a:p>
            </p:txBody>
          </p:sp>
        </mc:Choice>
        <mc:Fallback>
          <p:sp>
            <p:nvSpPr>
              <p:cNvPr id="4" name="Rounded Rectangle 3">
                <a:extLst>
                  <a:ext uri="{FF2B5EF4-FFF2-40B4-BE49-F238E27FC236}">
                    <a16:creationId xmlns:a16="http://schemas.microsoft.com/office/drawing/2014/main" id="{00A796A0-ADBB-F4FB-70F3-A56D05098C63}"/>
                  </a:ext>
                </a:extLst>
              </p:cNvPr>
              <p:cNvSpPr>
                <a:spLocks noRot="1" noChangeAspect="1" noMove="1" noResize="1" noEditPoints="1" noAdjustHandles="1" noChangeArrowheads="1" noChangeShapeType="1" noTextEdit="1"/>
              </p:cNvSpPr>
              <p:nvPr/>
            </p:nvSpPr>
            <p:spPr>
              <a:xfrm>
                <a:off x="3879272" y="2180691"/>
                <a:ext cx="7467970" cy="3776764"/>
              </a:xfrm>
              <a:prstGeom prst="round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5746991"/>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11357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endParaRPr lang="en-US" sz="2400" dirty="0"/>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113579"/>
              </a:xfrm>
              <a:prstGeom prst="rect">
                <a:avLst/>
              </a:prstGeom>
              <a:blipFill>
                <a:blip r:embed="rId3"/>
                <a:stretch>
                  <a:fillRect l="-1199" t="-990"/>
                </a:stretch>
              </a:blipFill>
            </p:spPr>
            <p:txBody>
              <a:bodyPr/>
              <a:lstStyle/>
              <a:p>
                <a:r>
                  <a:rPr lang="en-US">
                    <a:noFill/>
                  </a:rPr>
                  <a:t> </a:t>
                </a:r>
              </a:p>
            </p:txBody>
          </p:sp>
        </mc:Fallback>
      </mc:AlternateContent>
    </p:spTree>
    <p:extLst>
      <p:ext uri="{BB962C8B-B14F-4D97-AF65-F5344CB8AC3E}">
        <p14:creationId xmlns:p14="http://schemas.microsoft.com/office/powerpoint/2010/main" val="1987293701"/>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59569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m:t>
                        </m:r>
                      </m:num>
                      <m:den>
                        <m:rad>
                          <m:radPr>
                            <m:degHide m:val="on"/>
                            <m:ctrlPr>
                              <a:rPr lang="en-US" sz="2400" b="0" i="1" smtClean="0">
                                <a:latin typeface="Cambria Math" panose="02040503050406030204" pitchFamily="18" charset="0"/>
                              </a:rPr>
                            </m:ctrlPr>
                          </m:radPr>
                          <m:deg/>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d>
                          </m:e>
                        </m:rad>
                      </m:den>
                    </m:f>
                  </m:oMath>
                </a14:m>
                <a:r>
                  <a:rPr lang="en-US" sz="2400" dirty="0"/>
                  <a:t>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595699"/>
              </a:xfrm>
              <a:prstGeom prst="rect">
                <a:avLst/>
              </a:prstGeom>
              <a:blipFill>
                <a:blip r:embed="rId3"/>
                <a:stretch>
                  <a:fillRect l="-1199" t="-905"/>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Two Proportions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5595699"/>
              </a:xfrm>
              <a:prstGeom prst="rect">
                <a:avLst/>
              </a:prstGeom>
              <a:noFill/>
            </p:spPr>
            <p:txBody>
              <a:bodyPr wrap="square" rtlCol="0">
                <a:spAutoFit/>
              </a:bodyPr>
              <a:lstStyle/>
              <a:p>
                <a:r>
                  <a:rPr lang="en-US" sz="2400" b="1" dirty="0"/>
                  <a:t>Hypothesis Test for Difference Between Two Proportions</a:t>
                </a:r>
              </a:p>
              <a:p>
                <a:endParaRPr lang="en-US" sz="2400" dirty="0"/>
              </a:p>
              <a:p>
                <a:r>
                  <a:rPr lang="en-US" sz="2400" dirty="0"/>
                  <a:t>For a hypothesis test, our null hypothesis will be that there is no difference between proportions. </a:t>
                </a:r>
              </a:p>
              <a:p>
                <a:endParaRPr lang="en-US" sz="2400" dirty="0"/>
              </a:p>
              <a:p>
                <a:r>
                  <a:rPr lang="en-US" sz="2400" dirty="0"/>
                  <a:t>When this is our null hypothesis, we will use a pooled proportion to check the success-failure condition for approximating the distribution of </a:t>
                </a:r>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oMath>
                </a14:m>
                <a:r>
                  <a:rPr lang="en-US" sz="2400" dirty="0"/>
                  <a:t> with the normal distribution, and for calculating Z. </a:t>
                </a:r>
              </a:p>
              <a:p>
                <a:endParaRPr lang="en-US" sz="2400" dirty="0"/>
              </a:p>
              <a:p>
                <a14:m>
                  <m:oMath xmlns:m="http://schemas.openxmlformats.org/officeDocument/2006/math">
                    <m:sSub>
                      <m:sSubPr>
                        <m:ctrlPr>
                          <a:rPr lang="en-US" sz="2400" i="1" dirty="0"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dirty="0" smtClean="0">
                            <a:latin typeface="Cambria Math" panose="02040503050406030204" pitchFamily="18" charset="0"/>
                          </a:rPr>
                          <m:t>𝑝𝑜𝑜𝑙</m:t>
                        </m:r>
                      </m:sub>
                    </m:sSub>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𝑠𝑢𝑐𝑐𝑒𝑠𝑠𝑒𝑠</m:t>
                        </m:r>
                      </m:num>
                      <m:den>
                        <m:r>
                          <a:rPr lang="en-US" sz="2400" b="0" i="1" dirty="0" smtClean="0">
                            <a:latin typeface="Cambria Math" panose="02040503050406030204" pitchFamily="18" charset="0"/>
                          </a:rPr>
                          <m:t>𝑛𝑢𝑚𝑏𝑒𝑟</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𝑜𝑓</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𝑐𝑎𝑠𝑒𝑠</m:t>
                        </m:r>
                      </m:den>
                    </m:f>
                    <m:r>
                      <a:rPr lang="en-US" sz="2400" b="0" i="1" dirty="0" smtClean="0">
                        <a:latin typeface="Cambria Math" panose="02040503050406030204" pitchFamily="18" charset="0"/>
                      </a:rPr>
                      <m:t>=</m:t>
                    </m:r>
                    <m:f>
                      <m:fPr>
                        <m:ctrlPr>
                          <a:rPr lang="en-US" sz="2400" i="1" dirty="0" smtClean="0">
                            <a:latin typeface="Cambria Math" panose="02040503050406030204" pitchFamily="18" charset="0"/>
                          </a:rPr>
                        </m:ctrlPr>
                      </m:fPr>
                      <m:num>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1</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𝑝</m:t>
                                </m:r>
                              </m:e>
                            </m:acc>
                          </m:e>
                          <m:sub>
                            <m:r>
                              <a:rPr lang="en-US" sz="2400" b="0" i="1" dirty="0" smtClean="0">
                                <a:latin typeface="Cambria Math" panose="02040503050406030204" pitchFamily="18" charset="0"/>
                              </a:rPr>
                              <m:t>2</m:t>
                            </m:r>
                          </m:sub>
                        </m:sSub>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num>
                      <m:den>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𝑛</m:t>
                            </m:r>
                          </m:e>
                          <m:sub>
                            <m:r>
                              <a:rPr lang="en-US" sz="2400" b="0" i="1" dirty="0" smtClean="0">
                                <a:latin typeface="Cambria Math" panose="02040503050406030204" pitchFamily="18" charset="0"/>
                              </a:rPr>
                              <m:t>2</m:t>
                            </m:r>
                          </m:sub>
                        </m:sSub>
                      </m:den>
                    </m:f>
                  </m:oMath>
                </a14:m>
                <a:r>
                  <a:rPr lang="en-US" sz="2400" dirty="0"/>
                  <a:t> </a:t>
                </a:r>
              </a:p>
              <a:p>
                <a:endParaRPr lang="en-US" sz="2400" dirty="0"/>
              </a:p>
              <a:p>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m:t>
                        </m:r>
                      </m:num>
                      <m:den>
                        <m:rad>
                          <m:radPr>
                            <m:degHide m:val="on"/>
                            <m:ctrlPr>
                              <a:rPr lang="en-US" sz="2400" b="0" i="1" smtClean="0">
                                <a:latin typeface="Cambria Math" panose="02040503050406030204" pitchFamily="18" charset="0"/>
                              </a:rPr>
                            </m:ctrlPr>
                          </m:radPr>
                          <m:deg/>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𝑝𝑜𝑜𝑙</m:t>
                                    </m:r>
                                  </m:sub>
                                </m:sSub>
                              </m:e>
                            </m:d>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d>
                          </m:e>
                        </m:rad>
                      </m:den>
                    </m:f>
                  </m:oMath>
                </a14:m>
                <a:r>
                  <a:rPr lang="en-US" sz="2400" dirty="0"/>
                  <a:t> </a:t>
                </a:r>
              </a:p>
            </p:txBody>
          </p:sp>
        </mc:Choice>
        <mc:Fallback>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5595699"/>
              </a:xfrm>
              <a:prstGeom prst="rect">
                <a:avLst/>
              </a:prstGeom>
              <a:blipFill>
                <a:blip r:embed="rId3"/>
                <a:stretch>
                  <a:fillRect l="-1199" t="-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14EE3A0F-0F09-F7E5-FA7E-F08EB993F89C}"/>
                  </a:ext>
                </a:extLst>
              </p:cNvPr>
              <p:cNvSpPr/>
              <p:nvPr/>
            </p:nvSpPr>
            <p:spPr>
              <a:xfrm>
                <a:off x="1781266" y="769848"/>
                <a:ext cx="10410734" cy="304540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different proportions of WSU and SC students commute. You perform an experiment to statistically test this suspicion. You sample 120 WSU students and find 40  of them are commuters. You sample 130 SC students and find 35 of them are commuters.  </a:t>
                </a:r>
              </a:p>
              <a:p>
                <a:pPr algn="ctr"/>
                <a:endParaRPr lang="en-US" sz="2400" dirty="0"/>
              </a:p>
              <a:p>
                <a:pPr algn="ctr"/>
                <a:r>
                  <a:rPr lang="en-US" sz="2400" dirty="0"/>
                  <a:t>Finish the hypothesis test. Calculate Z,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1781266" y="769848"/>
                <a:ext cx="10410734" cy="3045406"/>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Practice</a:t>
            </a:r>
          </a:p>
        </p:txBody>
      </p:sp>
      <p:sp>
        <p:nvSpPr>
          <p:cNvPr id="4" name="TextBox 3">
            <a:extLst>
              <a:ext uri="{FF2B5EF4-FFF2-40B4-BE49-F238E27FC236}">
                <a16:creationId xmlns:a16="http://schemas.microsoft.com/office/drawing/2014/main" id="{7CEE126C-8F98-ECDB-17C3-B534177D49AD}"/>
              </a:ext>
            </a:extLst>
          </p:cNvPr>
          <p:cNvSpPr txBox="1"/>
          <p:nvPr/>
        </p:nvSpPr>
        <p:spPr>
          <a:xfrm>
            <a:off x="3481772" y="2231875"/>
            <a:ext cx="8457309" cy="1569660"/>
          </a:xfrm>
          <a:prstGeom prst="rect">
            <a:avLst/>
          </a:prstGeom>
          <a:noFill/>
        </p:spPr>
        <p:txBody>
          <a:bodyPr wrap="square" rtlCol="0">
            <a:spAutoFit/>
          </a:bodyPr>
          <a:lstStyle/>
          <a:p>
            <a:r>
              <a:rPr lang="en-US" sz="2400" dirty="0"/>
              <a:t>Work with a small group on the proportion-inference practice problems under Demos on the course website.</a:t>
            </a:r>
          </a:p>
          <a:p>
            <a:endParaRPr lang="en-US" sz="2400" dirty="0"/>
          </a:p>
          <a:p>
            <a:r>
              <a:rPr lang="en-US" sz="2400" dirty="0"/>
              <a:t>Be prepared to share your answers with </a:t>
            </a:r>
            <a:r>
              <a:rPr lang="en-US" sz="2400"/>
              <a:t>the class.  </a:t>
            </a:r>
            <a:endParaRPr lang="en-US" sz="2400" dirty="0"/>
          </a:p>
        </p:txBody>
      </p:sp>
    </p:spTree>
    <p:extLst>
      <p:ext uri="{BB962C8B-B14F-4D97-AF65-F5344CB8AC3E}">
        <p14:creationId xmlns:p14="http://schemas.microsoft.com/office/powerpoint/2010/main" val="316096208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Warm-Up: Hypothesis Testing</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5437386"/>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Two competing and complementary claims about the world</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r>
                  <a:rPr lang="en-US" sz="2400" dirty="0"/>
                  <a:t>The </a:t>
                </a:r>
                <a:r>
                  <a:rPr lang="en-US" sz="2400" b="1" i="1" dirty="0"/>
                  <a:t>z-score </a:t>
                </a:r>
                <a:r>
                  <a:rPr lang="en-US" sz="2400" dirty="0"/>
                  <a:t>of an observation characterizes the number of standard deviations it falls above or below the population average if the null hypothesis is true. </a:t>
                </a:r>
              </a:p>
              <a:p>
                <a:r>
                  <a:rPr lang="en-US" sz="2400" dirty="0"/>
                  <a:t>for a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𝜇</m:t>
                        </m:r>
                      </m:num>
                      <m:den>
                        <m:r>
                          <a:rPr lang="en-US" sz="2400" b="0" i="1" smtClean="0">
                            <a:latin typeface="Cambria Math" panose="02040503050406030204" pitchFamily="18" charset="0"/>
                          </a:rPr>
                          <m:t>𝜎</m:t>
                        </m:r>
                      </m:den>
                    </m:f>
                  </m:oMath>
                </a14:m>
                <a:endParaRPr lang="en-US" sz="2400" dirty="0"/>
              </a:p>
              <a:p>
                <a:r>
                  <a:rPr lang="en-US" sz="2400" dirty="0"/>
                  <a:t>for a sample proportion,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14:m>
                  <m:oMath xmlns:m="http://schemas.openxmlformats.org/officeDocument/2006/math">
                    <m:r>
                      <a:rPr lang="en-US" sz="2400" i="1">
                        <a:latin typeface="Cambria Math" panose="02040503050406030204" pitchFamily="18" charset="0"/>
                      </a:rPr>
                      <m:t>𝑍</m:t>
                    </m:r>
                    <m:r>
                      <a:rPr lang="en-US" sz="2400" i="1">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r>
                          <a:rPr lang="en-US" sz="2400" b="0" i="1" smtClean="0">
                            <a:latin typeface="Cambria Math" panose="02040503050406030204" pitchFamily="18" charset="0"/>
                          </a:rPr>
                          <m:t>𝑝</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num>
                              <m:den>
                                <m:r>
                                  <a:rPr lang="en-US" sz="2400" b="0" i="1" smtClean="0">
                                    <a:latin typeface="Cambria Math" panose="02040503050406030204" pitchFamily="18" charset="0"/>
                                  </a:rPr>
                                  <m:t>𝑛</m:t>
                                </m:r>
                              </m:den>
                            </m:f>
                          </m:e>
                        </m:rad>
                      </m:den>
                    </m:f>
                  </m:oMath>
                </a14:m>
                <a:endParaRPr lang="en-US" sz="2400" dirty="0"/>
              </a:p>
              <a:p>
                <a:endParaRPr lang="en-US" sz="2800" dirty="0"/>
              </a:p>
              <a:p>
                <a:endParaRPr lang="en-US" sz="28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5437386"/>
              </a:xfrm>
              <a:prstGeom prst="rect">
                <a:avLst/>
              </a:prstGeom>
              <a:blipFill>
                <a:blip r:embed="rId3"/>
                <a:stretch>
                  <a:fillRect l="-1221" t="-932"/>
                </a:stretch>
              </a:blipFill>
            </p:spPr>
            <p:txBody>
              <a:bodyPr/>
              <a:lstStyle/>
              <a:p>
                <a:r>
                  <a:rPr lang="en-US">
                    <a:noFill/>
                  </a:rPr>
                  <a:t> </a:t>
                </a:r>
              </a:p>
            </p:txBody>
          </p:sp>
        </mc:Fallback>
      </mc:AlternateContent>
    </p:spTree>
    <p:extLst>
      <p:ext uri="{BB962C8B-B14F-4D97-AF65-F5344CB8AC3E}">
        <p14:creationId xmlns:p14="http://schemas.microsoft.com/office/powerpoint/2010/main" val="3140596707"/>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Warm-Up: Hypothesis Testing</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12FD36-5C56-DDF1-A12A-DEA4F04B44F4}"/>
                  </a:ext>
                </a:extLst>
              </p:cNvPr>
              <p:cNvSpPr txBox="1"/>
              <p:nvPr/>
            </p:nvSpPr>
            <p:spPr>
              <a:xfrm>
                <a:off x="3481772" y="276950"/>
                <a:ext cx="8311008" cy="5437386"/>
              </a:xfrm>
              <a:prstGeom prst="rect">
                <a:avLst/>
              </a:prstGeom>
              <a:noFill/>
            </p:spPr>
            <p:txBody>
              <a:bodyPr wrap="square" rtlCol="0">
                <a:spAutoFit/>
              </a:bodyPr>
              <a:lstStyle/>
              <a:p>
                <a:r>
                  <a:rPr lang="en-US" sz="2400" dirty="0"/>
                  <a:t>Pieces of a Hypothesis test:</a:t>
                </a:r>
              </a:p>
              <a:p>
                <a:pPr marL="457200" indent="-457200">
                  <a:buAutoNum type="arabicPeriod"/>
                </a:pPr>
                <a:r>
                  <a:rPr lang="en-US" sz="2400" b="1" i="1" dirty="0"/>
                  <a:t>Two competing and complementary claims about the world</a:t>
                </a:r>
              </a:p>
              <a:p>
                <a:pPr marL="457200" indent="-457200">
                  <a:buAutoNum type="arabicPeriod"/>
                </a:pPr>
                <a:r>
                  <a:rPr lang="en-US" sz="2400" b="1" i="1" dirty="0"/>
                  <a:t>Test Statistic</a:t>
                </a:r>
              </a:p>
              <a:p>
                <a:pPr marL="457200" indent="-457200">
                  <a:buAutoNum type="arabicPeriod"/>
                </a:pPr>
                <a:r>
                  <a:rPr lang="en-US" sz="2400" b="1" i="1" dirty="0"/>
                  <a:t>Null Distribution	</a:t>
                </a:r>
                <a:endParaRPr lang="en-US" sz="2400" dirty="0"/>
              </a:p>
              <a:p>
                <a:pPr marL="457200" indent="-457200">
                  <a:buFont typeface="+mj-lt"/>
                  <a:buAutoNum type="arabicPeriod" startAt="4"/>
                </a:pPr>
                <a:r>
                  <a:rPr lang="en-US" sz="2400" b="1" i="1" dirty="0"/>
                  <a:t>P-value</a:t>
                </a:r>
              </a:p>
              <a:p>
                <a:r>
                  <a:rPr lang="en-US" sz="2400" dirty="0"/>
                  <a:t>The </a:t>
                </a:r>
                <a:r>
                  <a:rPr lang="en-US" sz="2400" b="1" i="1" dirty="0"/>
                  <a:t>z-score </a:t>
                </a:r>
                <a:r>
                  <a:rPr lang="en-US" sz="2400" dirty="0"/>
                  <a:t>of an observation characterizes the number of standard deviations it falls above or below the population average if the null hypothesis is true. </a:t>
                </a:r>
              </a:p>
              <a:p>
                <a:r>
                  <a:rPr lang="en-US" sz="2400" dirty="0"/>
                  <a:t>for a sample mean,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r>
                          <a:rPr lang="en-US" sz="2400" b="0" i="1" smtClean="0">
                            <a:latin typeface="Cambria Math" panose="02040503050406030204" pitchFamily="18" charset="0"/>
                          </a:rPr>
                          <m:t>𝜇</m:t>
                        </m:r>
                      </m:num>
                      <m:den>
                        <m:r>
                          <a:rPr lang="en-US" sz="2400" b="0" i="1" smtClean="0">
                            <a:latin typeface="Cambria Math" panose="02040503050406030204" pitchFamily="18" charset="0"/>
                          </a:rPr>
                          <m:t>𝜎</m:t>
                        </m:r>
                      </m:den>
                    </m:f>
                  </m:oMath>
                </a14:m>
                <a:endParaRPr lang="en-US" sz="2400" dirty="0"/>
              </a:p>
              <a:p>
                <a:r>
                  <a:rPr lang="en-US" sz="2400" dirty="0"/>
                  <a:t>for a sample proportion,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14:m>
                  <m:oMath xmlns:m="http://schemas.openxmlformats.org/officeDocument/2006/math">
                    <m:r>
                      <a:rPr lang="en-US" sz="2400" i="1">
                        <a:latin typeface="Cambria Math" panose="02040503050406030204" pitchFamily="18" charset="0"/>
                      </a:rPr>
                      <m:t>𝑍</m:t>
                    </m:r>
                    <m:r>
                      <a:rPr lang="en-US" sz="2400" i="1">
                        <a:latin typeface="Cambria Math" panose="02040503050406030204" pitchFamily="18" charset="0"/>
                      </a:rPr>
                      <m:t>=</m:t>
                    </m:r>
                    <m:f>
                      <m:fPr>
                        <m:ctrlPr>
                          <a:rPr lang="en-US" sz="2400" i="1">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r>
                          <a:rPr lang="en-US" sz="2400" b="0" i="1" smtClean="0">
                            <a:latin typeface="Cambria Math" panose="02040503050406030204" pitchFamily="18" charset="0"/>
                          </a:rPr>
                          <m:t>𝑝</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num>
                              <m:den>
                                <m:r>
                                  <a:rPr lang="en-US" sz="2400" b="0" i="1" smtClean="0">
                                    <a:latin typeface="Cambria Math" panose="02040503050406030204" pitchFamily="18" charset="0"/>
                                  </a:rPr>
                                  <m:t>𝑛</m:t>
                                </m:r>
                              </m:den>
                            </m:f>
                          </m:e>
                        </m:rad>
                      </m:den>
                    </m:f>
                  </m:oMath>
                </a14:m>
                <a:endParaRPr lang="en-US" sz="2400" dirty="0"/>
              </a:p>
              <a:p>
                <a:endParaRPr lang="en-US" sz="2800" dirty="0"/>
              </a:p>
              <a:p>
                <a:endParaRPr lang="en-US" sz="2800" dirty="0"/>
              </a:p>
            </p:txBody>
          </p:sp>
        </mc:Choice>
        <mc:Fallback xmlns="">
          <p:sp>
            <p:nvSpPr>
              <p:cNvPr id="10" name="TextBox 9">
                <a:extLst>
                  <a:ext uri="{FF2B5EF4-FFF2-40B4-BE49-F238E27FC236}">
                    <a16:creationId xmlns:a16="http://schemas.microsoft.com/office/drawing/2014/main" id="{5912FD36-5C56-DDF1-A12A-DEA4F04B44F4}"/>
                  </a:ext>
                </a:extLst>
              </p:cNvPr>
              <p:cNvSpPr txBox="1">
                <a:spLocks noRot="1" noChangeAspect="1" noMove="1" noResize="1" noEditPoints="1" noAdjustHandles="1" noChangeArrowheads="1" noChangeShapeType="1" noTextEdit="1"/>
              </p:cNvSpPr>
              <p:nvPr/>
            </p:nvSpPr>
            <p:spPr>
              <a:xfrm>
                <a:off x="3481772" y="276950"/>
                <a:ext cx="8311008" cy="5437386"/>
              </a:xfrm>
              <a:prstGeom prst="rect">
                <a:avLst/>
              </a:prstGeom>
              <a:blipFill>
                <a:blip r:embed="rId3"/>
                <a:stretch>
                  <a:fillRect l="-1221" t="-9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71DEABDD-C2C8-777E-76FA-D4C735D63A3F}"/>
                  </a:ext>
                </a:extLst>
              </p:cNvPr>
              <p:cNvSpPr/>
              <p:nvPr/>
            </p:nvSpPr>
            <p:spPr>
              <a:xfrm>
                <a:off x="95534" y="4667534"/>
                <a:ext cx="12096466" cy="1801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more the 50% of WSU students are commuters. You perform an experiment to statistically test this suspicion, and sample 100 students. You find 33  of them are commuters. </a:t>
                </a:r>
              </a:p>
              <a:p>
                <a:pPr algn="ctr"/>
                <a:r>
                  <a:rPr lang="en-US" sz="2400" dirty="0"/>
                  <a:t>Your hypotheses are: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=0.5</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&gt;0.5</m:t>
                    </m:r>
                  </m:oMath>
                </a14:m>
                <a:r>
                  <a:rPr lang="en-US" sz="2400" dirty="0"/>
                  <a:t>     </a:t>
                </a:r>
              </a:p>
              <a:p>
                <a:pPr algn="ctr"/>
                <a:r>
                  <a:rPr lang="en-US" sz="2400" dirty="0"/>
                  <a:t>What is Z? What p-value does Z imply? Should you reject your null hypothesis?</a:t>
                </a:r>
              </a:p>
            </p:txBody>
          </p:sp>
        </mc:Choice>
        <mc:Fallback xmlns="">
          <p:sp>
            <p:nvSpPr>
              <p:cNvPr id="2" name="Rounded Rectangle 1">
                <a:extLst>
                  <a:ext uri="{FF2B5EF4-FFF2-40B4-BE49-F238E27FC236}">
                    <a16:creationId xmlns:a16="http://schemas.microsoft.com/office/drawing/2014/main" id="{71DEABDD-C2C8-777E-76FA-D4C735D63A3F}"/>
                  </a:ext>
                </a:extLst>
              </p:cNvPr>
              <p:cNvSpPr>
                <a:spLocks noRot="1" noChangeAspect="1" noMove="1" noResize="1" noEditPoints="1" noAdjustHandles="1" noChangeArrowheads="1" noChangeShapeType="1" noTextEdit="1"/>
              </p:cNvSpPr>
              <p:nvPr/>
            </p:nvSpPr>
            <p:spPr>
              <a:xfrm>
                <a:off x="95534" y="4667534"/>
                <a:ext cx="12096466" cy="1801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9575854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3046988"/>
              </a:xfrm>
              <a:prstGeom prst="rect">
                <a:avLst/>
              </a:prstGeom>
              <a:noFill/>
            </p:spPr>
            <p:txBody>
              <a:bodyPr wrap="square" rtlCol="0">
                <a:spAutoFit/>
              </a:bodyPr>
              <a:lstStyle/>
              <a:p>
                <a:r>
                  <a:rPr lang="en-US" sz="2400" dirty="0"/>
                  <a:t>Our sample statistic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represents our best guess for the true population parameter, (</a:t>
                </a:r>
                <a14:m>
                  <m:oMath xmlns:m="http://schemas.openxmlformats.org/officeDocument/2006/math">
                    <m:r>
                      <a:rPr lang="en-US" sz="2400" b="0" i="1" smtClean="0">
                        <a:latin typeface="Cambria Math" panose="02040503050406030204" pitchFamily="18" charset="0"/>
                      </a:rPr>
                      <m:t>𝑝</m:t>
                    </m:r>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3046988"/>
              </a:xfrm>
              <a:prstGeom prst="rect">
                <a:avLst/>
              </a:prstGeom>
              <a:blipFill>
                <a:blip r:embed="rId3"/>
                <a:stretch>
                  <a:fillRect l="-1199" t="-1245" r="-1199" b="-3734"/>
                </a:stretch>
              </a:blipFill>
            </p:spPr>
            <p:txBody>
              <a:bodyPr/>
              <a:lstStyle/>
              <a:p>
                <a:r>
                  <a:rPr lang="en-US">
                    <a:noFill/>
                  </a:rPr>
                  <a:t> </a:t>
                </a:r>
              </a:p>
            </p:txBody>
          </p:sp>
        </mc:Fallback>
      </mc:AlternateContent>
    </p:spTree>
    <p:extLst>
      <p:ext uri="{BB962C8B-B14F-4D97-AF65-F5344CB8AC3E}">
        <p14:creationId xmlns:p14="http://schemas.microsoft.com/office/powerpoint/2010/main" val="337893081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90653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t>
                </a:r>
              </a:p>
              <a:p>
                <a:endParaRPr lang="en-US" sz="2400" dirty="0"/>
              </a:p>
              <a:p>
                <a:r>
                  <a:rPr lang="en-US" sz="2400" dirty="0"/>
                  <a:t>We can approximate it with the normal distribution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There are at least 10 successes and 10 failures in the sample, i.e. the </a:t>
                </a:r>
                <a:r>
                  <a:rPr lang="en-US" sz="2400" b="1" dirty="0"/>
                  <a:t>success-failure condition </a:t>
                </a:r>
                <a:r>
                  <a:rPr lang="en-US" sz="2400" dirty="0"/>
                  <a:t>is met. To check, verify that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≥10,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e>
                    </m:d>
                    <m:r>
                      <a:rPr lang="en-US" sz="2400" b="0" i="1" smtClean="0">
                        <a:latin typeface="Cambria Math" panose="02040503050406030204" pitchFamily="18" charset="0"/>
                      </a:rPr>
                      <m:t>𝑛</m:t>
                    </m:r>
                    <m:r>
                      <a:rPr lang="en-US" sz="2400" b="0" i="1" smtClean="0">
                        <a:latin typeface="Cambria Math" panose="02040503050406030204" pitchFamily="18" charset="0"/>
                      </a:rPr>
                      <m:t>≥10</m:t>
                    </m:r>
                  </m:oMath>
                </a14:m>
                <a:endParaRPr lang="en-US" sz="2400" dirty="0"/>
              </a:p>
              <a:p>
                <a:pPr marL="514350" indent="-514350">
                  <a:buFont typeface="+mj-lt"/>
                  <a:buAutoNum type="arabicPeriod"/>
                </a:pPr>
                <a:endParaRPr lang="en-US" sz="2400" dirty="0"/>
              </a:p>
              <a:p>
                <a:r>
                  <a:rPr lang="en-US" sz="2400" dirty="0"/>
                  <a:t>When the conditions are met so that the distribution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is nearly normal, variability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b="1" dirty="0"/>
                  <a:t> </a:t>
                </a:r>
                <a:r>
                  <a:rPr lang="en-US" sz="2400" dirty="0"/>
                  <a:t>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)(1−</m:t>
                            </m:r>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a14:m>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906536"/>
              </a:xfrm>
              <a:prstGeom prst="rect">
                <a:avLst/>
              </a:prstGeom>
              <a:blipFill>
                <a:blip r:embed="rId3"/>
                <a:stretch>
                  <a:fillRect l="-1199" t="-773" r="-104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660857"/>
              </a:xfrm>
              <a:prstGeom prst="rect">
                <a:avLst/>
              </a:prstGeom>
              <a:noFill/>
            </p:spPr>
            <p:txBody>
              <a:bodyPr wrap="square" rtlCol="0">
                <a:spAutoFit/>
              </a:bodyPr>
              <a:lstStyle/>
              <a:p>
                <a:r>
                  <a:rPr lang="en-US" sz="2400" b="1" dirty="0"/>
                  <a:t>Confidence Interval for One Proportion</a:t>
                </a:r>
                <a:endParaRPr lang="en-US" sz="2400" dirty="0"/>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660857"/>
              </a:xfrm>
              <a:prstGeom prst="rect">
                <a:avLst/>
              </a:prstGeom>
              <a:blipFill>
                <a:blip r:embed="rId3"/>
                <a:stretch>
                  <a:fillRect l="-1199" t="-1896"/>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507516"/>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507516"/>
              </a:xfrm>
              <a:prstGeom prst="rect">
                <a:avLst/>
              </a:prstGeom>
              <a:blipFill>
                <a:blip r:embed="rId3"/>
                <a:stretch>
                  <a:fillRect l="-1199" t="-1124"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One Proportion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615512"/>
              </a:xfrm>
              <a:prstGeom prst="rect">
                <a:avLst/>
              </a:prstGeom>
              <a:noFill/>
            </p:spPr>
            <p:txBody>
              <a:bodyPr wrap="square" rtlCol="0">
                <a:spAutoFit/>
              </a:bodyPr>
              <a:lstStyle/>
              <a:p>
                <a:r>
                  <a:rPr lang="en-US" sz="2400" b="1" dirty="0"/>
                  <a:t>Confidence Interval for One Proportion</a:t>
                </a:r>
              </a:p>
              <a:p>
                <a:endParaRPr lang="en-US" sz="2400" dirty="0"/>
              </a:p>
              <a:p>
                <a:r>
                  <a:rPr lang="en-US" sz="2400" dirty="0"/>
                  <a:t>For confidence intervals, we use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as the best guess of </a:t>
                </a:r>
                <a14:m>
                  <m:oMath xmlns:m="http://schemas.openxmlformats.org/officeDocument/2006/math">
                    <m:r>
                      <a:rPr lang="en-US" sz="2400" b="0" i="1" smtClean="0">
                        <a:latin typeface="Cambria Math" panose="02040503050406030204" pitchFamily="18" charset="0"/>
                      </a:rPr>
                      <m:t>𝑝</m:t>
                    </m:r>
                  </m:oMath>
                </a14:m>
                <a:r>
                  <a:rPr lang="en-US" sz="2400" dirty="0"/>
                  <a:t>, so </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m:t>
                      </m:r>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(1−</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num>
                            <m:den>
                              <m:r>
                                <a:rPr lang="en-US" sz="2400" b="0" i="1" smtClean="0">
                                  <a:latin typeface="Cambria Math" panose="02040503050406030204" pitchFamily="18" charset="0"/>
                                </a:rPr>
                                <m:t>𝑛</m:t>
                              </m:r>
                            </m:den>
                          </m:f>
                        </m:e>
                      </m:rad>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m:t>
                        </m:r>
                      </m:sup>
                    </m:sSup>
                  </m:oMath>
                </a14:m>
                <a:r>
                  <a:rPr lang="en-US" sz="2400" dirty="0"/>
                  <a:t> is calculated from a specified percentile on the normal distribution. </a:t>
                </a:r>
              </a:p>
              <a:p>
                <a:r>
                  <a:rPr lang="en-US" sz="2400" dirty="0"/>
                  <a:t>	Ex. 5</a:t>
                </a:r>
                <a:r>
                  <a:rPr lang="en-US" sz="2400" baseline="30000" dirty="0"/>
                  <a:t>th</a:t>
                </a:r>
                <a:r>
                  <a:rPr lang="en-US" sz="2400" dirty="0"/>
                  <a:t> percentile for a 95% confidence</a:t>
                </a:r>
              </a:p>
              <a:p>
                <a:endParaRPr lang="en-US" sz="2400" dirty="0"/>
              </a:p>
            </p:txBody>
          </p:sp>
        </mc:Choice>
        <mc:Fallback>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615512"/>
              </a:xfrm>
              <a:prstGeom prst="rect">
                <a:avLst/>
              </a:prstGeom>
              <a:blipFill>
                <a:blip r:embed="rId3"/>
                <a:stretch>
                  <a:fillRect l="-1199" t="-901"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1884</TotalTime>
  <Words>1846</Words>
  <Application>Microsoft Macintosh PowerPoint</Application>
  <PresentationFormat>Widescreen</PresentationFormat>
  <Paragraphs>233</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Cambria Math</vt:lpstr>
      <vt:lpstr>Corbel</vt:lpstr>
      <vt:lpstr>Wingdings 2</vt:lpstr>
      <vt:lpstr>Frame</vt:lpstr>
      <vt:lpstr>Elementary Statistics – Inference for Categorical Data Pt. 1</vt:lpstr>
      <vt:lpstr>Plan for Today</vt:lpstr>
      <vt:lpstr>Warm-Up: Hypothesis Testing</vt:lpstr>
      <vt:lpstr>Warm-Up: Hypothesis Testing</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Inference for One Proportion</vt:lpstr>
      <vt:lpstr>Comparing Two Proportions</vt:lpstr>
      <vt:lpstr>Comparing Two Proportions</vt:lpstr>
      <vt:lpstr>Comparing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for Two Proportions</vt:lpstr>
      <vt:lpstr>Inference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74</cp:revision>
  <dcterms:created xsi:type="dcterms:W3CDTF">2023-08-03T18:49:17Z</dcterms:created>
  <dcterms:modified xsi:type="dcterms:W3CDTF">2024-03-07T21:43:12Z</dcterms:modified>
</cp:coreProperties>
</file>