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7"/>
  </p:notesMasterIdLst>
  <p:sldIdLst>
    <p:sldId id="256" r:id="rId2"/>
    <p:sldId id="257" r:id="rId3"/>
    <p:sldId id="359" r:id="rId4"/>
    <p:sldId id="360" r:id="rId5"/>
    <p:sldId id="365" r:id="rId6"/>
    <p:sldId id="387" r:id="rId7"/>
    <p:sldId id="370" r:id="rId8"/>
    <p:sldId id="375" r:id="rId9"/>
    <p:sldId id="374" r:id="rId10"/>
    <p:sldId id="376" r:id="rId11"/>
    <p:sldId id="377" r:id="rId12"/>
    <p:sldId id="378" r:id="rId13"/>
    <p:sldId id="379" r:id="rId14"/>
    <p:sldId id="361" r:id="rId15"/>
    <p:sldId id="388" r:id="rId16"/>
    <p:sldId id="364" r:id="rId17"/>
    <p:sldId id="380" r:id="rId18"/>
    <p:sldId id="382" r:id="rId19"/>
    <p:sldId id="383" r:id="rId20"/>
    <p:sldId id="384" r:id="rId21"/>
    <p:sldId id="386" r:id="rId22"/>
    <p:sldId id="385" r:id="rId23"/>
    <p:sldId id="389" r:id="rId24"/>
    <p:sldId id="390" r:id="rId25"/>
    <p:sldId id="3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082"/>
  </p:normalViewPr>
  <p:slideViewPr>
    <p:cSldViewPr snapToGrid="0">
      <p:cViewPr varScale="1">
        <p:scale>
          <a:sx n="78" d="100"/>
          <a:sy n="78" d="100"/>
        </p:scale>
        <p:origin x="184"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117996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220810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39299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9512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1322036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57227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170781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605966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2967163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6068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70451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86609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55641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3/19/24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3/19/24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Categorical Data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CDDED78D-DB74-F23E-625A-95FE43284CD9}"/>
                  </a:ext>
                </a:extLst>
              </p:cNvPr>
              <p:cNvSpPr/>
              <p:nvPr/>
            </p:nvSpPr>
            <p:spPr>
              <a:xfrm>
                <a:off x="4128654" y="5569528"/>
                <a:ext cx="6719454" cy="8995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for a 95% CI, a 90% CI, and a 99% CI</a:t>
                </a:r>
              </a:p>
            </p:txBody>
          </p:sp>
        </mc:Choice>
        <mc:Fallback xmlns="">
          <p:sp>
            <p:nvSpPr>
              <p:cNvPr id="3" name="Rounded Rectangle 2">
                <a:extLst>
                  <a:ext uri="{FF2B5EF4-FFF2-40B4-BE49-F238E27FC236}">
                    <a16:creationId xmlns:a16="http://schemas.microsoft.com/office/drawing/2014/main" id="{CDDED78D-DB74-F23E-625A-95FE43284CD9}"/>
                  </a:ext>
                </a:extLst>
              </p:cNvPr>
              <p:cNvSpPr>
                <a:spLocks noRot="1" noChangeAspect="1" noMove="1" noResize="1" noEditPoints="1" noAdjustHandles="1" noChangeArrowheads="1" noChangeShapeType="1" noTextEdit="1"/>
              </p:cNvSpPr>
              <p:nvPr/>
            </p:nvSpPr>
            <p:spPr>
              <a:xfrm>
                <a:off x="4128654" y="5569528"/>
                <a:ext cx="6719454" cy="89951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238843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FEF61058-CE27-96E6-6653-939A297C91BD}"/>
                  </a:ext>
                </a:extLst>
              </p:cNvPr>
              <p:cNvSpPr/>
              <p:nvPr/>
            </p:nvSpPr>
            <p:spPr>
              <a:xfrm>
                <a:off x="95534" y="5444836"/>
                <a:ext cx="12096466" cy="12884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more the 50% of WSU students are commuters. You perform an experiment to statistically test this suspicion, and sample 100 students. You find 33  of them are commuters. Calculate a 95% CI for </a:t>
                </a:r>
                <a14:m>
                  <m:oMath xmlns:m="http://schemas.openxmlformats.org/officeDocument/2006/math">
                    <m:r>
                      <a:rPr lang="en-US" sz="2400" b="0" i="1" smtClean="0">
                        <a:latin typeface="Cambria Math" panose="02040503050406030204" pitchFamily="18" charset="0"/>
                      </a:rPr>
                      <m:t>𝑝</m:t>
                    </m:r>
                  </m:oMath>
                </a14:m>
                <a:r>
                  <a:rPr lang="en-US" sz="2400" dirty="0"/>
                  <a:t> from your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endParaRPr lang="en-US" sz="2400" dirty="0"/>
              </a:p>
            </p:txBody>
          </p:sp>
        </mc:Choice>
        <mc:Fallback xmlns="">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95534" y="5444836"/>
                <a:ext cx="12096466" cy="12884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520405"/>
              </a:xfrm>
              <a:prstGeom prst="rect">
                <a:avLst/>
              </a:prstGeom>
              <a:noFill/>
            </p:spPr>
            <p:txBody>
              <a:bodyPr wrap="square" rtlCol="0">
                <a:spAutoFit/>
              </a:bodyPr>
              <a:lstStyle/>
              <a:p>
                <a:r>
                  <a:rPr lang="en-US" sz="2400" b="1" dirty="0"/>
                  <a:t>Hypothesis Test for One Proportion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a:p>
                <a:r>
                  <a:rPr lang="en-US" sz="2400" dirty="0"/>
                  <a:t>For hypothesis tests, we use </a:t>
                </a:r>
                <a14:m>
                  <m:oMath xmlns:m="http://schemas.openxmlformats.org/officeDocument/2006/math">
                    <m:r>
                      <a:rPr lang="en-US" sz="2400" b="0" i="1" smtClean="0">
                        <a:latin typeface="Cambria Math" panose="02040503050406030204" pitchFamily="18" charset="0"/>
                      </a:rPr>
                      <m:t>𝑝</m:t>
                    </m:r>
                  </m:oMath>
                </a14:m>
                <a:r>
                  <a:rPr lang="en-US" sz="2400" dirty="0"/>
                  <a:t> form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i="1" smtClean="0">
                                  <a:latin typeface="Cambria Math" panose="02040503050406030204" pitchFamily="18" charset="0"/>
                                </a:rPr>
                                <m:t> </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520405"/>
              </a:xfrm>
              <a:prstGeom prst="rect">
                <a:avLst/>
              </a:prstGeom>
              <a:blipFill>
                <a:blip r:embed="rId3"/>
                <a:stretch>
                  <a:fillRect l="-1199" t="-1120" r="-1049"/>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6031203"/>
              </a:xfrm>
              <a:prstGeom prst="rect">
                <a:avLst/>
              </a:prstGeom>
              <a:noFill/>
            </p:spPr>
            <p:txBody>
              <a:bodyPr wrap="square" rtlCol="0">
                <a:spAutoFit/>
              </a:bodyPr>
              <a:lstStyle/>
              <a:p>
                <a:r>
                  <a:rPr lang="en-US" sz="2400" b="1" dirty="0"/>
                  <a:t>Hypothesis Test for One Proportion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a:p>
                <a:r>
                  <a:rPr lang="en-US" sz="2400" dirty="0"/>
                  <a:t>For hypothesis tests, we use </a:t>
                </a:r>
                <a14:m>
                  <m:oMath xmlns:m="http://schemas.openxmlformats.org/officeDocument/2006/math">
                    <m:r>
                      <a:rPr lang="en-US" sz="2400" b="0" i="1" smtClean="0">
                        <a:latin typeface="Cambria Math" panose="02040503050406030204" pitchFamily="18" charset="0"/>
                      </a:rPr>
                      <m:t>𝑝</m:t>
                    </m:r>
                  </m:oMath>
                </a14:m>
                <a:r>
                  <a:rPr lang="en-US" sz="2400" dirty="0"/>
                  <a:t> form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i="1" smtClean="0">
                                  <a:latin typeface="Cambria Math" panose="02040503050406030204" pitchFamily="18" charset="0"/>
                                </a:rPr>
                                <m:t> </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So, another way to express the z-score is:</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𝑍</m:t>
                      </m:r>
                      <m:r>
                        <a:rPr lang="en-US" sz="240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6031203"/>
              </a:xfrm>
              <a:prstGeom prst="rect">
                <a:avLst/>
              </a:prstGeom>
              <a:blipFill>
                <a:blip r:embed="rId3"/>
                <a:stretch>
                  <a:fillRect l="-1199" t="-840" r="-1049"/>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4524315"/>
          </a:xfrm>
          <a:prstGeom prst="rect">
            <a:avLst/>
          </a:prstGeom>
          <a:noFill/>
        </p:spPr>
        <p:txBody>
          <a:bodyPr wrap="square" rtlCol="0">
            <a:spAutoFit/>
          </a:bodyPr>
          <a:lstStyle/>
          <a:p>
            <a:r>
              <a:rPr lang="en-US" sz="2400" dirty="0"/>
              <a:t>So far, we’ve done inference to see if our population proportion differs from some hypothesized value.</a:t>
            </a:r>
          </a:p>
          <a:p>
            <a:endParaRPr lang="en-US" sz="2400" dirty="0"/>
          </a:p>
          <a:p>
            <a:r>
              <a:rPr lang="en-US" sz="2400" dirty="0"/>
              <a:t>	Ex. Is the proportion of WSU students who commute greater 	than 50%?  </a:t>
            </a:r>
          </a:p>
          <a:p>
            <a:endParaRPr lang="en-US" sz="2400" dirty="0"/>
          </a:p>
          <a:p>
            <a:r>
              <a:rPr lang="en-US" sz="2400" dirty="0"/>
              <a:t>Sometimes our research question instead focuses on </a:t>
            </a:r>
            <a:r>
              <a:rPr lang="en-US" sz="2400" b="1" dirty="0"/>
              <a:t>comparing proportions from two groups</a:t>
            </a:r>
            <a:r>
              <a:rPr lang="en-US" sz="2400" dirty="0"/>
              <a:t>. </a:t>
            </a:r>
          </a:p>
          <a:p>
            <a:endParaRPr lang="en-US" sz="2400" dirty="0"/>
          </a:p>
          <a:p>
            <a:r>
              <a:rPr lang="en-US" sz="2400" dirty="0"/>
              <a:t>	Ex. Is the proportion of WSU students who commute 	different than the proportion of 	Springfield College students 	who commute?  </a:t>
            </a:r>
          </a:p>
        </p:txBody>
      </p:sp>
    </p:spTree>
    <p:extLst>
      <p:ext uri="{BB962C8B-B14F-4D97-AF65-F5344CB8AC3E}">
        <p14:creationId xmlns:p14="http://schemas.microsoft.com/office/powerpoint/2010/main" val="228483713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6370975"/>
          </a:xfrm>
          <a:prstGeom prst="rect">
            <a:avLst/>
          </a:prstGeom>
          <a:noFill/>
        </p:spPr>
        <p:txBody>
          <a:bodyPr wrap="square" rtlCol="0">
            <a:spAutoFit/>
          </a:bodyPr>
          <a:lstStyle/>
          <a:p>
            <a:r>
              <a:rPr lang="en-US" sz="2400" dirty="0"/>
              <a:t>So far, we’ve done inference to see if our population proportion differs from some hypothesized value.</a:t>
            </a:r>
          </a:p>
          <a:p>
            <a:endParaRPr lang="en-US" sz="2400" dirty="0"/>
          </a:p>
          <a:p>
            <a:r>
              <a:rPr lang="en-US" sz="2400" dirty="0"/>
              <a:t>	Ex. Is the proportion of WSU students who commute greater 	than 50%?  </a:t>
            </a:r>
          </a:p>
          <a:p>
            <a:endParaRPr lang="en-US" sz="2400" dirty="0"/>
          </a:p>
          <a:p>
            <a:r>
              <a:rPr lang="en-US" sz="2400" dirty="0"/>
              <a:t>Sometimes our research question instead focuses on </a:t>
            </a:r>
            <a:r>
              <a:rPr lang="en-US" sz="2400" b="1" dirty="0"/>
              <a:t>comparing proportions from two groups</a:t>
            </a:r>
            <a:r>
              <a:rPr lang="en-US" sz="2400" dirty="0"/>
              <a:t>. </a:t>
            </a:r>
          </a:p>
          <a:p>
            <a:endParaRPr lang="en-US" sz="2400" dirty="0"/>
          </a:p>
          <a:p>
            <a:r>
              <a:rPr lang="en-US" sz="2400" dirty="0"/>
              <a:t>	Ex. Is the proportion of WSU students who commute 	different than the proportion of 	Springfield College students 	who commute? </a:t>
            </a:r>
          </a:p>
          <a:p>
            <a:endParaRPr lang="en-US" sz="2400" dirty="0"/>
          </a:p>
          <a:p>
            <a:r>
              <a:rPr lang="en-US" sz="2400" dirty="0"/>
              <a:t>Just like with one proportion, we can use sample statistics to infer the population level answer to this question with </a:t>
            </a:r>
          </a:p>
          <a:p>
            <a:r>
              <a:rPr lang="en-US" sz="2400" dirty="0"/>
              <a:t>(a) a confidence interval and/or</a:t>
            </a:r>
          </a:p>
          <a:p>
            <a:r>
              <a:rPr lang="en-US" sz="2400" dirty="0"/>
              <a:t>(b) a hypothesis test </a:t>
            </a:r>
          </a:p>
        </p:txBody>
      </p:sp>
    </p:spTree>
    <p:extLst>
      <p:ext uri="{BB962C8B-B14F-4D97-AF65-F5344CB8AC3E}">
        <p14:creationId xmlns:p14="http://schemas.microsoft.com/office/powerpoint/2010/main" val="141270983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3785652"/>
              </a:xfrm>
              <a:prstGeom prst="rect">
                <a:avLst/>
              </a:prstGeom>
              <a:noFill/>
            </p:spPr>
            <p:txBody>
              <a:bodyPr wrap="square" rtlCol="0">
                <a:spAutoFit/>
              </a:bodyPr>
              <a:lstStyle/>
              <a:p>
                <a:r>
                  <a:rPr lang="en-US" sz="2400" dirty="0"/>
                  <a:t>To compare two proportions, we look at their difference. </a:t>
                </a:r>
              </a:p>
              <a:p>
                <a:endParaRPr lang="en-US" sz="2400" dirty="0"/>
              </a:p>
              <a:p>
                <a:r>
                  <a:rPr lang="en-US" sz="2400" dirty="0"/>
                  <a:t>	Ex. Is the proportion of WSU students who commute 	different than the proportion of Springfield College students 	who commute?</a:t>
                </a:r>
              </a:p>
              <a:p>
                <a:endParaRPr lang="en-US" sz="2400" dirty="0"/>
              </a:p>
              <a:p>
                <a:r>
                  <a:rPr lang="en-US" sz="2400" dirty="0"/>
                  <a:t>	To answer this, we need to look at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𝑆𝐶</m:t>
                        </m:r>
                      </m:sub>
                    </m:sSub>
                  </m:oMath>
                </a14:m>
                <a:endParaRPr lang="en-US" sz="2400" dirty="0"/>
              </a:p>
              <a:p>
                <a:endParaRPr lang="en-US" sz="2400" dirty="0"/>
              </a:p>
              <a:p>
                <a:r>
                  <a:rPr lang="en-US" sz="2400" dirty="0"/>
                  <a:t>  </a:t>
                </a:r>
              </a:p>
              <a:p>
                <a:endParaRPr lang="en-US" sz="24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3785652"/>
              </a:xfrm>
              <a:prstGeom prst="rect">
                <a:avLst/>
              </a:prstGeom>
              <a:blipFill>
                <a:blip r:embed="rId3"/>
                <a:stretch>
                  <a:fillRect l="-1221" t="-1338" r="-305"/>
                </a:stretch>
              </a:blipFill>
            </p:spPr>
            <p:txBody>
              <a:bodyPr/>
              <a:lstStyle/>
              <a:p>
                <a:r>
                  <a:rPr lang="en-US">
                    <a:noFill/>
                  </a:rPr>
                  <a:t> </a:t>
                </a:r>
              </a:p>
            </p:txBody>
          </p:sp>
        </mc:Fallback>
      </mc:AlternateContent>
    </p:spTree>
    <p:extLst>
      <p:ext uri="{BB962C8B-B14F-4D97-AF65-F5344CB8AC3E}">
        <p14:creationId xmlns:p14="http://schemas.microsoft.com/office/powerpoint/2010/main" val="326890471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09" cy="6667531"/>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Conditions for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to be approximated with the normal distribution:</a:t>
                </a:r>
              </a:p>
              <a:p>
                <a:pPr marL="457200" indent="-457200">
                  <a:buFont typeface="+mj-lt"/>
                  <a:buAutoNum type="arabicPeriod"/>
                </a:pPr>
                <a:r>
                  <a:rPr lang="en-US" sz="2400" dirty="0"/>
                  <a:t>Data are </a:t>
                </a:r>
                <a:r>
                  <a:rPr lang="en-US" sz="2400" b="1" dirty="0"/>
                  <a:t>independent within and between</a:t>
                </a:r>
                <a:r>
                  <a:rPr lang="en-US" sz="2400" dirty="0"/>
                  <a:t> the two </a:t>
                </a:r>
                <a:r>
                  <a:rPr lang="en-US" sz="2400" b="1" dirty="0"/>
                  <a:t>groups</a:t>
                </a:r>
              </a:p>
              <a:p>
                <a:pPr marL="457200" indent="-457200">
                  <a:buFont typeface="+mj-lt"/>
                  <a:buAutoNum type="arabicPeriod"/>
                </a:pPr>
                <a:r>
                  <a:rPr lang="en-US" sz="2400" dirty="0"/>
                  <a:t>The</a:t>
                </a:r>
                <a:r>
                  <a:rPr lang="en-US" sz="2400" b="1" dirty="0"/>
                  <a:t> success-failure condition </a:t>
                </a:r>
                <a:r>
                  <a:rPr lang="en-US" sz="2400" dirty="0"/>
                  <a:t>is met in each group. To check, verify that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400" dirty="0"/>
              </a:p>
              <a:p>
                <a:r>
                  <a:rPr lang="en-US" sz="2400" dirty="0"/>
                  <a:t>When the conditions are met so that the distribution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is nearly normal, variability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b="1" dirty="0"/>
                  <a:t> </a:t>
                </a:r>
                <a:r>
                  <a:rPr lang="en-US" sz="2400" dirty="0"/>
                  <a:t>is well described by: </a:t>
                </a:r>
              </a:p>
              <a:p>
                <a:endParaRPr lang="en-US" sz="2400" dirty="0"/>
              </a:p>
              <a:p>
                <a:r>
                  <a:rPr lang="en-US" sz="2400" dirty="0"/>
                  <a:t> </a:t>
                </a:r>
                <a14:m>
                  <m:oMath xmlns:m="http://schemas.openxmlformats.org/officeDocument/2006/math">
                    <m:r>
                      <a:rPr lang="en-US" sz="2200" b="0" i="1" smtClean="0">
                        <a:latin typeface="Cambria Math" panose="02040503050406030204" pitchFamily="18" charset="0"/>
                      </a:rPr>
                      <m:t>𝑆𝐸</m:t>
                    </m:r>
                    <m:d>
                      <m:dPr>
                        <m:ctrlPr>
                          <a:rPr lang="en-US" sz="2200" b="0" i="1" smtClean="0">
                            <a:latin typeface="Cambria Math" panose="02040503050406030204" pitchFamily="18" charset="0"/>
                          </a:rPr>
                        </m:ctrlPr>
                      </m:dPr>
                      <m:e>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dirty="0">
                                <a:latin typeface="Cambria Math" panose="02040503050406030204" pitchFamily="18" charset="0"/>
                              </a:rPr>
                              <m:t>1</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𝑝</m:t>
                                </m:r>
                              </m:e>
                            </m:acc>
                          </m:e>
                          <m:sub>
                            <m:r>
                              <a:rPr lang="en-US" sz="2200" i="1" dirty="0">
                                <a:latin typeface="Cambria Math" panose="02040503050406030204" pitchFamily="18" charset="0"/>
                              </a:rPr>
                              <m:t>2</m:t>
                            </m:r>
                          </m:sub>
                        </m:sSub>
                      </m:e>
                    </m:d>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m:t>
                            </m:r>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m:t>
                            </m:r>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den>
                        </m:f>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𝑜𝑓</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r>
                              <a:rPr lang="en-US" sz="2200" i="1">
                                <a:latin typeface="Cambria Math" panose="02040503050406030204" pitchFamily="18" charset="0"/>
                              </a:rPr>
                              <m:t>)(1−</m:t>
                            </m:r>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𝑜𝑓</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den>
                        </m:f>
                      </m:e>
                    </m:rad>
                  </m:oMath>
                </a14:m>
                <a:endParaRPr lang="en-US" sz="2400" dirty="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2</m:t>
                        </m:r>
                      </m:sub>
                    </m:sSub>
                  </m:oMath>
                </a14:m>
                <a:r>
                  <a:rPr lang="en-US" sz="2200" dirty="0"/>
                  <a:t> are population proportions for each group and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2</m:t>
                        </m:r>
                      </m:sub>
                    </m:sSub>
                  </m:oMath>
                </a14:m>
                <a:r>
                  <a:rPr lang="en-US" sz="2200" dirty="0"/>
                  <a:t> are the sample sizes for each group</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09" cy="6667531"/>
              </a:xfrm>
              <a:prstGeom prst="rect">
                <a:avLst/>
              </a:prstGeom>
              <a:blipFill>
                <a:blip r:embed="rId3"/>
                <a:stretch>
                  <a:fillRect l="-1199" t="-569" r="-450" b="-759"/>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60857"/>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For confidence intervals, we use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as the best guesses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m:oMathPara>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2660857"/>
              </a:xfrm>
              <a:prstGeom prst="rect">
                <a:avLst/>
              </a:prstGeom>
              <a:blipFill>
                <a:blip r:embed="rId3"/>
                <a:stretch>
                  <a:fillRect l="-1199" t="-1896"/>
                </a:stretch>
              </a:blipFill>
            </p:spPr>
            <p:txBody>
              <a:bodyPr/>
              <a:lstStyle/>
              <a:p>
                <a:r>
                  <a:rPr lang="en-US">
                    <a:noFill/>
                  </a:rPr>
                  <a:t> </a:t>
                </a:r>
              </a:p>
            </p:txBody>
          </p:sp>
        </mc:Fallback>
      </mc:AlternateContent>
    </p:spTree>
    <p:extLst>
      <p:ext uri="{BB962C8B-B14F-4D97-AF65-F5344CB8AC3E}">
        <p14:creationId xmlns:p14="http://schemas.microsoft.com/office/powerpoint/2010/main" val="235512634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321568"/>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For confidence intervals, we use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as the best guesses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1">
                                <a:latin typeface="Cambria Math" panose="02040503050406030204" pitchFamily="18" charset="0"/>
                              </a:rPr>
                              <m:t>2</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321568"/>
              </a:xfrm>
              <a:prstGeom prst="rect">
                <a:avLst/>
              </a:prstGeom>
              <a:blipFill>
                <a:blip r:embed="rId3"/>
                <a:stretch>
                  <a:fillRect l="-1199" t="-1173"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E7CF42EF-74F1-B935-B036-04B53EF39D39}"/>
                  </a:ext>
                </a:extLst>
              </p:cNvPr>
              <p:cNvSpPr/>
              <p:nvPr/>
            </p:nvSpPr>
            <p:spPr>
              <a:xfrm>
                <a:off x="2632364" y="4211782"/>
                <a:ext cx="9559636" cy="25215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oMath>
                </a14:m>
                <a:r>
                  <a:rPr lang="en-US" sz="2400" dirty="0"/>
                  <a:t>.</a:t>
                </a:r>
              </a:p>
            </p:txBody>
          </p:sp>
        </mc:Choice>
        <mc:Fallback xmlns="">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632364" y="4211782"/>
                <a:ext cx="9559636" cy="252152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comparing two proportions</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308324"/>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endParaRPr lang="en-US" sz="2400" dirty="0"/>
          </a:p>
        </p:txBody>
      </p:sp>
    </p:spTree>
    <p:extLst>
      <p:ext uri="{BB962C8B-B14F-4D97-AF65-F5344CB8AC3E}">
        <p14:creationId xmlns:p14="http://schemas.microsoft.com/office/powerpoint/2010/main" val="1114826372"/>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308324"/>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endParaRPr lang="en-US" sz="2400" dirty="0"/>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00A796A0-ADBB-F4FB-70F3-A56D05098C63}"/>
                  </a:ext>
                </a:extLst>
              </p:cNvPr>
              <p:cNvSpPr/>
              <p:nvPr/>
            </p:nvSpPr>
            <p:spPr>
              <a:xfrm>
                <a:off x="3879272" y="2180691"/>
                <a:ext cx="7467970" cy="377676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a:t>
                </a:r>
              </a:p>
              <a:p>
                <a:pPr algn="ctr"/>
                <a:endParaRPr lang="en-US" sz="2400" dirty="0"/>
              </a:p>
              <a:p>
                <a:pPr algn="ctr"/>
                <a:r>
                  <a:rPr lang="en-US" sz="2400" dirty="0"/>
                  <a:t>You want to perform a hypothesis test to see if there is a difference in these proportions.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in terms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𝑆𝐶</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oMath>
                </a14:m>
                <a:r>
                  <a:rPr lang="en-US" sz="2400" dirty="0"/>
                  <a:t>?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oMath>
                </a14:m>
                <a:r>
                  <a:rPr lang="en-US" sz="2400" dirty="0"/>
                  <a:t>? </a:t>
                </a:r>
              </a:p>
            </p:txBody>
          </p:sp>
        </mc:Choice>
        <mc:Fallback xmlns="">
          <p:sp>
            <p:nvSpPr>
              <p:cNvPr id="4" name="Rounded Rectangle 3">
                <a:extLst>
                  <a:ext uri="{FF2B5EF4-FFF2-40B4-BE49-F238E27FC236}">
                    <a16:creationId xmlns:a16="http://schemas.microsoft.com/office/drawing/2014/main" id="{00A796A0-ADBB-F4FB-70F3-A56D05098C63}"/>
                  </a:ext>
                </a:extLst>
              </p:cNvPr>
              <p:cNvSpPr>
                <a:spLocks noRot="1" noChangeAspect="1" noMove="1" noResize="1" noEditPoints="1" noAdjustHandles="1" noChangeArrowheads="1" noChangeShapeType="1" noTextEdit="1"/>
              </p:cNvSpPr>
              <p:nvPr/>
            </p:nvSpPr>
            <p:spPr>
              <a:xfrm>
                <a:off x="3879272" y="2180691"/>
                <a:ext cx="7467970" cy="3776764"/>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5746991"/>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11357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113579"/>
              </a:xfrm>
              <a:prstGeom prst="rect">
                <a:avLst/>
              </a:prstGeom>
              <a:blipFill>
                <a:blip r:embed="rId3"/>
                <a:stretch>
                  <a:fillRect l="-1199" t="-990"/>
                </a:stretch>
              </a:blipFill>
            </p:spPr>
            <p:txBody>
              <a:bodyPr/>
              <a:lstStyle/>
              <a:p>
                <a:r>
                  <a:rPr lang="en-US">
                    <a:noFill/>
                  </a:rPr>
                  <a:t> </a:t>
                </a:r>
              </a:p>
            </p:txBody>
          </p:sp>
        </mc:Fallback>
      </mc:AlternateContent>
    </p:spTree>
    <p:extLst>
      <p:ext uri="{BB962C8B-B14F-4D97-AF65-F5344CB8AC3E}">
        <p14:creationId xmlns:p14="http://schemas.microsoft.com/office/powerpoint/2010/main" val="1987293701"/>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59569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m:t>
                        </m:r>
                      </m:num>
                      <m:den>
                        <m:rad>
                          <m:radPr>
                            <m:degHide m:val="on"/>
                            <m:ctrlPr>
                              <a:rPr lang="en-US" sz="2400" b="0" i="1" smtClean="0">
                                <a:latin typeface="Cambria Math" panose="02040503050406030204" pitchFamily="18" charset="0"/>
                              </a:rPr>
                            </m:ctrlPr>
                          </m:radPr>
                          <m:deg/>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d>
                          </m:e>
                        </m:rad>
                      </m:den>
                    </m:f>
                  </m:oMath>
                </a14:m>
                <a:r>
                  <a:rPr lang="en-US" sz="2400" dirty="0"/>
                  <a:t>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595699"/>
              </a:xfrm>
              <a:prstGeom prst="rect">
                <a:avLst/>
              </a:prstGeom>
              <a:blipFill>
                <a:blip r:embed="rId3"/>
                <a:stretch>
                  <a:fillRect l="-1199" t="-905"/>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59569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m:t>
                        </m:r>
                      </m:num>
                      <m:den>
                        <m:rad>
                          <m:radPr>
                            <m:degHide m:val="on"/>
                            <m:ctrlPr>
                              <a:rPr lang="en-US" sz="2400" b="0" i="1" smtClean="0">
                                <a:latin typeface="Cambria Math" panose="02040503050406030204" pitchFamily="18" charset="0"/>
                              </a:rPr>
                            </m:ctrlPr>
                          </m:radPr>
                          <m:deg/>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d>
                          </m:e>
                        </m:rad>
                      </m:den>
                    </m:f>
                  </m:oMath>
                </a14:m>
                <a:r>
                  <a:rPr lang="en-US" sz="2400" dirty="0"/>
                  <a:t> </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595699"/>
              </a:xfrm>
              <a:prstGeom prst="rect">
                <a:avLst/>
              </a:prstGeom>
              <a:blipFill>
                <a:blip r:embed="rId3"/>
                <a:stretch>
                  <a:fillRect l="-1199" t="-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4EE3A0F-0F09-F7E5-FA7E-F08EB993F89C}"/>
                  </a:ext>
                </a:extLst>
              </p:cNvPr>
              <p:cNvSpPr/>
              <p:nvPr/>
            </p:nvSpPr>
            <p:spPr>
              <a:xfrm>
                <a:off x="1781266" y="769848"/>
                <a:ext cx="10410734" cy="304540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a:t>
                </a:r>
              </a:p>
              <a:p>
                <a:pPr algn="ctr"/>
                <a:endParaRPr lang="en-US" sz="2400" dirty="0"/>
              </a:p>
              <a:p>
                <a:pPr algn="ctr"/>
                <a:r>
                  <a:rPr lang="en-US" sz="2400" dirty="0"/>
                  <a:t>Finish the hypothesis test. Calculate Z,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xmlns="">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1781266" y="769848"/>
                <a:ext cx="10410734" cy="3045406"/>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Practice</a:t>
            </a:r>
          </a:p>
        </p:txBody>
      </p:sp>
      <p:sp>
        <p:nvSpPr>
          <p:cNvPr id="4" name="TextBox 3">
            <a:extLst>
              <a:ext uri="{FF2B5EF4-FFF2-40B4-BE49-F238E27FC236}">
                <a16:creationId xmlns:a16="http://schemas.microsoft.com/office/drawing/2014/main" id="{7CEE126C-8F98-ECDB-17C3-B534177D49AD}"/>
              </a:ext>
            </a:extLst>
          </p:cNvPr>
          <p:cNvSpPr txBox="1"/>
          <p:nvPr/>
        </p:nvSpPr>
        <p:spPr>
          <a:xfrm>
            <a:off x="3481772" y="2231875"/>
            <a:ext cx="8457309" cy="1569660"/>
          </a:xfrm>
          <a:prstGeom prst="rect">
            <a:avLst/>
          </a:prstGeom>
          <a:noFill/>
        </p:spPr>
        <p:txBody>
          <a:bodyPr wrap="square" rtlCol="0">
            <a:spAutoFit/>
          </a:bodyPr>
          <a:lstStyle/>
          <a:p>
            <a:r>
              <a:rPr lang="en-US" sz="2400" dirty="0"/>
              <a:t>Work with a small group on the proportion-inference practice problems under Demos on the course website.</a:t>
            </a:r>
          </a:p>
          <a:p>
            <a:endParaRPr lang="en-US" sz="2400" dirty="0"/>
          </a:p>
          <a:p>
            <a:r>
              <a:rPr lang="en-US" sz="2400" dirty="0"/>
              <a:t>Be prepared to share your answers with </a:t>
            </a:r>
            <a:r>
              <a:rPr lang="en-US" sz="2400"/>
              <a:t>the class.  </a:t>
            </a:r>
            <a:endParaRPr lang="en-US" sz="2400" dirty="0"/>
          </a:p>
        </p:txBody>
      </p:sp>
    </p:spTree>
    <p:extLst>
      <p:ext uri="{BB962C8B-B14F-4D97-AF65-F5344CB8AC3E}">
        <p14:creationId xmlns:p14="http://schemas.microsoft.com/office/powerpoint/2010/main" val="316096208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Warm-Up: Hypothesis Testing</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5437386"/>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Two competing and complementary claims about the world</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r>
                  <a:rPr lang="en-US" sz="2400" dirty="0"/>
                  <a:t>The </a:t>
                </a:r>
                <a:r>
                  <a:rPr lang="en-US" sz="2400" b="1" i="1" dirty="0"/>
                  <a:t>z-score </a:t>
                </a:r>
                <a:r>
                  <a:rPr lang="en-US" sz="2400" dirty="0"/>
                  <a:t>of an observation characterizes the number of standard deviations it falls above or below the population average if the null hypothesis is true. </a:t>
                </a:r>
              </a:p>
              <a:p>
                <a:r>
                  <a:rPr lang="en-US" sz="2400" dirty="0"/>
                  <a:t>for a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𝜇</m:t>
                        </m:r>
                      </m:num>
                      <m:den>
                        <m:r>
                          <a:rPr lang="en-US" sz="2400" b="0" i="1" smtClean="0">
                            <a:latin typeface="Cambria Math" panose="02040503050406030204" pitchFamily="18" charset="0"/>
                          </a:rPr>
                          <m:t>𝜎</m:t>
                        </m:r>
                      </m:den>
                    </m:f>
                  </m:oMath>
                </a14:m>
                <a:endParaRPr lang="en-US" sz="2400" dirty="0"/>
              </a:p>
              <a:p>
                <a:r>
                  <a:rPr lang="en-US" sz="2400" dirty="0"/>
                  <a:t>for a sample proportion,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14:m>
                  <m:oMath xmlns:m="http://schemas.openxmlformats.org/officeDocument/2006/math">
                    <m:r>
                      <a:rPr lang="en-US" sz="2400" i="1">
                        <a:latin typeface="Cambria Math" panose="02040503050406030204" pitchFamily="18" charset="0"/>
                      </a:rPr>
                      <m:t>𝑍</m:t>
                    </m:r>
                    <m:r>
                      <a:rPr lang="en-US" sz="2400" i="1">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r>
                          <a:rPr lang="en-US" sz="2400" b="0" i="1" smtClean="0">
                            <a:latin typeface="Cambria Math" panose="02040503050406030204" pitchFamily="18" charset="0"/>
                          </a:rPr>
                          <m:t>𝑝</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num>
                              <m:den>
                                <m:r>
                                  <a:rPr lang="en-US" sz="2400" b="0" i="1" smtClean="0">
                                    <a:latin typeface="Cambria Math" panose="02040503050406030204" pitchFamily="18" charset="0"/>
                                  </a:rPr>
                                  <m:t>𝑛</m:t>
                                </m:r>
                              </m:den>
                            </m:f>
                          </m:e>
                        </m:rad>
                      </m:den>
                    </m:f>
                  </m:oMath>
                </a14:m>
                <a:endParaRPr lang="en-US" sz="2400" dirty="0"/>
              </a:p>
              <a:p>
                <a:endParaRPr lang="en-US" sz="2800" dirty="0"/>
              </a:p>
              <a:p>
                <a:endParaRPr lang="en-US" sz="28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5437386"/>
              </a:xfrm>
              <a:prstGeom prst="rect">
                <a:avLst/>
              </a:prstGeom>
              <a:blipFill>
                <a:blip r:embed="rId3"/>
                <a:stretch>
                  <a:fillRect l="-1221" t="-932"/>
                </a:stretch>
              </a:blipFill>
            </p:spPr>
            <p:txBody>
              <a:bodyPr/>
              <a:lstStyle/>
              <a:p>
                <a:r>
                  <a:rPr lang="en-US">
                    <a:noFill/>
                  </a:rPr>
                  <a:t> </a:t>
                </a:r>
              </a:p>
            </p:txBody>
          </p:sp>
        </mc:Fallback>
      </mc:AlternateContent>
    </p:spTree>
    <p:extLst>
      <p:ext uri="{BB962C8B-B14F-4D97-AF65-F5344CB8AC3E}">
        <p14:creationId xmlns:p14="http://schemas.microsoft.com/office/powerpoint/2010/main" val="3140596707"/>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Warm-Up: Hypothesis Testing</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5437386"/>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Two competing and complementary claims about the world</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r>
                  <a:rPr lang="en-US" sz="2400" dirty="0"/>
                  <a:t>The </a:t>
                </a:r>
                <a:r>
                  <a:rPr lang="en-US" sz="2400" b="1" i="1" dirty="0"/>
                  <a:t>z-score </a:t>
                </a:r>
                <a:r>
                  <a:rPr lang="en-US" sz="2400" dirty="0"/>
                  <a:t>of an observation characterizes the number of standard deviations it falls above or below the population average if the null hypothesis is true. </a:t>
                </a:r>
              </a:p>
              <a:p>
                <a:r>
                  <a:rPr lang="en-US" sz="2400" dirty="0"/>
                  <a:t>for a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𝜇</m:t>
                        </m:r>
                      </m:num>
                      <m:den>
                        <m:r>
                          <a:rPr lang="en-US" sz="2400" b="0" i="1" smtClean="0">
                            <a:latin typeface="Cambria Math" panose="02040503050406030204" pitchFamily="18" charset="0"/>
                          </a:rPr>
                          <m:t>𝜎</m:t>
                        </m:r>
                      </m:den>
                    </m:f>
                  </m:oMath>
                </a14:m>
                <a:endParaRPr lang="en-US" sz="2400" dirty="0"/>
              </a:p>
              <a:p>
                <a:r>
                  <a:rPr lang="en-US" sz="2400" dirty="0"/>
                  <a:t>for a sample proportion,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14:m>
                  <m:oMath xmlns:m="http://schemas.openxmlformats.org/officeDocument/2006/math">
                    <m:r>
                      <a:rPr lang="en-US" sz="2400" i="1">
                        <a:latin typeface="Cambria Math" panose="02040503050406030204" pitchFamily="18" charset="0"/>
                      </a:rPr>
                      <m:t>𝑍</m:t>
                    </m:r>
                    <m:r>
                      <a:rPr lang="en-US" sz="2400" i="1">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r>
                          <a:rPr lang="en-US" sz="2400" b="0" i="1" smtClean="0">
                            <a:latin typeface="Cambria Math" panose="02040503050406030204" pitchFamily="18" charset="0"/>
                          </a:rPr>
                          <m:t>𝑝</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num>
                              <m:den>
                                <m:r>
                                  <a:rPr lang="en-US" sz="2400" b="0" i="1" smtClean="0">
                                    <a:latin typeface="Cambria Math" panose="02040503050406030204" pitchFamily="18" charset="0"/>
                                  </a:rPr>
                                  <m:t>𝑛</m:t>
                                </m:r>
                              </m:den>
                            </m:f>
                          </m:e>
                        </m:rad>
                      </m:den>
                    </m:f>
                  </m:oMath>
                </a14:m>
                <a:endParaRPr lang="en-US" sz="2400" dirty="0"/>
              </a:p>
              <a:p>
                <a:endParaRPr lang="en-US" sz="2800" dirty="0"/>
              </a:p>
              <a:p>
                <a:endParaRPr lang="en-US" sz="28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5437386"/>
              </a:xfrm>
              <a:prstGeom prst="rect">
                <a:avLst/>
              </a:prstGeom>
              <a:blipFill>
                <a:blip r:embed="rId3"/>
                <a:stretch>
                  <a:fillRect l="-1221" t="-9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71DEABDD-C2C8-777E-76FA-D4C735D63A3F}"/>
                  </a:ext>
                </a:extLst>
              </p:cNvPr>
              <p:cNvSpPr/>
              <p:nvPr/>
            </p:nvSpPr>
            <p:spPr>
              <a:xfrm>
                <a:off x="95534" y="4667534"/>
                <a:ext cx="12096466" cy="1801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more the 50% of WSU students are commuters. You perform an experiment to statistically test this suspicion, and sample 100 students. You find 33  of them are commuters. </a:t>
                </a:r>
              </a:p>
              <a:p>
                <a:pPr algn="ctr"/>
                <a:r>
                  <a:rPr lang="en-US" sz="2400" dirty="0"/>
                  <a:t>Your hypotheses are: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=0.5</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&gt;0.5</m:t>
                    </m:r>
                  </m:oMath>
                </a14:m>
                <a:r>
                  <a:rPr lang="en-US" sz="2400" dirty="0"/>
                  <a:t>     </a:t>
                </a:r>
              </a:p>
              <a:p>
                <a:pPr algn="ctr"/>
                <a:r>
                  <a:rPr lang="en-US" sz="2400" dirty="0"/>
                  <a:t>What is Z? What p-value does Z imply? Should you reject your null hypothesis?</a:t>
                </a:r>
              </a:p>
            </p:txBody>
          </p:sp>
        </mc:Choice>
        <mc:Fallback xmlns="">
          <p:sp>
            <p:nvSpPr>
              <p:cNvPr id="2" name="Rounded Rectangle 1">
                <a:extLst>
                  <a:ext uri="{FF2B5EF4-FFF2-40B4-BE49-F238E27FC236}">
                    <a16:creationId xmlns:a16="http://schemas.microsoft.com/office/drawing/2014/main" id="{71DEABDD-C2C8-777E-76FA-D4C735D63A3F}"/>
                  </a:ext>
                </a:extLst>
              </p:cNvPr>
              <p:cNvSpPr>
                <a:spLocks noRot="1" noChangeAspect="1" noMove="1" noResize="1" noEditPoints="1" noAdjustHandles="1" noChangeArrowheads="1" noChangeShapeType="1" noTextEdit="1"/>
              </p:cNvSpPr>
              <p:nvPr/>
            </p:nvSpPr>
            <p:spPr>
              <a:xfrm>
                <a:off x="95534" y="4667534"/>
                <a:ext cx="12096466" cy="1801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575854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3046988"/>
              </a:xfrm>
              <a:prstGeom prst="rect">
                <a:avLst/>
              </a:prstGeom>
              <a:noFill/>
            </p:spPr>
            <p:txBody>
              <a:bodyPr wrap="square" rtlCol="0">
                <a:spAutoFit/>
              </a:bodyPr>
              <a:lstStyle/>
              <a:p>
                <a:r>
                  <a:rPr lang="en-US" sz="2400" dirty="0"/>
                  <a:t>Our sample statistic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represents our best guess for the true population parameter, (</a:t>
                </a:r>
                <a14:m>
                  <m:oMath xmlns:m="http://schemas.openxmlformats.org/officeDocument/2006/math">
                    <m:r>
                      <a:rPr lang="en-US" sz="2400" b="0" i="1" smtClean="0">
                        <a:latin typeface="Cambria Math" panose="02040503050406030204" pitchFamily="18" charset="0"/>
                      </a:rPr>
                      <m:t>𝑝</m:t>
                    </m:r>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3046988"/>
              </a:xfrm>
              <a:prstGeom prst="rect">
                <a:avLst/>
              </a:prstGeom>
              <a:blipFill>
                <a:blip r:embed="rId3"/>
                <a:stretch>
                  <a:fillRect l="-1199" t="-1245" r="-1199" b="-3734"/>
                </a:stretch>
              </a:blipFill>
            </p:spPr>
            <p:txBody>
              <a:bodyPr/>
              <a:lstStyle/>
              <a:p>
                <a:r>
                  <a:rPr lang="en-US">
                    <a:noFill/>
                  </a:rPr>
                  <a:t> </a:t>
                </a:r>
              </a:p>
            </p:txBody>
          </p:sp>
        </mc:Fallback>
      </mc:AlternateContent>
    </p:spTree>
    <p:extLst>
      <p:ext uri="{BB962C8B-B14F-4D97-AF65-F5344CB8AC3E}">
        <p14:creationId xmlns:p14="http://schemas.microsoft.com/office/powerpoint/2010/main" val="337893081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0653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p>
              <a:p>
                <a:endParaRPr lang="en-US" sz="2400" dirty="0"/>
              </a:p>
              <a:p>
                <a:r>
                  <a:rPr lang="en-US" sz="2400" dirty="0"/>
                  <a:t>We can approximate it with the normal distribution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There are at least 10 successes and 10 failures in the sample, i.e. the </a:t>
                </a:r>
                <a:r>
                  <a:rPr lang="en-US" sz="2400" b="1" dirty="0"/>
                  <a:t>success-failure condition </a:t>
                </a:r>
                <a:r>
                  <a:rPr lang="en-US" sz="2400" dirty="0"/>
                  <a:t>is met. To check, verify that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≥10,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e>
                    </m:d>
                    <m:r>
                      <a:rPr lang="en-US" sz="2400" b="0" i="1" smtClean="0">
                        <a:latin typeface="Cambria Math" panose="02040503050406030204" pitchFamily="18" charset="0"/>
                      </a:rPr>
                      <m:t>𝑛</m:t>
                    </m:r>
                    <m:r>
                      <a:rPr lang="en-US" sz="2400" b="0" i="1" smtClean="0">
                        <a:latin typeface="Cambria Math" panose="02040503050406030204" pitchFamily="18" charset="0"/>
                      </a:rPr>
                      <m:t>≥10</m:t>
                    </m:r>
                  </m:oMath>
                </a14:m>
                <a:endParaRPr lang="en-US" sz="2400" dirty="0"/>
              </a:p>
              <a:p>
                <a:pPr marL="514350" indent="-514350">
                  <a:buFont typeface="+mj-lt"/>
                  <a:buAutoNum type="arabicPeriod"/>
                </a:pPr>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06536"/>
              </a:xfrm>
              <a:prstGeom prst="rect">
                <a:avLst/>
              </a:prstGeom>
              <a:blipFill>
                <a:blip r:embed="rId3"/>
                <a:stretch>
                  <a:fillRect l="-1199" t="-773" r="-104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660857"/>
              </a:xfrm>
              <a:prstGeom prst="rect">
                <a:avLst/>
              </a:prstGeom>
              <a:noFill/>
            </p:spPr>
            <p:txBody>
              <a:bodyPr wrap="square" rtlCol="0">
                <a:spAutoFit/>
              </a:bodyPr>
              <a:lstStyle/>
              <a:p>
                <a:r>
                  <a:rPr lang="en-US" sz="2400" b="1" dirty="0"/>
                  <a:t>Confidence Interval for One Proportion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660857"/>
              </a:xfrm>
              <a:prstGeom prst="rect">
                <a:avLst/>
              </a:prstGeom>
              <a:blipFill>
                <a:blip r:embed="rId3"/>
                <a:stretch>
                  <a:fillRect l="-1199" t="-1896"/>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507516"/>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507516"/>
              </a:xfrm>
              <a:prstGeom prst="rect">
                <a:avLst/>
              </a:prstGeom>
              <a:blipFill>
                <a:blip r:embed="rId3"/>
                <a:stretch>
                  <a:fillRect l="-1199" t="-1124"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1885</TotalTime>
  <Words>1846</Words>
  <Application>Microsoft Macintosh PowerPoint</Application>
  <PresentationFormat>Widescreen</PresentationFormat>
  <Paragraphs>233</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Cambria Math</vt:lpstr>
      <vt:lpstr>Corbel</vt:lpstr>
      <vt:lpstr>Wingdings 2</vt:lpstr>
      <vt:lpstr>Frame</vt:lpstr>
      <vt:lpstr>Elementary Statistics – Inference for Categorical Data Pt. 1</vt:lpstr>
      <vt:lpstr>Plan for Today</vt:lpstr>
      <vt:lpstr>Warm-Up: Hypothesis Testing</vt:lpstr>
      <vt:lpstr>Warm-Up: Hypothesis Testing</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Comparing Two Proportions</vt:lpstr>
      <vt:lpstr>Comparing Two Proportions</vt:lpstr>
      <vt:lpstr>Comparing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74</cp:revision>
  <dcterms:created xsi:type="dcterms:W3CDTF">2023-08-03T18:49:17Z</dcterms:created>
  <dcterms:modified xsi:type="dcterms:W3CDTF">2024-03-19T14:02:22Z</dcterms:modified>
</cp:coreProperties>
</file>