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4"/>
  </p:notesMasterIdLst>
  <p:sldIdLst>
    <p:sldId id="256" r:id="rId2"/>
    <p:sldId id="257" r:id="rId3"/>
    <p:sldId id="509" r:id="rId4"/>
    <p:sldId id="510" r:id="rId5"/>
    <p:sldId id="511" r:id="rId6"/>
    <p:sldId id="512" r:id="rId7"/>
    <p:sldId id="513" r:id="rId8"/>
    <p:sldId id="515" r:id="rId9"/>
    <p:sldId id="514" r:id="rId10"/>
    <p:sldId id="516" r:id="rId11"/>
    <p:sldId id="517" r:id="rId12"/>
    <p:sldId id="518" r:id="rId13"/>
    <p:sldId id="519" r:id="rId14"/>
    <p:sldId id="521" r:id="rId15"/>
    <p:sldId id="522" r:id="rId16"/>
    <p:sldId id="523" r:id="rId17"/>
    <p:sldId id="524" r:id="rId18"/>
    <p:sldId id="525" r:id="rId19"/>
    <p:sldId id="543" r:id="rId20"/>
    <p:sldId id="529" r:id="rId21"/>
    <p:sldId id="544" r:id="rId22"/>
    <p:sldId id="526" r:id="rId23"/>
    <p:sldId id="528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45" r:id="rId34"/>
    <p:sldId id="539" r:id="rId35"/>
    <p:sldId id="540" r:id="rId36"/>
    <p:sldId id="541" r:id="rId37"/>
    <p:sldId id="542" r:id="rId38"/>
    <p:sldId id="546" r:id="rId39"/>
    <p:sldId id="547" r:id="rId40"/>
    <p:sldId id="548" r:id="rId41"/>
    <p:sldId id="549" r:id="rId42"/>
    <p:sldId id="55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16"/>
    <p:restoredTop sz="86198"/>
  </p:normalViewPr>
  <p:slideViewPr>
    <p:cSldViewPr snapToGrid="0">
      <p:cViewPr varScale="1">
        <p:scale>
          <a:sx n="97" d="100"/>
          <a:sy n="97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1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6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2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D8880-D6D4-E309-FD4E-C329D9A0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3991-EDA0-6AAD-4378-22A01D07B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AF8EA-FA41-E33B-4FDF-88C7623BA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D5ACB-5240-D492-13D5-A0F5A70E8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18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06D0B-1320-F283-B20B-04D162101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61EFB-8224-28FE-E406-36EA7B0F2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FA88E-A6E1-4CC4-7474-31E0E190C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8435-0CFA-E9A9-2D7F-E94D7F959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4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7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4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3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01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2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1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9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A5833-6E95-B21F-4CFF-C9681123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DFD4D2-3511-DE3A-AD38-01C7889C4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41893-3AF0-B557-8D34-8C5B28631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F0447-99DA-0EE2-9DCF-D3E9E2D4B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4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4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4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1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5E26-BB5F-AF92-9FC4-8E70898C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2D33B-BDA0-87CB-9DBF-8ABC991DD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5D425-9C8D-7827-7BD4-1CD98253F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b_1 will factor in only for state with poverty line = 1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percapita</a:t>
            </a:r>
            <a:r>
              <a:rPr lang="en-US" dirty="0"/>
              <a:t> income over poverty line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52D2E-7552-0AA2-0273-CE5B346F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9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961D-7392-50AE-C309-151A47694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1AD20-FAC1-BAB9-AC87-418D64042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34B14-07D7-5608-2AE2-ED160BD2D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b_1 will factor in only for state with poverty line = 1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percapita</a:t>
            </a:r>
            <a:r>
              <a:rPr lang="en-US" dirty="0"/>
              <a:t> income over poverty line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3788E-47F2-C3B5-E5F6-753044F2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0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F2E3-CEFA-16D4-42AA-0BB36B1A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C573F-7082-18A3-D6AA-0514BC735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0B821-2E87-9027-E605-A8EC31AF4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b_1 will factor in only for state with poverty line = 1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percapita</a:t>
            </a:r>
            <a:r>
              <a:rPr lang="en-US" dirty="0"/>
              <a:t> income over poverty line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AB60C-5B7C-D0F9-0940-B48408F5D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10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5627-0588-1FB5-9493-455A914A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B8710-19E7-E75E-2904-144CD2C5F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7D73D-B306-A85D-9F6E-48732A604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C3E89-90CC-FB2F-E9BA-2A64361E9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5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B23E-37D9-1050-BD80-EA1CE92A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EE7ED-1022-1355-7B87-8E263B24C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239CC-9866-9A4E-59E7-FD57CA618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0F2A6-AC97-C1B4-0A59-FC24E89DF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Simple Linear Regression 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blipFill>
                <a:blip r:embed="rId5"/>
                <a:stretch>
                  <a:fillRect l="-2146" t="-1091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4AB3502-AC26-194D-73C7-2D340EF5470C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4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79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793987"/>
              </a:xfrm>
              <a:prstGeom prst="rect">
                <a:avLst/>
              </a:prstGeom>
              <a:blipFill>
                <a:blip r:embed="rId5"/>
                <a:stretch>
                  <a:fillRect l="-2146" t="-1000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4AB3502-AC26-194D-73C7-2D340EF5470C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9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blipFill>
                <a:blip r:embed="rId5"/>
                <a:stretch>
                  <a:fillRect l="-2146" t="-1091" r="-858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4AB3502-AC26-194D-73C7-2D340EF5470C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1EECBB18-D8C1-F260-DFB1-565A41315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68F2A457-7E03-B8E2-2C81-F6C48A2E8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7" name="Rounded Rectangular Callout 16">
                <a:extLst>
                  <a:ext uri="{FF2B5EF4-FFF2-40B4-BE49-F238E27FC236}">
                    <a16:creationId xmlns:a16="http://schemas.microsoft.com/office/drawing/2014/main" id="{9103764E-CF7F-E805-CE79-AF1AA6F2D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4A64554-8051-630B-0CFC-7706091B47DB}"/>
              </a:ext>
            </a:extLst>
          </p:cNvPr>
          <p:cNvSpPr txBox="1"/>
          <p:nvPr/>
        </p:nvSpPr>
        <p:spPr>
          <a:xfrm>
            <a:off x="3605049" y="5855331"/>
            <a:ext cx="3068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residual is the “error” that is unaccounted for by the regression line. </a:t>
            </a:r>
          </a:p>
        </p:txBody>
      </p:sp>
    </p:spTree>
    <p:extLst>
      <p:ext uri="{BB962C8B-B14F-4D97-AF65-F5344CB8AC3E}">
        <p14:creationId xmlns:p14="http://schemas.microsoft.com/office/powerpoint/2010/main" val="314134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85979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best line minimizes residuals.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859791" cy="1938992"/>
              </a:xfrm>
              <a:prstGeom prst="rect">
                <a:avLst/>
              </a:prstGeom>
              <a:blipFill>
                <a:blip r:embed="rId3"/>
                <a:stretch>
                  <a:fillRect l="-2212" t="-1961" b="-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6" y="487371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6646AF8-79C7-91F0-C6F8-8091EE38E2E8}"/>
              </a:ext>
            </a:extLst>
          </p:cNvPr>
          <p:cNvSpPr/>
          <p:nvPr/>
        </p:nvSpPr>
        <p:spPr>
          <a:xfrm>
            <a:off x="3532593" y="4576231"/>
            <a:ext cx="2723012" cy="66143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84252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8597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best line minimizes residuals (i.e. minimizes overall error).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859791" cy="2246769"/>
              </a:xfrm>
              <a:prstGeom prst="rect">
                <a:avLst/>
              </a:prstGeom>
              <a:blipFill>
                <a:blip r:embed="rId3"/>
                <a:stretch>
                  <a:fillRect l="-2212" t="-168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7E4653F-8572-D734-AA44-8E490E98A65D}"/>
                  </a:ext>
                </a:extLst>
              </p:cNvPr>
              <p:cNvSpPr/>
              <p:nvPr/>
            </p:nvSpPr>
            <p:spPr>
              <a:xfrm>
                <a:off x="368967" y="4575062"/>
                <a:ext cx="6145897" cy="224676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/>
                  <a:t>Can we measure overall  error by adding all residuals? </a:t>
                </a:r>
              </a:p>
              <a:p>
                <a:r>
                  <a:rPr lang="en-US" sz="2400" dirty="0"/>
                  <a:t>What is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What if both were positive, is the sum different? Is the amount of error different? 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7E4653F-8572-D734-AA44-8E490E98A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7" y="4575062"/>
                <a:ext cx="6145897" cy="224676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3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919664" cy="440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best line minimizes residuals (i.e. minimizes overall error).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measure overall error by looking at sum of squared residuals or error (SSE)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919664" cy="4408386"/>
              </a:xfrm>
              <a:prstGeom prst="rect">
                <a:avLst/>
              </a:prstGeom>
              <a:blipFill>
                <a:blip r:embed="rId11"/>
                <a:stretch>
                  <a:fillRect l="-2165" t="-862" r="-129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0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919664" cy="3456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Sum of squared residuals: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minimize SSE to get the best line. This gives us the following coefficients: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919664" cy="3456780"/>
              </a:xfrm>
              <a:prstGeom prst="rect">
                <a:avLst/>
              </a:prstGeom>
              <a:blipFill>
                <a:blip r:embed="rId11"/>
                <a:stretch>
                  <a:fillRect l="-2165" t="-1099"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31BACDA-F39F-CB71-3D1D-C340D69F9A29}"/>
                  </a:ext>
                </a:extLst>
              </p:cNvPr>
              <p:cNvSpPr/>
              <p:nvPr/>
            </p:nvSpPr>
            <p:spPr>
              <a:xfrm>
                <a:off x="1692013" y="6029609"/>
                <a:ext cx="3016776" cy="696163"/>
              </a:xfrm>
              <a:prstGeom prst="wedgeRoundRectCallout">
                <a:avLst>
                  <a:gd name="adj1" fmla="val 59087"/>
                  <a:gd name="adj2" fmla="val -174443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231BACDA-F39F-CB71-3D1D-C340D69F9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13" y="6029609"/>
                <a:ext cx="3016776" cy="696163"/>
              </a:xfrm>
              <a:prstGeom prst="wedgeRoundRectCallout">
                <a:avLst>
                  <a:gd name="adj1" fmla="val 59087"/>
                  <a:gd name="adj2" fmla="val -174443"/>
                  <a:gd name="adj3" fmla="val 16667"/>
                </a:avLst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D261D07-3519-074E-B23E-5D2E784003CC}"/>
              </a:ext>
            </a:extLst>
          </p:cNvPr>
          <p:cNvSpPr/>
          <p:nvPr/>
        </p:nvSpPr>
        <p:spPr>
          <a:xfrm>
            <a:off x="5150520" y="5866478"/>
            <a:ext cx="1890960" cy="820783"/>
          </a:xfrm>
          <a:prstGeom prst="wedgeRoundRectCallout">
            <a:avLst>
              <a:gd name="adj1" fmla="val -34259"/>
              <a:gd name="adj2" fmla="val -13001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11150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1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06EB35E-0142-DF90-5D41-797C1178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368F8AA3-E939-ACDE-0DDD-BAD8AFF221F4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A1996B15-2B46-CBFD-D360-2D2CB931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6A3AF51B-A194-D8E5-B39B-722924F3C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/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6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3" name="Rounded Rectangular Callout 22">
                <a:extLst>
                  <a:ext uri="{FF2B5EF4-FFF2-40B4-BE49-F238E27FC236}">
                    <a16:creationId xmlns:a16="http://schemas.microsoft.com/office/drawing/2014/main" id="{D9235E88-F4AE-B374-9C08-E13F1FEA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0" y="3947603"/>
                <a:ext cx="1160833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A5B4EF1-87D1-D949-F98B-ED9C9BE7A2E7}"/>
              </a:ext>
            </a:extLst>
          </p:cNvPr>
          <p:cNvSpPr/>
          <p:nvPr/>
        </p:nvSpPr>
        <p:spPr>
          <a:xfrm>
            <a:off x="8536985" y="4611131"/>
            <a:ext cx="592564" cy="1196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/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ounded Rectangular Callout 24">
                <a:extLst>
                  <a:ext uri="{FF2B5EF4-FFF2-40B4-BE49-F238E27FC236}">
                    <a16:creationId xmlns:a16="http://schemas.microsoft.com/office/drawing/2014/main" id="{FC322E23-95A8-DA2B-6D29-72434F459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64" y="5483451"/>
                <a:ext cx="625642" cy="513616"/>
              </a:xfrm>
              <a:prstGeom prst="wedgeRoundRectCallout">
                <a:avLst>
                  <a:gd name="adj1" fmla="val -124371"/>
                  <a:gd name="adj2" fmla="val 2035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/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6" name="Rounded Rectangular Callout 25">
                <a:extLst>
                  <a:ext uri="{FF2B5EF4-FFF2-40B4-BE49-F238E27FC236}">
                    <a16:creationId xmlns:a16="http://schemas.microsoft.com/office/drawing/2014/main" id="{56F30942-2412-1974-7685-D11328AF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375" y="3978307"/>
                <a:ext cx="625642" cy="513616"/>
              </a:xfrm>
              <a:prstGeom prst="wedgeRoundRectCallout">
                <a:avLst>
                  <a:gd name="adj1" fmla="val -103859"/>
                  <a:gd name="adj2" fmla="val 57836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/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=−3.3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EB7786B-2235-624E-F659-8371356BC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5" y="4873716"/>
                <a:ext cx="1701349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10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434779" y="2342148"/>
                <a:ext cx="2919664" cy="3780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Sum of squared residuals: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minimize SSE to get the best line. This gives us the following coefficients: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79" y="2342148"/>
                <a:ext cx="2919664" cy="3780907"/>
              </a:xfrm>
              <a:prstGeom prst="rect">
                <a:avLst/>
              </a:prstGeom>
              <a:blipFill>
                <a:blip r:embed="rId11"/>
                <a:stretch>
                  <a:fillRect l="-2165" t="-1007" r="-2597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31BACDA-F39F-CB71-3D1D-C340D69F9A29}"/>
              </a:ext>
            </a:extLst>
          </p:cNvPr>
          <p:cNvSpPr/>
          <p:nvPr/>
        </p:nvSpPr>
        <p:spPr>
          <a:xfrm>
            <a:off x="2128824" y="6161837"/>
            <a:ext cx="1890960" cy="696163"/>
          </a:xfrm>
          <a:prstGeom prst="wedgeRoundRectCallout">
            <a:avLst>
              <a:gd name="adj1" fmla="val 87615"/>
              <a:gd name="adj2" fmla="val -6884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</p:spTree>
    <p:extLst>
      <p:ext uri="{BB962C8B-B14F-4D97-AF65-F5344CB8AC3E}">
        <p14:creationId xmlns:p14="http://schemas.microsoft.com/office/powerpoint/2010/main" val="346321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D88B25-0FFC-258C-3A1C-807A47E89E4A}"/>
              </a:ext>
            </a:extLst>
          </p:cNvPr>
          <p:cNvSpPr/>
          <p:nvPr/>
        </p:nvSpPr>
        <p:spPr>
          <a:xfrm>
            <a:off x="3515872" y="433369"/>
            <a:ext cx="8066528" cy="21843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/>
              <a:t>Practice</a:t>
            </a:r>
            <a:r>
              <a:rPr lang="en-US" sz="2400" dirty="0"/>
              <a:t>: Let’s fit a regression to represent the relationship between family income and gift aid for Elmhurst College in Il. </a:t>
            </a:r>
          </a:p>
          <a:p>
            <a:endParaRPr lang="en-US" sz="2400" dirty="0"/>
          </a:p>
          <a:p>
            <a:r>
              <a:rPr lang="en-US" sz="2400" dirty="0"/>
              <a:t>Use the table below to compute the slope and intercept of the line.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/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  <a:blipFill>
                <a:blip r:embed="rId4"/>
                <a:stretch>
                  <a:fillRect t="-160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125939F-F9F7-04CB-7ACC-8522781AE906}"/>
              </a:ext>
            </a:extLst>
          </p:cNvPr>
          <p:cNvSpPr/>
          <p:nvPr/>
        </p:nvSpPr>
        <p:spPr>
          <a:xfrm>
            <a:off x="9489438" y="4097419"/>
            <a:ext cx="1890960" cy="820783"/>
          </a:xfrm>
          <a:prstGeom prst="wedgeRoundRectCallout">
            <a:avLst>
              <a:gd name="adj1" fmla="val -130972"/>
              <a:gd name="adj2" fmla="val 272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3BCC472-12F4-865D-1A76-C86AC3B35829}"/>
              </a:ext>
            </a:extLst>
          </p:cNvPr>
          <p:cNvSpPr/>
          <p:nvPr/>
        </p:nvSpPr>
        <p:spPr>
          <a:xfrm>
            <a:off x="9865792" y="5055517"/>
            <a:ext cx="1890960" cy="820783"/>
          </a:xfrm>
          <a:prstGeom prst="wedgeRoundRectCallout">
            <a:avLst>
              <a:gd name="adj1" fmla="val -130024"/>
              <a:gd name="adj2" fmla="val -768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96B626E-79F3-91F5-F1C5-7F6E782E61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76"/>
          <a:stretch/>
        </p:blipFill>
        <p:spPr>
          <a:xfrm>
            <a:off x="3662935" y="2798514"/>
            <a:ext cx="7772400" cy="1311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/>
              <p:nvPr/>
            </p:nvSpPr>
            <p:spPr>
              <a:xfrm>
                <a:off x="5284089" y="6041452"/>
                <a:ext cx="4581703" cy="481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𝑎𝑖𝑑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𝑖𝑛𝑐𝑜𝑚𝑒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89" y="6041452"/>
                <a:ext cx="4581703" cy="481094"/>
              </a:xfrm>
              <a:prstGeom prst="rect">
                <a:avLst/>
              </a:prstGeom>
              <a:blipFill>
                <a:blip r:embed="rId6"/>
                <a:stretch>
                  <a:fillRect t="-102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38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BC3E6-0E78-BED1-0507-38A4B0E1A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1C3-0FA3-0FB5-E1EE-301E2EB0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291C8-D0A9-9433-23AA-3A7FA1638382}"/>
                  </a:ext>
                </a:extLst>
              </p:cNvPr>
              <p:cNvSpPr txBox="1"/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C25133-1CD6-0DB3-AF12-5B9FCDA70C4F}"/>
              </a:ext>
            </a:extLst>
          </p:cNvPr>
          <p:cNvSpPr/>
          <p:nvPr/>
        </p:nvSpPr>
        <p:spPr>
          <a:xfrm>
            <a:off x="3515872" y="433369"/>
            <a:ext cx="8066528" cy="100797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/>
              <a:t>Practice</a:t>
            </a:r>
            <a:r>
              <a:rPr lang="en-US" sz="2400" dirty="0"/>
              <a:t>: With your regression, what is the average aid for a family with an income of $30,000? How about $100,000?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9722329B-005D-D8FD-5639-FBFCB550AFD1}"/>
                  </a:ext>
                </a:extLst>
              </p:cNvPr>
              <p:cNvSpPr/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  <a:blipFill>
                <a:blip r:embed="rId4"/>
                <a:stretch>
                  <a:fillRect t="-160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9CD4651-6BC6-D359-D78D-E40EB13E63BE}"/>
              </a:ext>
            </a:extLst>
          </p:cNvPr>
          <p:cNvSpPr/>
          <p:nvPr/>
        </p:nvSpPr>
        <p:spPr>
          <a:xfrm>
            <a:off x="9489438" y="4097419"/>
            <a:ext cx="1890960" cy="820783"/>
          </a:xfrm>
          <a:prstGeom prst="wedgeRoundRectCallout">
            <a:avLst>
              <a:gd name="adj1" fmla="val -130972"/>
              <a:gd name="adj2" fmla="val 272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A305CB8-C8F0-BA97-5987-51E75EEA2F19}"/>
              </a:ext>
            </a:extLst>
          </p:cNvPr>
          <p:cNvSpPr/>
          <p:nvPr/>
        </p:nvSpPr>
        <p:spPr>
          <a:xfrm>
            <a:off x="9865792" y="5055517"/>
            <a:ext cx="1890960" cy="820783"/>
          </a:xfrm>
          <a:prstGeom prst="wedgeRoundRectCallout">
            <a:avLst>
              <a:gd name="adj1" fmla="val -130024"/>
              <a:gd name="adj2" fmla="val -768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3D7B8CE-2DA4-BF22-F6F7-8B8C75AE0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76"/>
          <a:stretch/>
        </p:blipFill>
        <p:spPr>
          <a:xfrm>
            <a:off x="3662935" y="2798514"/>
            <a:ext cx="7772400" cy="1311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24968-58C8-27A4-BE3E-C790844AE994}"/>
                  </a:ext>
                </a:extLst>
              </p:cNvPr>
              <p:cNvSpPr txBox="1"/>
              <p:nvPr/>
            </p:nvSpPr>
            <p:spPr>
              <a:xfrm>
                <a:off x="5284089" y="6041452"/>
                <a:ext cx="4581703" cy="481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𝑎𝑖𝑑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𝑖𝑛𝑐𝑜𝑚𝑒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89" y="6041452"/>
                <a:ext cx="4581703" cy="481094"/>
              </a:xfrm>
              <a:prstGeom prst="rect">
                <a:avLst/>
              </a:prstGeom>
              <a:blipFill>
                <a:blip r:embed="rId6"/>
                <a:stretch>
                  <a:fillRect t="-102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7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Linear Regression</a:t>
            </a:r>
          </a:p>
          <a:p>
            <a:pPr lvl="1"/>
            <a:r>
              <a:rPr lang="en-US" sz="2400" dirty="0"/>
              <a:t>Fitting a model</a:t>
            </a:r>
          </a:p>
          <a:p>
            <a:pPr lvl="1"/>
            <a:r>
              <a:rPr lang="en-US" sz="2400" dirty="0"/>
              <a:t>Assessing model fit </a:t>
            </a:r>
          </a:p>
          <a:p>
            <a:pPr lvl="1"/>
            <a:r>
              <a:rPr lang="en-US" sz="2400" dirty="0"/>
              <a:t>Issues to look out for</a:t>
            </a:r>
          </a:p>
          <a:p>
            <a:pPr lvl="1"/>
            <a:r>
              <a:rPr lang="en-US" sz="2400" dirty="0"/>
              <a:t>Binary predictors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D88B25-0FFC-258C-3A1C-807A47E89E4A}"/>
              </a:ext>
            </a:extLst>
          </p:cNvPr>
          <p:cNvSpPr/>
          <p:nvPr/>
        </p:nvSpPr>
        <p:spPr>
          <a:xfrm>
            <a:off x="3515872" y="433369"/>
            <a:ext cx="8066528" cy="21843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/>
              <a:t>Practice</a:t>
            </a:r>
            <a:r>
              <a:rPr lang="en-US" sz="2400" dirty="0"/>
              <a:t>: Let’s fit a regression to represent the relationship between possum head length and total length. </a:t>
            </a:r>
          </a:p>
          <a:p>
            <a:endParaRPr lang="en-US" sz="2400" dirty="0"/>
          </a:p>
          <a:p>
            <a:r>
              <a:rPr lang="en-US" sz="2400" dirty="0"/>
              <a:t>Use the table below to compute the slope and intercept of the line.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/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  <a:blipFill>
                <a:blip r:embed="rId4"/>
                <a:stretch>
                  <a:fillRect t="-160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125939F-F9F7-04CB-7ACC-8522781AE906}"/>
              </a:ext>
            </a:extLst>
          </p:cNvPr>
          <p:cNvSpPr/>
          <p:nvPr/>
        </p:nvSpPr>
        <p:spPr>
          <a:xfrm>
            <a:off x="9489438" y="4097419"/>
            <a:ext cx="1890960" cy="820783"/>
          </a:xfrm>
          <a:prstGeom prst="wedgeRoundRectCallout">
            <a:avLst>
              <a:gd name="adj1" fmla="val -130972"/>
              <a:gd name="adj2" fmla="val 272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3BCC472-12F4-865D-1A76-C86AC3B35829}"/>
              </a:ext>
            </a:extLst>
          </p:cNvPr>
          <p:cNvSpPr/>
          <p:nvPr/>
        </p:nvSpPr>
        <p:spPr>
          <a:xfrm>
            <a:off x="9865792" y="5055517"/>
            <a:ext cx="1890960" cy="820783"/>
          </a:xfrm>
          <a:prstGeom prst="wedgeRoundRectCallout">
            <a:avLst>
              <a:gd name="adj1" fmla="val -130024"/>
              <a:gd name="adj2" fmla="val -768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96B626E-79F3-91F5-F1C5-7F6E782E61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76"/>
          <a:stretch/>
        </p:blipFill>
        <p:spPr>
          <a:xfrm>
            <a:off x="3662935" y="2798514"/>
            <a:ext cx="7772400" cy="1311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/>
              <p:nvPr/>
            </p:nvSpPr>
            <p:spPr>
              <a:xfrm>
                <a:off x="5284089" y="6041452"/>
                <a:ext cx="4503412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89" y="6041452"/>
                <a:ext cx="4503412" cy="481350"/>
              </a:xfrm>
              <a:prstGeom prst="rect">
                <a:avLst/>
              </a:prstGeom>
              <a:blipFill>
                <a:blip r:embed="rId6"/>
                <a:stretch>
                  <a:fillRect t="-102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F0B2C9-C283-F33F-17B5-1683513B00F2}"/>
              </a:ext>
            </a:extLst>
          </p:cNvPr>
          <p:cNvSpPr txBox="1"/>
          <p:nvPr/>
        </p:nvSpPr>
        <p:spPr>
          <a:xfrm>
            <a:off x="4655127" y="2954266"/>
            <a:ext cx="1703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total_len</a:t>
            </a:r>
            <a:r>
              <a:rPr lang="en-US" sz="1400" dirty="0"/>
              <a:t>, x (cm)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9FD0E-9D16-9146-0B23-60F753C14E6E}"/>
              </a:ext>
            </a:extLst>
          </p:cNvPr>
          <p:cNvSpPr txBox="1"/>
          <p:nvPr/>
        </p:nvSpPr>
        <p:spPr>
          <a:xfrm>
            <a:off x="7618408" y="2933745"/>
            <a:ext cx="1703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head_len</a:t>
            </a:r>
            <a:r>
              <a:rPr lang="en-US" sz="1400" dirty="0"/>
              <a:t>, y (mm)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0DC4B-1311-E407-C395-85E895992B85}"/>
              </a:ext>
            </a:extLst>
          </p:cNvPr>
          <p:cNvSpPr txBox="1"/>
          <p:nvPr/>
        </p:nvSpPr>
        <p:spPr>
          <a:xfrm>
            <a:off x="4432505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E415A-A6A5-FCC8-143F-0CC9C3E8B3DC}"/>
              </a:ext>
            </a:extLst>
          </p:cNvPr>
          <p:cNvSpPr txBox="1"/>
          <p:nvPr/>
        </p:nvSpPr>
        <p:spPr>
          <a:xfrm>
            <a:off x="5661776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2C226-5C66-3262-FB35-939FA77C0FC8}"/>
              </a:ext>
            </a:extLst>
          </p:cNvPr>
          <p:cNvSpPr txBox="1"/>
          <p:nvPr/>
        </p:nvSpPr>
        <p:spPr>
          <a:xfrm>
            <a:off x="7084533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6AF2-4F9C-DDCC-9362-1FF4C37F0591}"/>
              </a:ext>
            </a:extLst>
          </p:cNvPr>
          <p:cNvSpPr txBox="1"/>
          <p:nvPr/>
        </p:nvSpPr>
        <p:spPr>
          <a:xfrm>
            <a:off x="8484530" y="3600032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DD85E-8B85-2779-8433-BA9E902590CE}"/>
              </a:ext>
            </a:extLst>
          </p:cNvPr>
          <p:cNvSpPr txBox="1"/>
          <p:nvPr/>
        </p:nvSpPr>
        <p:spPr>
          <a:xfrm>
            <a:off x="9884528" y="3598719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0.44</a:t>
            </a:r>
          </a:p>
        </p:txBody>
      </p:sp>
    </p:spTree>
    <p:extLst>
      <p:ext uri="{BB962C8B-B14F-4D97-AF65-F5344CB8AC3E}">
        <p14:creationId xmlns:p14="http://schemas.microsoft.com/office/powerpoint/2010/main" val="309436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AB354-8F64-4561-4567-A3AC7B4A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C8AC-E065-A1A5-C920-A68D7EA5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B4DC4D-6B6E-86D0-1DC5-FD41C841359A}"/>
                  </a:ext>
                </a:extLst>
              </p:cNvPr>
              <p:cNvSpPr txBox="1"/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84" y="4306300"/>
                <a:ext cx="7161503" cy="13115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4FED85-F768-97FC-173F-A7B6B0EBF762}"/>
              </a:ext>
            </a:extLst>
          </p:cNvPr>
          <p:cNvSpPr/>
          <p:nvPr/>
        </p:nvSpPr>
        <p:spPr>
          <a:xfrm>
            <a:off x="3515872" y="433369"/>
            <a:ext cx="8066528" cy="9459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/>
              <a:t>Practice</a:t>
            </a:r>
            <a:r>
              <a:rPr lang="en-US" sz="2400" dirty="0"/>
              <a:t>: With your regression, what is the average </a:t>
            </a:r>
            <a:r>
              <a:rPr lang="en-US" sz="2400" dirty="0" err="1"/>
              <a:t>head_len</a:t>
            </a:r>
            <a:r>
              <a:rPr lang="en-US" sz="2400" dirty="0"/>
              <a:t> for a raccoon with a </a:t>
            </a:r>
            <a:r>
              <a:rPr lang="en-US" sz="2400" dirty="0" err="1"/>
              <a:t>total_len</a:t>
            </a:r>
            <a:r>
              <a:rPr lang="en-US" sz="2400" dirty="0"/>
              <a:t> of 20cm? How about 100cm?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F5CF1012-F2F4-7918-5385-74BC3C8F0430}"/>
                  </a:ext>
                </a:extLst>
              </p:cNvPr>
              <p:cNvSpPr/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 is correlation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D105A5BB-E9E2-0DF7-BA70-37E842572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19" y="4222039"/>
                <a:ext cx="3016776" cy="696163"/>
              </a:xfrm>
              <a:prstGeom prst="wedgeRoundRectCallout">
                <a:avLst>
                  <a:gd name="adj1" fmla="val 90586"/>
                  <a:gd name="adj2" fmla="val -4462"/>
                  <a:gd name="adj3" fmla="val 16667"/>
                </a:avLst>
              </a:prstGeom>
              <a:blipFill>
                <a:blip r:embed="rId4"/>
                <a:stretch>
                  <a:fillRect t="-160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C422E33-0DB7-D9A1-8493-4CCB6562BF6C}"/>
              </a:ext>
            </a:extLst>
          </p:cNvPr>
          <p:cNvSpPr/>
          <p:nvPr/>
        </p:nvSpPr>
        <p:spPr>
          <a:xfrm>
            <a:off x="9489438" y="4097419"/>
            <a:ext cx="1890960" cy="820783"/>
          </a:xfrm>
          <a:prstGeom prst="wedgeRoundRectCallout">
            <a:avLst>
              <a:gd name="adj1" fmla="val -130972"/>
              <a:gd name="adj2" fmla="val 2726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 is standard deviation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341EF6D-1B4B-A985-75E9-2088758F0B06}"/>
              </a:ext>
            </a:extLst>
          </p:cNvPr>
          <p:cNvSpPr/>
          <p:nvPr/>
        </p:nvSpPr>
        <p:spPr>
          <a:xfrm>
            <a:off x="9865792" y="5055517"/>
            <a:ext cx="1890960" cy="820783"/>
          </a:xfrm>
          <a:prstGeom prst="wedgeRoundRectCallout">
            <a:avLst>
              <a:gd name="adj1" fmla="val -130024"/>
              <a:gd name="adj2" fmla="val -768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bar is mean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CDD629C-9ADC-EAC6-1755-8EB8EAC9A1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76"/>
          <a:stretch/>
        </p:blipFill>
        <p:spPr>
          <a:xfrm>
            <a:off x="3662935" y="2798514"/>
            <a:ext cx="7772400" cy="1311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B6EACC-71FA-95F1-21BA-4038E2410B19}"/>
                  </a:ext>
                </a:extLst>
              </p:cNvPr>
              <p:cNvSpPr txBox="1"/>
              <p:nvPr/>
            </p:nvSpPr>
            <p:spPr>
              <a:xfrm>
                <a:off x="5284089" y="6041452"/>
                <a:ext cx="4503412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80A74-1DA5-BCAB-D704-BEEA155E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89" y="6041452"/>
                <a:ext cx="4503412" cy="481350"/>
              </a:xfrm>
              <a:prstGeom prst="rect">
                <a:avLst/>
              </a:prstGeom>
              <a:blipFill>
                <a:blip r:embed="rId6"/>
                <a:stretch>
                  <a:fillRect t="-1025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474528-89FD-B0D0-43E0-0A81A365CF41}"/>
              </a:ext>
            </a:extLst>
          </p:cNvPr>
          <p:cNvSpPr txBox="1"/>
          <p:nvPr/>
        </p:nvSpPr>
        <p:spPr>
          <a:xfrm>
            <a:off x="4655127" y="2954266"/>
            <a:ext cx="1703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total_len</a:t>
            </a:r>
            <a:r>
              <a:rPr lang="en-US" sz="1400" dirty="0"/>
              <a:t>, x (cm)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6783F-86D4-EB28-C594-A9BF30354785}"/>
              </a:ext>
            </a:extLst>
          </p:cNvPr>
          <p:cNvSpPr txBox="1"/>
          <p:nvPr/>
        </p:nvSpPr>
        <p:spPr>
          <a:xfrm>
            <a:off x="7618408" y="2933745"/>
            <a:ext cx="1703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head_len</a:t>
            </a:r>
            <a:r>
              <a:rPr lang="en-US" sz="1400" dirty="0"/>
              <a:t>, y (mm)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2EC32-73F7-61C6-CF52-079AE0C5F1DD}"/>
              </a:ext>
            </a:extLst>
          </p:cNvPr>
          <p:cNvSpPr txBox="1"/>
          <p:nvPr/>
        </p:nvSpPr>
        <p:spPr>
          <a:xfrm>
            <a:off x="4432505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0696A-70CB-93BD-EFC8-34077B23CCD1}"/>
              </a:ext>
            </a:extLst>
          </p:cNvPr>
          <p:cNvSpPr txBox="1"/>
          <p:nvPr/>
        </p:nvSpPr>
        <p:spPr>
          <a:xfrm>
            <a:off x="5661776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5BE03-4EC2-77C6-32AF-7DC8186DA5B0}"/>
              </a:ext>
            </a:extLst>
          </p:cNvPr>
          <p:cNvSpPr txBox="1"/>
          <p:nvPr/>
        </p:nvSpPr>
        <p:spPr>
          <a:xfrm>
            <a:off x="7084533" y="3595958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C534D-E642-4D07-BC61-624FDA857A4A}"/>
              </a:ext>
            </a:extLst>
          </p:cNvPr>
          <p:cNvSpPr txBox="1"/>
          <p:nvPr/>
        </p:nvSpPr>
        <p:spPr>
          <a:xfrm>
            <a:off x="8484530" y="3600032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7821C-1D79-F52A-CF08-E7FB74A7D93C}"/>
              </a:ext>
            </a:extLst>
          </p:cNvPr>
          <p:cNvSpPr txBox="1"/>
          <p:nvPr/>
        </p:nvSpPr>
        <p:spPr>
          <a:xfrm>
            <a:off x="9884528" y="3598719"/>
            <a:ext cx="10677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0.44</a:t>
            </a:r>
          </a:p>
        </p:txBody>
      </p:sp>
    </p:spTree>
    <p:extLst>
      <p:ext uri="{BB962C8B-B14F-4D97-AF65-F5344CB8AC3E}">
        <p14:creationId xmlns:p14="http://schemas.microsoft.com/office/powerpoint/2010/main" val="41997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151650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0" dirty="0">
                    <a:solidFill>
                      <a:srgbClr val="00B0F0"/>
                    </a:solidFill>
                    <a:latin typeface="Arial"/>
                    <a:cs typeface="Arial"/>
                  </a:rPr>
                  <a:t>Residual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 plots</a:t>
                </a:r>
                <a:r>
                  <a:rPr lang="en-US" sz="24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help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us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identify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characteristics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patterns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still </a:t>
                </a:r>
                <a:r>
                  <a:rPr lang="en-US" sz="2400" spc="-45" dirty="0">
                    <a:latin typeface="Arial"/>
                    <a:cs typeface="Arial"/>
                  </a:rPr>
                  <a:t>apparent</a:t>
                </a:r>
                <a:r>
                  <a:rPr lang="en-US" sz="2400" dirty="0">
                    <a:latin typeface="Arial"/>
                    <a:cs typeface="Arial"/>
                  </a:rPr>
                  <a:t> in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data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after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 </a:t>
                </a:r>
                <a:r>
                  <a:rPr lang="en-US" sz="2400" spc="-10" dirty="0">
                    <a:latin typeface="Arial"/>
                    <a:cs typeface="Arial"/>
                  </a:rPr>
                  <a:t>model.</a:t>
                </a:r>
              </a:p>
              <a:p>
                <a:pPr marL="355600" marR="508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To create a residual plot, plot predicted values,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, on the x-axis and corresponding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on the y-axis </a:t>
                </a: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1516505"/>
              </a:xfrm>
              <a:prstGeom prst="rect">
                <a:avLst/>
              </a:prstGeom>
              <a:blipFill>
                <a:blip r:embed="rId3"/>
                <a:stretch>
                  <a:fillRect l="-2229" t="-6667" r="-2866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230300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0" dirty="0">
                    <a:solidFill>
                      <a:srgbClr val="00B0F0"/>
                    </a:solidFill>
                    <a:latin typeface="Arial"/>
                    <a:cs typeface="Arial"/>
                  </a:rPr>
                  <a:t>Residual</a:t>
                </a:r>
                <a:r>
                  <a:rPr lang="en-US" sz="2400" spc="-10" dirty="0">
                    <a:solidFill>
                      <a:srgbClr val="00B0F0"/>
                    </a:solidFill>
                    <a:latin typeface="Arial"/>
                    <a:cs typeface="Arial"/>
                  </a:rPr>
                  <a:t> plots</a:t>
                </a:r>
                <a:r>
                  <a:rPr lang="en-US" sz="2400" spc="-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can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0" dirty="0">
                    <a:latin typeface="Arial"/>
                    <a:cs typeface="Arial"/>
                  </a:rPr>
                  <a:t>help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55" dirty="0">
                    <a:latin typeface="Arial"/>
                    <a:cs typeface="Arial"/>
                  </a:rPr>
                  <a:t>us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to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identify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characteristics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or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patterns</a:t>
                </a:r>
                <a:r>
                  <a:rPr lang="en-US" sz="2400" spc="-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still </a:t>
                </a:r>
                <a:r>
                  <a:rPr lang="en-US" sz="2400" spc="-45" dirty="0">
                    <a:latin typeface="Arial"/>
                    <a:cs typeface="Arial"/>
                  </a:rPr>
                  <a:t>apparent</a:t>
                </a:r>
                <a:r>
                  <a:rPr lang="en-US" sz="2400" dirty="0">
                    <a:latin typeface="Arial"/>
                    <a:cs typeface="Arial"/>
                  </a:rPr>
                  <a:t> in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data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after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fitting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a </a:t>
                </a:r>
                <a:r>
                  <a:rPr lang="en-US" sz="2400" spc="-10" dirty="0">
                    <a:latin typeface="Arial"/>
                    <a:cs typeface="Arial"/>
                  </a:rPr>
                  <a:t>model.</a:t>
                </a:r>
              </a:p>
              <a:p>
                <a:pPr marL="355600" marR="5080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To create a residual plot, plot predicted values,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pc="-1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, on the x-axis and corresponding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on the y-axis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Ex. For predicted chest-size from earlier: </a:t>
                </a: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2303003"/>
              </a:xfrm>
              <a:prstGeom prst="rect">
                <a:avLst/>
              </a:prstGeom>
              <a:blipFill>
                <a:blip r:embed="rId3"/>
                <a:stretch>
                  <a:fillRect l="-2229" t="-4396" r="-286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oup of blue dots&#10;&#10;Description automatically generated">
            <a:extLst>
              <a:ext uri="{FF2B5EF4-FFF2-40B4-BE49-F238E27FC236}">
                <a16:creationId xmlns:a16="http://schemas.microsoft.com/office/drawing/2014/main" id="{92595875-409A-11CC-BCF0-1FB1D4F40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51" t="1" b="49642"/>
          <a:stretch/>
        </p:blipFill>
        <p:spPr>
          <a:xfrm>
            <a:off x="3964268" y="3055424"/>
            <a:ext cx="4709580" cy="3802576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CEC92F95-CD53-C9CB-4A31-3FCBFEA74303}"/>
              </a:ext>
            </a:extLst>
          </p:cNvPr>
          <p:cNvSpPr txBox="1"/>
          <p:nvPr/>
        </p:nvSpPr>
        <p:spPr>
          <a:xfrm>
            <a:off x="9085847" y="3429000"/>
            <a:ext cx="2853234" cy="112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If the fit is good, there will be no discernable pattern. </a:t>
            </a:r>
            <a:endParaRPr lang="en-US" sz="2400" spc="-10" dirty="0">
              <a:latin typeface="Arial"/>
              <a:cs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6A5330-D5B8-8574-A745-BA029AB3C94D}"/>
              </a:ext>
            </a:extLst>
          </p:cNvPr>
          <p:cNvSpPr/>
          <p:nvPr/>
        </p:nvSpPr>
        <p:spPr>
          <a:xfrm>
            <a:off x="9229282" y="4772934"/>
            <a:ext cx="2496553" cy="9520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3631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765515" y="752421"/>
            <a:ext cx="7960320" cy="112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coefficient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of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determination</a:t>
            </a:r>
            <a:r>
              <a:rPr lang="en-US" sz="2400" spc="-30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written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i="1" spc="75" dirty="0">
                <a:latin typeface="Times New Roman"/>
                <a:cs typeface="Times New Roman"/>
              </a:rPr>
              <a:t>R</a:t>
            </a:r>
            <a:r>
              <a:rPr lang="en-US" sz="2800" spc="112" baseline="27777" dirty="0">
                <a:latin typeface="Times New Roman"/>
                <a:cs typeface="Times New Roman"/>
              </a:rPr>
              <a:t>2</a:t>
            </a:r>
            <a:r>
              <a:rPr lang="en-US" sz="2400" spc="75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measures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proportion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5" dirty="0">
                <a:latin typeface="Arial"/>
                <a:cs typeface="Arial"/>
              </a:rPr>
              <a:t>variation</a:t>
            </a:r>
            <a:r>
              <a:rPr lang="en-US" sz="2400" dirty="0">
                <a:latin typeface="Arial"/>
                <a:cs typeface="Arial"/>
              </a:rPr>
              <a:t> in the </a:t>
            </a:r>
            <a:r>
              <a:rPr lang="en-US" sz="2400" spc="-45" dirty="0">
                <a:latin typeface="Arial"/>
                <a:cs typeface="Arial"/>
              </a:rPr>
              <a:t>outcome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variable,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Arial"/>
                <a:cs typeface="Arial"/>
              </a:rPr>
              <a:t>, that our </a:t>
            </a:r>
            <a:r>
              <a:rPr lang="en-US" sz="2400" spc="-35" dirty="0">
                <a:latin typeface="Arial"/>
                <a:cs typeface="Arial"/>
              </a:rPr>
              <a:t>model</a:t>
            </a:r>
            <a:r>
              <a:rPr lang="en-US" sz="2400" dirty="0">
                <a:latin typeface="Arial"/>
                <a:cs typeface="Arial"/>
              </a:rPr>
              <a:t> is </a:t>
            </a:r>
            <a:r>
              <a:rPr lang="en-US" sz="2400" spc="-40" dirty="0">
                <a:latin typeface="Arial"/>
                <a:cs typeface="Arial"/>
              </a:rPr>
              <a:t>able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to </a:t>
            </a:r>
            <a:r>
              <a:rPr lang="en-US" sz="2400" spc="-60" dirty="0">
                <a:latin typeface="Arial"/>
                <a:cs typeface="Arial"/>
              </a:rPr>
              <a:t>successfully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explain.</a:t>
            </a:r>
          </a:p>
        </p:txBody>
      </p:sp>
    </p:spTree>
    <p:extLst>
      <p:ext uri="{BB962C8B-B14F-4D97-AF65-F5344CB8AC3E}">
        <p14:creationId xmlns:p14="http://schemas.microsoft.com/office/powerpoint/2010/main" val="42398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765515" y="752421"/>
            <a:ext cx="7960320" cy="11232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coefficient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of</a:t>
            </a:r>
            <a:r>
              <a:rPr lang="en-US" sz="2400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30" dirty="0">
                <a:solidFill>
                  <a:srgbClr val="00B0F0"/>
                </a:solidFill>
                <a:latin typeface="Arial"/>
                <a:cs typeface="Arial"/>
              </a:rPr>
              <a:t>determination</a:t>
            </a:r>
            <a:r>
              <a:rPr lang="en-US" sz="2400" spc="-30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written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as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i="1" spc="75" dirty="0">
                <a:latin typeface="Times New Roman"/>
                <a:cs typeface="Times New Roman"/>
              </a:rPr>
              <a:t>R</a:t>
            </a:r>
            <a:r>
              <a:rPr lang="en-US" sz="2800" spc="112" baseline="27777" dirty="0">
                <a:latin typeface="Times New Roman"/>
                <a:cs typeface="Times New Roman"/>
              </a:rPr>
              <a:t>2</a:t>
            </a:r>
            <a:r>
              <a:rPr lang="en-US" sz="2400" spc="75" dirty="0">
                <a:latin typeface="Arial"/>
                <a:cs typeface="Arial"/>
              </a:rPr>
              <a:t>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measures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proportion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25" dirty="0">
                <a:latin typeface="Arial"/>
                <a:cs typeface="Arial"/>
              </a:rPr>
              <a:t>variation</a:t>
            </a:r>
            <a:r>
              <a:rPr lang="en-US" sz="2400" dirty="0">
                <a:latin typeface="Arial"/>
                <a:cs typeface="Arial"/>
              </a:rPr>
              <a:t> in the </a:t>
            </a:r>
            <a:r>
              <a:rPr lang="en-US" sz="2400" spc="-45" dirty="0">
                <a:latin typeface="Arial"/>
                <a:cs typeface="Arial"/>
              </a:rPr>
              <a:t>outcome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variable,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Arial"/>
                <a:cs typeface="Arial"/>
              </a:rPr>
              <a:t>, that our </a:t>
            </a:r>
            <a:r>
              <a:rPr lang="en-US" sz="2400" spc="-35" dirty="0">
                <a:latin typeface="Arial"/>
                <a:cs typeface="Arial"/>
              </a:rPr>
              <a:t>model</a:t>
            </a:r>
            <a:r>
              <a:rPr lang="en-US" sz="2400" dirty="0">
                <a:latin typeface="Arial"/>
                <a:cs typeface="Arial"/>
              </a:rPr>
              <a:t> is </a:t>
            </a:r>
            <a:r>
              <a:rPr lang="en-US" sz="2400" spc="-40" dirty="0">
                <a:latin typeface="Arial"/>
                <a:cs typeface="Arial"/>
              </a:rPr>
              <a:t>able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to </a:t>
            </a:r>
            <a:r>
              <a:rPr lang="en-US" sz="2400" spc="-60" dirty="0">
                <a:latin typeface="Arial"/>
                <a:cs typeface="Arial"/>
              </a:rPr>
              <a:t>successfully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explain.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32C549-3EAC-3978-F2D5-EA4CA4C270A4}"/>
                  </a:ext>
                </a:extLst>
              </p:cNvPr>
              <p:cNvSpPr/>
              <p:nvPr/>
            </p:nvSpPr>
            <p:spPr>
              <a:xfrm>
                <a:off x="4829293" y="2376055"/>
                <a:ext cx="5832763" cy="163792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is the range of possible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? 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Is a bigger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better?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32C549-3EAC-3978-F2D5-EA4CA4C2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93" y="2376055"/>
                <a:ext cx="5832763" cy="1637929"/>
              </a:xfrm>
              <a:prstGeom prst="roundRect">
                <a:avLst/>
              </a:prstGeom>
              <a:blipFill>
                <a:blip r:embed="rId3"/>
                <a:stretch>
                  <a:fillRect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4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coefficient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of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determination</a:t>
                </a:r>
                <a:r>
                  <a:rPr lang="en-US" sz="2400" spc="-30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written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as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R</a:t>
                </a:r>
                <a:r>
                  <a:rPr lang="en-US" sz="2800" spc="112" baseline="27777" dirty="0">
                    <a:latin typeface="Times New Roman"/>
                    <a:cs typeface="Times New Roman"/>
                  </a:rPr>
                  <a:t>2</a:t>
                </a:r>
                <a:r>
                  <a:rPr lang="en-US" sz="2400" spc="75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measures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proportion </a:t>
                </a:r>
                <a:r>
                  <a:rPr lang="en-US" sz="2400" dirty="0">
                    <a:latin typeface="Arial"/>
                    <a:cs typeface="Arial"/>
                  </a:rPr>
                  <a:t>of </a:t>
                </a:r>
                <a:r>
                  <a:rPr lang="en-US" sz="2400" spc="-25" dirty="0">
                    <a:latin typeface="Arial"/>
                    <a:cs typeface="Arial"/>
                  </a:rPr>
                  <a:t>variation</a:t>
                </a:r>
                <a:r>
                  <a:rPr lang="en-US" sz="2400" dirty="0">
                    <a:latin typeface="Arial"/>
                    <a:cs typeface="Arial"/>
                  </a:rPr>
                  <a:t> in the </a:t>
                </a:r>
                <a:r>
                  <a:rPr lang="en-US" sz="2400" spc="-45" dirty="0">
                    <a:latin typeface="Arial"/>
                    <a:cs typeface="Arial"/>
                  </a:rPr>
                  <a:t>outcome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variable,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y</a:t>
                </a:r>
                <a:r>
                  <a:rPr lang="en-US" sz="2400" dirty="0">
                    <a:latin typeface="Arial"/>
                    <a:cs typeface="Arial"/>
                  </a:rPr>
                  <a:t>, that our </a:t>
                </a:r>
                <a:r>
                  <a:rPr lang="en-US" sz="2400" spc="-35" dirty="0">
                    <a:latin typeface="Arial"/>
                    <a:cs typeface="Arial"/>
                  </a:rPr>
                  <a:t>model</a:t>
                </a:r>
                <a:r>
                  <a:rPr lang="en-US" sz="2400" dirty="0">
                    <a:latin typeface="Arial"/>
                    <a:cs typeface="Arial"/>
                  </a:rPr>
                  <a:t> is </a:t>
                </a:r>
                <a:r>
                  <a:rPr lang="en-US" sz="2400" spc="-40" dirty="0">
                    <a:latin typeface="Arial"/>
                    <a:cs typeface="Arial"/>
                  </a:rPr>
                  <a:t>able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to </a:t>
                </a:r>
                <a:r>
                  <a:rPr lang="en-US" sz="2400" spc="-60" dirty="0">
                    <a:latin typeface="Arial"/>
                    <a:cs typeface="Arial"/>
                  </a:rPr>
                  <a:t>successfully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explain.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 −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=1 −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SST is the total sum of squares, which measures variability in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values </a:t>
                </a:r>
              </a:p>
              <a:p>
                <a:pPr marL="850900" marR="99695" lvl="1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  <a:blipFill>
                <a:blip r:embed="rId3"/>
                <a:stretch>
                  <a:fillRect l="-1752" t="-2755" b="-1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16B7B7E-814C-CCAA-0C3B-6B203ECD58A3}"/>
              </a:ext>
            </a:extLst>
          </p:cNvPr>
          <p:cNvSpPr/>
          <p:nvPr/>
        </p:nvSpPr>
        <p:spPr>
          <a:xfrm>
            <a:off x="7191213" y="5725019"/>
            <a:ext cx="1921789" cy="830763"/>
          </a:xfrm>
          <a:prstGeom prst="wedgeRoundRectCallout">
            <a:avLst>
              <a:gd name="adj1" fmla="val -66547"/>
              <a:gd name="adj2" fmla="val -10675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mean observed y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43A2AB-EBC9-07CC-E7D7-B44C805267AB}"/>
              </a:ext>
            </a:extLst>
          </p:cNvPr>
          <p:cNvSpPr/>
          <p:nvPr/>
        </p:nvSpPr>
        <p:spPr>
          <a:xfrm>
            <a:off x="7607084" y="3258206"/>
            <a:ext cx="3629187" cy="830763"/>
          </a:xfrm>
          <a:prstGeom prst="wedgeRoundRectCallout">
            <a:avLst>
              <a:gd name="adj1" fmla="val -77736"/>
              <a:gd name="adj2" fmla="val -601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predicted y for observation </a:t>
            </a:r>
            <a:r>
              <a:rPr lang="en-US" sz="2400" dirty="0" err="1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99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coefficient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of</a:t>
                </a:r>
                <a:r>
                  <a:rPr lang="en-US" sz="2400" spc="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solidFill>
                      <a:srgbClr val="00B0F0"/>
                    </a:solidFill>
                    <a:latin typeface="Arial"/>
                    <a:cs typeface="Arial"/>
                  </a:rPr>
                  <a:t>determination</a:t>
                </a:r>
                <a:r>
                  <a:rPr lang="en-US" sz="2400" spc="-30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written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as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R</a:t>
                </a:r>
                <a:r>
                  <a:rPr lang="en-US" sz="2800" spc="112" baseline="27777" dirty="0">
                    <a:latin typeface="Times New Roman"/>
                    <a:cs typeface="Times New Roman"/>
                  </a:rPr>
                  <a:t>2</a:t>
                </a:r>
                <a:r>
                  <a:rPr lang="en-US" sz="2400" spc="75" dirty="0">
                    <a:latin typeface="Arial"/>
                    <a:cs typeface="Arial"/>
                  </a:rPr>
                  <a:t>,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90" dirty="0">
                    <a:latin typeface="Arial"/>
                    <a:cs typeface="Arial"/>
                  </a:rPr>
                  <a:t>measures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proportion </a:t>
                </a:r>
                <a:r>
                  <a:rPr lang="en-US" sz="2400" dirty="0">
                    <a:latin typeface="Arial"/>
                    <a:cs typeface="Arial"/>
                  </a:rPr>
                  <a:t>of </a:t>
                </a:r>
                <a:r>
                  <a:rPr lang="en-US" sz="2400" spc="-25" dirty="0">
                    <a:latin typeface="Arial"/>
                    <a:cs typeface="Arial"/>
                  </a:rPr>
                  <a:t>variation</a:t>
                </a:r>
                <a:r>
                  <a:rPr lang="en-US" sz="2400" dirty="0">
                    <a:latin typeface="Arial"/>
                    <a:cs typeface="Arial"/>
                  </a:rPr>
                  <a:t> in the </a:t>
                </a:r>
                <a:r>
                  <a:rPr lang="en-US" sz="2400" spc="-45" dirty="0">
                    <a:latin typeface="Arial"/>
                    <a:cs typeface="Arial"/>
                  </a:rPr>
                  <a:t>outcome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variable,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y</a:t>
                </a:r>
                <a:r>
                  <a:rPr lang="en-US" sz="2400" dirty="0">
                    <a:latin typeface="Arial"/>
                    <a:cs typeface="Arial"/>
                  </a:rPr>
                  <a:t>, that our </a:t>
                </a:r>
                <a:r>
                  <a:rPr lang="en-US" sz="2400" spc="-35" dirty="0">
                    <a:latin typeface="Arial"/>
                    <a:cs typeface="Arial"/>
                  </a:rPr>
                  <a:t>model</a:t>
                </a:r>
                <a:r>
                  <a:rPr lang="en-US" sz="2400" dirty="0">
                    <a:latin typeface="Arial"/>
                    <a:cs typeface="Arial"/>
                  </a:rPr>
                  <a:t> is </a:t>
                </a:r>
                <a:r>
                  <a:rPr lang="en-US" sz="2400" spc="-40" dirty="0">
                    <a:latin typeface="Arial"/>
                    <a:cs typeface="Arial"/>
                  </a:rPr>
                  <a:t>able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25" dirty="0">
                    <a:latin typeface="Arial"/>
                    <a:cs typeface="Arial"/>
                  </a:rPr>
                  <a:t>to </a:t>
                </a:r>
                <a:r>
                  <a:rPr lang="en-US" sz="2400" spc="-60" dirty="0">
                    <a:latin typeface="Arial"/>
                    <a:cs typeface="Arial"/>
                  </a:rPr>
                  <a:t>successfully</a:t>
                </a:r>
                <a:r>
                  <a:rPr lang="en-US" sz="2400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explain.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 −</m:t>
                          </m:r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=1 − 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393700" marR="99695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-10" dirty="0">
                    <a:latin typeface="Arial"/>
                    <a:cs typeface="Arial"/>
                  </a:rPr>
                  <a:t>SST is the total sum of squares, which measures variability in </a:t>
                </a:r>
                <a14:m>
                  <m:oMath xmlns:m="http://schemas.openxmlformats.org/officeDocument/2006/math">
                    <m:r>
                      <a:rPr lang="en-US" sz="2400" b="0" i="1" spc="-10" smtClean="0"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values </a:t>
                </a:r>
              </a:p>
              <a:p>
                <a:pPr marL="850900" marR="99695" lvl="1" indent="-342900">
                  <a:lnSpc>
                    <a:spcPct val="102600"/>
                  </a:lnSpc>
                  <a:spcBef>
                    <a:spcPts val="55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1953612-CE1D-57D7-09F6-EF30BC16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4604337"/>
              </a:xfrm>
              <a:prstGeom prst="rect">
                <a:avLst/>
              </a:prstGeom>
              <a:blipFill>
                <a:blip r:embed="rId3"/>
                <a:stretch>
                  <a:fillRect l="-1752" t="-2755" b="-1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F9E8A2C-DBC5-5048-258A-B2B0836AF1F8}"/>
                  </a:ext>
                </a:extLst>
              </p:cNvPr>
              <p:cNvSpPr/>
              <p:nvPr/>
            </p:nvSpPr>
            <p:spPr>
              <a:xfrm>
                <a:off x="2903511" y="5539089"/>
                <a:ext cx="8822324" cy="113298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Practice: In the Elmhurst dataset SST = 1461, and SSE = 1098.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? What does it tell us?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F9E8A2C-DBC5-5048-258A-B2B0836AF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11" y="5539089"/>
                <a:ext cx="8822324" cy="1132980"/>
              </a:xfrm>
              <a:prstGeom prst="roundRect">
                <a:avLst/>
              </a:prstGeom>
              <a:blipFill>
                <a:blip r:embed="rId4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31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765515" y="752421"/>
            <a:ext cx="7960320" cy="6235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observation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on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left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side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scatter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plot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35" dirty="0">
                <a:latin typeface="Arial"/>
                <a:cs typeface="Arial"/>
              </a:rPr>
              <a:t>lies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substantially </a:t>
            </a:r>
            <a:r>
              <a:rPr lang="en-US" sz="2400" spc="-20" dirty="0">
                <a:latin typeface="Arial"/>
                <a:cs typeface="Arial"/>
              </a:rPr>
              <a:t>farther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away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from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“center”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plot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than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any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other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point...</a:t>
            </a: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Should we be worried?</a:t>
            </a:r>
            <a:endParaRPr lang="en-US" sz="240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</p:txBody>
      </p:sp>
      <p:pic>
        <p:nvPicPr>
          <p:cNvPr id="64" name="Picture 63" descr="A graph showing the value of a company&#10;&#10;Description automatically generated with medium confidence">
            <a:extLst>
              <a:ext uri="{FF2B5EF4-FFF2-40B4-BE49-F238E27FC236}">
                <a16:creationId xmlns:a16="http://schemas.microsoft.com/office/drawing/2014/main" id="{E84D8BEC-06F8-CA58-27FA-334BDC2C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37" y="1998744"/>
            <a:ext cx="7015018" cy="40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4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7994A253-F322-7156-6103-3C534933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94" y="3271471"/>
            <a:ext cx="7772400" cy="358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953612-CE1D-57D7-09F6-EF30BC163E87}"/>
              </a:ext>
            </a:extLst>
          </p:cNvPr>
          <p:cNvSpPr txBox="1"/>
          <p:nvPr/>
        </p:nvSpPr>
        <p:spPr>
          <a:xfrm>
            <a:off x="3546763" y="710858"/>
            <a:ext cx="8530863" cy="30981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25" dirty="0">
                <a:solidFill>
                  <a:srgbClr val="00B0F0"/>
                </a:solidFill>
                <a:latin typeface="Arial"/>
                <a:cs typeface="Arial"/>
              </a:rPr>
              <a:t>Outliers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are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observations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fall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far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from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majority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data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points.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spc="-20" dirty="0">
                <a:latin typeface="Arial"/>
                <a:cs typeface="Arial"/>
              </a:rPr>
              <a:t>They</a:t>
            </a:r>
            <a:r>
              <a:rPr lang="en-US" sz="2400" i="1" spc="-60" dirty="0">
                <a:latin typeface="Arial"/>
                <a:cs typeface="Arial"/>
              </a:rPr>
              <a:t> </a:t>
            </a:r>
            <a:r>
              <a:rPr lang="en-US" sz="2400" i="1" spc="-50" dirty="0">
                <a:latin typeface="Arial"/>
                <a:cs typeface="Arial"/>
              </a:rPr>
              <a:t>can</a:t>
            </a:r>
            <a:r>
              <a:rPr lang="en-US" sz="2400" i="1" spc="-25" dirty="0">
                <a:latin typeface="Arial"/>
                <a:cs typeface="Arial"/>
              </a:rPr>
              <a:t> </a:t>
            </a:r>
            <a:r>
              <a:rPr lang="en-US" sz="2400" i="1" spc="-65" dirty="0">
                <a:latin typeface="Arial"/>
                <a:cs typeface="Arial"/>
              </a:rPr>
              <a:t>have</a:t>
            </a:r>
            <a:r>
              <a:rPr lang="en-US" sz="2400" i="1" spc="-1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Arial"/>
                <a:cs typeface="Arial"/>
              </a:rPr>
              <a:t>a</a:t>
            </a:r>
            <a:r>
              <a:rPr lang="en-US" sz="2400" i="1" spc="-30" dirty="0">
                <a:latin typeface="Arial"/>
                <a:cs typeface="Arial"/>
              </a:rPr>
              <a:t> </a:t>
            </a:r>
            <a:r>
              <a:rPr lang="en-US" sz="2400" i="1" spc="-25" dirty="0">
                <a:latin typeface="Arial"/>
                <a:cs typeface="Arial"/>
              </a:rPr>
              <a:t>strong </a:t>
            </a:r>
            <a:r>
              <a:rPr lang="en-US" sz="2400" i="1" spc="-40" dirty="0">
                <a:latin typeface="Arial"/>
                <a:cs typeface="Arial"/>
              </a:rPr>
              <a:t>influence</a:t>
            </a:r>
            <a:r>
              <a:rPr lang="en-US" sz="2400" i="1" spc="-20" dirty="0">
                <a:latin typeface="Arial"/>
                <a:cs typeface="Arial"/>
              </a:rPr>
              <a:t> </a:t>
            </a:r>
            <a:r>
              <a:rPr lang="en-US" sz="2400" i="1" spc="-10" dirty="0">
                <a:latin typeface="Arial"/>
                <a:cs typeface="Arial"/>
              </a:rPr>
              <a:t>on</a:t>
            </a:r>
            <a:r>
              <a:rPr lang="en-US" sz="2400" i="1" spc="-25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Arial"/>
                <a:cs typeface="Arial"/>
              </a:rPr>
              <a:t>the</a:t>
            </a:r>
            <a:r>
              <a:rPr lang="en-US" sz="2400" i="1" spc="-20" dirty="0">
                <a:latin typeface="Arial"/>
                <a:cs typeface="Arial"/>
              </a:rPr>
              <a:t> </a:t>
            </a:r>
            <a:r>
              <a:rPr lang="en-US" sz="2400" i="1" spc="-35" dirty="0">
                <a:latin typeface="Arial"/>
                <a:cs typeface="Arial"/>
              </a:rPr>
              <a:t>least</a:t>
            </a:r>
            <a:r>
              <a:rPr lang="en-US" sz="2400" i="1" spc="-20" dirty="0">
                <a:latin typeface="Arial"/>
                <a:cs typeface="Arial"/>
              </a:rPr>
              <a:t> </a:t>
            </a:r>
            <a:r>
              <a:rPr lang="en-US" sz="2400" i="1" spc="-90" dirty="0">
                <a:latin typeface="Arial"/>
                <a:cs typeface="Arial"/>
              </a:rPr>
              <a:t>squares</a:t>
            </a:r>
            <a:r>
              <a:rPr lang="en-US" sz="2400" i="1" spc="10" dirty="0">
                <a:latin typeface="Arial"/>
                <a:cs typeface="Arial"/>
              </a:rPr>
              <a:t> </a:t>
            </a:r>
            <a:r>
              <a:rPr lang="en-US" sz="2400" i="1" spc="-20" dirty="0">
                <a:latin typeface="Arial"/>
                <a:cs typeface="Arial"/>
              </a:rPr>
              <a:t>line!</a:t>
            </a:r>
            <a:endParaRPr lang="en-US" sz="2400" dirty="0">
              <a:latin typeface="Arial"/>
              <a:cs typeface="Arial"/>
            </a:endParaRPr>
          </a:p>
          <a:p>
            <a:pPr marL="289560" marR="124460">
              <a:lnSpc>
                <a:spcPct val="102699"/>
              </a:lnSpc>
              <a:spcBef>
                <a:spcPts val="440"/>
              </a:spcBef>
            </a:pPr>
            <a:r>
              <a:rPr lang="en-US" sz="2400" spc="-65" dirty="0">
                <a:solidFill>
                  <a:srgbClr val="00B0F0"/>
                </a:solidFill>
                <a:latin typeface="Arial"/>
                <a:cs typeface="Arial"/>
              </a:rPr>
              <a:t>Leverage:</a:t>
            </a:r>
            <a:r>
              <a:rPr lang="en-US" sz="2400" spc="1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Outliers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that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fall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horizontally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away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from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center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spc="-35" dirty="0">
                <a:latin typeface="Arial"/>
                <a:cs typeface="Arial"/>
              </a:rPr>
              <a:t>cloud</a:t>
            </a:r>
            <a:r>
              <a:rPr lang="en-US" sz="2400" dirty="0">
                <a:latin typeface="Arial"/>
                <a:cs typeface="Arial"/>
              </a:rPr>
              <a:t> of </a:t>
            </a:r>
            <a:r>
              <a:rPr lang="en-US" sz="2400" spc="-20" dirty="0">
                <a:latin typeface="Arial"/>
                <a:cs typeface="Arial"/>
              </a:rPr>
              <a:t>data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points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are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45" dirty="0">
                <a:latin typeface="Arial"/>
                <a:cs typeface="Arial"/>
              </a:rPr>
              <a:t>called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leverage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points.</a:t>
            </a:r>
            <a:endParaRPr lang="en-US" sz="24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70"/>
              </a:spcBef>
            </a:pPr>
            <a:r>
              <a:rPr lang="en-US" sz="2400" spc="-20" dirty="0">
                <a:solidFill>
                  <a:srgbClr val="00B0F0"/>
                </a:solidFill>
                <a:latin typeface="Arial"/>
                <a:cs typeface="Arial"/>
              </a:rPr>
              <a:t>Influential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00B0F0"/>
                </a:solidFill>
                <a:latin typeface="Arial"/>
                <a:cs typeface="Arial"/>
              </a:rPr>
              <a:t>points</a:t>
            </a:r>
            <a:r>
              <a:rPr lang="en-US" sz="2400" spc="-10" dirty="0">
                <a:latin typeface="Arial"/>
                <a:cs typeface="Arial"/>
              </a:rPr>
              <a:t>:</a:t>
            </a:r>
            <a:r>
              <a:rPr lang="en-US" sz="2400" spc="105" dirty="0">
                <a:latin typeface="Arial"/>
                <a:cs typeface="Arial"/>
              </a:rPr>
              <a:t> </a:t>
            </a:r>
            <a:r>
              <a:rPr lang="en-US" sz="2400" spc="-80" dirty="0">
                <a:latin typeface="Arial"/>
                <a:cs typeface="Arial"/>
              </a:rPr>
              <a:t>Leverage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points</a:t>
            </a:r>
            <a:r>
              <a:rPr lang="en-US" sz="2400" dirty="0">
                <a:latin typeface="Arial"/>
                <a:cs typeface="Arial"/>
              </a:rPr>
              <a:t> that </a:t>
            </a:r>
            <a:r>
              <a:rPr lang="en-US" sz="2400" spc="-40" dirty="0">
                <a:latin typeface="Arial"/>
                <a:cs typeface="Arial"/>
              </a:rPr>
              <a:t>influence</a:t>
            </a:r>
            <a:r>
              <a:rPr lang="en-US" sz="2400" dirty="0">
                <a:latin typeface="Arial"/>
                <a:cs typeface="Arial"/>
              </a:rPr>
              <a:t> the </a:t>
            </a:r>
            <a:r>
              <a:rPr lang="en-US" sz="2400" spc="-65" dirty="0">
                <a:latin typeface="Arial"/>
                <a:cs typeface="Arial"/>
              </a:rPr>
              <a:t>slope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of the </a:t>
            </a:r>
            <a:r>
              <a:rPr lang="en-US" sz="2400" spc="-10" dirty="0">
                <a:latin typeface="Arial"/>
                <a:cs typeface="Arial"/>
              </a:rPr>
              <a:t>line.</a:t>
            </a:r>
            <a:endParaRPr lang="en-US" sz="2400" dirty="0">
              <a:latin typeface="Arial"/>
              <a:cs typeface="Arial"/>
            </a:endParaRP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13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dirty="0"/>
              <a:t>Warm Up: Interpreting the Regression Line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/>
              <p:nvPr/>
            </p:nvSpPr>
            <p:spPr>
              <a:xfrm>
                <a:off x="3453941" y="457200"/>
                <a:ext cx="8485140" cy="4296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65" dirty="0">
                    <a:latin typeface="Arial"/>
                    <a:cs typeface="Arial"/>
                  </a:rPr>
                  <a:t>In a </a:t>
                </a:r>
                <a:r>
                  <a:rPr lang="en-US" sz="2400" spc="-35" dirty="0">
                    <a:latin typeface="Arial"/>
                    <a:cs typeface="Arial"/>
                  </a:rPr>
                  <a:t>linear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regression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10" dirty="0">
                    <a:latin typeface="Arial"/>
                    <a:cs typeface="Arial"/>
                  </a:rPr>
                  <a:t>line</a:t>
                </a:r>
                <a:r>
                  <a:rPr lang="en-US" sz="2400" spc="15" dirty="0">
                    <a:latin typeface="Arial"/>
                    <a:cs typeface="Arial"/>
                  </a:rPr>
                  <a:t>,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Y</a:t>
                </a:r>
                <a:r>
                  <a:rPr lang="en-US" sz="2800" i="1" baseline="-10416" dirty="0">
                    <a:latin typeface="Times New Roman"/>
                    <a:cs typeface="Times New Roman"/>
                  </a:rPr>
                  <a:t>i</a:t>
                </a:r>
                <a:r>
                  <a:rPr lang="en-US" sz="2800" i="1" spc="254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represents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an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30" dirty="0">
                    <a:latin typeface="Arial"/>
                    <a:cs typeface="Arial"/>
                  </a:rPr>
                  <a:t>individual outcome or response, </a:t>
                </a:r>
                <a:r>
                  <a:rPr lang="en-US" sz="2400" i="1" spc="145" dirty="0">
                    <a:latin typeface="Times New Roman"/>
                    <a:cs typeface="Times New Roman"/>
                  </a:rPr>
                  <a:t>X</a:t>
                </a:r>
                <a:r>
                  <a:rPr lang="en-US" sz="2800" i="1" spc="217" baseline="-10416" dirty="0">
                    <a:latin typeface="Times New Roman"/>
                    <a:cs typeface="Times New Roman"/>
                  </a:rPr>
                  <a:t>i</a:t>
                </a:r>
                <a:r>
                  <a:rPr lang="en-US" sz="2800" i="1" spc="247" baseline="-10416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represents an individual input,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-20" dirty="0">
                    <a:latin typeface="Arial"/>
                    <a:cs typeface="Arial"/>
                  </a:rPr>
                  <a:t> represents error:   </a:t>
                </a:r>
                <a:r>
                  <a:rPr lang="en-US" sz="2400" i="1" spc="-25" dirty="0">
                    <a:solidFill>
                      <a:srgbClr val="7F007F"/>
                    </a:solidFill>
                    <a:latin typeface="Times New Roman"/>
                    <a:cs typeface="Times New Roman"/>
                  </a:rPr>
                  <a:t>Y</a:t>
                </a:r>
                <a:r>
                  <a:rPr lang="en-US" sz="2400" i="1" spc="-37" baseline="-10416" dirty="0">
                    <a:solidFill>
                      <a:srgbClr val="7F007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sz="2400" i="1" baseline="-10416" dirty="0">
                    <a:solidFill>
                      <a:srgbClr val="7F007F"/>
                    </a:solidFill>
                    <a:latin typeface="Times New Roman"/>
                    <a:cs typeface="Times New Roman"/>
                  </a:rPr>
                  <a:t>	  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=</a:t>
                </a:r>
                <a:r>
                  <a:rPr lang="en-US" sz="2400" dirty="0">
                    <a:latin typeface="Times New Roman"/>
                    <a:cs typeface="Times New Roman"/>
                  </a:rPr>
                  <a:t>	</a:t>
                </a:r>
                <a:r>
                  <a:rPr lang="el-GR" sz="2400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l-GR" sz="2400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l-GR" sz="2400" spc="202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2400" spc="2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l-GR" sz="24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2400" i="1" spc="8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l-GR" sz="2400" spc="127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z="2400" i="1" spc="8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X</a:t>
                </a:r>
                <a:r>
                  <a:rPr lang="en-US" sz="2400" i="1" spc="127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sz="2400" i="1" baseline="-10416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	</a:t>
                </a:r>
                <a:r>
                  <a:rPr lang="en-US" sz="2400" i="1" spc="-25" dirty="0">
                    <a:solidFill>
                      <a:srgbClr val="009A55"/>
                    </a:solidFill>
                    <a:latin typeface="Times New Roman"/>
                    <a:cs typeface="Times New Roman"/>
                  </a:rPr>
                  <a:t>€</a:t>
                </a:r>
                <a:r>
                  <a:rPr lang="en-US" sz="2400" i="1" spc="-37" baseline="-10416" dirty="0" err="1">
                    <a:solidFill>
                      <a:srgbClr val="009A55"/>
                    </a:solidFill>
                    <a:latin typeface="Times New Roman"/>
                    <a:cs typeface="Times New Roman"/>
                  </a:rPr>
                  <a:t>i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83260" marR="508634" indent="-342900">
                  <a:lnSpc>
                    <a:spcPct val="102600"/>
                  </a:lnSpc>
                  <a:buFont typeface="Arial" panose="020B0604020202020204" pitchFamily="34" charset="0"/>
                  <a:buChar char="•"/>
                </a:pP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0</a:t>
                </a:r>
                <a:r>
                  <a:rPr lang="el-GR" sz="2400" dirty="0">
                    <a:latin typeface="Arial"/>
                    <a:cs typeface="Arial"/>
                  </a:rPr>
                  <a:t>:</a:t>
                </a:r>
                <a:r>
                  <a:rPr lang="el-GR" sz="2400" spc="11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intercept</a:t>
                </a:r>
                <a:r>
                  <a:rPr lang="en-US" sz="240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term</a:t>
                </a:r>
                <a:r>
                  <a:rPr lang="en-US" sz="240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captures</a:t>
                </a:r>
                <a:r>
                  <a:rPr lang="en-US" sz="2400" spc="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10" dirty="0">
                    <a:latin typeface="Arial"/>
                    <a:cs typeface="Arial"/>
                  </a:rPr>
                  <a:t> </a:t>
                </a:r>
                <a:r>
                  <a:rPr lang="en-US" sz="2400" spc="-80" dirty="0">
                    <a:latin typeface="Arial"/>
                    <a:cs typeface="Arial"/>
                  </a:rPr>
                  <a:t>average</a:t>
                </a:r>
                <a:r>
                  <a:rPr lang="en-US" sz="2400" spc="10" dirty="0">
                    <a:latin typeface="Arial"/>
                    <a:cs typeface="Arial"/>
                  </a:rPr>
                  <a:t> response given an input of 0</a:t>
                </a:r>
                <a:endParaRPr lang="en-US" sz="2400" i="1" spc="10" dirty="0">
                  <a:latin typeface="Arial"/>
                  <a:cs typeface="Arial"/>
                </a:endParaRPr>
              </a:p>
              <a:p>
                <a:pPr marL="683260" marR="508634" indent="-342900">
                  <a:lnSpc>
                    <a:spcPct val="102600"/>
                  </a:lnSpc>
                  <a:buFont typeface="Arial" panose="020B0604020202020204" pitchFamily="34" charset="0"/>
                  <a:buChar char="•"/>
                </a:pPr>
                <a:r>
                  <a:rPr lang="el-GR" sz="2400" i="1" dirty="0">
                    <a:latin typeface="Times New Roman"/>
                    <a:cs typeface="Times New Roman"/>
                  </a:rPr>
                  <a:t>β</a:t>
                </a:r>
                <a:r>
                  <a:rPr lang="el-GR" sz="2800" baseline="-10416" dirty="0">
                    <a:latin typeface="Times New Roman"/>
                    <a:cs typeface="Times New Roman"/>
                  </a:rPr>
                  <a:t>1</a:t>
                </a:r>
                <a:r>
                  <a:rPr lang="el-GR" sz="2400" dirty="0">
                    <a:latin typeface="Arial"/>
                    <a:cs typeface="Arial"/>
                  </a:rPr>
                  <a:t>:</a:t>
                </a:r>
                <a:r>
                  <a:rPr lang="el-GR" sz="2400" spc="12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65" dirty="0">
                    <a:solidFill>
                      <a:srgbClr val="00B0F0"/>
                    </a:solidFill>
                    <a:latin typeface="Arial"/>
                    <a:cs typeface="Arial"/>
                  </a:rPr>
                  <a:t>slope</a:t>
                </a:r>
                <a:r>
                  <a:rPr lang="en-US" sz="2400" spc="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/>
                    <a:cs typeface="Arial"/>
                  </a:rPr>
                  <a:t>term</a:t>
                </a:r>
                <a:r>
                  <a:rPr lang="en-US" sz="2400" spc="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captures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the</a:t>
                </a:r>
                <a:r>
                  <a:rPr lang="en-US" sz="2400" spc="20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expected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(average)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change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in</a:t>
                </a:r>
                <a:r>
                  <a:rPr lang="en-US" sz="2400" spc="15" dirty="0">
                    <a:latin typeface="Arial"/>
                    <a:cs typeface="Arial"/>
                  </a:rPr>
                  <a:t> </a:t>
                </a:r>
                <a:r>
                  <a:rPr lang="en-US" sz="2400" spc="-20" dirty="0">
                    <a:latin typeface="Arial"/>
                    <a:cs typeface="Arial"/>
                  </a:rPr>
                  <a:t>response with a one-unit change in input </a:t>
                </a:r>
                <a:endParaRPr lang="en-US" sz="2400" dirty="0">
                  <a:latin typeface="Arial"/>
                  <a:cs typeface="Arial"/>
                </a:endParaRPr>
              </a:p>
              <a:p>
                <a:pPr marL="63500" marR="558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4400" dirty="0">
                  <a:latin typeface="Arial"/>
                  <a:cs typeface="Arial"/>
                </a:endParaRPr>
              </a:p>
              <a:p>
                <a:pPr marL="25400" marR="78740">
                  <a:lnSpc>
                    <a:spcPct val="102600"/>
                  </a:lnSpc>
                  <a:spcBef>
                    <a:spcPts val="91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8F06C5-F1E6-27BD-9B1F-67831CE2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41" y="457200"/>
                <a:ext cx="8485140" cy="4296433"/>
              </a:xfrm>
              <a:prstGeom prst="rect">
                <a:avLst/>
              </a:prstGeom>
              <a:blipFill>
                <a:blip r:embed="rId3"/>
                <a:stretch>
                  <a:fillRect l="-448"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E1B8785-866D-089C-A8AE-A13B0C9B3EC8}"/>
                  </a:ext>
                </a:extLst>
              </p:cNvPr>
              <p:cNvSpPr/>
              <p:nvPr/>
            </p:nvSpPr>
            <p:spPr>
              <a:xfrm>
                <a:off x="1163782" y="3976254"/>
                <a:ext cx="10917382" cy="27537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represents systolic blood pressure (in mm Hg)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represents aspirin dosage (in mg). The relationship between these variables is modeled as: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What is the average blood pressure for someone with an aspirin dosage of 0 mg?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much would you expect blood pressure to change with a one mg increase in aspirin dosage?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What is the average blood pressure for someone with an aspirin dosage of 100 mg</a:t>
                </a:r>
                <a:r>
                  <a:rPr lang="en-US" sz="2400" dirty="0"/>
                  <a:t>? </a:t>
                </a:r>
              </a:p>
              <a:p>
                <a:endParaRPr lang="en-US" sz="2400" b="1" i="1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E1B8785-866D-089C-A8AE-A13B0C9B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2" y="3976254"/>
                <a:ext cx="10917382" cy="27537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76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B0DC329-84AD-73E0-07E1-6298E95D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63" y="2033154"/>
            <a:ext cx="8173400" cy="3823042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1472A35B-6AED-2A6A-A8AA-916B7E8A0C17}"/>
              </a:ext>
            </a:extLst>
          </p:cNvPr>
          <p:cNvSpPr txBox="1"/>
          <p:nvPr/>
        </p:nvSpPr>
        <p:spPr>
          <a:xfrm>
            <a:off x="4025338" y="1860823"/>
            <a:ext cx="343176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Model</a:t>
            </a:r>
            <a:r>
              <a:rPr sz="2000" spc="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Fit</a:t>
            </a:r>
            <a:r>
              <a:rPr sz="2000" spc="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</a:t>
            </a:r>
            <a:r>
              <a:rPr sz="2000" spc="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8180C58-02C7-F724-3F64-2F260D837812}"/>
              </a:ext>
            </a:extLst>
          </p:cNvPr>
          <p:cNvSpPr txBox="1"/>
          <p:nvPr/>
        </p:nvSpPr>
        <p:spPr>
          <a:xfrm>
            <a:off x="7935680" y="1860823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Model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Fit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Without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A71942-4D03-943A-622C-98191A59459B}"/>
              </a:ext>
            </a:extLst>
          </p:cNvPr>
          <p:cNvSpPr/>
          <p:nvPr/>
        </p:nvSpPr>
        <p:spPr>
          <a:xfrm>
            <a:off x="3964911" y="557347"/>
            <a:ext cx="7603634" cy="11329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Should we exclude Puerto Rico from our analysis?  Why or why not? What would you want to check first? </a:t>
            </a:r>
          </a:p>
        </p:txBody>
      </p:sp>
    </p:spTree>
    <p:extLst>
      <p:ext uri="{BB962C8B-B14F-4D97-AF65-F5344CB8AC3E}">
        <p14:creationId xmlns:p14="http://schemas.microsoft.com/office/powerpoint/2010/main" val="2659731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Influential Points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8180C58-02C7-F724-3F64-2F260D837812}"/>
              </a:ext>
            </a:extLst>
          </p:cNvPr>
          <p:cNvSpPr txBox="1"/>
          <p:nvPr/>
        </p:nvSpPr>
        <p:spPr>
          <a:xfrm>
            <a:off x="7935680" y="2068644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000" spc="-20" dirty="0">
                <a:solidFill>
                  <a:srgbClr val="00B0F0"/>
                </a:solidFill>
                <a:latin typeface="Arial"/>
                <a:cs typeface="Arial"/>
              </a:rPr>
              <a:t>Residual Plot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Without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74F74CEF-912D-9338-F87A-7BA50577F088}"/>
              </a:ext>
            </a:extLst>
          </p:cNvPr>
          <p:cNvSpPr txBox="1"/>
          <p:nvPr/>
        </p:nvSpPr>
        <p:spPr>
          <a:xfrm>
            <a:off x="3654573" y="2068644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000" spc="-20" dirty="0">
                <a:solidFill>
                  <a:srgbClr val="00B0F0"/>
                </a:solidFill>
                <a:latin typeface="Arial"/>
                <a:cs typeface="Arial"/>
              </a:rPr>
              <a:t>Residual Plot </a:t>
            </a: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With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7B4181-1B44-7E11-F0E7-2192D3A7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01" y="2631257"/>
            <a:ext cx="3969486" cy="226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4202B5-67C2-D857-42D6-B98F1373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27" y="2631257"/>
            <a:ext cx="4242954" cy="2424545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00643620-C34F-31A3-DB33-9B569BBC83C8}"/>
              </a:ext>
            </a:extLst>
          </p:cNvPr>
          <p:cNvSpPr txBox="1"/>
          <p:nvPr/>
        </p:nvSpPr>
        <p:spPr>
          <a:xfrm>
            <a:off x="7974659" y="5299097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Without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C022C61-3AF8-6B67-675E-90CF2EE3A98B}"/>
              </a:ext>
            </a:extLst>
          </p:cNvPr>
          <p:cNvSpPr txBox="1"/>
          <p:nvPr/>
        </p:nvSpPr>
        <p:spPr>
          <a:xfrm>
            <a:off x="3693552" y="5299097"/>
            <a:ext cx="38269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000" dirty="0">
                <a:solidFill>
                  <a:srgbClr val="00B0F0"/>
                </a:solidFill>
                <a:latin typeface="Arial"/>
                <a:cs typeface="Arial"/>
              </a:rPr>
              <a:t>With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Arial"/>
                <a:cs typeface="Arial"/>
              </a:rPr>
              <a:t>Puerto</a:t>
            </a:r>
            <a:r>
              <a:rPr sz="200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B0F0"/>
                </a:solidFill>
                <a:latin typeface="Arial"/>
                <a:cs typeface="Arial"/>
              </a:rPr>
              <a:t>Rico</a:t>
            </a:r>
            <a:endParaRPr sz="2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F77E0-76D7-601E-E5B7-6CDDF72ACB02}"/>
                  </a:ext>
                </a:extLst>
              </p:cNvPr>
              <p:cNvSpPr txBox="1"/>
              <p:nvPr/>
            </p:nvSpPr>
            <p:spPr>
              <a:xfrm>
                <a:off x="9213273" y="5647233"/>
                <a:ext cx="1565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F77E0-76D7-601E-E5B7-6CDDF72A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73" y="5647233"/>
                <a:ext cx="15652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3D48B9-AEC8-39CA-065C-8985C54B0809}"/>
                  </a:ext>
                </a:extLst>
              </p:cNvPr>
              <p:cNvSpPr txBox="1"/>
              <p:nvPr/>
            </p:nvSpPr>
            <p:spPr>
              <a:xfrm>
                <a:off x="4824400" y="5647233"/>
                <a:ext cx="1565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3D48B9-AEC8-39CA-065C-8985C54B0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00" y="5647233"/>
                <a:ext cx="156523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CF65A51-BCA3-F113-2F3C-DFB5D1C7A916}"/>
              </a:ext>
            </a:extLst>
          </p:cNvPr>
          <p:cNvSpPr/>
          <p:nvPr/>
        </p:nvSpPr>
        <p:spPr>
          <a:xfrm>
            <a:off x="3964911" y="557347"/>
            <a:ext cx="7603634" cy="11329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Should we exclude Puerto Rico from our analysis?  Why or why not? What would you want to check first?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359A6E-E8E6-03A9-C067-C99AF75451B7}"/>
              </a:ext>
            </a:extLst>
          </p:cNvPr>
          <p:cNvSpPr/>
          <p:nvPr/>
        </p:nvSpPr>
        <p:spPr>
          <a:xfrm>
            <a:off x="1077118" y="6153484"/>
            <a:ext cx="10861963" cy="55705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What are the implications of removing Puerto Rico on our research question?</a:t>
            </a:r>
          </a:p>
        </p:txBody>
      </p:sp>
    </p:spTree>
    <p:extLst>
      <p:ext uri="{BB962C8B-B14F-4D97-AF65-F5344CB8AC3E}">
        <p14:creationId xmlns:p14="http://schemas.microsoft.com/office/powerpoint/2010/main" val="1774588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DC1CA1-6D4C-AF2B-27F0-45F41B802B6F}"/>
              </a:ext>
            </a:extLst>
          </p:cNvPr>
          <p:cNvSpPr txBox="1"/>
          <p:nvPr/>
        </p:nvSpPr>
        <p:spPr>
          <a:xfrm>
            <a:off x="3765515" y="752421"/>
            <a:ext cx="7960320" cy="226799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dirty="0">
                <a:latin typeface="Arial"/>
                <a:cs typeface="Arial"/>
              </a:rPr>
              <a:t>What if we have a binary predictor, instead of a continuous one? </a:t>
            </a: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Ex. Instead of looking at how income effects life expectancy, we want to understand...</a:t>
            </a:r>
          </a:p>
          <a:p>
            <a:pPr marL="50800" marR="99695">
              <a:lnSpc>
                <a:spcPct val="102600"/>
              </a:lnSpc>
              <a:spcBef>
                <a:spcPts val="55"/>
              </a:spcBef>
            </a:pPr>
            <a:endParaRPr lang="en-US" sz="2400" spc="-10" dirty="0">
              <a:latin typeface="Arial"/>
              <a:cs typeface="Arial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6F308EA4-1D6C-AD08-C8B9-E29FA0B087CF}"/>
              </a:ext>
            </a:extLst>
          </p:cNvPr>
          <p:cNvGrpSpPr/>
          <p:nvPr/>
        </p:nvGrpSpPr>
        <p:grpSpPr>
          <a:xfrm>
            <a:off x="3542880" y="2893870"/>
            <a:ext cx="8525134" cy="1887433"/>
            <a:chOff x="138547" y="2205985"/>
            <a:chExt cx="4331335" cy="66167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5B0920B-4CD0-3A2F-05E3-398F7E358A80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16422B35-97E8-AF3A-A0BC-3F9DDBE1C651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0D7572B8-85FC-40A5-BA1E-5313D0EC4644}"/>
              </a:ext>
            </a:extLst>
          </p:cNvPr>
          <p:cNvSpPr txBox="1"/>
          <p:nvPr/>
        </p:nvSpPr>
        <p:spPr>
          <a:xfrm>
            <a:off x="3641529" y="3083567"/>
            <a:ext cx="7937275" cy="15722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r>
              <a:rPr lang="en-US" sz="2400" dirty="0">
                <a:effectLst/>
                <a:latin typeface="Helvetica" pitchFamily="2" charset="0"/>
              </a:rPr>
              <a:t>How does the life expectancy in a US state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associate with whether or not its average per-capita income is below the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poverty threshold?</a:t>
            </a:r>
          </a:p>
        </p:txBody>
      </p:sp>
    </p:spTree>
    <p:extLst>
      <p:ext uri="{BB962C8B-B14F-4D97-AF65-F5344CB8AC3E}">
        <p14:creationId xmlns:p14="http://schemas.microsoft.com/office/powerpoint/2010/main" val="4204959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65FE-DCD1-82D3-20E1-7B3FBD139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A8FE-63F3-DCCC-ACD0-9A85D288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1E834157-6125-2E20-C32D-AA374375207D}"/>
              </a:ext>
            </a:extLst>
          </p:cNvPr>
          <p:cNvGrpSpPr/>
          <p:nvPr/>
        </p:nvGrpSpPr>
        <p:grpSpPr>
          <a:xfrm>
            <a:off x="3558378" y="290155"/>
            <a:ext cx="8525134" cy="1887433"/>
            <a:chOff x="138547" y="2205985"/>
            <a:chExt cx="4331335" cy="66167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CD94560-77F9-B6A7-B3AC-B533F7781C61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7E1661FA-274A-1AA5-BF63-06E3EE3D6B73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F619B091-DFEB-34EC-5DC5-6987EBDB0A29}"/>
              </a:ext>
            </a:extLst>
          </p:cNvPr>
          <p:cNvSpPr txBox="1"/>
          <p:nvPr/>
        </p:nvSpPr>
        <p:spPr>
          <a:xfrm>
            <a:off x="3657027" y="479852"/>
            <a:ext cx="7937275" cy="15722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r>
              <a:rPr lang="en-US" sz="2400" dirty="0">
                <a:effectLst/>
                <a:latin typeface="Helvetica" pitchFamily="2" charset="0"/>
              </a:rPr>
              <a:t>How does the life expectancy in a US state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associate with whether or not its average per-capita income is below the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poverty threshold?</a:t>
            </a:r>
          </a:p>
        </p:txBody>
      </p:sp>
      <p:pic>
        <p:nvPicPr>
          <p:cNvPr id="9" name="Picture 8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EA68E9F7-0CFB-BC4E-24AB-E835E4E8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13" y="2367285"/>
            <a:ext cx="9677887" cy="394180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02E376-231D-4C55-1EEC-9DE2E080B943}"/>
              </a:ext>
            </a:extLst>
          </p:cNvPr>
          <p:cNvSpPr/>
          <p:nvPr/>
        </p:nvSpPr>
        <p:spPr>
          <a:xfrm>
            <a:off x="131722" y="6099622"/>
            <a:ext cx="3897838" cy="55705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What is your hypothesis?</a:t>
            </a:r>
          </a:p>
        </p:txBody>
      </p:sp>
    </p:spTree>
    <p:extLst>
      <p:ext uri="{BB962C8B-B14F-4D97-AF65-F5344CB8AC3E}">
        <p14:creationId xmlns:p14="http://schemas.microsoft.com/office/powerpoint/2010/main" val="737110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4950714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What if we have a binary predictor, instead of a continuous one?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Ex. Instead of looking at how income effects life expectancy, we want to look at if above or below the poverty line effects life expectancy.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We do this by transforming our categorical variable into a numerical one with an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indicator </a:t>
                </a:r>
                <a:r>
                  <a:rPr lang="en-US" sz="2400" dirty="0">
                    <a:latin typeface="Arial"/>
                    <a:cs typeface="Arial"/>
                  </a:rPr>
                  <a:t>variable.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4950714"/>
              </a:xfrm>
              <a:prstGeom prst="rect">
                <a:avLst/>
              </a:prstGeom>
              <a:blipFill>
                <a:blip r:embed="rId3"/>
                <a:stretch>
                  <a:fillRect l="-1752" t="-2046" r="-637" b="-37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925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5737212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What if we have a binary predictor, instead of a continuous one?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Ex. Instead of looking at how income effects life expectancy, we want to look at if above or below the poverty line effects life expectancy.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We do this by transforming our categorical variable into a numerical one with an </a:t>
                </a:r>
                <a:r>
                  <a:rPr lang="en-US" sz="2400" spc="-20" dirty="0">
                    <a:solidFill>
                      <a:srgbClr val="00B0F0"/>
                    </a:solidFill>
                    <a:latin typeface="Arial"/>
                    <a:cs typeface="Arial"/>
                  </a:rPr>
                  <a:t>indicator </a:t>
                </a:r>
                <a:r>
                  <a:rPr lang="en-US" sz="2400" dirty="0">
                    <a:latin typeface="Arial"/>
                    <a:cs typeface="Arial"/>
                  </a:rPr>
                  <a:t>variable.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The value for which </a:t>
                </a:r>
                <a:r>
                  <a:rPr lang="en-US" sz="2400" dirty="0" err="1">
                    <a:latin typeface="Arial"/>
                    <a:cs typeface="Arial"/>
                  </a:rPr>
                  <a:t>povertyLine</a:t>
                </a:r>
                <a:r>
                  <a:rPr lang="en-US" sz="2400" dirty="0">
                    <a:latin typeface="Arial"/>
                    <a:cs typeface="Arial"/>
                  </a:rPr>
                  <a:t> is 0 is called the baseline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5737212"/>
              </a:xfrm>
              <a:prstGeom prst="rect">
                <a:avLst/>
              </a:prstGeom>
              <a:blipFill>
                <a:blip r:embed="rId3"/>
                <a:stretch>
                  <a:fillRect l="-1752" t="-1766" r="-796" b="-1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597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Now, our model is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𝑝𝑜𝑣𝑒𝑟𝑡𝑦𝐿𝑖𝑛𝑒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  <a:blipFill>
                <a:blip r:embed="rId3"/>
                <a:stretch>
                  <a:fillRect l="-1752" t="-44498" b="-26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455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Now, our model is </a:t>
                </a: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𝑝𝑜𝑣𝑒𝑟𝑡𝑦𝐿𝑖𝑛𝑒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7DDC1CA1-6D4C-AF2B-27F0-45F41B80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2642518"/>
              </a:xfrm>
              <a:prstGeom prst="rect">
                <a:avLst/>
              </a:prstGeom>
              <a:blipFill>
                <a:blip r:embed="rId3"/>
                <a:stretch>
                  <a:fillRect l="-1752" t="-44498" b="-26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7F72D36-FEF5-DDD9-D3E8-80C8936D51FD}"/>
                  </a:ext>
                </a:extLst>
              </p:cNvPr>
              <p:cNvSpPr/>
              <p:nvPr/>
            </p:nvSpPr>
            <p:spPr>
              <a:xfrm>
                <a:off x="3765515" y="3596389"/>
                <a:ext cx="7517513" cy="11695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What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represent in the context of this model?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7F72D36-FEF5-DDD9-D3E8-80C8936D5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3596389"/>
                <a:ext cx="7517513" cy="11695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83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0A234-B11C-A4BD-AB63-EE2A607BA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9C70-6E59-ED5F-FC4C-2264EB71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57F1F65D-30DB-CB2C-45E9-F16C395C21A3}"/>
                  </a:ext>
                </a:extLst>
              </p:cNvPr>
              <p:cNvSpPr txBox="1"/>
              <p:nvPr/>
            </p:nvSpPr>
            <p:spPr>
              <a:xfrm>
                <a:off x="3765515" y="752421"/>
                <a:ext cx="7960320" cy="185602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 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𝑝𝑜𝑣𝑒𝑟𝑡𝑦𝐿𝑖𝑛𝑒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57F1F65D-30DB-CB2C-45E9-F16C395C2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15" y="752421"/>
                <a:ext cx="7960320" cy="1856021"/>
              </a:xfrm>
              <a:prstGeom prst="rect">
                <a:avLst/>
              </a:prstGeom>
              <a:blipFill>
                <a:blip r:embed="rId3"/>
                <a:stretch>
                  <a:fillRect l="-796" t="-63265" b="-80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EDDEE15-57EB-0A21-81B6-72E17EAE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985" y="2736611"/>
            <a:ext cx="5247972" cy="41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3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85A25-9C13-52B0-144E-1B1FCAC3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9A07-4E12-CF13-F7BA-382F26B9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E9537C4E-D6C3-467F-1BE5-93EB3F90B887}"/>
                  </a:ext>
                </a:extLst>
              </p:cNvPr>
              <p:cNvSpPr txBox="1"/>
              <p:nvPr/>
            </p:nvSpPr>
            <p:spPr>
              <a:xfrm>
                <a:off x="3647811" y="195826"/>
                <a:ext cx="7960320" cy="191372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𝑎𝑏𝑜𝑣𝑒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𝑠𝑡𝑎𝑡𝑒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h𝑎𝑠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𝑝𝑒𝑟𝑐𝑎𝑝𝑖𝑡𝑎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𝑖𝑛𝑐𝑜𝑚𝑒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𝑏𝑒𝑙𝑜𝑤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𝑝𝑜𝑣𝑒𝑟𝑦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/>
                                </a:rPr>
                                <m:t>𝑙𝑖𝑛𝑒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endParaRPr lang="en-US" sz="2400" dirty="0">
                  <a:latin typeface="Arial"/>
                  <a:cs typeface="Arial"/>
                </a:endParaRPr>
              </a:p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𝑙𝑖𝑓𝑒𝐸𝑥</m:t>
                          </m:r>
                          <m:sSub>
                            <m:sSubPr>
                              <m:ctrlPr>
                                <a:rPr lang="en-US" sz="2400" b="0" i="1" spc="-1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400" b="0" i="1" spc="-1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pc="-1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b="0" i="1" spc="-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7.60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3.41</m:t>
                      </m:r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𝑝𝑜𝑣𝑒𝑟𝑡𝑦𝐿𝑖𝑛</m:t>
                      </m:r>
                      <m:sSub>
                        <m:sSub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E9537C4E-D6C3-467F-1BE5-93EB3F90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11" y="195826"/>
                <a:ext cx="7960320" cy="1913729"/>
              </a:xfrm>
              <a:prstGeom prst="rect">
                <a:avLst/>
              </a:prstGeom>
              <a:blipFill>
                <a:blip r:embed="rId3"/>
                <a:stretch>
                  <a:fillRect l="-797" t="-61184" b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8FF7EB2-6E07-D316-DEB9-9B8BE14AB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014" y="2256163"/>
            <a:ext cx="5247972" cy="411250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690D2D-D61C-5E57-D01B-BF0BE07C0C7B}"/>
              </a:ext>
            </a:extLst>
          </p:cNvPr>
          <p:cNvSpPr/>
          <p:nvPr/>
        </p:nvSpPr>
        <p:spPr>
          <a:xfrm>
            <a:off x="8865031" y="2109555"/>
            <a:ext cx="3074050" cy="46011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What is the predicted life expectancy for a state with </a:t>
            </a:r>
            <a:r>
              <a:rPr lang="en-US" sz="2400" spc="-10" dirty="0" err="1">
                <a:latin typeface="Arial"/>
                <a:cs typeface="Arial"/>
              </a:rPr>
              <a:t>percapita</a:t>
            </a:r>
            <a:r>
              <a:rPr lang="en-US" sz="2400" spc="-10" dirty="0">
                <a:latin typeface="Arial"/>
                <a:cs typeface="Arial"/>
              </a:rPr>
              <a:t> income above the poverty line? How about below? What is the difference between these estimates?</a:t>
            </a:r>
          </a:p>
        </p:txBody>
      </p:sp>
    </p:spTree>
    <p:extLst>
      <p:ext uri="{BB962C8B-B14F-4D97-AF65-F5344CB8AC3E}">
        <p14:creationId xmlns:p14="http://schemas.microsoft.com/office/powerpoint/2010/main" val="11306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Using data from 2017-2018 summarizing the per-capita income (in dollars) and life expectancy in the US and Puerto Rico, we get this regression line: 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b="0" i="1" dirty="0">
                  <a:latin typeface="Cambria Math" panose="02040503050406030204" pitchFamily="18" charset="0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  <a:blipFill>
                <a:blip r:embed="rId3"/>
                <a:stretch>
                  <a:fillRect l="-1757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56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6BD80-408F-09D5-63CB-ECB3CC7C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70E7-48FA-838C-A21C-AF285EA4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pic>
        <p:nvPicPr>
          <p:cNvPr id="7" name="Picture 6" descr="A comparison of 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EE370E0-EB7F-8C8D-DAC7-28DAD9FC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23" y="1123837"/>
            <a:ext cx="8761877" cy="4113238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3F236F70-CBAC-95C8-3A48-993269F7D774}"/>
              </a:ext>
            </a:extLst>
          </p:cNvPr>
          <p:cNvSpPr txBox="1"/>
          <p:nvPr/>
        </p:nvSpPr>
        <p:spPr>
          <a:xfrm>
            <a:off x="3548539" y="381005"/>
            <a:ext cx="7960320" cy="7428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We made two models for the same phenomenon. 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298947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9E8B-E8C8-0B24-8E92-7E12F2DC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02D1-9BA0-23BF-5142-13223D85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pic>
        <p:nvPicPr>
          <p:cNvPr id="7" name="Picture 6" descr="A comparison of 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C1D27B4E-1444-1E42-FA27-227D0443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23" y="1123837"/>
            <a:ext cx="8761877" cy="4113238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E9BEB75A-80A9-5289-417A-FF6984BD748D}"/>
              </a:ext>
            </a:extLst>
          </p:cNvPr>
          <p:cNvSpPr txBox="1"/>
          <p:nvPr/>
        </p:nvSpPr>
        <p:spPr>
          <a:xfrm>
            <a:off x="3548539" y="381005"/>
            <a:ext cx="7960320" cy="7428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We made two models for the same phenomenon. Which is 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9A982A-5C6F-D434-412C-57931B5C1773}"/>
                  </a:ext>
                </a:extLst>
              </p:cNvPr>
              <p:cNvSpPr txBox="1"/>
              <p:nvPr/>
            </p:nvSpPr>
            <p:spPr>
              <a:xfrm>
                <a:off x="5418442" y="5364831"/>
                <a:ext cx="1735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9A982A-5C6F-D434-412C-57931B5C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42" y="5364831"/>
                <a:ext cx="173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17A08-6F44-F318-72E0-ED8EC1EAD2B1}"/>
                  </a:ext>
                </a:extLst>
              </p:cNvPr>
              <p:cNvSpPr txBox="1"/>
              <p:nvPr/>
            </p:nvSpPr>
            <p:spPr>
              <a:xfrm>
                <a:off x="9600401" y="5355688"/>
                <a:ext cx="1735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=0.592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17A08-6F44-F318-72E0-ED8EC1EA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401" y="5355688"/>
                <a:ext cx="1735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0F42ED-26DF-6449-8E5C-EEB4085DA0C2}"/>
              </a:ext>
            </a:extLst>
          </p:cNvPr>
          <p:cNvSpPr/>
          <p:nvPr/>
        </p:nvSpPr>
        <p:spPr>
          <a:xfrm>
            <a:off x="3763616" y="5832326"/>
            <a:ext cx="8095951" cy="89338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Which model explains more of the variance in life expectancy? Is the difference enough to matter?  </a:t>
            </a:r>
          </a:p>
        </p:txBody>
      </p:sp>
    </p:spTree>
    <p:extLst>
      <p:ext uri="{BB962C8B-B14F-4D97-AF65-F5344CB8AC3E}">
        <p14:creationId xmlns:p14="http://schemas.microsoft.com/office/powerpoint/2010/main" val="794563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9E486-2A66-181F-6BE3-452967B48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819B-2463-9A9B-411F-F6C439A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pic>
        <p:nvPicPr>
          <p:cNvPr id="7" name="Picture 6" descr="A comparison of 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D466935A-9EBA-5AED-5CE0-FC2E1030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23" y="1123837"/>
            <a:ext cx="8761877" cy="4113238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3C9176C-A256-FCF9-C6C9-C794AF300C65}"/>
              </a:ext>
            </a:extLst>
          </p:cNvPr>
          <p:cNvSpPr txBox="1"/>
          <p:nvPr/>
        </p:nvSpPr>
        <p:spPr>
          <a:xfrm>
            <a:off x="3548539" y="381005"/>
            <a:ext cx="7960320" cy="7428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99695">
              <a:lnSpc>
                <a:spcPct val="102600"/>
              </a:lnSpc>
              <a:spcBef>
                <a:spcPts val="55"/>
              </a:spcBef>
            </a:pPr>
            <a:r>
              <a:rPr lang="en-US" sz="2400" spc="-10" dirty="0">
                <a:latin typeface="Arial"/>
                <a:cs typeface="Arial"/>
              </a:rPr>
              <a:t>We made two models for the same phenomenon. Which is 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3A4F9E-71BD-6943-ABCD-F8D5AC6D0E1B}"/>
                  </a:ext>
                </a:extLst>
              </p:cNvPr>
              <p:cNvSpPr txBox="1"/>
              <p:nvPr/>
            </p:nvSpPr>
            <p:spPr>
              <a:xfrm>
                <a:off x="5418442" y="5364831"/>
                <a:ext cx="1735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3A4F9E-71BD-6943-ABCD-F8D5AC6D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42" y="5364831"/>
                <a:ext cx="173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0441A6-06B0-C26A-5216-F5DB0A7DF74E}"/>
                  </a:ext>
                </a:extLst>
              </p:cNvPr>
              <p:cNvSpPr txBox="1"/>
              <p:nvPr/>
            </p:nvSpPr>
            <p:spPr>
              <a:xfrm>
                <a:off x="9600401" y="5355688"/>
                <a:ext cx="1735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=0.592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0441A6-06B0-C26A-5216-F5DB0A7DF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401" y="5355688"/>
                <a:ext cx="1735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2BC0DD6-758C-31FB-0884-4890B1490C7D}"/>
                  </a:ext>
                </a:extLst>
              </p:cNvPr>
              <p:cNvSpPr/>
              <p:nvPr/>
            </p:nvSpPr>
            <p:spPr>
              <a:xfrm>
                <a:off x="3763617" y="5832326"/>
                <a:ext cx="4625010" cy="89338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0800" marR="9969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Is a smaller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p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pc="-10" dirty="0">
                    <a:latin typeface="Arial"/>
                    <a:cs typeface="Arial"/>
                  </a:rPr>
                  <a:t> always better?</a:t>
                </a: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2BC0DD6-758C-31FB-0884-4890B1490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7" y="5832326"/>
                <a:ext cx="4625010" cy="89338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dirty="0">
                    <a:latin typeface="Arial"/>
                    <a:cs typeface="Arial"/>
                  </a:rPr>
                  <a:t>Using data from 2017-2018 summarizing the per-capita income (in dollars) and life expectancy in the US and Puerto Rico, we get this regression line: 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b="0" i="1" dirty="0">
                  <a:latin typeface="Cambria Math" panose="02040503050406030204" pitchFamily="18" charset="0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2" y="1721561"/>
                <a:ext cx="7937275" cy="2031325"/>
              </a:xfrm>
              <a:prstGeom prst="rect">
                <a:avLst/>
              </a:prstGeom>
              <a:blipFill>
                <a:blip r:embed="rId3"/>
                <a:stretch>
                  <a:fillRect l="-1757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01F635-8779-7580-CC2C-7CFF416B5983}"/>
              </a:ext>
            </a:extLst>
          </p:cNvPr>
          <p:cNvSpPr/>
          <p:nvPr/>
        </p:nvSpPr>
        <p:spPr>
          <a:xfrm>
            <a:off x="3571558" y="4270532"/>
            <a:ext cx="8421766" cy="100494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What is the average life expectancy given an income of $0? </a:t>
            </a:r>
          </a:p>
          <a:p>
            <a:r>
              <a:rPr lang="en-US" sz="2400" dirty="0"/>
              <a:t>What is the average life expectancy given an income of $30,000 </a:t>
            </a:r>
          </a:p>
        </p:txBody>
      </p:sp>
    </p:spTree>
    <p:extLst>
      <p:ext uri="{BB962C8B-B14F-4D97-AF65-F5344CB8AC3E}">
        <p14:creationId xmlns:p14="http://schemas.microsoft.com/office/powerpoint/2010/main" val="418948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159676-8E8D-FDB5-674C-704F6A87FE7D}"/>
              </a:ext>
            </a:extLst>
          </p:cNvPr>
          <p:cNvSpPr txBox="1"/>
          <p:nvPr/>
        </p:nvSpPr>
        <p:spPr>
          <a:xfrm>
            <a:off x="3659398" y="2566736"/>
            <a:ext cx="2580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line in this plot shows our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points show the actual data </a:t>
            </a:r>
          </a:p>
        </p:txBody>
      </p:sp>
    </p:spTree>
    <p:extLst>
      <p:ext uri="{BB962C8B-B14F-4D97-AF65-F5344CB8AC3E}">
        <p14:creationId xmlns:p14="http://schemas.microsoft.com/office/powerpoint/2010/main" val="71336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86C5A-E8AC-8F1E-95FB-5E10E8F7D81B}"/>
                  </a:ext>
                </a:extLst>
              </p:cNvPr>
              <p:cNvSpPr txBox="1"/>
              <p:nvPr/>
            </p:nvSpPr>
            <p:spPr>
              <a:xfrm>
                <a:off x="3571558" y="2310064"/>
                <a:ext cx="2947482" cy="228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86C5A-E8AC-8F1E-95FB-5E10E8F7D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10064"/>
                <a:ext cx="2947482" cy="2283638"/>
              </a:xfrm>
              <a:prstGeom prst="rect">
                <a:avLst/>
              </a:prstGeom>
              <a:blipFill>
                <a:blip r:embed="rId5"/>
                <a:stretch>
                  <a:fillRect l="-2146" t="-1105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71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59676-8E8D-FDB5-674C-704F6A87FE7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225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59676-8E8D-FDB5-674C-704F6A87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2255105"/>
              </a:xfrm>
              <a:prstGeom prst="rect">
                <a:avLst/>
              </a:prstGeom>
              <a:blipFill>
                <a:blip r:embed="rId5"/>
                <a:stretch>
                  <a:fillRect l="-2146" t="-1685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F9AAFF41-B6E2-EB00-9004-CDB17E7ABDF5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F9AAFF41-B6E2-EB00-9004-CDB17E7A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0054FBBD-0FBA-38CD-C031-82103E7912B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0054FBBD-0FBA-38CD-C031-82103E791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9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786B51F-8DFF-E425-C021-B0E1678EA954}"/>
              </a:ext>
            </a:extLst>
          </p:cNvPr>
          <p:cNvGrpSpPr/>
          <p:nvPr/>
        </p:nvGrpSpPr>
        <p:grpSpPr>
          <a:xfrm>
            <a:off x="3571558" y="188874"/>
            <a:ext cx="8058969" cy="1500603"/>
            <a:chOff x="138547" y="2205985"/>
            <a:chExt cx="4331335" cy="66167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D4A551F-A300-1680-AAB9-0573C9C28B2D}"/>
                </a:ext>
              </a:extLst>
            </p:cNvPr>
            <p:cNvSpPr/>
            <p:nvPr/>
          </p:nvSpPr>
          <p:spPr>
            <a:xfrm>
              <a:off x="138547" y="2205985"/>
              <a:ext cx="4331335" cy="661670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71C9135-618E-9340-6EFD-DBC624C0AD08}"/>
                </a:ext>
              </a:extLst>
            </p:cNvPr>
            <p:cNvSpPr/>
            <p:nvPr/>
          </p:nvSpPr>
          <p:spPr>
            <a:xfrm>
              <a:off x="156547" y="2437139"/>
              <a:ext cx="4295140" cy="412750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582FCF7A-84A4-7010-8B11-539CFD703CDD}"/>
              </a:ext>
            </a:extLst>
          </p:cNvPr>
          <p:cNvSpPr txBox="1"/>
          <p:nvPr/>
        </p:nvSpPr>
        <p:spPr>
          <a:xfrm>
            <a:off x="3659398" y="220958"/>
            <a:ext cx="7937275" cy="127695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sz="2400" dirty="0">
                <a:latin typeface="Arial"/>
                <a:cs typeface="Arial"/>
              </a:rPr>
              <a:t>Motivating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 dirty="0">
              <a:latin typeface="Arial"/>
              <a:cs typeface="Arial"/>
            </a:endParaRPr>
          </a:p>
          <a:p>
            <a:pPr marL="40640" marR="30480">
              <a:lnSpc>
                <a:spcPct val="102600"/>
              </a:lnSpc>
              <a:spcBef>
                <a:spcPts val="610"/>
              </a:spcBef>
            </a:pPr>
            <a:r>
              <a:rPr sz="2400" spc="-2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association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per-</a:t>
            </a:r>
            <a:r>
              <a:rPr sz="2400" spc="-30" dirty="0">
                <a:latin typeface="Arial"/>
                <a:cs typeface="Arial"/>
              </a:rPr>
              <a:t>capita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income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life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expectancy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3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B9482A1-9597-4FCB-63B4-5AE85D4A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73" y="1721561"/>
            <a:ext cx="5524500" cy="496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/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𝑙𝑖𝑓𝑒𝐸𝑥𝑝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=73.62+0.0000836∗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/>
                        </a:rPr>
                        <m:t>𝑖𝑛𝑐𝑜𝑚𝑒</m:t>
                      </m:r>
                    </m:oMath>
                  </m:oMathPara>
                </a14:m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BA00BE63-EBEA-9B8E-F23F-775547D5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49" y="1733254"/>
                <a:ext cx="5524500" cy="513616"/>
              </a:xfrm>
              <a:prstGeom prst="round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932C8F61-2538-12AD-8BAA-A4442ECA50BA}"/>
              </a:ext>
            </a:extLst>
          </p:cNvPr>
          <p:cNvSpPr/>
          <p:nvPr/>
        </p:nvSpPr>
        <p:spPr>
          <a:xfrm>
            <a:off x="7026442" y="2871536"/>
            <a:ext cx="449179" cy="27271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/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most observations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 there is a difference between the predicted value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aka the line) and the actual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aka the point)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difference is the </a:t>
                </a:r>
                <a:r>
                  <a:rPr lang="en-US" sz="2000" b="1" i="1" dirty="0"/>
                  <a:t>residual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55C460-F03F-25FE-575C-226CE42B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58" y="2342148"/>
                <a:ext cx="2947482" cy="3486211"/>
              </a:xfrm>
              <a:prstGeom prst="rect">
                <a:avLst/>
              </a:prstGeom>
              <a:blipFill>
                <a:blip r:embed="rId5"/>
                <a:stretch>
                  <a:fillRect l="-2146" t="-1091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/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AFEC6C43-72D1-0370-2278-362C609C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05" y="2566736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/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817B4FE9-B760-0CE6-F3BF-8968CD9A2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3" y="5334000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/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6" name="Rounded Rectangular Callout 15">
                <a:extLst>
                  <a:ext uri="{FF2B5EF4-FFF2-40B4-BE49-F238E27FC236}">
                    <a16:creationId xmlns:a16="http://schemas.microsoft.com/office/drawing/2014/main" id="{7B47A503-4F83-9DE8-AE47-05588F0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61" y="3947603"/>
                <a:ext cx="625642" cy="513616"/>
              </a:xfrm>
              <a:prstGeom prst="wedgeRoundRectCallout">
                <a:avLst>
                  <a:gd name="adj1" fmla="val -62833"/>
                  <a:gd name="adj2" fmla="val 109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83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979</TotalTime>
  <Words>2562</Words>
  <Application>Microsoft Macintosh PowerPoint</Application>
  <PresentationFormat>Widescreen</PresentationFormat>
  <Paragraphs>460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Corbel</vt:lpstr>
      <vt:lpstr>Helvetica</vt:lpstr>
      <vt:lpstr>Times New Roman</vt:lpstr>
      <vt:lpstr>Wingdings 2</vt:lpstr>
      <vt:lpstr>Frame</vt:lpstr>
      <vt:lpstr>Elementary Statistics – Simple Linear Regression Pt 2</vt:lpstr>
      <vt:lpstr>Plan for Today</vt:lpstr>
      <vt:lpstr>Warm Up: Interpreting the Regression Line 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Least Squares Line</vt:lpstr>
      <vt:lpstr>Assessing Fit</vt:lpstr>
      <vt:lpstr>Assessing Fit</vt:lpstr>
      <vt:lpstr>Assessing Fit</vt:lpstr>
      <vt:lpstr>Assessing Fit</vt:lpstr>
      <vt:lpstr>Assessing Fit</vt:lpstr>
      <vt:lpstr>Assessing Fit</vt:lpstr>
      <vt:lpstr>Outliers and Influential Points</vt:lpstr>
      <vt:lpstr>Outliers and Influential Points</vt:lpstr>
      <vt:lpstr>Outliers and Influential Points</vt:lpstr>
      <vt:lpstr>Outliers and Influential Points</vt:lpstr>
      <vt:lpstr>Binary Predictors</vt:lpstr>
      <vt:lpstr>Binary Predictors</vt:lpstr>
      <vt:lpstr>Binary Predictors</vt:lpstr>
      <vt:lpstr>Binary Predictors</vt:lpstr>
      <vt:lpstr>Binary Predictors</vt:lpstr>
      <vt:lpstr>Binary Predictors</vt:lpstr>
      <vt:lpstr>Binary Predictors</vt:lpstr>
      <vt:lpstr>Binary Predictors</vt:lpstr>
      <vt:lpstr>Comparison of Models</vt:lpstr>
      <vt:lpstr>Comparison of Models</vt:lpstr>
      <vt:lpstr>Comparison of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40</cp:revision>
  <dcterms:created xsi:type="dcterms:W3CDTF">2023-08-03T18:49:17Z</dcterms:created>
  <dcterms:modified xsi:type="dcterms:W3CDTF">2024-02-06T13:03:01Z</dcterms:modified>
</cp:coreProperties>
</file>