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8"/>
  </p:notesMasterIdLst>
  <p:sldIdLst>
    <p:sldId id="256" r:id="rId2"/>
    <p:sldId id="257" r:id="rId3"/>
    <p:sldId id="380" r:id="rId4"/>
    <p:sldId id="392" r:id="rId5"/>
    <p:sldId id="393" r:id="rId6"/>
    <p:sldId id="394" r:id="rId7"/>
    <p:sldId id="395" r:id="rId8"/>
    <p:sldId id="396" r:id="rId9"/>
    <p:sldId id="398" r:id="rId10"/>
    <p:sldId id="399" r:id="rId11"/>
    <p:sldId id="397" r:id="rId12"/>
    <p:sldId id="400" r:id="rId13"/>
    <p:sldId id="401" r:id="rId14"/>
    <p:sldId id="403" r:id="rId15"/>
    <p:sldId id="402" r:id="rId16"/>
    <p:sldId id="404" r:id="rId17"/>
    <p:sldId id="405" r:id="rId18"/>
    <p:sldId id="409" r:id="rId19"/>
    <p:sldId id="410" r:id="rId20"/>
    <p:sldId id="406" r:id="rId21"/>
    <p:sldId id="407" r:id="rId22"/>
    <p:sldId id="408" r:id="rId23"/>
    <p:sldId id="411" r:id="rId24"/>
    <p:sldId id="412" r:id="rId25"/>
    <p:sldId id="413" r:id="rId26"/>
    <p:sldId id="41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232"/>
    <p:restoredTop sz="68552"/>
  </p:normalViewPr>
  <p:slideViewPr>
    <p:cSldViewPr snapToGrid="0">
      <p:cViewPr>
        <p:scale>
          <a:sx n="85" d="100"/>
          <a:sy n="85" d="100"/>
        </p:scale>
        <p:origin x="272"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14:17:23.858"/>
    </inkml:context>
    <inkml:brush xml:id="br0">
      <inkml:brushProperty name="width" value="0.035" units="cm"/>
      <inkml:brushProperty name="height" value="0.035" units="cm"/>
      <inkml:brushProperty name="color" value="#FFC114"/>
    </inkml:brush>
  </inkml:definitions>
  <inkml:trace contextRef="#ctx0" brushRef="#br0">139 30 24575,'9'0'0,"7"0"0,5 0 0,2 0 0,-4 0 0,-11 0 0,-6 1 0,-9 4 0,-5 5 0,-2 3 0,-4 4 0,-3 0 0,-4 6 0,-4 2 0,-1 2 0,2-1 0,4-1 0,11-10 0,1 0 0,9-11 0,3 1 0,7-2 0,9-6 0,7-6 0,6-5 0,7-7 0,8 0 0,10-6 0,3 2 0,-5 2 0,-11 7 0,-13 7 0,-10 6 0,-7-2 0,-6 0 0,-2-1 0,0 2 0,-2 4 0,-5 2 0,-10 5 0,-7 5 0,-6 6 0,-4 4 0,1 1 0,1 0 0,5-2 0,6-4 0,3-3 0,4-4 0,3-1 0,1-1 0,4-1 0,1-1 0,2-1 0,0 1 0,0 1 0,1-2 0,3 0 0,6-3 0,5-2 0,8 0 0,9-5 0,11-9 0,12-9 0,8-6 0,0 3 0,-8 4 0,-12 9 0,-11 3 0,-8 3 0,-7 3 0,-4 2 0,-6 2 0,-5 2 0,-3 2 0,-6 2 0,-5 1 0,0 1 0,-4 2 0,-2 2 0,-2 1 0,0 3 0,3-2 0,1 2 0,9-5 0,0-1 0,7-4 0,0 1 0,0 1 0,0-1 0,2-3 0,3-2 0,5-2 0,6 0 0,5 0 0,1 0 0,0 0 0,0 0 0,0-4 0,1-6 0,-1-4 0,-3-2 0,-5 1 0,-6 1 0,-3 0 0,-2-3 0,1-1 0,0-2 0,-1-1 0,0 2 0,-3 4 0,0 5 0,0 1 0,-3 3 0,-7 2 0,-10 1 0,-9 3 0,-6 0 0,-3 0 0,2 0 0,2 0 0,5 0 0,3 0 0,1 0 0,-1 0 0,0 0 0,4 0 0,4 0 0,4 0 0,7 0 0,8 0 0,13-5 0,15-1 0,6-3 0,2 0 0,-5 5 0,-7 1 0,-5-2 0,-7 4 0,0-4 0,-6 3 0,3-3 0,-2-1 0,-2-1 0,-7 2 0,-8 2 0,-7 1 0,-7 2 0,-6 2 0,-3 4 0,-4 1 0,-1 1 0,-1-2 0,-1-3 0,1 0 0,1-3 0,2 2 0,6 1 0,-2 4 0,16-2 0,0 3 0,14-6 0,5 1 0,11-6 0,7-2 0,3-1 0,-3 0 0,-10 4 0,-5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153621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22523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dirty="0"/>
              <a:t>If H_0 is true, then P(Y=not real | dem) = P(Y=Not real), so expected is total num of </a:t>
            </a:r>
            <a:r>
              <a:rPr lang="en-US" dirty="0" err="1"/>
              <a:t>dems</a:t>
            </a:r>
            <a:r>
              <a:rPr lang="en-US" dirty="0"/>
              <a:t> times proportion of not real </a:t>
            </a:r>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112054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dirty="0"/>
              <a:t>If H_0 is true, then P(Y=not real | dem) = P(Y=Not real), so expected is total num of </a:t>
            </a:r>
            <a:r>
              <a:rPr lang="en-US" dirty="0" err="1"/>
              <a:t>dems</a:t>
            </a:r>
            <a:r>
              <a:rPr lang="en-US" dirty="0"/>
              <a:t> times proportion of not real </a:t>
            </a:r>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419711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238222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3153247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243183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461087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44809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90168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149657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3877438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i="1" dirty="0">
                <a:effectLst/>
                <a:latin typeface="Helvetica" pitchFamily="2" charset="0"/>
              </a:rPr>
              <a:t>It is closely related to the Normal distribution: it models the sum of k</a:t>
            </a:r>
            <a:r>
              <a:rPr lang="en-US" i="0" dirty="0">
                <a:effectLst/>
                <a:latin typeface="Helvetica" pitchFamily="2" charset="0"/>
              </a:rPr>
              <a:t> </a:t>
            </a:r>
            <a:r>
              <a:rPr lang="en-US" i="1" dirty="0">
                <a:effectLst/>
                <a:latin typeface="Helvetica" pitchFamily="2" charset="0"/>
              </a:rPr>
              <a:t>independent squared Z-scores!</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2326814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r>
              <a:rPr lang="en-US" i="1" dirty="0">
                <a:effectLst/>
                <a:latin typeface="Helvetica" pitchFamily="2" charset="0"/>
              </a:rPr>
              <a:t>It is closely related to the Normal distribution: it models the sum of k</a:t>
            </a:r>
            <a:r>
              <a:rPr lang="en-US" i="0" dirty="0">
                <a:effectLst/>
                <a:latin typeface="Helvetica" pitchFamily="2" charset="0"/>
              </a:rPr>
              <a:t> </a:t>
            </a:r>
            <a:r>
              <a:rPr lang="en-US" i="1" dirty="0">
                <a:effectLst/>
                <a:latin typeface="Helvetica" pitchFamily="2" charset="0"/>
              </a:rPr>
              <a:t>independent squared Z-scores!</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2574123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420591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311739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414292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79427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27440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83562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426734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44202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49954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Categorical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632311"/>
              </a:xfrm>
              <a:prstGeom prst="rect">
                <a:avLst/>
              </a:prstGeom>
              <a:noFill/>
            </p:spPr>
            <p:txBody>
              <a:bodyPr wrap="square" rtlCol="0">
                <a:spAutoFit/>
              </a:bodyPr>
              <a:lstStyle/>
              <a:p>
                <a:r>
                  <a:rPr lang="en-US" sz="2400" dirty="0"/>
                  <a:t>Hypothesis Tests for Categorical Variables with more than 2 levels follow the same recipe as the binary examples we’ve looked at:</a:t>
                </a:r>
              </a:p>
              <a:p>
                <a:endParaRPr lang="en-US" sz="2400" dirty="0"/>
              </a:p>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a:p>
                <a:r>
                  <a:rPr lang="en-US" sz="2400" dirty="0"/>
                  <a:t>However now, our test statistic is the Chi-square statistic (instead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a:t>
                </a:r>
              </a:p>
              <a:p>
                <a:endParaRPr lang="en-US" sz="2400" dirty="0"/>
              </a:p>
              <a:p>
                <a:r>
                  <a:rPr lang="en-US" sz="2400" dirty="0"/>
                  <a:t>and our null distribution will be modeled by the Chi distribution (instead of the normal distribution).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632311"/>
              </a:xfrm>
              <a:prstGeom prst="rect">
                <a:avLst/>
              </a:prstGeom>
              <a:blipFill>
                <a:blip r:embed="rId3"/>
                <a:stretch>
                  <a:fillRect l="-1240" t="-674" r="-310" b="-1573"/>
                </a:stretch>
              </a:blipFill>
            </p:spPr>
            <p:txBody>
              <a:bodyPr/>
              <a:lstStyle/>
              <a:p>
                <a:r>
                  <a:rPr lang="en-US">
                    <a:noFill/>
                  </a:rPr>
                  <a:t> </a:t>
                </a:r>
              </a:p>
            </p:txBody>
          </p:sp>
        </mc:Fallback>
      </mc:AlternateContent>
    </p:spTree>
    <p:extLst>
      <p:ext uri="{BB962C8B-B14F-4D97-AF65-F5344CB8AC3E}">
        <p14:creationId xmlns:p14="http://schemas.microsoft.com/office/powerpoint/2010/main" val="387408493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2677656"/>
          </a:xfrm>
          <a:prstGeom prst="rect">
            <a:avLst/>
          </a:prstGeom>
          <a:noFill/>
        </p:spPr>
        <p:txBody>
          <a:bodyPr wrap="square" rtlCol="0">
            <a:spAutoFit/>
          </a:bodyPr>
          <a:lstStyle/>
          <a:p>
            <a:r>
              <a:rPr lang="en-US" sz="2400" b="1" dirty="0"/>
              <a:t>Motivating Example</a:t>
            </a:r>
          </a:p>
          <a:p>
            <a:endParaRPr lang="en-US" sz="2400" dirty="0"/>
          </a:p>
          <a:p>
            <a:r>
              <a:rPr lang="en-US" sz="2400" dirty="0"/>
              <a:t>As part of their 2017 “Pulse of the Nation” project, Cards Against Humanity conducted monthly polls examining American’s social and political views. The following contingency table summarizes the political part affiliation and climate change beliefs of 1000 participants in the September 2017 poll:</a:t>
            </a:r>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614338" y="2817072"/>
            <a:ext cx="8117444" cy="2787315"/>
          </a:xfrm>
          <a:prstGeom prst="rect">
            <a:avLst/>
          </a:prstGeom>
        </p:spPr>
      </p:pic>
    </p:spTree>
    <p:extLst>
      <p:ext uri="{BB962C8B-B14F-4D97-AF65-F5344CB8AC3E}">
        <p14:creationId xmlns:p14="http://schemas.microsoft.com/office/powerpoint/2010/main" val="247993614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2677656"/>
          </a:xfrm>
          <a:prstGeom prst="rect">
            <a:avLst/>
          </a:prstGeom>
          <a:noFill/>
        </p:spPr>
        <p:txBody>
          <a:bodyPr wrap="square" rtlCol="0">
            <a:spAutoFit/>
          </a:bodyPr>
          <a:lstStyle/>
          <a:p>
            <a:r>
              <a:rPr lang="en-US" sz="2400" b="1" dirty="0"/>
              <a:t>Motivating Example</a:t>
            </a:r>
          </a:p>
          <a:p>
            <a:endParaRPr lang="en-US" sz="2400" dirty="0"/>
          </a:p>
          <a:p>
            <a:r>
              <a:rPr lang="en-US" sz="2400" dirty="0"/>
              <a:t>As part of their 2017 “Pulse of the Nation” project, Cards Against Humanity conducted monthly polls examining American’s social and political views. The following contingency table summarizes the political part affiliation and climate change beliefs of 1000 participants in the September 2017 poll:</a:t>
            </a:r>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614338" y="2817072"/>
            <a:ext cx="8117444" cy="2787315"/>
          </a:xfrm>
          <a:prstGeom prst="rect">
            <a:avLst/>
          </a:prstGeom>
        </p:spPr>
      </p:pic>
      <p:sp>
        <p:nvSpPr>
          <p:cNvPr id="3" name="Alternate Process 2">
            <a:extLst>
              <a:ext uri="{FF2B5EF4-FFF2-40B4-BE49-F238E27FC236}">
                <a16:creationId xmlns:a16="http://schemas.microsoft.com/office/drawing/2014/main" id="{433C0A55-48F1-AC5A-CCB7-FD842F6661A4}"/>
              </a:ext>
            </a:extLst>
          </p:cNvPr>
          <p:cNvSpPr/>
          <p:nvPr/>
        </p:nvSpPr>
        <p:spPr>
          <a:xfrm>
            <a:off x="3746090" y="5494728"/>
            <a:ext cx="7610168" cy="119716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Suppose our research question is: Are political affiliation and belief in climate change independent of one another?</a:t>
            </a:r>
          </a:p>
        </p:txBody>
      </p:sp>
      <p:sp>
        <p:nvSpPr>
          <p:cNvPr id="5" name="Alternate Process 4">
            <a:extLst>
              <a:ext uri="{FF2B5EF4-FFF2-40B4-BE49-F238E27FC236}">
                <a16:creationId xmlns:a16="http://schemas.microsoft.com/office/drawing/2014/main" id="{49C75F5C-8A4A-8E9D-08C8-D05AD8535E42}"/>
              </a:ext>
            </a:extLst>
          </p:cNvPr>
          <p:cNvSpPr/>
          <p:nvPr/>
        </p:nvSpPr>
        <p:spPr>
          <a:xfrm>
            <a:off x="3746090" y="3141406"/>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3791568217"/>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740307"/>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Our </a:t>
                </a:r>
                <a:r>
                  <a:rPr lang="en-US" sz="2400" b="1" dirty="0"/>
                  <a:t>hypotheses</a:t>
                </a:r>
                <a:r>
                  <a:rPr lang="en-US" sz="2400" dirty="0"/>
                  <a:t> are: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 individuals’ climate change beliefs </a:t>
                </a:r>
                <a:r>
                  <a:rPr lang="en-US" sz="2400" b="1" dirty="0"/>
                  <a:t>are independent </a:t>
                </a:r>
                <a:r>
                  <a:rPr lang="en-US" sz="2400" dirty="0"/>
                  <a:t>of their 	political affiliation</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oMath>
                </a14:m>
                <a:r>
                  <a:rPr lang="en-US" sz="2400" dirty="0"/>
                  <a:t> individuals’ climate change beliefs </a:t>
                </a:r>
                <a:r>
                  <a:rPr lang="en-US" sz="2400" b="1" dirty="0"/>
                  <a:t>are not independent </a:t>
                </a:r>
                <a:r>
                  <a:rPr lang="en-US" sz="2400" dirty="0"/>
                  <a:t>of 	their political affiliation. </a:t>
                </a:r>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740307"/>
              </a:xfrm>
              <a:prstGeom prst="rect">
                <a:avLst/>
              </a:prstGeom>
              <a:blipFill>
                <a:blip r:embed="rId3"/>
                <a:stretch>
                  <a:fillRect l="-1240" t="-564" r="-1395"/>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433C0A55-48F1-AC5A-CCB7-FD842F6661A4}"/>
              </a:ext>
            </a:extLst>
          </p:cNvPr>
          <p:cNvSpPr/>
          <p:nvPr/>
        </p:nvSpPr>
        <p:spPr>
          <a:xfrm>
            <a:off x="3672908" y="3282470"/>
            <a:ext cx="7610168" cy="119716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Suppose our research question is: Are political affiliation and belief in climate change independent of one another?</a:t>
            </a:r>
          </a:p>
        </p:txBody>
      </p:sp>
      <p:sp>
        <p:nvSpPr>
          <p:cNvPr id="5" name="Alternate Process 4">
            <a:extLst>
              <a:ext uri="{FF2B5EF4-FFF2-40B4-BE49-F238E27FC236}">
                <a16:creationId xmlns:a16="http://schemas.microsoft.com/office/drawing/2014/main" id="{01C7AFA5-141B-AB2C-F7F8-CCE629BC40AA}"/>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196999774"/>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6297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The</a:t>
            </a:r>
            <a:r>
              <a:rPr lang="en-US" sz="2400" b="1" dirty="0"/>
              <a:t> Test Statistic </a:t>
            </a:r>
            <a:r>
              <a:rPr lang="en-US" sz="2400" dirty="0"/>
              <a:t>will capture the degree of discrepancy between observed counts, and the counts we would expect if the null hypothesis (independence between variables) were true.</a:t>
            </a:r>
          </a:p>
          <a:p>
            <a:endParaRPr lang="en-US" sz="2400" dirty="0"/>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C3663859-8E84-FCD3-FE05-52B2737189C8}"/>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395499472"/>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740307"/>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Our </a:t>
                </a:r>
                <a:r>
                  <a:rPr lang="en-US" sz="2400" b="1" dirty="0"/>
                  <a:t>hypotheses</a:t>
                </a:r>
                <a:r>
                  <a:rPr lang="en-US" sz="2400" dirty="0"/>
                  <a:t> are: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 individuals’ climate change beliefs </a:t>
                </a:r>
                <a:r>
                  <a:rPr lang="en-US" sz="2400" b="1" dirty="0"/>
                  <a:t>are independent </a:t>
                </a:r>
                <a:r>
                  <a:rPr lang="en-US" sz="2400" dirty="0"/>
                  <a:t>of their 	political affiliation</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oMath>
                </a14:m>
                <a:r>
                  <a:rPr lang="en-US" sz="2400" dirty="0"/>
                  <a:t> individuals’ climate change beliefs </a:t>
                </a:r>
                <a:r>
                  <a:rPr lang="en-US" sz="2400" b="1" dirty="0"/>
                  <a:t>are not independent </a:t>
                </a:r>
                <a:r>
                  <a:rPr lang="en-US" sz="2400" dirty="0"/>
                  <a:t>of 	their political affiliation. </a:t>
                </a:r>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740307"/>
              </a:xfrm>
              <a:prstGeom prst="rect">
                <a:avLst/>
              </a:prstGeom>
              <a:blipFill>
                <a:blip r:embed="rId3"/>
                <a:stretch>
                  <a:fillRect l="-1240" t="-564" r="-1395"/>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433C0A55-48F1-AC5A-CCB7-FD842F6661A4}"/>
              </a:ext>
            </a:extLst>
          </p:cNvPr>
          <p:cNvSpPr/>
          <p:nvPr/>
        </p:nvSpPr>
        <p:spPr>
          <a:xfrm>
            <a:off x="3672908" y="3282470"/>
            <a:ext cx="7610168" cy="119716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Suppose our research question is: Are political affiliation and belief in climate change independent of one another?</a:t>
            </a:r>
          </a:p>
        </p:txBody>
      </p:sp>
      <mc:AlternateContent xmlns:mc="http://schemas.openxmlformats.org/markup-compatibility/2006">
        <mc:Choice xmlns:a14="http://schemas.microsoft.com/office/drawing/2010/main" Requires="a14">
          <p:sp>
            <p:nvSpPr>
              <p:cNvPr id="5" name="Alternate Process 4">
                <a:extLst>
                  <a:ext uri="{FF2B5EF4-FFF2-40B4-BE49-F238E27FC236}">
                    <a16:creationId xmlns:a16="http://schemas.microsoft.com/office/drawing/2014/main" id="{EF517A53-9283-3CF1-B798-DBB2F5C30834}"/>
                  </a:ext>
                </a:extLst>
              </p:cNvPr>
              <p:cNvSpPr/>
              <p:nvPr/>
            </p:nvSpPr>
            <p:spPr>
              <a:xfrm>
                <a:off x="3304902" y="3250081"/>
                <a:ext cx="8589951" cy="1371599"/>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t>If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a:t> were true</a:t>
                </a:r>
                <a:r>
                  <a:rPr lang="en-US" sz="2400" dirty="0"/>
                  <a:t>, how many of the 237 Democratic respondents would we expect to not believe in climate change? </a:t>
                </a:r>
              </a:p>
            </p:txBody>
          </p:sp>
        </mc:Choice>
        <mc:Fallback>
          <p:sp>
            <p:nvSpPr>
              <p:cNvPr id="5" name="Alternate Process 4">
                <a:extLst>
                  <a:ext uri="{FF2B5EF4-FFF2-40B4-BE49-F238E27FC236}">
                    <a16:creationId xmlns:a16="http://schemas.microsoft.com/office/drawing/2014/main" id="{EF517A53-9283-3CF1-B798-DBB2F5C30834}"/>
                  </a:ext>
                </a:extLst>
              </p:cNvPr>
              <p:cNvSpPr>
                <a:spLocks noRot="1" noChangeAspect="1" noMove="1" noResize="1" noEditPoints="1" noAdjustHandles="1" noChangeArrowheads="1" noChangeShapeType="1" noTextEdit="1"/>
              </p:cNvSpPr>
              <p:nvPr/>
            </p:nvSpPr>
            <p:spPr>
              <a:xfrm>
                <a:off x="3304902" y="3250081"/>
                <a:ext cx="8589951" cy="1371599"/>
              </a:xfrm>
              <a:prstGeom prst="flowChartAlternateProcess">
                <a:avLst/>
              </a:prstGeom>
              <a:blipFill>
                <a:blip r:embed="rId5"/>
                <a:stretch>
                  <a:fillRect/>
                </a:stretch>
              </a:blipFill>
            </p:spPr>
            <p:txBody>
              <a:bodyPr/>
              <a:lstStyle/>
              <a:p>
                <a:r>
                  <a:rPr lang="en-US">
                    <a:noFill/>
                  </a:rPr>
                  <a:t> </a:t>
                </a:r>
              </a:p>
            </p:txBody>
          </p:sp>
        </mc:Fallback>
      </mc:AlternateContent>
      <p:sp>
        <p:nvSpPr>
          <p:cNvPr id="6" name="Alternate Process 5">
            <a:extLst>
              <a:ext uri="{FF2B5EF4-FFF2-40B4-BE49-F238E27FC236}">
                <a16:creationId xmlns:a16="http://schemas.microsoft.com/office/drawing/2014/main" id="{B98DCA5F-DF86-F076-8553-274F5D8CC3E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1530308622"/>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6297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dirty="0"/>
              <a:t>The</a:t>
            </a:r>
            <a:r>
              <a:rPr lang="en-US" sz="2400" b="1" dirty="0"/>
              <a:t> Test Statistic </a:t>
            </a:r>
            <a:r>
              <a:rPr lang="en-US" sz="2400" dirty="0"/>
              <a:t>will capture the degree of discrepancy between observed counts, and the counts we would expect if the null hypothesis (independence between variables) were true.</a:t>
            </a:r>
          </a:p>
          <a:p>
            <a:endParaRPr lang="en-US" sz="2400" dirty="0"/>
          </a:p>
        </p:txBody>
      </p:sp>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3"/>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2C91D1FD-FCB0-4B04-9406-FED7967FB4CD}"/>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60020835"/>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25726"/>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225726"/>
              </a:xfrm>
              <a:prstGeom prst="rect">
                <a:avLst/>
              </a:prstGeom>
              <a:blipFill>
                <a:blip r:embed="rId3"/>
                <a:stretch>
                  <a:fillRect l="-1240" t="-726" b="-24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150E7C71-79A6-0CE7-23D1-9D42B25DBFCB}"/>
              </a:ext>
            </a:extLst>
          </p:cNvPr>
          <p:cNvSpPr/>
          <p:nvPr/>
        </p:nvSpPr>
        <p:spPr>
          <a:xfrm>
            <a:off x="3672908" y="952503"/>
            <a:ext cx="1563329" cy="412955"/>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Expected</a:t>
            </a:r>
          </a:p>
        </p:txBody>
      </p:sp>
      <p:sp>
        <p:nvSpPr>
          <p:cNvPr id="5" name="Rectangle 4">
            <a:extLst>
              <a:ext uri="{FF2B5EF4-FFF2-40B4-BE49-F238E27FC236}">
                <a16:creationId xmlns:a16="http://schemas.microsoft.com/office/drawing/2014/main" id="{5F665A3F-F287-078C-E564-50193F278A49}"/>
              </a:ext>
            </a:extLst>
          </p:cNvPr>
          <p:cNvSpPr/>
          <p:nvPr/>
        </p:nvSpPr>
        <p:spPr>
          <a:xfrm>
            <a:off x="5501148" y="1887794"/>
            <a:ext cx="5117691" cy="84065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889397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225726"/>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225726"/>
              </a:xfrm>
              <a:prstGeom prst="rect">
                <a:avLst/>
              </a:prstGeom>
              <a:blipFill>
                <a:blip r:embed="rId3"/>
                <a:stretch>
                  <a:fillRect l="-1240" t="-726" b="-24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3" name="Alternate Process 2">
            <a:extLst>
              <a:ext uri="{FF2B5EF4-FFF2-40B4-BE49-F238E27FC236}">
                <a16:creationId xmlns:a16="http://schemas.microsoft.com/office/drawing/2014/main" id="{150E7C71-79A6-0CE7-23D1-9D42B25DBFCB}"/>
              </a:ext>
            </a:extLst>
          </p:cNvPr>
          <p:cNvSpPr/>
          <p:nvPr/>
        </p:nvSpPr>
        <p:spPr>
          <a:xfrm>
            <a:off x="3672908" y="952503"/>
            <a:ext cx="1563329" cy="412955"/>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Expected</a:t>
            </a:r>
          </a:p>
        </p:txBody>
      </p:sp>
      <p:sp>
        <p:nvSpPr>
          <p:cNvPr id="5" name="Rectangle 4">
            <a:extLst>
              <a:ext uri="{FF2B5EF4-FFF2-40B4-BE49-F238E27FC236}">
                <a16:creationId xmlns:a16="http://schemas.microsoft.com/office/drawing/2014/main" id="{5F665A3F-F287-078C-E564-50193F278A49}"/>
              </a:ext>
            </a:extLst>
          </p:cNvPr>
          <p:cNvSpPr/>
          <p:nvPr/>
        </p:nvSpPr>
        <p:spPr>
          <a:xfrm>
            <a:off x="5501148" y="1887794"/>
            <a:ext cx="5117691" cy="84065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Alternate Process 5">
            <a:extLst>
              <a:ext uri="{FF2B5EF4-FFF2-40B4-BE49-F238E27FC236}">
                <a16:creationId xmlns:a16="http://schemas.microsoft.com/office/drawing/2014/main" id="{1FC30FAA-A270-A04A-C199-747FE7A83F73}"/>
              </a:ext>
            </a:extLst>
          </p:cNvPr>
          <p:cNvSpPr/>
          <p:nvPr/>
        </p:nvSpPr>
        <p:spPr>
          <a:xfrm>
            <a:off x="5236122" y="5725020"/>
            <a:ext cx="4668126" cy="932895"/>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Fill in the expected table.</a:t>
            </a:r>
          </a:p>
        </p:txBody>
      </p:sp>
    </p:spTree>
    <p:extLst>
      <p:ext uri="{BB962C8B-B14F-4D97-AF65-F5344CB8AC3E}">
        <p14:creationId xmlns:p14="http://schemas.microsoft.com/office/powerpoint/2010/main" val="2386575987"/>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67746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i="1">
                              <a:latin typeface="Cambria Math" panose="02040503050406030204" pitchFamily="18" charset="0"/>
                            </a:rPr>
                            <m:t>𝑟𝑜𝑤</m:t>
                          </m:r>
                          <m:r>
                            <a:rPr lang="en-US" sz="2200" i="1">
                              <a:latin typeface="Cambria Math" panose="02040503050406030204" pitchFamily="18" charset="0"/>
                            </a:rPr>
                            <m:t> </m:t>
                          </m:r>
                          <m:r>
                            <a:rPr lang="en-US" sz="2200" i="1">
                              <a:latin typeface="Cambria Math" panose="02040503050406030204" pitchFamily="18" charset="0"/>
                            </a:rPr>
                            <m:t>𝑖</m:t>
                          </m:r>
                          <m:r>
                            <a:rPr lang="en-US" sz="2200" i="1">
                              <a:latin typeface="Cambria Math" panose="02040503050406030204" pitchFamily="18" charset="0"/>
                            </a:rPr>
                            <m:t> </m:t>
                          </m:r>
                          <m:r>
                            <a:rPr lang="en-US" sz="2200" i="1">
                              <a:latin typeface="Cambria Math" panose="02040503050406030204" pitchFamily="18" charset="0"/>
                            </a:rPr>
                            <m:t>𝑡𝑜𝑡𝑎𝑙</m:t>
                          </m:r>
                          <m:r>
                            <a:rPr lang="en-US" sz="2200" i="1">
                              <a:latin typeface="Cambria Math" panose="02040503050406030204" pitchFamily="18" charset="0"/>
                            </a:rPr>
                            <m:t> ×</m:t>
                          </m:r>
                          <m:r>
                            <a:rPr lang="en-US" sz="2200" i="1">
                              <a:latin typeface="Cambria Math" panose="02040503050406030204" pitchFamily="18" charset="0"/>
                            </a:rPr>
                            <m:t>𝑐𝑜𝑙𝑢𝑚𝑛</m:t>
                          </m:r>
                          <m:r>
                            <a:rPr lang="en-US" sz="2200" i="1">
                              <a:latin typeface="Cambria Math" panose="02040503050406030204" pitchFamily="18" charset="0"/>
                            </a:rPr>
                            <m:t> </m:t>
                          </m:r>
                          <m:r>
                            <a:rPr lang="en-US" sz="2200" i="1">
                              <a:latin typeface="Cambria Math" panose="02040503050406030204" pitchFamily="18" charset="0"/>
                            </a:rPr>
                            <m:t>𝑗</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num>
                        <m:den>
                          <m:r>
                            <a:rPr lang="en-US" sz="2200" b="0" i="1" smtClean="0">
                              <a:latin typeface="Cambria Math" panose="02040503050406030204" pitchFamily="18" charset="0"/>
                            </a:rPr>
                            <m:t>𝑡𝑎𝑏𝑙𝑒</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den>
                      </m:f>
                    </m:oMath>
                  </m:oMathPara>
                </a14:m>
                <a:endParaRPr lang="en-US" sz="2200" dirty="0"/>
              </a:p>
              <a:p>
                <a:pPr marL="457200" indent="-457200">
                  <a:buFont typeface="+mj-lt"/>
                  <a:buAutoNum type="arabicPeriod"/>
                </a:pPr>
                <a:r>
                  <a:rPr lang="en-US" sz="2400" dirty="0"/>
                  <a:t>Calculate the chi-square statistic,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endParaRPr lang="en-US" sz="2400" dirty="0"/>
              </a:p>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677469"/>
              </a:xfrm>
              <a:prstGeom prst="rect">
                <a:avLst/>
              </a:prstGeom>
              <a:blipFill>
                <a:blip r:embed="rId3"/>
                <a:stretch>
                  <a:fillRect l="-1240" t="-568" b="-246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3914189113"/>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categorical variables</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6677469"/>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Test Statistic </a:t>
                </a:r>
                <a:r>
                  <a:rPr lang="en-US" sz="2400" dirty="0"/>
                  <a:t>calculation</a:t>
                </a:r>
              </a:p>
              <a:p>
                <a:pPr marL="457200" indent="-457200">
                  <a:buFont typeface="+mj-lt"/>
                  <a:buAutoNum type="arabicPeriod"/>
                </a:pPr>
                <a:r>
                  <a:rPr lang="en-US" sz="2400" dirty="0"/>
                  <a:t>Generate expected number of observations for each cell of the contingency table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is true</a:t>
                </a:r>
              </a:p>
              <a:p>
                <a:pPr lvl="1"/>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i="1">
                              <a:latin typeface="Cambria Math" panose="02040503050406030204" pitchFamily="18" charset="0"/>
                            </a:rPr>
                            <m:t>𝑟𝑜𝑤</m:t>
                          </m:r>
                          <m:r>
                            <a:rPr lang="en-US" sz="2200" i="1">
                              <a:latin typeface="Cambria Math" panose="02040503050406030204" pitchFamily="18" charset="0"/>
                            </a:rPr>
                            <m:t> </m:t>
                          </m:r>
                          <m:r>
                            <a:rPr lang="en-US" sz="2200" i="1">
                              <a:latin typeface="Cambria Math" panose="02040503050406030204" pitchFamily="18" charset="0"/>
                            </a:rPr>
                            <m:t>𝑖</m:t>
                          </m:r>
                          <m:r>
                            <a:rPr lang="en-US" sz="2200" i="1">
                              <a:latin typeface="Cambria Math" panose="02040503050406030204" pitchFamily="18" charset="0"/>
                            </a:rPr>
                            <m:t> </m:t>
                          </m:r>
                          <m:r>
                            <a:rPr lang="en-US" sz="2200" i="1">
                              <a:latin typeface="Cambria Math" panose="02040503050406030204" pitchFamily="18" charset="0"/>
                            </a:rPr>
                            <m:t>𝑡𝑜𝑡𝑎𝑙</m:t>
                          </m:r>
                          <m:r>
                            <a:rPr lang="en-US" sz="2200" i="1">
                              <a:latin typeface="Cambria Math" panose="02040503050406030204" pitchFamily="18" charset="0"/>
                            </a:rPr>
                            <m:t> ×</m:t>
                          </m:r>
                          <m:r>
                            <a:rPr lang="en-US" sz="2200" i="1">
                              <a:latin typeface="Cambria Math" panose="02040503050406030204" pitchFamily="18" charset="0"/>
                            </a:rPr>
                            <m:t>𝑐𝑜𝑙𝑢𝑚𝑛</m:t>
                          </m:r>
                          <m:r>
                            <a:rPr lang="en-US" sz="2200" i="1">
                              <a:latin typeface="Cambria Math" panose="02040503050406030204" pitchFamily="18" charset="0"/>
                            </a:rPr>
                            <m:t> </m:t>
                          </m:r>
                          <m:r>
                            <a:rPr lang="en-US" sz="2200" i="1">
                              <a:latin typeface="Cambria Math" panose="02040503050406030204" pitchFamily="18" charset="0"/>
                            </a:rPr>
                            <m:t>𝑗</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num>
                        <m:den>
                          <m:r>
                            <a:rPr lang="en-US" sz="2200" b="0" i="1" smtClean="0">
                              <a:latin typeface="Cambria Math" panose="02040503050406030204" pitchFamily="18" charset="0"/>
                            </a:rPr>
                            <m:t>𝑡𝑎𝑏𝑙𝑒</m:t>
                          </m:r>
                          <m:r>
                            <a:rPr lang="en-US" sz="2200" b="0" i="1" smtClean="0">
                              <a:latin typeface="Cambria Math" panose="02040503050406030204" pitchFamily="18" charset="0"/>
                            </a:rPr>
                            <m:t> </m:t>
                          </m:r>
                          <m:r>
                            <a:rPr lang="en-US" sz="2200" b="0" i="1" smtClean="0">
                              <a:latin typeface="Cambria Math" panose="02040503050406030204" pitchFamily="18" charset="0"/>
                            </a:rPr>
                            <m:t>𝑡𝑜𝑡𝑎𝑙</m:t>
                          </m:r>
                        </m:den>
                      </m:f>
                    </m:oMath>
                  </m:oMathPara>
                </a14:m>
                <a:endParaRPr lang="en-US" sz="2200" dirty="0"/>
              </a:p>
              <a:p>
                <a:pPr marL="457200" indent="-457200">
                  <a:buFont typeface="+mj-lt"/>
                  <a:buAutoNum type="arabicPeriod"/>
                </a:pPr>
                <a:r>
                  <a:rPr lang="en-US" sz="2400" dirty="0"/>
                  <a:t>Calculate the chi-square statistic,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endParaRPr lang="en-US" sz="2400" dirty="0"/>
              </a:p>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6677469"/>
              </a:xfrm>
              <a:prstGeom prst="rect">
                <a:avLst/>
              </a:prstGeom>
              <a:blipFill>
                <a:blip r:embed="rId3"/>
                <a:stretch>
                  <a:fillRect l="-1240" t="-568" b="-24621"/>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
        <p:nvSpPr>
          <p:cNvPr id="7" name="Alternate Process 6">
            <a:extLst>
              <a:ext uri="{FF2B5EF4-FFF2-40B4-BE49-F238E27FC236}">
                <a16:creationId xmlns:a16="http://schemas.microsoft.com/office/drawing/2014/main" id="{FDC802C7-CE28-8D50-0E60-4287373EC56B}"/>
              </a:ext>
            </a:extLst>
          </p:cNvPr>
          <p:cNvSpPr/>
          <p:nvPr/>
        </p:nvSpPr>
        <p:spPr>
          <a:xfrm>
            <a:off x="9497961" y="5324168"/>
            <a:ext cx="2160639" cy="1367722"/>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Calculate the chi-square statistic</a:t>
            </a:r>
          </a:p>
        </p:txBody>
      </p:sp>
    </p:spTree>
    <p:extLst>
      <p:ext uri="{BB962C8B-B14F-4D97-AF65-F5344CB8AC3E}">
        <p14:creationId xmlns:p14="http://schemas.microsoft.com/office/powerpoint/2010/main" val="3799106099"/>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001643"/>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Null Distribution</a:t>
                </a:r>
              </a:p>
              <a:p>
                <a:r>
                  <a:rPr lang="en-US" sz="2400" dirty="0"/>
                  <a:t>If these conditions are met:</a:t>
                </a:r>
              </a:p>
              <a:p>
                <a:pPr marL="457200" indent="-457200">
                  <a:buFont typeface="+mj-lt"/>
                  <a:buAutoNum type="arabicPeriod"/>
                </a:pPr>
                <a:r>
                  <a:rPr lang="en-US" sz="2400" dirty="0"/>
                  <a:t>Observations are independent</a:t>
                </a:r>
              </a:p>
              <a:p>
                <a:pPr marL="457200" indent="-457200">
                  <a:buFont typeface="+mj-lt"/>
                  <a:buAutoNum type="arabicPeriod"/>
                </a:pPr>
                <a:r>
                  <a:rPr lang="en-US" sz="2400" dirty="0"/>
                  <a:t>Each cell in the contingency table has an expected count </a:t>
                </a:r>
                <a14:m>
                  <m:oMath xmlns:m="http://schemas.openxmlformats.org/officeDocument/2006/math">
                    <m:r>
                      <a:rPr lang="en-US" sz="2400" b="0" i="1" smtClean="0">
                        <a:latin typeface="Cambria Math" panose="02040503050406030204" pitchFamily="18" charset="0"/>
                      </a:rPr>
                      <m:t>≥</m:t>
                    </m:r>
                  </m:oMath>
                </a14:m>
                <a:r>
                  <a:rPr lang="en-US" sz="2400" dirty="0"/>
                  <a:t> 5</a:t>
                </a:r>
              </a:p>
              <a:p>
                <a:endParaRPr lang="en-US" sz="2400" dirty="0"/>
              </a:p>
              <a:p>
                <a:r>
                  <a:rPr lang="en-US" sz="2400" dirty="0"/>
                  <a:t>Then we use the Chi-square distribution with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−1)(</m:t>
                    </m:r>
                    <m:r>
                      <a:rPr lang="en-US" sz="2400" b="0" i="1" smtClean="0">
                        <a:latin typeface="Cambria Math" panose="02040503050406030204" pitchFamily="18" charset="0"/>
                      </a:rPr>
                      <m:t>𝐶</m:t>
                    </m:r>
                    <m:r>
                      <a:rPr lang="en-US" sz="2400" b="0" i="1" smtClean="0">
                        <a:latin typeface="Cambria Math" panose="02040503050406030204" pitchFamily="18" charset="0"/>
                      </a:rPr>
                      <m:t>−1)</m:t>
                    </m:r>
                  </m:oMath>
                </a14:m>
                <a:r>
                  <a:rPr lang="en-US" sz="2400" dirty="0"/>
                  <a:t> degrees of freedom to model the null distribution of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001643"/>
              </a:xfrm>
              <a:prstGeom prst="rect">
                <a:avLst/>
              </a:prstGeom>
              <a:blipFill>
                <a:blip r:embed="rId3"/>
                <a:stretch>
                  <a:fillRect l="-1199" t="-633" b="-1477"/>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Tree>
    <p:extLst>
      <p:ext uri="{BB962C8B-B14F-4D97-AF65-F5344CB8AC3E}">
        <p14:creationId xmlns:p14="http://schemas.microsoft.com/office/powerpoint/2010/main" val="265476986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001643"/>
              </a:xfrm>
              <a:prstGeom prst="rect">
                <a:avLst/>
              </a:prstGeom>
              <a:noFill/>
            </p:spPr>
            <p:txBody>
              <a:bodyPr wrap="square" rtlCol="0">
                <a:spAutoFit/>
              </a:bodyPr>
              <a:lstStyle/>
              <a:p>
                <a:r>
                  <a:rPr lang="en-US" sz="2400" b="1" dirty="0"/>
                  <a:t>Motivating Example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Null Distribution</a:t>
                </a:r>
              </a:p>
              <a:p>
                <a:r>
                  <a:rPr lang="en-US" sz="2400" dirty="0"/>
                  <a:t>If these conditions are met:</a:t>
                </a:r>
              </a:p>
              <a:p>
                <a:pPr marL="457200" indent="-457200">
                  <a:buFont typeface="+mj-lt"/>
                  <a:buAutoNum type="arabicPeriod"/>
                </a:pPr>
                <a:r>
                  <a:rPr lang="en-US" sz="2400" dirty="0"/>
                  <a:t>Observations are independent</a:t>
                </a:r>
              </a:p>
              <a:p>
                <a:pPr marL="457200" indent="-457200">
                  <a:buFont typeface="+mj-lt"/>
                  <a:buAutoNum type="arabicPeriod"/>
                </a:pPr>
                <a:r>
                  <a:rPr lang="en-US" sz="2400" dirty="0"/>
                  <a:t>Each cell in the contingency table has an expected count </a:t>
                </a:r>
                <a14:m>
                  <m:oMath xmlns:m="http://schemas.openxmlformats.org/officeDocument/2006/math">
                    <m:r>
                      <a:rPr lang="en-US" sz="2400" b="0" i="1" smtClean="0">
                        <a:latin typeface="Cambria Math" panose="02040503050406030204" pitchFamily="18" charset="0"/>
                      </a:rPr>
                      <m:t>≥</m:t>
                    </m:r>
                  </m:oMath>
                </a14:m>
                <a:r>
                  <a:rPr lang="en-US" sz="2400" dirty="0"/>
                  <a:t> 5</a:t>
                </a:r>
              </a:p>
              <a:p>
                <a:endParaRPr lang="en-US" sz="2400" dirty="0"/>
              </a:p>
              <a:p>
                <a:r>
                  <a:rPr lang="en-US" sz="2400" dirty="0"/>
                  <a:t>Then we use the Chi-square distribution with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−1)(</m:t>
                    </m:r>
                    <m:r>
                      <a:rPr lang="en-US" sz="2400" b="0" i="1" smtClean="0">
                        <a:latin typeface="Cambria Math" panose="02040503050406030204" pitchFamily="18" charset="0"/>
                      </a:rPr>
                      <m:t>𝐶</m:t>
                    </m:r>
                    <m:r>
                      <a:rPr lang="en-US" sz="2400" b="0" i="1" smtClean="0">
                        <a:latin typeface="Cambria Math" panose="02040503050406030204" pitchFamily="18" charset="0"/>
                      </a:rPr>
                      <m:t>−1)</m:t>
                    </m:r>
                  </m:oMath>
                </a14:m>
                <a:r>
                  <a:rPr lang="en-US" sz="2400" dirty="0"/>
                  <a:t> degrees of freedom to model the null distribution of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001643"/>
              </a:xfrm>
              <a:prstGeom prst="rect">
                <a:avLst/>
              </a:prstGeom>
              <a:blipFill>
                <a:blip r:embed="rId3"/>
                <a:stretch>
                  <a:fillRect l="-1199" t="-633" b="-1477"/>
                </a:stretch>
              </a:blipFill>
            </p:spPr>
            <p:txBody>
              <a:bodyPr/>
              <a:lstStyle/>
              <a:p>
                <a:r>
                  <a:rPr lang="en-US">
                    <a:noFill/>
                  </a:rPr>
                  <a:t> </a:t>
                </a:r>
              </a:p>
            </p:txBody>
          </p:sp>
        </mc:Fallback>
      </mc:AlternateContent>
      <p:pic>
        <p:nvPicPr>
          <p:cNvPr id="4" name="Picture 3" descr="A white paper with black text&#10;&#10;Description automatically generated">
            <a:extLst>
              <a:ext uri="{FF2B5EF4-FFF2-40B4-BE49-F238E27FC236}">
                <a16:creationId xmlns:a16="http://schemas.microsoft.com/office/drawing/2014/main" id="{2DAF7862-2A75-70D1-CEF4-ABFA375AEAD9}"/>
              </a:ext>
            </a:extLst>
          </p:cNvPr>
          <p:cNvPicPr>
            <a:picLocks noChangeAspect="1"/>
          </p:cNvPicPr>
          <p:nvPr/>
        </p:nvPicPr>
        <p:blipFill>
          <a:blip r:embed="rId4"/>
          <a:stretch>
            <a:fillRect/>
          </a:stretch>
        </p:blipFill>
        <p:spPr>
          <a:xfrm>
            <a:off x="3541156" y="604814"/>
            <a:ext cx="8117444" cy="2787315"/>
          </a:xfrm>
          <a:prstGeom prst="rect">
            <a:avLst/>
          </a:prstGeom>
        </p:spPr>
      </p:pic>
      <p:sp>
        <p:nvSpPr>
          <p:cNvPr id="6" name="Alternate Process 5">
            <a:extLst>
              <a:ext uri="{FF2B5EF4-FFF2-40B4-BE49-F238E27FC236}">
                <a16:creationId xmlns:a16="http://schemas.microsoft.com/office/drawing/2014/main" id="{099E214D-C899-F72E-45CD-A52B3C574A9C}"/>
              </a:ext>
            </a:extLst>
          </p:cNvPr>
          <p:cNvSpPr/>
          <p:nvPr/>
        </p:nvSpPr>
        <p:spPr>
          <a:xfrm>
            <a:off x="3672908" y="952503"/>
            <a:ext cx="1563329" cy="41295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Observed</a:t>
            </a:r>
          </a:p>
        </p:txBody>
      </p:sp>
      <p:sp>
        <p:nvSpPr>
          <p:cNvPr id="3" name="Alternate Process 2">
            <a:extLst>
              <a:ext uri="{FF2B5EF4-FFF2-40B4-BE49-F238E27FC236}">
                <a16:creationId xmlns:a16="http://schemas.microsoft.com/office/drawing/2014/main" id="{386AB3FA-50FE-15A0-6280-4B26A0150949}"/>
              </a:ext>
            </a:extLst>
          </p:cNvPr>
          <p:cNvSpPr/>
          <p:nvPr/>
        </p:nvSpPr>
        <p:spPr>
          <a:xfrm>
            <a:off x="3097161" y="6094011"/>
            <a:ext cx="8561439" cy="645051"/>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How many degrees of freedom do we have in this example?</a:t>
            </a:r>
          </a:p>
        </p:txBody>
      </p:sp>
    </p:spTree>
    <p:extLst>
      <p:ext uri="{BB962C8B-B14F-4D97-AF65-F5344CB8AC3E}">
        <p14:creationId xmlns:p14="http://schemas.microsoft.com/office/powerpoint/2010/main" val="996591608"/>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2322944"/>
              </a:xfrm>
              <a:prstGeom prst="rect">
                <a:avLst/>
              </a:prstGeom>
              <a:noFill/>
            </p:spPr>
            <p:txBody>
              <a:bodyPr wrap="square" rtlCol="0">
                <a:spAutoFit/>
              </a:bodyPr>
              <a:lstStyle/>
              <a:p>
                <a:r>
                  <a:rPr lang="en-US" sz="2400" b="1" dirty="0"/>
                  <a:t>Motivating Example</a:t>
                </a:r>
              </a:p>
              <a:p>
                <a:endParaRPr lang="en-US" sz="2400" b="1" dirty="0"/>
              </a:p>
              <a:p>
                <a:r>
                  <a:rPr lang="en-US" sz="2400" b="1" dirty="0"/>
                  <a:t>Null Distribution</a:t>
                </a:r>
              </a:p>
              <a:p>
                <a:endParaRPr lang="en-US" sz="2400" dirty="0"/>
              </a:p>
              <a:p>
                <a:r>
                  <a:rPr lang="en-US" sz="2400" dirty="0"/>
                  <a:t>The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𝜒</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2</m:t>
                        </m:r>
                      </m:sup>
                    </m:sSubSup>
                  </m:oMath>
                </a14:m>
                <a:r>
                  <a:rPr lang="en-US" sz="2400" dirty="0"/>
                  <a:t> distribution is a right-skewed distribution whose shape and degree of skew are controlled by the degrees of freedom, </a:t>
                </a:r>
                <a14:m>
                  <m:oMath xmlns:m="http://schemas.openxmlformats.org/officeDocument/2006/math">
                    <m:r>
                      <a:rPr lang="en-US" sz="2400" b="0" i="1" smtClean="0">
                        <a:latin typeface="Cambria Math" panose="02040503050406030204" pitchFamily="18" charset="0"/>
                      </a:rPr>
                      <m:t>𝑘</m:t>
                    </m:r>
                  </m:oMath>
                </a14:m>
                <a:r>
                  <a:rPr lang="en-US" sz="2400" dirty="0"/>
                  <a:t>:</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2322944"/>
              </a:xfrm>
              <a:prstGeom prst="rect">
                <a:avLst/>
              </a:prstGeom>
              <a:blipFill>
                <a:blip r:embed="rId3"/>
                <a:stretch>
                  <a:fillRect l="-1199" t="-1630" b="-5435"/>
                </a:stretch>
              </a:blipFill>
            </p:spPr>
            <p:txBody>
              <a:bodyPr/>
              <a:lstStyle/>
              <a:p>
                <a:r>
                  <a:rPr lang="en-US">
                    <a:noFill/>
                  </a:rPr>
                  <a:t> </a:t>
                </a:r>
              </a:p>
            </p:txBody>
          </p:sp>
        </mc:Fallback>
      </mc:AlternateContent>
      <p:pic>
        <p:nvPicPr>
          <p:cNvPr id="7" name="Picture 6" descr="A graph with lines and numbers&#10;&#10;Description automatically generated">
            <a:extLst>
              <a:ext uri="{FF2B5EF4-FFF2-40B4-BE49-F238E27FC236}">
                <a16:creationId xmlns:a16="http://schemas.microsoft.com/office/drawing/2014/main" id="{262261D8-F14E-EC16-582D-0F88CD9BADFD}"/>
              </a:ext>
            </a:extLst>
          </p:cNvPr>
          <p:cNvPicPr>
            <a:picLocks noChangeAspect="1"/>
          </p:cNvPicPr>
          <p:nvPr/>
        </p:nvPicPr>
        <p:blipFill>
          <a:blip r:embed="rId4"/>
          <a:stretch>
            <a:fillRect/>
          </a:stretch>
        </p:blipFill>
        <p:spPr>
          <a:xfrm>
            <a:off x="3585010" y="2489054"/>
            <a:ext cx="7623764" cy="3974783"/>
          </a:xfrm>
          <a:prstGeom prst="rect">
            <a:avLst/>
          </a:prstGeom>
        </p:spPr>
      </p:pic>
    </p:spTree>
    <p:extLst>
      <p:ext uri="{BB962C8B-B14F-4D97-AF65-F5344CB8AC3E}">
        <p14:creationId xmlns:p14="http://schemas.microsoft.com/office/powerpoint/2010/main" val="101842778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1938992"/>
              </a:xfrm>
              <a:prstGeom prst="rect">
                <a:avLst/>
              </a:prstGeom>
              <a:noFill/>
            </p:spPr>
            <p:txBody>
              <a:bodyPr wrap="square" rtlCol="0">
                <a:spAutoFit/>
              </a:bodyPr>
              <a:lstStyle/>
              <a:p>
                <a:r>
                  <a:rPr lang="en-US" sz="2400" b="1" dirty="0"/>
                  <a:t>Motivating Example</a:t>
                </a:r>
              </a:p>
              <a:p>
                <a:endParaRPr lang="en-US" sz="2400" b="1" dirty="0"/>
              </a:p>
              <a:p>
                <a:r>
                  <a:rPr lang="en-US" sz="2400" b="1" dirty="0"/>
                  <a:t>P-value</a:t>
                </a:r>
              </a:p>
              <a:p>
                <a:r>
                  <a:rPr lang="en-US" sz="2400" dirty="0"/>
                  <a:t>We will measure how unusual our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is, using the appropriate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𝜒</m:t>
                        </m:r>
                      </m:e>
                      <m:sup>
                        <m:r>
                          <a:rPr lang="en-US" sz="2400" b="0" i="1" smtClean="0">
                            <a:latin typeface="Cambria Math" panose="02040503050406030204" pitchFamily="18" charset="0"/>
                          </a:rPr>
                          <m:t>2</m:t>
                        </m:r>
                      </m:sup>
                    </m:sSup>
                  </m:oMath>
                </a14:m>
                <a:r>
                  <a:rPr lang="en-US" sz="2400" dirty="0"/>
                  <a:t> distribution.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1938992"/>
              </a:xfrm>
              <a:prstGeom prst="rect">
                <a:avLst/>
              </a:prstGeom>
              <a:blipFill>
                <a:blip r:embed="rId3"/>
                <a:stretch>
                  <a:fillRect l="-1199" t="-1948" b="-6494"/>
                </a:stretch>
              </a:blipFill>
            </p:spPr>
            <p:txBody>
              <a:bodyPr/>
              <a:lstStyle/>
              <a:p>
                <a:r>
                  <a:rPr lang="en-US">
                    <a:noFill/>
                  </a:rPr>
                  <a:t> </a:t>
                </a:r>
              </a:p>
            </p:txBody>
          </p:sp>
        </mc:Fallback>
      </mc:AlternateContent>
      <p:pic>
        <p:nvPicPr>
          <p:cNvPr id="5" name="Picture 4" descr="A graph of a function&#10;&#10;Description automatically generated">
            <a:extLst>
              <a:ext uri="{FF2B5EF4-FFF2-40B4-BE49-F238E27FC236}">
                <a16:creationId xmlns:a16="http://schemas.microsoft.com/office/drawing/2014/main" id="{0FCB82CB-415D-10F6-4F8E-59D1598ECFBD}"/>
              </a:ext>
            </a:extLst>
          </p:cNvPr>
          <p:cNvPicPr>
            <a:picLocks noChangeAspect="1"/>
          </p:cNvPicPr>
          <p:nvPr/>
        </p:nvPicPr>
        <p:blipFill>
          <a:blip r:embed="rId4"/>
          <a:stretch>
            <a:fillRect/>
          </a:stretch>
        </p:blipFill>
        <p:spPr>
          <a:xfrm>
            <a:off x="5220928" y="1987116"/>
            <a:ext cx="4468762" cy="4429611"/>
          </a:xfrm>
          <a:prstGeom prst="rect">
            <a:avLst/>
          </a:prstGeom>
        </p:spPr>
      </p:pic>
      <p:cxnSp>
        <p:nvCxnSpPr>
          <p:cNvPr id="8" name="Straight Connector 7">
            <a:extLst>
              <a:ext uri="{FF2B5EF4-FFF2-40B4-BE49-F238E27FC236}">
                <a16:creationId xmlns:a16="http://schemas.microsoft.com/office/drawing/2014/main" id="{417CE888-CE91-24A3-A9CF-F021043086D5}"/>
              </a:ext>
            </a:extLst>
          </p:cNvPr>
          <p:cNvCxnSpPr/>
          <p:nvPr/>
        </p:nvCxnSpPr>
        <p:spPr>
          <a:xfrm>
            <a:off x="9232490" y="5810867"/>
            <a:ext cx="0" cy="44362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0E0A696-0EC7-A7EA-ABBE-E2F47D1DBC80}"/>
                  </a:ext>
                </a:extLst>
              </p:cNvPr>
              <p:cNvSpPr txBox="1"/>
              <p:nvPr/>
            </p:nvSpPr>
            <p:spPr>
              <a:xfrm>
                <a:off x="9026012" y="6327059"/>
                <a:ext cx="6017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m:oMathPara>
                </a14:m>
                <a:endParaRPr lang="en-US" sz="2400" dirty="0"/>
              </a:p>
            </p:txBody>
          </p:sp>
        </mc:Choice>
        <mc:Fallback>
          <p:sp>
            <p:nvSpPr>
              <p:cNvPr id="9" name="TextBox 8">
                <a:extLst>
                  <a:ext uri="{FF2B5EF4-FFF2-40B4-BE49-F238E27FC236}">
                    <a16:creationId xmlns:a16="http://schemas.microsoft.com/office/drawing/2014/main" id="{E0E0A696-0EC7-A7EA-ABBE-E2F47D1DBC80}"/>
                  </a:ext>
                </a:extLst>
              </p:cNvPr>
              <p:cNvSpPr txBox="1">
                <a:spLocks noRot="1" noChangeAspect="1" noMove="1" noResize="1" noEditPoints="1" noAdjustHandles="1" noChangeArrowheads="1" noChangeShapeType="1" noTextEdit="1"/>
              </p:cNvSpPr>
              <p:nvPr/>
            </p:nvSpPr>
            <p:spPr>
              <a:xfrm>
                <a:off x="9026012" y="6327059"/>
                <a:ext cx="6017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3282477E-FF9E-B404-A76C-4CC210939A71}"/>
                  </a:ext>
                </a:extLst>
              </p14:cNvPr>
              <p14:cNvContentPartPr/>
              <p14:nvPr/>
            </p14:nvContentPartPr>
            <p14:xfrm>
              <a:off x="9277154" y="6064351"/>
              <a:ext cx="282240" cy="110520"/>
            </p14:xfrm>
          </p:contentPart>
        </mc:Choice>
        <mc:Fallback>
          <p:pic>
            <p:nvPicPr>
              <p:cNvPr id="10" name="Ink 9">
                <a:extLst>
                  <a:ext uri="{FF2B5EF4-FFF2-40B4-BE49-F238E27FC236}">
                    <a16:creationId xmlns:a16="http://schemas.microsoft.com/office/drawing/2014/main" id="{3282477E-FF9E-B404-A76C-4CC210939A71}"/>
                  </a:ext>
                </a:extLst>
              </p:cNvPr>
              <p:cNvPicPr/>
              <p:nvPr/>
            </p:nvPicPr>
            <p:blipFill>
              <a:blip r:embed="rId7"/>
              <a:stretch>
                <a:fillRect/>
              </a:stretch>
            </p:blipFill>
            <p:spPr>
              <a:xfrm>
                <a:off x="9271034" y="6058231"/>
                <a:ext cx="294480" cy="122760"/>
              </a:xfrm>
              <a:prstGeom prst="rect">
                <a:avLst/>
              </a:prstGeom>
            </p:spPr>
          </p:pic>
        </mc:Fallback>
      </mc:AlternateContent>
      <mc:AlternateContent xmlns:mc="http://schemas.openxmlformats.org/markup-compatibility/2006">
        <mc:Choice xmlns:a14="http://schemas.microsoft.com/office/drawing/2010/main" Requires="a14">
          <p:sp>
            <p:nvSpPr>
              <p:cNvPr id="11" name="Alternate Process 10">
                <a:extLst>
                  <a:ext uri="{FF2B5EF4-FFF2-40B4-BE49-F238E27FC236}">
                    <a16:creationId xmlns:a16="http://schemas.microsoft.com/office/drawing/2014/main" id="{ED59053C-A1BB-488E-B728-89BD0AF73B36}"/>
                  </a:ext>
                </a:extLst>
              </p:cNvPr>
              <p:cNvSpPr/>
              <p:nvPr/>
            </p:nvSpPr>
            <p:spPr>
              <a:xfrm>
                <a:off x="9734353" y="2212258"/>
                <a:ext cx="2457648" cy="4204469"/>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p-value for the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oMath>
                </a14:m>
                <a:r>
                  <a:rPr lang="en-US" sz="2400" dirty="0"/>
                  <a:t> we calculated earlier?</a:t>
                </a:r>
              </a:p>
              <a:p>
                <a:pPr algn="ctr"/>
                <a:endParaRPr lang="en-US" sz="2400" dirty="0"/>
              </a:p>
              <a:p>
                <a:pPr algn="ctr"/>
                <a:r>
                  <a:rPr lang="en-US" sz="2400" dirty="0"/>
                  <a:t>If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what is the conclusion of our test?</a:t>
                </a:r>
              </a:p>
            </p:txBody>
          </p:sp>
        </mc:Choice>
        <mc:Fallback>
          <p:sp>
            <p:nvSpPr>
              <p:cNvPr id="11" name="Alternate Process 10">
                <a:extLst>
                  <a:ext uri="{FF2B5EF4-FFF2-40B4-BE49-F238E27FC236}">
                    <a16:creationId xmlns:a16="http://schemas.microsoft.com/office/drawing/2014/main" id="{ED59053C-A1BB-488E-B728-89BD0AF73B36}"/>
                  </a:ext>
                </a:extLst>
              </p:cNvPr>
              <p:cNvSpPr>
                <a:spLocks noRot="1" noChangeAspect="1" noMove="1" noResize="1" noEditPoints="1" noAdjustHandles="1" noChangeArrowheads="1" noChangeShapeType="1" noTextEdit="1"/>
              </p:cNvSpPr>
              <p:nvPr/>
            </p:nvSpPr>
            <p:spPr>
              <a:xfrm>
                <a:off x="9734353" y="2212258"/>
                <a:ext cx="2457648" cy="4204469"/>
              </a:xfrm>
              <a:prstGeom prst="flowChartAlternateProcess">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7887688"/>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4154984"/>
              </a:xfrm>
              <a:prstGeom prst="rect">
                <a:avLst/>
              </a:prstGeom>
              <a:noFill/>
            </p:spPr>
            <p:txBody>
              <a:bodyPr wrap="square" rtlCol="0">
                <a:spAutoFit/>
              </a:bodyPr>
              <a:lstStyle/>
              <a:p>
                <a:r>
                  <a:rPr lang="en-US" sz="2400" b="1" dirty="0"/>
                  <a:t>Practice</a:t>
                </a:r>
              </a:p>
              <a:p>
                <a:endParaRPr lang="en-US" sz="2400" b="1" dirty="0"/>
              </a:p>
              <a:p>
                <a:r>
                  <a:rPr lang="en-US" sz="2400" dirty="0"/>
                  <a:t>The table below summarizes the results of an experiment evaluating three treatments for Type 2 Diabetes in patients aged 10-17 who were being treated with metformin. The three treatments considered were continued treatment with metformin (met), treatment with metformin combined with rosiglitazone (</a:t>
                </a:r>
                <a:r>
                  <a:rPr lang="en-US" sz="2400" dirty="0" err="1"/>
                  <a:t>rosi</a:t>
                </a:r>
                <a:r>
                  <a:rPr lang="en-US" sz="2400" dirty="0"/>
                  <a:t>), or a lifestyle intervention program. Each patient have a primary outcome, which either lacked glycemic control (failure) or did not lack control (success). Perform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answer the question: Does treatment effect outcome?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4154984"/>
              </a:xfrm>
              <a:prstGeom prst="rect">
                <a:avLst/>
              </a:prstGeom>
              <a:blipFill>
                <a:blip r:embed="rId3"/>
                <a:stretch>
                  <a:fillRect l="-1199" t="-912" r="-1499" b="-2432"/>
                </a:stretch>
              </a:blipFill>
            </p:spPr>
            <p:txBody>
              <a:bodyPr/>
              <a:lstStyle/>
              <a:p>
                <a:r>
                  <a:rPr lang="en-US">
                    <a:noFill/>
                  </a:rPr>
                  <a:t> </a:t>
                </a:r>
              </a:p>
            </p:txBody>
          </p:sp>
        </mc:Fallback>
      </mc:AlternateContent>
      <p:pic>
        <p:nvPicPr>
          <p:cNvPr id="4" name="Picture 3" descr="A table with text on it&#10;&#10;Description automatically generated">
            <a:extLst>
              <a:ext uri="{FF2B5EF4-FFF2-40B4-BE49-F238E27FC236}">
                <a16:creationId xmlns:a16="http://schemas.microsoft.com/office/drawing/2014/main" id="{C7B00C65-FE9C-1C70-1812-A56D03321310}"/>
              </a:ext>
            </a:extLst>
          </p:cNvPr>
          <p:cNvPicPr>
            <a:picLocks noChangeAspect="1"/>
          </p:cNvPicPr>
          <p:nvPr/>
        </p:nvPicPr>
        <p:blipFill>
          <a:blip r:embed="rId4"/>
          <a:stretch>
            <a:fillRect/>
          </a:stretch>
        </p:blipFill>
        <p:spPr>
          <a:xfrm>
            <a:off x="3959068" y="4321094"/>
            <a:ext cx="7253674" cy="2198770"/>
          </a:xfrm>
          <a:prstGeom prst="rect">
            <a:avLst/>
          </a:prstGeom>
        </p:spPr>
      </p:pic>
    </p:spTree>
    <p:extLst>
      <p:ext uri="{BB962C8B-B14F-4D97-AF65-F5344CB8AC3E}">
        <p14:creationId xmlns:p14="http://schemas.microsoft.com/office/powerpoint/2010/main" val="117292019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4524315"/>
              </a:xfrm>
              <a:prstGeom prst="rect">
                <a:avLst/>
              </a:prstGeom>
              <a:noFill/>
            </p:spPr>
            <p:txBody>
              <a:bodyPr wrap="square" rtlCol="0">
                <a:spAutoFit/>
              </a:bodyPr>
              <a:lstStyle/>
              <a:p>
                <a:r>
                  <a:rPr lang="en-US" sz="2400" b="1" dirty="0"/>
                  <a:t>Practice</a:t>
                </a:r>
              </a:p>
              <a:p>
                <a:endParaRPr lang="en-US" sz="2400" b="1" dirty="0"/>
              </a:p>
              <a:p>
                <a:r>
                  <a:rPr lang="en-US" sz="2400" dirty="0"/>
                  <a:t>A county health department enrolled 300 smokers in a randomized experiment. 150 participants were randomly assigned to a group that used a nicotine patch and met weekly with a support group; the other 150 received the patch and did not meet with a support group. At the end of the study, 40 of the participants in the patch plus support group had quit smoking while only 30 smokers had quit in the other group. Perform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answer the question: Does being part of a support group affect the ability of people to quit smoking?</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4524315"/>
              </a:xfrm>
              <a:prstGeom prst="rect">
                <a:avLst/>
              </a:prstGeom>
              <a:blipFill>
                <a:blip r:embed="rId3"/>
                <a:stretch>
                  <a:fillRect l="-1199" t="-838" r="-1799" b="-1955"/>
                </a:stretch>
              </a:blipFill>
            </p:spPr>
            <p:txBody>
              <a:bodyPr/>
              <a:lstStyle/>
              <a:p>
                <a:r>
                  <a:rPr lang="en-US">
                    <a:noFill/>
                  </a:rPr>
                  <a:t> </a:t>
                </a:r>
              </a:p>
            </p:txBody>
          </p:sp>
        </mc:Fallback>
      </mc:AlternateContent>
    </p:spTree>
    <p:extLst>
      <p:ext uri="{BB962C8B-B14F-4D97-AF65-F5344CB8AC3E}">
        <p14:creationId xmlns:p14="http://schemas.microsoft.com/office/powerpoint/2010/main" val="131634149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960600" cy="5286127"/>
              </a:xfrm>
              <a:prstGeom prst="rect">
                <a:avLst/>
              </a:prstGeom>
              <a:noFill/>
            </p:spPr>
            <p:txBody>
              <a:bodyPr wrap="square" rtlCol="0">
                <a:spAutoFit/>
              </a:bodyPr>
              <a:lstStyle/>
              <a:p>
                <a:r>
                  <a:rPr lang="en-US" sz="2200" b="1" dirty="0"/>
                  <a:t>Confidence Interval for Difference Between Two Proportions</a:t>
                </a:r>
                <a:endParaRPr lang="en-US" sz="2200" dirty="0"/>
              </a:p>
              <a:p>
                <a:r>
                  <a:rPr lang="en-US" sz="2200" dirty="0"/>
                  <a:t>Conditions for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to be approximated with the normal distribution:</a:t>
                </a:r>
              </a:p>
              <a:p>
                <a:pPr marL="457200" indent="-457200">
                  <a:buFont typeface="+mj-lt"/>
                  <a:buAutoNum type="arabicPeriod"/>
                </a:pPr>
                <a:r>
                  <a:rPr lang="en-US" sz="2200" dirty="0"/>
                  <a:t>Data are </a:t>
                </a:r>
                <a:r>
                  <a:rPr lang="en-US" sz="2200" b="1" dirty="0"/>
                  <a:t>independent within and between</a:t>
                </a:r>
                <a:r>
                  <a:rPr lang="en-US" sz="2200" dirty="0"/>
                  <a:t> the two </a:t>
                </a:r>
                <a:r>
                  <a:rPr lang="en-US" sz="2200" b="1" dirty="0"/>
                  <a:t>groups</a:t>
                </a:r>
              </a:p>
              <a:p>
                <a:pPr marL="457200" indent="-457200">
                  <a:buFont typeface="+mj-lt"/>
                  <a:buAutoNum type="arabicPeriod"/>
                </a:pPr>
                <a:r>
                  <a:rPr lang="en-US" sz="2200" dirty="0"/>
                  <a:t>The</a:t>
                </a:r>
                <a:r>
                  <a:rPr lang="en-US" sz="2200" b="1" dirty="0"/>
                  <a:t> success-failure condition </a:t>
                </a:r>
                <a:r>
                  <a:rPr lang="en-US" sz="2200" dirty="0"/>
                  <a:t>is met in each group. To check, verify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200" dirty="0"/>
              </a:p>
              <a:p>
                <a:r>
                  <a:rPr lang="en-US" sz="2200" dirty="0"/>
                  <a:t>When the conditions are met so that the distribution of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is nearly normal, variability of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b="1" dirty="0"/>
                  <a:t> </a:t>
                </a:r>
                <a:r>
                  <a:rPr lang="en-US" sz="2200" dirty="0"/>
                  <a:t>is well described by: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𝑆𝐸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e>
                      </m:d>
                      <m:r>
                        <a:rPr lang="en-US" sz="2200" i="1">
                          <a:latin typeface="Cambria Math" panose="02040503050406030204" pitchFamily="18" charset="0"/>
                        </a:rPr>
                        <m:t>=</m:t>
                      </m:r>
                      <m:rad>
                        <m:radPr>
                          <m:degHide m:val="on"/>
                          <m:ctrlPr>
                            <a:rPr lang="en-US" sz="2200" i="1">
                              <a:latin typeface="Cambria Math" panose="02040503050406030204" pitchFamily="18" charset="0"/>
                            </a:rPr>
                          </m:ctrlPr>
                        </m:radPr>
                        <m:deg/>
                        <m:e>
                          <m:f>
                            <m:fPr>
                              <m:ctrlPr>
                                <a:rPr lang="en-US" sz="2200" i="1">
                                  <a:latin typeface="Cambria Math" panose="02040503050406030204" pitchFamily="18" charset="0"/>
                                </a:rPr>
                              </m:ctrlPr>
                            </m:fPr>
                            <m:num>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dirty="0">
                                      <a:latin typeface="Cambria Math" panose="02040503050406030204" pitchFamily="18" charset="0"/>
                                    </a:rPr>
                                    <m:t>1</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1</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2</m:t>
                                  </m:r>
                                </m:sub>
                              </m:sSub>
                            </m:den>
                          </m:f>
                        </m:e>
                      </m:rad>
                    </m:oMath>
                  </m:oMathPara>
                </a14:m>
                <a:endParaRPr lang="en-US" sz="2200" dirty="0"/>
              </a:p>
              <a:p>
                <a:r>
                  <a:rPr lang="en-US" sz="2200" dirty="0"/>
                  <a:t>Use </a:t>
                </a:r>
                <a14:m>
                  <m:oMath xmlns:m="http://schemas.openxmlformats.org/officeDocument/2006/math">
                    <m:r>
                      <a:rPr lang="en-US" sz="2200" b="0" i="1" smtClean="0">
                        <a:latin typeface="Cambria Math" panose="02040503050406030204" pitchFamily="18" charset="0"/>
                      </a:rPr>
                      <m:t>𝑆𝐸</m:t>
                    </m:r>
                  </m:oMath>
                </a14:m>
                <a:r>
                  <a:rPr lang="en-US" sz="2200" dirty="0"/>
                  <a:t> to compute margin of error for our confidence interval: </a:t>
                </a:r>
              </a:p>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𝑧</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𝑆𝐸</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a:latin typeface="Cambria Math" panose="02040503050406030204" pitchFamily="18" charset="0"/>
                                </a:rPr>
                                <m:t>2</m:t>
                              </m:r>
                            </m:sub>
                          </m:sSub>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𝑧</m:t>
                              </m:r>
                            </m:e>
                            <m:sup>
                              <m:r>
                                <a:rPr lang="en-US" sz="2200" i="1">
                                  <a:latin typeface="Cambria Math" panose="02040503050406030204" pitchFamily="18" charset="0"/>
                                </a:rPr>
                                <m:t>∗</m:t>
                              </m:r>
                            </m:sup>
                          </m:sSup>
                          <m:r>
                            <m:rPr>
                              <m:sty m:val="p"/>
                            </m:rPr>
                            <a:rPr lang="en-US" sz="2200" b="0" i="0" smtClean="0">
                              <a:latin typeface="Cambria Math" panose="02040503050406030204" pitchFamily="18" charset="0"/>
                            </a:rPr>
                            <m:t>SE</m:t>
                          </m:r>
                        </m:e>
                      </m:d>
                    </m:oMath>
                  </m:oMathPara>
                </a14:m>
                <a:endParaRPr lang="en-US" sz="2200" dirty="0"/>
              </a:p>
              <a:p>
                <a:endParaRPr lang="en-US" sz="22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960600" cy="5286127"/>
              </a:xfrm>
              <a:prstGeom prst="rect">
                <a:avLst/>
              </a:prstGeom>
              <a:blipFill>
                <a:blip r:embed="rId3"/>
                <a:stretch>
                  <a:fillRect l="-992" t="-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DA2DF7AD-1719-CCD2-3F00-116C95872D45}"/>
                  </a:ext>
                </a:extLst>
              </p:cNvPr>
              <p:cNvSpPr/>
              <p:nvPr/>
            </p:nvSpPr>
            <p:spPr>
              <a:xfrm>
                <a:off x="195942" y="5069426"/>
                <a:ext cx="11800115" cy="16877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STEM and Humanities majors play sports. You perform an experiment to statistically test this suspicion. You sample 160 STEM majors and find 40  of them play sports. You sample 150 Humanities majors and find 70 of them play sports.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𝑆𝑇𝐸𝑀</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𝐻𝑢𝑚𝑎𝑛𝑖𝑡𝑖𝑒𝑠</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m:rPr>
                            <m:sty m:val="p"/>
                          </m:rPr>
                          <a:rPr lang="en-US" sz="2400" b="0" i="0" dirty="0" smtClean="0">
                            <a:latin typeface="Cambria Math" panose="02040503050406030204" pitchFamily="18" charset="0"/>
                          </a:rPr>
                          <m:t>S</m:t>
                        </m:r>
                        <m:r>
                          <a:rPr lang="en-US" sz="2400" b="0" i="1" dirty="0" smtClean="0">
                            <a:latin typeface="Cambria Math" panose="02040503050406030204" pitchFamily="18" charset="0"/>
                          </a:rPr>
                          <m:t>𝑇𝐸𝑀</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𝐻𝑢𝑚𝑎𝑛𝑖𝑡𝑖𝑒𝑠</m:t>
                        </m:r>
                      </m:sub>
                    </m:sSub>
                  </m:oMath>
                </a14:m>
                <a:r>
                  <a:rPr lang="en-US" sz="2400" dirty="0"/>
                  <a:t>.</a:t>
                </a:r>
              </a:p>
            </p:txBody>
          </p:sp>
        </mc:Choice>
        <mc:Fallback xmlns="">
          <p:sp>
            <p:nvSpPr>
              <p:cNvPr id="3" name="Rounded Rectangle 2">
                <a:extLst>
                  <a:ext uri="{FF2B5EF4-FFF2-40B4-BE49-F238E27FC236}">
                    <a16:creationId xmlns:a16="http://schemas.microsoft.com/office/drawing/2014/main" id="{DA2DF7AD-1719-CCD2-3F00-116C95872D45}"/>
                  </a:ext>
                </a:extLst>
              </p:cNvPr>
              <p:cNvSpPr>
                <a:spLocks noRot="1" noChangeAspect="1" noMove="1" noResize="1" noEditPoints="1" noAdjustHandles="1" noChangeArrowheads="1" noChangeShapeType="1" noTextEdit="1"/>
              </p:cNvSpPr>
              <p:nvPr/>
            </p:nvSpPr>
            <p:spPr>
              <a:xfrm>
                <a:off x="195942" y="5069426"/>
                <a:ext cx="11800115" cy="168778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960600" cy="4760983"/>
              </a:xfrm>
              <a:prstGeom prst="rect">
                <a:avLst/>
              </a:prstGeom>
              <a:noFill/>
            </p:spPr>
            <p:txBody>
              <a:bodyPr wrap="square" rtlCol="0">
                <a:spAutoFit/>
              </a:bodyPr>
              <a:lstStyle/>
              <a:p>
                <a:r>
                  <a:rPr lang="en-US" sz="2200" b="1" dirty="0"/>
                  <a:t>Hypothesis Test for Difference Between Two Proportions</a:t>
                </a:r>
                <a:endParaRPr lang="en-US" sz="2200" dirty="0"/>
              </a:p>
              <a:p>
                <a:r>
                  <a:rPr lang="en-US" sz="2200" dirty="0"/>
                  <a:t>Conditions for </a:t>
                </a:r>
                <a14:m>
                  <m:oMath xmlns:m="http://schemas.openxmlformats.org/officeDocument/2006/math">
                    <m:sSub>
                      <m:sSubPr>
                        <m:ctrlPr>
                          <a:rPr lang="en-US" sz="2200" b="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𝑝</m:t>
                            </m:r>
                          </m:e>
                        </m:acc>
                      </m:e>
                      <m:sub>
                        <m:r>
                          <a:rPr lang="en-US" sz="2200" b="0" i="1" dirty="0" smtClean="0">
                            <a:latin typeface="Cambria Math" panose="02040503050406030204" pitchFamily="18" charset="0"/>
                          </a:rPr>
                          <m:t>2</m:t>
                        </m:r>
                      </m:sub>
                    </m:sSub>
                  </m:oMath>
                </a14:m>
                <a:r>
                  <a:rPr lang="en-US" sz="2200" dirty="0"/>
                  <a:t> to be approximated with the normal distribution:</a:t>
                </a:r>
              </a:p>
              <a:p>
                <a:pPr marL="457200" indent="-457200">
                  <a:buFont typeface="+mj-lt"/>
                  <a:buAutoNum type="arabicPeriod"/>
                </a:pPr>
                <a:r>
                  <a:rPr lang="en-US" sz="2200" dirty="0"/>
                  <a:t>Data are </a:t>
                </a:r>
                <a:r>
                  <a:rPr lang="en-US" sz="2200" b="1" dirty="0"/>
                  <a:t>independent within and between</a:t>
                </a:r>
                <a:r>
                  <a:rPr lang="en-US" sz="2200" dirty="0"/>
                  <a:t> the two </a:t>
                </a:r>
                <a:r>
                  <a:rPr lang="en-US" sz="2200" b="1" dirty="0"/>
                  <a:t>groups</a:t>
                </a:r>
              </a:p>
              <a:p>
                <a:pPr marL="457200" indent="-457200">
                  <a:buFont typeface="+mj-lt"/>
                  <a:buAutoNum type="arabicPeriod"/>
                </a:pPr>
                <a:r>
                  <a:rPr lang="en-US" sz="2200" dirty="0"/>
                  <a:t>The</a:t>
                </a:r>
                <a:r>
                  <a:rPr lang="en-US" sz="2200" b="1" dirty="0"/>
                  <a:t> success-failure condition </a:t>
                </a:r>
                <a:r>
                  <a:rPr lang="en-US" sz="2200" dirty="0"/>
                  <a:t>is met in each group. To check, verify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200" dirty="0"/>
              </a:p>
              <a:p>
                <a:r>
                  <a:rPr lang="en-US" sz="2200" dirty="0"/>
                  <a:t>For a hypothesis test, we use </a:t>
                </a:r>
                <a14:m>
                  <m:oMath xmlns:m="http://schemas.openxmlformats.org/officeDocument/2006/math">
                    <m:sSub>
                      <m:sSubPr>
                        <m:ctrlPr>
                          <a:rPr lang="en-US" sz="2200" i="1" dirty="0"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𝑝</m:t>
                            </m:r>
                          </m:e>
                        </m:acc>
                      </m:e>
                      <m:sub>
                        <m:r>
                          <a:rPr lang="en-US" sz="2200" b="0" i="1" dirty="0" smtClean="0">
                            <a:latin typeface="Cambria Math" panose="02040503050406030204" pitchFamily="18" charset="0"/>
                          </a:rPr>
                          <m:t>𝑝𝑜𝑜𝑙</m:t>
                        </m:r>
                      </m:sub>
                    </m:sSub>
                  </m:oMath>
                </a14:m>
                <a:r>
                  <a:rPr lang="en-US" sz="2200" dirty="0"/>
                  <a:t> as the best guess for </a:t>
                </a:r>
                <a14:m>
                  <m:oMath xmlns:m="http://schemas.openxmlformats.org/officeDocument/2006/math">
                    <m:r>
                      <a:rPr lang="en-US" sz="2200" b="0" i="1" smtClean="0">
                        <a:latin typeface="Cambria Math" panose="02040503050406030204" pitchFamily="18" charset="0"/>
                      </a:rPr>
                      <m:t>𝑝</m:t>
                    </m:r>
                  </m:oMath>
                </a14:m>
                <a:endParaRPr lang="en-US" sz="2200" dirty="0"/>
              </a:p>
              <a:p>
                <a14:m>
                  <m:oMath xmlns:m="http://schemas.openxmlformats.org/officeDocument/2006/math">
                    <m:sSub>
                      <m:sSubPr>
                        <m:ctrlPr>
                          <a:rPr lang="en-US" sz="2000" i="1" dirty="0"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dirty="0" smtClean="0">
                            <a:latin typeface="Cambria Math" panose="02040503050406030204" pitchFamily="18" charset="0"/>
                          </a:rPr>
                          <m:t>𝑝𝑜𝑜𝑙</m:t>
                        </m:r>
                      </m:sub>
                    </m:sSub>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𝑛𝑢𝑚𝑏𝑒𝑟</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𝑠𝑢𝑐𝑐𝑒𝑠𝑠𝑒𝑠</m:t>
                        </m:r>
                      </m:num>
                      <m:den>
                        <m:r>
                          <a:rPr lang="en-US" sz="2000" b="0" i="1" dirty="0" smtClean="0">
                            <a:latin typeface="Cambria Math" panose="02040503050406030204" pitchFamily="18" charset="0"/>
                          </a:rPr>
                          <m:t>𝑛𝑢𝑚𝑏𝑒𝑟</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𝑐𝑎𝑠𝑒𝑠</m:t>
                        </m:r>
                      </m:den>
                    </m:f>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𝑝</m:t>
                                </m:r>
                              </m:e>
                            </m:acc>
                          </m:e>
                          <m:sub>
                            <m:r>
                              <a:rPr lang="en-US" sz="2000" b="0" i="1" dirty="0" smtClean="0">
                                <a:latin typeface="Cambria Math" panose="02040503050406030204" pitchFamily="18" charset="0"/>
                              </a:rPr>
                              <m:t>1</m:t>
                            </m:r>
                          </m:sub>
                        </m:sSub>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smtClean="0">
                                <a:latin typeface="Cambria Math" panose="02040503050406030204" pitchFamily="18" charset="0"/>
                              </a:rPr>
                            </m:ctrlPr>
                          </m:sSub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𝑝</m:t>
                                </m:r>
                              </m:e>
                            </m:acc>
                          </m:e>
                          <m:sub>
                            <m:r>
                              <a:rPr lang="en-US" sz="2000" b="0" i="1" dirty="0" smtClean="0">
                                <a:latin typeface="Cambria Math" panose="02040503050406030204" pitchFamily="18" charset="0"/>
                              </a:rPr>
                              <m:t>2</m:t>
                            </m:r>
                          </m:sub>
                        </m:sSub>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2</m:t>
                            </m:r>
                          </m:sub>
                        </m:sSub>
                      </m:num>
                      <m:den>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𝑛</m:t>
                            </m:r>
                          </m:e>
                          <m:sub>
                            <m:r>
                              <a:rPr lang="en-US" sz="2000" b="0" i="1" dirty="0" smtClean="0">
                                <a:latin typeface="Cambria Math" panose="02040503050406030204" pitchFamily="18" charset="0"/>
                              </a:rPr>
                              <m:t>2</m:t>
                            </m:r>
                          </m:sub>
                        </m:sSub>
                      </m:den>
                    </m:f>
                  </m:oMath>
                </a14:m>
                <a:r>
                  <a:rPr lang="en-US" sz="2000" dirty="0"/>
                  <a:t> </a:t>
                </a:r>
              </a:p>
              <a:p>
                <a:endParaRPr lang="en-US" sz="2000" dirty="0"/>
              </a:p>
              <a:p>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−0</m:t>
                        </m:r>
                      </m:num>
                      <m:den>
                        <m:rad>
                          <m:radPr>
                            <m:degHide m:val="on"/>
                            <m:ctrlPr>
                              <a:rPr lang="en-US" sz="2000" b="0" i="1" smtClean="0">
                                <a:latin typeface="Cambria Math" panose="02040503050406030204" pitchFamily="18" charset="0"/>
                              </a:rPr>
                            </m:ctrlPr>
                          </m:radPr>
                          <m:deg/>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𝑝𝑜𝑜𝑙</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𝑝𝑜𝑜𝑙</m:t>
                                    </m:r>
                                  </m:sub>
                                </m:sSub>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den>
                                </m:f>
                              </m:e>
                            </m:d>
                          </m:e>
                        </m:rad>
                      </m:den>
                    </m:f>
                  </m:oMath>
                </a14:m>
                <a:r>
                  <a:rPr lang="en-US" sz="2000" dirty="0"/>
                  <a:t> </a:t>
                </a:r>
              </a:p>
              <a:p>
                <a:endParaRPr lang="en-US" sz="22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960600" cy="4760983"/>
              </a:xfrm>
              <a:prstGeom prst="rect">
                <a:avLst/>
              </a:prstGeom>
              <a:blipFill>
                <a:blip r:embed="rId3"/>
                <a:stretch>
                  <a:fillRect l="-992" t="-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DA2DF7AD-1719-CCD2-3F00-116C95872D45}"/>
                  </a:ext>
                </a:extLst>
              </p:cNvPr>
              <p:cNvSpPr/>
              <p:nvPr/>
            </p:nvSpPr>
            <p:spPr>
              <a:xfrm>
                <a:off x="195942" y="5069426"/>
                <a:ext cx="11800115" cy="16877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STEM and Humanities majors play sports. You perform an experiment to statistically test this suspicion. You sample 160 STEM majors and find 40  of them play sports. You sample 150 Humanities majors and find 70 of them play sports.  Use a hypothesis test with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 to see if there is a significant difference.</a:t>
                </a:r>
              </a:p>
            </p:txBody>
          </p:sp>
        </mc:Choice>
        <mc:Fallback xmlns="">
          <p:sp>
            <p:nvSpPr>
              <p:cNvPr id="3" name="Rounded Rectangle 2">
                <a:extLst>
                  <a:ext uri="{FF2B5EF4-FFF2-40B4-BE49-F238E27FC236}">
                    <a16:creationId xmlns:a16="http://schemas.microsoft.com/office/drawing/2014/main" id="{DA2DF7AD-1719-CCD2-3F00-116C95872D45}"/>
                  </a:ext>
                </a:extLst>
              </p:cNvPr>
              <p:cNvSpPr>
                <a:spLocks noRot="1" noChangeAspect="1" noMove="1" noResize="1" noEditPoints="1" noAdjustHandles="1" noChangeArrowheads="1" noChangeShapeType="1" noTextEdit="1"/>
              </p:cNvSpPr>
              <p:nvPr/>
            </p:nvSpPr>
            <p:spPr>
              <a:xfrm>
                <a:off x="195942" y="5069426"/>
                <a:ext cx="11800115" cy="168778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596857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3046988"/>
          </a:xfrm>
          <a:prstGeom prst="rect">
            <a:avLst/>
          </a:prstGeom>
          <a:noFill/>
        </p:spPr>
        <p:txBody>
          <a:bodyPr wrap="square" rtlCol="0">
            <a:spAutoFit/>
          </a:bodyPr>
          <a:lstStyle/>
          <a:p>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390115104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632311"/>
          </a:xfrm>
          <a:prstGeom prst="rect">
            <a:avLst/>
          </a:prstGeom>
          <a:noFill/>
        </p:spPr>
        <p:txBody>
          <a:bodyPr wrap="square" rtlCol="0">
            <a:spAutoFit/>
          </a:bodyPr>
          <a:lstStyle/>
          <a:p>
            <a:r>
              <a:rPr lang="en-US" sz="2400" dirty="0"/>
              <a:t>So far we have focused on questions like</a:t>
            </a:r>
          </a:p>
          <a:p>
            <a:pPr marL="342900" indent="-342900">
              <a:buFont typeface="Arial" panose="020B0604020202020204" pitchFamily="34" charset="0"/>
              <a:buChar char="•"/>
            </a:pPr>
            <a:r>
              <a:rPr lang="en-US" sz="2400" dirty="0"/>
              <a:t>Is the proportion of WSU students who major in math more than 50%?</a:t>
            </a:r>
          </a:p>
          <a:p>
            <a:pPr marL="342900" indent="-342900">
              <a:buFont typeface="Arial" panose="020B0604020202020204" pitchFamily="34" charset="0"/>
              <a:buChar char="•"/>
            </a:pPr>
            <a:r>
              <a:rPr lang="en-US" sz="2400" dirty="0"/>
              <a:t>Is the proportion of WSU students who major in math different than the proportion of Springfield College students who major in math? </a:t>
            </a:r>
          </a:p>
          <a:p>
            <a:pPr marL="342900" indent="-342900">
              <a:buFont typeface="Arial" panose="020B0604020202020204" pitchFamily="34" charset="0"/>
              <a:buChar char="•"/>
            </a:pPr>
            <a:endParaRPr lang="en-US" sz="2400" dirty="0"/>
          </a:p>
          <a:p>
            <a:r>
              <a:rPr lang="en-US" sz="2400" dirty="0"/>
              <a:t>However, 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0032270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4524315"/>
          </a:xfrm>
          <a:prstGeom prst="rect">
            <a:avLst/>
          </a:prstGeom>
          <a:noFill/>
        </p:spPr>
        <p:txBody>
          <a:bodyPr wrap="square" rtlCol="0">
            <a:spAutoFit/>
          </a:bodyPr>
          <a:lstStyle/>
          <a:p>
            <a:r>
              <a:rPr lang="en-US" sz="2400" dirty="0"/>
              <a:t>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4934847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4893647"/>
          </a:xfrm>
          <a:prstGeom prst="rect">
            <a:avLst/>
          </a:prstGeom>
          <a:noFill/>
        </p:spPr>
        <p:txBody>
          <a:bodyPr wrap="square" rtlCol="0">
            <a:spAutoFit/>
          </a:bodyPr>
          <a:lstStyle/>
          <a:p>
            <a:r>
              <a:rPr lang="en-US" sz="2400" dirty="0"/>
              <a:t>Many research questions are posed in terms of categorical variables that have more than 2 levels. Ex. </a:t>
            </a:r>
          </a:p>
          <a:p>
            <a:pPr marL="342900" indent="-342900">
              <a:buFont typeface="Arial" panose="020B0604020202020204" pitchFamily="34" charset="0"/>
              <a:buChar char="•"/>
            </a:pPr>
            <a:r>
              <a:rPr lang="en-US" sz="2400" dirty="0"/>
              <a:t>What is the comparative effectiveness of three drug treatments (drug A, drug B, drug C)? </a:t>
            </a:r>
          </a:p>
          <a:p>
            <a:pPr marL="342900" indent="-342900">
              <a:buFont typeface="Arial" panose="020B0604020202020204" pitchFamily="34" charset="0"/>
              <a:buChar char="•"/>
            </a:pPr>
            <a:r>
              <a:rPr lang="en-US" sz="2400" dirty="0"/>
              <a:t>Has the distribution of educational attainment in the US changed since 2000?</a:t>
            </a:r>
          </a:p>
          <a:p>
            <a:pPr marL="342900" indent="-342900">
              <a:buFont typeface="Arial" panose="020B0604020202020204" pitchFamily="34" charset="0"/>
              <a:buChar char="•"/>
            </a:pPr>
            <a:endParaRPr lang="en-US" sz="2400" dirty="0"/>
          </a:p>
          <a:p>
            <a:r>
              <a:rPr lang="en-US" sz="2400" dirty="0"/>
              <a:t>In these cases, we want to understand joint behavior of all possible levels of our categorical variables. There is no longer a single population parameter of interest.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typically do not construct CI’s in this context</a:t>
            </a:r>
          </a:p>
          <a:p>
            <a:pPr marL="342900" indent="-342900">
              <a:buFont typeface="Arial" panose="020B0604020202020204" pitchFamily="34" charset="0"/>
              <a:buChar char="•"/>
            </a:pPr>
            <a:r>
              <a:rPr lang="en-US" sz="2400" dirty="0"/>
              <a:t>We can still conduct hypothesis tests</a:t>
            </a:r>
          </a:p>
        </p:txBody>
      </p:sp>
    </p:spTree>
    <p:extLst>
      <p:ext uri="{BB962C8B-B14F-4D97-AF65-F5344CB8AC3E}">
        <p14:creationId xmlns:p14="http://schemas.microsoft.com/office/powerpoint/2010/main" val="299043793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3785652"/>
          </a:xfrm>
          <a:prstGeom prst="rect">
            <a:avLst/>
          </a:prstGeom>
          <a:noFill/>
        </p:spPr>
        <p:txBody>
          <a:bodyPr wrap="square" rtlCol="0">
            <a:spAutoFit/>
          </a:bodyPr>
          <a:lstStyle/>
          <a:p>
            <a:r>
              <a:rPr lang="en-US" sz="2400" dirty="0"/>
              <a:t>Hypothesis Tests for Categorical Variables with more than 2 levels follow the same recipe as the binary examples we’ve looked at:</a:t>
            </a:r>
          </a:p>
          <a:p>
            <a:endParaRPr lang="en-US" sz="2400" dirty="0"/>
          </a:p>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p:txBody>
      </p:sp>
    </p:spTree>
    <p:extLst>
      <p:ext uri="{BB962C8B-B14F-4D97-AF65-F5344CB8AC3E}">
        <p14:creationId xmlns:p14="http://schemas.microsoft.com/office/powerpoint/2010/main" val="2013958950"/>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2010</TotalTime>
  <Words>1889</Words>
  <Application>Microsoft Macintosh PowerPoint</Application>
  <PresentationFormat>Widescreen</PresentationFormat>
  <Paragraphs>301</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Corbel</vt:lpstr>
      <vt:lpstr>Helvetica</vt:lpstr>
      <vt:lpstr>Wingdings 2</vt:lpstr>
      <vt:lpstr>Frame</vt:lpstr>
      <vt:lpstr>Elementary Statistics – Inference for Categorical Data Pt. 2</vt:lpstr>
      <vt:lpstr>Plan for Today</vt:lpstr>
      <vt:lpstr>Warm Up: Inference for Two Proportions</vt:lpstr>
      <vt:lpstr>Warm Up: Inference for Two Proportions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lpstr>Inference for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77</cp:revision>
  <dcterms:created xsi:type="dcterms:W3CDTF">2023-08-03T18:49:17Z</dcterms:created>
  <dcterms:modified xsi:type="dcterms:W3CDTF">2024-03-20T14:29:25Z</dcterms:modified>
</cp:coreProperties>
</file>