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6"/>
  </p:notesMasterIdLst>
  <p:sldIdLst>
    <p:sldId id="256" r:id="rId2"/>
    <p:sldId id="445" r:id="rId3"/>
    <p:sldId id="257" r:id="rId4"/>
    <p:sldId id="340" r:id="rId5"/>
    <p:sldId id="341" r:id="rId6"/>
    <p:sldId id="342" r:id="rId7"/>
    <p:sldId id="446" r:id="rId8"/>
    <p:sldId id="447" r:id="rId9"/>
    <p:sldId id="449" r:id="rId10"/>
    <p:sldId id="448" r:id="rId11"/>
    <p:sldId id="451" r:id="rId12"/>
    <p:sldId id="452" r:id="rId13"/>
    <p:sldId id="454" r:id="rId14"/>
    <p:sldId id="455" r:id="rId15"/>
    <p:sldId id="456" r:id="rId16"/>
    <p:sldId id="457" r:id="rId17"/>
    <p:sldId id="474" r:id="rId18"/>
    <p:sldId id="458" r:id="rId19"/>
    <p:sldId id="460" r:id="rId20"/>
    <p:sldId id="459" r:id="rId21"/>
    <p:sldId id="461" r:id="rId22"/>
    <p:sldId id="462" r:id="rId23"/>
    <p:sldId id="463" r:id="rId24"/>
    <p:sldId id="466" r:id="rId25"/>
    <p:sldId id="464" r:id="rId26"/>
    <p:sldId id="465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86169"/>
  </p:normalViewPr>
  <p:slideViewPr>
    <p:cSldViewPr snapToGrid="0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4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6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0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5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3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4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9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8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8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3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0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8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8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5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eton.edu/~otorres/Excel/excelstata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oovypost.com/howto/quickly-get-column-statistics-in-google-sheets/" TargetMode="External"/><Relationship Id="rId5" Type="http://schemas.openxmlformats.org/officeDocument/2006/relationships/hyperlink" Target="http://www.comfsm.fm/~dleeling/statistics/text6.html#page-031" TargetMode="External"/><Relationship Id="rId4" Type="http://schemas.openxmlformats.org/officeDocument/2006/relationships/hyperlink" Target="https://statisticsbyjim.com/basics/descriptive-statistics-exce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eton.edu/~otorres/Excel/excelstata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oovypost.com/howto/quickly-get-column-statistics-in-google-sheets/" TargetMode="External"/><Relationship Id="rId5" Type="http://schemas.openxmlformats.org/officeDocument/2006/relationships/hyperlink" Target="http://www.comfsm.fm/~dleeling/statistics/text6.html#page-031" TargetMode="External"/><Relationship Id="rId4" Type="http://schemas.openxmlformats.org/officeDocument/2006/relationships/hyperlink" Target="https://statisticsbyjim.com/basics/descriptive-statistics-exce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Exploratory Data Analysis (EDA) Pt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Stacked Bar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30608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2000" spc="-85" dirty="0">
                <a:latin typeface="Arial"/>
                <a:cs typeface="Arial"/>
              </a:rPr>
              <a:t>Suppose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want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understand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relationship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between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movie’s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MPAA </a:t>
            </a:r>
            <a:r>
              <a:rPr sz="2000" dirty="0">
                <a:latin typeface="Arial"/>
                <a:cs typeface="Arial"/>
              </a:rPr>
              <a:t>rating</a:t>
            </a:r>
            <a:r>
              <a:rPr sz="2000" spc="-40" dirty="0">
                <a:latin typeface="Arial"/>
                <a:cs typeface="Arial"/>
              </a:rPr>
              <a:t> 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whether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grosses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more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$100</a:t>
            </a:r>
            <a:r>
              <a:rPr sz="2000" spc="-10" dirty="0">
                <a:latin typeface="Arial"/>
                <a:cs typeface="Arial"/>
              </a:rPr>
              <a:t> million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10" dirty="0">
                <a:latin typeface="Arial"/>
                <a:cs typeface="Arial"/>
              </a:rPr>
              <a:t> office</a:t>
            </a:r>
            <a:endParaRPr lang="en-US" sz="2000" spc="-1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r>
              <a:rPr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000" spc="-30" dirty="0">
                <a:latin typeface="Arial"/>
                <a:cs typeface="Arial"/>
              </a:rPr>
              <a:t>How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does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distribution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movies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large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versus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small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moderate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office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earnings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based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MPAA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rating?</a:t>
            </a:r>
            <a:endParaRPr lang="en-US" sz="2000" spc="-1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000" spc="-25" dirty="0">
                <a:latin typeface="Arial"/>
                <a:cs typeface="Arial"/>
              </a:rPr>
              <a:t>We can use a </a:t>
            </a:r>
            <a:r>
              <a:rPr sz="2000" spc="-65" dirty="0">
                <a:solidFill>
                  <a:srgbClr val="00B0F0"/>
                </a:solidFill>
                <a:latin typeface="Arial"/>
                <a:cs typeface="Arial"/>
              </a:rPr>
              <a:t>stacked</a:t>
            </a:r>
            <a:r>
              <a:rPr sz="20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B0F0"/>
                </a:solidFill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  <a:p>
            <a:pPr marL="632460" marR="84455" indent="-342900">
              <a:lnSpc>
                <a:spcPct val="10260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sz="2000" spc="-65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standard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divided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stacked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sub-</a:t>
            </a:r>
            <a:r>
              <a:rPr sz="2000" spc="-55" dirty="0">
                <a:latin typeface="Arial"/>
                <a:cs typeface="Arial"/>
              </a:rPr>
              <a:t>bars,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each </a:t>
            </a:r>
            <a:r>
              <a:rPr sz="2000" spc="-55" dirty="0">
                <a:latin typeface="Arial"/>
                <a:cs typeface="Arial"/>
              </a:rPr>
              <a:t>corresponding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level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second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categorical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4" name="Picture 13" descr="A green and purple bar graph&#10;&#10;Description automatically generated">
            <a:extLst>
              <a:ext uri="{FF2B5EF4-FFF2-40B4-BE49-F238E27FC236}">
                <a16:creationId xmlns:a16="http://schemas.microsoft.com/office/drawing/2014/main" id="{2676CE87-3E61-B7AF-FDC2-BEC5FF3C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3502892"/>
            <a:ext cx="7772400" cy="29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Stacked Bar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30608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2000" spc="-85" dirty="0">
                <a:latin typeface="Arial"/>
                <a:cs typeface="Arial"/>
              </a:rPr>
              <a:t>Suppose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want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understand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relationship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between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movie’s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MPAA </a:t>
            </a:r>
            <a:r>
              <a:rPr sz="2000" dirty="0">
                <a:latin typeface="Arial"/>
                <a:cs typeface="Arial"/>
              </a:rPr>
              <a:t>rating</a:t>
            </a:r>
            <a:r>
              <a:rPr sz="2000" spc="-40" dirty="0">
                <a:latin typeface="Arial"/>
                <a:cs typeface="Arial"/>
              </a:rPr>
              <a:t> 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whether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grosses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more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$100</a:t>
            </a:r>
            <a:r>
              <a:rPr sz="2000" spc="-10" dirty="0">
                <a:latin typeface="Arial"/>
                <a:cs typeface="Arial"/>
              </a:rPr>
              <a:t> million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10" dirty="0">
                <a:latin typeface="Arial"/>
                <a:cs typeface="Arial"/>
              </a:rPr>
              <a:t> office</a:t>
            </a:r>
            <a:endParaRPr lang="en-US" sz="2000" spc="-1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r>
              <a:rPr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000" spc="-30" dirty="0">
                <a:latin typeface="Arial"/>
                <a:cs typeface="Arial"/>
              </a:rPr>
              <a:t>How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does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distribution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movies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large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versus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small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moderate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office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earnings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based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MPAA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rating?</a:t>
            </a:r>
            <a:endParaRPr lang="en-US" sz="2000" spc="-1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000" spc="-25" dirty="0">
                <a:latin typeface="Arial"/>
                <a:cs typeface="Arial"/>
              </a:rPr>
              <a:t>We can use a </a:t>
            </a:r>
            <a:r>
              <a:rPr sz="2000" spc="-65" dirty="0">
                <a:solidFill>
                  <a:srgbClr val="00B0F0"/>
                </a:solidFill>
                <a:latin typeface="Arial"/>
                <a:cs typeface="Arial"/>
              </a:rPr>
              <a:t>stacked</a:t>
            </a:r>
            <a:r>
              <a:rPr sz="20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B0F0"/>
                </a:solidFill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  <a:p>
            <a:pPr marL="632460" marR="84455" indent="-342900">
              <a:lnSpc>
                <a:spcPct val="10260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sz="2000" spc="-65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standard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divided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stacked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sub-</a:t>
            </a:r>
            <a:r>
              <a:rPr sz="2000" spc="-55" dirty="0">
                <a:latin typeface="Arial"/>
                <a:cs typeface="Arial"/>
              </a:rPr>
              <a:t>bars,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each </a:t>
            </a:r>
            <a:r>
              <a:rPr sz="2000" spc="-55" dirty="0">
                <a:latin typeface="Arial"/>
                <a:cs typeface="Arial"/>
              </a:rPr>
              <a:t>corresponding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level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second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categorical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4" name="Picture 13" descr="A green and purple bar graph&#10;&#10;Description automatically generated">
            <a:extLst>
              <a:ext uri="{FF2B5EF4-FFF2-40B4-BE49-F238E27FC236}">
                <a16:creationId xmlns:a16="http://schemas.microsoft.com/office/drawing/2014/main" id="{2676CE87-3E61-B7AF-FDC2-BEC5FF3C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3502892"/>
            <a:ext cx="7772400" cy="2986946"/>
          </a:xfrm>
          <a:prstGeom prst="rect">
            <a:avLst/>
          </a:prstGeom>
        </p:spPr>
      </p:pic>
      <p:grpSp>
        <p:nvGrpSpPr>
          <p:cNvPr id="3" name="object 12">
            <a:extLst>
              <a:ext uri="{FF2B5EF4-FFF2-40B4-BE49-F238E27FC236}">
                <a16:creationId xmlns:a16="http://schemas.microsoft.com/office/drawing/2014/main" id="{EEBA6E46-2F15-F3FD-4CB7-B683FD646D20}"/>
              </a:ext>
            </a:extLst>
          </p:cNvPr>
          <p:cNvGrpSpPr/>
          <p:nvPr/>
        </p:nvGrpSpPr>
        <p:grpSpPr>
          <a:xfrm>
            <a:off x="183186" y="239619"/>
            <a:ext cx="3512575" cy="6618381"/>
            <a:chOff x="138547" y="2413194"/>
            <a:chExt cx="4331335" cy="704215"/>
          </a:xfrm>
        </p:grpSpPr>
        <p:sp>
          <p:nvSpPr>
            <p:cNvPr id="4" name="object 13">
              <a:extLst>
                <a:ext uri="{FF2B5EF4-FFF2-40B4-BE49-F238E27FC236}">
                  <a16:creationId xmlns:a16="http://schemas.microsoft.com/office/drawing/2014/main" id="{BFC1B33A-156B-EF0B-D88D-C45A38774E24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14">
              <a:extLst>
                <a:ext uri="{FF2B5EF4-FFF2-40B4-BE49-F238E27FC236}">
                  <a16:creationId xmlns:a16="http://schemas.microsoft.com/office/drawing/2014/main" id="{BCDC5029-7D1E-72DF-A6E2-131242EE3308}"/>
                </a:ext>
              </a:extLst>
            </p:cNvPr>
            <p:cNvSpPr/>
            <p:nvPr/>
          </p:nvSpPr>
          <p:spPr>
            <a:xfrm>
              <a:off x="156547" y="2465468"/>
              <a:ext cx="4295139" cy="639428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6" name="object 15">
            <a:extLst>
              <a:ext uri="{FF2B5EF4-FFF2-40B4-BE49-F238E27FC236}">
                <a16:creationId xmlns:a16="http://schemas.microsoft.com/office/drawing/2014/main" id="{B6D11E52-22C1-534D-1D55-831A473DF508}"/>
              </a:ext>
            </a:extLst>
          </p:cNvPr>
          <p:cNvSpPr txBox="1"/>
          <p:nvPr/>
        </p:nvSpPr>
        <p:spPr>
          <a:xfrm>
            <a:off x="183186" y="879887"/>
            <a:ext cx="3448686" cy="103673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Show how the distribution of high versus low hours differs based on activity.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76DEF0-56B4-F21F-3A3D-20459E338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26636"/>
              </p:ext>
            </p:extLst>
          </p:nvPr>
        </p:nvGraphicFramePr>
        <p:xfrm>
          <a:off x="387755" y="2365027"/>
          <a:ext cx="2577118" cy="406348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88559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288559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05882"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  <p:sp>
        <p:nvSpPr>
          <p:cNvPr id="15" name="object 15">
            <a:extLst>
              <a:ext uri="{FF2B5EF4-FFF2-40B4-BE49-F238E27FC236}">
                <a16:creationId xmlns:a16="http://schemas.microsoft.com/office/drawing/2014/main" id="{290F8C2A-A13D-DEE3-26A0-CCA7ED7B265E}"/>
              </a:ext>
            </a:extLst>
          </p:cNvPr>
          <p:cNvSpPr txBox="1"/>
          <p:nvPr/>
        </p:nvSpPr>
        <p:spPr>
          <a:xfrm>
            <a:off x="203176" y="326474"/>
            <a:ext cx="3448686" cy="34565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73042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72018"/>
              </p:ext>
            </p:extLst>
          </p:nvPr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9099129" y="3765261"/>
            <a:ext cx="3004937" cy="113377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066654"/>
              <a:ext cx="1480185" cy="535940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62" name="object 24">
            <a:extLst>
              <a:ext uri="{FF2B5EF4-FFF2-40B4-BE49-F238E27FC236}">
                <a16:creationId xmlns:a16="http://schemas.microsoft.com/office/drawing/2014/main" id="{0D7FDFE6-C892-C82A-A532-0DC63F5ED50A}"/>
              </a:ext>
            </a:extLst>
          </p:cNvPr>
          <p:cNvSpPr txBox="1"/>
          <p:nvPr/>
        </p:nvSpPr>
        <p:spPr>
          <a:xfrm>
            <a:off x="9180968" y="3841845"/>
            <a:ext cx="2841351" cy="93920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 algn="just">
              <a:spcBef>
                <a:spcPts val="188"/>
              </a:spcBef>
            </a:pPr>
            <a:r>
              <a:rPr sz="1982" spc="-119" dirty="0">
                <a:latin typeface="Arial"/>
                <a:cs typeface="Arial"/>
              </a:rPr>
              <a:t>We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can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use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these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tables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to glean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lot</a:t>
            </a:r>
            <a:r>
              <a:rPr sz="1982" spc="19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information </a:t>
            </a:r>
            <a:r>
              <a:rPr sz="1982" spc="-20" dirty="0">
                <a:latin typeface="Arial"/>
                <a:cs typeface="Arial"/>
              </a:rPr>
              <a:t>about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our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two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variables!</a:t>
            </a:r>
            <a:endParaRPr sz="19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67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242425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66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4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spc="-35" dirty="0">
                    <a:latin typeface="Arial"/>
                    <a:cs typeface="Arial"/>
                  </a:rPr>
                  <a:t>dataset</a:t>
                </a:r>
                <a:r>
                  <a:rPr lang="en-US" sz="2000" spc="-25" dirty="0">
                    <a:latin typeface="Arial"/>
                    <a:cs typeface="Arial"/>
                  </a:rPr>
                  <a:t> </a:t>
                </a:r>
                <a:r>
                  <a:rPr lang="en-US" sz="2000" spc="-50" dirty="0">
                    <a:latin typeface="Arial"/>
                    <a:cs typeface="Arial"/>
                  </a:rPr>
                  <a:t>are</a:t>
                </a:r>
                <a:r>
                  <a:rPr lang="en-US" sz="2000" spc="-2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rated</a:t>
                </a:r>
                <a:r>
                  <a:rPr lang="en-US" sz="2000" spc="-2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G:</a:t>
                </a: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=2.2%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242425"/>
              </a:xfrm>
              <a:prstGeom prst="rect">
                <a:avLst/>
              </a:prstGeom>
              <a:blipFill>
                <a:blip r:embed="rId3"/>
                <a:stretch>
                  <a:fillRect l="-4400" t="-4040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Marginal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7744435" y="3590430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67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544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movies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spc="-30" dirty="0">
                    <a:latin typeface="Arial"/>
                    <a:cs typeface="Arial"/>
                  </a:rPr>
                  <a:t>dataset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55" dirty="0">
                    <a:latin typeface="Arial"/>
                    <a:cs typeface="Arial"/>
                  </a:rPr>
                  <a:t>were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high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box</a:t>
                </a:r>
                <a:r>
                  <a:rPr lang="en-US" sz="2000" spc="-30" dirty="0">
                    <a:latin typeface="Arial"/>
                    <a:cs typeface="Arial"/>
                  </a:rPr>
                  <a:t> office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544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=18%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Marginal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578650" y="5313900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4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25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6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movies</a:t>
                </a:r>
                <a:r>
                  <a:rPr lang="en-US" sz="2000" spc="26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dirty="0">
                    <a:latin typeface="Arial"/>
                    <a:cs typeface="Arial"/>
                  </a:rPr>
                  <a:t>dataset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are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rated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G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u="sng" spc="-4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and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80" dirty="0">
                    <a:latin typeface="Arial"/>
                    <a:cs typeface="Arial"/>
                  </a:rPr>
                  <a:t>were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high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55" dirty="0">
                    <a:latin typeface="Arial"/>
                    <a:cs typeface="Arial"/>
                  </a:rPr>
                  <a:t>box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office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𝐺𝑎𝑛𝑑𝐻𝑖𝑔h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=0.08%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Joint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0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spc="-10" dirty="0">
                    <a:latin typeface="Arial"/>
                    <a:cs typeface="Arial"/>
                  </a:rPr>
                  <a:t>Among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5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that</a:t>
                </a:r>
                <a:r>
                  <a:rPr lang="en-US" sz="2000" spc="4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are </a:t>
                </a:r>
                <a:r>
                  <a:rPr lang="en-US" sz="2000" spc="-40" dirty="0">
                    <a:latin typeface="Arial"/>
                    <a:cs typeface="Arial"/>
                  </a:rPr>
                  <a:t>rated</a:t>
                </a:r>
                <a:r>
                  <a:rPr lang="en-US" sz="2000" spc="-30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G,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25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were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45" dirty="0">
                    <a:latin typeface="Arial"/>
                    <a:cs typeface="Arial"/>
                  </a:rPr>
                  <a:t>high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box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of- </a:t>
                </a:r>
                <a:r>
                  <a:rPr lang="en-US" sz="2000" spc="-10" dirty="0">
                    <a:latin typeface="Arial"/>
                    <a:cs typeface="Arial"/>
                  </a:rPr>
                  <a:t>fice</a:t>
                </a:r>
                <a:r>
                  <a:rPr lang="en-US" sz="2000" spc="-55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|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=37.9%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Conditional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67249" y="3575553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0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D72C-5884-123E-2A30-A639039A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/>
              <a:t>here Tuesday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B2551-A543-2390-B8C2-83C12A0C1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spc="-10" dirty="0">
                    <a:latin typeface="Arial"/>
                    <a:cs typeface="Arial"/>
                  </a:rPr>
                  <a:t>Among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5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that</a:t>
                </a:r>
                <a:r>
                  <a:rPr lang="en-US" sz="2000" spc="4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are </a:t>
                </a:r>
                <a:r>
                  <a:rPr lang="en-US" sz="2000" spc="-40" dirty="0">
                    <a:latin typeface="Arial"/>
                    <a:cs typeface="Arial"/>
                  </a:rPr>
                  <a:t>rated</a:t>
                </a:r>
                <a:r>
                  <a:rPr lang="en-US" sz="2000" spc="-30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G,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25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were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45" dirty="0">
                    <a:latin typeface="Arial"/>
                    <a:cs typeface="Arial"/>
                  </a:rPr>
                  <a:t>high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box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of- </a:t>
                </a:r>
                <a:r>
                  <a:rPr lang="en-US" sz="2000" spc="-10" dirty="0">
                    <a:latin typeface="Arial"/>
                    <a:cs typeface="Arial"/>
                  </a:rPr>
                  <a:t>fice</a:t>
                </a:r>
                <a:r>
                  <a:rPr lang="en-US" sz="2000" spc="-55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|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=37.9%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Conditional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67249" y="3575553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FF5B78-F9FF-7925-06D5-6AC8CC95DB2E}"/>
              </a:ext>
            </a:extLst>
          </p:cNvPr>
          <p:cNvSpPr/>
          <p:nvPr/>
        </p:nvSpPr>
        <p:spPr>
          <a:xfrm>
            <a:off x="2632364" y="96982"/>
            <a:ext cx="8575963" cy="67610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Generate the contingency table that shows the distribution of hours across activities. Then, calculate the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b="1" i="1" dirty="0"/>
              <a:t>marginal distribution </a:t>
            </a:r>
            <a:r>
              <a:rPr lang="en-US" sz="2000" dirty="0"/>
              <a:t>of Work in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b="1" i="1" dirty="0"/>
              <a:t>marginal distribution </a:t>
            </a:r>
            <a:r>
              <a:rPr lang="en-US" sz="2000" dirty="0"/>
              <a:t>of high hours in the 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The </a:t>
            </a:r>
            <a:r>
              <a:rPr lang="en-US" sz="2000" b="1" i="1" dirty="0"/>
              <a:t>joint distribution </a:t>
            </a:r>
            <a:r>
              <a:rPr lang="en-US" sz="2000" dirty="0"/>
              <a:t>of Work and high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b="1" i="1" dirty="0"/>
              <a:t>conditional distribution </a:t>
            </a:r>
            <a:r>
              <a:rPr lang="en-US" sz="2000" dirty="0"/>
              <a:t>of low hours among Work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B7A31A-1C08-042C-ADEB-75B0B5551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6865"/>
              </p:ext>
            </p:extLst>
          </p:nvPr>
        </p:nvGraphicFramePr>
        <p:xfrm>
          <a:off x="5613165" y="2697536"/>
          <a:ext cx="2577118" cy="406348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88559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288559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05882"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914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1D2-628E-CCF0-EAEC-C3F5CFEE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One Categorical Variable and One Numerical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F13B-8B24-BBBC-30E0-F25F35448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quiz is out today! (On PLATO)</a:t>
            </a:r>
          </a:p>
          <a:p>
            <a:r>
              <a:rPr lang="en-US" sz="2400" dirty="0"/>
              <a:t>Quizzes and </a:t>
            </a:r>
            <a:r>
              <a:rPr lang="en-US" sz="2400" dirty="0" err="1"/>
              <a:t>homeworks</a:t>
            </a:r>
            <a:r>
              <a:rPr lang="en-US" sz="2400" dirty="0"/>
              <a:t> are </a:t>
            </a:r>
            <a:r>
              <a:rPr lang="en-US" sz="2400" i="1" dirty="0"/>
              <a:t>week long </a:t>
            </a:r>
            <a:r>
              <a:rPr lang="en-US" sz="2400" dirty="0"/>
              <a:t>assignments; expect to spend 5-7 hours on them (this is standard for a college class) </a:t>
            </a:r>
          </a:p>
        </p:txBody>
      </p:sp>
    </p:spTree>
    <p:extLst>
      <p:ext uri="{BB962C8B-B14F-4D97-AF65-F5344CB8AC3E}">
        <p14:creationId xmlns:p14="http://schemas.microsoft.com/office/powerpoint/2010/main" val="40064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Overlaid Histograms 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visualize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distribution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gross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box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office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earnings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within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each </a:t>
            </a:r>
            <a:r>
              <a:rPr lang="en-US" sz="2000" spc="-50" dirty="0">
                <a:latin typeface="Arial"/>
                <a:cs typeface="Arial"/>
              </a:rPr>
              <a:t>level</a:t>
            </a:r>
            <a:r>
              <a:rPr lang="en-US" sz="2000" dirty="0">
                <a:latin typeface="Arial"/>
                <a:cs typeface="Arial"/>
              </a:rPr>
              <a:t> of MPAA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ratings—</a:t>
            </a:r>
            <a:r>
              <a:rPr lang="en-US" sz="2000" spc="-10" dirty="0">
                <a:latin typeface="Arial"/>
                <a:cs typeface="Arial"/>
              </a:rPr>
              <a:t>and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distributions</a:t>
            </a:r>
            <a:r>
              <a:rPr lang="en-US" sz="2000" dirty="0">
                <a:latin typeface="Arial"/>
                <a:cs typeface="Arial"/>
              </a:rPr>
              <a:t> with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one </a:t>
            </a:r>
            <a:r>
              <a:rPr lang="en-US" sz="2000" spc="-55" dirty="0">
                <a:latin typeface="Arial"/>
                <a:cs typeface="Arial"/>
              </a:rPr>
              <a:t>another—</a:t>
            </a:r>
            <a:r>
              <a:rPr lang="en-US" sz="2000" spc="-25" dirty="0">
                <a:latin typeface="Arial"/>
                <a:cs typeface="Arial"/>
              </a:rPr>
              <a:t>using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40" dirty="0">
                <a:solidFill>
                  <a:srgbClr val="00B0F0"/>
                </a:solidFill>
                <a:latin typeface="Arial"/>
                <a:cs typeface="Arial"/>
              </a:rPr>
              <a:t>overlaid</a:t>
            </a:r>
            <a:r>
              <a:rPr lang="en-US" sz="20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histograms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40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lang="en-US" sz="20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40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lang="en-US" sz="20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B0F0"/>
                </a:solidFill>
                <a:latin typeface="Arial"/>
                <a:cs typeface="Arial"/>
              </a:rPr>
              <a:t>plots</a:t>
            </a:r>
            <a:r>
              <a:rPr lang="en-US" sz="2000" spc="-1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55652E8-24A7-3726-C1ED-2FAFEC04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25" y="2109354"/>
            <a:ext cx="8666121" cy="3615666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CF21F699-3BE8-D24E-EC44-D4D1FBC593BD}"/>
              </a:ext>
            </a:extLst>
          </p:cNvPr>
          <p:cNvSpPr txBox="1"/>
          <p:nvPr/>
        </p:nvSpPr>
        <p:spPr>
          <a:xfrm>
            <a:off x="3591789" y="5963613"/>
            <a:ext cx="2031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Arial"/>
                <a:cs typeface="Arial"/>
              </a:rPr>
              <a:t>Gross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box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office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earnings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being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shown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65" dirty="0">
                <a:latin typeface="Times New Roman"/>
                <a:cs typeface="Times New Roman"/>
              </a:rPr>
              <a:t>log</a:t>
            </a:r>
            <a:r>
              <a:rPr sz="750" spc="97" baseline="-16666" dirty="0">
                <a:latin typeface="Times New Roman"/>
                <a:cs typeface="Times New Roman"/>
              </a:rPr>
              <a:t>10</a:t>
            </a:r>
            <a:r>
              <a:rPr sz="750" spc="142" baseline="-16666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Arial"/>
                <a:cs typeface="Arial"/>
              </a:rPr>
              <a:t>scale</a:t>
            </a:r>
            <a:endParaRPr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74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Overlaid Histograms 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331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21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65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visualizations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particularly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informative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your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data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appear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to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multi-</a:t>
            </a:r>
            <a:r>
              <a:rPr lang="en-US" sz="2000" spc="-10" dirty="0">
                <a:latin typeface="Arial"/>
                <a:cs typeface="Arial"/>
              </a:rPr>
              <a:t>modal,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as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there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may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(and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often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is)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something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more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going </a:t>
            </a:r>
            <a:r>
              <a:rPr lang="en-US" sz="2000" spc="-25" dirty="0">
                <a:latin typeface="Arial"/>
                <a:cs typeface="Arial"/>
              </a:rPr>
              <a:t>on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story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lang="en-US" sz="2000" spc="-45" dirty="0">
                <a:latin typeface="Arial"/>
                <a:cs typeface="Arial"/>
              </a:rPr>
              <a:t>For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example,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consider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following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density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showing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30" dirty="0">
                <a:latin typeface="Arial"/>
                <a:cs typeface="Arial"/>
              </a:rPr>
              <a:t>in-</a:t>
            </a:r>
            <a:r>
              <a:rPr lang="en-US" sz="2000" spc="-10" dirty="0">
                <a:latin typeface="Arial"/>
                <a:cs typeface="Arial"/>
              </a:rPr>
              <a:t>state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college</a:t>
            </a:r>
            <a:r>
              <a:rPr lang="en-US" sz="2000" dirty="0">
                <a:latin typeface="Arial"/>
                <a:cs typeface="Arial"/>
              </a:rPr>
              <a:t> tuition </a:t>
            </a:r>
            <a:r>
              <a:rPr lang="en-US" sz="2000" spc="-60" dirty="0">
                <a:latin typeface="Arial"/>
                <a:cs typeface="Arial"/>
              </a:rPr>
              <a:t>costs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during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60" dirty="0">
                <a:latin typeface="Arial"/>
                <a:cs typeface="Arial"/>
              </a:rPr>
              <a:t>2018–2019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academic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year: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0107-E0C8-ABC1-0748-4CD8B5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2964872"/>
            <a:ext cx="4092633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Overlaid Histograms 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331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21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65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visualizations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particularly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informative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your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data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appear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to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multi-</a:t>
            </a:r>
            <a:r>
              <a:rPr lang="en-US" sz="2000" spc="-10" dirty="0">
                <a:latin typeface="Arial"/>
                <a:cs typeface="Arial"/>
              </a:rPr>
              <a:t>modal,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as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there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may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(and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often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is)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something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more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going </a:t>
            </a:r>
            <a:r>
              <a:rPr lang="en-US" sz="2000" spc="-25" dirty="0">
                <a:latin typeface="Arial"/>
                <a:cs typeface="Arial"/>
              </a:rPr>
              <a:t>on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story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lang="en-US" sz="2000" spc="-45" dirty="0">
                <a:latin typeface="Arial"/>
                <a:cs typeface="Arial"/>
              </a:rPr>
              <a:t>For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example,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consider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following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density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showing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30" dirty="0">
                <a:latin typeface="Arial"/>
                <a:cs typeface="Arial"/>
              </a:rPr>
              <a:t>in-</a:t>
            </a:r>
            <a:r>
              <a:rPr lang="en-US" sz="2000" spc="-10" dirty="0">
                <a:latin typeface="Arial"/>
                <a:cs typeface="Arial"/>
              </a:rPr>
              <a:t>state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college</a:t>
            </a:r>
            <a:r>
              <a:rPr lang="en-US" sz="2000" dirty="0">
                <a:latin typeface="Arial"/>
                <a:cs typeface="Arial"/>
              </a:rPr>
              <a:t> tuition </a:t>
            </a:r>
            <a:r>
              <a:rPr lang="en-US" sz="2000" spc="-60" dirty="0">
                <a:latin typeface="Arial"/>
                <a:cs typeface="Arial"/>
              </a:rPr>
              <a:t>costs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during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60" dirty="0">
                <a:latin typeface="Arial"/>
                <a:cs typeface="Arial"/>
              </a:rPr>
              <a:t>2018–2019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academic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year: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0107-E0C8-ABC1-0748-4CD8B5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2964872"/>
            <a:ext cx="4092633" cy="2923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B5D67-BBE5-6210-BFBF-96FF3D1C5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02" y="2964872"/>
            <a:ext cx="3850179" cy="27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Faceted Histograms/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course,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overlaying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all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our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histograms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density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plots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top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one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another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can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sometimes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be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mess,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particularly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5" dirty="0">
                <a:latin typeface="Arial"/>
                <a:cs typeface="Arial"/>
              </a:rPr>
              <a:t>if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the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variable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we’re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looking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has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lot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possible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levels</a:t>
            </a:r>
          </a:p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289560" marR="5080" indent="-208279" algn="just">
              <a:lnSpc>
                <a:spcPct val="102600"/>
              </a:lnSpc>
              <a:spcBef>
                <a:spcPts val="500"/>
              </a:spcBef>
            </a:pPr>
            <a:r>
              <a:rPr lang="en-US"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lang="en-US"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instead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display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histograms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side-</a:t>
            </a:r>
            <a:r>
              <a:rPr lang="en-US" sz="2000" spc="-80" dirty="0">
                <a:latin typeface="Arial"/>
                <a:cs typeface="Arial"/>
              </a:rPr>
              <a:t>by-</a:t>
            </a:r>
            <a:r>
              <a:rPr lang="en-US" sz="2000" spc="-45" dirty="0">
                <a:latin typeface="Arial"/>
                <a:cs typeface="Arial"/>
              </a:rPr>
              <a:t>side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plots,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with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i="1" spc="130" dirty="0">
                <a:latin typeface="Times New Roman"/>
                <a:cs typeface="Times New Roman"/>
              </a:rPr>
              <a:t>x</a:t>
            </a:r>
            <a:r>
              <a:rPr lang="en-US" sz="2000" i="1" spc="45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i="1" spc="8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axis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limits,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easier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comparison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levels!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94399A6-BF47-4508-245A-3B907AA3AC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61" y="2493817"/>
            <a:ext cx="7644184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Faceted Histograms/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course,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overlaying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all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our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histograms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density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plots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top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one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another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can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sometimes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be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mess,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particularly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5" dirty="0">
                <a:latin typeface="Arial"/>
                <a:cs typeface="Arial"/>
              </a:rPr>
              <a:t>if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the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variable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we’re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looking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has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lot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possible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levels</a:t>
            </a:r>
          </a:p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289560" marR="5080" indent="-208279" algn="just">
              <a:lnSpc>
                <a:spcPct val="102600"/>
              </a:lnSpc>
              <a:spcBef>
                <a:spcPts val="500"/>
              </a:spcBef>
            </a:pPr>
            <a:r>
              <a:rPr lang="en-US"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lang="en-US"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instead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display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histograms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side-</a:t>
            </a:r>
            <a:r>
              <a:rPr lang="en-US" sz="2000" spc="-80" dirty="0">
                <a:latin typeface="Arial"/>
                <a:cs typeface="Arial"/>
              </a:rPr>
              <a:t>by-</a:t>
            </a:r>
            <a:r>
              <a:rPr lang="en-US" sz="2000" spc="-45" dirty="0">
                <a:latin typeface="Arial"/>
                <a:cs typeface="Arial"/>
              </a:rPr>
              <a:t>side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plots,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with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i="1" spc="130" dirty="0">
                <a:latin typeface="Times New Roman"/>
                <a:cs typeface="Times New Roman"/>
              </a:rPr>
              <a:t>x</a:t>
            </a:r>
            <a:r>
              <a:rPr lang="en-US" sz="2000" i="1" spc="45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i="1" spc="8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axis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limits,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easier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comparison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levels!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94399A6-BF47-4508-245A-3B907AA3AC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61" y="2493817"/>
            <a:ext cx="7644184" cy="38792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4540D5-2543-0BB5-41CC-2D491950E73B}"/>
              </a:ext>
            </a:extLst>
          </p:cNvPr>
          <p:cNvSpPr/>
          <p:nvPr/>
        </p:nvSpPr>
        <p:spPr>
          <a:xfrm>
            <a:off x="2632364" y="96982"/>
            <a:ext cx="8575963" cy="67610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Generate an overlaid histogram / density plot or faceted histogram / density plot to show the distribution of minutes across each activity. 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AF4FF0-A9EB-6447-64D1-6D9B93FB3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4185"/>
              </p:ext>
            </p:extLst>
          </p:nvPr>
        </p:nvGraphicFramePr>
        <p:xfrm>
          <a:off x="5579846" y="1769282"/>
          <a:ext cx="2577118" cy="406348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88559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288559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05882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5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Side-by-Side Boxplots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also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create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solidFill>
                  <a:srgbClr val="00B0F0"/>
                </a:solidFill>
                <a:latin typeface="Arial"/>
                <a:cs typeface="Arial"/>
              </a:rPr>
              <a:t>side-</a:t>
            </a:r>
            <a:r>
              <a:rPr lang="en-US" sz="2000" spc="-80" dirty="0">
                <a:solidFill>
                  <a:srgbClr val="00B0F0"/>
                </a:solidFill>
                <a:latin typeface="Arial"/>
                <a:cs typeface="Arial"/>
              </a:rPr>
              <a:t>by-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side</a:t>
            </a:r>
            <a:r>
              <a:rPr lang="en-US" sz="20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30" dirty="0">
                <a:solidFill>
                  <a:srgbClr val="00B0F0"/>
                </a:solidFill>
                <a:latin typeface="Arial"/>
                <a:cs typeface="Arial"/>
              </a:rPr>
              <a:t>boxplots</a:t>
            </a:r>
            <a:r>
              <a:rPr lang="en-US" sz="20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visually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measures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45" dirty="0">
                <a:latin typeface="Arial"/>
                <a:cs typeface="Arial"/>
              </a:rPr>
              <a:t>center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spread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categorical </a:t>
            </a:r>
            <a:r>
              <a:rPr lang="en-US" sz="2000" spc="-10" dirty="0">
                <a:latin typeface="Arial"/>
                <a:cs typeface="Arial"/>
              </a:rPr>
              <a:t>variable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BC259ED-38BE-DE3F-C1CB-4B8F7139E0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5143" y="1635176"/>
            <a:ext cx="7332457" cy="4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1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Side-by-Side Boxplots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also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create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solidFill>
                  <a:srgbClr val="00B0F0"/>
                </a:solidFill>
                <a:latin typeface="Arial"/>
                <a:cs typeface="Arial"/>
              </a:rPr>
              <a:t>side-</a:t>
            </a:r>
            <a:r>
              <a:rPr lang="en-US" sz="2000" spc="-80" dirty="0">
                <a:solidFill>
                  <a:srgbClr val="00B0F0"/>
                </a:solidFill>
                <a:latin typeface="Arial"/>
                <a:cs typeface="Arial"/>
              </a:rPr>
              <a:t>by-</a:t>
            </a:r>
            <a:r>
              <a:rPr lang="en-US" sz="2000" spc="-45" dirty="0">
                <a:solidFill>
                  <a:srgbClr val="00B0F0"/>
                </a:solidFill>
                <a:latin typeface="Arial"/>
                <a:cs typeface="Arial"/>
              </a:rPr>
              <a:t>side</a:t>
            </a:r>
            <a:r>
              <a:rPr lang="en-US" sz="20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30" dirty="0">
                <a:solidFill>
                  <a:srgbClr val="00B0F0"/>
                </a:solidFill>
                <a:latin typeface="Arial"/>
                <a:cs typeface="Arial"/>
              </a:rPr>
              <a:t>boxplots</a:t>
            </a:r>
            <a:r>
              <a:rPr lang="en-US" sz="20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visually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measures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45" dirty="0">
                <a:latin typeface="Arial"/>
                <a:cs typeface="Arial"/>
              </a:rPr>
              <a:t>center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spread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categorical </a:t>
            </a:r>
            <a:r>
              <a:rPr lang="en-US" sz="2000" spc="-10" dirty="0">
                <a:latin typeface="Arial"/>
                <a:cs typeface="Arial"/>
              </a:rPr>
              <a:t>variable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BC259ED-38BE-DE3F-C1CB-4B8F7139E0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5143" y="1635176"/>
            <a:ext cx="7332457" cy="446870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D8C031D-3E26-B421-FAC5-1DAC2876B0DC}"/>
              </a:ext>
            </a:extLst>
          </p:cNvPr>
          <p:cNvSpPr/>
          <p:nvPr/>
        </p:nvSpPr>
        <p:spPr>
          <a:xfrm>
            <a:off x="2632364" y="96982"/>
            <a:ext cx="8575963" cy="67610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Generate side-by-side boxplots to show the distribution of minutes across each activity. 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DDFE9B-7EBF-CD8E-95C9-FF90DA795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76861"/>
              </p:ext>
            </p:extLst>
          </p:nvPr>
        </p:nvGraphicFramePr>
        <p:xfrm>
          <a:off x="5579846" y="1769282"/>
          <a:ext cx="2577118" cy="406348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88559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288559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05882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1D2-628E-CCF0-EAEC-C3F5CFEE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Two Numerical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F13B-8B24-BBBC-30E0-F25F35448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Scatterplots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9138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501015">
              <a:lnSpc>
                <a:spcPct val="102600"/>
              </a:lnSpc>
              <a:spcBef>
                <a:spcPts val="55"/>
              </a:spcBef>
            </a:pPr>
            <a:r>
              <a:rPr lang="en-US" sz="2000" spc="-30" dirty="0">
                <a:solidFill>
                  <a:srgbClr val="00B0F0"/>
                </a:solidFill>
                <a:latin typeface="Arial"/>
                <a:cs typeface="Arial"/>
              </a:rPr>
              <a:t>Scatterplots</a:t>
            </a:r>
            <a:r>
              <a:rPr lang="en-US" sz="2000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are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one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most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common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ways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 </a:t>
            </a:r>
            <a:r>
              <a:rPr lang="en-US" sz="2000" spc="-40" dirty="0">
                <a:latin typeface="Arial"/>
                <a:cs typeface="Arial"/>
              </a:rPr>
              <a:t>visualizing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40" dirty="0">
                <a:latin typeface="Arial"/>
                <a:cs typeface="Arial"/>
              </a:rPr>
              <a:t>relationship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between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variables.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35" dirty="0">
                <a:latin typeface="Arial"/>
                <a:cs typeface="Arial"/>
              </a:rPr>
              <a:t>For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 err="1">
                <a:latin typeface="Arial"/>
                <a:cs typeface="Arial"/>
              </a:rPr>
              <a:t>th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observational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unit,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let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spc="95" dirty="0">
                <a:latin typeface="Times New Roman"/>
                <a:cs typeface="Times New Roman"/>
              </a:rPr>
              <a:t>x</a:t>
            </a:r>
            <a:r>
              <a:rPr lang="en-US" sz="2400" i="1" spc="142" baseline="-10416" dirty="0">
                <a:latin typeface="Times New Roman"/>
                <a:cs typeface="Times New Roman"/>
              </a:rPr>
              <a:t>i</a:t>
            </a:r>
            <a:r>
              <a:rPr lang="en-US" sz="2400" i="1" spc="240" baseline="-10416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explanatory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i="1" spc="50" dirty="0" err="1">
                <a:latin typeface="Times New Roman"/>
                <a:cs typeface="Times New Roman"/>
              </a:rPr>
              <a:t>y</a:t>
            </a:r>
            <a:r>
              <a:rPr lang="en-US" sz="2400" i="1" spc="75" baseline="-10416" dirty="0" err="1">
                <a:latin typeface="Times New Roman"/>
                <a:cs typeface="Times New Roman"/>
              </a:rPr>
              <a:t>i</a:t>
            </a:r>
            <a:r>
              <a:rPr lang="en-US" sz="2400" i="1" spc="217" baseline="-10416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dirty="0">
                <a:latin typeface="Arial"/>
                <a:cs typeface="Arial"/>
              </a:rPr>
              <a:t> of the </a:t>
            </a:r>
            <a:r>
              <a:rPr lang="en-US" sz="2000" spc="-80" dirty="0">
                <a:latin typeface="Arial"/>
                <a:cs typeface="Arial"/>
              </a:rPr>
              <a:t>response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variable.</a:t>
            </a:r>
            <a:endParaRPr lang="en-US" sz="2000" dirty="0">
              <a:latin typeface="Arial"/>
              <a:cs typeface="Arial"/>
            </a:endParaRP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(</a:t>
            </a:r>
            <a:r>
              <a:rPr lang="en-US" sz="2000" i="1" spc="75" dirty="0">
                <a:latin typeface="Times New Roman"/>
                <a:cs typeface="Times New Roman"/>
              </a:rPr>
              <a:t>x</a:t>
            </a:r>
            <a:r>
              <a:rPr lang="en-US" sz="2400" i="1" spc="112" baseline="-10416" dirty="0">
                <a:latin typeface="Times New Roman"/>
                <a:cs typeface="Times New Roman"/>
              </a:rPr>
              <a:t>i</a:t>
            </a:r>
            <a:r>
              <a:rPr lang="en-US" sz="2000" i="1" spc="75" dirty="0">
                <a:latin typeface="Times New Roman"/>
                <a:cs typeface="Times New Roman"/>
              </a:rPr>
              <a:t>,</a:t>
            </a:r>
            <a:r>
              <a:rPr lang="en-US" sz="2000" i="1" spc="-95" dirty="0">
                <a:latin typeface="Times New Roman"/>
                <a:cs typeface="Times New Roman"/>
              </a:rPr>
              <a:t> </a:t>
            </a:r>
            <a:r>
              <a:rPr lang="en-US" sz="2000" i="1" spc="65" dirty="0" err="1">
                <a:latin typeface="Times New Roman"/>
                <a:cs typeface="Times New Roman"/>
              </a:rPr>
              <a:t>y</a:t>
            </a:r>
            <a:r>
              <a:rPr lang="en-US" sz="2400" i="1" spc="97" baseline="-10416" dirty="0" err="1">
                <a:latin typeface="Times New Roman"/>
                <a:cs typeface="Times New Roman"/>
              </a:rPr>
              <a:t>i</a:t>
            </a:r>
            <a:r>
              <a:rPr lang="en-US" sz="2000" spc="65" dirty="0">
                <a:latin typeface="Times New Roman"/>
                <a:cs typeface="Times New Roman"/>
              </a:rPr>
              <a:t>)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pair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all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i="1" spc="100" dirty="0">
                <a:latin typeface="Times New Roman"/>
                <a:cs typeface="Times New Roman"/>
              </a:rPr>
              <a:t>n</a:t>
            </a:r>
            <a:r>
              <a:rPr lang="en-US" sz="2000" i="1" spc="40" dirty="0">
                <a:latin typeface="Times New Roman"/>
                <a:cs typeface="Times New Roman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sample.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F2FE8315-40EF-6B7F-0CC0-36DFF8390B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829" y="2282019"/>
            <a:ext cx="6985515" cy="42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8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Visualizations: Scatterplots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9138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501015">
              <a:lnSpc>
                <a:spcPct val="102600"/>
              </a:lnSpc>
              <a:spcBef>
                <a:spcPts val="55"/>
              </a:spcBef>
            </a:pPr>
            <a:r>
              <a:rPr lang="en-US" sz="2000" spc="-30" dirty="0">
                <a:solidFill>
                  <a:srgbClr val="00B0F0"/>
                </a:solidFill>
                <a:latin typeface="Arial"/>
                <a:cs typeface="Arial"/>
              </a:rPr>
              <a:t>Scatterplots</a:t>
            </a:r>
            <a:r>
              <a:rPr lang="en-US" sz="2000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are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one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most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common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ways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 </a:t>
            </a:r>
            <a:r>
              <a:rPr lang="en-US" sz="2000" spc="-40" dirty="0">
                <a:latin typeface="Arial"/>
                <a:cs typeface="Arial"/>
              </a:rPr>
              <a:t>visualizing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40" dirty="0">
                <a:latin typeface="Arial"/>
                <a:cs typeface="Arial"/>
              </a:rPr>
              <a:t>relationship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between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variables.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35" dirty="0">
                <a:latin typeface="Arial"/>
                <a:cs typeface="Arial"/>
              </a:rPr>
              <a:t>For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 err="1">
                <a:latin typeface="Arial"/>
                <a:cs typeface="Arial"/>
              </a:rPr>
              <a:t>th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observational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unit,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let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spc="95" dirty="0">
                <a:latin typeface="Times New Roman"/>
                <a:cs typeface="Times New Roman"/>
              </a:rPr>
              <a:t>x</a:t>
            </a:r>
            <a:r>
              <a:rPr lang="en-US" sz="2400" i="1" spc="142" baseline="-10416" dirty="0">
                <a:latin typeface="Times New Roman"/>
                <a:cs typeface="Times New Roman"/>
              </a:rPr>
              <a:t>i</a:t>
            </a:r>
            <a:r>
              <a:rPr lang="en-US" sz="2400" i="1" spc="240" baseline="-10416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explanatory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i="1" spc="50" dirty="0" err="1">
                <a:latin typeface="Times New Roman"/>
                <a:cs typeface="Times New Roman"/>
              </a:rPr>
              <a:t>y</a:t>
            </a:r>
            <a:r>
              <a:rPr lang="en-US" sz="2400" i="1" spc="75" baseline="-10416" dirty="0" err="1">
                <a:latin typeface="Times New Roman"/>
                <a:cs typeface="Times New Roman"/>
              </a:rPr>
              <a:t>i</a:t>
            </a:r>
            <a:r>
              <a:rPr lang="en-US" sz="2400" i="1" spc="217" baseline="-10416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dirty="0">
                <a:latin typeface="Arial"/>
                <a:cs typeface="Arial"/>
              </a:rPr>
              <a:t> of the </a:t>
            </a:r>
            <a:r>
              <a:rPr lang="en-US" sz="2000" spc="-80" dirty="0">
                <a:latin typeface="Arial"/>
                <a:cs typeface="Arial"/>
              </a:rPr>
              <a:t>response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variable.</a:t>
            </a:r>
            <a:endParaRPr lang="en-US" sz="2000" dirty="0">
              <a:latin typeface="Arial"/>
              <a:cs typeface="Arial"/>
            </a:endParaRP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(</a:t>
            </a:r>
            <a:r>
              <a:rPr lang="en-US" sz="2000" i="1" spc="75" dirty="0">
                <a:latin typeface="Times New Roman"/>
                <a:cs typeface="Times New Roman"/>
              </a:rPr>
              <a:t>x</a:t>
            </a:r>
            <a:r>
              <a:rPr lang="en-US" sz="2400" i="1" spc="112" baseline="-10416" dirty="0">
                <a:latin typeface="Times New Roman"/>
                <a:cs typeface="Times New Roman"/>
              </a:rPr>
              <a:t>i</a:t>
            </a:r>
            <a:r>
              <a:rPr lang="en-US" sz="2000" i="1" spc="75" dirty="0">
                <a:latin typeface="Times New Roman"/>
                <a:cs typeface="Times New Roman"/>
              </a:rPr>
              <a:t>,</a:t>
            </a:r>
            <a:r>
              <a:rPr lang="en-US" sz="2000" i="1" spc="-95" dirty="0">
                <a:latin typeface="Times New Roman"/>
                <a:cs typeface="Times New Roman"/>
              </a:rPr>
              <a:t> </a:t>
            </a:r>
            <a:r>
              <a:rPr lang="en-US" sz="2000" i="1" spc="65" dirty="0" err="1">
                <a:latin typeface="Times New Roman"/>
                <a:cs typeface="Times New Roman"/>
              </a:rPr>
              <a:t>y</a:t>
            </a:r>
            <a:r>
              <a:rPr lang="en-US" sz="2400" i="1" spc="97" baseline="-10416" dirty="0" err="1">
                <a:latin typeface="Times New Roman"/>
                <a:cs typeface="Times New Roman"/>
              </a:rPr>
              <a:t>i</a:t>
            </a:r>
            <a:r>
              <a:rPr lang="en-US" sz="2000" spc="65" dirty="0">
                <a:latin typeface="Times New Roman"/>
                <a:cs typeface="Times New Roman"/>
              </a:rPr>
              <a:t>)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pair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all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i="1" spc="100" dirty="0">
                <a:latin typeface="Times New Roman"/>
                <a:cs typeface="Times New Roman"/>
              </a:rPr>
              <a:t>n</a:t>
            </a:r>
            <a:r>
              <a:rPr lang="en-US" sz="2000" i="1" spc="40" dirty="0">
                <a:latin typeface="Times New Roman"/>
                <a:cs typeface="Times New Roman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sample.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F2FE8315-40EF-6B7F-0CC0-36DFF8390B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829" y="2282019"/>
            <a:ext cx="6985515" cy="42078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B0F329-E6D9-7EFF-4EE6-CF8CF6107EE0}"/>
              </a:ext>
            </a:extLst>
          </p:cNvPr>
          <p:cNvSpPr/>
          <p:nvPr/>
        </p:nvSpPr>
        <p:spPr>
          <a:xfrm>
            <a:off x="2632364" y="96982"/>
            <a:ext cx="8575963" cy="67610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Generate a scatterplot show the relationship between minutes and cost. 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6BB7B-3A26-41EF-C981-DC763104E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79231"/>
              </p:ext>
            </p:extLst>
          </p:nvPr>
        </p:nvGraphicFramePr>
        <p:xfrm>
          <a:off x="5579845" y="1769281"/>
          <a:ext cx="2968410" cy="413949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84205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484205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433592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37059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for Two Variables</a:t>
            </a:r>
          </a:p>
          <a:p>
            <a:pPr lvl="1"/>
            <a:r>
              <a:rPr lang="en-US" dirty="0"/>
              <a:t>Categorical &amp; Categorical</a:t>
            </a:r>
          </a:p>
          <a:p>
            <a:pPr lvl="1"/>
            <a:r>
              <a:rPr lang="en-US" dirty="0"/>
              <a:t>Categorical and Numeric</a:t>
            </a:r>
          </a:p>
          <a:p>
            <a:pPr lvl="1"/>
            <a:r>
              <a:rPr lang="en-US"/>
              <a:t>Numeric and </a:t>
            </a:r>
            <a:r>
              <a:rPr lang="en-US" dirty="0"/>
              <a:t>Numeric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254524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solidFill>
                      <a:srgbClr val="00B0F0"/>
                    </a:solidFill>
                    <a:latin typeface="Arial"/>
                    <a:cs typeface="Arial"/>
                  </a:rPr>
                  <a:t>strength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 of</a:t>
                </a:r>
                <a:r>
                  <a:rPr lang="en-US" sz="20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(linear) </a:t>
                </a:r>
                <a:r>
                  <a:rPr lang="en-US" sz="2000" spc="-40" dirty="0">
                    <a:solidFill>
                      <a:srgbClr val="00B0F0"/>
                    </a:solidFill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means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standard deviations. </a:t>
                </a: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2545249"/>
              </a:xfrm>
              <a:prstGeom prst="rect">
                <a:avLst/>
              </a:prstGeom>
              <a:blipFill>
                <a:blip r:embed="rId3"/>
                <a:stretch>
                  <a:fillRect l="-1727" t="-2475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030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5586594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solidFill>
                      <a:srgbClr val="00B0F0"/>
                    </a:solidFill>
                    <a:latin typeface="Arial"/>
                    <a:cs typeface="Arial"/>
                  </a:rPr>
                  <a:t>strength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 of</a:t>
                </a:r>
                <a:r>
                  <a:rPr lang="en-US" sz="20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(linear) </a:t>
                </a:r>
                <a:r>
                  <a:rPr lang="en-US" sz="2000" spc="-40" dirty="0">
                    <a:solidFill>
                      <a:srgbClr val="00B0F0"/>
                    </a:solidFill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means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standard deviations.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What </a:t>
                </a:r>
                <a:r>
                  <a:rPr lang="en-US" sz="2000" spc="-70" dirty="0">
                    <a:latin typeface="Arial"/>
                    <a:cs typeface="Arial"/>
                  </a:rPr>
                  <a:t>aspects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latin typeface="Arial"/>
                    <a:cs typeface="Arial"/>
                  </a:rPr>
                  <a:t>distribution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80" dirty="0">
                    <a:latin typeface="Arial"/>
                    <a:cs typeface="Arial"/>
                  </a:rPr>
                  <a:t>does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i="1" spc="5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capture?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495300" indent="-457200">
                  <a:lnSpc>
                    <a:spcPct val="100000"/>
                  </a:lnSpc>
                  <a:spcBef>
                    <a:spcPts val="395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Arial"/>
                    <a:cs typeface="Arial"/>
                  </a:rPr>
                  <a:t>Direction of the association</a:t>
                </a:r>
              </a:p>
              <a:p>
                <a:pPr marL="952500" lvl="1" indent="-457200">
                  <a:spcBef>
                    <a:spcPts val="395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/>
                    <a:cs typeface="Arial"/>
                  </a:rPr>
                  <a:t>Ex: Do higher-rated movies tend to make more or less money at the box office?</a:t>
                </a:r>
              </a:p>
              <a:p>
                <a:pPr marL="495300" indent="-457200">
                  <a:lnSpc>
                    <a:spcPct val="100000"/>
                  </a:lnSpc>
                  <a:spcBef>
                    <a:spcPts val="49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Arial"/>
                    <a:cs typeface="Arial"/>
                  </a:rPr>
                  <a:t>Degree of noisiness ⇒ think two-dimensional spread! </a:t>
                </a:r>
              </a:p>
              <a:p>
                <a:pPr marL="952500" lvl="1" indent="-457200"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/>
                    <a:cs typeface="Arial"/>
                  </a:rPr>
                  <a:t>Ex: If a movie receives a 7.4 IMDB rating, how certain are we (and how much uncertainty remains) in the box office totals?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5586594"/>
              </a:xfrm>
              <a:prstGeom prst="rect">
                <a:avLst/>
              </a:prstGeom>
              <a:blipFill>
                <a:blip r:embed="rId3"/>
                <a:stretch>
                  <a:fillRect l="-1727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2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252396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solidFill>
                      <a:srgbClr val="00B0F0"/>
                    </a:solidFill>
                    <a:latin typeface="Arial"/>
                    <a:cs typeface="Arial"/>
                  </a:rPr>
                  <a:t>strength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 of</a:t>
                </a:r>
                <a:r>
                  <a:rPr lang="en-US" sz="20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(linear) </a:t>
                </a:r>
                <a:r>
                  <a:rPr lang="en-US" sz="2000" spc="-40" dirty="0">
                    <a:solidFill>
                      <a:srgbClr val="00B0F0"/>
                    </a:solidFill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4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takes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on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70" dirty="0">
                    <a:latin typeface="Arial"/>
                    <a:cs typeface="Arial"/>
                  </a:rPr>
                  <a:t>values</a:t>
                </a:r>
                <a:r>
                  <a:rPr lang="en-US" sz="2000" spc="1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i="1" spc="85" dirty="0">
                    <a:latin typeface="Menlo"/>
                    <a:cs typeface="Menlo"/>
                  </a:rPr>
                  <a:t>−</a:t>
                </a:r>
                <a:r>
                  <a:rPr lang="en-US" sz="2000" spc="85" dirty="0">
                    <a:latin typeface="Times New Roman"/>
                    <a:cs typeface="Times New Roman"/>
                  </a:rPr>
                  <a:t>1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185" dirty="0">
                    <a:latin typeface="Menlo"/>
                    <a:cs typeface="Menlo"/>
                  </a:rPr>
                  <a:t>≤</a:t>
                </a:r>
                <a:r>
                  <a:rPr lang="en-US" sz="2000" i="1" spc="-360" dirty="0">
                    <a:latin typeface="Menlo"/>
                    <a:cs typeface="Menlo"/>
                  </a:rPr>
                  <a:t> </a:t>
                </a:r>
                <a:r>
                  <a:rPr lang="en-US" sz="2000" i="1" spc="5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2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185" dirty="0">
                    <a:latin typeface="Menlo"/>
                    <a:cs typeface="Menlo"/>
                  </a:rPr>
                  <a:t>≤</a:t>
                </a:r>
                <a:r>
                  <a:rPr lang="en-US" sz="2000" i="1" spc="-360" dirty="0">
                    <a:latin typeface="Menlo"/>
                    <a:cs typeface="Menlo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dirty="0">
                    <a:latin typeface="Arial"/>
                    <a:cs typeface="Arial"/>
                  </a:rPr>
                  <a:t>,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20" dirty="0">
                    <a:latin typeface="Arial"/>
                    <a:cs typeface="Arial"/>
                  </a:rPr>
                  <a:t>where: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2523961"/>
              </a:xfrm>
              <a:prstGeom prst="rect">
                <a:avLst/>
              </a:prstGeom>
              <a:blipFill>
                <a:blip r:embed="rId3"/>
                <a:stretch>
                  <a:fillRect l="-1727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49B5BDE0-5E5C-D35C-00AE-053CEC668195}"/>
              </a:ext>
            </a:extLst>
          </p:cNvPr>
          <p:cNvSpPr txBox="1"/>
          <p:nvPr/>
        </p:nvSpPr>
        <p:spPr>
          <a:xfrm>
            <a:off x="4300323" y="5926171"/>
            <a:ext cx="22990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Perfect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positive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25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7AB8853F-D042-C3E8-BC3B-5A2474C4F90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1772" y="2604654"/>
            <a:ext cx="8257309" cy="3325091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A3515D99-D78D-F0D1-B769-9B5E2404C2E3}"/>
              </a:ext>
            </a:extLst>
          </p:cNvPr>
          <p:cNvSpPr txBox="1"/>
          <p:nvPr/>
        </p:nvSpPr>
        <p:spPr>
          <a:xfrm>
            <a:off x="7350236" y="5926171"/>
            <a:ext cx="164136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No</a:t>
            </a:r>
            <a:r>
              <a:rPr spc="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30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7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31B71F7-CD33-9741-02D9-A624A6C2EE09}"/>
              </a:ext>
            </a:extLst>
          </p:cNvPr>
          <p:cNvSpPr txBox="1"/>
          <p:nvPr/>
        </p:nvSpPr>
        <p:spPr>
          <a:xfrm>
            <a:off x="9937935" y="5926171"/>
            <a:ext cx="24825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Perfect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negative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25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i="1" spc="114" dirty="0">
                <a:latin typeface="Arial"/>
                <a:cs typeface="Arial"/>
              </a:rPr>
              <a:t>−</a:t>
            </a:r>
            <a:r>
              <a:rPr spc="114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0254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Statistics: 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252396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solidFill>
                      <a:srgbClr val="00B0F0"/>
                    </a:solidFill>
                    <a:latin typeface="Arial"/>
                    <a:cs typeface="Arial"/>
                  </a:rPr>
                  <a:t>strength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 of</a:t>
                </a:r>
                <a:r>
                  <a:rPr lang="en-US" sz="20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(linear) </a:t>
                </a:r>
                <a:r>
                  <a:rPr lang="en-US" sz="2000" spc="-40" dirty="0">
                    <a:solidFill>
                      <a:srgbClr val="00B0F0"/>
                    </a:solidFill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4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takes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on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70" dirty="0">
                    <a:latin typeface="Arial"/>
                    <a:cs typeface="Arial"/>
                  </a:rPr>
                  <a:t>values</a:t>
                </a:r>
                <a:r>
                  <a:rPr lang="en-US" sz="2000" spc="1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i="1" spc="85" dirty="0">
                    <a:latin typeface="Menlo"/>
                    <a:cs typeface="Menlo"/>
                  </a:rPr>
                  <a:t>−</a:t>
                </a:r>
                <a:r>
                  <a:rPr lang="en-US" sz="2000" spc="85" dirty="0">
                    <a:latin typeface="Times New Roman"/>
                    <a:cs typeface="Times New Roman"/>
                  </a:rPr>
                  <a:t>1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185" dirty="0">
                    <a:latin typeface="Menlo"/>
                    <a:cs typeface="Menlo"/>
                  </a:rPr>
                  <a:t>≤</a:t>
                </a:r>
                <a:r>
                  <a:rPr lang="en-US" sz="2000" i="1" spc="-360" dirty="0">
                    <a:latin typeface="Menlo"/>
                    <a:cs typeface="Menlo"/>
                  </a:rPr>
                  <a:t> </a:t>
                </a:r>
                <a:r>
                  <a:rPr lang="en-US" sz="2000" i="1" spc="55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2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185" dirty="0">
                    <a:latin typeface="Menlo"/>
                    <a:cs typeface="Menlo"/>
                  </a:rPr>
                  <a:t>≤</a:t>
                </a:r>
                <a:r>
                  <a:rPr lang="en-US" sz="2000" i="1" spc="-360" dirty="0">
                    <a:latin typeface="Menlo"/>
                    <a:cs typeface="Menlo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dirty="0">
                    <a:latin typeface="Arial"/>
                    <a:cs typeface="Arial"/>
                  </a:rPr>
                  <a:t>,</a:t>
                </a:r>
                <a:r>
                  <a:rPr lang="en-US" sz="2000" spc="20" dirty="0">
                    <a:latin typeface="Arial"/>
                    <a:cs typeface="Arial"/>
                  </a:rPr>
                  <a:t> </a:t>
                </a:r>
                <a:r>
                  <a:rPr lang="en-US" sz="2000" spc="-20" dirty="0">
                    <a:latin typeface="Arial"/>
                    <a:cs typeface="Arial"/>
                  </a:rPr>
                  <a:t>where: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2523961"/>
              </a:xfrm>
              <a:prstGeom prst="rect">
                <a:avLst/>
              </a:prstGeom>
              <a:blipFill>
                <a:blip r:embed="rId3"/>
                <a:stretch>
                  <a:fillRect l="-1727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49B5BDE0-5E5C-D35C-00AE-053CEC668195}"/>
              </a:ext>
            </a:extLst>
          </p:cNvPr>
          <p:cNvSpPr txBox="1"/>
          <p:nvPr/>
        </p:nvSpPr>
        <p:spPr>
          <a:xfrm>
            <a:off x="4300323" y="5926171"/>
            <a:ext cx="22990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Perfect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positive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25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7AB8853F-D042-C3E8-BC3B-5A2474C4F90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1772" y="2604654"/>
            <a:ext cx="8257309" cy="3325091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A3515D99-D78D-F0D1-B769-9B5E2404C2E3}"/>
              </a:ext>
            </a:extLst>
          </p:cNvPr>
          <p:cNvSpPr txBox="1"/>
          <p:nvPr/>
        </p:nvSpPr>
        <p:spPr>
          <a:xfrm>
            <a:off x="7350236" y="5926171"/>
            <a:ext cx="164136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No</a:t>
            </a:r>
            <a:r>
              <a:rPr spc="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30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7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31B71F7-CD33-9741-02D9-A624A6C2EE09}"/>
              </a:ext>
            </a:extLst>
          </p:cNvPr>
          <p:cNvSpPr txBox="1"/>
          <p:nvPr/>
        </p:nvSpPr>
        <p:spPr>
          <a:xfrm>
            <a:off x="9937935" y="5926171"/>
            <a:ext cx="24825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Perfect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negative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correlation,</a:t>
            </a:r>
            <a:r>
              <a:rPr spc="25" dirty="0">
                <a:latin typeface="Arial"/>
                <a:cs typeface="Arial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r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=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i="1" spc="114" dirty="0">
                <a:latin typeface="Arial"/>
                <a:cs typeface="Arial"/>
              </a:rPr>
              <a:t>−</a:t>
            </a:r>
            <a:r>
              <a:rPr spc="114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7F7343-8647-D5B5-21A7-72AC69C41DBA}"/>
              </a:ext>
            </a:extLst>
          </p:cNvPr>
          <p:cNvSpPr/>
          <p:nvPr/>
        </p:nvSpPr>
        <p:spPr>
          <a:xfrm>
            <a:off x="2826328" y="2082207"/>
            <a:ext cx="8451272" cy="46011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i="1" dirty="0"/>
              <a:t>Practice: </a:t>
            </a:r>
            <a:r>
              <a:rPr lang="en-US" sz="2000" dirty="0"/>
              <a:t>Based on your scatterplot </a:t>
            </a:r>
          </a:p>
          <a:p>
            <a:r>
              <a:rPr lang="en-US" sz="2000" dirty="0"/>
              <a:t>what correlation value would you </a:t>
            </a:r>
          </a:p>
          <a:p>
            <a:r>
              <a:rPr lang="en-US" sz="2000" dirty="0"/>
              <a:t>expect between Minutes and Cost? </a:t>
            </a:r>
          </a:p>
          <a:p>
            <a:endParaRPr lang="en-US" sz="2000" dirty="0"/>
          </a:p>
          <a:p>
            <a:r>
              <a:rPr lang="en-US" sz="2000"/>
              <a:t>Calculate </a:t>
            </a:r>
            <a:r>
              <a:rPr lang="en-US" sz="2000" dirty="0"/>
              <a:t>it to check your answer. </a:t>
            </a:r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7F50AE-DD1B-2965-F486-9E790671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6490"/>
              </p:ext>
            </p:extLst>
          </p:nvPr>
        </p:nvGraphicFramePr>
        <p:xfrm>
          <a:off x="7750048" y="2319529"/>
          <a:ext cx="2925252" cy="402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  <a:gridCol w="1462626">
                  <a:extLst>
                    <a:ext uri="{9D8B030D-6E8A-4147-A177-3AD203B41FA5}">
                      <a16:colId xmlns:a16="http://schemas.microsoft.com/office/drawing/2014/main" val="133350829"/>
                    </a:ext>
                  </a:extLst>
                </a:gridCol>
              </a:tblGrid>
              <a:tr h="295079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88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20-30 Minute Activity: EDA Practice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528867" y="574495"/>
            <a:ext cx="8302917" cy="599369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Open </a:t>
            </a:r>
            <a:r>
              <a:rPr lang="en-US" sz="2180" spc="-109" dirty="0" err="1">
                <a:latin typeface="Arial"/>
                <a:cs typeface="Arial"/>
              </a:rPr>
              <a:t>movies.csv</a:t>
            </a:r>
            <a:r>
              <a:rPr lang="en-US" sz="2180" spc="-109" dirty="0">
                <a:latin typeface="Arial"/>
                <a:cs typeface="Arial"/>
              </a:rPr>
              <a:t> (under Demos on the course website) in excel or google sheets.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For (a) two categorical, (b) a categorical and numerical, and (c) two numerical variables, generate the appropriate summary visualizations and summary statistics.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You in some cases, you will need to manipulate the raw data and use formulas. Helpful tips can be found here: </a:t>
            </a: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Excel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3"/>
              </a:rPr>
              <a:t>https://www.princeton.edu/~otorres/Excel/excelstata.htm</a:t>
            </a:r>
            <a:r>
              <a:rPr lang="en-US" sz="2180" spc="-109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4"/>
              </a:rPr>
              <a:t>https://statisticsbyjim.com/basics/descriptive-statistics-excel/</a:t>
            </a:r>
            <a:endParaRPr lang="en-US" sz="2180" spc="-109" dirty="0">
              <a:latin typeface="Arial"/>
              <a:cs typeface="Arial"/>
            </a:endParaRP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Google Sheets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5"/>
              </a:rPr>
              <a:t>http://www.comfsm.fm/~dleeling/statistics/text6.html#page-031</a:t>
            </a:r>
            <a:r>
              <a:rPr lang="en-US" sz="2180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6"/>
              </a:rPr>
              <a:t>https://www.groovypost.com/howto/quickly-get-column-statistics-in-google-sheets/</a:t>
            </a:r>
            <a:r>
              <a:rPr lang="en-US" sz="2180" dirty="0">
                <a:latin typeface="Arial"/>
                <a:cs typeface="Arial"/>
              </a:rPr>
              <a:t> 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89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/ Recap:  Describing Distributions for Continuous Variables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09621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five-number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200401" y="2662447"/>
            <a:ext cx="9029625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 algn="just">
              <a:spcBef>
                <a:spcPts val="545"/>
              </a:spcBef>
            </a:pPr>
            <a:r>
              <a:rPr lang="en-US" sz="2180" spc="-20" dirty="0">
                <a:latin typeface="Arial"/>
                <a:cs typeface="Arial"/>
              </a:rPr>
              <a:t>Minimum  /  </a:t>
            </a:r>
            <a:r>
              <a:rPr lang="en-US"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lang="en-US" sz="2180" spc="-69" dirty="0">
                <a:latin typeface="Arial"/>
                <a:cs typeface="Arial"/>
              </a:rPr>
              <a:t>percentile (Q1)   / Median  /  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(Q3)  /  Maximum </a:t>
            </a:r>
            <a:endParaRPr lang="en-US"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7" y="3272714"/>
            <a:ext cx="76671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box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/ Recap:  Describing Distributions for Continuous Variables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09621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five-number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172694" y="2717867"/>
            <a:ext cx="9154317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 algn="just">
              <a:spcBef>
                <a:spcPts val="545"/>
              </a:spcBef>
            </a:pPr>
            <a:r>
              <a:rPr sz="2180" spc="-20" dirty="0">
                <a:latin typeface="Arial"/>
                <a:cs typeface="Arial"/>
              </a:rPr>
              <a:t>Minimum</a:t>
            </a:r>
            <a:r>
              <a:rPr lang="en-US" sz="2180" spc="-20" dirty="0">
                <a:latin typeface="Arial"/>
                <a:cs typeface="Arial"/>
              </a:rPr>
              <a:t>  /  </a:t>
            </a:r>
            <a:r>
              <a:rPr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sz="2180" spc="-69" dirty="0">
                <a:latin typeface="Arial"/>
                <a:cs typeface="Arial"/>
              </a:rPr>
              <a:t>percentile</a:t>
            </a:r>
            <a:r>
              <a:rPr lang="en-US" sz="2180" spc="-69" dirty="0">
                <a:latin typeface="Arial"/>
                <a:cs typeface="Arial"/>
              </a:rPr>
              <a:t> (Q1)   / Median  /  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(Q3)  /  Maximum 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7" y="3272714"/>
            <a:ext cx="76671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box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  <p:grpSp>
        <p:nvGrpSpPr>
          <p:cNvPr id="4" name="object 12">
            <a:extLst>
              <a:ext uri="{FF2B5EF4-FFF2-40B4-BE49-F238E27FC236}">
                <a16:creationId xmlns:a16="http://schemas.microsoft.com/office/drawing/2014/main" id="{E37EE3EA-DA59-3F45-F4D1-BFF1A159E754}"/>
              </a:ext>
            </a:extLst>
          </p:cNvPr>
          <p:cNvGrpSpPr/>
          <p:nvPr/>
        </p:nvGrpSpPr>
        <p:grpSpPr>
          <a:xfrm>
            <a:off x="183186" y="239619"/>
            <a:ext cx="2977733" cy="6364719"/>
            <a:chOff x="138547" y="2413194"/>
            <a:chExt cx="4331335" cy="704215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E83BC6A-A439-4B00-620B-D8BF0B79F644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CDAF1CD-C045-DD5E-66EB-FBDB7BF5AE9B}"/>
                </a:ext>
              </a:extLst>
            </p:cNvPr>
            <p:cNvSpPr/>
            <p:nvPr/>
          </p:nvSpPr>
          <p:spPr>
            <a:xfrm>
              <a:off x="156547" y="2513921"/>
              <a:ext cx="4295140" cy="590975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40FCC30D-C73F-38CA-2C07-177CAED296C5}"/>
              </a:ext>
            </a:extLst>
          </p:cNvPr>
          <p:cNvSpPr txBox="1"/>
          <p:nvPr/>
        </p:nvSpPr>
        <p:spPr>
          <a:xfrm>
            <a:off x="159276" y="1267690"/>
            <a:ext cx="3448686" cy="691196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Generate a box plot to summarize </a:t>
            </a:r>
            <a:r>
              <a:rPr lang="en-US" sz="2180" dirty="0">
                <a:latin typeface="Consolas" panose="020B0609020204030204" pitchFamily="49" charset="0"/>
                <a:cs typeface="Consolas" panose="020B0609020204030204" pitchFamily="49" charset="0"/>
              </a:rPr>
              <a:t>Hours</a:t>
            </a:r>
            <a:r>
              <a:rPr lang="en-US" sz="2180" dirty="0">
                <a:latin typeface="Arial"/>
                <a:cs typeface="Arial"/>
              </a:rPr>
              <a:t>:</a:t>
            </a: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81473A1-B69F-6285-BEDB-427F87996B62}"/>
              </a:ext>
            </a:extLst>
          </p:cNvPr>
          <p:cNvSpPr txBox="1"/>
          <p:nvPr/>
        </p:nvSpPr>
        <p:spPr>
          <a:xfrm>
            <a:off x="252919" y="429170"/>
            <a:ext cx="8242183" cy="34565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Practice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D2696A-D8A5-C550-75B0-15CD74BC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63077"/>
              </p:ext>
            </p:extLst>
          </p:nvPr>
        </p:nvGraphicFramePr>
        <p:xfrm>
          <a:off x="1070566" y="2122563"/>
          <a:ext cx="1202838" cy="402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02838">
                  <a:extLst>
                    <a:ext uri="{9D8B030D-6E8A-4147-A177-3AD203B41FA5}">
                      <a16:colId xmlns:a16="http://schemas.microsoft.com/office/drawing/2014/main" val="4065979031"/>
                    </a:ext>
                  </a:extLst>
                </a:gridCol>
              </a:tblGrid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2022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1236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9431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67884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0981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87449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76466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6076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8.33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17740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9.67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1864"/>
                  </a:ext>
                </a:extLst>
              </a:tr>
              <a:tr h="2945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5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Minute Activity: EDA Practice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59592" y="241986"/>
            <a:ext cx="8302917" cy="636488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Open </a:t>
            </a:r>
            <a:r>
              <a:rPr lang="en-US" sz="2180" spc="-109" dirty="0" err="1">
                <a:latin typeface="Arial"/>
                <a:cs typeface="Arial"/>
              </a:rPr>
              <a:t>movies.csv</a:t>
            </a:r>
            <a:r>
              <a:rPr lang="en-US" sz="2180" spc="-109" dirty="0">
                <a:latin typeface="Arial"/>
                <a:cs typeface="Arial"/>
              </a:rPr>
              <a:t> (under Demos on the course website) in excel or google sheets.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Work with 1-2 other people. 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Choose 1 categorical and 1 numerical variable. For each variable, generate the appropriate summary visualizations and summary statistics.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You in some cases, you will need to manipulate the raw data and use formulas. Helpful tips can be found here: </a:t>
            </a: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Excel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3"/>
              </a:rPr>
              <a:t>https://www.princeton.edu/~otorres/Excel/excelstata.htm</a:t>
            </a:r>
            <a:r>
              <a:rPr lang="en-US" sz="2180" spc="-109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4"/>
              </a:rPr>
              <a:t>https://statisticsbyjim.com/basics/descriptive-statistics-excel/</a:t>
            </a:r>
            <a:endParaRPr lang="en-US" sz="2180" spc="-109" dirty="0">
              <a:latin typeface="Arial"/>
              <a:cs typeface="Arial"/>
            </a:endParaRP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Google Sheets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5"/>
              </a:rPr>
              <a:t>http://www.comfsm.fm/~dleeling/statistics/text6.html#page-031</a:t>
            </a:r>
            <a:r>
              <a:rPr lang="en-US" sz="2180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6"/>
              </a:rPr>
              <a:t>https://www.groovypost.com/howto/quickly-get-column-statistics-in-google-sheets/</a:t>
            </a:r>
            <a:r>
              <a:rPr lang="en-US" sz="2180" dirty="0">
                <a:latin typeface="Arial"/>
                <a:cs typeface="Arial"/>
              </a:rPr>
              <a:t> 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54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7F00708-09CF-D4C6-C055-64C9C6D98E87}"/>
              </a:ext>
            </a:extLst>
          </p:cNvPr>
          <p:cNvSpPr txBox="1"/>
          <p:nvPr/>
        </p:nvSpPr>
        <p:spPr>
          <a:xfrm>
            <a:off x="3783270" y="828548"/>
            <a:ext cx="8053826" cy="338400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81280" defTabSz="914400">
              <a:lnSpc>
                <a:spcPct val="102600"/>
              </a:lnSpc>
              <a:spcBef>
                <a:spcPts val="55"/>
              </a:spcBef>
            </a:pPr>
            <a:r>
              <a:rPr lang="en-US"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Last time</a:t>
            </a:r>
            <a:r>
              <a:rPr sz="24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,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discussed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how</a:t>
            </a:r>
            <a:r>
              <a:rPr sz="2400" kern="0" spc="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40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might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0" dirty="0">
                <a:solidFill>
                  <a:srgbClr val="00B0F0"/>
                </a:solidFill>
                <a:latin typeface="Arial"/>
                <a:cs typeface="Arial"/>
              </a:rPr>
              <a:t>use</a:t>
            </a:r>
            <a:r>
              <a:rPr sz="2400" kern="0" spc="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rgbClr val="00B0F0"/>
                </a:solidFill>
                <a:latin typeface="Arial"/>
                <a:cs typeface="Arial"/>
              </a:rPr>
              <a:t>both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65" dirty="0">
                <a:solidFill>
                  <a:srgbClr val="00B0F0"/>
                </a:solidFill>
                <a:latin typeface="Arial"/>
                <a:cs typeface="Arial"/>
              </a:rPr>
              <a:t>numbers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40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400" kern="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60" dirty="0">
                <a:solidFill>
                  <a:srgbClr val="00B0F0"/>
                </a:solidFill>
                <a:latin typeface="Arial"/>
                <a:cs typeface="Arial"/>
              </a:rPr>
              <a:t>visuals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25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2400" kern="0" spc="-65" dirty="0">
                <a:solidFill>
                  <a:srgbClr val="00B0F0"/>
                </a:solidFill>
                <a:latin typeface="Arial"/>
                <a:cs typeface="Arial"/>
              </a:rPr>
              <a:t>summarize</a:t>
            </a:r>
            <a:r>
              <a:rPr sz="2400" kern="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30" dirty="0">
                <a:solidFill>
                  <a:srgbClr val="00B0F0"/>
                </a:solidFill>
                <a:latin typeface="Arial"/>
                <a:cs typeface="Arial"/>
              </a:rPr>
              <a:t>individual</a:t>
            </a:r>
            <a:r>
              <a:rPr sz="2400" kern="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55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r>
              <a:rPr sz="2400" kern="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our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dataset: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375"/>
              </a:spcBef>
            </a:pPr>
            <a:endParaRPr lang="en-US" sz="2400" kern="0" spc="-5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375"/>
              </a:spcBef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Categorical</a:t>
            </a:r>
            <a:r>
              <a:rPr sz="2400" kern="0" spc="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variables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27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Bar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plots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frequency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tables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440"/>
              </a:spcBef>
            </a:pPr>
            <a:endParaRPr lang="en-US" sz="2400" kern="0" spc="-4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440"/>
              </a:spcBef>
            </a:pPr>
            <a:r>
              <a:rPr sz="24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Numerical</a:t>
            </a:r>
            <a:r>
              <a:rPr sz="24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variables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27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Histograms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density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plots</a:t>
            </a:r>
            <a:r>
              <a:rPr kern="0" spc="2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215" dirty="0">
                <a:solidFill>
                  <a:sysClr val="windowText" lastClr="000000"/>
                </a:solidFill>
                <a:latin typeface="Menlo"/>
                <a:cs typeface="Menlo"/>
              </a:rPr>
              <a:t>⇒</a:t>
            </a:r>
            <a:r>
              <a:rPr i="1" kern="0" spc="-100" dirty="0">
                <a:solidFill>
                  <a:sysClr val="windowText" lastClr="000000"/>
                </a:solidFill>
                <a:latin typeface="Menlo"/>
                <a:cs typeface="Menlo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distribution</a:t>
            </a:r>
            <a:r>
              <a:rPr i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19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Statistics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like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mean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standard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deviation</a:t>
            </a:r>
            <a:r>
              <a:rPr kern="0" spc="2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215" dirty="0">
                <a:solidFill>
                  <a:sysClr val="windowText" lastClr="000000"/>
                </a:solidFill>
                <a:latin typeface="Menlo"/>
                <a:cs typeface="Menlo"/>
              </a:rPr>
              <a:t>⇒</a:t>
            </a:r>
            <a:r>
              <a:rPr i="1" kern="0" spc="-105" dirty="0">
                <a:solidFill>
                  <a:sysClr val="windowText" lastClr="000000"/>
                </a:solidFill>
                <a:latin typeface="Menlo"/>
                <a:cs typeface="Menlo"/>
              </a:rPr>
              <a:t> </a:t>
            </a:r>
            <a:r>
              <a:rPr i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center</a:t>
            </a:r>
            <a:r>
              <a:rPr i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spread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69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7F00708-09CF-D4C6-C055-64C9C6D98E87}"/>
              </a:ext>
            </a:extLst>
          </p:cNvPr>
          <p:cNvSpPr txBox="1"/>
          <p:nvPr/>
        </p:nvSpPr>
        <p:spPr>
          <a:xfrm>
            <a:off x="3783270" y="828548"/>
            <a:ext cx="8053826" cy="338400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81280" defTabSz="914400">
              <a:lnSpc>
                <a:spcPct val="102600"/>
              </a:lnSpc>
              <a:spcBef>
                <a:spcPts val="55"/>
              </a:spcBef>
            </a:pPr>
            <a:r>
              <a:rPr lang="en-US"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Last time</a:t>
            </a:r>
            <a:r>
              <a:rPr sz="24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,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discussed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how</a:t>
            </a:r>
            <a:r>
              <a:rPr sz="2400" kern="0" spc="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40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might</a:t>
            </a:r>
            <a:r>
              <a:rPr sz="24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0" dirty="0">
                <a:solidFill>
                  <a:srgbClr val="00B0F0"/>
                </a:solidFill>
                <a:latin typeface="Arial"/>
                <a:cs typeface="Arial"/>
              </a:rPr>
              <a:t>use</a:t>
            </a:r>
            <a:r>
              <a:rPr sz="2400" kern="0" spc="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rgbClr val="00B0F0"/>
                </a:solidFill>
                <a:latin typeface="Arial"/>
                <a:cs typeface="Arial"/>
              </a:rPr>
              <a:t>both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65" dirty="0">
                <a:solidFill>
                  <a:srgbClr val="00B0F0"/>
                </a:solidFill>
                <a:latin typeface="Arial"/>
                <a:cs typeface="Arial"/>
              </a:rPr>
              <a:t>numbers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40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400" kern="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60" dirty="0">
                <a:solidFill>
                  <a:srgbClr val="00B0F0"/>
                </a:solidFill>
                <a:latin typeface="Arial"/>
                <a:cs typeface="Arial"/>
              </a:rPr>
              <a:t>visuals</a:t>
            </a:r>
            <a:r>
              <a:rPr sz="2400" kern="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25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2400" kern="0" spc="-65" dirty="0">
                <a:solidFill>
                  <a:srgbClr val="00B0F0"/>
                </a:solidFill>
                <a:latin typeface="Arial"/>
                <a:cs typeface="Arial"/>
              </a:rPr>
              <a:t>summarize</a:t>
            </a:r>
            <a:r>
              <a:rPr sz="2400" kern="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30" dirty="0">
                <a:solidFill>
                  <a:srgbClr val="00B0F0"/>
                </a:solidFill>
                <a:latin typeface="Arial"/>
                <a:cs typeface="Arial"/>
              </a:rPr>
              <a:t>individual</a:t>
            </a:r>
            <a:r>
              <a:rPr sz="2400" kern="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spc="-55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r>
              <a:rPr sz="2400" kern="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our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dataset: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375"/>
              </a:spcBef>
            </a:pPr>
            <a:endParaRPr lang="en-US" sz="2400" kern="0" spc="-5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375"/>
              </a:spcBef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Categorical</a:t>
            </a:r>
            <a:r>
              <a:rPr sz="2400" kern="0" spc="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variables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27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Bar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plots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frequency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tables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440"/>
              </a:spcBef>
            </a:pPr>
            <a:endParaRPr lang="en-US" sz="2400" kern="0" spc="-4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2260" defTabSz="914400">
              <a:spcBef>
                <a:spcPts val="440"/>
              </a:spcBef>
            </a:pPr>
            <a:r>
              <a:rPr sz="24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Numerical</a:t>
            </a:r>
            <a:r>
              <a:rPr sz="24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variables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27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Histograms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density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plots</a:t>
            </a:r>
            <a:r>
              <a:rPr kern="0" spc="2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215" dirty="0">
                <a:solidFill>
                  <a:sysClr val="windowText" lastClr="000000"/>
                </a:solidFill>
                <a:latin typeface="Menlo"/>
                <a:cs typeface="Menlo"/>
              </a:rPr>
              <a:t>⇒</a:t>
            </a:r>
            <a:r>
              <a:rPr i="1" kern="0" spc="-100" dirty="0">
                <a:solidFill>
                  <a:sysClr val="windowText" lastClr="000000"/>
                </a:solidFill>
                <a:latin typeface="Menlo"/>
                <a:cs typeface="Menlo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distribution</a:t>
            </a:r>
            <a:r>
              <a:rPr i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variable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8485" indent="-136525" defTabSz="914400">
              <a:spcBef>
                <a:spcPts val="195"/>
              </a:spcBef>
              <a:buClr>
                <a:srgbClr val="3333B2"/>
              </a:buClr>
              <a:buSzPct val="60000"/>
              <a:buFontTx/>
              <a:buChar char="►"/>
              <a:tabLst>
                <a:tab pos="578485" algn="l"/>
              </a:tabLst>
            </a:pP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Statistics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like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mean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standard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deviation</a:t>
            </a:r>
            <a:r>
              <a:rPr kern="0" spc="2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215" dirty="0">
                <a:solidFill>
                  <a:sysClr val="windowText" lastClr="000000"/>
                </a:solidFill>
                <a:latin typeface="Menlo"/>
                <a:cs typeface="Menlo"/>
              </a:rPr>
              <a:t>⇒</a:t>
            </a:r>
            <a:r>
              <a:rPr i="1" kern="0" spc="-105" dirty="0">
                <a:solidFill>
                  <a:sysClr val="windowText" lastClr="000000"/>
                </a:solidFill>
                <a:latin typeface="Menlo"/>
                <a:cs typeface="Menlo"/>
              </a:rPr>
              <a:t> </a:t>
            </a:r>
            <a:r>
              <a:rPr i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center</a:t>
            </a:r>
            <a:r>
              <a:rPr i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spread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542687A0-DF9D-0625-4565-8EE196E55A5C}"/>
              </a:ext>
            </a:extLst>
          </p:cNvPr>
          <p:cNvGrpSpPr/>
          <p:nvPr/>
        </p:nvGrpSpPr>
        <p:grpSpPr>
          <a:xfrm>
            <a:off x="4009090" y="4679144"/>
            <a:ext cx="7352017" cy="1183037"/>
            <a:chOff x="138547" y="1979234"/>
            <a:chExt cx="3032125" cy="112585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27D541B-BEC5-90FE-91D1-2B6EBCD3AA44}"/>
                </a:ext>
              </a:extLst>
            </p:cNvPr>
            <p:cNvSpPr/>
            <p:nvPr/>
          </p:nvSpPr>
          <p:spPr>
            <a:xfrm>
              <a:off x="138547" y="1979234"/>
              <a:ext cx="3032125" cy="1125855"/>
            </a:xfrm>
            <a:custGeom>
              <a:avLst/>
              <a:gdLst/>
              <a:ahLst/>
              <a:cxnLst/>
              <a:rect l="l" t="t" r="r" b="b"/>
              <a:pathLst>
                <a:path w="3032125" h="1125855">
                  <a:moveTo>
                    <a:pt x="29776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71686"/>
                  </a:lnTo>
                  <a:lnTo>
                    <a:pt x="4243" y="1092706"/>
                  </a:lnTo>
                  <a:lnTo>
                    <a:pt x="15816" y="1109870"/>
                  </a:lnTo>
                  <a:lnTo>
                    <a:pt x="32980" y="1121443"/>
                  </a:lnTo>
                  <a:lnTo>
                    <a:pt x="54000" y="1125686"/>
                  </a:lnTo>
                  <a:lnTo>
                    <a:pt x="2977662" y="1125686"/>
                  </a:lnTo>
                  <a:lnTo>
                    <a:pt x="2998681" y="1121443"/>
                  </a:lnTo>
                  <a:lnTo>
                    <a:pt x="3015846" y="1109870"/>
                  </a:lnTo>
                  <a:lnTo>
                    <a:pt x="3027418" y="1092706"/>
                  </a:lnTo>
                  <a:lnTo>
                    <a:pt x="3031662" y="1071686"/>
                  </a:lnTo>
                  <a:lnTo>
                    <a:pt x="3031662" y="54000"/>
                  </a:lnTo>
                  <a:lnTo>
                    <a:pt x="3027418" y="32980"/>
                  </a:lnTo>
                  <a:lnTo>
                    <a:pt x="3015846" y="15816"/>
                  </a:lnTo>
                  <a:lnTo>
                    <a:pt x="2998681" y="4243"/>
                  </a:lnTo>
                  <a:lnTo>
                    <a:pt x="2977662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55C164A-2BCB-AC30-6E9A-6CB43069B0A9}"/>
                </a:ext>
              </a:extLst>
            </p:cNvPr>
            <p:cNvSpPr/>
            <p:nvPr/>
          </p:nvSpPr>
          <p:spPr>
            <a:xfrm>
              <a:off x="156547" y="1997234"/>
              <a:ext cx="2995930" cy="1090295"/>
            </a:xfrm>
            <a:custGeom>
              <a:avLst/>
              <a:gdLst/>
              <a:ahLst/>
              <a:cxnLst/>
              <a:rect l="l" t="t" r="r" b="b"/>
              <a:pathLst>
                <a:path w="2995930" h="1090295">
                  <a:moveTo>
                    <a:pt x="295966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1053686"/>
                  </a:lnTo>
                  <a:lnTo>
                    <a:pt x="2829" y="1067699"/>
                  </a:lnTo>
                  <a:lnTo>
                    <a:pt x="10544" y="1079142"/>
                  </a:lnTo>
                  <a:lnTo>
                    <a:pt x="21987" y="1086857"/>
                  </a:lnTo>
                  <a:lnTo>
                    <a:pt x="36000" y="1089687"/>
                  </a:lnTo>
                  <a:lnTo>
                    <a:pt x="2959661" y="1089687"/>
                  </a:lnTo>
                  <a:lnTo>
                    <a:pt x="2973675" y="1086857"/>
                  </a:lnTo>
                  <a:lnTo>
                    <a:pt x="2985118" y="1079142"/>
                  </a:lnTo>
                  <a:lnTo>
                    <a:pt x="2992833" y="1067699"/>
                  </a:lnTo>
                  <a:lnTo>
                    <a:pt x="2995662" y="1053686"/>
                  </a:lnTo>
                  <a:lnTo>
                    <a:pt x="2995662" y="36000"/>
                  </a:lnTo>
                  <a:lnTo>
                    <a:pt x="2992833" y="21987"/>
                  </a:lnTo>
                  <a:lnTo>
                    <a:pt x="2985118" y="10544"/>
                  </a:lnTo>
                  <a:lnTo>
                    <a:pt x="2973675" y="2829"/>
                  </a:lnTo>
                  <a:lnTo>
                    <a:pt x="2959661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dirty="0"/>
                <a:t>What if we want to use EDA understand relationships between variables?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627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1D2-628E-CCF0-EAEC-C3F5CFEE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Two Categorical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F13B-8B24-BBBC-30E0-F25F35448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47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718</TotalTime>
  <Words>2663</Words>
  <Application>Microsoft Macintosh PowerPoint</Application>
  <PresentationFormat>Widescreen</PresentationFormat>
  <Paragraphs>579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Corbel</vt:lpstr>
      <vt:lpstr>Menlo</vt:lpstr>
      <vt:lpstr>Times New Roman</vt:lpstr>
      <vt:lpstr>Wingdings 2</vt:lpstr>
      <vt:lpstr>Frame</vt:lpstr>
      <vt:lpstr>Elementary Statistics – Exploratory Data Analysis (EDA) Pt 2</vt:lpstr>
      <vt:lpstr>Reminder!</vt:lpstr>
      <vt:lpstr>Plan for Today</vt:lpstr>
      <vt:lpstr>Warm Up / Recap:  Describing Distributions for Continuous Variables</vt:lpstr>
      <vt:lpstr>Warm Up / Recap:  Describing Distributions for Continuous Variables</vt:lpstr>
      <vt:lpstr>20 Minute Activity: EDA Practice </vt:lpstr>
      <vt:lpstr>Big Picture</vt:lpstr>
      <vt:lpstr>Big Picture</vt:lpstr>
      <vt:lpstr>Relationships Between Two Categorical Variables</vt:lpstr>
      <vt:lpstr>Data Visualizations: Stacked Bar Plots</vt:lpstr>
      <vt:lpstr>Data Visualizations: Stacked Bar Plots</vt:lpstr>
      <vt:lpstr>Summary Statistics: Contingency Tables </vt:lpstr>
      <vt:lpstr>Summary Statistics: Contingency Tables </vt:lpstr>
      <vt:lpstr>Summary Statistics: Contingency Tables </vt:lpstr>
      <vt:lpstr>Summary Statistics: Contingency Tables </vt:lpstr>
      <vt:lpstr>Summary Statistics: Contingency Tables </vt:lpstr>
      <vt:lpstr>Start here Tuesday</vt:lpstr>
      <vt:lpstr>Summary Statistics: Contingency Tables </vt:lpstr>
      <vt:lpstr>Relationships Between One Categorical Variable and One Numerical Variable</vt:lpstr>
      <vt:lpstr>Data Visualizations: Overlaid Histograms / Density Plots</vt:lpstr>
      <vt:lpstr>Data Visualizations: Overlaid Histograms / Density Plots</vt:lpstr>
      <vt:lpstr>Data Visualizations: Overlaid Histograms / Density Plots</vt:lpstr>
      <vt:lpstr>Data Visualizations: Faceted Histograms/ Density Plots</vt:lpstr>
      <vt:lpstr>Data Visualizations: Faceted Histograms/ Density Plots</vt:lpstr>
      <vt:lpstr>Data Visualizations: Side-by-Side Boxplots</vt:lpstr>
      <vt:lpstr>Data Visualizations: Side-by-Side Boxplots</vt:lpstr>
      <vt:lpstr>Relationships Between Two Numerical Variables</vt:lpstr>
      <vt:lpstr>Data Visualizations: Scatterplots</vt:lpstr>
      <vt:lpstr>Data Visualizations: Scatterplots</vt:lpstr>
      <vt:lpstr>Summary Statistics: Pearson Correlation Coefficient</vt:lpstr>
      <vt:lpstr>Summary Statistics: Pearson Correlation Coefficient</vt:lpstr>
      <vt:lpstr>Summary Statistics: Pearson Correlation Coefficient</vt:lpstr>
      <vt:lpstr>Summary Statistics: Pearson Correlation Coefficient</vt:lpstr>
      <vt:lpstr>20-30 Minute Activity: EDA 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34</cp:revision>
  <dcterms:created xsi:type="dcterms:W3CDTF">2023-08-03T18:49:17Z</dcterms:created>
  <dcterms:modified xsi:type="dcterms:W3CDTF">2024-01-30T14:17:01Z</dcterms:modified>
</cp:coreProperties>
</file>