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8"/>
  </p:notesMasterIdLst>
  <p:sldIdLst>
    <p:sldId id="256" r:id="rId2"/>
    <p:sldId id="257" r:id="rId3"/>
    <p:sldId id="509" r:id="rId4"/>
    <p:sldId id="510" r:id="rId5"/>
    <p:sldId id="511" r:id="rId6"/>
    <p:sldId id="512" r:id="rId7"/>
    <p:sldId id="513" r:id="rId8"/>
    <p:sldId id="515" r:id="rId9"/>
    <p:sldId id="514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23" r:id="rId18"/>
    <p:sldId id="524" r:id="rId19"/>
    <p:sldId id="525" r:id="rId20"/>
    <p:sldId id="529" r:id="rId21"/>
    <p:sldId id="526" r:id="rId22"/>
    <p:sldId id="527" r:id="rId23"/>
    <p:sldId id="528" r:id="rId24"/>
    <p:sldId id="530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65"/>
    <p:restoredTop sz="86181"/>
  </p:normalViewPr>
  <p:slideViewPr>
    <p:cSldViewPr snapToGrid="0">
      <p:cViewPr varScale="1">
        <p:scale>
          <a:sx n="92" d="100"/>
          <a:sy n="92" d="100"/>
        </p:scale>
        <p:origin x="1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11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32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99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69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0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56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34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2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17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5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32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54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15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77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44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73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01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22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51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3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9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4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8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54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47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7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3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13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6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22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ith.edu/people/kaitlyn-coo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1.png"/><Relationship Id="rId5" Type="http://schemas.openxmlformats.org/officeDocument/2006/relationships/image" Target="../media/image22.pn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Simple Linear Regression Pt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900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Kaitlyn Cook (</a:t>
            </a:r>
            <a:r>
              <a:rPr lang="en-US" dirty="0">
                <a:hlinkClick r:id="rId2"/>
              </a:rPr>
              <a:t>https://www.smith.edu/people/kaitlyn-cook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Picture 3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3B9482A1-9597-4FCB-63B4-5AE85D4A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932C8F61-2538-12AD-8BAA-A4442ECA50BA}"/>
              </a:ext>
            </a:extLst>
          </p:cNvPr>
          <p:cNvSpPr/>
          <p:nvPr/>
        </p:nvSpPr>
        <p:spPr>
          <a:xfrm>
            <a:off x="7026442" y="2871536"/>
            <a:ext cx="449179" cy="27271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571558" y="2342148"/>
                <a:ext cx="2947482" cy="3486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most observations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)  there is a difference between the predicted value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aka the line) and the actual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aka the point)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This difference is the </a:t>
                </a:r>
                <a:r>
                  <a:rPr lang="en-US" sz="2000" b="1" i="1" dirty="0"/>
                  <a:t>residual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for observation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58" y="2342148"/>
                <a:ext cx="2947482" cy="3486211"/>
              </a:xfrm>
              <a:prstGeom prst="rect">
                <a:avLst/>
              </a:prstGeom>
              <a:blipFill>
                <a:blip r:embed="rId5"/>
                <a:stretch>
                  <a:fillRect l="-2146" t="-1091" r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AFEC6C43-72D1-0370-2278-362C609CB8D1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AFEC6C43-72D1-0370-2278-362C609CB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817B4FE9-B760-0CE6-F3BF-8968CD9A2327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817B4FE9-B760-0CE6-F3BF-8968CD9A2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ular Callout 15">
                <a:extLst>
                  <a:ext uri="{FF2B5EF4-FFF2-40B4-BE49-F238E27FC236}">
                    <a16:creationId xmlns:a16="http://schemas.microsoft.com/office/drawing/2014/main" id="{7B47A503-4F83-9DE8-AE47-05588F06074A}"/>
                  </a:ext>
                </a:extLst>
              </p:cNvPr>
              <p:cNvSpPr/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6" name="Rounded Rectangular Callout 15">
                <a:extLst>
                  <a:ext uri="{FF2B5EF4-FFF2-40B4-BE49-F238E27FC236}">
                    <a16:creationId xmlns:a16="http://schemas.microsoft.com/office/drawing/2014/main" id="{7B47A503-4F83-9DE8-AE47-05588F060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34AB3502-AC26-194D-73C7-2D340EF5470C}"/>
              </a:ext>
            </a:extLst>
          </p:cNvPr>
          <p:cNvSpPr/>
          <p:nvPr/>
        </p:nvSpPr>
        <p:spPr>
          <a:xfrm>
            <a:off x="8536985" y="4611131"/>
            <a:ext cx="592564" cy="1196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1EECBB18-D8C1-F260-DFB1-565A41315592}"/>
                  </a:ext>
                </a:extLst>
              </p:cNvPr>
              <p:cNvSpPr/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1EECBB18-D8C1-F260-DFB1-565A41315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  <a:blipFill>
                <a:blip r:embed="rId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68F2A457-7E03-B8E2-2C81-F6C48A2E83FA}"/>
                  </a:ext>
                </a:extLst>
              </p:cNvPr>
              <p:cNvSpPr/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68F2A457-7E03-B8E2-2C81-F6C48A2E8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ular Callout 16">
                <a:extLst>
                  <a:ext uri="{FF2B5EF4-FFF2-40B4-BE49-F238E27FC236}">
                    <a16:creationId xmlns:a16="http://schemas.microsoft.com/office/drawing/2014/main" id="{9103764E-CF7F-E805-CE79-AF1AA6F2D622}"/>
                  </a:ext>
                </a:extLst>
              </p:cNvPr>
              <p:cNvSpPr/>
              <p:nvPr/>
            </p:nvSpPr>
            <p:spPr>
              <a:xfrm>
                <a:off x="9223326" y="487371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7" name="Rounded Rectangular Callout 16">
                <a:extLst>
                  <a:ext uri="{FF2B5EF4-FFF2-40B4-BE49-F238E27FC236}">
                    <a16:creationId xmlns:a16="http://schemas.microsoft.com/office/drawing/2014/main" id="{9103764E-CF7F-E805-CE79-AF1AA6F2D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26" y="487371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84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Picture 3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3B9482A1-9597-4FCB-63B4-5AE85D4A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932C8F61-2538-12AD-8BAA-A4442ECA50BA}"/>
              </a:ext>
            </a:extLst>
          </p:cNvPr>
          <p:cNvSpPr/>
          <p:nvPr/>
        </p:nvSpPr>
        <p:spPr>
          <a:xfrm>
            <a:off x="7026442" y="2871536"/>
            <a:ext cx="449179" cy="27271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571558" y="2342148"/>
                <a:ext cx="2947482" cy="379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most observations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)  there is a difference between the predicted value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aka the line) and the actual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aka the point)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This difference is the </a:t>
                </a:r>
                <a:r>
                  <a:rPr lang="en-US" sz="2000" b="1" i="1" dirty="0"/>
                  <a:t>residual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for observation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58" y="2342148"/>
                <a:ext cx="2947482" cy="3793987"/>
              </a:xfrm>
              <a:prstGeom prst="rect">
                <a:avLst/>
              </a:prstGeom>
              <a:blipFill>
                <a:blip r:embed="rId5"/>
                <a:stretch>
                  <a:fillRect l="-2146" t="-1000" r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AFEC6C43-72D1-0370-2278-362C609CB8D1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AFEC6C43-72D1-0370-2278-362C609CB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817B4FE9-B760-0CE6-F3BF-8968CD9A2327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817B4FE9-B760-0CE6-F3BF-8968CD9A2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ular Callout 15">
                <a:extLst>
                  <a:ext uri="{FF2B5EF4-FFF2-40B4-BE49-F238E27FC236}">
                    <a16:creationId xmlns:a16="http://schemas.microsoft.com/office/drawing/2014/main" id="{7B47A503-4F83-9DE8-AE47-05588F06074A}"/>
                  </a:ext>
                </a:extLst>
              </p:cNvPr>
              <p:cNvSpPr/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6" name="Rounded Rectangular Callout 15">
                <a:extLst>
                  <a:ext uri="{FF2B5EF4-FFF2-40B4-BE49-F238E27FC236}">
                    <a16:creationId xmlns:a16="http://schemas.microsoft.com/office/drawing/2014/main" id="{7B47A503-4F83-9DE8-AE47-05588F060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34AB3502-AC26-194D-73C7-2D340EF5470C}"/>
              </a:ext>
            </a:extLst>
          </p:cNvPr>
          <p:cNvSpPr/>
          <p:nvPr/>
        </p:nvSpPr>
        <p:spPr>
          <a:xfrm>
            <a:off x="8536985" y="4611131"/>
            <a:ext cx="592564" cy="1196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1EECBB18-D8C1-F260-DFB1-565A41315592}"/>
                  </a:ext>
                </a:extLst>
              </p:cNvPr>
              <p:cNvSpPr/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1EECBB18-D8C1-F260-DFB1-565A41315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  <a:blipFill>
                <a:blip r:embed="rId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68F2A457-7E03-B8E2-2C81-F6C48A2E83FA}"/>
                  </a:ext>
                </a:extLst>
              </p:cNvPr>
              <p:cNvSpPr/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68F2A457-7E03-B8E2-2C81-F6C48A2E8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ular Callout 16">
                <a:extLst>
                  <a:ext uri="{FF2B5EF4-FFF2-40B4-BE49-F238E27FC236}">
                    <a16:creationId xmlns:a16="http://schemas.microsoft.com/office/drawing/2014/main" id="{9103764E-CF7F-E805-CE79-AF1AA6F2D622}"/>
                  </a:ext>
                </a:extLst>
              </p:cNvPr>
              <p:cNvSpPr/>
              <p:nvPr/>
            </p:nvSpPr>
            <p:spPr>
              <a:xfrm>
                <a:off x="9223326" y="487371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7" name="Rounded Rectangular Callout 16">
                <a:extLst>
                  <a:ext uri="{FF2B5EF4-FFF2-40B4-BE49-F238E27FC236}">
                    <a16:creationId xmlns:a16="http://schemas.microsoft.com/office/drawing/2014/main" id="{9103764E-CF7F-E805-CE79-AF1AA6F2D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26" y="487371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49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Picture 3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3B9482A1-9597-4FCB-63B4-5AE85D4A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932C8F61-2538-12AD-8BAA-A4442ECA50BA}"/>
              </a:ext>
            </a:extLst>
          </p:cNvPr>
          <p:cNvSpPr/>
          <p:nvPr/>
        </p:nvSpPr>
        <p:spPr>
          <a:xfrm>
            <a:off x="7026442" y="2871536"/>
            <a:ext cx="449179" cy="27271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571558" y="2342148"/>
                <a:ext cx="2947482" cy="3486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most observations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)  there is a difference between the predicted value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aka the line) and the actual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aka the point)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This difference is the </a:t>
                </a:r>
                <a:r>
                  <a:rPr lang="en-US" sz="2000" b="1" i="1" dirty="0"/>
                  <a:t>residual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for observation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58" y="2342148"/>
                <a:ext cx="2947482" cy="3486211"/>
              </a:xfrm>
              <a:prstGeom prst="rect">
                <a:avLst/>
              </a:prstGeom>
              <a:blipFill>
                <a:blip r:embed="rId5"/>
                <a:stretch>
                  <a:fillRect l="-2146" t="-1091" r="-858" b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AFEC6C43-72D1-0370-2278-362C609CB8D1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AFEC6C43-72D1-0370-2278-362C609CB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817B4FE9-B760-0CE6-F3BF-8968CD9A2327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817B4FE9-B760-0CE6-F3BF-8968CD9A2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ular Callout 15">
                <a:extLst>
                  <a:ext uri="{FF2B5EF4-FFF2-40B4-BE49-F238E27FC236}">
                    <a16:creationId xmlns:a16="http://schemas.microsoft.com/office/drawing/2014/main" id="{7B47A503-4F83-9DE8-AE47-05588F06074A}"/>
                  </a:ext>
                </a:extLst>
              </p:cNvPr>
              <p:cNvSpPr/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6" name="Rounded Rectangular Callout 15">
                <a:extLst>
                  <a:ext uri="{FF2B5EF4-FFF2-40B4-BE49-F238E27FC236}">
                    <a16:creationId xmlns:a16="http://schemas.microsoft.com/office/drawing/2014/main" id="{7B47A503-4F83-9DE8-AE47-05588F060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34AB3502-AC26-194D-73C7-2D340EF5470C}"/>
              </a:ext>
            </a:extLst>
          </p:cNvPr>
          <p:cNvSpPr/>
          <p:nvPr/>
        </p:nvSpPr>
        <p:spPr>
          <a:xfrm>
            <a:off x="8536985" y="4611131"/>
            <a:ext cx="592564" cy="1196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1EECBB18-D8C1-F260-DFB1-565A41315592}"/>
                  </a:ext>
                </a:extLst>
              </p:cNvPr>
              <p:cNvSpPr/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1EECBB18-D8C1-F260-DFB1-565A41315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  <a:blipFill>
                <a:blip r:embed="rId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68F2A457-7E03-B8E2-2C81-F6C48A2E83FA}"/>
                  </a:ext>
                </a:extLst>
              </p:cNvPr>
              <p:cNvSpPr/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68F2A457-7E03-B8E2-2C81-F6C48A2E8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ular Callout 16">
                <a:extLst>
                  <a:ext uri="{FF2B5EF4-FFF2-40B4-BE49-F238E27FC236}">
                    <a16:creationId xmlns:a16="http://schemas.microsoft.com/office/drawing/2014/main" id="{9103764E-CF7F-E805-CE79-AF1AA6F2D622}"/>
                  </a:ext>
                </a:extLst>
              </p:cNvPr>
              <p:cNvSpPr/>
              <p:nvPr/>
            </p:nvSpPr>
            <p:spPr>
              <a:xfrm>
                <a:off x="9223326" y="487371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7" name="Rounded Rectangular Callout 16">
                <a:extLst>
                  <a:ext uri="{FF2B5EF4-FFF2-40B4-BE49-F238E27FC236}">
                    <a16:creationId xmlns:a16="http://schemas.microsoft.com/office/drawing/2014/main" id="{9103764E-CF7F-E805-CE79-AF1AA6F2D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26" y="487371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4A64554-8051-630B-0CFC-7706091B47DB}"/>
              </a:ext>
            </a:extLst>
          </p:cNvPr>
          <p:cNvSpPr txBox="1"/>
          <p:nvPr/>
        </p:nvSpPr>
        <p:spPr>
          <a:xfrm>
            <a:off x="3605049" y="5855331"/>
            <a:ext cx="30684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residual is the “error” that is unaccounted for by the regression line. </a:t>
            </a:r>
          </a:p>
        </p:txBody>
      </p:sp>
    </p:spTree>
    <p:extLst>
      <p:ext uri="{BB962C8B-B14F-4D97-AF65-F5344CB8AC3E}">
        <p14:creationId xmlns:p14="http://schemas.microsoft.com/office/powerpoint/2010/main" val="314134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434779" y="2342148"/>
                <a:ext cx="285979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Residual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for observation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best line minimizes residuals.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779" y="2342148"/>
                <a:ext cx="2859791" cy="1938992"/>
              </a:xfrm>
              <a:prstGeom prst="rect">
                <a:avLst/>
              </a:prstGeom>
              <a:blipFill>
                <a:blip r:embed="rId3"/>
                <a:stretch>
                  <a:fillRect l="-2212" t="-1961" b="-5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06EB35E-0142-DF90-5D41-797C1178D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368F8AA3-E939-ACDE-0DDD-BAD8AFF221F4}"/>
              </a:ext>
            </a:extLst>
          </p:cNvPr>
          <p:cNvSpPr/>
          <p:nvPr/>
        </p:nvSpPr>
        <p:spPr>
          <a:xfrm>
            <a:off x="7026442" y="2871536"/>
            <a:ext cx="449179" cy="27271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/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7A5B4EF1-87D1-D949-F98B-ED9C9BE7A2E7}"/>
              </a:ext>
            </a:extLst>
          </p:cNvPr>
          <p:cNvSpPr/>
          <p:nvPr/>
        </p:nvSpPr>
        <p:spPr>
          <a:xfrm>
            <a:off x="8536985" y="4611131"/>
            <a:ext cx="592564" cy="1196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/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/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/>
              <p:nvPr/>
            </p:nvSpPr>
            <p:spPr>
              <a:xfrm>
                <a:off x="9223326" y="487371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26" y="487371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11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6646AF8-79C7-91F0-C6F8-8091EE38E2E8}"/>
              </a:ext>
            </a:extLst>
          </p:cNvPr>
          <p:cNvSpPr/>
          <p:nvPr/>
        </p:nvSpPr>
        <p:spPr>
          <a:xfrm>
            <a:off x="3532593" y="4576231"/>
            <a:ext cx="2723012" cy="66143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Why? </a:t>
            </a:r>
          </a:p>
        </p:txBody>
      </p:sp>
    </p:spTree>
    <p:extLst>
      <p:ext uri="{BB962C8B-B14F-4D97-AF65-F5344CB8AC3E}">
        <p14:creationId xmlns:p14="http://schemas.microsoft.com/office/powerpoint/2010/main" val="842520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434779" y="2342148"/>
                <a:ext cx="285979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Residual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for observation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best line minimizes residuals (i.e. minimizes overall error).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779" y="2342148"/>
                <a:ext cx="2859791" cy="2246769"/>
              </a:xfrm>
              <a:prstGeom prst="rect">
                <a:avLst/>
              </a:prstGeom>
              <a:blipFill>
                <a:blip r:embed="rId3"/>
                <a:stretch>
                  <a:fillRect l="-2212" t="-1685" b="-3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06EB35E-0142-DF90-5D41-797C1178D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368F8AA3-E939-ACDE-0DDD-BAD8AFF221F4}"/>
              </a:ext>
            </a:extLst>
          </p:cNvPr>
          <p:cNvSpPr/>
          <p:nvPr/>
        </p:nvSpPr>
        <p:spPr>
          <a:xfrm>
            <a:off x="7026442" y="2871536"/>
            <a:ext cx="449179" cy="27271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/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7A5B4EF1-87D1-D949-F98B-ED9C9BE7A2E7}"/>
              </a:ext>
            </a:extLst>
          </p:cNvPr>
          <p:cNvSpPr/>
          <p:nvPr/>
        </p:nvSpPr>
        <p:spPr>
          <a:xfrm>
            <a:off x="8536985" y="4611131"/>
            <a:ext cx="592564" cy="1196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/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/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/>
              <p:nvPr/>
            </p:nvSpPr>
            <p:spPr>
              <a:xfrm>
                <a:off x="9223326" y="487371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26" y="487371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11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647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434779" y="2342148"/>
                <a:ext cx="285979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Residual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for observation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best line minimizes residuals (i.e. minimizes overall error).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779" y="2342148"/>
                <a:ext cx="2859791" cy="2246769"/>
              </a:xfrm>
              <a:prstGeom prst="rect">
                <a:avLst/>
              </a:prstGeom>
              <a:blipFill>
                <a:blip r:embed="rId3"/>
                <a:stretch>
                  <a:fillRect l="-2212" t="-1685" b="-3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06EB35E-0142-DF90-5D41-797C1178D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368F8AA3-E939-ACDE-0DDD-BAD8AFF221F4}"/>
              </a:ext>
            </a:extLst>
          </p:cNvPr>
          <p:cNvSpPr/>
          <p:nvPr/>
        </p:nvSpPr>
        <p:spPr>
          <a:xfrm>
            <a:off x="7026442" y="2871536"/>
            <a:ext cx="449179" cy="27271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/>
              <p:nvPr/>
            </p:nvSpPr>
            <p:spPr>
              <a:xfrm>
                <a:off x="7600860" y="3947603"/>
                <a:ext cx="1160833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= 6</a:t>
                </a:r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0" y="3947603"/>
                <a:ext cx="1160833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7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7A5B4EF1-87D1-D949-F98B-ED9C9BE7A2E7}"/>
              </a:ext>
            </a:extLst>
          </p:cNvPr>
          <p:cNvSpPr/>
          <p:nvPr/>
        </p:nvSpPr>
        <p:spPr>
          <a:xfrm>
            <a:off x="8536985" y="4611131"/>
            <a:ext cx="592564" cy="1196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/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/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/>
              <p:nvPr/>
            </p:nvSpPr>
            <p:spPr>
              <a:xfrm>
                <a:off x="9223325" y="4873716"/>
                <a:ext cx="1701349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=−3.3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25" y="4873716"/>
                <a:ext cx="1701349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11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7E4653F-8572-D734-AA44-8E490E98A65D}"/>
                  </a:ext>
                </a:extLst>
              </p:cNvPr>
              <p:cNvSpPr/>
              <p:nvPr/>
            </p:nvSpPr>
            <p:spPr>
              <a:xfrm>
                <a:off x="368967" y="4575062"/>
                <a:ext cx="6145897" cy="224676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dirty="0"/>
                  <a:t>Can we measure overall  error by adding all residuals? </a:t>
                </a:r>
              </a:p>
              <a:p>
                <a:r>
                  <a:rPr lang="en-US" sz="2400" dirty="0"/>
                  <a:t>What is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dirty="0"/>
                  <a:t>What if both were positive, is the sum different? Is the amount of error different? 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7E4653F-8572-D734-AA44-8E490E98A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67" y="4575062"/>
                <a:ext cx="6145897" cy="224676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13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8" name="Picture 17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06EB35E-0142-DF90-5D41-797C1178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368F8AA3-E939-ACDE-0DDD-BAD8AFF221F4}"/>
              </a:ext>
            </a:extLst>
          </p:cNvPr>
          <p:cNvSpPr/>
          <p:nvPr/>
        </p:nvSpPr>
        <p:spPr>
          <a:xfrm>
            <a:off x="7026442" y="2871536"/>
            <a:ext cx="449179" cy="27271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/>
              <p:nvPr/>
            </p:nvSpPr>
            <p:spPr>
              <a:xfrm>
                <a:off x="7600860" y="3947603"/>
                <a:ext cx="1160833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= 6</a:t>
                </a:r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0" y="3947603"/>
                <a:ext cx="1160833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7A5B4EF1-87D1-D949-F98B-ED9C9BE7A2E7}"/>
              </a:ext>
            </a:extLst>
          </p:cNvPr>
          <p:cNvSpPr/>
          <p:nvPr/>
        </p:nvSpPr>
        <p:spPr>
          <a:xfrm>
            <a:off x="8536985" y="4611131"/>
            <a:ext cx="592564" cy="1196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/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/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/>
              <p:nvPr/>
            </p:nvSpPr>
            <p:spPr>
              <a:xfrm>
                <a:off x="9223325" y="4873716"/>
                <a:ext cx="1701349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=−3.3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25" y="4873716"/>
                <a:ext cx="1701349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10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434779" y="2342148"/>
                <a:ext cx="2919664" cy="4408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Residual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for observation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best line minimizes residuals (i.e. minimizes overall error).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We measure overall error by looking at sum of squared residuals or error (SSE)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SSE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779" y="2342148"/>
                <a:ext cx="2919664" cy="4408386"/>
              </a:xfrm>
              <a:prstGeom prst="rect">
                <a:avLst/>
              </a:prstGeom>
              <a:blipFill>
                <a:blip r:embed="rId11"/>
                <a:stretch>
                  <a:fillRect l="-2165" t="-862" r="-1299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402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8" name="Picture 17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06EB35E-0142-DF90-5D41-797C1178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368F8AA3-E939-ACDE-0DDD-BAD8AFF221F4}"/>
              </a:ext>
            </a:extLst>
          </p:cNvPr>
          <p:cNvSpPr/>
          <p:nvPr/>
        </p:nvSpPr>
        <p:spPr>
          <a:xfrm>
            <a:off x="7026442" y="2871536"/>
            <a:ext cx="449179" cy="27271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/>
              <p:nvPr/>
            </p:nvSpPr>
            <p:spPr>
              <a:xfrm>
                <a:off x="7600860" y="3947603"/>
                <a:ext cx="1160833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= 6</a:t>
                </a:r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0" y="3947603"/>
                <a:ext cx="1160833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7A5B4EF1-87D1-D949-F98B-ED9C9BE7A2E7}"/>
              </a:ext>
            </a:extLst>
          </p:cNvPr>
          <p:cNvSpPr/>
          <p:nvPr/>
        </p:nvSpPr>
        <p:spPr>
          <a:xfrm>
            <a:off x="8536985" y="4611131"/>
            <a:ext cx="592564" cy="1196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/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/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/>
              <p:nvPr/>
            </p:nvSpPr>
            <p:spPr>
              <a:xfrm>
                <a:off x="9223325" y="4873716"/>
                <a:ext cx="1701349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=−3.3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25" y="4873716"/>
                <a:ext cx="1701349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10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434779" y="2342148"/>
                <a:ext cx="2919664" cy="3456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Sum of squared residuals: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SSE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We minimize SSE to get the best line. This gives us the following coefficients: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779" y="2342148"/>
                <a:ext cx="2919664" cy="3456780"/>
              </a:xfrm>
              <a:prstGeom prst="rect">
                <a:avLst/>
              </a:prstGeom>
              <a:blipFill>
                <a:blip r:embed="rId11"/>
                <a:stretch>
                  <a:fillRect l="-2165" t="-1099" r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231BACDA-F39F-CB71-3D1D-C340D69F9A29}"/>
                  </a:ext>
                </a:extLst>
              </p:cNvPr>
              <p:cNvSpPr/>
              <p:nvPr/>
            </p:nvSpPr>
            <p:spPr>
              <a:xfrm>
                <a:off x="1692013" y="6029609"/>
                <a:ext cx="3016776" cy="696163"/>
              </a:xfrm>
              <a:prstGeom prst="wedgeRoundRectCallout">
                <a:avLst>
                  <a:gd name="adj1" fmla="val 59087"/>
                  <a:gd name="adj2" fmla="val -174443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 is correlation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231BACDA-F39F-CB71-3D1D-C340D69F9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013" y="6029609"/>
                <a:ext cx="3016776" cy="696163"/>
              </a:xfrm>
              <a:prstGeom prst="wedgeRoundRectCallout">
                <a:avLst>
                  <a:gd name="adj1" fmla="val 59087"/>
                  <a:gd name="adj2" fmla="val -174443"/>
                  <a:gd name="adj3" fmla="val 16667"/>
                </a:avLst>
              </a:prstGeom>
              <a:blipFill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D261D07-3519-074E-B23E-5D2E784003CC}"/>
              </a:ext>
            </a:extLst>
          </p:cNvPr>
          <p:cNvSpPr/>
          <p:nvPr/>
        </p:nvSpPr>
        <p:spPr>
          <a:xfrm>
            <a:off x="5150520" y="5866478"/>
            <a:ext cx="1890960" cy="820783"/>
          </a:xfrm>
          <a:prstGeom prst="wedgeRoundRectCallout">
            <a:avLst>
              <a:gd name="adj1" fmla="val -34259"/>
              <a:gd name="adj2" fmla="val -130013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 is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111504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8" name="Picture 17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06EB35E-0142-DF90-5D41-797C1178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368F8AA3-E939-ACDE-0DDD-BAD8AFF221F4}"/>
              </a:ext>
            </a:extLst>
          </p:cNvPr>
          <p:cNvSpPr/>
          <p:nvPr/>
        </p:nvSpPr>
        <p:spPr>
          <a:xfrm>
            <a:off x="7026442" y="2871536"/>
            <a:ext cx="449179" cy="27271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/>
              <p:nvPr/>
            </p:nvSpPr>
            <p:spPr>
              <a:xfrm>
                <a:off x="7600860" y="3947603"/>
                <a:ext cx="1160833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= 6</a:t>
                </a:r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0" y="3947603"/>
                <a:ext cx="1160833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7A5B4EF1-87D1-D949-F98B-ED9C9BE7A2E7}"/>
              </a:ext>
            </a:extLst>
          </p:cNvPr>
          <p:cNvSpPr/>
          <p:nvPr/>
        </p:nvSpPr>
        <p:spPr>
          <a:xfrm>
            <a:off x="8536985" y="4611131"/>
            <a:ext cx="592564" cy="1196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/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/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/>
              <p:nvPr/>
            </p:nvSpPr>
            <p:spPr>
              <a:xfrm>
                <a:off x="9223325" y="4873716"/>
                <a:ext cx="1701349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=−3.3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25" y="4873716"/>
                <a:ext cx="1701349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10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434779" y="2342148"/>
                <a:ext cx="2919664" cy="3780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Sum of squared residuals: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SSE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We minimize SSE to get the best line. This gives us the following coefficients: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779" y="2342148"/>
                <a:ext cx="2919664" cy="3780907"/>
              </a:xfrm>
              <a:prstGeom prst="rect">
                <a:avLst/>
              </a:prstGeom>
              <a:blipFill>
                <a:blip r:embed="rId11"/>
                <a:stretch>
                  <a:fillRect l="-2165" t="-1007" r="-2597" b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31BACDA-F39F-CB71-3D1D-C340D69F9A29}"/>
              </a:ext>
            </a:extLst>
          </p:cNvPr>
          <p:cNvSpPr/>
          <p:nvPr/>
        </p:nvSpPr>
        <p:spPr>
          <a:xfrm>
            <a:off x="2128824" y="6161837"/>
            <a:ext cx="1890960" cy="696163"/>
          </a:xfrm>
          <a:prstGeom prst="wedgeRoundRectCallout">
            <a:avLst>
              <a:gd name="adj1" fmla="val 87615"/>
              <a:gd name="adj2" fmla="val -6884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bar is mean</a:t>
            </a:r>
          </a:p>
        </p:txBody>
      </p:sp>
    </p:spTree>
    <p:extLst>
      <p:ext uri="{BB962C8B-B14F-4D97-AF65-F5344CB8AC3E}">
        <p14:creationId xmlns:p14="http://schemas.microsoft.com/office/powerpoint/2010/main" val="346321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968384" y="4306300"/>
                <a:ext cx="7161503" cy="1311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384" y="4306300"/>
                <a:ext cx="7161503" cy="1311513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D88B25-0FFC-258C-3A1C-807A47E89E4A}"/>
              </a:ext>
            </a:extLst>
          </p:cNvPr>
          <p:cNvSpPr/>
          <p:nvPr/>
        </p:nvSpPr>
        <p:spPr>
          <a:xfrm>
            <a:off x="3515872" y="433369"/>
            <a:ext cx="8066528" cy="218432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i="1" dirty="0"/>
              <a:t>Practice</a:t>
            </a:r>
            <a:r>
              <a:rPr lang="en-US" sz="2400" dirty="0"/>
              <a:t>: Let’s fit a regression to represent the relationship between family income and gift aid for Elmhurst College in Il. </a:t>
            </a:r>
          </a:p>
          <a:p>
            <a:endParaRPr lang="en-US" sz="2400" dirty="0"/>
          </a:p>
          <a:p>
            <a:r>
              <a:rPr lang="en-US" sz="2400" dirty="0"/>
              <a:t>Use the table below to compute the slope and intercept of the line.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D105A5BB-E9E2-0DF7-BA70-37E84257235A}"/>
                  </a:ext>
                </a:extLst>
              </p:cNvPr>
              <p:cNvSpPr/>
              <p:nvPr/>
            </p:nvSpPr>
            <p:spPr>
              <a:xfrm>
                <a:off x="3341519" y="4222039"/>
                <a:ext cx="3016776" cy="696163"/>
              </a:xfrm>
              <a:prstGeom prst="wedgeRoundRectCallout">
                <a:avLst>
                  <a:gd name="adj1" fmla="val 90586"/>
                  <a:gd name="adj2" fmla="val -4462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 is correlation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D105A5BB-E9E2-0DF7-BA70-37E842572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519" y="4222039"/>
                <a:ext cx="3016776" cy="696163"/>
              </a:xfrm>
              <a:prstGeom prst="wedgeRoundRectCallout">
                <a:avLst>
                  <a:gd name="adj1" fmla="val 90586"/>
                  <a:gd name="adj2" fmla="val -4462"/>
                  <a:gd name="adj3" fmla="val 16667"/>
                </a:avLst>
              </a:prstGeom>
              <a:blipFill>
                <a:blip r:embed="rId4"/>
                <a:stretch>
                  <a:fillRect t="-16071" b="-2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125939F-F9F7-04CB-7ACC-8522781AE906}"/>
              </a:ext>
            </a:extLst>
          </p:cNvPr>
          <p:cNvSpPr/>
          <p:nvPr/>
        </p:nvSpPr>
        <p:spPr>
          <a:xfrm>
            <a:off x="9489438" y="4097419"/>
            <a:ext cx="1890960" cy="820783"/>
          </a:xfrm>
          <a:prstGeom prst="wedgeRoundRectCallout">
            <a:avLst>
              <a:gd name="adj1" fmla="val -130972"/>
              <a:gd name="adj2" fmla="val 27266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 is standard deviation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3BCC472-12F4-865D-1A76-C86AC3B35829}"/>
              </a:ext>
            </a:extLst>
          </p:cNvPr>
          <p:cNvSpPr/>
          <p:nvPr/>
        </p:nvSpPr>
        <p:spPr>
          <a:xfrm>
            <a:off x="9865792" y="5055517"/>
            <a:ext cx="1890960" cy="820783"/>
          </a:xfrm>
          <a:prstGeom prst="wedgeRoundRectCallout">
            <a:avLst>
              <a:gd name="adj1" fmla="val -130024"/>
              <a:gd name="adj2" fmla="val -7685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bar is mean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D96B626E-79F3-91F5-F1C5-7F6E782E61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276"/>
          <a:stretch/>
        </p:blipFill>
        <p:spPr>
          <a:xfrm>
            <a:off x="3662935" y="2798514"/>
            <a:ext cx="7772400" cy="13115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380A74-1DA5-BCAB-D704-BEEA155E6299}"/>
                  </a:ext>
                </a:extLst>
              </p:cNvPr>
              <p:cNvSpPr txBox="1"/>
              <p:nvPr/>
            </p:nvSpPr>
            <p:spPr>
              <a:xfrm>
                <a:off x="5284089" y="6041452"/>
                <a:ext cx="4581703" cy="481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𝑎𝑖𝑑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𝑓𝑎𝑚𝑖𝑙𝑦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𝑖𝑛𝑐𝑜𝑚𝑒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380A74-1DA5-BCAB-D704-BEEA155E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089" y="6041452"/>
                <a:ext cx="4581703" cy="481094"/>
              </a:xfrm>
              <a:prstGeom prst="rect">
                <a:avLst/>
              </a:prstGeom>
              <a:blipFill>
                <a:blip r:embed="rId6"/>
                <a:stretch>
                  <a:fillRect t="-1025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38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Simple Linear Regression</a:t>
            </a:r>
          </a:p>
          <a:p>
            <a:pPr lvl="1"/>
            <a:r>
              <a:rPr lang="en-US" sz="2400" dirty="0"/>
              <a:t>Fitting a model</a:t>
            </a:r>
          </a:p>
          <a:p>
            <a:pPr lvl="1"/>
            <a:r>
              <a:rPr lang="en-US" sz="2400" dirty="0"/>
              <a:t>Assessing model fit </a:t>
            </a:r>
          </a:p>
          <a:p>
            <a:pPr lvl="1"/>
            <a:r>
              <a:rPr lang="en-US" sz="2400" dirty="0"/>
              <a:t>Issues to look out for</a:t>
            </a:r>
          </a:p>
          <a:p>
            <a:pPr lvl="1"/>
            <a:r>
              <a:rPr lang="en-US" sz="2400" dirty="0"/>
              <a:t>Binary predictors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968384" y="4306300"/>
                <a:ext cx="7161503" cy="1311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384" y="4306300"/>
                <a:ext cx="7161503" cy="1311513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D88B25-0FFC-258C-3A1C-807A47E89E4A}"/>
              </a:ext>
            </a:extLst>
          </p:cNvPr>
          <p:cNvSpPr/>
          <p:nvPr/>
        </p:nvSpPr>
        <p:spPr>
          <a:xfrm>
            <a:off x="3515872" y="433369"/>
            <a:ext cx="8066528" cy="218432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i="1" dirty="0"/>
              <a:t>Practice</a:t>
            </a:r>
            <a:r>
              <a:rPr lang="en-US" sz="2400" dirty="0"/>
              <a:t>: Let’s fit a regression to represent the relationship between possum head length and total length. </a:t>
            </a:r>
          </a:p>
          <a:p>
            <a:endParaRPr lang="en-US" sz="2400" dirty="0"/>
          </a:p>
          <a:p>
            <a:r>
              <a:rPr lang="en-US" sz="2400" dirty="0"/>
              <a:t>Use the table below to compute the slope and intercept of the line.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D105A5BB-E9E2-0DF7-BA70-37E84257235A}"/>
                  </a:ext>
                </a:extLst>
              </p:cNvPr>
              <p:cNvSpPr/>
              <p:nvPr/>
            </p:nvSpPr>
            <p:spPr>
              <a:xfrm>
                <a:off x="3341519" y="4222039"/>
                <a:ext cx="3016776" cy="696163"/>
              </a:xfrm>
              <a:prstGeom prst="wedgeRoundRectCallout">
                <a:avLst>
                  <a:gd name="adj1" fmla="val 90586"/>
                  <a:gd name="adj2" fmla="val -4462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 is correlation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D105A5BB-E9E2-0DF7-BA70-37E842572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519" y="4222039"/>
                <a:ext cx="3016776" cy="696163"/>
              </a:xfrm>
              <a:prstGeom prst="wedgeRoundRectCallout">
                <a:avLst>
                  <a:gd name="adj1" fmla="val 90586"/>
                  <a:gd name="adj2" fmla="val -4462"/>
                  <a:gd name="adj3" fmla="val 16667"/>
                </a:avLst>
              </a:prstGeom>
              <a:blipFill>
                <a:blip r:embed="rId4"/>
                <a:stretch>
                  <a:fillRect t="-16071" b="-2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125939F-F9F7-04CB-7ACC-8522781AE906}"/>
              </a:ext>
            </a:extLst>
          </p:cNvPr>
          <p:cNvSpPr/>
          <p:nvPr/>
        </p:nvSpPr>
        <p:spPr>
          <a:xfrm>
            <a:off x="9489438" y="4097419"/>
            <a:ext cx="1890960" cy="820783"/>
          </a:xfrm>
          <a:prstGeom prst="wedgeRoundRectCallout">
            <a:avLst>
              <a:gd name="adj1" fmla="val -130972"/>
              <a:gd name="adj2" fmla="val 27266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 is standard deviation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3BCC472-12F4-865D-1A76-C86AC3B35829}"/>
              </a:ext>
            </a:extLst>
          </p:cNvPr>
          <p:cNvSpPr/>
          <p:nvPr/>
        </p:nvSpPr>
        <p:spPr>
          <a:xfrm>
            <a:off x="9865792" y="5055517"/>
            <a:ext cx="1890960" cy="820783"/>
          </a:xfrm>
          <a:prstGeom prst="wedgeRoundRectCallout">
            <a:avLst>
              <a:gd name="adj1" fmla="val -130024"/>
              <a:gd name="adj2" fmla="val -7685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bar is mean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D96B626E-79F3-91F5-F1C5-7F6E782E61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276"/>
          <a:stretch/>
        </p:blipFill>
        <p:spPr>
          <a:xfrm>
            <a:off x="3662935" y="2798514"/>
            <a:ext cx="7772400" cy="13115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380A74-1DA5-BCAB-D704-BEEA155E6299}"/>
                  </a:ext>
                </a:extLst>
              </p:cNvPr>
              <p:cNvSpPr txBox="1"/>
              <p:nvPr/>
            </p:nvSpPr>
            <p:spPr>
              <a:xfrm>
                <a:off x="5284089" y="6041452"/>
                <a:ext cx="4503412" cy="481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𝑡𝑜𝑡𝑎𝑙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380A74-1DA5-BCAB-D704-BEEA155E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089" y="6041452"/>
                <a:ext cx="4503412" cy="481350"/>
              </a:xfrm>
              <a:prstGeom prst="rect">
                <a:avLst/>
              </a:prstGeom>
              <a:blipFill>
                <a:blip r:embed="rId6"/>
                <a:stretch>
                  <a:fillRect t="-1025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FF0B2C9-C283-F33F-17B5-1683513B00F2}"/>
              </a:ext>
            </a:extLst>
          </p:cNvPr>
          <p:cNvSpPr txBox="1"/>
          <p:nvPr/>
        </p:nvSpPr>
        <p:spPr>
          <a:xfrm>
            <a:off x="4655127" y="2954266"/>
            <a:ext cx="1703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total_len</a:t>
            </a:r>
            <a:r>
              <a:rPr lang="en-US" sz="1400" dirty="0"/>
              <a:t>, x (cm)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9FD0E-9D16-9146-0B23-60F753C14E6E}"/>
              </a:ext>
            </a:extLst>
          </p:cNvPr>
          <p:cNvSpPr txBox="1"/>
          <p:nvPr/>
        </p:nvSpPr>
        <p:spPr>
          <a:xfrm>
            <a:off x="7618408" y="2933745"/>
            <a:ext cx="1703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head_len</a:t>
            </a:r>
            <a:r>
              <a:rPr lang="en-US" sz="1400" dirty="0"/>
              <a:t>, y (mm)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0DC4B-1311-E407-C395-85E895992B85}"/>
              </a:ext>
            </a:extLst>
          </p:cNvPr>
          <p:cNvSpPr txBox="1"/>
          <p:nvPr/>
        </p:nvSpPr>
        <p:spPr>
          <a:xfrm>
            <a:off x="4432505" y="3595958"/>
            <a:ext cx="10677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DE415A-A6A5-FCC8-143F-0CC9C3E8B3DC}"/>
              </a:ext>
            </a:extLst>
          </p:cNvPr>
          <p:cNvSpPr txBox="1"/>
          <p:nvPr/>
        </p:nvSpPr>
        <p:spPr>
          <a:xfrm>
            <a:off x="5661776" y="3595958"/>
            <a:ext cx="10677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2C226-5C66-3262-FB35-939FA77C0FC8}"/>
              </a:ext>
            </a:extLst>
          </p:cNvPr>
          <p:cNvSpPr txBox="1"/>
          <p:nvPr/>
        </p:nvSpPr>
        <p:spPr>
          <a:xfrm>
            <a:off x="7084533" y="3595958"/>
            <a:ext cx="10677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66AF2-4F9C-DDCC-9362-1FF4C37F0591}"/>
              </a:ext>
            </a:extLst>
          </p:cNvPr>
          <p:cNvSpPr txBox="1"/>
          <p:nvPr/>
        </p:nvSpPr>
        <p:spPr>
          <a:xfrm>
            <a:off x="8484530" y="3600032"/>
            <a:ext cx="10677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EDD85E-8B85-2779-8433-BA9E902590CE}"/>
              </a:ext>
            </a:extLst>
          </p:cNvPr>
          <p:cNvSpPr txBox="1"/>
          <p:nvPr/>
        </p:nvSpPr>
        <p:spPr>
          <a:xfrm>
            <a:off x="9884528" y="3598719"/>
            <a:ext cx="10677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0.44</a:t>
            </a:r>
          </a:p>
        </p:txBody>
      </p:sp>
    </p:spTree>
    <p:extLst>
      <p:ext uri="{BB962C8B-B14F-4D97-AF65-F5344CB8AC3E}">
        <p14:creationId xmlns:p14="http://schemas.microsoft.com/office/powerpoint/2010/main" val="3094362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1953612-CE1D-57D7-09F6-EF30BC163E87}"/>
                  </a:ext>
                </a:extLst>
              </p:cNvPr>
              <p:cNvSpPr txBox="1"/>
              <p:nvPr/>
            </p:nvSpPr>
            <p:spPr>
              <a:xfrm>
                <a:off x="3765515" y="752421"/>
                <a:ext cx="7960320" cy="1516505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60" dirty="0">
                    <a:solidFill>
                      <a:srgbClr val="00B0F0"/>
                    </a:solidFill>
                    <a:latin typeface="Arial"/>
                    <a:cs typeface="Arial"/>
                  </a:rPr>
                  <a:t>Residual</a:t>
                </a:r>
                <a:r>
                  <a:rPr lang="en-US" sz="24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 plots</a:t>
                </a:r>
                <a:r>
                  <a:rPr lang="en-US" sz="2400" spc="-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can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help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55" dirty="0">
                    <a:latin typeface="Arial"/>
                    <a:cs typeface="Arial"/>
                  </a:rPr>
                  <a:t>us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identify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45" dirty="0">
                    <a:latin typeface="Arial"/>
                    <a:cs typeface="Arial"/>
                  </a:rPr>
                  <a:t>characteristics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or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patterns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still </a:t>
                </a:r>
                <a:r>
                  <a:rPr lang="en-US" sz="2400" spc="-45" dirty="0">
                    <a:latin typeface="Arial"/>
                    <a:cs typeface="Arial"/>
                  </a:rPr>
                  <a:t>apparent</a:t>
                </a:r>
                <a:r>
                  <a:rPr lang="en-US" sz="2400" dirty="0">
                    <a:latin typeface="Arial"/>
                    <a:cs typeface="Arial"/>
                  </a:rPr>
                  <a:t> in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latin typeface="Arial"/>
                    <a:cs typeface="Arial"/>
                  </a:rPr>
                  <a:t>data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after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fitting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a </a:t>
                </a:r>
                <a:r>
                  <a:rPr lang="en-US" sz="2400" spc="-10" dirty="0">
                    <a:latin typeface="Arial"/>
                    <a:cs typeface="Arial"/>
                  </a:rPr>
                  <a:t>model.</a:t>
                </a:r>
              </a:p>
              <a:p>
                <a:pPr marL="355600" marR="5080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400" spc="-10" dirty="0">
                    <a:latin typeface="Arial"/>
                    <a:cs typeface="Arial"/>
                  </a:rPr>
                  <a:t>To create a residual plot, plot predicted values,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pc="-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pc="-1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400" b="0" i="1" spc="-10" smtClean="0">
                                <a:latin typeface="Cambria Math" panose="02040503050406030204" pitchFamily="18" charset="0"/>
                                <a:cs typeface="Arial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pc="-10" smtClean="0"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spc="-10" dirty="0">
                    <a:latin typeface="Arial"/>
                    <a:cs typeface="Arial"/>
                  </a:rPr>
                  <a:t>, on the x-axis and corresponding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b="0" i="1" spc="-10" smtClean="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b>
                        <m:r>
                          <a:rPr lang="en-US" sz="2400" b="0" i="1" spc="-1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pc="-10" dirty="0">
                    <a:latin typeface="Arial"/>
                    <a:cs typeface="Arial"/>
                  </a:rPr>
                  <a:t> on the y-axis </a:t>
                </a:r>
              </a:p>
            </p:txBody>
          </p:sp>
        </mc:Choice>
        <mc:Fallback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1953612-CE1D-57D7-09F6-EF30BC16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15" y="752421"/>
                <a:ext cx="7960320" cy="1516505"/>
              </a:xfrm>
              <a:prstGeom prst="rect">
                <a:avLst/>
              </a:prstGeom>
              <a:blipFill>
                <a:blip r:embed="rId3"/>
                <a:stretch>
                  <a:fillRect l="-2229" t="-6667" r="-2866" b="-1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01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1953612-CE1D-57D7-09F6-EF30BC163E87}"/>
                  </a:ext>
                </a:extLst>
              </p:cNvPr>
              <p:cNvSpPr txBox="1"/>
              <p:nvPr/>
            </p:nvSpPr>
            <p:spPr>
              <a:xfrm>
                <a:off x="3765515" y="752421"/>
                <a:ext cx="7960320" cy="2303003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60" dirty="0">
                    <a:solidFill>
                      <a:srgbClr val="00B0F0"/>
                    </a:solidFill>
                    <a:latin typeface="Arial"/>
                    <a:cs typeface="Arial"/>
                  </a:rPr>
                  <a:t>Residual</a:t>
                </a:r>
                <a:r>
                  <a:rPr lang="en-US" sz="24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 plots</a:t>
                </a:r>
                <a:r>
                  <a:rPr lang="en-US" sz="2400" spc="-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can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help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55" dirty="0">
                    <a:latin typeface="Arial"/>
                    <a:cs typeface="Arial"/>
                  </a:rPr>
                  <a:t>us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identify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45" dirty="0">
                    <a:latin typeface="Arial"/>
                    <a:cs typeface="Arial"/>
                  </a:rPr>
                  <a:t>characteristics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or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patterns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still </a:t>
                </a:r>
                <a:r>
                  <a:rPr lang="en-US" sz="2400" spc="-45" dirty="0">
                    <a:latin typeface="Arial"/>
                    <a:cs typeface="Arial"/>
                  </a:rPr>
                  <a:t>apparent</a:t>
                </a:r>
                <a:r>
                  <a:rPr lang="en-US" sz="2400" dirty="0">
                    <a:latin typeface="Arial"/>
                    <a:cs typeface="Arial"/>
                  </a:rPr>
                  <a:t> in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latin typeface="Arial"/>
                    <a:cs typeface="Arial"/>
                  </a:rPr>
                  <a:t>data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after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fitting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a </a:t>
                </a:r>
                <a:r>
                  <a:rPr lang="en-US" sz="2400" spc="-10" dirty="0">
                    <a:latin typeface="Arial"/>
                    <a:cs typeface="Arial"/>
                  </a:rPr>
                  <a:t>model.</a:t>
                </a:r>
              </a:p>
              <a:p>
                <a:pPr marL="355600" marR="5080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400" spc="-10" dirty="0">
                    <a:latin typeface="Arial"/>
                    <a:cs typeface="Arial"/>
                  </a:rPr>
                  <a:t>To create a residual plot, plot predicted values,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pc="-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pc="-1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400" b="0" i="1" spc="-10" smtClean="0">
                                <a:latin typeface="Cambria Math" panose="02040503050406030204" pitchFamily="18" charset="0"/>
                                <a:cs typeface="Arial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pc="-10" smtClean="0"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spc="-10" dirty="0">
                    <a:latin typeface="Arial"/>
                    <a:cs typeface="Arial"/>
                  </a:rPr>
                  <a:t>, on the x-axis and corresponding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b="0" i="1" spc="-10" smtClean="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b>
                        <m:r>
                          <a:rPr lang="en-US" sz="2400" b="0" i="1" spc="-1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pc="-10" dirty="0">
                    <a:latin typeface="Arial"/>
                    <a:cs typeface="Arial"/>
                  </a:rPr>
                  <a:t> on the y-axis </a:t>
                </a: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Ex. For predicted chest-size from earlier: </a:t>
                </a:r>
              </a:p>
            </p:txBody>
          </p:sp>
        </mc:Choice>
        <mc:Fallback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1953612-CE1D-57D7-09F6-EF30BC16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15" y="752421"/>
                <a:ext cx="7960320" cy="2303003"/>
              </a:xfrm>
              <a:prstGeom prst="rect">
                <a:avLst/>
              </a:prstGeom>
              <a:blipFill>
                <a:blip r:embed="rId3"/>
                <a:stretch>
                  <a:fillRect l="-2229" t="-4396" r="-286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oup of blue dots&#10;&#10;Description automatically generated">
            <a:extLst>
              <a:ext uri="{FF2B5EF4-FFF2-40B4-BE49-F238E27FC236}">
                <a16:creationId xmlns:a16="http://schemas.microsoft.com/office/drawing/2014/main" id="{92595875-409A-11CC-BCF0-1FB1D4F405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51" t="1" b="49642"/>
          <a:stretch/>
        </p:blipFill>
        <p:spPr>
          <a:xfrm>
            <a:off x="3964268" y="3055424"/>
            <a:ext cx="4709580" cy="3802576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CEC92F95-CD53-C9CB-4A31-3FCBFEA74303}"/>
              </a:ext>
            </a:extLst>
          </p:cNvPr>
          <p:cNvSpPr txBox="1"/>
          <p:nvPr/>
        </p:nvSpPr>
        <p:spPr>
          <a:xfrm>
            <a:off x="9085847" y="3429000"/>
            <a:ext cx="2853234" cy="11232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400" dirty="0">
                <a:latin typeface="Arial"/>
                <a:cs typeface="Arial"/>
              </a:rPr>
              <a:t>If the fit is good, there will be no discernable pattern. </a:t>
            </a:r>
            <a:endParaRPr lang="en-US" sz="24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9406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1953612-CE1D-57D7-09F6-EF30BC163E87}"/>
                  </a:ext>
                </a:extLst>
              </p:cNvPr>
              <p:cNvSpPr txBox="1"/>
              <p:nvPr/>
            </p:nvSpPr>
            <p:spPr>
              <a:xfrm>
                <a:off x="3765515" y="752421"/>
                <a:ext cx="7960320" cy="2303003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60" dirty="0">
                    <a:solidFill>
                      <a:srgbClr val="00B0F0"/>
                    </a:solidFill>
                    <a:latin typeface="Arial"/>
                    <a:cs typeface="Arial"/>
                  </a:rPr>
                  <a:t>Residual</a:t>
                </a:r>
                <a:r>
                  <a:rPr lang="en-US" sz="24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 plots</a:t>
                </a:r>
                <a:r>
                  <a:rPr lang="en-US" sz="2400" spc="-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can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help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55" dirty="0">
                    <a:latin typeface="Arial"/>
                    <a:cs typeface="Arial"/>
                  </a:rPr>
                  <a:t>us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identify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45" dirty="0">
                    <a:latin typeface="Arial"/>
                    <a:cs typeface="Arial"/>
                  </a:rPr>
                  <a:t>characteristics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or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patterns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still </a:t>
                </a:r>
                <a:r>
                  <a:rPr lang="en-US" sz="2400" spc="-45" dirty="0">
                    <a:latin typeface="Arial"/>
                    <a:cs typeface="Arial"/>
                  </a:rPr>
                  <a:t>apparent</a:t>
                </a:r>
                <a:r>
                  <a:rPr lang="en-US" sz="2400" dirty="0">
                    <a:latin typeface="Arial"/>
                    <a:cs typeface="Arial"/>
                  </a:rPr>
                  <a:t> in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latin typeface="Arial"/>
                    <a:cs typeface="Arial"/>
                  </a:rPr>
                  <a:t>data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after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fitting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a </a:t>
                </a:r>
                <a:r>
                  <a:rPr lang="en-US" sz="2400" spc="-10" dirty="0">
                    <a:latin typeface="Arial"/>
                    <a:cs typeface="Arial"/>
                  </a:rPr>
                  <a:t>model.</a:t>
                </a:r>
              </a:p>
              <a:p>
                <a:pPr marL="355600" marR="5080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400" spc="-10" dirty="0">
                    <a:latin typeface="Arial"/>
                    <a:cs typeface="Arial"/>
                  </a:rPr>
                  <a:t>To create a residual plot, plot predicted values,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pc="-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pc="-1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400" b="0" i="1" spc="-10" smtClean="0">
                                <a:latin typeface="Cambria Math" panose="02040503050406030204" pitchFamily="18" charset="0"/>
                                <a:cs typeface="Arial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pc="-10" smtClean="0"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spc="-10" dirty="0">
                    <a:latin typeface="Arial"/>
                    <a:cs typeface="Arial"/>
                  </a:rPr>
                  <a:t>, on the x-axis and corresponding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b="0" i="1" spc="-10" smtClean="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b>
                        <m:r>
                          <a:rPr lang="en-US" sz="2400" b="0" i="1" spc="-1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pc="-10" dirty="0">
                    <a:latin typeface="Arial"/>
                    <a:cs typeface="Arial"/>
                  </a:rPr>
                  <a:t> on the y-axis </a:t>
                </a: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Ex. For predicted chest-size from earlier: </a:t>
                </a:r>
              </a:p>
            </p:txBody>
          </p:sp>
        </mc:Choice>
        <mc:Fallback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1953612-CE1D-57D7-09F6-EF30BC16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15" y="752421"/>
                <a:ext cx="7960320" cy="2303003"/>
              </a:xfrm>
              <a:prstGeom prst="rect">
                <a:avLst/>
              </a:prstGeom>
              <a:blipFill>
                <a:blip r:embed="rId3"/>
                <a:stretch>
                  <a:fillRect l="-2229" t="-4396" r="-286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oup of blue dots&#10;&#10;Description automatically generated">
            <a:extLst>
              <a:ext uri="{FF2B5EF4-FFF2-40B4-BE49-F238E27FC236}">
                <a16:creationId xmlns:a16="http://schemas.microsoft.com/office/drawing/2014/main" id="{92595875-409A-11CC-BCF0-1FB1D4F405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51" t="1" b="49642"/>
          <a:stretch/>
        </p:blipFill>
        <p:spPr>
          <a:xfrm>
            <a:off x="3964268" y="3055424"/>
            <a:ext cx="4709580" cy="3802576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CEC92F95-CD53-C9CB-4A31-3FCBFEA74303}"/>
              </a:ext>
            </a:extLst>
          </p:cNvPr>
          <p:cNvSpPr txBox="1"/>
          <p:nvPr/>
        </p:nvSpPr>
        <p:spPr>
          <a:xfrm>
            <a:off x="9085847" y="3429000"/>
            <a:ext cx="2853234" cy="11232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400" dirty="0">
                <a:latin typeface="Arial"/>
                <a:cs typeface="Arial"/>
              </a:rPr>
              <a:t>If the fit is good, there will be no discernable pattern. </a:t>
            </a:r>
            <a:endParaRPr lang="en-US" sz="2400" spc="-10" dirty="0">
              <a:latin typeface="Arial"/>
              <a:cs typeface="Arial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6A5330-D5B8-8574-A745-BA029AB3C94D}"/>
              </a:ext>
            </a:extLst>
          </p:cNvPr>
          <p:cNvSpPr/>
          <p:nvPr/>
        </p:nvSpPr>
        <p:spPr>
          <a:xfrm>
            <a:off x="9229282" y="4772934"/>
            <a:ext cx="2496553" cy="95208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436311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Fit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1953612-CE1D-57D7-09F6-EF30BC163E87}"/>
              </a:ext>
            </a:extLst>
          </p:cNvPr>
          <p:cNvSpPr txBox="1"/>
          <p:nvPr/>
        </p:nvSpPr>
        <p:spPr>
          <a:xfrm>
            <a:off x="3765515" y="752421"/>
            <a:ext cx="7960320" cy="11232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30" dirty="0">
                <a:solidFill>
                  <a:srgbClr val="00B0F0"/>
                </a:solidFill>
                <a:latin typeface="Arial"/>
                <a:cs typeface="Arial"/>
              </a:rPr>
              <a:t>coefficient</a:t>
            </a:r>
            <a:r>
              <a:rPr lang="en-US" sz="2400" spc="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of</a:t>
            </a:r>
            <a:r>
              <a:rPr lang="en-US" sz="2400" spc="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30" dirty="0">
                <a:solidFill>
                  <a:srgbClr val="00B0F0"/>
                </a:solidFill>
                <a:latin typeface="Arial"/>
                <a:cs typeface="Arial"/>
              </a:rPr>
              <a:t>determination</a:t>
            </a:r>
            <a:r>
              <a:rPr lang="en-US" sz="2400" spc="-30" dirty="0">
                <a:latin typeface="Arial"/>
                <a:cs typeface="Arial"/>
              </a:rPr>
              <a:t>,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written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90" dirty="0">
                <a:latin typeface="Arial"/>
                <a:cs typeface="Arial"/>
              </a:rPr>
              <a:t>as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i="1" spc="75" dirty="0">
                <a:latin typeface="Times New Roman"/>
                <a:cs typeface="Times New Roman"/>
              </a:rPr>
              <a:t>R</a:t>
            </a:r>
            <a:r>
              <a:rPr lang="en-US" sz="2800" spc="112" baseline="27777" dirty="0">
                <a:latin typeface="Times New Roman"/>
                <a:cs typeface="Times New Roman"/>
              </a:rPr>
              <a:t>2</a:t>
            </a:r>
            <a:r>
              <a:rPr lang="en-US" sz="2400" spc="75" dirty="0">
                <a:latin typeface="Arial"/>
                <a:cs typeface="Arial"/>
              </a:rPr>
              <a:t>,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90" dirty="0">
                <a:latin typeface="Arial"/>
                <a:cs typeface="Arial"/>
              </a:rPr>
              <a:t>measures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proportion </a:t>
            </a:r>
            <a:r>
              <a:rPr lang="en-US" sz="2400" dirty="0">
                <a:latin typeface="Arial"/>
                <a:cs typeface="Arial"/>
              </a:rPr>
              <a:t>of </a:t>
            </a:r>
            <a:r>
              <a:rPr lang="en-US" sz="2400" spc="-25" dirty="0">
                <a:latin typeface="Arial"/>
                <a:cs typeface="Arial"/>
              </a:rPr>
              <a:t>variation</a:t>
            </a:r>
            <a:r>
              <a:rPr lang="en-US" sz="2400" dirty="0">
                <a:latin typeface="Arial"/>
                <a:cs typeface="Arial"/>
              </a:rPr>
              <a:t> in the </a:t>
            </a:r>
            <a:r>
              <a:rPr lang="en-US" sz="2400" spc="-45" dirty="0">
                <a:latin typeface="Arial"/>
                <a:cs typeface="Arial"/>
              </a:rPr>
              <a:t>outcome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variable,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400" dirty="0">
                <a:latin typeface="Arial"/>
                <a:cs typeface="Arial"/>
              </a:rPr>
              <a:t>, that our </a:t>
            </a:r>
            <a:r>
              <a:rPr lang="en-US" sz="2400" spc="-35" dirty="0">
                <a:latin typeface="Arial"/>
                <a:cs typeface="Arial"/>
              </a:rPr>
              <a:t>model</a:t>
            </a:r>
            <a:r>
              <a:rPr lang="en-US" sz="2400" dirty="0">
                <a:latin typeface="Arial"/>
                <a:cs typeface="Arial"/>
              </a:rPr>
              <a:t> is </a:t>
            </a:r>
            <a:r>
              <a:rPr lang="en-US" sz="2400" spc="-40" dirty="0">
                <a:latin typeface="Arial"/>
                <a:cs typeface="Arial"/>
              </a:rPr>
              <a:t>able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to </a:t>
            </a:r>
            <a:r>
              <a:rPr lang="en-US" sz="2400" spc="-60" dirty="0">
                <a:latin typeface="Arial"/>
                <a:cs typeface="Arial"/>
              </a:rPr>
              <a:t>successfully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explain.</a:t>
            </a:r>
          </a:p>
        </p:txBody>
      </p:sp>
    </p:spTree>
    <p:extLst>
      <p:ext uri="{BB962C8B-B14F-4D97-AF65-F5344CB8AC3E}">
        <p14:creationId xmlns:p14="http://schemas.microsoft.com/office/powerpoint/2010/main" val="423986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Fit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1953612-CE1D-57D7-09F6-EF30BC163E87}"/>
              </a:ext>
            </a:extLst>
          </p:cNvPr>
          <p:cNvSpPr txBox="1"/>
          <p:nvPr/>
        </p:nvSpPr>
        <p:spPr>
          <a:xfrm>
            <a:off x="3765515" y="752421"/>
            <a:ext cx="7960320" cy="11232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30" dirty="0">
                <a:solidFill>
                  <a:srgbClr val="00B0F0"/>
                </a:solidFill>
                <a:latin typeface="Arial"/>
                <a:cs typeface="Arial"/>
              </a:rPr>
              <a:t>coefficient</a:t>
            </a:r>
            <a:r>
              <a:rPr lang="en-US" sz="2400" spc="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of</a:t>
            </a:r>
            <a:r>
              <a:rPr lang="en-US" sz="2400" spc="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30" dirty="0">
                <a:solidFill>
                  <a:srgbClr val="00B0F0"/>
                </a:solidFill>
                <a:latin typeface="Arial"/>
                <a:cs typeface="Arial"/>
              </a:rPr>
              <a:t>determination</a:t>
            </a:r>
            <a:r>
              <a:rPr lang="en-US" sz="2400" spc="-30" dirty="0">
                <a:latin typeface="Arial"/>
                <a:cs typeface="Arial"/>
              </a:rPr>
              <a:t>,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written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90" dirty="0">
                <a:latin typeface="Arial"/>
                <a:cs typeface="Arial"/>
              </a:rPr>
              <a:t>as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i="1" spc="75" dirty="0">
                <a:latin typeface="Times New Roman"/>
                <a:cs typeface="Times New Roman"/>
              </a:rPr>
              <a:t>R</a:t>
            </a:r>
            <a:r>
              <a:rPr lang="en-US" sz="2800" spc="112" baseline="27777" dirty="0">
                <a:latin typeface="Times New Roman"/>
                <a:cs typeface="Times New Roman"/>
              </a:rPr>
              <a:t>2</a:t>
            </a:r>
            <a:r>
              <a:rPr lang="en-US" sz="2400" spc="75" dirty="0">
                <a:latin typeface="Arial"/>
                <a:cs typeface="Arial"/>
              </a:rPr>
              <a:t>,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90" dirty="0">
                <a:latin typeface="Arial"/>
                <a:cs typeface="Arial"/>
              </a:rPr>
              <a:t>measures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proportion </a:t>
            </a:r>
            <a:r>
              <a:rPr lang="en-US" sz="2400" dirty="0">
                <a:latin typeface="Arial"/>
                <a:cs typeface="Arial"/>
              </a:rPr>
              <a:t>of </a:t>
            </a:r>
            <a:r>
              <a:rPr lang="en-US" sz="2400" spc="-25" dirty="0">
                <a:latin typeface="Arial"/>
                <a:cs typeface="Arial"/>
              </a:rPr>
              <a:t>variation</a:t>
            </a:r>
            <a:r>
              <a:rPr lang="en-US" sz="2400" dirty="0">
                <a:latin typeface="Arial"/>
                <a:cs typeface="Arial"/>
              </a:rPr>
              <a:t> in the </a:t>
            </a:r>
            <a:r>
              <a:rPr lang="en-US" sz="2400" spc="-45" dirty="0">
                <a:latin typeface="Arial"/>
                <a:cs typeface="Arial"/>
              </a:rPr>
              <a:t>outcome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variable,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400" dirty="0">
                <a:latin typeface="Arial"/>
                <a:cs typeface="Arial"/>
              </a:rPr>
              <a:t>, that our </a:t>
            </a:r>
            <a:r>
              <a:rPr lang="en-US" sz="2400" spc="-35" dirty="0">
                <a:latin typeface="Arial"/>
                <a:cs typeface="Arial"/>
              </a:rPr>
              <a:t>model</a:t>
            </a:r>
            <a:r>
              <a:rPr lang="en-US" sz="2400" dirty="0">
                <a:latin typeface="Arial"/>
                <a:cs typeface="Arial"/>
              </a:rPr>
              <a:t> is </a:t>
            </a:r>
            <a:r>
              <a:rPr lang="en-US" sz="2400" spc="-40" dirty="0">
                <a:latin typeface="Arial"/>
                <a:cs typeface="Arial"/>
              </a:rPr>
              <a:t>able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to </a:t>
            </a:r>
            <a:r>
              <a:rPr lang="en-US" sz="2400" spc="-60" dirty="0">
                <a:latin typeface="Arial"/>
                <a:cs typeface="Arial"/>
              </a:rPr>
              <a:t>successfully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explain.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932C549-3EAC-3978-F2D5-EA4CA4C270A4}"/>
                  </a:ext>
                </a:extLst>
              </p:cNvPr>
              <p:cNvSpPr/>
              <p:nvPr/>
            </p:nvSpPr>
            <p:spPr>
              <a:xfrm>
                <a:off x="4829293" y="2376055"/>
                <a:ext cx="5832763" cy="163792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What is the range of possible values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? </a:t>
                </a:r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Is a bigger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better?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932C549-3EAC-3978-F2D5-EA4CA4C27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293" y="2376055"/>
                <a:ext cx="5832763" cy="1637929"/>
              </a:xfrm>
              <a:prstGeom prst="roundRect">
                <a:avLst/>
              </a:prstGeom>
              <a:blipFill>
                <a:blip r:embed="rId3"/>
                <a:stretch>
                  <a:fillRect r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43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1953612-CE1D-57D7-09F6-EF30BC163E87}"/>
                  </a:ext>
                </a:extLst>
              </p:cNvPr>
              <p:cNvSpPr txBox="1"/>
              <p:nvPr/>
            </p:nvSpPr>
            <p:spPr>
              <a:xfrm>
                <a:off x="3765515" y="752421"/>
                <a:ext cx="7960320" cy="4604337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30" dirty="0">
                    <a:solidFill>
                      <a:srgbClr val="00B0F0"/>
                    </a:solidFill>
                    <a:latin typeface="Arial"/>
                    <a:cs typeface="Arial"/>
                  </a:rPr>
                  <a:t>coefficient</a:t>
                </a:r>
                <a:r>
                  <a:rPr lang="en-US" sz="2400" spc="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/>
                    <a:cs typeface="Arial"/>
                  </a:rPr>
                  <a:t>of</a:t>
                </a:r>
                <a:r>
                  <a:rPr lang="en-US" sz="2400" spc="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30" dirty="0">
                    <a:solidFill>
                      <a:srgbClr val="00B0F0"/>
                    </a:solidFill>
                    <a:latin typeface="Arial"/>
                    <a:cs typeface="Arial"/>
                  </a:rPr>
                  <a:t>determination</a:t>
                </a:r>
                <a:r>
                  <a:rPr lang="en-US" sz="2400" spc="-30" dirty="0">
                    <a:latin typeface="Arial"/>
                    <a:cs typeface="Arial"/>
                  </a:rPr>
                  <a:t>,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written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90" dirty="0">
                    <a:latin typeface="Arial"/>
                    <a:cs typeface="Arial"/>
                  </a:rPr>
                  <a:t>as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i="1" spc="75" dirty="0">
                    <a:latin typeface="Times New Roman"/>
                    <a:cs typeface="Times New Roman"/>
                  </a:rPr>
                  <a:t>R</a:t>
                </a:r>
                <a:r>
                  <a:rPr lang="en-US" sz="2800" spc="112" baseline="27777" dirty="0">
                    <a:latin typeface="Times New Roman"/>
                    <a:cs typeface="Times New Roman"/>
                  </a:rPr>
                  <a:t>2</a:t>
                </a:r>
                <a:r>
                  <a:rPr lang="en-US" sz="2400" spc="75" dirty="0">
                    <a:latin typeface="Arial"/>
                    <a:cs typeface="Arial"/>
                  </a:rPr>
                  <a:t>,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90" dirty="0">
                    <a:latin typeface="Arial"/>
                    <a:cs typeface="Arial"/>
                  </a:rPr>
                  <a:t>measures</a:t>
                </a:r>
                <a:r>
                  <a:rPr lang="en-US" sz="2400" spc="1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proportion </a:t>
                </a:r>
                <a:r>
                  <a:rPr lang="en-US" sz="2400" dirty="0">
                    <a:latin typeface="Arial"/>
                    <a:cs typeface="Arial"/>
                  </a:rPr>
                  <a:t>of </a:t>
                </a:r>
                <a:r>
                  <a:rPr lang="en-US" sz="2400" spc="-25" dirty="0">
                    <a:latin typeface="Arial"/>
                    <a:cs typeface="Arial"/>
                  </a:rPr>
                  <a:t>variation</a:t>
                </a:r>
                <a:r>
                  <a:rPr lang="en-US" sz="2400" dirty="0">
                    <a:latin typeface="Arial"/>
                    <a:cs typeface="Arial"/>
                  </a:rPr>
                  <a:t> in the </a:t>
                </a:r>
                <a:r>
                  <a:rPr lang="en-US" sz="2400" spc="-45" dirty="0">
                    <a:latin typeface="Arial"/>
                    <a:cs typeface="Arial"/>
                  </a:rPr>
                  <a:t>outcome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45" dirty="0">
                    <a:latin typeface="Arial"/>
                    <a:cs typeface="Arial"/>
                  </a:rPr>
                  <a:t>variable,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y</a:t>
                </a:r>
                <a:r>
                  <a:rPr lang="en-US" sz="2400" dirty="0">
                    <a:latin typeface="Arial"/>
                    <a:cs typeface="Arial"/>
                  </a:rPr>
                  <a:t>, that our </a:t>
                </a:r>
                <a:r>
                  <a:rPr lang="en-US" sz="2400" spc="-35" dirty="0">
                    <a:latin typeface="Arial"/>
                    <a:cs typeface="Arial"/>
                  </a:rPr>
                  <a:t>model</a:t>
                </a:r>
                <a:r>
                  <a:rPr lang="en-US" sz="2400" dirty="0">
                    <a:latin typeface="Arial"/>
                    <a:cs typeface="Arial"/>
                  </a:rPr>
                  <a:t> is </a:t>
                </a:r>
                <a:r>
                  <a:rPr lang="en-US" sz="2400" spc="-40" dirty="0">
                    <a:latin typeface="Arial"/>
                    <a:cs typeface="Arial"/>
                  </a:rPr>
                  <a:t>able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to </a:t>
                </a:r>
                <a:r>
                  <a:rPr lang="en-US" sz="2400" spc="-60" dirty="0">
                    <a:latin typeface="Arial"/>
                    <a:cs typeface="Arial"/>
                  </a:rPr>
                  <a:t>successfully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explain.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𝑆𝑆𝑇</m:t>
                          </m:r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 −</m:t>
                          </m:r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𝑆𝑆𝐸</m:t>
                          </m:r>
                        </m:num>
                        <m:den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𝑆𝑆𝑇</m:t>
                          </m:r>
                        </m:den>
                      </m:f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Arial"/>
                        </a:rPr>
                        <m:t>=1 − </m:t>
                      </m:r>
                      <m:f>
                        <m:f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𝑆𝑆𝐸</m:t>
                          </m:r>
                        </m:num>
                        <m:den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2400" spc="-1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393700" marR="9969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SSE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spc="-10" dirty="0">
                  <a:latin typeface="Arial"/>
                  <a:cs typeface="Arial"/>
                </a:endParaRPr>
              </a:p>
              <a:p>
                <a:pPr marL="393700" marR="9969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393700" marR="9969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400" spc="-10" dirty="0">
                    <a:latin typeface="Arial"/>
                    <a:cs typeface="Arial"/>
                  </a:rPr>
                  <a:t>SST is the total sum of squares, which measures variability in </a:t>
                </a:r>
                <a14:m>
                  <m:oMath xmlns:m="http://schemas.openxmlformats.org/officeDocument/2006/math">
                    <m:r>
                      <a:rPr lang="en-US" sz="2400" b="0" i="1" spc="-10" smtClean="0"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US" sz="2400" spc="-10" dirty="0">
                    <a:latin typeface="Arial"/>
                    <a:cs typeface="Arial"/>
                  </a:rPr>
                  <a:t> values </a:t>
                </a:r>
              </a:p>
              <a:p>
                <a:pPr marL="850900" marR="99695" lvl="1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SST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1953612-CE1D-57D7-09F6-EF30BC16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15" y="752421"/>
                <a:ext cx="7960320" cy="4604337"/>
              </a:xfrm>
              <a:prstGeom prst="rect">
                <a:avLst/>
              </a:prstGeom>
              <a:blipFill>
                <a:blip r:embed="rId3"/>
                <a:stretch>
                  <a:fillRect l="-1752" t="-2755" b="-1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99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1953612-CE1D-57D7-09F6-EF30BC163E87}"/>
                  </a:ext>
                </a:extLst>
              </p:cNvPr>
              <p:cNvSpPr txBox="1"/>
              <p:nvPr/>
            </p:nvSpPr>
            <p:spPr>
              <a:xfrm>
                <a:off x="3765515" y="752421"/>
                <a:ext cx="7960320" cy="4604337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30" dirty="0">
                    <a:solidFill>
                      <a:srgbClr val="00B0F0"/>
                    </a:solidFill>
                    <a:latin typeface="Arial"/>
                    <a:cs typeface="Arial"/>
                  </a:rPr>
                  <a:t>coefficient</a:t>
                </a:r>
                <a:r>
                  <a:rPr lang="en-US" sz="2400" spc="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/>
                    <a:cs typeface="Arial"/>
                  </a:rPr>
                  <a:t>of</a:t>
                </a:r>
                <a:r>
                  <a:rPr lang="en-US" sz="2400" spc="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30" dirty="0">
                    <a:solidFill>
                      <a:srgbClr val="00B0F0"/>
                    </a:solidFill>
                    <a:latin typeface="Arial"/>
                    <a:cs typeface="Arial"/>
                  </a:rPr>
                  <a:t>determination</a:t>
                </a:r>
                <a:r>
                  <a:rPr lang="en-US" sz="2400" spc="-30" dirty="0">
                    <a:latin typeface="Arial"/>
                    <a:cs typeface="Arial"/>
                  </a:rPr>
                  <a:t>,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written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90" dirty="0">
                    <a:latin typeface="Arial"/>
                    <a:cs typeface="Arial"/>
                  </a:rPr>
                  <a:t>as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i="1" spc="75" dirty="0">
                    <a:latin typeface="Times New Roman"/>
                    <a:cs typeface="Times New Roman"/>
                  </a:rPr>
                  <a:t>R</a:t>
                </a:r>
                <a:r>
                  <a:rPr lang="en-US" sz="2800" spc="112" baseline="27777" dirty="0">
                    <a:latin typeface="Times New Roman"/>
                    <a:cs typeface="Times New Roman"/>
                  </a:rPr>
                  <a:t>2</a:t>
                </a:r>
                <a:r>
                  <a:rPr lang="en-US" sz="2400" spc="75" dirty="0">
                    <a:latin typeface="Arial"/>
                    <a:cs typeface="Arial"/>
                  </a:rPr>
                  <a:t>,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90" dirty="0">
                    <a:latin typeface="Arial"/>
                    <a:cs typeface="Arial"/>
                  </a:rPr>
                  <a:t>measures</a:t>
                </a:r>
                <a:r>
                  <a:rPr lang="en-US" sz="2400" spc="1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proportion </a:t>
                </a:r>
                <a:r>
                  <a:rPr lang="en-US" sz="2400" dirty="0">
                    <a:latin typeface="Arial"/>
                    <a:cs typeface="Arial"/>
                  </a:rPr>
                  <a:t>of </a:t>
                </a:r>
                <a:r>
                  <a:rPr lang="en-US" sz="2400" spc="-25" dirty="0">
                    <a:latin typeface="Arial"/>
                    <a:cs typeface="Arial"/>
                  </a:rPr>
                  <a:t>variation</a:t>
                </a:r>
                <a:r>
                  <a:rPr lang="en-US" sz="2400" dirty="0">
                    <a:latin typeface="Arial"/>
                    <a:cs typeface="Arial"/>
                  </a:rPr>
                  <a:t> in the </a:t>
                </a:r>
                <a:r>
                  <a:rPr lang="en-US" sz="2400" spc="-45" dirty="0">
                    <a:latin typeface="Arial"/>
                    <a:cs typeface="Arial"/>
                  </a:rPr>
                  <a:t>outcome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45" dirty="0">
                    <a:latin typeface="Arial"/>
                    <a:cs typeface="Arial"/>
                  </a:rPr>
                  <a:t>variable,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y</a:t>
                </a:r>
                <a:r>
                  <a:rPr lang="en-US" sz="2400" dirty="0">
                    <a:latin typeface="Arial"/>
                    <a:cs typeface="Arial"/>
                  </a:rPr>
                  <a:t>, that our </a:t>
                </a:r>
                <a:r>
                  <a:rPr lang="en-US" sz="2400" spc="-35" dirty="0">
                    <a:latin typeface="Arial"/>
                    <a:cs typeface="Arial"/>
                  </a:rPr>
                  <a:t>model</a:t>
                </a:r>
                <a:r>
                  <a:rPr lang="en-US" sz="2400" dirty="0">
                    <a:latin typeface="Arial"/>
                    <a:cs typeface="Arial"/>
                  </a:rPr>
                  <a:t> is </a:t>
                </a:r>
                <a:r>
                  <a:rPr lang="en-US" sz="2400" spc="-40" dirty="0">
                    <a:latin typeface="Arial"/>
                    <a:cs typeface="Arial"/>
                  </a:rPr>
                  <a:t>able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to </a:t>
                </a:r>
                <a:r>
                  <a:rPr lang="en-US" sz="2400" spc="-60" dirty="0">
                    <a:latin typeface="Arial"/>
                    <a:cs typeface="Arial"/>
                  </a:rPr>
                  <a:t>successfully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explain.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𝑆𝑆𝑇</m:t>
                          </m:r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 −</m:t>
                          </m:r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𝑆𝑆𝐸</m:t>
                          </m:r>
                        </m:num>
                        <m:den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𝑆𝑆𝑇</m:t>
                          </m:r>
                        </m:den>
                      </m:f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Arial"/>
                        </a:rPr>
                        <m:t>=1 − </m:t>
                      </m:r>
                      <m:f>
                        <m:f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𝑆𝑆𝐸</m:t>
                          </m:r>
                        </m:num>
                        <m:den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2400" spc="-1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393700" marR="9969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SSE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spc="-10" dirty="0">
                  <a:latin typeface="Arial"/>
                  <a:cs typeface="Arial"/>
                </a:endParaRPr>
              </a:p>
              <a:p>
                <a:pPr marL="393700" marR="9969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393700" marR="9969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400" spc="-10" dirty="0">
                    <a:latin typeface="Arial"/>
                    <a:cs typeface="Arial"/>
                  </a:rPr>
                  <a:t>SST is the total sum of squares, which measures variability in </a:t>
                </a:r>
                <a14:m>
                  <m:oMath xmlns:m="http://schemas.openxmlformats.org/officeDocument/2006/math">
                    <m:r>
                      <a:rPr lang="en-US" sz="2400" b="0" i="1" spc="-10" smtClean="0"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US" sz="2400" spc="-10" dirty="0">
                    <a:latin typeface="Arial"/>
                    <a:cs typeface="Arial"/>
                  </a:rPr>
                  <a:t> values </a:t>
                </a:r>
              </a:p>
              <a:p>
                <a:pPr marL="850900" marR="99695" lvl="1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SST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1953612-CE1D-57D7-09F6-EF30BC16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15" y="752421"/>
                <a:ext cx="7960320" cy="4604337"/>
              </a:xfrm>
              <a:prstGeom prst="rect">
                <a:avLst/>
              </a:prstGeom>
              <a:blipFill>
                <a:blip r:embed="rId3"/>
                <a:stretch>
                  <a:fillRect l="-1752" t="-2755" b="-1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F9E8A2C-DBC5-5048-258A-B2B0836AF1F8}"/>
                  </a:ext>
                </a:extLst>
              </p:cNvPr>
              <p:cNvSpPr/>
              <p:nvPr/>
            </p:nvSpPr>
            <p:spPr>
              <a:xfrm>
                <a:off x="2903511" y="5539089"/>
                <a:ext cx="8822324" cy="113298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Practice: In the Elmhurst dataset SST = 1461, and SSE = 1098.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? What does it tell us?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F9E8A2C-DBC5-5048-258A-B2B0836AF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11" y="5539089"/>
                <a:ext cx="8822324" cy="1132980"/>
              </a:xfrm>
              <a:prstGeom prst="roundRect">
                <a:avLst/>
              </a:prstGeom>
              <a:blipFill>
                <a:blip r:embed="rId4"/>
                <a:stretch>
                  <a:fillRect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318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and Influential Points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1953612-CE1D-57D7-09F6-EF30BC163E87}"/>
              </a:ext>
            </a:extLst>
          </p:cNvPr>
          <p:cNvSpPr txBox="1"/>
          <p:nvPr/>
        </p:nvSpPr>
        <p:spPr>
          <a:xfrm>
            <a:off x="3765515" y="752421"/>
            <a:ext cx="7960320" cy="62354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observation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on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far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left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side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scatter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plot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35" dirty="0">
                <a:latin typeface="Arial"/>
                <a:cs typeface="Arial"/>
              </a:rPr>
              <a:t>lies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substantially </a:t>
            </a:r>
            <a:r>
              <a:rPr lang="en-US" sz="2400" spc="-20" dirty="0">
                <a:latin typeface="Arial"/>
                <a:cs typeface="Arial"/>
              </a:rPr>
              <a:t>farther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-90" dirty="0">
                <a:latin typeface="Arial"/>
                <a:cs typeface="Arial"/>
              </a:rPr>
              <a:t>away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from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“center”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plot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than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any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other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point...</a:t>
            </a: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spc="-10" dirty="0">
                <a:latin typeface="Arial"/>
                <a:cs typeface="Arial"/>
              </a:rPr>
              <a:t>Should we be worried?</a:t>
            </a:r>
            <a:endParaRPr lang="en-US" sz="240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</p:txBody>
      </p:sp>
      <p:pic>
        <p:nvPicPr>
          <p:cNvPr id="64" name="Picture 63" descr="A graph showing the value of a company&#10;&#10;Description automatically generated with medium confidence">
            <a:extLst>
              <a:ext uri="{FF2B5EF4-FFF2-40B4-BE49-F238E27FC236}">
                <a16:creationId xmlns:a16="http://schemas.microsoft.com/office/drawing/2014/main" id="{E84D8BEC-06F8-CA58-27FA-334BDC2C5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637" y="1998744"/>
            <a:ext cx="7015018" cy="40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84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7994A253-F322-7156-6103-3C534933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994" y="3271471"/>
            <a:ext cx="7772400" cy="3586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and Influential Points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1953612-CE1D-57D7-09F6-EF30BC163E87}"/>
              </a:ext>
            </a:extLst>
          </p:cNvPr>
          <p:cNvSpPr txBox="1"/>
          <p:nvPr/>
        </p:nvSpPr>
        <p:spPr>
          <a:xfrm>
            <a:off x="3546763" y="710858"/>
            <a:ext cx="8530863" cy="30981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400" spc="-25" dirty="0">
                <a:solidFill>
                  <a:srgbClr val="00B0F0"/>
                </a:solidFill>
                <a:latin typeface="Arial"/>
                <a:cs typeface="Arial"/>
              </a:rPr>
              <a:t>Outliers</a:t>
            </a:r>
            <a:r>
              <a:rPr lang="en-US" sz="240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are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5" dirty="0">
                <a:latin typeface="Arial"/>
                <a:cs typeface="Arial"/>
              </a:rPr>
              <a:t>observations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that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fall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far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from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majority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data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points.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i="1" spc="-20" dirty="0">
                <a:latin typeface="Arial"/>
                <a:cs typeface="Arial"/>
              </a:rPr>
              <a:t>They</a:t>
            </a:r>
            <a:r>
              <a:rPr lang="en-US" sz="2400" i="1" spc="-60" dirty="0">
                <a:latin typeface="Arial"/>
                <a:cs typeface="Arial"/>
              </a:rPr>
              <a:t> </a:t>
            </a:r>
            <a:r>
              <a:rPr lang="en-US" sz="2400" i="1" spc="-50" dirty="0">
                <a:latin typeface="Arial"/>
                <a:cs typeface="Arial"/>
              </a:rPr>
              <a:t>can</a:t>
            </a:r>
            <a:r>
              <a:rPr lang="en-US" sz="2400" i="1" spc="-25" dirty="0">
                <a:latin typeface="Arial"/>
                <a:cs typeface="Arial"/>
              </a:rPr>
              <a:t> </a:t>
            </a:r>
            <a:r>
              <a:rPr lang="en-US" sz="2400" i="1" spc="-65" dirty="0">
                <a:latin typeface="Arial"/>
                <a:cs typeface="Arial"/>
              </a:rPr>
              <a:t>have</a:t>
            </a:r>
            <a:r>
              <a:rPr lang="en-US" sz="2400" i="1" spc="-10" dirty="0">
                <a:latin typeface="Arial"/>
                <a:cs typeface="Arial"/>
              </a:rPr>
              <a:t> </a:t>
            </a:r>
            <a:r>
              <a:rPr lang="en-US" sz="2400" i="1" dirty="0">
                <a:latin typeface="Arial"/>
                <a:cs typeface="Arial"/>
              </a:rPr>
              <a:t>a</a:t>
            </a:r>
            <a:r>
              <a:rPr lang="en-US" sz="2400" i="1" spc="-30" dirty="0">
                <a:latin typeface="Arial"/>
                <a:cs typeface="Arial"/>
              </a:rPr>
              <a:t> </a:t>
            </a:r>
            <a:r>
              <a:rPr lang="en-US" sz="2400" i="1" spc="-25" dirty="0">
                <a:latin typeface="Arial"/>
                <a:cs typeface="Arial"/>
              </a:rPr>
              <a:t>strong </a:t>
            </a:r>
            <a:r>
              <a:rPr lang="en-US" sz="2400" i="1" spc="-40" dirty="0">
                <a:latin typeface="Arial"/>
                <a:cs typeface="Arial"/>
              </a:rPr>
              <a:t>influence</a:t>
            </a:r>
            <a:r>
              <a:rPr lang="en-US" sz="2400" i="1" spc="-20" dirty="0">
                <a:latin typeface="Arial"/>
                <a:cs typeface="Arial"/>
              </a:rPr>
              <a:t> </a:t>
            </a:r>
            <a:r>
              <a:rPr lang="en-US" sz="2400" i="1" spc="-10" dirty="0">
                <a:latin typeface="Arial"/>
                <a:cs typeface="Arial"/>
              </a:rPr>
              <a:t>on</a:t>
            </a:r>
            <a:r>
              <a:rPr lang="en-US" sz="2400" i="1" spc="-25" dirty="0">
                <a:latin typeface="Arial"/>
                <a:cs typeface="Arial"/>
              </a:rPr>
              <a:t> </a:t>
            </a:r>
            <a:r>
              <a:rPr lang="en-US" sz="2400" i="1" dirty="0">
                <a:latin typeface="Arial"/>
                <a:cs typeface="Arial"/>
              </a:rPr>
              <a:t>the</a:t>
            </a:r>
            <a:r>
              <a:rPr lang="en-US" sz="2400" i="1" spc="-20" dirty="0">
                <a:latin typeface="Arial"/>
                <a:cs typeface="Arial"/>
              </a:rPr>
              <a:t> </a:t>
            </a:r>
            <a:r>
              <a:rPr lang="en-US" sz="2400" i="1" spc="-35" dirty="0">
                <a:latin typeface="Arial"/>
                <a:cs typeface="Arial"/>
              </a:rPr>
              <a:t>least</a:t>
            </a:r>
            <a:r>
              <a:rPr lang="en-US" sz="2400" i="1" spc="-20" dirty="0">
                <a:latin typeface="Arial"/>
                <a:cs typeface="Arial"/>
              </a:rPr>
              <a:t> </a:t>
            </a:r>
            <a:r>
              <a:rPr lang="en-US" sz="2400" i="1" spc="-90" dirty="0">
                <a:latin typeface="Arial"/>
                <a:cs typeface="Arial"/>
              </a:rPr>
              <a:t>squares</a:t>
            </a:r>
            <a:r>
              <a:rPr lang="en-US" sz="2400" i="1" spc="10" dirty="0">
                <a:latin typeface="Arial"/>
                <a:cs typeface="Arial"/>
              </a:rPr>
              <a:t> </a:t>
            </a:r>
            <a:r>
              <a:rPr lang="en-US" sz="2400" i="1" spc="-20" dirty="0">
                <a:latin typeface="Arial"/>
                <a:cs typeface="Arial"/>
              </a:rPr>
              <a:t>line!</a:t>
            </a:r>
            <a:endParaRPr lang="en-US" sz="2400" dirty="0">
              <a:latin typeface="Arial"/>
              <a:cs typeface="Arial"/>
            </a:endParaRPr>
          </a:p>
          <a:p>
            <a:pPr marL="289560" marR="124460">
              <a:lnSpc>
                <a:spcPct val="102699"/>
              </a:lnSpc>
              <a:spcBef>
                <a:spcPts val="440"/>
              </a:spcBef>
            </a:pPr>
            <a:r>
              <a:rPr lang="en-US" sz="2400" spc="-65" dirty="0">
                <a:solidFill>
                  <a:srgbClr val="00B0F0"/>
                </a:solidFill>
                <a:latin typeface="Arial"/>
                <a:cs typeface="Arial"/>
              </a:rPr>
              <a:t>Leverage:</a:t>
            </a:r>
            <a:r>
              <a:rPr lang="en-US" sz="2400" spc="1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Outliers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that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fall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horizontally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90" dirty="0">
                <a:latin typeface="Arial"/>
                <a:cs typeface="Arial"/>
              </a:rPr>
              <a:t>away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from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center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the </a:t>
            </a:r>
            <a:r>
              <a:rPr lang="en-US" sz="2400" spc="-35" dirty="0">
                <a:latin typeface="Arial"/>
                <a:cs typeface="Arial"/>
              </a:rPr>
              <a:t>cloud</a:t>
            </a:r>
            <a:r>
              <a:rPr lang="en-US" sz="2400" dirty="0">
                <a:latin typeface="Arial"/>
                <a:cs typeface="Arial"/>
              </a:rPr>
              <a:t> of </a:t>
            </a:r>
            <a:r>
              <a:rPr lang="en-US" sz="2400" spc="-20" dirty="0">
                <a:latin typeface="Arial"/>
                <a:cs typeface="Arial"/>
              </a:rPr>
              <a:t>data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points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are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called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75" dirty="0">
                <a:latin typeface="Arial"/>
                <a:cs typeface="Arial"/>
              </a:rPr>
              <a:t>leverage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points.</a:t>
            </a:r>
            <a:endParaRPr lang="en-US" sz="24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470"/>
              </a:spcBef>
            </a:pPr>
            <a:r>
              <a:rPr lang="en-US" sz="2400" spc="-20" dirty="0">
                <a:solidFill>
                  <a:srgbClr val="00B0F0"/>
                </a:solidFill>
                <a:latin typeface="Arial"/>
                <a:cs typeface="Arial"/>
              </a:rPr>
              <a:t>Influential</a:t>
            </a:r>
            <a:r>
              <a:rPr lang="en-US" sz="240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10" dirty="0">
                <a:solidFill>
                  <a:srgbClr val="00B0F0"/>
                </a:solidFill>
                <a:latin typeface="Arial"/>
                <a:cs typeface="Arial"/>
              </a:rPr>
              <a:t>points</a:t>
            </a:r>
            <a:r>
              <a:rPr lang="en-US" sz="2400" spc="-10" dirty="0">
                <a:latin typeface="Arial"/>
                <a:cs typeface="Arial"/>
              </a:rPr>
              <a:t>:</a:t>
            </a:r>
            <a:r>
              <a:rPr lang="en-US" sz="2400" spc="105" dirty="0">
                <a:latin typeface="Arial"/>
                <a:cs typeface="Arial"/>
              </a:rPr>
              <a:t> </a:t>
            </a:r>
            <a:r>
              <a:rPr lang="en-US" sz="2400" spc="-80" dirty="0">
                <a:latin typeface="Arial"/>
                <a:cs typeface="Arial"/>
              </a:rPr>
              <a:t>Leverage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points</a:t>
            </a:r>
            <a:r>
              <a:rPr lang="en-US" sz="2400" dirty="0">
                <a:latin typeface="Arial"/>
                <a:cs typeface="Arial"/>
              </a:rPr>
              <a:t> that </a:t>
            </a:r>
            <a:r>
              <a:rPr lang="en-US" sz="2400" spc="-40" dirty="0">
                <a:latin typeface="Arial"/>
                <a:cs typeface="Arial"/>
              </a:rPr>
              <a:t>influence</a:t>
            </a:r>
            <a:r>
              <a:rPr lang="en-US" sz="2400" dirty="0">
                <a:latin typeface="Arial"/>
                <a:cs typeface="Arial"/>
              </a:rPr>
              <a:t> the </a:t>
            </a:r>
            <a:r>
              <a:rPr lang="en-US" sz="2400" spc="-65" dirty="0">
                <a:latin typeface="Arial"/>
                <a:cs typeface="Arial"/>
              </a:rPr>
              <a:t>slope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 the </a:t>
            </a:r>
            <a:r>
              <a:rPr lang="en-US" sz="2400" spc="-10" dirty="0">
                <a:latin typeface="Arial"/>
                <a:cs typeface="Arial"/>
              </a:rPr>
              <a:t>line.</a:t>
            </a:r>
            <a:endParaRPr lang="en-US" sz="240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213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8408"/>
            <a:ext cx="2947482" cy="4601183"/>
          </a:xfrm>
        </p:spPr>
        <p:txBody>
          <a:bodyPr/>
          <a:lstStyle/>
          <a:p>
            <a:r>
              <a:rPr lang="en-US" dirty="0"/>
              <a:t>Warm Up: Interpreting the Regression Line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/>
              <p:nvPr/>
            </p:nvSpPr>
            <p:spPr>
              <a:xfrm>
                <a:off x="3453941" y="457200"/>
                <a:ext cx="8485140" cy="4296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65" dirty="0">
                    <a:latin typeface="Arial"/>
                    <a:cs typeface="Arial"/>
                  </a:rPr>
                  <a:t>In a </a:t>
                </a:r>
                <a:r>
                  <a:rPr lang="en-US" sz="2400" spc="-35" dirty="0">
                    <a:latin typeface="Arial"/>
                    <a:cs typeface="Arial"/>
                  </a:rPr>
                  <a:t>linear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regression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line</a:t>
                </a:r>
                <a:r>
                  <a:rPr lang="en-US" sz="2400" spc="15" dirty="0">
                    <a:latin typeface="Arial"/>
                    <a:cs typeface="Arial"/>
                  </a:rPr>
                  <a:t>,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Y</a:t>
                </a:r>
                <a:r>
                  <a:rPr lang="en-US" sz="2800" i="1" baseline="-10416" dirty="0">
                    <a:latin typeface="Times New Roman"/>
                    <a:cs typeface="Times New Roman"/>
                  </a:rPr>
                  <a:t>i</a:t>
                </a:r>
                <a:r>
                  <a:rPr lang="en-US" sz="2800" i="1" spc="254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75" dirty="0">
                    <a:latin typeface="Arial"/>
                    <a:cs typeface="Arial"/>
                  </a:rPr>
                  <a:t>represents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spc="-30" dirty="0">
                    <a:latin typeface="Arial"/>
                    <a:cs typeface="Arial"/>
                  </a:rPr>
                  <a:t>an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spc="-30" dirty="0">
                    <a:latin typeface="Arial"/>
                    <a:cs typeface="Arial"/>
                  </a:rPr>
                  <a:t>individual outcome or response, </a:t>
                </a:r>
                <a:r>
                  <a:rPr lang="en-US" sz="2400" i="1" spc="145" dirty="0">
                    <a:latin typeface="Times New Roman"/>
                    <a:cs typeface="Times New Roman"/>
                  </a:rPr>
                  <a:t>X</a:t>
                </a:r>
                <a:r>
                  <a:rPr lang="en-US" sz="2800" i="1" spc="217" baseline="-10416" dirty="0">
                    <a:latin typeface="Times New Roman"/>
                    <a:cs typeface="Times New Roman"/>
                  </a:rPr>
                  <a:t>i</a:t>
                </a:r>
                <a:r>
                  <a:rPr lang="en-US" sz="2800" i="1" spc="247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represents an individual input,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pc="-20" dirty="0">
                    <a:latin typeface="Arial"/>
                    <a:cs typeface="Arial"/>
                  </a:rPr>
                  <a:t> represents error:   </a:t>
                </a:r>
                <a:r>
                  <a:rPr lang="en-US" sz="2400" i="1" spc="-25" dirty="0">
                    <a:solidFill>
                      <a:srgbClr val="7F007F"/>
                    </a:solidFill>
                    <a:latin typeface="Times New Roman"/>
                    <a:cs typeface="Times New Roman"/>
                  </a:rPr>
                  <a:t>Y</a:t>
                </a:r>
                <a:r>
                  <a:rPr lang="en-US" sz="2400" i="1" spc="-37" baseline="-10416" dirty="0">
                    <a:solidFill>
                      <a:srgbClr val="7F007F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US" sz="2400" i="1" baseline="-10416" dirty="0">
                    <a:solidFill>
                      <a:srgbClr val="7F007F"/>
                    </a:solidFill>
                    <a:latin typeface="Times New Roman"/>
                    <a:cs typeface="Times New Roman"/>
                  </a:rPr>
                  <a:t>	   </a:t>
                </a:r>
                <a:r>
                  <a:rPr lang="en-US" sz="2400" spc="160" dirty="0">
                    <a:latin typeface="Times New Roman"/>
                    <a:cs typeface="Times New Roman"/>
                  </a:rPr>
                  <a:t>=</a:t>
                </a:r>
                <a:r>
                  <a:rPr lang="en-US" sz="2400" dirty="0">
                    <a:latin typeface="Times New Roman"/>
                    <a:cs typeface="Times New Roman"/>
                  </a:rPr>
                  <a:t>	</a:t>
                </a:r>
                <a:r>
                  <a:rPr lang="el-GR" sz="2400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el-GR" sz="2400" baseline="-10416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l-GR" sz="2400" spc="202" baseline="-10416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sz="2400" spc="22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lang="el-GR" sz="240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sz="2400" i="1" spc="8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el-GR" sz="2400" spc="127" baseline="-10416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1</a:t>
                </a:r>
                <a:r>
                  <a:rPr lang="en-US" sz="2400" i="1" spc="8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sz="2400" i="1" spc="127" baseline="-10416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US" sz="2400" i="1" baseline="-10416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en-US" sz="2400" spc="170" dirty="0">
                    <a:latin typeface="Times New Roman"/>
                    <a:cs typeface="Times New Roman"/>
                  </a:rPr>
                  <a:t>+</a:t>
                </a:r>
                <a:r>
                  <a:rPr lang="en-US" sz="2400" dirty="0">
                    <a:latin typeface="Times New Roman"/>
                    <a:cs typeface="Times New Roman"/>
                  </a:rPr>
                  <a:t>	</a:t>
                </a:r>
                <a:r>
                  <a:rPr lang="en-US" sz="2400" i="1" spc="-25" dirty="0">
                    <a:solidFill>
                      <a:srgbClr val="009A55"/>
                    </a:solidFill>
                    <a:latin typeface="Times New Roman"/>
                    <a:cs typeface="Times New Roman"/>
                  </a:rPr>
                  <a:t>€</a:t>
                </a:r>
                <a:r>
                  <a:rPr lang="en-US" sz="2400" i="1" spc="-37" baseline="-10416" dirty="0" err="1">
                    <a:solidFill>
                      <a:srgbClr val="009A55"/>
                    </a:solidFill>
                    <a:latin typeface="Times New Roman"/>
                    <a:cs typeface="Times New Roman"/>
                  </a:rPr>
                  <a:t>i</a:t>
                </a:r>
                <a:endParaRPr lang="en-US" sz="2400" dirty="0">
                  <a:latin typeface="Arial"/>
                  <a:cs typeface="Arial"/>
                </a:endParaRPr>
              </a:p>
              <a:p>
                <a:pPr marL="683260" marR="508634" indent="-342900">
                  <a:lnSpc>
                    <a:spcPct val="102600"/>
                  </a:lnSpc>
                  <a:buFont typeface="Arial" panose="020B0604020202020204" pitchFamily="34" charset="0"/>
                  <a:buChar char="•"/>
                </a:pPr>
                <a:r>
                  <a:rPr lang="el-GR" sz="2400" i="1" dirty="0">
                    <a:latin typeface="Times New Roman"/>
                    <a:cs typeface="Times New Roman"/>
                  </a:rPr>
                  <a:t>β</a:t>
                </a:r>
                <a:r>
                  <a:rPr lang="el-GR" sz="2800" baseline="-10416" dirty="0">
                    <a:latin typeface="Times New Roman"/>
                    <a:cs typeface="Times New Roman"/>
                  </a:rPr>
                  <a:t>0</a:t>
                </a:r>
                <a:r>
                  <a:rPr lang="el-GR" sz="2400" dirty="0">
                    <a:latin typeface="Arial"/>
                    <a:cs typeface="Arial"/>
                  </a:rPr>
                  <a:t>:</a:t>
                </a:r>
                <a:r>
                  <a:rPr lang="el-GR" sz="2400" spc="11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10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solidFill>
                      <a:srgbClr val="00B0F0"/>
                    </a:solidFill>
                    <a:latin typeface="Arial"/>
                    <a:cs typeface="Arial"/>
                  </a:rPr>
                  <a:t>intercept</a:t>
                </a:r>
                <a:r>
                  <a:rPr lang="en-US" sz="2400" spc="10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/>
                    <a:cs typeface="Arial"/>
                  </a:rPr>
                  <a:t>term</a:t>
                </a:r>
                <a:r>
                  <a:rPr lang="en-US" sz="2400" spc="10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45" dirty="0">
                    <a:latin typeface="Arial"/>
                    <a:cs typeface="Arial"/>
                  </a:rPr>
                  <a:t>captures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10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average</a:t>
                </a:r>
                <a:r>
                  <a:rPr lang="en-US" sz="2400" spc="10" dirty="0">
                    <a:latin typeface="Arial"/>
                    <a:cs typeface="Arial"/>
                  </a:rPr>
                  <a:t> response given an input of 0</a:t>
                </a:r>
                <a:endParaRPr lang="en-US" sz="2400" i="1" spc="10" dirty="0">
                  <a:latin typeface="Arial"/>
                  <a:cs typeface="Arial"/>
                </a:endParaRPr>
              </a:p>
              <a:p>
                <a:pPr marL="683260" marR="508634" indent="-342900">
                  <a:lnSpc>
                    <a:spcPct val="102600"/>
                  </a:lnSpc>
                  <a:buFont typeface="Arial" panose="020B0604020202020204" pitchFamily="34" charset="0"/>
                  <a:buChar char="•"/>
                </a:pPr>
                <a:r>
                  <a:rPr lang="el-GR" sz="2400" i="1" dirty="0">
                    <a:latin typeface="Times New Roman"/>
                    <a:cs typeface="Times New Roman"/>
                  </a:rPr>
                  <a:t>β</a:t>
                </a:r>
                <a:r>
                  <a:rPr lang="el-GR" sz="2800" baseline="-10416" dirty="0">
                    <a:latin typeface="Times New Roman"/>
                    <a:cs typeface="Times New Roman"/>
                  </a:rPr>
                  <a:t>1</a:t>
                </a:r>
                <a:r>
                  <a:rPr lang="el-GR" sz="2400" dirty="0">
                    <a:latin typeface="Arial"/>
                    <a:cs typeface="Arial"/>
                  </a:rPr>
                  <a:t>:</a:t>
                </a:r>
                <a:r>
                  <a:rPr lang="el-GR" sz="2400" spc="12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spc="-65" dirty="0">
                    <a:solidFill>
                      <a:srgbClr val="00B0F0"/>
                    </a:solidFill>
                    <a:latin typeface="Arial"/>
                    <a:cs typeface="Arial"/>
                  </a:rPr>
                  <a:t>slope</a:t>
                </a:r>
                <a:r>
                  <a:rPr lang="en-US" sz="2400" spc="1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/>
                    <a:cs typeface="Arial"/>
                  </a:rPr>
                  <a:t>term</a:t>
                </a:r>
                <a:r>
                  <a:rPr lang="en-US" sz="2400" spc="1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45" dirty="0">
                    <a:latin typeface="Arial"/>
                    <a:cs typeface="Arial"/>
                  </a:rPr>
                  <a:t>captures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expected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spc="-45" dirty="0">
                    <a:latin typeface="Arial"/>
                    <a:cs typeface="Arial"/>
                  </a:rPr>
                  <a:t>(average)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spc="-75" dirty="0">
                    <a:latin typeface="Arial"/>
                    <a:cs typeface="Arial"/>
                  </a:rPr>
                  <a:t>change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in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latin typeface="Arial"/>
                    <a:cs typeface="Arial"/>
                  </a:rPr>
                  <a:t>response with a one-unit change in input </a:t>
                </a:r>
                <a:endParaRPr lang="en-US" sz="240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4400" dirty="0">
                  <a:latin typeface="Arial"/>
                  <a:cs typeface="Arial"/>
                </a:endParaRPr>
              </a:p>
              <a:p>
                <a:pPr marL="25400" marR="78740">
                  <a:lnSpc>
                    <a:spcPct val="102600"/>
                  </a:lnSpc>
                  <a:spcBef>
                    <a:spcPts val="910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941" y="457200"/>
                <a:ext cx="8485140" cy="4296433"/>
              </a:xfrm>
              <a:prstGeom prst="rect">
                <a:avLst/>
              </a:prstGeom>
              <a:blipFill>
                <a:blip r:embed="rId3"/>
                <a:stretch>
                  <a:fillRect l="-448" t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E1B8785-866D-089C-A8AE-A13B0C9B3EC8}"/>
                  </a:ext>
                </a:extLst>
              </p:cNvPr>
              <p:cNvSpPr/>
              <p:nvPr/>
            </p:nvSpPr>
            <p:spPr>
              <a:xfrm>
                <a:off x="1163782" y="3976254"/>
                <a:ext cx="10917382" cy="27537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represents systolic blood pressure (in mm Hg)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represents aspirin dosage (in mg). The relationship between these variables is modeled as: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What is the average blood pressure for someone with an aspirin dosage of 0 mg?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How much would you expect blood pressure to change with a one mg increase in aspirin dosage?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What is the average blood pressure for someone with an aspirin dosage of 100 mg</a:t>
                </a:r>
                <a:r>
                  <a:rPr lang="en-US" sz="2400" dirty="0"/>
                  <a:t>? </a:t>
                </a:r>
              </a:p>
              <a:p>
                <a:endParaRPr lang="en-US" sz="2400" b="1" i="1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E1B8785-866D-089C-A8AE-A13B0C9B3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2" y="3976254"/>
                <a:ext cx="10917382" cy="275371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763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and Influential Points</a:t>
            </a:r>
          </a:p>
        </p:txBody>
      </p:sp>
      <p:pic>
        <p:nvPicPr>
          <p:cNvPr id="5" name="Picture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6B0DC329-84AD-73E0-07E1-6298E95D5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763" y="2033154"/>
            <a:ext cx="8173400" cy="3823042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1472A35B-6AED-2A6A-A8AA-916B7E8A0C17}"/>
              </a:ext>
            </a:extLst>
          </p:cNvPr>
          <p:cNvSpPr txBox="1"/>
          <p:nvPr/>
        </p:nvSpPr>
        <p:spPr>
          <a:xfrm>
            <a:off x="4025338" y="1860823"/>
            <a:ext cx="3431767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solidFill>
                  <a:srgbClr val="00B0F0"/>
                </a:solidFill>
                <a:latin typeface="Arial"/>
                <a:cs typeface="Arial"/>
              </a:rPr>
              <a:t>Model</a:t>
            </a:r>
            <a:r>
              <a:rPr sz="2000" spc="3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Fit</a:t>
            </a:r>
            <a:r>
              <a:rPr sz="2000" spc="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With</a:t>
            </a:r>
            <a:r>
              <a:rPr sz="2000" spc="3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B0F0"/>
                </a:solidFill>
                <a:latin typeface="Arial"/>
                <a:cs typeface="Arial"/>
              </a:rPr>
              <a:t>Puerto</a:t>
            </a:r>
            <a:r>
              <a:rPr sz="2000" spc="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00B0F0"/>
                </a:solidFill>
                <a:latin typeface="Arial"/>
                <a:cs typeface="Arial"/>
              </a:rPr>
              <a:t>Rico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88180C58-02C7-F724-3F64-2F260D837812}"/>
              </a:ext>
            </a:extLst>
          </p:cNvPr>
          <p:cNvSpPr txBox="1"/>
          <p:nvPr/>
        </p:nvSpPr>
        <p:spPr>
          <a:xfrm>
            <a:off x="7935680" y="1860823"/>
            <a:ext cx="382693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solidFill>
                  <a:srgbClr val="00B0F0"/>
                </a:solidFill>
                <a:latin typeface="Arial"/>
                <a:cs typeface="Arial"/>
              </a:rPr>
              <a:t>Model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Fit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Without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B0F0"/>
                </a:solidFill>
                <a:latin typeface="Arial"/>
                <a:cs typeface="Arial"/>
              </a:rPr>
              <a:t>Puerto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00B0F0"/>
                </a:solidFill>
                <a:latin typeface="Arial"/>
                <a:cs typeface="Arial"/>
              </a:rPr>
              <a:t>Rico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A71942-4D03-943A-622C-98191A59459B}"/>
              </a:ext>
            </a:extLst>
          </p:cNvPr>
          <p:cNvSpPr/>
          <p:nvPr/>
        </p:nvSpPr>
        <p:spPr>
          <a:xfrm>
            <a:off x="3964911" y="557347"/>
            <a:ext cx="7603634" cy="11329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spc="-10" dirty="0">
                <a:latin typeface="Arial"/>
                <a:cs typeface="Arial"/>
              </a:rPr>
              <a:t>Should we exclude Puerto Rico from our analysis?  Why or why not? What would you want to check first? </a:t>
            </a:r>
          </a:p>
        </p:txBody>
      </p:sp>
    </p:spTree>
    <p:extLst>
      <p:ext uri="{BB962C8B-B14F-4D97-AF65-F5344CB8AC3E}">
        <p14:creationId xmlns:p14="http://schemas.microsoft.com/office/powerpoint/2010/main" val="2659731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and Influential Points</a:t>
            </a: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88180C58-02C7-F724-3F64-2F260D837812}"/>
              </a:ext>
            </a:extLst>
          </p:cNvPr>
          <p:cNvSpPr txBox="1"/>
          <p:nvPr/>
        </p:nvSpPr>
        <p:spPr>
          <a:xfrm>
            <a:off x="7935680" y="2068644"/>
            <a:ext cx="382693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000" spc="-20" dirty="0">
                <a:solidFill>
                  <a:srgbClr val="00B0F0"/>
                </a:solidFill>
                <a:latin typeface="Arial"/>
                <a:cs typeface="Arial"/>
              </a:rPr>
              <a:t>Residual Plot 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Without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B0F0"/>
                </a:solidFill>
                <a:latin typeface="Arial"/>
                <a:cs typeface="Arial"/>
              </a:rPr>
              <a:t>Puerto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00B0F0"/>
                </a:solidFill>
                <a:latin typeface="Arial"/>
                <a:cs typeface="Arial"/>
              </a:rPr>
              <a:t>Rico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74F74CEF-912D-9338-F87A-7BA50577F088}"/>
              </a:ext>
            </a:extLst>
          </p:cNvPr>
          <p:cNvSpPr txBox="1"/>
          <p:nvPr/>
        </p:nvSpPr>
        <p:spPr>
          <a:xfrm>
            <a:off x="3654573" y="2068644"/>
            <a:ext cx="382693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000" spc="-20" dirty="0">
                <a:solidFill>
                  <a:srgbClr val="00B0F0"/>
                </a:solidFill>
                <a:latin typeface="Arial"/>
                <a:cs typeface="Arial"/>
              </a:rPr>
              <a:t>Residual Plot 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With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B0F0"/>
                </a:solidFill>
                <a:latin typeface="Arial"/>
                <a:cs typeface="Arial"/>
              </a:rPr>
              <a:t>Puerto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00B0F0"/>
                </a:solidFill>
                <a:latin typeface="Arial"/>
                <a:cs typeface="Arial"/>
              </a:rPr>
              <a:t>Rico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7B4181-1B44-7E11-F0E7-2192D3A71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001" y="2631257"/>
            <a:ext cx="3969486" cy="2268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4202B5-67C2-D857-42D6-B98F1373E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127" y="2631257"/>
            <a:ext cx="4242954" cy="2424545"/>
          </a:xfrm>
          <a:prstGeom prst="rect">
            <a:avLst/>
          </a:prstGeom>
        </p:spPr>
      </p:pic>
      <p:sp>
        <p:nvSpPr>
          <p:cNvPr id="15" name="object 13">
            <a:extLst>
              <a:ext uri="{FF2B5EF4-FFF2-40B4-BE49-F238E27FC236}">
                <a16:creationId xmlns:a16="http://schemas.microsoft.com/office/drawing/2014/main" id="{00643620-C34F-31A3-DB33-9B569BBC83C8}"/>
              </a:ext>
            </a:extLst>
          </p:cNvPr>
          <p:cNvSpPr txBox="1"/>
          <p:nvPr/>
        </p:nvSpPr>
        <p:spPr>
          <a:xfrm>
            <a:off x="7974659" y="5299097"/>
            <a:ext cx="382693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Without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B0F0"/>
                </a:solidFill>
                <a:latin typeface="Arial"/>
                <a:cs typeface="Arial"/>
              </a:rPr>
              <a:t>Puerto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00B0F0"/>
                </a:solidFill>
                <a:latin typeface="Arial"/>
                <a:cs typeface="Arial"/>
              </a:rPr>
              <a:t>Rico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CC022C61-3AF8-6B67-675E-90CF2EE3A98B}"/>
              </a:ext>
            </a:extLst>
          </p:cNvPr>
          <p:cNvSpPr txBox="1"/>
          <p:nvPr/>
        </p:nvSpPr>
        <p:spPr>
          <a:xfrm>
            <a:off x="3693552" y="5299097"/>
            <a:ext cx="382693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With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B0F0"/>
                </a:solidFill>
                <a:latin typeface="Arial"/>
                <a:cs typeface="Arial"/>
              </a:rPr>
              <a:t>Puerto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00B0F0"/>
                </a:solidFill>
                <a:latin typeface="Arial"/>
                <a:cs typeface="Arial"/>
              </a:rPr>
              <a:t>Rico</a:t>
            </a:r>
            <a:endParaRPr sz="20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AF77E0-76D7-601E-E5B7-6CDDF72ACB02}"/>
                  </a:ext>
                </a:extLst>
              </p:cNvPr>
              <p:cNvSpPr txBox="1"/>
              <p:nvPr/>
            </p:nvSpPr>
            <p:spPr>
              <a:xfrm>
                <a:off x="9213273" y="5647233"/>
                <a:ext cx="15652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AF77E0-76D7-601E-E5B7-6CDDF72AC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273" y="5647233"/>
                <a:ext cx="156523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3D48B9-AEC8-39CA-065C-8985C54B0809}"/>
                  </a:ext>
                </a:extLst>
              </p:cNvPr>
              <p:cNvSpPr txBox="1"/>
              <p:nvPr/>
            </p:nvSpPr>
            <p:spPr>
              <a:xfrm>
                <a:off x="4824400" y="5647233"/>
                <a:ext cx="15652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3D48B9-AEC8-39CA-065C-8985C54B0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400" y="5647233"/>
                <a:ext cx="156523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CF65A51-BCA3-F113-2F3C-DFB5D1C7A916}"/>
              </a:ext>
            </a:extLst>
          </p:cNvPr>
          <p:cNvSpPr/>
          <p:nvPr/>
        </p:nvSpPr>
        <p:spPr>
          <a:xfrm>
            <a:off x="3964911" y="557347"/>
            <a:ext cx="7603634" cy="11329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spc="-10" dirty="0">
                <a:latin typeface="Arial"/>
                <a:cs typeface="Arial"/>
              </a:rPr>
              <a:t>Should we exclude Puerto Rico from our analysis?  Why or why not? What would you want to check first?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359A6E-E8E6-03A9-C067-C99AF75451B7}"/>
              </a:ext>
            </a:extLst>
          </p:cNvPr>
          <p:cNvSpPr/>
          <p:nvPr/>
        </p:nvSpPr>
        <p:spPr>
          <a:xfrm>
            <a:off x="1077118" y="6153484"/>
            <a:ext cx="10861963" cy="55705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spc="-10" dirty="0">
                <a:latin typeface="Arial"/>
                <a:cs typeface="Arial"/>
              </a:rPr>
              <a:t>What are the implications of removing Puerto Rico on our research question?</a:t>
            </a:r>
          </a:p>
        </p:txBody>
      </p:sp>
    </p:spTree>
    <p:extLst>
      <p:ext uri="{BB962C8B-B14F-4D97-AF65-F5344CB8AC3E}">
        <p14:creationId xmlns:p14="http://schemas.microsoft.com/office/powerpoint/2010/main" val="1774588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DDC1CA1-6D4C-AF2B-27F0-45F41B802B6F}"/>
              </a:ext>
            </a:extLst>
          </p:cNvPr>
          <p:cNvSpPr txBox="1"/>
          <p:nvPr/>
        </p:nvSpPr>
        <p:spPr>
          <a:xfrm>
            <a:off x="3765515" y="752421"/>
            <a:ext cx="7960320" cy="268342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dirty="0">
                <a:latin typeface="Arial"/>
                <a:cs typeface="Arial"/>
              </a:rPr>
              <a:t>What if we have a binary predictor, instead of a continuous one? </a:t>
            </a: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dirty="0">
                <a:latin typeface="Arial"/>
                <a:cs typeface="Arial"/>
              </a:rPr>
              <a:t>Ex. Instead of looking at how income effects life expectancy, we want to look at if above or below the poverty line effects life expectancy. </a:t>
            </a: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4959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7DDC1CA1-6D4C-AF2B-27F0-45F41B802B6F}"/>
                  </a:ext>
                </a:extLst>
              </p:cNvPr>
              <p:cNvSpPr txBox="1"/>
              <p:nvPr/>
            </p:nvSpPr>
            <p:spPr>
              <a:xfrm>
                <a:off x="3765515" y="752421"/>
                <a:ext cx="7960320" cy="4950714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What if we have a binary predictor, instead of a continuous one? 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Ex. Instead of looking at how income effects life expectancy, we want to look at if above or below the poverty line effects life expectancy. 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We do this by transforming our categorical variable into a numerical one with an </a:t>
                </a:r>
                <a:r>
                  <a:rPr lang="en-US" sz="2400" spc="-20" dirty="0">
                    <a:solidFill>
                      <a:srgbClr val="00B0F0"/>
                    </a:solidFill>
                    <a:latin typeface="Arial"/>
                    <a:cs typeface="Arial"/>
                  </a:rPr>
                  <a:t>indicator </a:t>
                </a:r>
                <a:r>
                  <a:rPr lang="en-US" sz="2400" dirty="0">
                    <a:latin typeface="Arial"/>
                    <a:cs typeface="Arial"/>
                  </a:rPr>
                  <a:t>variable. 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𝑝𝑜𝑣𝑒𝑟𝑡𝑦𝐿𝑖𝑛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𝑠𝑡𝑎𝑡𝑒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h𝑎𝑠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𝑝𝑒𝑟𝑐𝑎𝑝𝑖𝑡𝑎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𝑖𝑛𝑐𝑜𝑚𝑒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𝑎𝑏𝑜𝑣𝑒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𝑝𝑜𝑣𝑒𝑟𝑦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𝑙𝑖𝑛𝑒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𝑠𝑡𝑎𝑡𝑒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h𝑎𝑠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𝑝𝑒𝑟𝑐𝑎𝑝𝑖𝑡𝑎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𝑖𝑛𝑐𝑜𝑚𝑒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𝑏𝑒𝑙𝑜𝑤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𝑝𝑜𝑣𝑒𝑟𝑦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𝑙𝑖𝑛𝑒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7DDC1CA1-6D4C-AF2B-27F0-45F41B802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15" y="752421"/>
                <a:ext cx="7960320" cy="4950714"/>
              </a:xfrm>
              <a:prstGeom prst="rect">
                <a:avLst/>
              </a:prstGeom>
              <a:blipFill>
                <a:blip r:embed="rId3"/>
                <a:stretch>
                  <a:fillRect l="-1752" t="-2046" r="-637" b="-37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925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7DDC1CA1-6D4C-AF2B-27F0-45F41B802B6F}"/>
                  </a:ext>
                </a:extLst>
              </p:cNvPr>
              <p:cNvSpPr txBox="1"/>
              <p:nvPr/>
            </p:nvSpPr>
            <p:spPr>
              <a:xfrm>
                <a:off x="3765515" y="752421"/>
                <a:ext cx="7960320" cy="5737212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What if we have a binary predictor, instead of a continuous one? 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Ex. Instead of looking at how income effects life expectancy, we want to look at if above or below the poverty line effects life expectancy. 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We do this by transforming our categorical variable into a numerical one with an </a:t>
                </a:r>
                <a:r>
                  <a:rPr lang="en-US" sz="2400" spc="-20" dirty="0">
                    <a:solidFill>
                      <a:srgbClr val="00B0F0"/>
                    </a:solidFill>
                    <a:latin typeface="Arial"/>
                    <a:cs typeface="Arial"/>
                  </a:rPr>
                  <a:t>indicator </a:t>
                </a:r>
                <a:r>
                  <a:rPr lang="en-US" sz="2400" dirty="0">
                    <a:latin typeface="Arial"/>
                    <a:cs typeface="Arial"/>
                  </a:rPr>
                  <a:t>variable. 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𝑝𝑜𝑣𝑒𝑟𝑡𝑦𝐿𝑖𝑛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𝑠𝑡𝑎𝑡𝑒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h𝑎𝑠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𝑝𝑒𝑟𝑐𝑎𝑝𝑖𝑡𝑎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𝑖𝑛𝑐𝑜𝑚𝑒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𝑎𝑏𝑜𝑣𝑒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𝑝𝑜𝑣𝑒𝑟𝑦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𝑙𝑖𝑛𝑒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𝑠𝑡𝑎𝑡𝑒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h𝑎𝑠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𝑝𝑒𝑟𝑐𝑎𝑝𝑖𝑡𝑎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𝑖𝑛𝑐𝑜𝑚𝑒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𝑏𝑒𝑙𝑜𝑤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𝑝𝑜𝑣𝑒𝑟𝑦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𝑙𝑖𝑛𝑒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The value for which </a:t>
                </a:r>
                <a:r>
                  <a:rPr lang="en-US" sz="2400" dirty="0" err="1">
                    <a:latin typeface="Arial"/>
                    <a:cs typeface="Arial"/>
                  </a:rPr>
                  <a:t>povertyLine</a:t>
                </a:r>
                <a:r>
                  <a:rPr lang="en-US" sz="2400" dirty="0">
                    <a:latin typeface="Arial"/>
                    <a:cs typeface="Arial"/>
                  </a:rPr>
                  <a:t> is 0 is called the baseline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7DDC1CA1-6D4C-AF2B-27F0-45F41B802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15" y="752421"/>
                <a:ext cx="7960320" cy="5737212"/>
              </a:xfrm>
              <a:prstGeom prst="rect">
                <a:avLst/>
              </a:prstGeom>
              <a:blipFill>
                <a:blip r:embed="rId3"/>
                <a:stretch>
                  <a:fillRect l="-1752" t="-1766" r="-796" b="-18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597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7DDC1CA1-6D4C-AF2B-27F0-45F41B802B6F}"/>
                  </a:ext>
                </a:extLst>
              </p:cNvPr>
              <p:cNvSpPr txBox="1"/>
              <p:nvPr/>
            </p:nvSpPr>
            <p:spPr>
              <a:xfrm>
                <a:off x="3765515" y="752421"/>
                <a:ext cx="7960320" cy="2642518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𝑝𝑜𝑣𝑒𝑟𝑡𝑦𝐿𝑖𝑛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𝑠𝑡𝑎𝑡𝑒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h𝑎𝑠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𝑝𝑒𝑟𝑐𝑎𝑝𝑖𝑡𝑎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𝑖𝑛𝑐𝑜𝑚𝑒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𝑎𝑏𝑜𝑣𝑒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𝑝𝑜𝑣𝑒𝑟𝑦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𝑙𝑖𝑛𝑒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𝑠𝑡𝑎𝑡𝑒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h𝑎𝑠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𝑝𝑒𝑟𝑐𝑎𝑝𝑖𝑡𝑎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𝑖𝑛𝑐𝑜𝑚𝑒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𝑏𝑒𝑙𝑜𝑤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𝑝𝑜𝑣𝑒𝑟𝑦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𝑙𝑖𝑛𝑒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Now, our model is 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sSub>
                        <m:sSub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US" sz="24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 </m:t>
                      </m:r>
                      <m:sSub>
                        <m:sSub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US" sz="24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𝑝𝑜𝑣𝑒𝑟𝑡𝑦𝐿𝑖𝑛𝑒</m:t>
                      </m:r>
                    </m:oMath>
                  </m:oMathPara>
                </a14:m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7DDC1CA1-6D4C-AF2B-27F0-45F41B802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15" y="752421"/>
                <a:ext cx="7960320" cy="2642518"/>
              </a:xfrm>
              <a:prstGeom prst="rect">
                <a:avLst/>
              </a:prstGeom>
              <a:blipFill>
                <a:blip r:embed="rId3"/>
                <a:stretch>
                  <a:fillRect l="-1752" t="-44498" b="-26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455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7DDC1CA1-6D4C-AF2B-27F0-45F41B802B6F}"/>
                  </a:ext>
                </a:extLst>
              </p:cNvPr>
              <p:cNvSpPr txBox="1"/>
              <p:nvPr/>
            </p:nvSpPr>
            <p:spPr>
              <a:xfrm>
                <a:off x="3765515" y="752421"/>
                <a:ext cx="7960320" cy="2642518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𝑝𝑜𝑣𝑒𝑟𝑡𝑦𝐿𝑖𝑛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𝑠𝑡𝑎𝑡𝑒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h𝑎𝑠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𝑝𝑒𝑟𝑐𝑎𝑝𝑖𝑡𝑎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𝑖𝑛𝑐𝑜𝑚𝑒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𝑎𝑏𝑜𝑣𝑒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𝑝𝑜𝑣𝑒𝑟𝑦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𝑙𝑖𝑛𝑒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𝑠𝑡𝑎𝑡𝑒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h𝑎𝑠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𝑝𝑒𝑟𝑐𝑎𝑝𝑖𝑡𝑎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𝑖𝑛𝑐𝑜𝑚𝑒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𝑏𝑒𝑙𝑜𝑤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𝑝𝑜𝑣𝑒𝑟𝑦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𝑙𝑖𝑛𝑒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Now, our model is 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sSub>
                        <m:sSub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US" sz="24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 </m:t>
                      </m:r>
                      <m:sSub>
                        <m:sSub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US" sz="24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𝑝𝑜𝑣𝑒𝑟𝑡𝑦𝐿𝑖𝑛𝑒</m:t>
                      </m:r>
                    </m:oMath>
                  </m:oMathPara>
                </a14:m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7DDC1CA1-6D4C-AF2B-27F0-45F41B802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15" y="752421"/>
                <a:ext cx="7960320" cy="2642518"/>
              </a:xfrm>
              <a:prstGeom prst="rect">
                <a:avLst/>
              </a:prstGeom>
              <a:blipFill>
                <a:blip r:embed="rId3"/>
                <a:stretch>
                  <a:fillRect l="-1752" t="-44498" b="-26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7F72D36-FEF5-DDD9-D3E8-80C8936D51FD}"/>
                  </a:ext>
                </a:extLst>
              </p:cNvPr>
              <p:cNvSpPr/>
              <p:nvPr/>
            </p:nvSpPr>
            <p:spPr>
              <a:xfrm>
                <a:off x="3765515" y="3596389"/>
                <a:ext cx="7517513" cy="11695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What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spc="-10" dirty="0"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spc="-10" dirty="0">
                    <a:latin typeface="Arial"/>
                    <a:cs typeface="Arial"/>
                  </a:rPr>
                  <a:t> represent in the context of this model?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7F72D36-FEF5-DDD9-D3E8-80C8936D5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15" y="3596389"/>
                <a:ext cx="7517513" cy="11695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78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93252" y="1721561"/>
                <a:ext cx="7937275" cy="2031325"/>
              </a:xfrm>
              <a:prstGeom prst="rect">
                <a:avLst/>
              </a:prstGeom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Using data from 2017-2018 summarizing the per-capita income (in dollars) and life expectancy in the US and Puerto Rico, we get this regression line: </a:t>
                </a: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endParaRPr lang="en-US" sz="2400" b="0" i="1" dirty="0">
                  <a:latin typeface="Cambria Math" panose="02040503050406030204" pitchFamily="18" charset="0"/>
                  <a:cs typeface="Arial"/>
                </a:endParaRP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52" y="1721561"/>
                <a:ext cx="7937275" cy="2031325"/>
              </a:xfrm>
              <a:prstGeom prst="rect">
                <a:avLst/>
              </a:prstGeom>
              <a:blipFill>
                <a:blip r:embed="rId3"/>
                <a:stretch>
                  <a:fillRect l="-1757"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15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93252" y="1721561"/>
                <a:ext cx="7937275" cy="2031325"/>
              </a:xfrm>
              <a:prstGeom prst="rect">
                <a:avLst/>
              </a:prstGeom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Using data from 2017-2018 summarizing the per-capita income (in dollars) and life expectancy in the US and Puerto Rico, we get this regression line: </a:t>
                </a: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endParaRPr lang="en-US" sz="2400" b="0" i="1" dirty="0">
                  <a:latin typeface="Cambria Math" panose="02040503050406030204" pitchFamily="18" charset="0"/>
                  <a:cs typeface="Arial"/>
                </a:endParaRP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52" y="1721561"/>
                <a:ext cx="7937275" cy="2031325"/>
              </a:xfrm>
              <a:prstGeom prst="rect">
                <a:avLst/>
              </a:prstGeom>
              <a:blipFill>
                <a:blip r:embed="rId3"/>
                <a:stretch>
                  <a:fillRect l="-1757"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C01F635-8779-7580-CC2C-7CFF416B5983}"/>
              </a:ext>
            </a:extLst>
          </p:cNvPr>
          <p:cNvSpPr/>
          <p:nvPr/>
        </p:nvSpPr>
        <p:spPr>
          <a:xfrm>
            <a:off x="3571558" y="4270532"/>
            <a:ext cx="8421766" cy="100494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What is the average life expectancy given an income of $0? </a:t>
            </a:r>
          </a:p>
          <a:p>
            <a:r>
              <a:rPr lang="en-US" sz="2400" dirty="0"/>
              <a:t>What is the average life expectancy given an income of $30,000 </a:t>
            </a:r>
          </a:p>
        </p:txBody>
      </p:sp>
    </p:spTree>
    <p:extLst>
      <p:ext uri="{BB962C8B-B14F-4D97-AF65-F5344CB8AC3E}">
        <p14:creationId xmlns:p14="http://schemas.microsoft.com/office/powerpoint/2010/main" val="418948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Picture 3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3B9482A1-9597-4FCB-63B4-5AE85D4A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159676-8E8D-FDB5-674C-704F6A87FE7D}"/>
              </a:ext>
            </a:extLst>
          </p:cNvPr>
          <p:cNvSpPr txBox="1"/>
          <p:nvPr/>
        </p:nvSpPr>
        <p:spPr>
          <a:xfrm>
            <a:off x="3659398" y="2566736"/>
            <a:ext cx="25809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line in this plot shows our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points show the actual data </a:t>
            </a:r>
          </a:p>
        </p:txBody>
      </p:sp>
    </p:spTree>
    <p:extLst>
      <p:ext uri="{BB962C8B-B14F-4D97-AF65-F5344CB8AC3E}">
        <p14:creationId xmlns:p14="http://schemas.microsoft.com/office/powerpoint/2010/main" val="71336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Picture 3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3B9482A1-9597-4FCB-63B4-5AE85D4A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286C5A-E8AC-8F1E-95FB-5E10E8F7D81B}"/>
                  </a:ext>
                </a:extLst>
              </p:cNvPr>
              <p:cNvSpPr txBox="1"/>
              <p:nvPr/>
            </p:nvSpPr>
            <p:spPr>
              <a:xfrm>
                <a:off x="3571558" y="2310064"/>
                <a:ext cx="2947482" cy="2283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most observations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)  there is a difference between the predicted value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aka the line) and the actual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aka the point)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286C5A-E8AC-8F1E-95FB-5E10E8F7D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58" y="2310064"/>
                <a:ext cx="2947482" cy="2283638"/>
              </a:xfrm>
              <a:prstGeom prst="rect">
                <a:avLst/>
              </a:prstGeom>
              <a:blipFill>
                <a:blip r:embed="rId5"/>
                <a:stretch>
                  <a:fillRect l="-2146" t="-1105" r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71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Picture 3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3B9482A1-9597-4FCB-63B4-5AE85D4A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159676-8E8D-FDB5-674C-704F6A87FE7D}"/>
                  </a:ext>
                </a:extLst>
              </p:cNvPr>
              <p:cNvSpPr txBox="1"/>
              <p:nvPr/>
            </p:nvSpPr>
            <p:spPr>
              <a:xfrm>
                <a:off x="3571558" y="2342148"/>
                <a:ext cx="2947482" cy="2255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most observations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)  there is a difference between the predicted value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aka the line) and the actual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aka the point)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159676-8E8D-FDB5-674C-704F6A87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58" y="2342148"/>
                <a:ext cx="2947482" cy="2255105"/>
              </a:xfrm>
              <a:prstGeom prst="rect">
                <a:avLst/>
              </a:prstGeom>
              <a:blipFill>
                <a:blip r:embed="rId5"/>
                <a:stretch>
                  <a:fillRect l="-2146" t="-1685" r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F9AAFF41-B6E2-EB00-9004-CDB17E7ABDF5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F9AAFF41-B6E2-EB00-9004-CDB17E7AB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0054FBBD-0FBA-38CD-C031-82103E7912B7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0054FBBD-0FBA-38CD-C031-82103E791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89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Picture 3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3B9482A1-9597-4FCB-63B4-5AE85D4A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932C8F61-2538-12AD-8BAA-A4442ECA50BA}"/>
              </a:ext>
            </a:extLst>
          </p:cNvPr>
          <p:cNvSpPr/>
          <p:nvPr/>
        </p:nvSpPr>
        <p:spPr>
          <a:xfrm>
            <a:off x="7026442" y="2871536"/>
            <a:ext cx="449179" cy="27271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571558" y="2342148"/>
                <a:ext cx="2947482" cy="3486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most observations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)  there is a difference between the predicted value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aka the line) and the actual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aka the point)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This difference is the </a:t>
                </a:r>
                <a:r>
                  <a:rPr lang="en-US" sz="2000" b="1" i="1" dirty="0"/>
                  <a:t>residual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for observation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58" y="2342148"/>
                <a:ext cx="2947482" cy="3486211"/>
              </a:xfrm>
              <a:prstGeom prst="rect">
                <a:avLst/>
              </a:prstGeom>
              <a:blipFill>
                <a:blip r:embed="rId5"/>
                <a:stretch>
                  <a:fillRect l="-2146" t="-1091" r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AFEC6C43-72D1-0370-2278-362C609CB8D1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AFEC6C43-72D1-0370-2278-362C609CB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817B4FE9-B760-0CE6-F3BF-8968CD9A2327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817B4FE9-B760-0CE6-F3BF-8968CD9A2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ular Callout 15">
                <a:extLst>
                  <a:ext uri="{FF2B5EF4-FFF2-40B4-BE49-F238E27FC236}">
                    <a16:creationId xmlns:a16="http://schemas.microsoft.com/office/drawing/2014/main" id="{7B47A503-4F83-9DE8-AE47-05588F06074A}"/>
                  </a:ext>
                </a:extLst>
              </p:cNvPr>
              <p:cNvSpPr/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6" name="Rounded Rectangular Callout 15">
                <a:extLst>
                  <a:ext uri="{FF2B5EF4-FFF2-40B4-BE49-F238E27FC236}">
                    <a16:creationId xmlns:a16="http://schemas.microsoft.com/office/drawing/2014/main" id="{7B47A503-4F83-9DE8-AE47-05588F060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0835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951</TotalTime>
  <Words>2275</Words>
  <Application>Microsoft Macintosh PowerPoint</Application>
  <PresentationFormat>Widescreen</PresentationFormat>
  <Paragraphs>419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Corbel</vt:lpstr>
      <vt:lpstr>Times New Roman</vt:lpstr>
      <vt:lpstr>Wingdings 2</vt:lpstr>
      <vt:lpstr>Frame</vt:lpstr>
      <vt:lpstr>Elementary Statistics – Simple Linear Regression Pt 2</vt:lpstr>
      <vt:lpstr>Plan for Today</vt:lpstr>
      <vt:lpstr>Warm Up: Interpreting the Regression Line 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Assessing Fit</vt:lpstr>
      <vt:lpstr>Assessing Fit</vt:lpstr>
      <vt:lpstr>Assessing Fit</vt:lpstr>
      <vt:lpstr>Assessing Fit</vt:lpstr>
      <vt:lpstr>Assessing Fit</vt:lpstr>
      <vt:lpstr>Assessing Fit</vt:lpstr>
      <vt:lpstr>Assessing Fit</vt:lpstr>
      <vt:lpstr>Outliers and Influential Points</vt:lpstr>
      <vt:lpstr>Outliers and Influential Points</vt:lpstr>
      <vt:lpstr>Outliers and Influential Points</vt:lpstr>
      <vt:lpstr>Outliers and Influential Points</vt:lpstr>
      <vt:lpstr>Binary Predictors</vt:lpstr>
      <vt:lpstr>Binary Predictors</vt:lpstr>
      <vt:lpstr>Binary Predictors</vt:lpstr>
      <vt:lpstr>Binary Predictors</vt:lpstr>
      <vt:lpstr>Binary Predictors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39</cp:revision>
  <dcterms:created xsi:type="dcterms:W3CDTF">2023-08-03T18:49:17Z</dcterms:created>
  <dcterms:modified xsi:type="dcterms:W3CDTF">2024-01-29T20:08:57Z</dcterms:modified>
</cp:coreProperties>
</file>