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8"/>
  </p:notesMasterIdLst>
  <p:sldIdLst>
    <p:sldId id="256" r:id="rId2"/>
    <p:sldId id="257" r:id="rId3"/>
    <p:sldId id="380" r:id="rId4"/>
    <p:sldId id="392" r:id="rId5"/>
    <p:sldId id="393" r:id="rId6"/>
    <p:sldId id="394" r:id="rId7"/>
    <p:sldId id="395" r:id="rId8"/>
    <p:sldId id="396" r:id="rId9"/>
    <p:sldId id="398" r:id="rId10"/>
    <p:sldId id="399" r:id="rId11"/>
    <p:sldId id="397" r:id="rId12"/>
    <p:sldId id="400" r:id="rId13"/>
    <p:sldId id="401" r:id="rId14"/>
    <p:sldId id="403" r:id="rId15"/>
    <p:sldId id="402" r:id="rId16"/>
    <p:sldId id="404" r:id="rId17"/>
    <p:sldId id="405" r:id="rId18"/>
    <p:sldId id="409" r:id="rId19"/>
    <p:sldId id="410" r:id="rId20"/>
    <p:sldId id="406" r:id="rId21"/>
    <p:sldId id="407" r:id="rId22"/>
    <p:sldId id="408" r:id="rId23"/>
    <p:sldId id="411" r:id="rId24"/>
    <p:sldId id="412" r:id="rId25"/>
    <p:sldId id="413" r:id="rId26"/>
    <p:sldId id="41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521"/>
  </p:normalViewPr>
  <p:slideViewPr>
    <p:cSldViewPr snapToGrid="0">
      <p:cViewPr varScale="1">
        <p:scale>
          <a:sx n="72" d="100"/>
          <a:sy n="72"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14:17:23.858"/>
    </inkml:context>
    <inkml:brush xml:id="br0">
      <inkml:brushProperty name="width" value="0.035" units="cm"/>
      <inkml:brushProperty name="height" value="0.035" units="cm"/>
      <inkml:brushProperty name="color" value="#FFC114"/>
    </inkml:brush>
  </inkml:definitions>
  <inkml:trace contextRef="#ctx0" brushRef="#br0">139 30 24575,'9'0'0,"7"0"0,5 0 0,2 0 0,-4 0 0,-11 0 0,-6 1 0,-9 4 0,-5 5 0,-2 3 0,-4 4 0,-3 0 0,-4 6 0,-4 2 0,-1 2 0,2-1 0,4-1 0,11-10 0,1 0 0,9-11 0,3 1 0,7-2 0,9-6 0,7-6 0,6-5 0,7-7 0,8 0 0,10-6 0,3 2 0,-5 2 0,-11 7 0,-13 7 0,-10 6 0,-7-2 0,-6 0 0,-2-1 0,0 2 0,-2 4 0,-5 2 0,-10 5 0,-7 5 0,-6 6 0,-4 4 0,1 1 0,1 0 0,5-2 0,6-4 0,3-3 0,4-4 0,3-1 0,1-1 0,4-1 0,1-1 0,2-1 0,0 1 0,0 1 0,1-2 0,3 0 0,6-3 0,5-2 0,8 0 0,9-5 0,11-9 0,12-9 0,8-6 0,0 3 0,-8 4 0,-12 9 0,-11 3 0,-8 3 0,-7 3 0,-4 2 0,-6 2 0,-5 2 0,-3 2 0,-6 2 0,-5 1 0,0 1 0,-4 2 0,-2 2 0,-2 1 0,0 3 0,3-2 0,1 2 0,9-5 0,0-1 0,7-4 0,0 1 0,0 1 0,0-1 0,2-3 0,3-2 0,5-2 0,6 0 0,5 0 0,1 0 0,0 0 0,0 0 0,0-4 0,1-6 0,-1-4 0,-3-2 0,-5 1 0,-6 1 0,-3 0 0,-2-3 0,1-1 0,0-2 0,-1-1 0,0 2 0,-3 4 0,0 5 0,0 1 0,-3 3 0,-7 2 0,-10 1 0,-9 3 0,-6 0 0,-3 0 0,2 0 0,2 0 0,5 0 0,3 0 0,1 0 0,-1 0 0,0 0 0,4 0 0,4 0 0,4 0 0,7 0 0,8 0 0,13-5 0,15-1 0,6-3 0,2 0 0,-5 5 0,-7 1 0,-5-2 0,-7 4 0,0-4 0,-6 3 0,3-3 0,-2-1 0,-2-1 0,-7 2 0,-8 2 0,-7 1 0,-7 2 0,-6 2 0,-3 4 0,-4 1 0,-1 1 0,-1-2 0,-1-3 0,1 0 0,1-3 0,2 2 0,6 1 0,-2 4 0,16-2 0,0 3 0,14-6 0,5 1 0,11-6 0,7-2 0,3-1 0,-3 0 0,-10 4 0,-5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53621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22523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dirty="0"/>
              <a:t>If H_0 is true, then P(Y=not real | dem) = P(Y=Not real), so expected is total num of </a:t>
            </a:r>
            <a:r>
              <a:rPr lang="en-US" dirty="0" err="1"/>
              <a:t>dems</a:t>
            </a:r>
            <a:r>
              <a:rPr lang="en-US" dirty="0"/>
              <a:t> times proportion of not real </a:t>
            </a:r>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112054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dirty="0"/>
              <a:t>If H_0 is true, then P(Y=not real | dem) = P(Y=Not real), so expected is total num of </a:t>
            </a:r>
            <a:r>
              <a:rPr lang="en-US" dirty="0" err="1"/>
              <a:t>dems</a:t>
            </a:r>
            <a:r>
              <a:rPr lang="en-US" dirty="0"/>
              <a:t> times proportion of not real </a:t>
            </a:r>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419711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38222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3153247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24318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461087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44809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90168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49657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387743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i="1" dirty="0">
                <a:effectLst/>
                <a:latin typeface="Helvetica" pitchFamily="2" charset="0"/>
              </a:rPr>
              <a:t>It is closely related to the Normal distribution: it models the sum of k</a:t>
            </a:r>
            <a:r>
              <a:rPr lang="en-US" i="0" dirty="0">
                <a:effectLst/>
                <a:latin typeface="Helvetica" pitchFamily="2" charset="0"/>
              </a:rPr>
              <a:t> </a:t>
            </a:r>
            <a:r>
              <a:rPr lang="en-US" i="1" dirty="0">
                <a:effectLst/>
                <a:latin typeface="Helvetica" pitchFamily="2" charset="0"/>
              </a:rPr>
              <a:t>independent squared Z-scores!</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2326814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i="1" dirty="0">
                <a:effectLst/>
                <a:latin typeface="Helvetica" pitchFamily="2" charset="0"/>
              </a:rPr>
              <a:t>It is closely related to the Normal distribution: it models the sum of k</a:t>
            </a:r>
            <a:r>
              <a:rPr lang="en-US" i="0" dirty="0">
                <a:effectLst/>
                <a:latin typeface="Helvetica" pitchFamily="2" charset="0"/>
              </a:rPr>
              <a:t> </a:t>
            </a:r>
            <a:r>
              <a:rPr lang="en-US" i="1" dirty="0">
                <a:effectLst/>
                <a:latin typeface="Helvetica" pitchFamily="2" charset="0"/>
              </a:rPr>
              <a:t>independent squared Z-scores!</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2574123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420591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31173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414292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79427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7440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83562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426734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44202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4995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3/21/24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3/21/24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Categorical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632311"/>
              </a:xfrm>
              <a:prstGeom prst="rect">
                <a:avLst/>
              </a:prstGeom>
              <a:noFill/>
            </p:spPr>
            <p:txBody>
              <a:bodyPr wrap="square" rtlCol="0">
                <a:spAutoFit/>
              </a:bodyPr>
              <a:lstStyle/>
              <a:p>
                <a:r>
                  <a:rPr lang="en-US" sz="2400" dirty="0"/>
                  <a:t>Hypothesis Tests for Categorical Variables with more than 2 levels follow the same recipe as the binary examples we’ve looked at:</a:t>
                </a:r>
              </a:p>
              <a:p>
                <a:endParaRPr lang="en-US" sz="2400" dirty="0"/>
              </a:p>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a:p>
                <a:r>
                  <a:rPr lang="en-US" sz="2400" dirty="0"/>
                  <a:t>However now, our test statistic is the Chi-square statistic (instead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a:t>
                </a:r>
              </a:p>
              <a:p>
                <a:endParaRPr lang="en-US" sz="2400" dirty="0"/>
              </a:p>
              <a:p>
                <a:r>
                  <a:rPr lang="en-US" sz="2400" dirty="0"/>
                  <a:t>and our null distribution will be modeled by the Chi distribution (instead of the normal distribution).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632311"/>
              </a:xfrm>
              <a:prstGeom prst="rect">
                <a:avLst/>
              </a:prstGeom>
              <a:blipFill>
                <a:blip r:embed="rId3"/>
                <a:stretch>
                  <a:fillRect l="-1240" t="-674" r="-310" b="-1573"/>
                </a:stretch>
              </a:blipFill>
            </p:spPr>
            <p:txBody>
              <a:bodyPr/>
              <a:lstStyle/>
              <a:p>
                <a:r>
                  <a:rPr lang="en-US">
                    <a:noFill/>
                  </a:rPr>
                  <a:t> </a:t>
                </a:r>
              </a:p>
            </p:txBody>
          </p:sp>
        </mc:Fallback>
      </mc:AlternateContent>
    </p:spTree>
    <p:extLst>
      <p:ext uri="{BB962C8B-B14F-4D97-AF65-F5344CB8AC3E}">
        <p14:creationId xmlns:p14="http://schemas.microsoft.com/office/powerpoint/2010/main" val="387408493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2677656"/>
          </a:xfrm>
          <a:prstGeom prst="rect">
            <a:avLst/>
          </a:prstGeom>
          <a:noFill/>
        </p:spPr>
        <p:txBody>
          <a:bodyPr wrap="square" rtlCol="0">
            <a:spAutoFit/>
          </a:bodyPr>
          <a:lstStyle/>
          <a:p>
            <a:r>
              <a:rPr lang="en-US" sz="2400" b="1" dirty="0"/>
              <a:t>Motivating Example</a:t>
            </a:r>
          </a:p>
          <a:p>
            <a:endParaRPr lang="en-US" sz="2400" dirty="0"/>
          </a:p>
          <a:p>
            <a:r>
              <a:rPr lang="en-US" sz="2400" dirty="0"/>
              <a:t>As part of their 2017 “Pulse of the Nation” project, Cards Against Humanity conducted monthly polls examining American’s social and political views. The following contingency table summarizes the political part affiliation and climate change beliefs of 1000 participants in the September 2017 poll:</a:t>
            </a:r>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614338" y="2817072"/>
            <a:ext cx="8117444" cy="2787315"/>
          </a:xfrm>
          <a:prstGeom prst="rect">
            <a:avLst/>
          </a:prstGeom>
        </p:spPr>
      </p:pic>
    </p:spTree>
    <p:extLst>
      <p:ext uri="{BB962C8B-B14F-4D97-AF65-F5344CB8AC3E}">
        <p14:creationId xmlns:p14="http://schemas.microsoft.com/office/powerpoint/2010/main" val="247993614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2677656"/>
          </a:xfrm>
          <a:prstGeom prst="rect">
            <a:avLst/>
          </a:prstGeom>
          <a:noFill/>
        </p:spPr>
        <p:txBody>
          <a:bodyPr wrap="square" rtlCol="0">
            <a:spAutoFit/>
          </a:bodyPr>
          <a:lstStyle/>
          <a:p>
            <a:r>
              <a:rPr lang="en-US" sz="2400" b="1" dirty="0"/>
              <a:t>Motivating Example</a:t>
            </a:r>
          </a:p>
          <a:p>
            <a:endParaRPr lang="en-US" sz="2400" dirty="0"/>
          </a:p>
          <a:p>
            <a:r>
              <a:rPr lang="en-US" sz="2400" dirty="0"/>
              <a:t>As part of their 2017 “Pulse of the Nation” project, Cards Against Humanity conducted monthly polls examining American’s social and political views. The following contingency table summarizes the political part affiliation and climate change beliefs of 1000 participants in the September 2017 poll:</a:t>
            </a:r>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614338" y="2817072"/>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746090" y="5494728"/>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p:sp>
        <p:nvSpPr>
          <p:cNvPr id="5" name="Alternate Process 4">
            <a:extLst>
              <a:ext uri="{FF2B5EF4-FFF2-40B4-BE49-F238E27FC236}">
                <a16:creationId xmlns:a16="http://schemas.microsoft.com/office/drawing/2014/main" id="{49C75F5C-8A4A-8E9D-08C8-D05AD8535E42}"/>
              </a:ext>
            </a:extLst>
          </p:cNvPr>
          <p:cNvSpPr/>
          <p:nvPr/>
        </p:nvSpPr>
        <p:spPr>
          <a:xfrm>
            <a:off x="3746090" y="3141406"/>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791568217"/>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740307"/>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Our </a:t>
                </a:r>
                <a:r>
                  <a:rPr lang="en-US" sz="2400" b="1" dirty="0"/>
                  <a:t>hypotheses</a:t>
                </a:r>
                <a:r>
                  <a:rPr lang="en-US" sz="2400" dirty="0"/>
                  <a:t> are: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individuals’ climate change beliefs </a:t>
                </a:r>
                <a:r>
                  <a:rPr lang="en-US" sz="2400" b="1" dirty="0"/>
                  <a:t>are independent </a:t>
                </a:r>
                <a:r>
                  <a:rPr lang="en-US" sz="2400" dirty="0"/>
                  <a:t>of their 	political affiliation</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oMath>
                </a14:m>
                <a:r>
                  <a:rPr lang="en-US" sz="2400" dirty="0"/>
                  <a:t> individuals’ climate change beliefs </a:t>
                </a:r>
                <a:r>
                  <a:rPr lang="en-US" sz="2400" b="1" dirty="0"/>
                  <a:t>are not independent </a:t>
                </a:r>
                <a:r>
                  <a:rPr lang="en-US" sz="2400" dirty="0"/>
                  <a:t>of 	their political affiliation. </a:t>
                </a:r>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740307"/>
              </a:xfrm>
              <a:prstGeom prst="rect">
                <a:avLst/>
              </a:prstGeom>
              <a:blipFill>
                <a:blip r:embed="rId3"/>
                <a:stretch>
                  <a:fillRect l="-1240" t="-564" r="-1395"/>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672908" y="3282470"/>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p:sp>
        <p:nvSpPr>
          <p:cNvPr id="5" name="Alternate Process 4">
            <a:extLst>
              <a:ext uri="{FF2B5EF4-FFF2-40B4-BE49-F238E27FC236}">
                <a16:creationId xmlns:a16="http://schemas.microsoft.com/office/drawing/2014/main" id="{01C7AFA5-141B-AB2C-F7F8-CCE629BC40AA}"/>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19699977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6297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The</a:t>
            </a:r>
            <a:r>
              <a:rPr lang="en-US" sz="2400" b="1" dirty="0"/>
              <a:t> Test Statistic </a:t>
            </a:r>
            <a:r>
              <a:rPr lang="en-US" sz="2400" dirty="0"/>
              <a:t>will capture the degree of discrepancy between observed counts, and the counts we would expect if the null hypothesis (independence between variables) were true.</a:t>
            </a:r>
          </a:p>
          <a:p>
            <a:endParaRPr lang="en-US" sz="2400" dirty="0"/>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C3663859-8E84-FCD3-FE05-52B2737189C8}"/>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95499472"/>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740307"/>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Our </a:t>
                </a:r>
                <a:r>
                  <a:rPr lang="en-US" sz="2400" b="1" dirty="0"/>
                  <a:t>hypotheses</a:t>
                </a:r>
                <a:r>
                  <a:rPr lang="en-US" sz="2400" dirty="0"/>
                  <a:t> are: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individuals’ climate change beliefs </a:t>
                </a:r>
                <a:r>
                  <a:rPr lang="en-US" sz="2400" b="1" dirty="0"/>
                  <a:t>are independent </a:t>
                </a:r>
                <a:r>
                  <a:rPr lang="en-US" sz="2400" dirty="0"/>
                  <a:t>of their 	political affiliation</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oMath>
                </a14:m>
                <a:r>
                  <a:rPr lang="en-US" sz="2400" dirty="0"/>
                  <a:t> individuals’ climate change beliefs </a:t>
                </a:r>
                <a:r>
                  <a:rPr lang="en-US" sz="2400" b="1" dirty="0"/>
                  <a:t>are not independent </a:t>
                </a:r>
                <a:r>
                  <a:rPr lang="en-US" sz="2400" dirty="0"/>
                  <a:t>of 	their political affiliation. </a:t>
                </a:r>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740307"/>
              </a:xfrm>
              <a:prstGeom prst="rect">
                <a:avLst/>
              </a:prstGeom>
              <a:blipFill>
                <a:blip r:embed="rId3"/>
                <a:stretch>
                  <a:fillRect l="-1240" t="-564" r="-1395"/>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672908" y="3282470"/>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mc:AlternateContent xmlns:mc="http://schemas.openxmlformats.org/markup-compatibility/2006" xmlns:a14="http://schemas.microsoft.com/office/drawing/2010/main">
        <mc:Choice Requires="a14">
          <p:sp>
            <p:nvSpPr>
              <p:cNvPr id="5" name="Alternate Process 4">
                <a:extLst>
                  <a:ext uri="{FF2B5EF4-FFF2-40B4-BE49-F238E27FC236}">
                    <a16:creationId xmlns:a16="http://schemas.microsoft.com/office/drawing/2014/main" id="{EF517A53-9283-3CF1-B798-DBB2F5C30834}"/>
                  </a:ext>
                </a:extLst>
              </p:cNvPr>
              <p:cNvSpPr/>
              <p:nvPr/>
            </p:nvSpPr>
            <p:spPr>
              <a:xfrm>
                <a:off x="3304902" y="3250081"/>
                <a:ext cx="8589951" cy="1371599"/>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t>If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a:t> were true</a:t>
                </a:r>
                <a:r>
                  <a:rPr lang="en-US" sz="2400" dirty="0"/>
                  <a:t>, how many of the 237 Democratic respondents would we expect to not believe in climate change? </a:t>
                </a:r>
              </a:p>
            </p:txBody>
          </p:sp>
        </mc:Choice>
        <mc:Fallback xmlns="">
          <p:sp>
            <p:nvSpPr>
              <p:cNvPr id="5" name="Alternate Process 4">
                <a:extLst>
                  <a:ext uri="{FF2B5EF4-FFF2-40B4-BE49-F238E27FC236}">
                    <a16:creationId xmlns:a16="http://schemas.microsoft.com/office/drawing/2014/main" id="{EF517A53-9283-3CF1-B798-DBB2F5C30834}"/>
                  </a:ext>
                </a:extLst>
              </p:cNvPr>
              <p:cNvSpPr>
                <a:spLocks noRot="1" noChangeAspect="1" noMove="1" noResize="1" noEditPoints="1" noAdjustHandles="1" noChangeArrowheads="1" noChangeShapeType="1" noTextEdit="1"/>
              </p:cNvSpPr>
              <p:nvPr/>
            </p:nvSpPr>
            <p:spPr>
              <a:xfrm>
                <a:off x="3304902" y="3250081"/>
                <a:ext cx="8589951" cy="1371599"/>
              </a:xfrm>
              <a:prstGeom prst="flowChartAlternateProcess">
                <a:avLst/>
              </a:prstGeom>
              <a:blipFill>
                <a:blip r:embed="rId5"/>
                <a:stretch>
                  <a:fillRect/>
                </a:stretch>
              </a:blipFill>
            </p:spPr>
            <p:txBody>
              <a:bodyPr/>
              <a:lstStyle/>
              <a:p>
                <a:r>
                  <a:rPr lang="en-US">
                    <a:noFill/>
                  </a:rPr>
                  <a:t> </a:t>
                </a:r>
              </a:p>
            </p:txBody>
          </p:sp>
        </mc:Fallback>
      </mc:AlternateContent>
      <p:sp>
        <p:nvSpPr>
          <p:cNvPr id="6" name="Alternate Process 5">
            <a:extLst>
              <a:ext uri="{FF2B5EF4-FFF2-40B4-BE49-F238E27FC236}">
                <a16:creationId xmlns:a16="http://schemas.microsoft.com/office/drawing/2014/main" id="{B98DCA5F-DF86-F076-8553-274F5D8CC3E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1530308622"/>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6297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The</a:t>
            </a:r>
            <a:r>
              <a:rPr lang="en-US" sz="2400" b="1" dirty="0"/>
              <a:t> Test Statistic </a:t>
            </a:r>
            <a:r>
              <a:rPr lang="en-US" sz="2400" dirty="0"/>
              <a:t>will capture the degree of discrepancy between observed counts, and the counts we would expect if the null hypothesis (independence between variables) were true.</a:t>
            </a:r>
          </a:p>
          <a:p>
            <a:endParaRPr lang="en-US" sz="2400" dirty="0"/>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2C91D1FD-FCB0-4B04-9406-FED7967FB4CD}"/>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60020835"/>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25726"/>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225726"/>
              </a:xfrm>
              <a:prstGeom prst="rect">
                <a:avLst/>
              </a:prstGeom>
              <a:blipFill>
                <a:blip r:embed="rId3"/>
                <a:stretch>
                  <a:fillRect l="-1240" t="-726" b="-24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150E7C71-79A6-0CE7-23D1-9D42B25DBFCB}"/>
              </a:ext>
            </a:extLst>
          </p:cNvPr>
          <p:cNvSpPr/>
          <p:nvPr/>
        </p:nvSpPr>
        <p:spPr>
          <a:xfrm>
            <a:off x="3672908" y="952503"/>
            <a:ext cx="1563329" cy="412955"/>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Expected</a:t>
            </a:r>
          </a:p>
        </p:txBody>
      </p:sp>
      <p:sp>
        <p:nvSpPr>
          <p:cNvPr id="5" name="Rectangle 4">
            <a:extLst>
              <a:ext uri="{FF2B5EF4-FFF2-40B4-BE49-F238E27FC236}">
                <a16:creationId xmlns:a16="http://schemas.microsoft.com/office/drawing/2014/main" id="{5F665A3F-F287-078C-E564-50193F278A49}"/>
              </a:ext>
            </a:extLst>
          </p:cNvPr>
          <p:cNvSpPr/>
          <p:nvPr/>
        </p:nvSpPr>
        <p:spPr>
          <a:xfrm>
            <a:off x="5501148" y="1887794"/>
            <a:ext cx="5117691" cy="84065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889397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25726"/>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225726"/>
              </a:xfrm>
              <a:prstGeom prst="rect">
                <a:avLst/>
              </a:prstGeom>
              <a:blipFill>
                <a:blip r:embed="rId3"/>
                <a:stretch>
                  <a:fillRect l="-1240" t="-726" b="-24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150E7C71-79A6-0CE7-23D1-9D42B25DBFCB}"/>
              </a:ext>
            </a:extLst>
          </p:cNvPr>
          <p:cNvSpPr/>
          <p:nvPr/>
        </p:nvSpPr>
        <p:spPr>
          <a:xfrm>
            <a:off x="3672908" y="952503"/>
            <a:ext cx="1563329" cy="412955"/>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Expected</a:t>
            </a:r>
          </a:p>
        </p:txBody>
      </p:sp>
      <p:sp>
        <p:nvSpPr>
          <p:cNvPr id="5" name="Rectangle 4">
            <a:extLst>
              <a:ext uri="{FF2B5EF4-FFF2-40B4-BE49-F238E27FC236}">
                <a16:creationId xmlns:a16="http://schemas.microsoft.com/office/drawing/2014/main" id="{5F665A3F-F287-078C-E564-50193F278A49}"/>
              </a:ext>
            </a:extLst>
          </p:cNvPr>
          <p:cNvSpPr/>
          <p:nvPr/>
        </p:nvSpPr>
        <p:spPr>
          <a:xfrm>
            <a:off x="5501148" y="1887794"/>
            <a:ext cx="5117691" cy="84065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Alternate Process 5">
            <a:extLst>
              <a:ext uri="{FF2B5EF4-FFF2-40B4-BE49-F238E27FC236}">
                <a16:creationId xmlns:a16="http://schemas.microsoft.com/office/drawing/2014/main" id="{1FC30FAA-A270-A04A-C199-747FE7A83F73}"/>
              </a:ext>
            </a:extLst>
          </p:cNvPr>
          <p:cNvSpPr/>
          <p:nvPr/>
        </p:nvSpPr>
        <p:spPr>
          <a:xfrm>
            <a:off x="5236122" y="5725020"/>
            <a:ext cx="4668126" cy="932895"/>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Fill in the expected table.</a:t>
            </a:r>
          </a:p>
        </p:txBody>
      </p:sp>
    </p:spTree>
    <p:extLst>
      <p:ext uri="{BB962C8B-B14F-4D97-AF65-F5344CB8AC3E}">
        <p14:creationId xmlns:p14="http://schemas.microsoft.com/office/powerpoint/2010/main" val="2386575987"/>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67746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i="1">
                              <a:latin typeface="Cambria Math" panose="02040503050406030204" pitchFamily="18" charset="0"/>
                            </a:rPr>
                            <m:t>𝑟𝑜𝑤</m:t>
                          </m:r>
                          <m:r>
                            <a:rPr lang="en-US" sz="2200" i="1">
                              <a:latin typeface="Cambria Math" panose="02040503050406030204" pitchFamily="18" charset="0"/>
                            </a:rPr>
                            <m:t> </m:t>
                          </m:r>
                          <m:r>
                            <a:rPr lang="en-US" sz="2200" i="1">
                              <a:latin typeface="Cambria Math" panose="02040503050406030204" pitchFamily="18" charset="0"/>
                            </a:rPr>
                            <m:t>𝑖</m:t>
                          </m:r>
                          <m:r>
                            <a:rPr lang="en-US" sz="2200" i="1">
                              <a:latin typeface="Cambria Math" panose="02040503050406030204" pitchFamily="18" charset="0"/>
                            </a:rPr>
                            <m:t> </m:t>
                          </m:r>
                          <m:r>
                            <a:rPr lang="en-US" sz="2200" i="1">
                              <a:latin typeface="Cambria Math" panose="02040503050406030204" pitchFamily="18" charset="0"/>
                            </a:rPr>
                            <m:t>𝑡𝑜𝑡𝑎𝑙</m:t>
                          </m:r>
                          <m:r>
                            <a:rPr lang="en-US" sz="2200" i="1">
                              <a:latin typeface="Cambria Math" panose="02040503050406030204" pitchFamily="18" charset="0"/>
                            </a:rPr>
                            <m:t> ×</m:t>
                          </m:r>
                          <m:r>
                            <a:rPr lang="en-US" sz="2200" i="1">
                              <a:latin typeface="Cambria Math" panose="02040503050406030204" pitchFamily="18" charset="0"/>
                            </a:rPr>
                            <m:t>𝑐𝑜𝑙𝑢𝑚𝑛</m:t>
                          </m:r>
                          <m:r>
                            <a:rPr lang="en-US" sz="2200" i="1">
                              <a:latin typeface="Cambria Math" panose="02040503050406030204" pitchFamily="18" charset="0"/>
                            </a:rPr>
                            <m:t> </m:t>
                          </m:r>
                          <m:r>
                            <a:rPr lang="en-US" sz="2200" i="1">
                              <a:latin typeface="Cambria Math" panose="02040503050406030204" pitchFamily="18" charset="0"/>
                            </a:rPr>
                            <m:t>𝑗</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num>
                        <m:den>
                          <m:r>
                            <a:rPr lang="en-US" sz="2200" b="0" i="1" smtClean="0">
                              <a:latin typeface="Cambria Math" panose="02040503050406030204" pitchFamily="18" charset="0"/>
                            </a:rPr>
                            <m:t>𝑡𝑎𝑏𝑙𝑒</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den>
                      </m:f>
                    </m:oMath>
                  </m:oMathPara>
                </a14:m>
                <a:endParaRPr lang="en-US" sz="2200" dirty="0"/>
              </a:p>
              <a:p>
                <a:pPr marL="457200" indent="-457200">
                  <a:buFont typeface="+mj-lt"/>
                  <a:buAutoNum type="arabicPeriod"/>
                </a:pPr>
                <a:r>
                  <a:rPr lang="en-US" sz="2400" dirty="0"/>
                  <a:t>Calculate the chi-square statistic,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677469"/>
              </a:xfrm>
              <a:prstGeom prst="rect">
                <a:avLst/>
              </a:prstGeom>
              <a:blipFill>
                <a:blip r:embed="rId3"/>
                <a:stretch>
                  <a:fillRect l="-1240" t="-568" b="-246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91418911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categorical variables</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67746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i="1">
                              <a:latin typeface="Cambria Math" panose="02040503050406030204" pitchFamily="18" charset="0"/>
                            </a:rPr>
                            <m:t>𝑟𝑜𝑤</m:t>
                          </m:r>
                          <m:r>
                            <a:rPr lang="en-US" sz="2200" i="1">
                              <a:latin typeface="Cambria Math" panose="02040503050406030204" pitchFamily="18" charset="0"/>
                            </a:rPr>
                            <m:t> </m:t>
                          </m:r>
                          <m:r>
                            <a:rPr lang="en-US" sz="2200" i="1">
                              <a:latin typeface="Cambria Math" panose="02040503050406030204" pitchFamily="18" charset="0"/>
                            </a:rPr>
                            <m:t>𝑖</m:t>
                          </m:r>
                          <m:r>
                            <a:rPr lang="en-US" sz="2200" i="1">
                              <a:latin typeface="Cambria Math" panose="02040503050406030204" pitchFamily="18" charset="0"/>
                            </a:rPr>
                            <m:t> </m:t>
                          </m:r>
                          <m:r>
                            <a:rPr lang="en-US" sz="2200" i="1">
                              <a:latin typeface="Cambria Math" panose="02040503050406030204" pitchFamily="18" charset="0"/>
                            </a:rPr>
                            <m:t>𝑡𝑜𝑡𝑎𝑙</m:t>
                          </m:r>
                          <m:r>
                            <a:rPr lang="en-US" sz="2200" i="1">
                              <a:latin typeface="Cambria Math" panose="02040503050406030204" pitchFamily="18" charset="0"/>
                            </a:rPr>
                            <m:t> ×</m:t>
                          </m:r>
                          <m:r>
                            <a:rPr lang="en-US" sz="2200" i="1">
                              <a:latin typeface="Cambria Math" panose="02040503050406030204" pitchFamily="18" charset="0"/>
                            </a:rPr>
                            <m:t>𝑐𝑜𝑙𝑢𝑚𝑛</m:t>
                          </m:r>
                          <m:r>
                            <a:rPr lang="en-US" sz="2200" i="1">
                              <a:latin typeface="Cambria Math" panose="02040503050406030204" pitchFamily="18" charset="0"/>
                            </a:rPr>
                            <m:t> </m:t>
                          </m:r>
                          <m:r>
                            <a:rPr lang="en-US" sz="2200" i="1">
                              <a:latin typeface="Cambria Math" panose="02040503050406030204" pitchFamily="18" charset="0"/>
                            </a:rPr>
                            <m:t>𝑗</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num>
                        <m:den>
                          <m:r>
                            <a:rPr lang="en-US" sz="2200" b="0" i="1" smtClean="0">
                              <a:latin typeface="Cambria Math" panose="02040503050406030204" pitchFamily="18" charset="0"/>
                            </a:rPr>
                            <m:t>𝑡𝑎𝑏𝑙𝑒</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den>
                      </m:f>
                    </m:oMath>
                  </m:oMathPara>
                </a14:m>
                <a:endParaRPr lang="en-US" sz="2200" dirty="0"/>
              </a:p>
              <a:p>
                <a:pPr marL="457200" indent="-457200">
                  <a:buFont typeface="+mj-lt"/>
                  <a:buAutoNum type="arabicPeriod"/>
                </a:pPr>
                <a:r>
                  <a:rPr lang="en-US" sz="2400" dirty="0"/>
                  <a:t>Calculate the chi-square statistic,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677469"/>
              </a:xfrm>
              <a:prstGeom prst="rect">
                <a:avLst/>
              </a:prstGeom>
              <a:blipFill>
                <a:blip r:embed="rId3"/>
                <a:stretch>
                  <a:fillRect l="-1240" t="-568" b="-246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
        <p:nvSpPr>
          <p:cNvPr id="7" name="Alternate Process 6">
            <a:extLst>
              <a:ext uri="{FF2B5EF4-FFF2-40B4-BE49-F238E27FC236}">
                <a16:creationId xmlns:a16="http://schemas.microsoft.com/office/drawing/2014/main" id="{FDC802C7-CE28-8D50-0E60-4287373EC56B}"/>
              </a:ext>
            </a:extLst>
          </p:cNvPr>
          <p:cNvSpPr/>
          <p:nvPr/>
        </p:nvSpPr>
        <p:spPr>
          <a:xfrm>
            <a:off x="9497961" y="5324168"/>
            <a:ext cx="2160639" cy="1367722"/>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Calculate the chi-square statistic</a:t>
            </a:r>
          </a:p>
        </p:txBody>
      </p:sp>
    </p:spTree>
    <p:extLst>
      <p:ext uri="{BB962C8B-B14F-4D97-AF65-F5344CB8AC3E}">
        <p14:creationId xmlns:p14="http://schemas.microsoft.com/office/powerpoint/2010/main" val="3799106099"/>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001643"/>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Null Distribution</a:t>
                </a:r>
              </a:p>
              <a:p>
                <a:r>
                  <a:rPr lang="en-US" sz="2400" dirty="0"/>
                  <a:t>If these conditions are met:</a:t>
                </a:r>
              </a:p>
              <a:p>
                <a:pPr marL="457200" indent="-457200">
                  <a:buFont typeface="+mj-lt"/>
                  <a:buAutoNum type="arabicPeriod"/>
                </a:pPr>
                <a:r>
                  <a:rPr lang="en-US" sz="2400" dirty="0"/>
                  <a:t>Observations are independent</a:t>
                </a:r>
              </a:p>
              <a:p>
                <a:pPr marL="457200" indent="-457200">
                  <a:buFont typeface="+mj-lt"/>
                  <a:buAutoNum type="arabicPeriod"/>
                </a:pPr>
                <a:r>
                  <a:rPr lang="en-US" sz="2400" dirty="0"/>
                  <a:t>Each cell in the contingency table has an expected count </a:t>
                </a:r>
                <a14:m>
                  <m:oMath xmlns:m="http://schemas.openxmlformats.org/officeDocument/2006/math">
                    <m:r>
                      <a:rPr lang="en-US" sz="2400" b="0" i="1" smtClean="0">
                        <a:latin typeface="Cambria Math" panose="02040503050406030204" pitchFamily="18" charset="0"/>
                      </a:rPr>
                      <m:t>≥</m:t>
                    </m:r>
                  </m:oMath>
                </a14:m>
                <a:r>
                  <a:rPr lang="en-US" sz="2400" dirty="0"/>
                  <a:t> 5</a:t>
                </a:r>
              </a:p>
              <a:p>
                <a:endParaRPr lang="en-US" sz="2400" dirty="0"/>
              </a:p>
              <a:p>
                <a:r>
                  <a:rPr lang="en-US" sz="2400" dirty="0"/>
                  <a:t>Then we use the Chi-square distribution with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−1)(</m:t>
                    </m:r>
                    <m:r>
                      <a:rPr lang="en-US" sz="2400" b="0" i="1" smtClean="0">
                        <a:latin typeface="Cambria Math" panose="02040503050406030204" pitchFamily="18" charset="0"/>
                      </a:rPr>
                      <m:t>𝐶</m:t>
                    </m:r>
                    <m:r>
                      <a:rPr lang="en-US" sz="2400" b="0" i="1" smtClean="0">
                        <a:latin typeface="Cambria Math" panose="02040503050406030204" pitchFamily="18" charset="0"/>
                      </a:rPr>
                      <m:t>−1)</m:t>
                    </m:r>
                  </m:oMath>
                </a14:m>
                <a:r>
                  <a:rPr lang="en-US" sz="2400" dirty="0"/>
                  <a:t> degrees of freedom to model the null distribution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001643"/>
              </a:xfrm>
              <a:prstGeom prst="rect">
                <a:avLst/>
              </a:prstGeom>
              <a:blipFill>
                <a:blip r:embed="rId3"/>
                <a:stretch>
                  <a:fillRect l="-1199" t="-633" b="-1477"/>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265476986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001643"/>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Null Distribution</a:t>
                </a:r>
              </a:p>
              <a:p>
                <a:r>
                  <a:rPr lang="en-US" sz="2400" dirty="0"/>
                  <a:t>If these conditions are met:</a:t>
                </a:r>
              </a:p>
              <a:p>
                <a:pPr marL="457200" indent="-457200">
                  <a:buFont typeface="+mj-lt"/>
                  <a:buAutoNum type="arabicPeriod"/>
                </a:pPr>
                <a:r>
                  <a:rPr lang="en-US" sz="2400" dirty="0"/>
                  <a:t>Observations are independent</a:t>
                </a:r>
              </a:p>
              <a:p>
                <a:pPr marL="457200" indent="-457200">
                  <a:buFont typeface="+mj-lt"/>
                  <a:buAutoNum type="arabicPeriod"/>
                </a:pPr>
                <a:r>
                  <a:rPr lang="en-US" sz="2400" dirty="0"/>
                  <a:t>Each cell in the contingency table has an expected count </a:t>
                </a:r>
                <a14:m>
                  <m:oMath xmlns:m="http://schemas.openxmlformats.org/officeDocument/2006/math">
                    <m:r>
                      <a:rPr lang="en-US" sz="2400" b="0" i="1" smtClean="0">
                        <a:latin typeface="Cambria Math" panose="02040503050406030204" pitchFamily="18" charset="0"/>
                      </a:rPr>
                      <m:t>≥</m:t>
                    </m:r>
                  </m:oMath>
                </a14:m>
                <a:r>
                  <a:rPr lang="en-US" sz="2400" dirty="0"/>
                  <a:t> 5</a:t>
                </a:r>
              </a:p>
              <a:p>
                <a:endParaRPr lang="en-US" sz="2400" dirty="0"/>
              </a:p>
              <a:p>
                <a:r>
                  <a:rPr lang="en-US" sz="2400" dirty="0"/>
                  <a:t>Then we use the Chi-square distribution with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−1)(</m:t>
                    </m:r>
                    <m:r>
                      <a:rPr lang="en-US" sz="2400" b="0" i="1" smtClean="0">
                        <a:latin typeface="Cambria Math" panose="02040503050406030204" pitchFamily="18" charset="0"/>
                      </a:rPr>
                      <m:t>𝐶</m:t>
                    </m:r>
                    <m:r>
                      <a:rPr lang="en-US" sz="2400" b="0" i="1" smtClean="0">
                        <a:latin typeface="Cambria Math" panose="02040503050406030204" pitchFamily="18" charset="0"/>
                      </a:rPr>
                      <m:t>−1)</m:t>
                    </m:r>
                  </m:oMath>
                </a14:m>
                <a:r>
                  <a:rPr lang="en-US" sz="2400" dirty="0"/>
                  <a:t> degrees of freedom to model the null distribution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001643"/>
              </a:xfrm>
              <a:prstGeom prst="rect">
                <a:avLst/>
              </a:prstGeom>
              <a:blipFill>
                <a:blip r:embed="rId3"/>
                <a:stretch>
                  <a:fillRect l="-1199" t="-633" b="-1477"/>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
        <p:nvSpPr>
          <p:cNvPr id="3" name="Alternate Process 2">
            <a:extLst>
              <a:ext uri="{FF2B5EF4-FFF2-40B4-BE49-F238E27FC236}">
                <a16:creationId xmlns:a16="http://schemas.microsoft.com/office/drawing/2014/main" id="{386AB3FA-50FE-15A0-6280-4B26A0150949}"/>
              </a:ext>
            </a:extLst>
          </p:cNvPr>
          <p:cNvSpPr/>
          <p:nvPr/>
        </p:nvSpPr>
        <p:spPr>
          <a:xfrm>
            <a:off x="3097161" y="6094011"/>
            <a:ext cx="8561439" cy="645051"/>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How many degrees of freedom do we have in this example?</a:t>
            </a:r>
          </a:p>
        </p:txBody>
      </p:sp>
    </p:spTree>
    <p:extLst>
      <p:ext uri="{BB962C8B-B14F-4D97-AF65-F5344CB8AC3E}">
        <p14:creationId xmlns:p14="http://schemas.microsoft.com/office/powerpoint/2010/main" val="996591608"/>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2322944"/>
              </a:xfrm>
              <a:prstGeom prst="rect">
                <a:avLst/>
              </a:prstGeom>
              <a:noFill/>
            </p:spPr>
            <p:txBody>
              <a:bodyPr wrap="square" rtlCol="0">
                <a:spAutoFit/>
              </a:bodyPr>
              <a:lstStyle/>
              <a:p>
                <a:r>
                  <a:rPr lang="en-US" sz="2400" b="1" dirty="0"/>
                  <a:t>Motivating Example</a:t>
                </a:r>
              </a:p>
              <a:p>
                <a:endParaRPr lang="en-US" sz="2400" b="1" dirty="0"/>
              </a:p>
              <a:p>
                <a:r>
                  <a:rPr lang="en-US" sz="2400" b="1" dirty="0"/>
                  <a:t>Null Distribution</a:t>
                </a:r>
              </a:p>
              <a:p>
                <a:endParaRPr lang="en-US" sz="2400" dirty="0"/>
              </a:p>
              <a:p>
                <a:r>
                  <a:rPr lang="en-US" sz="2400" dirty="0"/>
                  <a:t>The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𝜒</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2</m:t>
                        </m:r>
                      </m:sup>
                    </m:sSubSup>
                  </m:oMath>
                </a14:m>
                <a:r>
                  <a:rPr lang="en-US" sz="2400" dirty="0"/>
                  <a:t> distribution is a right-skewed distribution whose shape and degree of skew are controlled by the degrees of freedom, </a:t>
                </a:r>
                <a14:m>
                  <m:oMath xmlns:m="http://schemas.openxmlformats.org/officeDocument/2006/math">
                    <m:r>
                      <a:rPr lang="en-US" sz="2400" b="0" i="1" smtClean="0">
                        <a:latin typeface="Cambria Math" panose="02040503050406030204" pitchFamily="18" charset="0"/>
                      </a:rPr>
                      <m:t>𝑘</m:t>
                    </m:r>
                  </m:oMath>
                </a14:m>
                <a:r>
                  <a:rPr lang="en-US" sz="2400" dirty="0"/>
                  <a: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2322944"/>
              </a:xfrm>
              <a:prstGeom prst="rect">
                <a:avLst/>
              </a:prstGeom>
              <a:blipFill>
                <a:blip r:embed="rId3"/>
                <a:stretch>
                  <a:fillRect l="-1199" t="-1630" b="-5435"/>
                </a:stretch>
              </a:blipFill>
            </p:spPr>
            <p:txBody>
              <a:bodyPr/>
              <a:lstStyle/>
              <a:p>
                <a:r>
                  <a:rPr lang="en-US">
                    <a:noFill/>
                  </a:rPr>
                  <a:t> </a:t>
                </a:r>
              </a:p>
            </p:txBody>
          </p:sp>
        </mc:Fallback>
      </mc:AlternateContent>
      <p:pic>
        <p:nvPicPr>
          <p:cNvPr id="7" name="Picture 6" descr="A graph with lines and numbers&#10;&#10;Description automatically generated">
            <a:extLst>
              <a:ext uri="{FF2B5EF4-FFF2-40B4-BE49-F238E27FC236}">
                <a16:creationId xmlns:a16="http://schemas.microsoft.com/office/drawing/2014/main" id="{262261D8-F14E-EC16-582D-0F88CD9BADFD}"/>
              </a:ext>
            </a:extLst>
          </p:cNvPr>
          <p:cNvPicPr>
            <a:picLocks noChangeAspect="1"/>
          </p:cNvPicPr>
          <p:nvPr/>
        </p:nvPicPr>
        <p:blipFill>
          <a:blip r:embed="rId4"/>
          <a:stretch>
            <a:fillRect/>
          </a:stretch>
        </p:blipFill>
        <p:spPr>
          <a:xfrm>
            <a:off x="3585010" y="2489054"/>
            <a:ext cx="7623764" cy="3974783"/>
          </a:xfrm>
          <a:prstGeom prst="rect">
            <a:avLst/>
          </a:prstGeom>
        </p:spPr>
      </p:pic>
    </p:spTree>
    <p:extLst>
      <p:ext uri="{BB962C8B-B14F-4D97-AF65-F5344CB8AC3E}">
        <p14:creationId xmlns:p14="http://schemas.microsoft.com/office/powerpoint/2010/main" val="101842778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1938992"/>
              </a:xfrm>
              <a:prstGeom prst="rect">
                <a:avLst/>
              </a:prstGeom>
              <a:noFill/>
            </p:spPr>
            <p:txBody>
              <a:bodyPr wrap="square" rtlCol="0">
                <a:spAutoFit/>
              </a:bodyPr>
              <a:lstStyle/>
              <a:p>
                <a:r>
                  <a:rPr lang="en-US" sz="2400" b="1" dirty="0"/>
                  <a:t>Motivating Example</a:t>
                </a:r>
              </a:p>
              <a:p>
                <a:endParaRPr lang="en-US" sz="2400" b="1" dirty="0"/>
              </a:p>
              <a:p>
                <a:r>
                  <a:rPr lang="en-US" sz="2400" b="1" dirty="0"/>
                  <a:t>P-value</a:t>
                </a:r>
              </a:p>
              <a:p>
                <a:r>
                  <a:rPr lang="en-US" sz="2400" dirty="0"/>
                  <a:t>We will measure how unusual our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is, using the appropriate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𝜒</m:t>
                        </m:r>
                      </m:e>
                      <m:sup>
                        <m:r>
                          <a:rPr lang="en-US" sz="2400" b="0" i="1" smtClean="0">
                            <a:latin typeface="Cambria Math" panose="02040503050406030204" pitchFamily="18" charset="0"/>
                          </a:rPr>
                          <m:t>2</m:t>
                        </m:r>
                      </m:sup>
                    </m:sSup>
                  </m:oMath>
                </a14:m>
                <a:r>
                  <a:rPr lang="en-US" sz="2400" dirty="0"/>
                  <a:t> distribution.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1938992"/>
              </a:xfrm>
              <a:prstGeom prst="rect">
                <a:avLst/>
              </a:prstGeom>
              <a:blipFill>
                <a:blip r:embed="rId3"/>
                <a:stretch>
                  <a:fillRect l="-1199" t="-1948" b="-6494"/>
                </a:stretch>
              </a:blipFill>
            </p:spPr>
            <p:txBody>
              <a:bodyPr/>
              <a:lstStyle/>
              <a:p>
                <a:r>
                  <a:rPr lang="en-US">
                    <a:noFill/>
                  </a:rPr>
                  <a:t> </a:t>
                </a:r>
              </a:p>
            </p:txBody>
          </p:sp>
        </mc:Fallback>
      </mc:AlternateContent>
      <p:pic>
        <p:nvPicPr>
          <p:cNvPr id="5" name="Picture 4" descr="A graph of a function&#10;&#10;Description automatically generated">
            <a:extLst>
              <a:ext uri="{FF2B5EF4-FFF2-40B4-BE49-F238E27FC236}">
                <a16:creationId xmlns:a16="http://schemas.microsoft.com/office/drawing/2014/main" id="{0FCB82CB-415D-10F6-4F8E-59D1598ECFBD}"/>
              </a:ext>
            </a:extLst>
          </p:cNvPr>
          <p:cNvPicPr>
            <a:picLocks noChangeAspect="1"/>
          </p:cNvPicPr>
          <p:nvPr/>
        </p:nvPicPr>
        <p:blipFill>
          <a:blip r:embed="rId4"/>
          <a:stretch>
            <a:fillRect/>
          </a:stretch>
        </p:blipFill>
        <p:spPr>
          <a:xfrm>
            <a:off x="5220928" y="1987116"/>
            <a:ext cx="4468762" cy="4429611"/>
          </a:xfrm>
          <a:prstGeom prst="rect">
            <a:avLst/>
          </a:prstGeom>
        </p:spPr>
      </p:pic>
      <p:cxnSp>
        <p:nvCxnSpPr>
          <p:cNvPr id="8" name="Straight Connector 7">
            <a:extLst>
              <a:ext uri="{FF2B5EF4-FFF2-40B4-BE49-F238E27FC236}">
                <a16:creationId xmlns:a16="http://schemas.microsoft.com/office/drawing/2014/main" id="{417CE888-CE91-24A3-A9CF-F021043086D5}"/>
              </a:ext>
            </a:extLst>
          </p:cNvPr>
          <p:cNvCxnSpPr/>
          <p:nvPr/>
        </p:nvCxnSpPr>
        <p:spPr>
          <a:xfrm>
            <a:off x="9232490" y="5810867"/>
            <a:ext cx="0" cy="44362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E0A696-0EC7-A7EA-ABBE-E2F47D1DBC80}"/>
                  </a:ext>
                </a:extLst>
              </p:cNvPr>
              <p:cNvSpPr txBox="1"/>
              <p:nvPr/>
            </p:nvSpPr>
            <p:spPr>
              <a:xfrm>
                <a:off x="9026012" y="6327059"/>
                <a:ext cx="6017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m:oMathPara>
                </a14:m>
                <a:endParaRPr lang="en-US" sz="2400" dirty="0"/>
              </a:p>
            </p:txBody>
          </p:sp>
        </mc:Choice>
        <mc:Fallback xmlns="">
          <p:sp>
            <p:nvSpPr>
              <p:cNvPr id="9" name="TextBox 8">
                <a:extLst>
                  <a:ext uri="{FF2B5EF4-FFF2-40B4-BE49-F238E27FC236}">
                    <a16:creationId xmlns:a16="http://schemas.microsoft.com/office/drawing/2014/main" id="{E0E0A696-0EC7-A7EA-ABBE-E2F47D1DBC80}"/>
                  </a:ext>
                </a:extLst>
              </p:cNvPr>
              <p:cNvSpPr txBox="1">
                <a:spLocks noRot="1" noChangeAspect="1" noMove="1" noResize="1" noEditPoints="1" noAdjustHandles="1" noChangeArrowheads="1" noChangeShapeType="1" noTextEdit="1"/>
              </p:cNvSpPr>
              <p:nvPr/>
            </p:nvSpPr>
            <p:spPr>
              <a:xfrm>
                <a:off x="9026012" y="6327059"/>
                <a:ext cx="6017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3282477E-FF9E-B404-A76C-4CC210939A71}"/>
                  </a:ext>
                </a:extLst>
              </p14:cNvPr>
              <p14:cNvContentPartPr/>
              <p14:nvPr/>
            </p14:nvContentPartPr>
            <p14:xfrm>
              <a:off x="9277154" y="6064351"/>
              <a:ext cx="282240" cy="110520"/>
            </p14:xfrm>
          </p:contentPart>
        </mc:Choice>
        <mc:Fallback xmlns="">
          <p:pic>
            <p:nvPicPr>
              <p:cNvPr id="10" name="Ink 9">
                <a:extLst>
                  <a:ext uri="{FF2B5EF4-FFF2-40B4-BE49-F238E27FC236}">
                    <a16:creationId xmlns:a16="http://schemas.microsoft.com/office/drawing/2014/main" id="{3282477E-FF9E-B404-A76C-4CC210939A71}"/>
                  </a:ext>
                </a:extLst>
              </p:cNvPr>
              <p:cNvPicPr/>
              <p:nvPr/>
            </p:nvPicPr>
            <p:blipFill>
              <a:blip r:embed="rId7"/>
              <a:stretch>
                <a:fillRect/>
              </a:stretch>
            </p:blipFill>
            <p:spPr>
              <a:xfrm>
                <a:off x="9271034" y="6058231"/>
                <a:ext cx="294480" cy="122760"/>
              </a:xfrm>
              <a:prstGeom prst="rect">
                <a:avLst/>
              </a:prstGeom>
            </p:spPr>
          </p:pic>
        </mc:Fallback>
      </mc:AlternateContent>
      <mc:AlternateContent xmlns:mc="http://schemas.openxmlformats.org/markup-compatibility/2006" xmlns:a14="http://schemas.microsoft.com/office/drawing/2010/main">
        <mc:Choice Requires="a14">
          <p:sp>
            <p:nvSpPr>
              <p:cNvPr id="11" name="Alternate Process 10">
                <a:extLst>
                  <a:ext uri="{FF2B5EF4-FFF2-40B4-BE49-F238E27FC236}">
                    <a16:creationId xmlns:a16="http://schemas.microsoft.com/office/drawing/2014/main" id="{ED59053C-A1BB-488E-B728-89BD0AF73B36}"/>
                  </a:ext>
                </a:extLst>
              </p:cNvPr>
              <p:cNvSpPr/>
              <p:nvPr/>
            </p:nvSpPr>
            <p:spPr>
              <a:xfrm>
                <a:off x="9734353" y="2212258"/>
                <a:ext cx="2457648" cy="4204469"/>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p-value for the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we calculated earlier?</a:t>
                </a:r>
              </a:p>
              <a:p>
                <a:pPr algn="ctr"/>
                <a:endParaRPr lang="en-US" sz="2400" dirty="0"/>
              </a:p>
              <a:p>
                <a:pPr algn="ctr"/>
                <a:r>
                  <a:rPr lang="en-US" sz="2400" dirty="0"/>
                  <a:t>If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what is the conclusion of our test?</a:t>
                </a:r>
              </a:p>
            </p:txBody>
          </p:sp>
        </mc:Choice>
        <mc:Fallback xmlns="">
          <p:sp>
            <p:nvSpPr>
              <p:cNvPr id="11" name="Alternate Process 10">
                <a:extLst>
                  <a:ext uri="{FF2B5EF4-FFF2-40B4-BE49-F238E27FC236}">
                    <a16:creationId xmlns:a16="http://schemas.microsoft.com/office/drawing/2014/main" id="{ED59053C-A1BB-488E-B728-89BD0AF73B36}"/>
                  </a:ext>
                </a:extLst>
              </p:cNvPr>
              <p:cNvSpPr>
                <a:spLocks noRot="1" noChangeAspect="1" noMove="1" noResize="1" noEditPoints="1" noAdjustHandles="1" noChangeArrowheads="1" noChangeShapeType="1" noTextEdit="1"/>
              </p:cNvSpPr>
              <p:nvPr/>
            </p:nvSpPr>
            <p:spPr>
              <a:xfrm>
                <a:off x="9734353" y="2212258"/>
                <a:ext cx="2457648" cy="4204469"/>
              </a:xfrm>
              <a:prstGeom prst="flowChartAlternateProcess">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788768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4154984"/>
              </a:xfrm>
              <a:prstGeom prst="rect">
                <a:avLst/>
              </a:prstGeom>
              <a:noFill/>
            </p:spPr>
            <p:txBody>
              <a:bodyPr wrap="square" rtlCol="0">
                <a:spAutoFit/>
              </a:bodyPr>
              <a:lstStyle/>
              <a:p>
                <a:r>
                  <a:rPr lang="en-US" sz="2400" b="1" dirty="0"/>
                  <a:t>Practice</a:t>
                </a:r>
              </a:p>
              <a:p>
                <a:endParaRPr lang="en-US" sz="2400" b="1" dirty="0"/>
              </a:p>
              <a:p>
                <a:r>
                  <a:rPr lang="en-US" sz="2400" dirty="0"/>
                  <a:t>The table below summarizes the results of an experiment evaluating three treatments for Type 2 Diabetes in patients aged 10-17 who were being treated with metformin. The three treatments considered were continued treatment with metformin (met), treatment with metformin combined with rosiglitazone (</a:t>
                </a:r>
                <a:r>
                  <a:rPr lang="en-US" sz="2400" dirty="0" err="1"/>
                  <a:t>rosi</a:t>
                </a:r>
                <a:r>
                  <a:rPr lang="en-US" sz="2400" dirty="0"/>
                  <a:t>), or a lifestyle intervention program. Each patient have a primary outcome, which either lacked glycemic control (failure) or did not lack control (success). Perform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answer the question: Does treatment effect outcome?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4154984"/>
              </a:xfrm>
              <a:prstGeom prst="rect">
                <a:avLst/>
              </a:prstGeom>
              <a:blipFill>
                <a:blip r:embed="rId3"/>
                <a:stretch>
                  <a:fillRect l="-1199" t="-912" r="-1499" b="-2432"/>
                </a:stretch>
              </a:blipFill>
            </p:spPr>
            <p:txBody>
              <a:bodyPr/>
              <a:lstStyle/>
              <a:p>
                <a:r>
                  <a:rPr lang="en-US">
                    <a:noFill/>
                  </a:rPr>
                  <a:t> </a:t>
                </a:r>
              </a:p>
            </p:txBody>
          </p:sp>
        </mc:Fallback>
      </mc:AlternateContent>
      <p:pic>
        <p:nvPicPr>
          <p:cNvPr id="4" name="Picture 3" descr="A table with text on it&#10;&#10;Description automatically generated">
            <a:extLst>
              <a:ext uri="{FF2B5EF4-FFF2-40B4-BE49-F238E27FC236}">
                <a16:creationId xmlns:a16="http://schemas.microsoft.com/office/drawing/2014/main" id="{C7B00C65-FE9C-1C70-1812-A56D03321310}"/>
              </a:ext>
            </a:extLst>
          </p:cNvPr>
          <p:cNvPicPr>
            <a:picLocks noChangeAspect="1"/>
          </p:cNvPicPr>
          <p:nvPr/>
        </p:nvPicPr>
        <p:blipFill>
          <a:blip r:embed="rId4"/>
          <a:stretch>
            <a:fillRect/>
          </a:stretch>
        </p:blipFill>
        <p:spPr>
          <a:xfrm>
            <a:off x="3959068" y="4321094"/>
            <a:ext cx="7253674" cy="2198770"/>
          </a:xfrm>
          <a:prstGeom prst="rect">
            <a:avLst/>
          </a:prstGeom>
        </p:spPr>
      </p:pic>
    </p:spTree>
    <p:extLst>
      <p:ext uri="{BB962C8B-B14F-4D97-AF65-F5344CB8AC3E}">
        <p14:creationId xmlns:p14="http://schemas.microsoft.com/office/powerpoint/2010/main" val="117292019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4524315"/>
              </a:xfrm>
              <a:prstGeom prst="rect">
                <a:avLst/>
              </a:prstGeom>
              <a:noFill/>
            </p:spPr>
            <p:txBody>
              <a:bodyPr wrap="square" rtlCol="0">
                <a:spAutoFit/>
              </a:bodyPr>
              <a:lstStyle/>
              <a:p>
                <a:r>
                  <a:rPr lang="en-US" sz="2400" b="1" dirty="0"/>
                  <a:t>Practice</a:t>
                </a:r>
              </a:p>
              <a:p>
                <a:endParaRPr lang="en-US" sz="2400" b="1" dirty="0"/>
              </a:p>
              <a:p>
                <a:r>
                  <a:rPr lang="en-US" sz="2400" dirty="0"/>
                  <a:t>A county health department enrolled 300 smokers in a randomized experiment. 150 participants were randomly assigned to a group that used a nicotine patch and met weekly with a support group; the other 150 received the patch and did not meet with a support group. At the end of the study, 40 of the participants in the patch plus support group had quit smoking while only 30 smokers had quit in the other group. Perform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answer the question: Does being part of a support group affect the ability of people to quit smoking?</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4524315"/>
              </a:xfrm>
              <a:prstGeom prst="rect">
                <a:avLst/>
              </a:prstGeom>
              <a:blipFill>
                <a:blip r:embed="rId3"/>
                <a:stretch>
                  <a:fillRect l="-1199" t="-838" r="-1799" b="-1955"/>
                </a:stretch>
              </a:blipFill>
            </p:spPr>
            <p:txBody>
              <a:bodyPr/>
              <a:lstStyle/>
              <a:p>
                <a:r>
                  <a:rPr lang="en-US">
                    <a:noFill/>
                  </a:rPr>
                  <a:t> </a:t>
                </a:r>
              </a:p>
            </p:txBody>
          </p:sp>
        </mc:Fallback>
      </mc:AlternateContent>
    </p:spTree>
    <p:extLst>
      <p:ext uri="{BB962C8B-B14F-4D97-AF65-F5344CB8AC3E}">
        <p14:creationId xmlns:p14="http://schemas.microsoft.com/office/powerpoint/2010/main" val="131634149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5286127"/>
              </a:xfrm>
              <a:prstGeom prst="rect">
                <a:avLst/>
              </a:prstGeom>
              <a:noFill/>
            </p:spPr>
            <p:txBody>
              <a:bodyPr wrap="square" rtlCol="0">
                <a:spAutoFit/>
              </a:bodyPr>
              <a:lstStyle/>
              <a:p>
                <a:r>
                  <a:rPr lang="en-US" sz="2200" b="1" dirty="0"/>
                  <a:t>Confidence Interval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When the conditions are met so that the distribution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is nearly normal, variability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b="1" dirty="0"/>
                  <a:t> </a:t>
                </a:r>
                <a:r>
                  <a:rPr lang="en-US" sz="2200" dirty="0"/>
                  <a:t>is well described by: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𝑆𝐸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e>
                      </m:d>
                      <m:r>
                        <a:rPr lang="en-US" sz="2200" i="1">
                          <a:latin typeface="Cambria Math" panose="02040503050406030204" pitchFamily="18" charset="0"/>
                        </a:rPr>
                        <m:t>=</m:t>
                      </m:r>
                      <m:rad>
                        <m:radPr>
                          <m:degHide m:val="on"/>
                          <m:ctrlPr>
                            <a:rPr lang="en-US" sz="2200" i="1">
                              <a:latin typeface="Cambria Math" panose="02040503050406030204" pitchFamily="18" charset="0"/>
                            </a:rPr>
                          </m:ctrlPr>
                        </m:radPr>
                        <m:deg/>
                        <m:e>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dirty="0">
                                      <a:latin typeface="Cambria Math" panose="02040503050406030204" pitchFamily="18" charset="0"/>
                                    </a:rPr>
                                    <m:t>1</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1</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2</m:t>
                                  </m:r>
                                </m:sub>
                              </m:sSub>
                            </m:den>
                          </m:f>
                        </m:e>
                      </m:rad>
                    </m:oMath>
                  </m:oMathPara>
                </a14:m>
                <a:endParaRPr lang="en-US" sz="2200" dirty="0"/>
              </a:p>
              <a:p>
                <a:r>
                  <a:rPr lang="en-US" sz="2200" dirty="0"/>
                  <a:t>Use </a:t>
                </a:r>
                <a14:m>
                  <m:oMath xmlns:m="http://schemas.openxmlformats.org/officeDocument/2006/math">
                    <m:r>
                      <a:rPr lang="en-US" sz="2200" b="0" i="1" smtClean="0">
                        <a:latin typeface="Cambria Math" panose="02040503050406030204" pitchFamily="18" charset="0"/>
                      </a:rPr>
                      <m:t>𝑆𝐸</m:t>
                    </m:r>
                  </m:oMath>
                </a14:m>
                <a:r>
                  <a:rPr lang="en-US" sz="2200" dirty="0"/>
                  <a:t> to compute margin of error for our confidence interval: </a:t>
                </a:r>
              </a:p>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𝑧</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𝑆𝐸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𝑧</m:t>
                              </m:r>
                            </m:e>
                            <m:sup>
                              <m:r>
                                <a:rPr lang="en-US" sz="2200" i="1">
                                  <a:latin typeface="Cambria Math" panose="02040503050406030204" pitchFamily="18" charset="0"/>
                                </a:rPr>
                                <m:t>∗</m:t>
                              </m:r>
                            </m:sup>
                          </m:sSup>
                          <m:r>
                            <m:rPr>
                              <m:sty m:val="p"/>
                            </m:rPr>
                            <a:rPr lang="en-US" sz="2200" b="0" i="0" smtClean="0">
                              <a:latin typeface="Cambria Math" panose="02040503050406030204" pitchFamily="18" charset="0"/>
                            </a:rPr>
                            <m:t>SE</m:t>
                          </m:r>
                        </m:e>
                      </m:d>
                    </m:oMath>
                  </m:oMathPara>
                </a14:m>
                <a:endParaRPr lang="en-US" sz="2200" dirty="0"/>
              </a:p>
              <a:p>
                <a:endParaRPr lang="en-US" sz="22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5286127"/>
              </a:xfrm>
              <a:prstGeom prst="rect">
                <a:avLst/>
              </a:prstGeom>
              <a:blipFill>
                <a:blip r:embed="rId3"/>
                <a:stretch>
                  <a:fillRect l="-992" t="-4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𝑆𝑇𝐸𝑀</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𝐻𝑢𝑚𝑎𝑛𝑖𝑡𝑖𝑒𝑠</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m:rPr>
                            <m:sty m:val="p"/>
                          </m:rPr>
                          <a:rPr lang="en-US" sz="2400" b="0" i="0" dirty="0" smtClean="0">
                            <a:latin typeface="Cambria Math" panose="02040503050406030204" pitchFamily="18" charset="0"/>
                          </a:rPr>
                          <m:t>S</m:t>
                        </m:r>
                        <m:r>
                          <a:rPr lang="en-US" sz="2400" b="0" i="1" dirty="0" smtClean="0">
                            <a:latin typeface="Cambria Math" panose="02040503050406030204" pitchFamily="18" charset="0"/>
                          </a:rPr>
                          <m:t>𝑇𝐸𝑀</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𝐻𝑢𝑚𝑎𝑛𝑖𝑡𝑖𝑒𝑠</m:t>
                        </m:r>
                      </m:sub>
                    </m:sSub>
                  </m:oMath>
                </a14:m>
                <a:r>
                  <a:rPr lang="en-US" sz="2400" dirty="0"/>
                  <a:t>.</a:t>
                </a:r>
              </a:p>
            </p:txBody>
          </p:sp>
        </mc:Choice>
        <mc:Fallback>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4760983"/>
              </a:xfrm>
              <a:prstGeom prst="rect">
                <a:avLst/>
              </a:prstGeom>
              <a:noFill/>
            </p:spPr>
            <p:txBody>
              <a:bodyPr wrap="square" rtlCol="0">
                <a:spAutoFit/>
              </a:bodyPr>
              <a:lstStyle/>
              <a:p>
                <a:r>
                  <a:rPr lang="en-US" sz="2200" b="1" dirty="0"/>
                  <a:t>Hypothesis Test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For a hypothesis test, we use </a:t>
                </a:r>
                <a14:m>
                  <m:oMath xmlns:m="http://schemas.openxmlformats.org/officeDocument/2006/math">
                    <m:sSub>
                      <m:sSubPr>
                        <m:ctrlPr>
                          <a:rPr lang="en-US" sz="220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𝑝𝑜𝑜𝑙</m:t>
                        </m:r>
                      </m:sub>
                    </m:sSub>
                  </m:oMath>
                </a14:m>
                <a:r>
                  <a:rPr lang="en-US" sz="2200" dirty="0"/>
                  <a:t> as the best guess for </a:t>
                </a:r>
                <a14:m>
                  <m:oMath xmlns:m="http://schemas.openxmlformats.org/officeDocument/2006/math">
                    <m:r>
                      <a:rPr lang="en-US" sz="2200" b="0" i="1" smtClean="0">
                        <a:latin typeface="Cambria Math" panose="02040503050406030204" pitchFamily="18" charset="0"/>
                      </a:rPr>
                      <m:t>𝑝</m:t>
                    </m:r>
                  </m:oMath>
                </a14:m>
                <a:endParaRPr lang="en-US" sz="2200" dirty="0"/>
              </a:p>
              <a:p>
                <a14:m>
                  <m:oMath xmlns:m="http://schemas.openxmlformats.org/officeDocument/2006/math">
                    <m:sSub>
                      <m:sSubPr>
                        <m:ctrlPr>
                          <a:rPr lang="en-US" sz="2000" i="1" dirty="0"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dirty="0" smtClean="0">
                            <a:latin typeface="Cambria Math" panose="02040503050406030204" pitchFamily="18" charset="0"/>
                          </a:rPr>
                          <m:t>𝑝𝑜𝑜𝑙</m:t>
                        </m:r>
                      </m:sub>
                    </m:sSub>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𝑠𝑢𝑐𝑐𝑒𝑠𝑠𝑒𝑠</m:t>
                        </m:r>
                      </m:num>
                      <m:den>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𝑐𝑎𝑠𝑒𝑠</m:t>
                        </m:r>
                      </m:den>
                    </m:f>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1</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2</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num>
                      <m:den>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den>
                    </m:f>
                  </m:oMath>
                </a14:m>
                <a:r>
                  <a:rPr lang="en-US" sz="2000" dirty="0"/>
                  <a:t> </a:t>
                </a:r>
              </a:p>
              <a:p>
                <a:endParaRPr lang="en-US" sz="2000" dirty="0"/>
              </a:p>
              <a:p>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m:t>
                        </m:r>
                      </m:num>
                      <m:den>
                        <m:rad>
                          <m:radPr>
                            <m:degHide m:val="on"/>
                            <m:ctrlPr>
                              <a:rPr lang="en-US" sz="2000" b="0" i="1" smtClean="0">
                                <a:latin typeface="Cambria Math" panose="02040503050406030204" pitchFamily="18" charset="0"/>
                              </a:rPr>
                            </m:ctrlPr>
                          </m:radPr>
                          <m:deg/>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den>
                                </m:f>
                              </m:e>
                            </m:d>
                          </m:e>
                        </m:rad>
                      </m:den>
                    </m:f>
                  </m:oMath>
                </a14:m>
                <a:r>
                  <a:rPr lang="en-US" sz="2000" dirty="0"/>
                  <a:t> </a:t>
                </a:r>
              </a:p>
              <a:p>
                <a:endParaRPr lang="en-US" sz="22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4760983"/>
              </a:xfrm>
              <a:prstGeom prst="rect">
                <a:avLst/>
              </a:prstGeom>
              <a:blipFill>
                <a:blip r:embed="rId3"/>
                <a:stretch>
                  <a:fillRect l="-992" t="-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Use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see if there is a significant difference.</a:t>
                </a:r>
              </a:p>
            </p:txBody>
          </p:sp>
        </mc:Choice>
        <mc:Fallback xmlns="">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596857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3046988"/>
          </a:xfrm>
          <a:prstGeom prst="rect">
            <a:avLst/>
          </a:prstGeom>
          <a:noFill/>
        </p:spPr>
        <p:txBody>
          <a:bodyPr wrap="square" rtlCol="0">
            <a:spAutoFit/>
          </a:bodyPr>
          <a:lstStyle/>
          <a:p>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390115104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632311"/>
          </a:xfrm>
          <a:prstGeom prst="rect">
            <a:avLst/>
          </a:prstGeom>
          <a:noFill/>
        </p:spPr>
        <p:txBody>
          <a:bodyPr wrap="square" rtlCol="0">
            <a:spAutoFit/>
          </a:bodyPr>
          <a:lstStyle/>
          <a:p>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r>
              <a:rPr lang="en-US" sz="2400" dirty="0"/>
              <a:t>However, 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0032270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524315"/>
          </a:xfrm>
          <a:prstGeom prst="rect">
            <a:avLst/>
          </a:prstGeom>
          <a:noFill/>
        </p:spPr>
        <p:txBody>
          <a:bodyPr wrap="square" rtlCol="0">
            <a:spAutoFit/>
          </a:bodyPr>
          <a:lstStyle/>
          <a:p>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4934847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893647"/>
          </a:xfrm>
          <a:prstGeom prst="rect">
            <a:avLst/>
          </a:prstGeom>
          <a:noFill/>
        </p:spPr>
        <p:txBody>
          <a:bodyPr wrap="square" rtlCol="0">
            <a:spAutoFit/>
          </a:bodyPr>
          <a:lstStyle/>
          <a:p>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typically do not construct CI’s in this context</a:t>
            </a:r>
          </a:p>
          <a:p>
            <a:pPr marL="342900" indent="-342900">
              <a:buFont typeface="Arial" panose="020B0604020202020204" pitchFamily="34" charset="0"/>
              <a:buChar char="•"/>
            </a:pPr>
            <a:r>
              <a:rPr lang="en-US" sz="2400" dirty="0"/>
              <a:t>We can still conduct hypothesis tests</a:t>
            </a:r>
          </a:p>
        </p:txBody>
      </p:sp>
    </p:spTree>
    <p:extLst>
      <p:ext uri="{BB962C8B-B14F-4D97-AF65-F5344CB8AC3E}">
        <p14:creationId xmlns:p14="http://schemas.microsoft.com/office/powerpoint/2010/main" val="299043793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3785652"/>
          </a:xfrm>
          <a:prstGeom prst="rect">
            <a:avLst/>
          </a:prstGeom>
          <a:noFill/>
        </p:spPr>
        <p:txBody>
          <a:bodyPr wrap="square" rtlCol="0">
            <a:spAutoFit/>
          </a:bodyPr>
          <a:lstStyle/>
          <a:p>
            <a:r>
              <a:rPr lang="en-US" sz="2400" dirty="0"/>
              <a:t>Hypothesis Tests for Categorical Variables with more than 2 levels follow the same recipe as the binary examples we’ve looked at:</a:t>
            </a:r>
          </a:p>
          <a:p>
            <a:endParaRPr lang="en-US" sz="2400" dirty="0"/>
          </a:p>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p:txBody>
      </p:sp>
    </p:spTree>
    <p:extLst>
      <p:ext uri="{BB962C8B-B14F-4D97-AF65-F5344CB8AC3E}">
        <p14:creationId xmlns:p14="http://schemas.microsoft.com/office/powerpoint/2010/main" val="2013958950"/>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2093</TotalTime>
  <Words>1889</Words>
  <Application>Microsoft Macintosh PowerPoint</Application>
  <PresentationFormat>Widescreen</PresentationFormat>
  <Paragraphs>301</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Corbel</vt:lpstr>
      <vt:lpstr>Helvetica</vt:lpstr>
      <vt:lpstr>Wingdings 2</vt:lpstr>
      <vt:lpstr>Frame</vt:lpstr>
      <vt:lpstr>Elementary Statistics – Inference for Categorical Data Pt. 2</vt:lpstr>
      <vt:lpstr>Plan for Today</vt:lpstr>
      <vt:lpstr>Warm Up: Inference for Two Proportions</vt:lpstr>
      <vt:lpstr>Warm Up: Inference for Two Proportions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78</cp:revision>
  <dcterms:created xsi:type="dcterms:W3CDTF">2023-08-03T18:49:17Z</dcterms:created>
  <dcterms:modified xsi:type="dcterms:W3CDTF">2024-03-21T17:53:47Z</dcterms:modified>
</cp:coreProperties>
</file>