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326" r:id="rId15"/>
    <p:sldId id="271" r:id="rId16"/>
    <p:sldId id="327" r:id="rId17"/>
    <p:sldId id="328" r:id="rId18"/>
    <p:sldId id="269" r:id="rId19"/>
    <p:sldId id="329" r:id="rId20"/>
    <p:sldId id="330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9" r:id="rId37"/>
    <p:sldId id="357" r:id="rId38"/>
    <p:sldId id="360" r:id="rId39"/>
    <p:sldId id="358" r:id="rId40"/>
    <p:sldId id="36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6089"/>
  </p:normalViewPr>
  <p:slideViewPr>
    <p:cSldViewPr snapToGrid="0">
      <p:cViewPr varScale="1">
        <p:scale>
          <a:sx n="92" d="100"/>
          <a:sy n="92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034" y="193852"/>
            <a:ext cx="4707187" cy="384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74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55923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79"/>
              <a:t> </a:t>
            </a:r>
            <a:r>
              <a:rPr lang="en-US" spc="159"/>
              <a:t>&amp;</a:t>
            </a:r>
            <a:r>
              <a:rPr lang="en-US" spc="79"/>
              <a:t> </a:t>
            </a:r>
            <a:r>
              <a:rPr lang="en-US"/>
              <a:t>Descriptive</a:t>
            </a:r>
            <a:r>
              <a:rPr lang="en-US" spc="99"/>
              <a:t> </a:t>
            </a:r>
            <a:r>
              <a:rPr lang="en-US" spc="-20"/>
              <a:t>Statistics</a:t>
            </a:r>
            <a:endParaRPr lang="en-US"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59"/>
              <a:t> </a:t>
            </a:r>
            <a:r>
              <a:rPr lang="en-US" spc="-50"/>
              <a:t>220</a:t>
            </a:r>
            <a:endParaRPr lang="en-US" spc="-5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4781">
              <a:spcBef>
                <a:spcPts val="377"/>
              </a:spcBef>
            </a:pPr>
            <a:fld id="{81D60167-4931-47E6-BA6A-407CBD079E47}" type="slidenum">
              <a:rPr lang="en-US" spc="-50" smtClean="0"/>
              <a:pPr marL="154781">
                <a:spcBef>
                  <a:spcPts val="377"/>
                </a:spcBef>
              </a:pPr>
              <a:t>‹#›</a:t>
            </a:fld>
            <a:r>
              <a:rPr lang="en-US" spc="-129"/>
              <a:t> </a:t>
            </a:r>
            <a:r>
              <a:rPr lang="en-US" spc="297"/>
              <a:t>/</a:t>
            </a:r>
            <a:r>
              <a:rPr lang="en-US" spc="-119"/>
              <a:t> </a:t>
            </a:r>
            <a:r>
              <a:rPr lang="en-US" spc="-50"/>
              <a:t>17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300710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mosca01.github.io/MATH108-S24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radescope.com/article/ccbpppziu9-student-submit-wor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48ceWS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r>
              <a:rPr lang="en-US" sz="3200" dirty="0"/>
              <a:t>An introduction to statistics</a:t>
            </a:r>
          </a:p>
          <a:p>
            <a:r>
              <a:rPr lang="en-US" sz="3200" dirty="0"/>
              <a:t>You will learn to…</a:t>
            </a:r>
          </a:p>
          <a:p>
            <a:pPr lvl="1"/>
            <a:r>
              <a:rPr lang="en-US" sz="3000" dirty="0"/>
              <a:t>formulate well-defined research questions;</a:t>
            </a:r>
          </a:p>
          <a:p>
            <a:pPr lvl="1"/>
            <a:r>
              <a:rPr lang="en-US" sz="3000" dirty="0"/>
              <a:t>explore data using visualizations and summary statistics, and interpret visualizations and summary statistics of a given study;</a:t>
            </a:r>
          </a:p>
          <a:p>
            <a:pPr lvl="1"/>
            <a:r>
              <a:rPr lang="en-US" sz="3000" dirty="0"/>
              <a:t>select and conduct an appropriate analysis for a given research question; and</a:t>
            </a:r>
          </a:p>
          <a:p>
            <a:pPr lvl="1"/>
            <a:r>
              <a:rPr lang="en-US" sz="3000" dirty="0"/>
              <a:t>effectively communicate statistical ideas and results, both verbally and in writing</a:t>
            </a:r>
          </a:p>
          <a:p>
            <a:pPr lvl="1"/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64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02296" cy="5120640"/>
          </a:xfrm>
        </p:spPr>
        <p:txBody>
          <a:bodyPr anchor="t">
            <a:normAutofit/>
          </a:bodyPr>
          <a:lstStyle/>
          <a:p>
            <a:endParaRPr lang="en-US" sz="3000" dirty="0"/>
          </a:p>
          <a:p>
            <a:r>
              <a:rPr lang="en-US" sz="3200" dirty="0"/>
              <a:t>Course website (</a:t>
            </a:r>
            <a:r>
              <a:rPr lang="en-US" sz="3200" b="1" dirty="0"/>
              <a:t>write this down</a:t>
            </a:r>
            <a:r>
              <a:rPr lang="en-US" sz="3200" dirty="0"/>
              <a:t>!): </a:t>
            </a:r>
            <a:r>
              <a:rPr lang="en-US" sz="3200" dirty="0">
                <a:hlinkClick r:id="rId2"/>
              </a:rPr>
              <a:t>https://amosca01.github.io/MATH108-S24/</a:t>
            </a:r>
            <a:r>
              <a:rPr lang="en-US" sz="3200" dirty="0"/>
              <a:t> 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Office Hours</a:t>
            </a:r>
          </a:p>
          <a:p>
            <a:pPr lvl="1"/>
            <a:r>
              <a:rPr lang="en-US" sz="3000" dirty="0"/>
              <a:t>Wilson Hall 325</a:t>
            </a:r>
          </a:p>
          <a:p>
            <a:pPr lvl="2"/>
            <a:r>
              <a:rPr lang="en-US" sz="2800" dirty="0"/>
              <a:t>Wednesday 09:30 - 11:00</a:t>
            </a:r>
          </a:p>
          <a:p>
            <a:pPr lvl="2"/>
            <a:r>
              <a:rPr lang="en-US" sz="2800" dirty="0"/>
              <a:t>Thursday 14:30 - 16:30</a:t>
            </a:r>
          </a:p>
          <a:p>
            <a:pPr lvl="2"/>
            <a:r>
              <a:rPr lang="en-US" sz="2800" dirty="0"/>
              <a:t>By Appointment </a:t>
            </a:r>
          </a:p>
        </p:txBody>
      </p:sp>
    </p:spTree>
    <p:extLst>
      <p:ext uri="{BB962C8B-B14F-4D97-AF65-F5344CB8AC3E}">
        <p14:creationId xmlns:p14="http://schemas.microsoft.com/office/powerpoint/2010/main" val="7633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1800" dirty="0"/>
          </a:p>
          <a:p>
            <a:r>
              <a:rPr lang="en-US" sz="2800" dirty="0"/>
              <a:t>Textbook: </a:t>
            </a:r>
            <a:r>
              <a:rPr lang="en-US" sz="2800" i="1" dirty="0"/>
              <a:t>Introduction to Modern Statistics, 1st Edition</a:t>
            </a:r>
          </a:p>
          <a:p>
            <a:pPr lvl="1"/>
            <a:r>
              <a:rPr lang="en-US" sz="2400" dirty="0"/>
              <a:t>See course website for instructions </a:t>
            </a:r>
          </a:p>
          <a:p>
            <a:r>
              <a:rPr lang="en-US" sz="2800" dirty="0"/>
              <a:t>Assignments:</a:t>
            </a:r>
          </a:p>
          <a:p>
            <a:pPr lvl="1"/>
            <a:r>
              <a:rPr lang="en-US" sz="2400" b="0" i="0" dirty="0">
                <a:effectLst/>
              </a:rPr>
              <a:t>Turn in on </a:t>
            </a:r>
            <a:r>
              <a:rPr lang="en-US" sz="2400" b="0" i="0" dirty="0" err="1">
                <a:effectLst/>
              </a:rPr>
              <a:t>Gradescope</a:t>
            </a:r>
            <a:r>
              <a:rPr lang="en-US" sz="2400" b="0" i="0" dirty="0">
                <a:effectLst/>
              </a:rPr>
              <a:t> – Demo! (</a:t>
            </a:r>
            <a:r>
              <a:rPr lang="en-US" sz="2400" b="0" i="0" dirty="0">
                <a:effectLst/>
                <a:hlinkClick r:id="rId2"/>
              </a:rPr>
              <a:t>https://help.gradescope.com/article/ccbpppziu9-student-submit-work</a:t>
            </a:r>
            <a:r>
              <a:rPr lang="en-US" sz="2400" b="0" i="0" dirty="0">
                <a:effectLst/>
              </a:rPr>
              <a:t>) </a:t>
            </a:r>
          </a:p>
          <a:p>
            <a:r>
              <a:rPr lang="en-US" sz="2800" dirty="0"/>
              <a:t>Due Dates: As listed on course schedule.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24hr grace period; no late submissions</a:t>
            </a:r>
          </a:p>
          <a:p>
            <a:pPr lvl="1"/>
            <a:r>
              <a:rPr lang="en-US" sz="2400" dirty="0"/>
              <a:t>Lowest homework dropped </a:t>
            </a:r>
          </a:p>
          <a:p>
            <a:pPr lvl="1"/>
            <a:r>
              <a:rPr lang="en-US" sz="2400" b="1" dirty="0"/>
              <a:t>See syllabus for revise and resubmit policy </a:t>
            </a:r>
          </a:p>
        </p:txBody>
      </p:sp>
    </p:spTree>
    <p:extLst>
      <p:ext uri="{BB962C8B-B14F-4D97-AF65-F5344CB8AC3E}">
        <p14:creationId xmlns:p14="http://schemas.microsoft.com/office/powerpoint/2010/main" val="3413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1" y="692726"/>
            <a:ext cx="7647708" cy="58050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Assignments </a:t>
            </a:r>
          </a:p>
          <a:p>
            <a:pPr lvl="1"/>
            <a:r>
              <a:rPr lang="en-US" sz="2800" dirty="0"/>
              <a:t>Homework </a:t>
            </a:r>
          </a:p>
          <a:p>
            <a:pPr lvl="2"/>
            <a:r>
              <a:rPr lang="en-US" sz="2400" dirty="0"/>
              <a:t>Pair assignments</a:t>
            </a:r>
          </a:p>
          <a:p>
            <a:pPr lvl="2"/>
            <a:r>
              <a:rPr lang="en-US" sz="2400" dirty="0"/>
              <a:t>Graded largely on effort</a:t>
            </a:r>
          </a:p>
          <a:p>
            <a:pPr lvl="1"/>
            <a:r>
              <a:rPr lang="en-US" sz="2800" dirty="0"/>
              <a:t>Quizzes (on PLATO)</a:t>
            </a:r>
          </a:p>
          <a:p>
            <a:pPr lvl="2"/>
            <a:r>
              <a:rPr lang="en-US" sz="2400" dirty="0"/>
              <a:t>Individual assignments </a:t>
            </a:r>
          </a:p>
          <a:p>
            <a:pPr lvl="2"/>
            <a:r>
              <a:rPr lang="en-US" sz="2400" dirty="0"/>
              <a:t>Can re-take as many times as wanted before deadline </a:t>
            </a:r>
          </a:p>
          <a:p>
            <a:pPr lvl="1"/>
            <a:r>
              <a:rPr lang="en-US" sz="2800" dirty="0"/>
              <a:t>In-class Activities</a:t>
            </a:r>
          </a:p>
          <a:p>
            <a:pPr lvl="2"/>
            <a:r>
              <a:rPr lang="en-US" sz="2400" dirty="0"/>
              <a:t>Graded on effort </a:t>
            </a:r>
          </a:p>
          <a:p>
            <a:pPr lvl="1"/>
            <a:r>
              <a:rPr lang="en-US" sz="2800" dirty="0"/>
              <a:t>Final Project </a:t>
            </a:r>
          </a:p>
          <a:p>
            <a:pPr lvl="2"/>
            <a:r>
              <a:rPr lang="en-US" sz="2400" dirty="0"/>
              <a:t>Small group </a:t>
            </a:r>
          </a:p>
          <a:p>
            <a:pPr lvl="2"/>
            <a:r>
              <a:rPr lang="en-US" sz="2400" dirty="0"/>
              <a:t>Graded on creativity and correctness </a:t>
            </a:r>
          </a:p>
        </p:txBody>
      </p:sp>
    </p:spTree>
    <p:extLst>
      <p:ext uri="{BB962C8B-B14F-4D97-AF65-F5344CB8AC3E}">
        <p14:creationId xmlns:p14="http://schemas.microsoft.com/office/powerpoint/2010/main" val="364571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3600" dirty="0"/>
              <a:t>I’m here to help you succeed</a:t>
            </a:r>
          </a:p>
          <a:p>
            <a:endParaRPr lang="en-US" sz="3600" dirty="0"/>
          </a:p>
          <a:p>
            <a:r>
              <a:rPr lang="en-US" sz="3600" dirty="0"/>
              <a:t>Please come to office hours or reach out if you need any additional support  </a:t>
            </a:r>
          </a:p>
        </p:txBody>
      </p:sp>
    </p:spTree>
    <p:extLst>
      <p:ext uri="{BB962C8B-B14F-4D97-AF65-F5344CB8AC3E}">
        <p14:creationId xmlns:p14="http://schemas.microsoft.com/office/powerpoint/2010/main" val="1025868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00A5-2664-11AE-22FA-8E9A78E8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good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1B40-7D74-9DE8-5ABB-9E6193687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18" y="2809324"/>
            <a:ext cx="2654337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What</a:t>
            </a:r>
            <a:r>
              <a:rPr spc="-89" dirty="0"/>
              <a:t> </a:t>
            </a:r>
            <a:r>
              <a:rPr dirty="0"/>
              <a:t>is</a:t>
            </a:r>
            <a:r>
              <a:rPr spc="-69" dirty="0"/>
              <a:t> </a:t>
            </a:r>
            <a:r>
              <a:rPr spc="-50" dirty="0"/>
              <a:t>statistics?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9891" y="817418"/>
            <a:ext cx="6779954" cy="298530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742444">
              <a:lnSpc>
                <a:spcPct val="102600"/>
              </a:lnSpc>
              <a:spcBef>
                <a:spcPts val="109"/>
              </a:spcBef>
            </a:pPr>
            <a:r>
              <a:rPr sz="2400" dirty="0">
                <a:latin typeface="Arial"/>
                <a:cs typeface="Arial"/>
              </a:rPr>
              <a:t>On</a:t>
            </a:r>
            <a:r>
              <a:rPr sz="2400" spc="-14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next</a:t>
            </a:r>
            <a:r>
              <a:rPr sz="2400" spc="-59" dirty="0">
                <a:latin typeface="Arial"/>
                <a:cs typeface="Arial"/>
              </a:rPr>
              <a:t> </a:t>
            </a:r>
            <a:r>
              <a:rPr sz="2400" spc="-99" dirty="0">
                <a:latin typeface="Arial"/>
                <a:cs typeface="Arial"/>
              </a:rPr>
              <a:t>slide</a:t>
            </a:r>
            <a:r>
              <a:rPr sz="2400" spc="-5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9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an</a:t>
            </a:r>
            <a:r>
              <a:rPr sz="2400" spc="-59" dirty="0">
                <a:latin typeface="Arial"/>
                <a:cs typeface="Arial"/>
              </a:rPr>
              <a:t> </a:t>
            </a:r>
            <a:r>
              <a:rPr sz="2400" spc="-99" dirty="0">
                <a:latin typeface="Arial"/>
                <a:cs typeface="Arial"/>
              </a:rPr>
              <a:t>image</a:t>
            </a:r>
            <a:r>
              <a:rPr sz="2400" spc="-59" dirty="0">
                <a:latin typeface="Arial"/>
                <a:cs typeface="Arial"/>
              </a:rPr>
              <a:t> </a:t>
            </a:r>
            <a:r>
              <a:rPr sz="2400" spc="-129" dirty="0">
                <a:latin typeface="Arial"/>
                <a:cs typeface="Arial"/>
              </a:rPr>
              <a:t>accompanied</a:t>
            </a:r>
            <a:r>
              <a:rPr sz="2400" spc="-20" dirty="0">
                <a:latin typeface="Arial"/>
                <a:cs typeface="Arial"/>
              </a:rPr>
              <a:t> by</a:t>
            </a:r>
            <a:r>
              <a:rPr sz="2400" spc="-6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9" dirty="0">
                <a:latin typeface="Arial"/>
                <a:cs typeface="Arial"/>
              </a:rPr>
              <a:t> </a:t>
            </a:r>
            <a:r>
              <a:rPr sz="2400" spc="-59" dirty="0">
                <a:latin typeface="Arial"/>
                <a:cs typeface="Arial"/>
              </a:rPr>
              <a:t>statement.</a:t>
            </a:r>
            <a:r>
              <a:rPr sz="2400" spc="109" dirty="0">
                <a:latin typeface="Arial"/>
                <a:cs typeface="Arial"/>
              </a:rPr>
              <a:t> </a:t>
            </a:r>
            <a:r>
              <a:rPr sz="2400" spc="-119" dirty="0">
                <a:latin typeface="Arial"/>
                <a:cs typeface="Arial"/>
              </a:rPr>
              <a:t>Take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1</a:t>
            </a:r>
            <a:r>
              <a:rPr lang="en-US" sz="2400" spc="-50" dirty="0">
                <a:latin typeface="Arial"/>
                <a:cs typeface="Arial"/>
              </a:rPr>
              <a:t>0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69" dirty="0">
                <a:latin typeface="Arial"/>
                <a:cs typeface="Arial"/>
              </a:rPr>
              <a:t>minutes</a:t>
            </a:r>
            <a:r>
              <a:rPr sz="2400" spc="59" dirty="0">
                <a:latin typeface="Arial"/>
                <a:cs typeface="Arial"/>
              </a:rPr>
              <a:t> </a:t>
            </a:r>
            <a:r>
              <a:rPr sz="2400" spc="-119" dirty="0">
                <a:latin typeface="Arial"/>
                <a:cs typeface="Arial"/>
              </a:rPr>
              <a:t>and.</a:t>
            </a:r>
            <a:r>
              <a:rPr sz="2400" spc="-248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.</a:t>
            </a:r>
            <a:r>
              <a:rPr sz="2400" spc="-248" dirty="0">
                <a:latin typeface="Arial"/>
                <a:cs typeface="Arial"/>
              </a:rPr>
              <a:t> </a:t>
            </a:r>
            <a:r>
              <a:rPr sz="2400" spc="-99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573821" marR="10067" indent="-412746">
              <a:lnSpc>
                <a:spcPct val="102600"/>
              </a:lnSpc>
              <a:spcBef>
                <a:spcPts val="1585"/>
              </a:spcBef>
            </a:pPr>
            <a:r>
              <a:rPr sz="2400" i="1" dirty="0">
                <a:solidFill>
                  <a:srgbClr val="3333B2"/>
                </a:solidFill>
                <a:latin typeface="Arial"/>
                <a:cs typeface="Arial"/>
              </a:rPr>
              <a:t>→</a:t>
            </a:r>
            <a:r>
              <a:rPr sz="2400" i="1" spc="25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Think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critically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about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image,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69" dirty="0">
                <a:latin typeface="Arial"/>
                <a:cs typeface="Arial"/>
              </a:rPr>
              <a:t>statement,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and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their</a:t>
            </a:r>
            <a:r>
              <a:rPr sz="2400" spc="-40" dirty="0">
                <a:latin typeface="Arial"/>
                <a:cs typeface="Arial"/>
              </a:rPr>
              <a:t> relationship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9" dirty="0">
                <a:latin typeface="Arial"/>
                <a:cs typeface="Arial"/>
              </a:rPr>
              <a:t> </a:t>
            </a:r>
            <a:r>
              <a:rPr sz="2400" spc="-129" dirty="0">
                <a:latin typeface="Arial"/>
                <a:cs typeface="Arial"/>
              </a:rPr>
              <a:t>one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9" dirty="0">
                <a:latin typeface="Arial"/>
                <a:cs typeface="Arial"/>
              </a:rPr>
              <a:t>another.</a:t>
            </a:r>
            <a:r>
              <a:rPr sz="2400" spc="14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What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89" dirty="0">
                <a:latin typeface="Arial"/>
                <a:cs typeface="Arial"/>
              </a:rPr>
              <a:t>you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i="1" spc="-59" dirty="0">
                <a:latin typeface="Arial"/>
                <a:cs typeface="Arial"/>
              </a:rPr>
              <a:t>notice</a:t>
            </a:r>
            <a:r>
              <a:rPr sz="2400" spc="-59" dirty="0">
                <a:latin typeface="Arial"/>
                <a:cs typeface="Arial"/>
              </a:rPr>
              <a:t>?</a:t>
            </a:r>
            <a:r>
              <a:rPr sz="2400" spc="14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What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89" dirty="0">
                <a:latin typeface="Arial"/>
                <a:cs typeface="Arial"/>
              </a:rPr>
              <a:t>you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wonder</a:t>
            </a:r>
            <a:r>
              <a:rPr sz="2400" spc="-20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573821" marR="164848" indent="-412746">
              <a:lnSpc>
                <a:spcPct val="102600"/>
              </a:lnSpc>
              <a:spcBef>
                <a:spcPts val="981"/>
              </a:spcBef>
            </a:pPr>
            <a:r>
              <a:rPr sz="2400" i="1" dirty="0">
                <a:solidFill>
                  <a:srgbClr val="3333B2"/>
                </a:solidFill>
                <a:latin typeface="Arial"/>
                <a:cs typeface="Arial"/>
              </a:rPr>
              <a:t>→</a:t>
            </a:r>
            <a:r>
              <a:rPr sz="2400" i="1" spc="337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400" spc="-119" dirty="0">
                <a:latin typeface="Arial"/>
                <a:cs typeface="Arial"/>
              </a:rPr>
              <a:t>Generate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and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write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99" dirty="0">
                <a:latin typeface="Arial"/>
                <a:cs typeface="Arial"/>
              </a:rPr>
              <a:t>down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lang="en-US" sz="2400" spc="20" dirty="0">
                <a:latin typeface="Arial"/>
                <a:cs typeface="Arial"/>
              </a:rPr>
              <a:t>~</a:t>
            </a:r>
            <a:r>
              <a:rPr sz="2400" spc="-119" dirty="0">
                <a:latin typeface="Arial"/>
                <a:cs typeface="Arial"/>
              </a:rPr>
              <a:t>1</a:t>
            </a:r>
            <a:r>
              <a:rPr lang="en-US" sz="2400" spc="-119" dirty="0">
                <a:latin typeface="Arial"/>
                <a:cs typeface="Arial"/>
              </a:rPr>
              <a:t>0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i="1" spc="-139" dirty="0">
                <a:latin typeface="Arial"/>
                <a:cs typeface="Arial"/>
              </a:rPr>
              <a:t>open-</a:t>
            </a:r>
            <a:r>
              <a:rPr sz="2400" i="1" spc="-149" dirty="0">
                <a:latin typeface="Arial"/>
                <a:cs typeface="Arial"/>
              </a:rPr>
              <a:t>ended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spc="-99" dirty="0">
                <a:latin typeface="Arial"/>
                <a:cs typeface="Arial"/>
              </a:rPr>
              <a:t>questions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89" dirty="0">
                <a:latin typeface="Arial"/>
                <a:cs typeface="Arial"/>
              </a:rPr>
              <a:t>you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have </a:t>
            </a:r>
            <a:r>
              <a:rPr sz="2400" spc="-20" dirty="0">
                <a:latin typeface="Arial"/>
                <a:cs typeface="Arial"/>
              </a:rPr>
              <a:t>about</a:t>
            </a:r>
            <a:r>
              <a:rPr sz="2400" spc="-8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statement.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3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377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16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17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9327" y="674255"/>
            <a:ext cx="5149464" cy="550949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930360" y="2787609"/>
            <a:ext cx="3261640" cy="1283516"/>
            <a:chOff x="2823695" y="1376296"/>
            <a:chExt cx="1645920" cy="647700"/>
          </a:xfrm>
        </p:grpSpPr>
        <p:sp>
          <p:nvSpPr>
            <p:cNvPr id="5" name="object 5"/>
            <p:cNvSpPr/>
            <p:nvPr/>
          </p:nvSpPr>
          <p:spPr>
            <a:xfrm>
              <a:off x="2823695" y="1376296"/>
              <a:ext cx="1645920" cy="647700"/>
            </a:xfrm>
            <a:custGeom>
              <a:avLst/>
              <a:gdLst/>
              <a:ahLst/>
              <a:cxnLst/>
              <a:rect l="l" t="t" r="r" b="b"/>
              <a:pathLst>
                <a:path w="1645920" h="647700">
                  <a:moveTo>
                    <a:pt x="1591787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93308"/>
                  </a:lnTo>
                  <a:lnTo>
                    <a:pt x="4243" y="614327"/>
                  </a:lnTo>
                  <a:lnTo>
                    <a:pt x="15816" y="631492"/>
                  </a:lnTo>
                  <a:lnTo>
                    <a:pt x="32980" y="643065"/>
                  </a:lnTo>
                  <a:lnTo>
                    <a:pt x="54000" y="647308"/>
                  </a:lnTo>
                  <a:lnTo>
                    <a:pt x="1591787" y="647308"/>
                  </a:lnTo>
                  <a:lnTo>
                    <a:pt x="1612807" y="643065"/>
                  </a:lnTo>
                  <a:lnTo>
                    <a:pt x="1629971" y="631492"/>
                  </a:lnTo>
                  <a:lnTo>
                    <a:pt x="1641544" y="614327"/>
                  </a:lnTo>
                  <a:lnTo>
                    <a:pt x="1645787" y="593308"/>
                  </a:lnTo>
                  <a:lnTo>
                    <a:pt x="1645787" y="54000"/>
                  </a:lnTo>
                  <a:lnTo>
                    <a:pt x="1641544" y="32980"/>
                  </a:lnTo>
                  <a:lnTo>
                    <a:pt x="1629971" y="15816"/>
                  </a:lnTo>
                  <a:lnTo>
                    <a:pt x="1612807" y="4243"/>
                  </a:lnTo>
                  <a:lnTo>
                    <a:pt x="1591787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2841695" y="1394296"/>
              <a:ext cx="1610360" cy="611505"/>
            </a:xfrm>
            <a:custGeom>
              <a:avLst/>
              <a:gdLst/>
              <a:ahLst/>
              <a:cxnLst/>
              <a:rect l="l" t="t" r="r" b="b"/>
              <a:pathLst>
                <a:path w="1610360" h="611505">
                  <a:moveTo>
                    <a:pt x="1573787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575308"/>
                  </a:lnTo>
                  <a:lnTo>
                    <a:pt x="2829" y="589321"/>
                  </a:lnTo>
                  <a:lnTo>
                    <a:pt x="10544" y="600764"/>
                  </a:lnTo>
                  <a:lnTo>
                    <a:pt x="21987" y="608479"/>
                  </a:lnTo>
                  <a:lnTo>
                    <a:pt x="36000" y="611308"/>
                  </a:lnTo>
                  <a:lnTo>
                    <a:pt x="1573787" y="611308"/>
                  </a:lnTo>
                  <a:lnTo>
                    <a:pt x="1587800" y="608479"/>
                  </a:lnTo>
                  <a:lnTo>
                    <a:pt x="1599243" y="600764"/>
                  </a:lnTo>
                  <a:lnTo>
                    <a:pt x="1606958" y="589321"/>
                  </a:lnTo>
                  <a:lnTo>
                    <a:pt x="1609787" y="575308"/>
                  </a:lnTo>
                  <a:lnTo>
                    <a:pt x="1609787" y="36000"/>
                  </a:lnTo>
                  <a:lnTo>
                    <a:pt x="1606958" y="21987"/>
                  </a:lnTo>
                  <a:lnTo>
                    <a:pt x="1599243" y="10544"/>
                  </a:lnTo>
                  <a:lnTo>
                    <a:pt x="1587800" y="2829"/>
                  </a:lnTo>
                  <a:lnTo>
                    <a:pt x="1573787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12198" y="2856921"/>
            <a:ext cx="2814926" cy="10278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 algn="just">
              <a:lnSpc>
                <a:spcPct val="102600"/>
              </a:lnSpc>
              <a:spcBef>
                <a:spcPts val="109"/>
              </a:spcBef>
            </a:pPr>
            <a:r>
              <a:rPr sz="2180" spc="-79" dirty="0">
                <a:latin typeface="Arial"/>
                <a:cs typeface="Arial"/>
              </a:rPr>
              <a:t>Americans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have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good </a:t>
            </a:r>
            <a:r>
              <a:rPr sz="2180" spc="-59" dirty="0">
                <a:latin typeface="Arial"/>
                <a:cs typeface="Arial"/>
              </a:rPr>
              <a:t>understanding</a:t>
            </a:r>
            <a:r>
              <a:rPr sz="2180" spc="188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88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which </a:t>
            </a:r>
            <a:r>
              <a:rPr sz="2180" spc="-59" dirty="0">
                <a:latin typeface="Arial"/>
                <a:cs typeface="Arial"/>
              </a:rPr>
              <a:t>foods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are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healthy.</a:t>
            </a:r>
            <a:endParaRPr sz="218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9327" y="6407963"/>
            <a:ext cx="368947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20" dirty="0">
                <a:latin typeface="Arial"/>
                <a:cs typeface="Arial"/>
              </a:rPr>
              <a:t>Image</a:t>
            </a:r>
            <a:r>
              <a:rPr sz="1189" spc="40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courtesy</a:t>
            </a:r>
            <a:r>
              <a:rPr sz="1189" spc="4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of</a:t>
            </a:r>
            <a:r>
              <a:rPr sz="1189" spc="4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The</a:t>
            </a:r>
            <a:r>
              <a:rPr sz="1189" spc="5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Upshot</a:t>
            </a:r>
            <a:r>
              <a:rPr sz="1189" spc="4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–</a:t>
            </a:r>
            <a:r>
              <a:rPr sz="1189" spc="4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The</a:t>
            </a:r>
            <a:r>
              <a:rPr sz="1189" spc="5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New</a:t>
            </a:r>
            <a:r>
              <a:rPr sz="1189" spc="4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York</a:t>
            </a:r>
            <a:r>
              <a:rPr sz="1189" spc="50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Times</a:t>
            </a:r>
            <a:endParaRPr sz="1189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9195736" y="12842202"/>
            <a:ext cx="117145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Introduction</a:t>
            </a:r>
            <a:r>
              <a:rPr spc="79" dirty="0"/>
              <a:t> </a:t>
            </a:r>
            <a:r>
              <a:rPr spc="159" dirty="0"/>
              <a:t>&amp;</a:t>
            </a:r>
            <a:r>
              <a:rPr spc="79" dirty="0"/>
              <a:t> </a:t>
            </a:r>
            <a:r>
              <a:rPr dirty="0"/>
              <a:t>Descriptive</a:t>
            </a:r>
            <a:r>
              <a:rPr spc="99" dirty="0"/>
              <a:t> </a:t>
            </a:r>
            <a:r>
              <a:rPr spc="-20" dirty="0"/>
              <a:t>Statistics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048309" y="12842202"/>
            <a:ext cx="54360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SDS</a:t>
            </a:r>
            <a:r>
              <a:rPr spc="-59" dirty="0"/>
              <a:t> </a:t>
            </a:r>
            <a:r>
              <a:rPr spc="-50" dirty="0"/>
              <a:t>220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24129537" y="12842202"/>
            <a:ext cx="3033764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75503">
              <a:spcBef>
                <a:spcPts val="377"/>
              </a:spcBef>
            </a:pPr>
            <a:r>
              <a:rPr spc="-50" dirty="0"/>
              <a:t>9</a:t>
            </a:r>
            <a:r>
              <a:rPr spc="-119" dirty="0"/>
              <a:t> </a:t>
            </a:r>
            <a:r>
              <a:rPr spc="297" dirty="0"/>
              <a:t>/</a:t>
            </a:r>
            <a:r>
              <a:rPr spc="-109" dirty="0"/>
              <a:t> </a:t>
            </a:r>
            <a:r>
              <a:rPr spc="-50" dirty="0"/>
              <a:t>17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397C92A5-10C0-9A2F-A893-A6DD67A86CFD}"/>
              </a:ext>
            </a:extLst>
          </p:cNvPr>
          <p:cNvSpPr txBox="1">
            <a:spLocks/>
          </p:cNvSpPr>
          <p:nvPr/>
        </p:nvSpPr>
        <p:spPr>
          <a:xfrm>
            <a:off x="255118" y="2809324"/>
            <a:ext cx="2654337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>
            <a:lvl1pPr marL="25168" defTabSz="914400">
              <a:lnSpc>
                <a:spcPct val="100000"/>
              </a:lnSpc>
              <a:spcBef>
                <a:spcPts val="268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statistics?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76890" y="1217013"/>
            <a:ext cx="6615139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994120" marR="10067" indent="-970209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“Statistics:</a:t>
            </a:r>
            <a:r>
              <a:rPr sz="2180" spc="178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Art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Science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Learning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 </a:t>
            </a:r>
            <a:r>
              <a:rPr sz="2180" spc="-20" dirty="0">
                <a:latin typeface="Arial"/>
                <a:cs typeface="Arial"/>
              </a:rPr>
              <a:t>Data.” </a:t>
            </a:r>
            <a:r>
              <a:rPr sz="2180" dirty="0">
                <a:latin typeface="Arial"/>
                <a:cs typeface="Arial"/>
              </a:rPr>
              <a:t>–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Alan </a:t>
            </a:r>
            <a:r>
              <a:rPr sz="2180" spc="-59" dirty="0">
                <a:latin typeface="Arial"/>
                <a:cs typeface="Arial"/>
              </a:rPr>
              <a:t>Agresti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Christine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A.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Franklin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8636" y="2337357"/>
            <a:ext cx="2312978" cy="29022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28313" y="5274170"/>
            <a:ext cx="3133288" cy="45085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892191" marR="10067" indent="-868282">
              <a:lnSpc>
                <a:spcPct val="122000"/>
              </a:lnSpc>
              <a:spcBef>
                <a:spcPts val="198"/>
              </a:spcBef>
            </a:pPr>
            <a:r>
              <a:rPr sz="1189" i="1" spc="-20" dirty="0">
                <a:latin typeface="Arial"/>
                <a:cs typeface="Arial"/>
              </a:rPr>
              <a:t>Distinguished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spc="-40" dirty="0">
                <a:latin typeface="Arial"/>
                <a:cs typeface="Arial"/>
              </a:rPr>
              <a:t>Professor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Emeritus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of</a:t>
            </a:r>
            <a:r>
              <a:rPr sz="1189" i="1" spc="7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Statistics,</a:t>
            </a:r>
            <a:r>
              <a:rPr sz="1189" i="1" spc="991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University</a:t>
            </a:r>
            <a:r>
              <a:rPr sz="1189" i="1" spc="9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of</a:t>
            </a:r>
            <a:r>
              <a:rPr sz="1189" i="1" spc="8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Florida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8914" y="2526805"/>
            <a:ext cx="2523340" cy="25233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35163" y="5084663"/>
            <a:ext cx="2531797" cy="45085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567529" marR="10067" indent="-543620">
              <a:lnSpc>
                <a:spcPct val="122000"/>
              </a:lnSpc>
              <a:spcBef>
                <a:spcPts val="198"/>
              </a:spcBef>
            </a:pPr>
            <a:r>
              <a:rPr sz="1189" i="1" spc="-20" dirty="0">
                <a:latin typeface="Arial"/>
                <a:cs typeface="Arial"/>
              </a:rPr>
              <a:t>Senior</a:t>
            </a:r>
            <a:r>
              <a:rPr sz="1189" i="1" spc="10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Lecture</a:t>
            </a:r>
            <a:r>
              <a:rPr sz="1189" i="1" spc="20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Emeritus</a:t>
            </a:r>
            <a:r>
              <a:rPr sz="1189" i="1" spc="20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in</a:t>
            </a:r>
            <a:r>
              <a:rPr sz="1189" i="1" spc="30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Statistics,</a:t>
            </a:r>
            <a:r>
              <a:rPr sz="1189" i="1" spc="991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University</a:t>
            </a:r>
            <a:r>
              <a:rPr sz="1189" i="1" spc="9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of</a:t>
            </a:r>
            <a:r>
              <a:rPr sz="1189" i="1" spc="8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Georgia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3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377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18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17</a:t>
            </a:r>
            <a:endParaRPr spc="-50"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BABB4DF4-0F4F-66D1-0E51-A9E35CC5FF5A}"/>
              </a:ext>
            </a:extLst>
          </p:cNvPr>
          <p:cNvSpPr txBox="1">
            <a:spLocks/>
          </p:cNvSpPr>
          <p:nvPr/>
        </p:nvSpPr>
        <p:spPr>
          <a:xfrm>
            <a:off x="255118" y="2809324"/>
            <a:ext cx="2654337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>
            <a:lvl1pPr marL="25168" defTabSz="914400">
              <a:lnSpc>
                <a:spcPct val="100000"/>
              </a:lnSpc>
              <a:spcBef>
                <a:spcPts val="268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statistics?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99082" y="1021396"/>
            <a:ext cx="8400735" cy="10278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 indent="-1258" algn="ctr">
              <a:lnSpc>
                <a:spcPct val="102600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“Statistics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knowledge</a:t>
            </a:r>
            <a:r>
              <a:rPr sz="2180" spc="-20" dirty="0">
                <a:latin typeface="Arial"/>
                <a:cs typeface="Arial"/>
              </a:rPr>
              <a:t> about </a:t>
            </a:r>
            <a:r>
              <a:rPr sz="2180" spc="-149" dirty="0">
                <a:latin typeface="Arial"/>
                <a:cs typeface="Arial"/>
              </a:rPr>
              <a:t>randomness</a:t>
            </a:r>
            <a:r>
              <a:rPr sz="2180" dirty="0">
                <a:latin typeface="Arial"/>
                <a:cs typeface="Arial"/>
              </a:rPr>
              <a:t> to</a:t>
            </a:r>
            <a:r>
              <a:rPr sz="2180" spc="-20" dirty="0">
                <a:latin typeface="Arial"/>
                <a:cs typeface="Arial"/>
              </a:rPr>
              <a:t> condense, </a:t>
            </a:r>
            <a:r>
              <a:rPr sz="2180" spc="-89" dirty="0">
                <a:latin typeface="Arial"/>
                <a:cs typeface="Arial"/>
              </a:rPr>
              <a:t>communicate,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contextualize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provide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insight </a:t>
            </a:r>
            <a:r>
              <a:rPr sz="2180" dirty="0">
                <a:latin typeface="Arial"/>
                <a:cs typeface="Arial"/>
              </a:rPr>
              <a:t>into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40" dirty="0">
                <a:latin typeface="Arial"/>
                <a:cs typeface="Arial"/>
              </a:rPr>
              <a:t>setting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which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came.”</a:t>
            </a:r>
            <a:r>
              <a:rPr sz="2180" spc="12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–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Jo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Hardin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532853"/>
            <a:ext cx="3003803" cy="30038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54797" y="5702039"/>
            <a:ext cx="3887037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i="1" spc="-40" dirty="0">
                <a:latin typeface="Arial"/>
                <a:cs typeface="Arial"/>
              </a:rPr>
              <a:t>Professor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of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Mathematics</a:t>
            </a:r>
            <a:r>
              <a:rPr sz="1189" i="1" spc="7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and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Statistics,</a:t>
            </a:r>
            <a:r>
              <a:rPr sz="1189" i="1" spc="7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Pomona</a:t>
            </a:r>
            <a:r>
              <a:rPr sz="1189" i="1" spc="7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College</a:t>
            </a:r>
            <a:endParaRPr sz="1189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95736" y="12842202"/>
            <a:ext cx="117145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Introduction</a:t>
            </a:r>
            <a:r>
              <a:rPr spc="79" dirty="0"/>
              <a:t> </a:t>
            </a:r>
            <a:r>
              <a:rPr spc="159" dirty="0"/>
              <a:t>&amp;</a:t>
            </a:r>
            <a:r>
              <a:rPr spc="79" dirty="0"/>
              <a:t> </a:t>
            </a:r>
            <a:r>
              <a:rPr dirty="0"/>
              <a:t>Descriptive</a:t>
            </a:r>
            <a:r>
              <a:rPr spc="99" dirty="0"/>
              <a:t> </a:t>
            </a:r>
            <a:r>
              <a:rPr spc="-20" dirty="0"/>
              <a:t>Statistics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048309" y="12842202"/>
            <a:ext cx="54360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SDS</a:t>
            </a:r>
            <a:r>
              <a:rPr spc="-59" dirty="0"/>
              <a:t> </a:t>
            </a:r>
            <a:r>
              <a:rPr spc="-50" dirty="0"/>
              <a:t>220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24129537" y="12842202"/>
            <a:ext cx="3033764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75503">
              <a:spcBef>
                <a:spcPts val="377"/>
              </a:spcBef>
            </a:pPr>
            <a:r>
              <a:rPr spc="-50" dirty="0"/>
              <a:t>11</a:t>
            </a:r>
            <a:r>
              <a:rPr spc="-119" dirty="0"/>
              <a:t> </a:t>
            </a:r>
            <a:r>
              <a:rPr spc="297" dirty="0"/>
              <a:t>/</a:t>
            </a:r>
            <a:r>
              <a:rPr spc="-109" dirty="0"/>
              <a:t> </a:t>
            </a:r>
            <a:r>
              <a:rPr spc="-50" dirty="0"/>
              <a:t>17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4C011B0E-0142-537B-3D26-F0052317EB21}"/>
              </a:ext>
            </a:extLst>
          </p:cNvPr>
          <p:cNvSpPr txBox="1">
            <a:spLocks/>
          </p:cNvSpPr>
          <p:nvPr/>
        </p:nvSpPr>
        <p:spPr>
          <a:xfrm>
            <a:off x="255118" y="2809324"/>
            <a:ext cx="2654337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>
            <a:lvl1pPr marL="25168" defTabSz="914400">
              <a:lnSpc>
                <a:spcPct val="100000"/>
              </a:lnSpc>
              <a:spcBef>
                <a:spcPts val="268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statistics?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What will we do in this class? </a:t>
            </a:r>
          </a:p>
          <a:p>
            <a:r>
              <a:rPr lang="en-US" dirty="0"/>
              <a:t>What are statistics?</a:t>
            </a:r>
          </a:p>
          <a:p>
            <a:r>
              <a:rPr lang="en-US" dirty="0"/>
              <a:t>Data vocab 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42302"/>
              </p:ext>
            </p:extLst>
          </p:nvPr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7764" y="4353305"/>
            <a:ext cx="129332" cy="12933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89213" y="4187929"/>
            <a:ext cx="7972897" cy="1969000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Population:</a:t>
            </a:r>
            <a:r>
              <a:rPr sz="2180" spc="7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target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group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about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which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wish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claims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or </a:t>
            </a:r>
            <a:r>
              <a:rPr sz="2180" spc="-20" dirty="0">
                <a:latin typeface="Arial"/>
                <a:cs typeface="Arial"/>
              </a:rPr>
              <a:t>predictions</a:t>
            </a:r>
            <a:endParaRPr sz="2180" dirty="0">
              <a:latin typeface="Arial"/>
              <a:cs typeface="Arial"/>
            </a:endParaRPr>
          </a:p>
          <a:p>
            <a:pPr marL="25168" marR="2267600">
              <a:lnSpc>
                <a:spcPct val="125299"/>
              </a:lnSpc>
            </a:pP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Parameter:</a:t>
            </a:r>
            <a:r>
              <a:rPr sz="2180" spc="178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numerical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summary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population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Sample:</a:t>
            </a:r>
            <a:r>
              <a:rPr sz="2180" spc="188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have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hand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4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Statistic:</a:t>
            </a:r>
            <a:r>
              <a:rPr sz="2180" spc="198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numerical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summary</a:t>
            </a:r>
            <a:r>
              <a:rPr sz="2180" dirty="0">
                <a:latin typeface="Arial"/>
                <a:cs typeface="Arial"/>
              </a:rPr>
              <a:t> of 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sample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7764" y="5110504"/>
            <a:ext cx="129332" cy="1293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7764" y="5526716"/>
            <a:ext cx="129332" cy="12933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7764" y="5942926"/>
            <a:ext cx="129332" cy="129332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grpSp>
        <p:nvGrpSpPr>
          <p:cNvPr id="2" name="object 10">
            <a:extLst>
              <a:ext uri="{FF2B5EF4-FFF2-40B4-BE49-F238E27FC236}">
                <a16:creationId xmlns:a16="http://schemas.microsoft.com/office/drawing/2014/main" id="{ECE67D66-50F6-3147-6775-6CAFF075DE69}"/>
              </a:ext>
            </a:extLst>
          </p:cNvPr>
          <p:cNvGrpSpPr/>
          <p:nvPr/>
        </p:nvGrpSpPr>
        <p:grpSpPr>
          <a:xfrm>
            <a:off x="3608804" y="4864728"/>
            <a:ext cx="8583196" cy="547382"/>
            <a:chOff x="138547" y="2330460"/>
            <a:chExt cx="4331335" cy="276225"/>
          </a:xfrm>
        </p:grpSpPr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CBD2BD7B-49FF-EB5C-DFA2-42069FBBE774}"/>
                </a:ext>
              </a:extLst>
            </p:cNvPr>
            <p:cNvSpPr/>
            <p:nvPr/>
          </p:nvSpPr>
          <p:spPr>
            <a:xfrm>
              <a:off x="138547" y="2330460"/>
              <a:ext cx="4331335" cy="276225"/>
            </a:xfrm>
            <a:custGeom>
              <a:avLst/>
              <a:gdLst/>
              <a:ahLst/>
              <a:cxnLst/>
              <a:rect l="l" t="t" r="r" b="b"/>
              <a:pathLst>
                <a:path w="4331335" h="27622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22214"/>
                  </a:lnTo>
                  <a:lnTo>
                    <a:pt x="4243" y="243234"/>
                  </a:lnTo>
                  <a:lnTo>
                    <a:pt x="15816" y="260398"/>
                  </a:lnTo>
                  <a:lnTo>
                    <a:pt x="32980" y="271971"/>
                  </a:lnTo>
                  <a:lnTo>
                    <a:pt x="54000" y="276215"/>
                  </a:lnTo>
                  <a:lnTo>
                    <a:pt x="4276964" y="276215"/>
                  </a:lnTo>
                  <a:lnTo>
                    <a:pt x="4297984" y="271971"/>
                  </a:lnTo>
                  <a:lnTo>
                    <a:pt x="4315149" y="260398"/>
                  </a:lnTo>
                  <a:lnTo>
                    <a:pt x="4326721" y="243234"/>
                  </a:lnTo>
                  <a:lnTo>
                    <a:pt x="4330965" y="22221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F8954F2B-1D76-B137-CCB7-9622FF2434BD}"/>
                </a:ext>
              </a:extLst>
            </p:cNvPr>
            <p:cNvSpPr/>
            <p:nvPr/>
          </p:nvSpPr>
          <p:spPr>
            <a:xfrm>
              <a:off x="156547" y="2348460"/>
              <a:ext cx="4295140" cy="240665"/>
            </a:xfrm>
            <a:custGeom>
              <a:avLst/>
              <a:gdLst/>
              <a:ahLst/>
              <a:cxnLst/>
              <a:rect l="l" t="t" r="r" b="b"/>
              <a:pathLst>
                <a:path w="4295140" h="240664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204214"/>
                  </a:lnTo>
                  <a:lnTo>
                    <a:pt x="2829" y="218227"/>
                  </a:lnTo>
                  <a:lnTo>
                    <a:pt x="10544" y="229671"/>
                  </a:lnTo>
                  <a:lnTo>
                    <a:pt x="21987" y="237386"/>
                  </a:lnTo>
                  <a:lnTo>
                    <a:pt x="36000" y="240215"/>
                  </a:lnTo>
                  <a:lnTo>
                    <a:pt x="4258964" y="240215"/>
                  </a:lnTo>
                  <a:lnTo>
                    <a:pt x="4272977" y="237386"/>
                  </a:lnTo>
                  <a:lnTo>
                    <a:pt x="4284420" y="229671"/>
                  </a:lnTo>
                  <a:lnTo>
                    <a:pt x="4292136" y="218227"/>
                  </a:lnTo>
                  <a:lnTo>
                    <a:pt x="4294965" y="20421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3">
            <a:extLst>
              <a:ext uri="{FF2B5EF4-FFF2-40B4-BE49-F238E27FC236}">
                <a16:creationId xmlns:a16="http://schemas.microsoft.com/office/drawing/2014/main" id="{AB3491CF-954D-F33E-636B-4F6142B43881}"/>
              </a:ext>
            </a:extLst>
          </p:cNvPr>
          <p:cNvSpPr txBox="1"/>
          <p:nvPr/>
        </p:nvSpPr>
        <p:spPr>
          <a:xfrm>
            <a:off x="3690641" y="4934040"/>
            <a:ext cx="3666826" cy="1090215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latin typeface="Arial"/>
                <a:cs typeface="Arial"/>
              </a:rPr>
              <a:t>Where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do</a:t>
            </a:r>
            <a:r>
              <a:rPr sz="2180" spc="-12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from?</a:t>
            </a:r>
            <a:endParaRPr sz="218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576" dirty="0">
              <a:latin typeface="Arial"/>
              <a:cs typeface="Arial"/>
            </a:endParaRPr>
          </a:p>
          <a:p>
            <a:pPr marL="55369"/>
            <a:r>
              <a:rPr sz="2180" i="1" dirty="0">
                <a:solidFill>
                  <a:srgbClr val="3333B2"/>
                </a:solidFill>
                <a:latin typeface="Arial"/>
                <a:cs typeface="Arial"/>
              </a:rPr>
              <a:t>→</a:t>
            </a:r>
            <a:r>
              <a:rPr sz="2180" i="1" spc="337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Weeks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1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2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EBD7A35-BB8A-C5D1-B94B-5A9687444693}"/>
              </a:ext>
            </a:extLst>
          </p:cNvPr>
          <p:cNvSpPr/>
          <p:nvPr/>
        </p:nvSpPr>
        <p:spPr>
          <a:xfrm>
            <a:off x="4087091" y="1260764"/>
            <a:ext cx="2466109" cy="2798618"/>
          </a:xfrm>
          <a:prstGeom prst="frame">
            <a:avLst>
              <a:gd name="adj1" fmla="val 35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9135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EBD7A35-BB8A-C5D1-B94B-5A9687444693}"/>
              </a:ext>
            </a:extLst>
          </p:cNvPr>
          <p:cNvSpPr/>
          <p:nvPr/>
        </p:nvSpPr>
        <p:spPr>
          <a:xfrm>
            <a:off x="4087091" y="3095486"/>
            <a:ext cx="7370618" cy="963896"/>
          </a:xfrm>
          <a:prstGeom prst="frame">
            <a:avLst>
              <a:gd name="adj1" fmla="val 35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43DE079C-9C1A-D192-2CFA-2BFB98D8184A}"/>
              </a:ext>
            </a:extLst>
          </p:cNvPr>
          <p:cNvGrpSpPr/>
          <p:nvPr/>
        </p:nvGrpSpPr>
        <p:grpSpPr>
          <a:xfrm>
            <a:off x="3608804" y="4624533"/>
            <a:ext cx="8583196" cy="972703"/>
            <a:chOff x="138547" y="2327936"/>
            <a:chExt cx="4331335" cy="49085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C2B1E886-ED8B-866D-F3A8-4BDFF91BF0DD}"/>
                </a:ext>
              </a:extLst>
            </p:cNvPr>
            <p:cNvSpPr/>
            <p:nvPr/>
          </p:nvSpPr>
          <p:spPr>
            <a:xfrm>
              <a:off x="138547" y="232793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B8B14B99-252A-8D08-83A2-B499B301EE52}"/>
                </a:ext>
              </a:extLst>
            </p:cNvPr>
            <p:cNvSpPr/>
            <p:nvPr/>
          </p:nvSpPr>
          <p:spPr>
            <a:xfrm>
              <a:off x="156547" y="234593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DF0F5A23-90C8-9D8E-F762-4E810D3F13CF}"/>
              </a:ext>
            </a:extLst>
          </p:cNvPr>
          <p:cNvSpPr txBox="1"/>
          <p:nvPr/>
        </p:nvSpPr>
        <p:spPr>
          <a:xfrm>
            <a:off x="3690641" y="4709090"/>
            <a:ext cx="8135224" cy="151329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50" dirty="0">
                <a:latin typeface="Arial"/>
                <a:cs typeface="Arial"/>
              </a:rPr>
              <a:t>How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summarize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make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18" dirty="0">
                <a:latin typeface="Arial"/>
                <a:cs typeface="Arial"/>
              </a:rPr>
              <a:t>sense</a:t>
            </a:r>
            <a:r>
              <a:rPr sz="2180" spc="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all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(in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way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that </a:t>
            </a:r>
            <a:r>
              <a:rPr sz="2180" spc="-59" dirty="0">
                <a:latin typeface="Arial"/>
                <a:cs typeface="Arial"/>
              </a:rPr>
              <a:t>informs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research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question)?</a:t>
            </a:r>
            <a:endParaRPr sz="218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72" dirty="0">
              <a:latin typeface="Arial"/>
              <a:cs typeface="Arial"/>
            </a:endParaRPr>
          </a:p>
          <a:p>
            <a:pPr marL="55369">
              <a:spcBef>
                <a:spcPts val="10"/>
              </a:spcBef>
            </a:pPr>
            <a:r>
              <a:rPr sz="2180" i="1" dirty="0">
                <a:solidFill>
                  <a:srgbClr val="3333B2"/>
                </a:solidFill>
                <a:latin typeface="Arial"/>
                <a:cs typeface="Arial"/>
              </a:rPr>
              <a:t>→</a:t>
            </a:r>
            <a:r>
              <a:rPr sz="2180" i="1" spc="297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Weeks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3,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4,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5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6201160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EBD7A35-BB8A-C5D1-B94B-5A9687444693}"/>
              </a:ext>
            </a:extLst>
          </p:cNvPr>
          <p:cNvSpPr/>
          <p:nvPr/>
        </p:nvSpPr>
        <p:spPr>
          <a:xfrm>
            <a:off x="5361708" y="2156857"/>
            <a:ext cx="4793673" cy="946562"/>
          </a:xfrm>
          <a:prstGeom prst="frame">
            <a:avLst>
              <a:gd name="adj1" fmla="val 64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object 11">
            <a:extLst>
              <a:ext uri="{FF2B5EF4-FFF2-40B4-BE49-F238E27FC236}">
                <a16:creationId xmlns:a16="http://schemas.microsoft.com/office/drawing/2014/main" id="{FB305E55-AC25-0102-967F-D5578D0120D4}"/>
              </a:ext>
            </a:extLst>
          </p:cNvPr>
          <p:cNvGrpSpPr/>
          <p:nvPr/>
        </p:nvGrpSpPr>
        <p:grpSpPr>
          <a:xfrm>
            <a:off x="3608804" y="4543445"/>
            <a:ext cx="8583196" cy="972703"/>
            <a:chOff x="138547" y="2325396"/>
            <a:chExt cx="4331335" cy="4908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62764E45-0D12-1394-AABC-5CD2166A98A8}"/>
                </a:ext>
              </a:extLst>
            </p:cNvPr>
            <p:cNvSpPr/>
            <p:nvPr/>
          </p:nvSpPr>
          <p:spPr>
            <a:xfrm>
              <a:off x="138547" y="232539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9A04516A-C7DB-538F-19F3-3CE3FF8947C4}"/>
                </a:ext>
              </a:extLst>
            </p:cNvPr>
            <p:cNvSpPr/>
            <p:nvPr/>
          </p:nvSpPr>
          <p:spPr>
            <a:xfrm>
              <a:off x="156547" y="234339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74BCA405-D9E3-0FA8-BD9F-68F17FBB6044}"/>
              </a:ext>
            </a:extLst>
          </p:cNvPr>
          <p:cNvSpPr txBox="1"/>
          <p:nvPr/>
        </p:nvSpPr>
        <p:spPr>
          <a:xfrm>
            <a:off x="3690640" y="4628001"/>
            <a:ext cx="8136482" cy="151329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99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How</a:t>
            </a:r>
            <a:r>
              <a:rPr sz="2180" spc="13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can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we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use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ideas</a:t>
            </a:r>
            <a:r>
              <a:rPr sz="2180" spc="13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mathematics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relate</a:t>
            </a:r>
            <a:r>
              <a:rPr sz="2180" spc="13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sample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(and </a:t>
            </a:r>
            <a:r>
              <a:rPr sz="2180" spc="-149" dirty="0">
                <a:latin typeface="Arial"/>
                <a:cs typeface="Arial"/>
              </a:rPr>
              <a:t>sample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statistic)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back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population</a:t>
            </a:r>
            <a:r>
              <a:rPr sz="2180" spc="-20" dirty="0">
                <a:latin typeface="Arial"/>
                <a:cs typeface="Arial"/>
              </a:rPr>
              <a:t> (and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parameter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interest)?</a:t>
            </a:r>
            <a:endParaRPr sz="218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72" dirty="0">
              <a:latin typeface="Arial"/>
              <a:cs typeface="Arial"/>
            </a:endParaRPr>
          </a:p>
          <a:p>
            <a:pPr marL="55369"/>
            <a:r>
              <a:rPr sz="2180" i="1" dirty="0">
                <a:solidFill>
                  <a:srgbClr val="3333B2"/>
                </a:solidFill>
                <a:latin typeface="Arial"/>
                <a:cs typeface="Arial"/>
              </a:rPr>
              <a:t>→</a:t>
            </a:r>
            <a:r>
              <a:rPr sz="2180" i="1" spc="297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Weeks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6,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7,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9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493135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EBD7A35-BB8A-C5D1-B94B-5A9687444693}"/>
              </a:ext>
            </a:extLst>
          </p:cNvPr>
          <p:cNvSpPr/>
          <p:nvPr/>
        </p:nvSpPr>
        <p:spPr>
          <a:xfrm>
            <a:off x="8880764" y="1196873"/>
            <a:ext cx="2452254" cy="2906916"/>
          </a:xfrm>
          <a:prstGeom prst="frame">
            <a:avLst>
              <a:gd name="adj1" fmla="val 31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89122463-3AA4-AE3D-F074-D10F4FFEEDBE}"/>
              </a:ext>
            </a:extLst>
          </p:cNvPr>
          <p:cNvGrpSpPr/>
          <p:nvPr/>
        </p:nvGrpSpPr>
        <p:grpSpPr>
          <a:xfrm>
            <a:off x="3440122" y="4469607"/>
            <a:ext cx="8583196" cy="942503"/>
            <a:chOff x="138547" y="2330465"/>
            <a:chExt cx="4331335" cy="47561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E6156EFD-EB16-03AE-7EA0-0BF700B5F733}"/>
                </a:ext>
              </a:extLst>
            </p:cNvPr>
            <p:cNvSpPr/>
            <p:nvPr/>
          </p:nvSpPr>
          <p:spPr>
            <a:xfrm>
              <a:off x="138547" y="2330465"/>
              <a:ext cx="4331335" cy="475615"/>
            </a:xfrm>
            <a:custGeom>
              <a:avLst/>
              <a:gdLst/>
              <a:ahLst/>
              <a:cxnLst/>
              <a:rect l="l" t="t" r="r" b="b"/>
              <a:pathLst>
                <a:path w="4331335" h="4756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21231"/>
                  </a:lnTo>
                  <a:lnTo>
                    <a:pt x="4243" y="442250"/>
                  </a:lnTo>
                  <a:lnTo>
                    <a:pt x="15816" y="459415"/>
                  </a:lnTo>
                  <a:lnTo>
                    <a:pt x="32980" y="470987"/>
                  </a:lnTo>
                  <a:lnTo>
                    <a:pt x="54000" y="475231"/>
                  </a:lnTo>
                  <a:lnTo>
                    <a:pt x="4276964" y="475231"/>
                  </a:lnTo>
                  <a:lnTo>
                    <a:pt x="4297984" y="470987"/>
                  </a:lnTo>
                  <a:lnTo>
                    <a:pt x="4315149" y="459415"/>
                  </a:lnTo>
                  <a:lnTo>
                    <a:pt x="4326721" y="442250"/>
                  </a:lnTo>
                  <a:lnTo>
                    <a:pt x="4330965" y="421231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3502F0F2-3A2F-67FF-FAE9-4AB10BE101EC}"/>
                </a:ext>
              </a:extLst>
            </p:cNvPr>
            <p:cNvSpPr/>
            <p:nvPr/>
          </p:nvSpPr>
          <p:spPr>
            <a:xfrm>
              <a:off x="156547" y="2348465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EAF0CC49-39D3-BE90-7C2E-7AE9A1802FE2}"/>
              </a:ext>
            </a:extLst>
          </p:cNvPr>
          <p:cNvSpPr txBox="1"/>
          <p:nvPr/>
        </p:nvSpPr>
        <p:spPr>
          <a:xfrm>
            <a:off x="3521959" y="4538909"/>
            <a:ext cx="8135224" cy="149803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How</a:t>
            </a:r>
            <a:r>
              <a:rPr sz="2180" spc="178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do</a:t>
            </a:r>
            <a:r>
              <a:rPr sz="2180" spc="188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we</a:t>
            </a:r>
            <a:r>
              <a:rPr sz="2180" spc="17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use</a:t>
            </a:r>
            <a:r>
              <a:rPr sz="2180" spc="188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these</a:t>
            </a:r>
            <a:r>
              <a:rPr sz="2180" spc="188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summaries</a:t>
            </a:r>
            <a:r>
              <a:rPr sz="2180" spc="178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88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draw</a:t>
            </a:r>
            <a:r>
              <a:rPr sz="2180" spc="178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rigorous</a:t>
            </a:r>
            <a:r>
              <a:rPr sz="2180" spc="18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and</a:t>
            </a:r>
            <a:r>
              <a:rPr sz="2180" spc="178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reproducible </a:t>
            </a:r>
            <a:r>
              <a:rPr sz="2180" spc="-119" dirty="0">
                <a:latin typeface="Arial"/>
                <a:cs typeface="Arial"/>
              </a:rPr>
              <a:t>conclusions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about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population?</a:t>
            </a:r>
            <a:endParaRPr sz="218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73" dirty="0">
              <a:latin typeface="Arial"/>
              <a:cs typeface="Arial"/>
            </a:endParaRPr>
          </a:p>
          <a:p>
            <a:pPr marL="55369"/>
            <a:r>
              <a:rPr sz="2180" i="1" dirty="0">
                <a:solidFill>
                  <a:srgbClr val="3333B2"/>
                </a:solidFill>
                <a:latin typeface="Arial"/>
                <a:cs typeface="Arial"/>
              </a:rPr>
              <a:t>→</a:t>
            </a:r>
            <a:r>
              <a:rPr sz="2180" i="1" spc="404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Weeks</a:t>
            </a:r>
            <a:r>
              <a:rPr sz="2180" spc="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9–14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9916957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Big Picture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239B9F8-D8F7-E99D-6B98-27F5DAAA227A}"/>
              </a:ext>
            </a:extLst>
          </p:cNvPr>
          <p:cNvSpPr txBox="1"/>
          <p:nvPr/>
        </p:nvSpPr>
        <p:spPr>
          <a:xfrm>
            <a:off x="3606374" y="799269"/>
            <a:ext cx="8114571" cy="10278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50" dirty="0">
                <a:latin typeface="Arial"/>
                <a:cs typeface="Arial"/>
              </a:rPr>
              <a:t>Although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questions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are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framed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terms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populations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parameters</a:t>
            </a:r>
            <a:r>
              <a:rPr sz="2180" spc="-109" dirty="0">
                <a:latin typeface="Arial"/>
                <a:cs typeface="Arial"/>
              </a:rPr>
              <a:t>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have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disposal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i="1" spc="-159" dirty="0">
                <a:latin typeface="Arial"/>
                <a:cs typeface="Arial"/>
              </a:rPr>
              <a:t>answer</a:t>
            </a:r>
            <a:r>
              <a:rPr sz="2180" i="1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questions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is </a:t>
            </a:r>
            <a:r>
              <a:rPr sz="2180" spc="-20" dirty="0">
                <a:latin typeface="Arial"/>
                <a:cs typeface="Arial"/>
              </a:rPr>
              <a:t>often</a:t>
            </a:r>
            <a:r>
              <a:rPr sz="2180" spc="-8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only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sample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6132999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Big Picture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239B9F8-D8F7-E99D-6B98-27F5DAAA227A}"/>
              </a:ext>
            </a:extLst>
          </p:cNvPr>
          <p:cNvSpPr txBox="1"/>
          <p:nvPr/>
        </p:nvSpPr>
        <p:spPr>
          <a:xfrm>
            <a:off x="3606374" y="799269"/>
            <a:ext cx="8114571" cy="10278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50" dirty="0">
                <a:latin typeface="Arial"/>
                <a:cs typeface="Arial"/>
              </a:rPr>
              <a:t>Although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questions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are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framed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terms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populations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parameters</a:t>
            </a:r>
            <a:r>
              <a:rPr sz="2180" spc="-109" dirty="0">
                <a:latin typeface="Arial"/>
                <a:cs typeface="Arial"/>
              </a:rPr>
              <a:t>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have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disposal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i="1" spc="-159" dirty="0">
                <a:latin typeface="Arial"/>
                <a:cs typeface="Arial"/>
              </a:rPr>
              <a:t>answer</a:t>
            </a:r>
            <a:r>
              <a:rPr sz="2180" i="1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questions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is </a:t>
            </a:r>
            <a:r>
              <a:rPr sz="2180" spc="-20" dirty="0">
                <a:latin typeface="Arial"/>
                <a:cs typeface="Arial"/>
              </a:rPr>
              <a:t>often</a:t>
            </a:r>
            <a:r>
              <a:rPr sz="2180" spc="-8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only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sample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B337628-C331-52BE-3F58-C52226690760}"/>
              </a:ext>
            </a:extLst>
          </p:cNvPr>
          <p:cNvSpPr txBox="1"/>
          <p:nvPr/>
        </p:nvSpPr>
        <p:spPr>
          <a:xfrm>
            <a:off x="2604655" y="2098695"/>
            <a:ext cx="3804221" cy="311729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R="10067" algn="r">
              <a:spcBef>
                <a:spcPts val="188"/>
              </a:spcBef>
            </a:pP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Population</a:t>
            </a:r>
            <a:endParaRPr sz="2000" dirty="0">
              <a:latin typeface="Arial"/>
              <a:cs typeface="Arial"/>
            </a:endParaRPr>
          </a:p>
          <a:p>
            <a:pPr marL="25168" marR="10067" indent="1635893" algn="r">
              <a:lnSpc>
                <a:spcPct val="126099"/>
              </a:lnSpc>
              <a:spcBef>
                <a:spcPts val="921"/>
              </a:spcBef>
            </a:pPr>
            <a:r>
              <a:rPr sz="2000" dirty="0">
                <a:latin typeface="Arial"/>
                <a:cs typeface="Arial"/>
              </a:rPr>
              <a:t>all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likely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9" dirty="0">
                <a:latin typeface="Arial"/>
                <a:cs typeface="Arial"/>
              </a:rPr>
              <a:t>voters</a:t>
            </a:r>
            <a:endParaRPr lang="en-US" sz="2000" spc="-59" dirty="0">
              <a:latin typeface="Arial"/>
              <a:cs typeface="Arial"/>
            </a:endParaRPr>
          </a:p>
          <a:p>
            <a:pPr marL="25168" marR="10067" indent="1635893" algn="r">
              <a:lnSpc>
                <a:spcPct val="126099"/>
              </a:lnSpc>
              <a:spcBef>
                <a:spcPts val="921"/>
              </a:spcBef>
            </a:pPr>
            <a:endParaRPr lang="en-US" sz="2000" spc="-59" dirty="0">
              <a:latin typeface="Arial"/>
              <a:cs typeface="Arial"/>
            </a:endParaRPr>
          </a:p>
          <a:p>
            <a:pPr marL="25168" marR="10067" indent="1635893" algn="r">
              <a:lnSpc>
                <a:spcPct val="126099"/>
              </a:lnSpc>
              <a:spcBef>
                <a:spcPts val="921"/>
              </a:spcBef>
            </a:pPr>
            <a:r>
              <a:rPr sz="2000" spc="-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</a:t>
            </a:r>
            <a:r>
              <a:rPr sz="2000" spc="-59" dirty="0">
                <a:latin typeface="Arial"/>
                <a:cs typeface="Arial"/>
              </a:rPr>
              <a:t>French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paintings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89" dirty="0">
                <a:latin typeface="Arial"/>
                <a:cs typeface="Arial"/>
              </a:rPr>
              <a:t>1800s</a:t>
            </a:r>
            <a:endParaRPr lang="en-US" sz="2000" spc="-89" dirty="0">
              <a:latin typeface="Arial"/>
              <a:cs typeface="Arial"/>
            </a:endParaRPr>
          </a:p>
          <a:p>
            <a:pPr marL="25168" marR="10067" indent="1635893" algn="r">
              <a:lnSpc>
                <a:spcPct val="126099"/>
              </a:lnSpc>
              <a:spcBef>
                <a:spcPts val="921"/>
              </a:spcBef>
            </a:pPr>
            <a:endParaRPr sz="2000" dirty="0">
              <a:latin typeface="Arial"/>
              <a:cs typeface="Arial"/>
            </a:endParaRPr>
          </a:p>
          <a:p>
            <a:pPr marR="10067" algn="r">
              <a:spcBef>
                <a:spcPts val="555"/>
              </a:spcBef>
            </a:pPr>
            <a:r>
              <a:rPr sz="2000" spc="-20" dirty="0">
                <a:latin typeface="Arial"/>
                <a:cs typeface="Arial"/>
              </a:rPr>
              <a:t>humanity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F3FB38A-C957-B3E7-794F-6D2C5B382BEE}"/>
              </a:ext>
            </a:extLst>
          </p:cNvPr>
          <p:cNvSpPr txBox="1">
            <a:spLocks/>
          </p:cNvSpPr>
          <p:nvPr/>
        </p:nvSpPr>
        <p:spPr>
          <a:xfrm>
            <a:off x="6521808" y="2098695"/>
            <a:ext cx="4686519" cy="3486629"/>
          </a:xfrm>
          <a:prstGeom prst="rect">
            <a:avLst/>
          </a:prstGeom>
        </p:spPr>
        <p:txBody>
          <a:bodyPr vert="horz" wrap="square" lIns="0" tIns="23909" rIns="0" bIns="0" rtlCol="0" anchor="t"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008" indent="0">
              <a:lnSpc>
                <a:spcPct val="100000"/>
              </a:lnSpc>
              <a:spcBef>
                <a:spcPts val="188"/>
              </a:spcBef>
              <a:buNone/>
            </a:pPr>
            <a:r>
              <a:rPr lang="en-US" u="sng" spc="-7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US" u="sng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a.k.a</a:t>
            </a:r>
            <a:r>
              <a:rPr lang="en-US" u="sng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Data)</a:t>
            </a:r>
          </a:p>
          <a:p>
            <a:pPr marL="0" indent="0">
              <a:lnSpc>
                <a:spcPct val="100000"/>
              </a:lnSpc>
              <a:spcBef>
                <a:spcPts val="1476"/>
              </a:spcBef>
              <a:buNone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i="1" spc="82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en-US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  <a:r>
              <a:rPr lang="en-US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pc="5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</a:t>
            </a:r>
            <a:r>
              <a:rPr lang="en-US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</a:t>
            </a:r>
            <a:r>
              <a:rPr lang="en-US" spc="5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poll</a:t>
            </a:r>
          </a:p>
          <a:p>
            <a:pPr marL="0" indent="0">
              <a:lnSpc>
                <a:spcPct val="100000"/>
              </a:lnSpc>
              <a:spcBef>
                <a:spcPts val="1476"/>
              </a:spcBef>
              <a:buNone/>
            </a:pPr>
            <a:endParaRPr lang="en-US" spc="-4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63"/>
              </a:spcBef>
              <a:buNone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i="1" spc="87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6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French</a:t>
            </a:r>
            <a:r>
              <a:rPr lang="en-US" spc="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paintings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1800s</a:t>
            </a:r>
            <a:r>
              <a:rPr lang="en-US" spc="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Louvre</a:t>
            </a:r>
          </a:p>
          <a:p>
            <a:pPr marL="0" indent="0">
              <a:lnSpc>
                <a:spcPct val="100000"/>
              </a:lnSpc>
              <a:spcBef>
                <a:spcPts val="563"/>
              </a:spcBef>
              <a:buNone/>
            </a:pPr>
            <a:endParaRPr lang="en-US" spc="-2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63"/>
              </a:spcBef>
              <a:buNone/>
            </a:pPr>
            <a:endParaRPr lang="en-US" spc="-2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55"/>
              </a:spcBef>
              <a:buNone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i="1" spc="77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43,448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  <a:r>
              <a:rPr lang="en-US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n-US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6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vaccine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</a:t>
            </a:r>
          </a:p>
        </p:txBody>
      </p:sp>
    </p:spTree>
    <p:extLst>
      <p:ext uri="{BB962C8B-B14F-4D97-AF65-F5344CB8AC3E}">
        <p14:creationId xmlns:p14="http://schemas.microsoft.com/office/powerpoint/2010/main" val="1362172646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Big Picture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239B9F8-D8F7-E99D-6B98-27F5DAAA227A}"/>
              </a:ext>
            </a:extLst>
          </p:cNvPr>
          <p:cNvSpPr txBox="1"/>
          <p:nvPr/>
        </p:nvSpPr>
        <p:spPr>
          <a:xfrm>
            <a:off x="3606374" y="799269"/>
            <a:ext cx="8114571" cy="10278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50" dirty="0">
                <a:latin typeface="Arial"/>
                <a:cs typeface="Arial"/>
              </a:rPr>
              <a:t>Although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questions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are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framed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terms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populations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parameters</a:t>
            </a:r>
            <a:r>
              <a:rPr sz="2180" spc="-109" dirty="0">
                <a:latin typeface="Arial"/>
                <a:cs typeface="Arial"/>
              </a:rPr>
              <a:t>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have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disposal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i="1" spc="-159" dirty="0">
                <a:latin typeface="Arial"/>
                <a:cs typeface="Arial"/>
              </a:rPr>
              <a:t>answer</a:t>
            </a:r>
            <a:r>
              <a:rPr sz="2180" i="1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questions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is </a:t>
            </a:r>
            <a:r>
              <a:rPr sz="2180" spc="-20" dirty="0">
                <a:latin typeface="Arial"/>
                <a:cs typeface="Arial"/>
              </a:rPr>
              <a:t>often</a:t>
            </a:r>
            <a:r>
              <a:rPr sz="2180" spc="-8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only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sample</a:t>
            </a:r>
            <a:endParaRPr sz="2180" dirty="0">
              <a:latin typeface="Arial"/>
              <a:cs typeface="Arial"/>
            </a:endParaRPr>
          </a:p>
        </p:txBody>
      </p:sp>
      <p:grpSp>
        <p:nvGrpSpPr>
          <p:cNvPr id="5" name="object 6">
            <a:extLst>
              <a:ext uri="{FF2B5EF4-FFF2-40B4-BE49-F238E27FC236}">
                <a16:creationId xmlns:a16="http://schemas.microsoft.com/office/drawing/2014/main" id="{C3DA125E-EC47-C11D-4EF7-F7A42968D831}"/>
              </a:ext>
            </a:extLst>
          </p:cNvPr>
          <p:cNvGrpSpPr/>
          <p:nvPr/>
        </p:nvGrpSpPr>
        <p:grpSpPr>
          <a:xfrm>
            <a:off x="3606374" y="5742470"/>
            <a:ext cx="8583196" cy="1025554"/>
            <a:chOff x="138547" y="2385996"/>
            <a:chExt cx="4331335" cy="517525"/>
          </a:xfrm>
        </p:grpSpPr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8514F5C8-ADFB-CDBE-CBA5-7FE9906C60EB}"/>
                </a:ext>
              </a:extLst>
            </p:cNvPr>
            <p:cNvSpPr/>
            <p:nvPr/>
          </p:nvSpPr>
          <p:spPr>
            <a:xfrm>
              <a:off x="138547" y="2385996"/>
              <a:ext cx="4331335" cy="517525"/>
            </a:xfrm>
            <a:custGeom>
              <a:avLst/>
              <a:gdLst/>
              <a:ahLst/>
              <a:cxnLst/>
              <a:rect l="l" t="t" r="r" b="b"/>
              <a:pathLst>
                <a:path w="4331335" h="51752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62943"/>
                  </a:lnTo>
                  <a:lnTo>
                    <a:pt x="4243" y="483963"/>
                  </a:lnTo>
                  <a:lnTo>
                    <a:pt x="15816" y="501127"/>
                  </a:lnTo>
                  <a:lnTo>
                    <a:pt x="32980" y="512700"/>
                  </a:lnTo>
                  <a:lnTo>
                    <a:pt x="54000" y="516943"/>
                  </a:lnTo>
                  <a:lnTo>
                    <a:pt x="4276964" y="516943"/>
                  </a:lnTo>
                  <a:lnTo>
                    <a:pt x="4297984" y="512700"/>
                  </a:lnTo>
                  <a:lnTo>
                    <a:pt x="4315149" y="501127"/>
                  </a:lnTo>
                  <a:lnTo>
                    <a:pt x="4326721" y="483963"/>
                  </a:lnTo>
                  <a:lnTo>
                    <a:pt x="4330965" y="462943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C5F36F2A-8C84-3434-F6C6-9A5C133B24EA}"/>
                </a:ext>
              </a:extLst>
            </p:cNvPr>
            <p:cNvSpPr/>
            <p:nvPr/>
          </p:nvSpPr>
          <p:spPr>
            <a:xfrm>
              <a:off x="156547" y="2403996"/>
              <a:ext cx="4295140" cy="481330"/>
            </a:xfrm>
            <a:custGeom>
              <a:avLst/>
              <a:gdLst/>
              <a:ahLst/>
              <a:cxnLst/>
              <a:rect l="l" t="t" r="r" b="b"/>
              <a:pathLst>
                <a:path w="4295140" h="48133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44943"/>
                  </a:lnTo>
                  <a:lnTo>
                    <a:pt x="2829" y="458956"/>
                  </a:lnTo>
                  <a:lnTo>
                    <a:pt x="10544" y="470399"/>
                  </a:lnTo>
                  <a:lnTo>
                    <a:pt x="21987" y="478114"/>
                  </a:lnTo>
                  <a:lnTo>
                    <a:pt x="36000" y="480943"/>
                  </a:lnTo>
                  <a:lnTo>
                    <a:pt x="4258964" y="480943"/>
                  </a:lnTo>
                  <a:lnTo>
                    <a:pt x="4272977" y="478114"/>
                  </a:lnTo>
                  <a:lnTo>
                    <a:pt x="4284420" y="470399"/>
                  </a:lnTo>
                  <a:lnTo>
                    <a:pt x="4292136" y="458956"/>
                  </a:lnTo>
                  <a:lnTo>
                    <a:pt x="4294965" y="444943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13">
            <a:extLst>
              <a:ext uri="{FF2B5EF4-FFF2-40B4-BE49-F238E27FC236}">
                <a16:creationId xmlns:a16="http://schemas.microsoft.com/office/drawing/2014/main" id="{FA560F18-E003-E385-86AE-05159AA8F6A1}"/>
              </a:ext>
            </a:extLst>
          </p:cNvPr>
          <p:cNvSpPr txBox="1"/>
          <p:nvPr/>
        </p:nvSpPr>
        <p:spPr>
          <a:xfrm>
            <a:off x="3853568" y="5752673"/>
            <a:ext cx="3902139" cy="910976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40400"/>
              </a:lnSpc>
              <a:spcBef>
                <a:spcPts val="198"/>
              </a:spcBef>
            </a:pPr>
            <a:r>
              <a:rPr sz="2180" dirty="0">
                <a:latin typeface="Arial"/>
                <a:cs typeface="Arial"/>
              </a:rPr>
              <a:t>What</a:t>
            </a:r>
            <a:r>
              <a:rPr sz="2180" spc="-149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does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look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like? </a:t>
            </a:r>
            <a:r>
              <a:rPr sz="2180" spc="-109" dirty="0">
                <a:latin typeface="Arial"/>
                <a:cs typeface="Arial"/>
              </a:rPr>
              <a:t>Where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does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11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from?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CABF611-47DB-BA98-3F28-B71513E3C805}"/>
              </a:ext>
            </a:extLst>
          </p:cNvPr>
          <p:cNvSpPr txBox="1"/>
          <p:nvPr/>
        </p:nvSpPr>
        <p:spPr>
          <a:xfrm>
            <a:off x="2604655" y="2098695"/>
            <a:ext cx="3804221" cy="311729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R="10067" algn="r">
              <a:spcBef>
                <a:spcPts val="188"/>
              </a:spcBef>
            </a:pP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Population</a:t>
            </a:r>
            <a:endParaRPr sz="2000" dirty="0">
              <a:latin typeface="Arial"/>
              <a:cs typeface="Arial"/>
            </a:endParaRPr>
          </a:p>
          <a:p>
            <a:pPr marL="25168" marR="10067" indent="1635893" algn="r">
              <a:lnSpc>
                <a:spcPct val="126099"/>
              </a:lnSpc>
              <a:spcBef>
                <a:spcPts val="921"/>
              </a:spcBef>
            </a:pPr>
            <a:r>
              <a:rPr sz="2000" dirty="0">
                <a:latin typeface="Arial"/>
                <a:cs typeface="Arial"/>
              </a:rPr>
              <a:t>all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likely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9" dirty="0">
                <a:latin typeface="Arial"/>
                <a:cs typeface="Arial"/>
              </a:rPr>
              <a:t>voters</a:t>
            </a:r>
            <a:endParaRPr lang="en-US" sz="2000" spc="-59" dirty="0">
              <a:latin typeface="Arial"/>
              <a:cs typeface="Arial"/>
            </a:endParaRPr>
          </a:p>
          <a:p>
            <a:pPr marL="25168" marR="10067" indent="1635893" algn="r">
              <a:lnSpc>
                <a:spcPct val="126099"/>
              </a:lnSpc>
              <a:spcBef>
                <a:spcPts val="921"/>
              </a:spcBef>
            </a:pPr>
            <a:endParaRPr lang="en-US" sz="2000" spc="-59" dirty="0">
              <a:latin typeface="Arial"/>
              <a:cs typeface="Arial"/>
            </a:endParaRPr>
          </a:p>
          <a:p>
            <a:pPr marL="25168" marR="10067" indent="1635893" algn="r">
              <a:lnSpc>
                <a:spcPct val="126099"/>
              </a:lnSpc>
              <a:spcBef>
                <a:spcPts val="921"/>
              </a:spcBef>
            </a:pPr>
            <a:r>
              <a:rPr sz="2000" spc="-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</a:t>
            </a:r>
            <a:r>
              <a:rPr sz="2000" spc="-59" dirty="0">
                <a:latin typeface="Arial"/>
                <a:cs typeface="Arial"/>
              </a:rPr>
              <a:t>French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paintings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89" dirty="0">
                <a:latin typeface="Arial"/>
                <a:cs typeface="Arial"/>
              </a:rPr>
              <a:t>1800s</a:t>
            </a:r>
            <a:endParaRPr lang="en-US" sz="2000" spc="-89" dirty="0">
              <a:latin typeface="Arial"/>
              <a:cs typeface="Arial"/>
            </a:endParaRPr>
          </a:p>
          <a:p>
            <a:pPr marL="25168" marR="10067" indent="1635893" algn="r">
              <a:lnSpc>
                <a:spcPct val="126099"/>
              </a:lnSpc>
              <a:spcBef>
                <a:spcPts val="921"/>
              </a:spcBef>
            </a:pPr>
            <a:endParaRPr sz="2000" dirty="0">
              <a:latin typeface="Arial"/>
              <a:cs typeface="Arial"/>
            </a:endParaRPr>
          </a:p>
          <a:p>
            <a:pPr marR="10067" algn="r">
              <a:spcBef>
                <a:spcPts val="555"/>
              </a:spcBef>
            </a:pPr>
            <a:r>
              <a:rPr sz="2000" spc="-20" dirty="0">
                <a:latin typeface="Arial"/>
                <a:cs typeface="Arial"/>
              </a:rPr>
              <a:t>humanity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4C0A21BC-2FB1-4D25-ECFF-61D9CAB0F5FE}"/>
              </a:ext>
            </a:extLst>
          </p:cNvPr>
          <p:cNvSpPr txBox="1">
            <a:spLocks/>
          </p:cNvSpPr>
          <p:nvPr/>
        </p:nvSpPr>
        <p:spPr>
          <a:xfrm>
            <a:off x="6521808" y="2098695"/>
            <a:ext cx="4686519" cy="3486629"/>
          </a:xfrm>
          <a:prstGeom prst="rect">
            <a:avLst/>
          </a:prstGeom>
        </p:spPr>
        <p:txBody>
          <a:bodyPr vert="horz" wrap="square" lIns="0" tIns="23909" rIns="0" bIns="0" rtlCol="0" anchor="t"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008" indent="0">
              <a:lnSpc>
                <a:spcPct val="100000"/>
              </a:lnSpc>
              <a:spcBef>
                <a:spcPts val="188"/>
              </a:spcBef>
              <a:buNone/>
            </a:pPr>
            <a:r>
              <a:rPr lang="en-US" u="sng" spc="-7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US" u="sng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a.k.a</a:t>
            </a:r>
            <a:r>
              <a:rPr lang="en-US" u="sng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Data)</a:t>
            </a:r>
          </a:p>
          <a:p>
            <a:pPr marL="0" indent="0">
              <a:lnSpc>
                <a:spcPct val="100000"/>
              </a:lnSpc>
              <a:spcBef>
                <a:spcPts val="1476"/>
              </a:spcBef>
              <a:buNone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i="1" spc="82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en-US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  <a:r>
              <a:rPr lang="en-US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pc="5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</a:t>
            </a:r>
            <a:r>
              <a:rPr lang="en-US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</a:t>
            </a:r>
            <a:r>
              <a:rPr lang="en-US" spc="5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poll</a:t>
            </a:r>
          </a:p>
          <a:p>
            <a:pPr marL="0" indent="0">
              <a:lnSpc>
                <a:spcPct val="100000"/>
              </a:lnSpc>
              <a:spcBef>
                <a:spcPts val="1476"/>
              </a:spcBef>
              <a:buNone/>
            </a:pPr>
            <a:endParaRPr lang="en-US" spc="-4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63"/>
              </a:spcBef>
              <a:buNone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i="1" spc="87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6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French</a:t>
            </a:r>
            <a:r>
              <a:rPr lang="en-US" spc="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paintings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1800s</a:t>
            </a:r>
            <a:r>
              <a:rPr lang="en-US" spc="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Louvre</a:t>
            </a:r>
          </a:p>
          <a:p>
            <a:pPr marL="0" indent="0">
              <a:lnSpc>
                <a:spcPct val="100000"/>
              </a:lnSpc>
              <a:spcBef>
                <a:spcPts val="563"/>
              </a:spcBef>
              <a:buNone/>
            </a:pPr>
            <a:endParaRPr lang="en-US" spc="-2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63"/>
              </a:spcBef>
              <a:buNone/>
            </a:pPr>
            <a:endParaRPr lang="en-US" spc="-2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55"/>
              </a:spcBef>
              <a:buNone/>
            </a:pP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i="1" spc="77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43,448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  <a:r>
              <a:rPr lang="en-US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n-US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6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vaccine</a:t>
            </a:r>
            <a:r>
              <a:rPr lang="en-US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</a:t>
            </a:r>
          </a:p>
        </p:txBody>
      </p:sp>
    </p:spTree>
    <p:extLst>
      <p:ext uri="{BB962C8B-B14F-4D97-AF65-F5344CB8AC3E}">
        <p14:creationId xmlns:p14="http://schemas.microsoft.com/office/powerpoint/2010/main" val="591632308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Structure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A3ECE6E-33C0-03F7-B3D6-C597E07D448B}"/>
              </a:ext>
            </a:extLst>
          </p:cNvPr>
          <p:cNvSpPr txBox="1"/>
          <p:nvPr/>
        </p:nvSpPr>
        <p:spPr>
          <a:xfrm>
            <a:off x="3576117" y="824378"/>
            <a:ext cx="7901171" cy="1730123"/>
          </a:xfrm>
          <a:prstGeom prst="rect">
            <a:avLst/>
          </a:prstGeom>
        </p:spPr>
        <p:txBody>
          <a:bodyPr vert="horz" wrap="square" lIns="0" tIns="57882" rIns="0" bIns="0" rtlCol="0">
            <a:spAutoFit/>
          </a:bodyPr>
          <a:lstStyle/>
          <a:p>
            <a:pPr marL="50335" marR="69211">
              <a:lnSpc>
                <a:spcPts val="2378"/>
              </a:lnSpc>
              <a:spcBef>
                <a:spcPts val="454"/>
              </a:spcBef>
            </a:pP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Observational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unit:</a:t>
            </a:r>
            <a:r>
              <a:rPr sz="2180" spc="188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person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which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measurements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are </a:t>
            </a:r>
            <a:r>
              <a:rPr sz="2180" spc="-20" dirty="0">
                <a:latin typeface="Arial"/>
                <a:cs typeface="Arial"/>
              </a:rPr>
              <a:t>taken</a:t>
            </a:r>
            <a:endParaRPr sz="2180" dirty="0">
              <a:latin typeface="Arial"/>
              <a:cs typeface="Arial"/>
            </a:endParaRPr>
          </a:p>
          <a:p>
            <a:pPr marL="597730" indent="-270552">
              <a:spcBef>
                <a:spcPts val="495"/>
              </a:spcBef>
              <a:buClr>
                <a:srgbClr val="3333B2"/>
              </a:buClr>
              <a:buSzPct val="60000"/>
              <a:buChar char="►"/>
              <a:tabLst>
                <a:tab pos="597730" algn="l"/>
              </a:tabLst>
            </a:pPr>
            <a:r>
              <a:rPr sz="1982" spc="-20" dirty="0">
                <a:latin typeface="Arial"/>
                <a:cs typeface="Arial"/>
              </a:rPr>
              <a:t>Often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represented</a:t>
            </a:r>
            <a:r>
              <a:rPr sz="1982" spc="-20" dirty="0">
                <a:latin typeface="Arial"/>
                <a:cs typeface="Arial"/>
              </a:rPr>
              <a:t> by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single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row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our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dataset</a:t>
            </a:r>
            <a:endParaRPr sz="1982" dirty="0">
              <a:latin typeface="Arial"/>
              <a:cs typeface="Arial"/>
            </a:endParaRPr>
          </a:p>
          <a:p>
            <a:pPr marL="598989" marR="380031" indent="-271810">
              <a:spcBef>
                <a:spcPts val="585"/>
              </a:spcBef>
              <a:buClr>
                <a:srgbClr val="3333B2"/>
              </a:buClr>
              <a:buSzPct val="60000"/>
              <a:buChar char="►"/>
              <a:tabLst>
                <a:tab pos="598989" algn="l"/>
              </a:tabLst>
            </a:pPr>
            <a:r>
              <a:rPr sz="1982" dirty="0">
                <a:latin typeface="Arial"/>
                <a:cs typeface="Arial"/>
              </a:rPr>
              <a:t>Ex: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likely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US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voter,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single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French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painting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from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1800s,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an individual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clinical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trial</a:t>
            </a:r>
            <a:endParaRPr sz="1982" dirty="0">
              <a:latin typeface="Arial"/>
              <a:cs typeface="Arial"/>
            </a:endParaRPr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6459A3D9-6112-3032-3B6F-A32CA5CE58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4578" y="4408559"/>
            <a:ext cx="9929318" cy="201168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73A1912B-E915-12DE-B2EE-5EAC0EE6D041}"/>
              </a:ext>
            </a:extLst>
          </p:cNvPr>
          <p:cNvSpPr/>
          <p:nvPr/>
        </p:nvSpPr>
        <p:spPr>
          <a:xfrm>
            <a:off x="1191491" y="4641273"/>
            <a:ext cx="10280073" cy="387927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64602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Structure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A3ECE6E-33C0-03F7-B3D6-C597E07D448B}"/>
              </a:ext>
            </a:extLst>
          </p:cNvPr>
          <p:cNvSpPr txBox="1"/>
          <p:nvPr/>
        </p:nvSpPr>
        <p:spPr>
          <a:xfrm>
            <a:off x="3576117" y="824378"/>
            <a:ext cx="7901171" cy="3275610"/>
          </a:xfrm>
          <a:prstGeom prst="rect">
            <a:avLst/>
          </a:prstGeom>
        </p:spPr>
        <p:txBody>
          <a:bodyPr vert="horz" wrap="square" lIns="0" tIns="57882" rIns="0" bIns="0" rtlCol="0">
            <a:spAutoFit/>
          </a:bodyPr>
          <a:lstStyle/>
          <a:p>
            <a:pPr marL="50335" marR="69211">
              <a:lnSpc>
                <a:spcPts val="2378"/>
              </a:lnSpc>
              <a:spcBef>
                <a:spcPts val="454"/>
              </a:spcBef>
            </a:pP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Observational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unit:</a:t>
            </a:r>
            <a:r>
              <a:rPr sz="2180" spc="188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person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which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measurements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are </a:t>
            </a:r>
            <a:r>
              <a:rPr sz="2180" spc="-20" dirty="0">
                <a:latin typeface="Arial"/>
                <a:cs typeface="Arial"/>
              </a:rPr>
              <a:t>taken</a:t>
            </a:r>
            <a:endParaRPr sz="2180" dirty="0">
              <a:latin typeface="Arial"/>
              <a:cs typeface="Arial"/>
            </a:endParaRPr>
          </a:p>
          <a:p>
            <a:pPr marL="597730" indent="-270552">
              <a:spcBef>
                <a:spcPts val="495"/>
              </a:spcBef>
              <a:buClr>
                <a:srgbClr val="3333B2"/>
              </a:buClr>
              <a:buSzPct val="60000"/>
              <a:buChar char="►"/>
              <a:tabLst>
                <a:tab pos="597730" algn="l"/>
              </a:tabLst>
            </a:pPr>
            <a:r>
              <a:rPr sz="1982" spc="-20" dirty="0">
                <a:latin typeface="Arial"/>
                <a:cs typeface="Arial"/>
              </a:rPr>
              <a:t>Often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represented</a:t>
            </a:r>
            <a:r>
              <a:rPr sz="1982" spc="-20" dirty="0">
                <a:latin typeface="Arial"/>
                <a:cs typeface="Arial"/>
              </a:rPr>
              <a:t> by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single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row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our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dataset</a:t>
            </a:r>
            <a:endParaRPr sz="1982" dirty="0">
              <a:latin typeface="Arial"/>
              <a:cs typeface="Arial"/>
            </a:endParaRPr>
          </a:p>
          <a:p>
            <a:pPr marL="598989" marR="380031" indent="-271810">
              <a:spcBef>
                <a:spcPts val="585"/>
              </a:spcBef>
              <a:buClr>
                <a:srgbClr val="3333B2"/>
              </a:buClr>
              <a:buSzPct val="60000"/>
              <a:buChar char="►"/>
              <a:tabLst>
                <a:tab pos="598989" algn="l"/>
              </a:tabLst>
            </a:pPr>
            <a:r>
              <a:rPr sz="1982" dirty="0">
                <a:latin typeface="Arial"/>
                <a:cs typeface="Arial"/>
              </a:rPr>
              <a:t>Ex: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likely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US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voter,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single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French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painting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from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1800s,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an individual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clinical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trial</a:t>
            </a:r>
            <a:endParaRPr sz="1982" dirty="0">
              <a:latin typeface="Arial"/>
              <a:cs typeface="Arial"/>
            </a:endParaRPr>
          </a:p>
          <a:p>
            <a:pPr marL="50335">
              <a:spcBef>
                <a:spcPts val="1159"/>
              </a:spcBef>
            </a:pP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Variable:</a:t>
            </a:r>
            <a:r>
              <a:rPr sz="2180" spc="14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characteristic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being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measured</a:t>
            </a:r>
            <a:endParaRPr sz="2180" dirty="0">
              <a:latin typeface="Arial"/>
              <a:cs typeface="Arial"/>
            </a:endParaRPr>
          </a:p>
          <a:p>
            <a:pPr marL="597730" indent="-270552">
              <a:spcBef>
                <a:spcPts val="545"/>
              </a:spcBef>
              <a:buClr>
                <a:srgbClr val="3333B2"/>
              </a:buClr>
              <a:buSzPct val="60000"/>
              <a:buChar char="►"/>
              <a:tabLst>
                <a:tab pos="597730" algn="l"/>
              </a:tabLst>
            </a:pPr>
            <a:r>
              <a:rPr sz="1982" spc="-20" dirty="0">
                <a:latin typeface="Arial"/>
                <a:cs typeface="Arial"/>
              </a:rPr>
              <a:t>Often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represented</a:t>
            </a:r>
            <a:r>
              <a:rPr sz="1982" spc="-20" dirty="0">
                <a:latin typeface="Arial"/>
                <a:cs typeface="Arial"/>
              </a:rPr>
              <a:t> by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column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our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dataset</a:t>
            </a:r>
            <a:endParaRPr sz="1982" dirty="0">
              <a:latin typeface="Arial"/>
              <a:cs typeface="Arial"/>
            </a:endParaRPr>
          </a:p>
          <a:p>
            <a:pPr marL="598989" marR="35235" indent="-271810">
              <a:spcBef>
                <a:spcPts val="585"/>
              </a:spcBef>
              <a:buClr>
                <a:srgbClr val="3333B2"/>
              </a:buClr>
              <a:buSzPct val="60000"/>
              <a:buChar char="►"/>
              <a:tabLst>
                <a:tab pos="598989" algn="l"/>
              </a:tabLst>
            </a:pPr>
            <a:r>
              <a:rPr sz="1982" dirty="0">
                <a:latin typeface="Arial"/>
                <a:cs typeface="Arial"/>
              </a:rPr>
              <a:t>Ex:</a:t>
            </a:r>
            <a:r>
              <a:rPr sz="1982" spc="109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preferred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political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candidate,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whether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painting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depicts </a:t>
            </a:r>
            <a:r>
              <a:rPr sz="1982" spc="-20" dirty="0">
                <a:latin typeface="Arial"/>
                <a:cs typeface="Arial"/>
              </a:rPr>
              <a:t>nature </a:t>
            </a:r>
            <a:r>
              <a:rPr sz="1982" spc="-178" dirty="0">
                <a:latin typeface="Arial"/>
                <a:cs typeface="Arial"/>
              </a:rPr>
              <a:t>as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its</a:t>
            </a:r>
            <a:r>
              <a:rPr sz="1982" spc="-59" dirty="0">
                <a:latin typeface="Arial"/>
                <a:cs typeface="Arial"/>
              </a:rPr>
              <a:t> subject,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COVID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infection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status</a:t>
            </a:r>
            <a:r>
              <a:rPr sz="1982" dirty="0">
                <a:latin typeface="Arial"/>
                <a:cs typeface="Arial"/>
              </a:rPr>
              <a:t> after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4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weeks</a:t>
            </a:r>
            <a:endParaRPr sz="1982" dirty="0">
              <a:latin typeface="Arial"/>
              <a:cs typeface="Arial"/>
            </a:endParaRPr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6459A3D9-6112-3032-3B6F-A32CA5CE58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4578" y="4408559"/>
            <a:ext cx="9929318" cy="2011680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B5137DAD-DEC6-488C-3814-200FD901D178}"/>
              </a:ext>
            </a:extLst>
          </p:cNvPr>
          <p:cNvSpPr/>
          <p:nvPr/>
        </p:nvSpPr>
        <p:spPr>
          <a:xfrm>
            <a:off x="2507673" y="4308764"/>
            <a:ext cx="955963" cy="2272145"/>
          </a:xfrm>
          <a:prstGeom prst="frame">
            <a:avLst>
              <a:gd name="adj1" fmla="val 52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1276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37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Variable Taxonomy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9613958-C5FE-6A58-E1BF-54ADF4EB34E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1768" y="1123837"/>
            <a:ext cx="7798414" cy="3990994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CF201EFA-8425-381E-21E1-4FABE7147B76}"/>
              </a:ext>
            </a:extLst>
          </p:cNvPr>
          <p:cNvSpPr txBox="1"/>
          <p:nvPr/>
        </p:nvSpPr>
        <p:spPr>
          <a:xfrm>
            <a:off x="5361027" y="5605928"/>
            <a:ext cx="5004452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Fig</a:t>
            </a:r>
            <a:r>
              <a:rPr sz="1189" spc="5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1.1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from</a:t>
            </a:r>
            <a:r>
              <a:rPr sz="1189" spc="5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IMS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Ch.1:</a:t>
            </a:r>
            <a:r>
              <a:rPr sz="1189" spc="198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Breakdown</a:t>
            </a:r>
            <a:r>
              <a:rPr sz="1189" spc="5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of</a:t>
            </a:r>
            <a:r>
              <a:rPr sz="1189" spc="5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variables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into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their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respective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spc="-40" dirty="0">
                <a:latin typeface="Arial"/>
                <a:cs typeface="Arial"/>
              </a:rPr>
              <a:t>types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341531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Variable Taxonomy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BF42D301-BDEC-CA91-AB89-3925CF2FEE7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8635" y="2678246"/>
            <a:ext cx="3876833" cy="2924174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714EA4F3-303D-20A8-91C7-61BD6449E7D5}"/>
              </a:ext>
            </a:extLst>
          </p:cNvPr>
          <p:cNvSpPr txBox="1"/>
          <p:nvPr/>
        </p:nvSpPr>
        <p:spPr>
          <a:xfrm>
            <a:off x="4931708" y="1485806"/>
            <a:ext cx="121053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spc="-50" dirty="0">
                <a:latin typeface="Arial"/>
                <a:cs typeface="Arial"/>
              </a:rPr>
              <a:t>Numerical</a:t>
            </a:r>
            <a:endParaRPr sz="1982" dirty="0">
              <a:latin typeface="Arial"/>
              <a:cs typeface="Arial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E69CA5B8-D277-B833-2EF8-56CA89266B6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3389" y="2572054"/>
            <a:ext cx="3604654" cy="3152966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9CEB08F5-91B7-EF6D-5EFF-AAEA3BBCC862}"/>
              </a:ext>
            </a:extLst>
          </p:cNvPr>
          <p:cNvSpPr txBox="1"/>
          <p:nvPr/>
        </p:nvSpPr>
        <p:spPr>
          <a:xfrm>
            <a:off x="8686289" y="1485806"/>
            <a:ext cx="1331333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spc="-69" dirty="0">
                <a:latin typeface="Arial"/>
                <a:cs typeface="Arial"/>
              </a:rPr>
              <a:t>Categorical</a:t>
            </a:r>
            <a:endParaRPr sz="1982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0F811E3-496D-7A61-D77C-85E0666C9DD1}"/>
              </a:ext>
            </a:extLst>
          </p:cNvPr>
          <p:cNvSpPr txBox="1"/>
          <p:nvPr/>
        </p:nvSpPr>
        <p:spPr>
          <a:xfrm>
            <a:off x="6792056" y="473969"/>
            <a:ext cx="1331333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ctr">
              <a:spcBef>
                <a:spcPts val="188"/>
              </a:spcBef>
            </a:pPr>
            <a:r>
              <a:rPr lang="en-US" sz="1982" b="1" spc="-69" dirty="0">
                <a:latin typeface="Arial"/>
                <a:cs typeface="Arial"/>
              </a:rPr>
              <a:t>All Data</a:t>
            </a:r>
            <a:endParaRPr sz="1982" dirty="0">
              <a:latin typeface="Arial"/>
              <a:cs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30CA3B-DE72-9556-33D5-814C3F32C116}"/>
              </a:ext>
            </a:extLst>
          </p:cNvPr>
          <p:cNvCxnSpPr>
            <a:cxnSpLocks/>
          </p:cNvCxnSpPr>
          <p:nvPr/>
        </p:nvCxnSpPr>
        <p:spPr>
          <a:xfrm flipH="1">
            <a:off x="6096000" y="803131"/>
            <a:ext cx="858982" cy="6826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A2F8D9-340A-2F11-8A97-87A86E77B70E}"/>
              </a:ext>
            </a:extLst>
          </p:cNvPr>
          <p:cNvCxnSpPr>
            <a:cxnSpLocks/>
          </p:cNvCxnSpPr>
          <p:nvPr/>
        </p:nvCxnSpPr>
        <p:spPr>
          <a:xfrm>
            <a:off x="7873546" y="803131"/>
            <a:ext cx="812743" cy="6826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1D125C-0F00-BD9B-7F31-D3F9D82816E6}"/>
              </a:ext>
            </a:extLst>
          </p:cNvPr>
          <p:cNvCxnSpPr>
            <a:cxnSpLocks/>
          </p:cNvCxnSpPr>
          <p:nvPr/>
        </p:nvCxnSpPr>
        <p:spPr>
          <a:xfrm flipH="1">
            <a:off x="4531734" y="1913940"/>
            <a:ext cx="529015" cy="764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4AB2B-CF92-1C15-81E0-3B2CEEEFECD0}"/>
              </a:ext>
            </a:extLst>
          </p:cNvPr>
          <p:cNvCxnSpPr>
            <a:cxnSpLocks/>
          </p:cNvCxnSpPr>
          <p:nvPr/>
        </p:nvCxnSpPr>
        <p:spPr>
          <a:xfrm>
            <a:off x="5979313" y="1913940"/>
            <a:ext cx="292958" cy="764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53906B-9CA1-4CB2-8902-F8F0CD0E083E}"/>
              </a:ext>
            </a:extLst>
          </p:cNvPr>
          <p:cNvCxnSpPr>
            <a:cxnSpLocks/>
          </p:cNvCxnSpPr>
          <p:nvPr/>
        </p:nvCxnSpPr>
        <p:spPr>
          <a:xfrm flipH="1">
            <a:off x="8698643" y="1914731"/>
            <a:ext cx="292958" cy="7635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09941C-5AE7-4D06-E9EE-FC86BFD3DE91}"/>
              </a:ext>
            </a:extLst>
          </p:cNvPr>
          <p:cNvCxnSpPr>
            <a:cxnSpLocks/>
          </p:cNvCxnSpPr>
          <p:nvPr/>
        </p:nvCxnSpPr>
        <p:spPr>
          <a:xfrm>
            <a:off x="9910165" y="1914731"/>
            <a:ext cx="812743" cy="6826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05649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9F6E00-156E-1E34-ED32-3478385F46DC}"/>
              </a:ext>
            </a:extLst>
          </p:cNvPr>
          <p:cNvSpPr txBox="1"/>
          <p:nvPr/>
        </p:nvSpPr>
        <p:spPr>
          <a:xfrm>
            <a:off x="3530310" y="802509"/>
            <a:ext cx="8344110" cy="973388"/>
          </a:xfrm>
          <a:prstGeom prst="rect">
            <a:avLst/>
          </a:prstGeom>
        </p:spPr>
        <p:txBody>
          <a:bodyPr vert="horz" wrap="square" lIns="0" tIns="159810" rIns="0" bIns="0" rtlCol="0">
            <a:spAutoFit/>
          </a:bodyPr>
          <a:lstStyle/>
          <a:p>
            <a:pPr marL="25168">
              <a:spcBef>
                <a:spcPts val="1258"/>
              </a:spcBef>
            </a:pP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Data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Collection: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1050"/>
              </a:spcBef>
            </a:pPr>
            <a:r>
              <a:rPr sz="2180" spc="-89" dirty="0">
                <a:latin typeface="Arial"/>
                <a:cs typeface="Arial"/>
              </a:rPr>
              <a:t>Form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group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three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take </a:t>
            </a:r>
            <a:r>
              <a:rPr sz="2180" spc="-20" dirty="0">
                <a:latin typeface="Arial"/>
                <a:cs typeface="Arial"/>
              </a:rPr>
              <a:t>turns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answering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following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questions: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B50488C6-2D82-8110-724C-AAB0C05D84BF}"/>
              </a:ext>
            </a:extLst>
          </p:cNvPr>
          <p:cNvSpPr txBox="1"/>
          <p:nvPr/>
        </p:nvSpPr>
        <p:spPr>
          <a:xfrm>
            <a:off x="4079402" y="2045743"/>
            <a:ext cx="8112598" cy="268844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5263801">
              <a:lnSpc>
                <a:spcPct val="132800"/>
              </a:lnSpc>
              <a:spcBef>
                <a:spcPts val="198"/>
              </a:spcBef>
            </a:pPr>
            <a:r>
              <a:rPr sz="2180" dirty="0">
                <a:latin typeface="Arial"/>
                <a:cs typeface="Arial"/>
              </a:rPr>
              <a:t>What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8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your</a:t>
            </a:r>
            <a:r>
              <a:rPr sz="2180" spc="-8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name? </a:t>
            </a:r>
            <a:r>
              <a:rPr sz="2180" dirty="0">
                <a:latin typeface="Arial"/>
                <a:cs typeface="Arial"/>
              </a:rPr>
              <a:t>What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your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class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year?</a:t>
            </a:r>
            <a:endParaRPr sz="2180" dirty="0">
              <a:latin typeface="Arial"/>
              <a:cs typeface="Arial"/>
            </a:endParaRPr>
          </a:p>
          <a:p>
            <a:pPr marL="25168" marR="4873704">
              <a:lnSpc>
                <a:spcPct val="132800"/>
              </a:lnSpc>
            </a:pPr>
            <a:r>
              <a:rPr sz="2180" dirty="0">
                <a:latin typeface="Arial"/>
                <a:cs typeface="Arial"/>
              </a:rPr>
              <a:t>What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8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your</a:t>
            </a:r>
            <a:r>
              <a:rPr sz="2180" spc="-8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hometown?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860"/>
              </a:spcBef>
            </a:pPr>
            <a:r>
              <a:rPr lang="en-US" sz="2180" spc="-59" dirty="0">
                <a:latin typeface="Arial"/>
                <a:cs typeface="Arial"/>
              </a:rPr>
              <a:t>Do you have siblings (1 = Yes, 0 = No)</a:t>
            </a:r>
            <a:r>
              <a:rPr sz="2180" spc="-20" dirty="0">
                <a:latin typeface="Arial"/>
                <a:cs typeface="Arial"/>
              </a:rPr>
              <a:t>?</a:t>
            </a:r>
            <a:endParaRPr sz="2180" dirty="0">
              <a:latin typeface="Arial"/>
              <a:cs typeface="Arial"/>
            </a:endParaRPr>
          </a:p>
          <a:p>
            <a:pPr marL="25168" marR="10067">
              <a:lnSpc>
                <a:spcPct val="102699"/>
              </a:lnSpc>
              <a:spcBef>
                <a:spcPts val="783"/>
              </a:spcBef>
            </a:pPr>
            <a:r>
              <a:rPr sz="2180" dirty="0">
                <a:latin typeface="Arial"/>
                <a:cs typeface="Arial"/>
              </a:rPr>
              <a:t>What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furthest </a:t>
            </a:r>
            <a:r>
              <a:rPr sz="2180" spc="-178" dirty="0">
                <a:latin typeface="Arial"/>
                <a:cs typeface="Arial"/>
              </a:rPr>
              <a:t>away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lang="en-US" sz="2180" spc="-59" dirty="0">
                <a:latin typeface="Arial"/>
                <a:cs typeface="Arial"/>
              </a:rPr>
              <a:t>Westfield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(in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miles)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-20" dirty="0">
                <a:latin typeface="Arial"/>
                <a:cs typeface="Arial"/>
              </a:rPr>
              <a:t> </a:t>
            </a:r>
            <a:endParaRPr lang="en-US" sz="2180" spc="-20" dirty="0">
              <a:latin typeface="Arial"/>
              <a:cs typeface="Arial"/>
            </a:endParaRPr>
          </a:p>
          <a:p>
            <a:pPr marL="25168" marR="10067">
              <a:lnSpc>
                <a:spcPct val="102699"/>
              </a:lnSpc>
              <a:spcBef>
                <a:spcPts val="783"/>
              </a:spcBef>
            </a:pPr>
            <a:r>
              <a:rPr sz="2180" spc="-89" dirty="0">
                <a:latin typeface="Arial"/>
                <a:cs typeface="Arial"/>
              </a:rPr>
              <a:t>you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were </a:t>
            </a:r>
            <a:r>
              <a:rPr sz="2180" spc="-79" dirty="0">
                <a:latin typeface="Arial"/>
                <a:cs typeface="Arial"/>
              </a:rPr>
              <a:t>over </a:t>
            </a:r>
            <a:r>
              <a:rPr lang="en-US" sz="2180" spc="-79" dirty="0">
                <a:latin typeface="Arial"/>
                <a:cs typeface="Arial"/>
              </a:rPr>
              <a:t>winter break</a:t>
            </a:r>
            <a:r>
              <a:rPr sz="2180" spc="-20" dirty="0">
                <a:latin typeface="Arial"/>
                <a:cs typeface="Arial"/>
              </a:rPr>
              <a:t>?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B23F5C14-D343-9E9C-3D08-FC95ECEB362A}"/>
              </a:ext>
            </a:extLst>
          </p:cNvPr>
          <p:cNvSpPr txBox="1"/>
          <p:nvPr/>
        </p:nvSpPr>
        <p:spPr>
          <a:xfrm>
            <a:off x="3524176" y="5004039"/>
            <a:ext cx="8198141" cy="10278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While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one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group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member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answers,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other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will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write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down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129" dirty="0">
                <a:latin typeface="Arial"/>
                <a:cs typeface="Arial"/>
              </a:rPr>
              <a:t>answers.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open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 </a:t>
            </a:r>
            <a:r>
              <a:rPr sz="2180" spc="-59" dirty="0">
                <a:latin typeface="Arial"/>
                <a:cs typeface="Arial"/>
              </a:rPr>
              <a:t>collection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Google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spreadsheet</a:t>
            </a:r>
            <a:r>
              <a:rPr sz="218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(</a:t>
            </a:r>
            <a:r>
              <a:rPr lang="en-US" sz="2180" dirty="0">
                <a:latin typeface="Arial"/>
                <a:cs typeface="Arial"/>
                <a:hlinkClick r:id="rId2"/>
              </a:rPr>
              <a:t>http://bit.ly/48ceWSa</a:t>
            </a:r>
            <a:r>
              <a:rPr lang="en-US" sz="2180" dirty="0">
                <a:latin typeface="Arial"/>
                <a:cs typeface="Arial"/>
              </a:rPr>
              <a:t>)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start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entering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data!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35564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AB01AAEB-6FC0-5426-16D0-A82791DB9A20}"/>
              </a:ext>
            </a:extLst>
          </p:cNvPr>
          <p:cNvSpPr txBox="1"/>
          <p:nvPr/>
        </p:nvSpPr>
        <p:spPr>
          <a:xfrm>
            <a:off x="3537102" y="637143"/>
            <a:ext cx="6963701" cy="973388"/>
          </a:xfrm>
          <a:prstGeom prst="rect">
            <a:avLst/>
          </a:prstGeom>
        </p:spPr>
        <p:txBody>
          <a:bodyPr vert="horz" wrap="square" lIns="0" tIns="159810" rIns="0" bIns="0" rtlCol="0">
            <a:spAutoFit/>
          </a:bodyPr>
          <a:lstStyle/>
          <a:p>
            <a:pPr marL="25168">
              <a:spcBef>
                <a:spcPts val="1258"/>
              </a:spcBef>
            </a:pP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Identifying</a:t>
            </a:r>
            <a:r>
              <a:rPr sz="218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Variable</a:t>
            </a:r>
            <a:r>
              <a:rPr sz="218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Types: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1050"/>
              </a:spcBef>
            </a:pPr>
            <a:r>
              <a:rPr sz="2180" spc="-119" dirty="0">
                <a:latin typeface="Arial"/>
                <a:cs typeface="Arial"/>
              </a:rPr>
              <a:t>Take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couple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minutes</a:t>
            </a:r>
            <a:r>
              <a:rPr sz="2180" spc="-20" dirty="0">
                <a:latin typeface="Arial"/>
                <a:cs typeface="Arial"/>
              </a:rPr>
              <a:t> on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your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own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answer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following:</a:t>
            </a:r>
            <a:endParaRPr sz="218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1D1AC50-16CD-7024-95E1-DCF1C90790AA}"/>
              </a:ext>
            </a:extLst>
          </p:cNvPr>
          <p:cNvSpPr txBox="1"/>
          <p:nvPr/>
        </p:nvSpPr>
        <p:spPr>
          <a:xfrm>
            <a:off x="4086194" y="1569806"/>
            <a:ext cx="7195235" cy="1242351"/>
          </a:xfrm>
          <a:prstGeom prst="rect">
            <a:avLst/>
          </a:prstGeom>
        </p:spPr>
        <p:txBody>
          <a:bodyPr vert="horz" wrap="square" lIns="0" tIns="134643" rIns="0" bIns="0" rtlCol="0">
            <a:spAutoFit/>
          </a:bodyPr>
          <a:lstStyle/>
          <a:p>
            <a:pPr marL="25168">
              <a:spcBef>
                <a:spcPts val="1060"/>
              </a:spcBef>
            </a:pPr>
            <a:r>
              <a:rPr sz="2180" dirty="0">
                <a:latin typeface="Arial"/>
                <a:cs typeface="Arial"/>
              </a:rPr>
              <a:t>What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observational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unit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dataset?</a:t>
            </a:r>
            <a:endParaRPr sz="2180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793"/>
              </a:spcBef>
            </a:pPr>
            <a:r>
              <a:rPr sz="2180" spc="-69" dirty="0">
                <a:latin typeface="Arial"/>
                <a:cs typeface="Arial"/>
              </a:rPr>
              <a:t>For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spreadsheet,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99" dirty="0">
                <a:latin typeface="Arial"/>
                <a:cs typeface="Arial"/>
              </a:rPr>
              <a:t>it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discrete,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continuous, ordinal,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nominal?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617626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AB01AAEB-6FC0-5426-16D0-A82791DB9A20}"/>
              </a:ext>
            </a:extLst>
          </p:cNvPr>
          <p:cNvSpPr txBox="1"/>
          <p:nvPr/>
        </p:nvSpPr>
        <p:spPr>
          <a:xfrm>
            <a:off x="3537102" y="637143"/>
            <a:ext cx="6963701" cy="973388"/>
          </a:xfrm>
          <a:prstGeom prst="rect">
            <a:avLst/>
          </a:prstGeom>
        </p:spPr>
        <p:txBody>
          <a:bodyPr vert="horz" wrap="square" lIns="0" tIns="159810" rIns="0" bIns="0" rtlCol="0">
            <a:spAutoFit/>
          </a:bodyPr>
          <a:lstStyle/>
          <a:p>
            <a:pPr marL="25168">
              <a:spcBef>
                <a:spcPts val="1258"/>
              </a:spcBef>
            </a:pP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Identifying</a:t>
            </a:r>
            <a:r>
              <a:rPr sz="218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Variable</a:t>
            </a:r>
            <a:r>
              <a:rPr sz="218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Types: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1050"/>
              </a:spcBef>
            </a:pPr>
            <a:r>
              <a:rPr sz="2180" spc="-119" dirty="0">
                <a:latin typeface="Arial"/>
                <a:cs typeface="Arial"/>
              </a:rPr>
              <a:t>Take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couple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minutes</a:t>
            </a:r>
            <a:r>
              <a:rPr sz="2180" spc="-20" dirty="0">
                <a:latin typeface="Arial"/>
                <a:cs typeface="Arial"/>
              </a:rPr>
              <a:t> on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your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own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answer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following:</a:t>
            </a:r>
            <a:endParaRPr sz="218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1D1AC50-16CD-7024-95E1-DCF1C90790AA}"/>
              </a:ext>
            </a:extLst>
          </p:cNvPr>
          <p:cNvSpPr txBox="1"/>
          <p:nvPr/>
        </p:nvSpPr>
        <p:spPr>
          <a:xfrm>
            <a:off x="4086194" y="1569806"/>
            <a:ext cx="7195235" cy="1242351"/>
          </a:xfrm>
          <a:prstGeom prst="rect">
            <a:avLst/>
          </a:prstGeom>
        </p:spPr>
        <p:txBody>
          <a:bodyPr vert="horz" wrap="square" lIns="0" tIns="134643" rIns="0" bIns="0" rtlCol="0">
            <a:spAutoFit/>
          </a:bodyPr>
          <a:lstStyle/>
          <a:p>
            <a:pPr marL="25168">
              <a:spcBef>
                <a:spcPts val="1060"/>
              </a:spcBef>
            </a:pPr>
            <a:r>
              <a:rPr sz="2180" dirty="0">
                <a:latin typeface="Arial"/>
                <a:cs typeface="Arial"/>
              </a:rPr>
              <a:t>What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observational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unit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dataset?</a:t>
            </a:r>
            <a:endParaRPr sz="2180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793"/>
              </a:spcBef>
            </a:pPr>
            <a:r>
              <a:rPr sz="2180" spc="-69" dirty="0">
                <a:latin typeface="Arial"/>
                <a:cs typeface="Arial"/>
              </a:rPr>
              <a:t>For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spreadsheet,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99" dirty="0">
                <a:latin typeface="Arial"/>
                <a:cs typeface="Arial"/>
              </a:rPr>
              <a:t>it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discrete,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continuous, ordinal,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nominal?</a:t>
            </a:r>
            <a:endParaRPr lang="en-US" sz="2180" spc="-20" dirty="0">
              <a:latin typeface="Arial"/>
              <a:cs typeface="Arial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7BC0CFCC-16FE-5F1A-BC61-D4F20988019B}"/>
              </a:ext>
            </a:extLst>
          </p:cNvPr>
          <p:cNvSpPr txBox="1"/>
          <p:nvPr/>
        </p:nvSpPr>
        <p:spPr>
          <a:xfrm>
            <a:off x="3537102" y="3424428"/>
            <a:ext cx="477920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39" dirty="0">
                <a:latin typeface="Arial"/>
                <a:cs typeface="Arial"/>
              </a:rPr>
              <a:t>Discuss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your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answers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your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neighbor!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556826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A23CA3E2-4D41-9274-37E1-BB5EB61FBFDB}"/>
              </a:ext>
            </a:extLst>
          </p:cNvPr>
          <p:cNvPicPr/>
          <p:nvPr/>
        </p:nvPicPr>
        <p:blipFill rotWithShape="1">
          <a:blip r:embed="rId2" cstate="print"/>
          <a:srcRect t="13457" b="15452"/>
          <a:stretch/>
        </p:blipFill>
        <p:spPr>
          <a:xfrm>
            <a:off x="4102596" y="1814946"/>
            <a:ext cx="6694339" cy="31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49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A23CA3E2-4D41-9274-37E1-BB5EB61FBFDB}"/>
              </a:ext>
            </a:extLst>
          </p:cNvPr>
          <p:cNvPicPr/>
          <p:nvPr/>
        </p:nvPicPr>
        <p:blipFill rotWithShape="1">
          <a:blip r:embed="rId2" cstate="print"/>
          <a:srcRect t="13457" b="15452"/>
          <a:stretch/>
        </p:blipFill>
        <p:spPr>
          <a:xfrm>
            <a:off x="4102596" y="1814946"/>
            <a:ext cx="6694339" cy="3131128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1C1C4D36-079C-2064-C4D7-84DE956E1212}"/>
              </a:ext>
            </a:extLst>
          </p:cNvPr>
          <p:cNvSpPr/>
          <p:nvPr/>
        </p:nvSpPr>
        <p:spPr>
          <a:xfrm>
            <a:off x="4558145" y="3657600"/>
            <a:ext cx="5735782" cy="651164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61748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242822E8-2D36-0DAE-899E-DCDA64AF7E0F}"/>
              </a:ext>
            </a:extLst>
          </p:cNvPr>
          <p:cNvPicPr/>
          <p:nvPr/>
        </p:nvPicPr>
        <p:blipFill rotWithShape="1">
          <a:blip r:embed="rId2" cstate="print"/>
          <a:srcRect t="14767" b="14363"/>
          <a:stretch/>
        </p:blipFill>
        <p:spPr>
          <a:xfrm>
            <a:off x="4282704" y="1773383"/>
            <a:ext cx="6694268" cy="3117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6142BE-794E-9773-B055-98EF967AD989}"/>
              </a:ext>
            </a:extLst>
          </p:cNvPr>
          <p:cNvSpPr txBox="1"/>
          <p:nvPr/>
        </p:nvSpPr>
        <p:spPr>
          <a:xfrm>
            <a:off x="4282704" y="1814948"/>
            <a:ext cx="6694268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What type of variable is ”Siblings”?</a:t>
            </a:r>
          </a:p>
        </p:txBody>
      </p:sp>
    </p:spTree>
    <p:extLst>
      <p:ext uri="{BB962C8B-B14F-4D97-AF65-F5344CB8AC3E}">
        <p14:creationId xmlns:p14="http://schemas.microsoft.com/office/powerpoint/2010/main" val="2230763845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242822E8-2D36-0DAE-899E-DCDA64AF7E0F}"/>
              </a:ext>
            </a:extLst>
          </p:cNvPr>
          <p:cNvPicPr/>
          <p:nvPr/>
        </p:nvPicPr>
        <p:blipFill rotWithShape="1">
          <a:blip r:embed="rId2" cstate="print"/>
          <a:srcRect t="14767" b="14363"/>
          <a:stretch/>
        </p:blipFill>
        <p:spPr>
          <a:xfrm>
            <a:off x="4282704" y="1773383"/>
            <a:ext cx="6694268" cy="3117272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F3E68D39-DDAB-9C79-6B9B-28F711EDBADD}"/>
              </a:ext>
            </a:extLst>
          </p:cNvPr>
          <p:cNvSpPr/>
          <p:nvPr/>
        </p:nvSpPr>
        <p:spPr>
          <a:xfrm>
            <a:off x="4761947" y="2410688"/>
            <a:ext cx="5735782" cy="651164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06C9-BBFA-815F-128A-57F603B62993}"/>
              </a:ext>
            </a:extLst>
          </p:cNvPr>
          <p:cNvSpPr txBox="1"/>
          <p:nvPr/>
        </p:nvSpPr>
        <p:spPr>
          <a:xfrm>
            <a:off x="4282704" y="1814948"/>
            <a:ext cx="6694268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What type of variable is ”Siblings”?</a:t>
            </a:r>
          </a:p>
        </p:txBody>
      </p:sp>
    </p:spTree>
    <p:extLst>
      <p:ext uri="{BB962C8B-B14F-4D97-AF65-F5344CB8AC3E}">
        <p14:creationId xmlns:p14="http://schemas.microsoft.com/office/powerpoint/2010/main" val="459060509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F934A2B-CB8D-BEC3-4E23-2D0F3CD1F173}"/>
              </a:ext>
            </a:extLst>
          </p:cNvPr>
          <p:cNvPicPr/>
          <p:nvPr/>
        </p:nvPicPr>
        <p:blipFill rotWithShape="1">
          <a:blip r:embed="rId2" cstate="print"/>
          <a:srcRect t="14463" b="16196"/>
          <a:stretch/>
        </p:blipFill>
        <p:spPr>
          <a:xfrm>
            <a:off x="4199578" y="1759527"/>
            <a:ext cx="6694339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16804F-ACA9-BBAE-790E-DF46E612BD99}"/>
              </a:ext>
            </a:extLst>
          </p:cNvPr>
          <p:cNvSpPr txBox="1"/>
          <p:nvPr/>
        </p:nvSpPr>
        <p:spPr>
          <a:xfrm>
            <a:off x="4282704" y="1814948"/>
            <a:ext cx="6694268" cy="95410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What type of variable is “Distance from Westfield over Break” (Miles-Away)?</a:t>
            </a:r>
          </a:p>
        </p:txBody>
      </p:sp>
    </p:spTree>
    <p:extLst>
      <p:ext uri="{BB962C8B-B14F-4D97-AF65-F5344CB8AC3E}">
        <p14:creationId xmlns:p14="http://schemas.microsoft.com/office/powerpoint/2010/main" val="27926205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6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F934A2B-CB8D-BEC3-4E23-2D0F3CD1F173}"/>
              </a:ext>
            </a:extLst>
          </p:cNvPr>
          <p:cNvPicPr/>
          <p:nvPr/>
        </p:nvPicPr>
        <p:blipFill rotWithShape="1">
          <a:blip r:embed="rId2" cstate="print"/>
          <a:srcRect t="14463" b="16196"/>
          <a:stretch/>
        </p:blipFill>
        <p:spPr>
          <a:xfrm>
            <a:off x="4199578" y="1759527"/>
            <a:ext cx="6694339" cy="3048000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B8092052-EBCF-827C-E616-C79F22256712}"/>
              </a:ext>
            </a:extLst>
          </p:cNvPr>
          <p:cNvSpPr/>
          <p:nvPr/>
        </p:nvSpPr>
        <p:spPr>
          <a:xfrm>
            <a:off x="4678856" y="3283527"/>
            <a:ext cx="5735782" cy="651164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C771A-F956-A5AA-3EEE-675E42395883}"/>
              </a:ext>
            </a:extLst>
          </p:cNvPr>
          <p:cNvSpPr txBox="1"/>
          <p:nvPr/>
        </p:nvSpPr>
        <p:spPr>
          <a:xfrm>
            <a:off x="4282704" y="1814948"/>
            <a:ext cx="6694268" cy="95410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What type of variable is “Distance from Westfield over Break” (Miles-Away)?</a:t>
            </a:r>
          </a:p>
        </p:txBody>
      </p:sp>
    </p:spTree>
    <p:extLst>
      <p:ext uri="{BB962C8B-B14F-4D97-AF65-F5344CB8AC3E}">
        <p14:creationId xmlns:p14="http://schemas.microsoft.com/office/powerpoint/2010/main" val="77450412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  <p:pic>
        <p:nvPicPr>
          <p:cNvPr id="4" name="Picture 2" descr="Progress Pride Flag Download - Make Badges">
            <a:extLst>
              <a:ext uri="{FF2B5EF4-FFF2-40B4-BE49-F238E27FC236}">
                <a16:creationId xmlns:a16="http://schemas.microsoft.com/office/drawing/2014/main" id="{E3C4DD0A-50C0-5970-4CE0-38470792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58" y="5171644"/>
            <a:ext cx="1688677" cy="8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usiness Growth outline">
            <a:extLst>
              <a:ext uri="{FF2B5EF4-FFF2-40B4-BE49-F238E27FC236}">
                <a16:creationId xmlns:a16="http://schemas.microsoft.com/office/drawing/2014/main" id="{BA70DCEE-47AA-E958-C83C-EEEEC7DC1B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88744" y="4205975"/>
            <a:ext cx="1896798" cy="1896798"/>
          </a:xfrm>
          <a:prstGeom prst="rect">
            <a:avLst/>
          </a:prstGeom>
        </p:spPr>
      </p:pic>
      <p:pic>
        <p:nvPicPr>
          <p:cNvPr id="1026" name="Picture 2" descr="Amazon.com : Black Lives Matter Flag 3x5ft Poly : Patio, Lawn &amp; Garden">
            <a:extLst>
              <a:ext uri="{FF2B5EF4-FFF2-40B4-BE49-F238E27FC236}">
                <a16:creationId xmlns:a16="http://schemas.microsoft.com/office/drawing/2014/main" id="{364A768E-0A0B-D88B-8F7D-27F93FBE8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/>
          <a:stretch/>
        </p:blipFill>
        <p:spPr bwMode="auto">
          <a:xfrm>
            <a:off x="5179753" y="4192523"/>
            <a:ext cx="1584379" cy="9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groups of 3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A highlight of your winter break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14902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68036"/>
            <a:ext cx="7260695" cy="6075652"/>
          </a:xfrm>
        </p:spPr>
        <p:txBody>
          <a:bodyPr anchor="t">
            <a:normAutofit/>
          </a:bodyPr>
          <a:lstStyle/>
          <a:p>
            <a:r>
              <a:rPr lang="en-US" sz="3200" dirty="0"/>
              <a:t>Form </a:t>
            </a:r>
            <a:r>
              <a:rPr lang="en-US" sz="3200" b="1" dirty="0">
                <a:highlight>
                  <a:srgbClr val="FFFF00"/>
                </a:highlight>
              </a:rPr>
              <a:t>new groups</a:t>
            </a:r>
            <a:r>
              <a:rPr lang="en-US" sz="3200" b="1" dirty="0"/>
              <a:t> </a:t>
            </a:r>
            <a:r>
              <a:rPr lang="en-US" sz="3200" dirty="0"/>
              <a:t>of 3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200" dirty="0"/>
              <a:t>Introduce yourselves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200" dirty="0"/>
              <a:t>Share:</a:t>
            </a:r>
          </a:p>
          <a:p>
            <a:pPr lvl="1"/>
            <a:r>
              <a:rPr lang="en-US" sz="3200" dirty="0"/>
              <a:t>Would you rather only eat sweet foods for the rest of your life OR only eat savory foods for the rest of your life?</a:t>
            </a:r>
          </a:p>
          <a:p>
            <a:r>
              <a:rPr lang="en-US" sz="3200" dirty="0"/>
              <a:t>After about 5 minutes we will go around, introduce ourselves, and share our would you rather answers</a:t>
            </a:r>
          </a:p>
        </p:txBody>
      </p:sp>
    </p:spTree>
    <p:extLst>
      <p:ext uri="{BB962C8B-B14F-4D97-AF65-F5344CB8AC3E}">
        <p14:creationId xmlns:p14="http://schemas.microsoft.com/office/powerpoint/2010/main" val="41603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62000"/>
            <a:ext cx="7260695" cy="5881688"/>
          </a:xfrm>
        </p:spPr>
        <p:txBody>
          <a:bodyPr anchor="t">
            <a:normAutofit/>
          </a:bodyPr>
          <a:lstStyle/>
          <a:p>
            <a:r>
              <a:rPr lang="en-US" sz="2800" dirty="0"/>
              <a:t>Form </a:t>
            </a:r>
            <a:r>
              <a:rPr lang="en-US" sz="2800" b="1" dirty="0">
                <a:highlight>
                  <a:srgbClr val="FFFF00"/>
                </a:highlight>
              </a:rPr>
              <a:t>new new groups</a:t>
            </a:r>
            <a:r>
              <a:rPr lang="en-US" sz="2800" b="1" dirty="0"/>
              <a:t> </a:t>
            </a:r>
            <a:r>
              <a:rPr lang="en-US" sz="2800" dirty="0"/>
              <a:t>of 3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2800" dirty="0"/>
              <a:t>Introduce yourselves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2800" dirty="0"/>
              <a:t>Share:</a:t>
            </a:r>
          </a:p>
          <a:p>
            <a:pPr lvl="1"/>
            <a:r>
              <a:rPr lang="en-US" sz="2800" dirty="0"/>
              <a:t>Would you rather have a self driving car OR a private jet? </a:t>
            </a:r>
          </a:p>
          <a:p>
            <a:r>
              <a:rPr lang="en-US" sz="3200" dirty="0"/>
              <a:t>After about 5 minutes we will go around, introduce ourselves, and share our would you rather answers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201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2440-5A19-98D6-370E-25F8333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&amp; 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3A61-3C39-B61C-6B39-4F616BB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74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293</TotalTime>
  <Words>1526</Words>
  <Application>Microsoft Macintosh PowerPoint</Application>
  <PresentationFormat>Widescreen</PresentationFormat>
  <Paragraphs>243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Corbel</vt:lpstr>
      <vt:lpstr>Times New Roman</vt:lpstr>
      <vt:lpstr>Wingdings 2</vt:lpstr>
      <vt:lpstr>Frame</vt:lpstr>
      <vt:lpstr>Elementary Statistics – Welcome!</vt:lpstr>
      <vt:lpstr>Plan for Today</vt:lpstr>
      <vt:lpstr>Who Am I?</vt:lpstr>
      <vt:lpstr>Who Am I?</vt:lpstr>
      <vt:lpstr>Who Am I?</vt:lpstr>
      <vt:lpstr>Who Are You?</vt:lpstr>
      <vt:lpstr>Who Are You?</vt:lpstr>
      <vt:lpstr>Who Are You?</vt:lpstr>
      <vt:lpstr>What You Will Learn &amp; Logistics </vt:lpstr>
      <vt:lpstr>What Is This Class?</vt:lpstr>
      <vt:lpstr>**Important Info** </vt:lpstr>
      <vt:lpstr>**Important Info** </vt:lpstr>
      <vt:lpstr>**Important Info** </vt:lpstr>
      <vt:lpstr>**Important Info** </vt:lpstr>
      <vt:lpstr>Now the good stuff</vt:lpstr>
      <vt:lpstr>What is statistics?</vt:lpstr>
      <vt:lpstr>PowerPoint Presentation</vt:lpstr>
      <vt:lpstr>PowerPoint Presentation</vt:lpstr>
      <vt:lpstr>PowerPoint Presentation</vt:lpstr>
      <vt:lpstr>Course Overview</vt:lpstr>
      <vt:lpstr>Course Overview</vt:lpstr>
      <vt:lpstr>Course Overview</vt:lpstr>
      <vt:lpstr>Course Overview</vt:lpstr>
      <vt:lpstr>Course Overview</vt:lpstr>
      <vt:lpstr>Data: Big Picture</vt:lpstr>
      <vt:lpstr>Data: Big Picture</vt:lpstr>
      <vt:lpstr>Data: Big Picture</vt:lpstr>
      <vt:lpstr>Data: Structure</vt:lpstr>
      <vt:lpstr>Data: Structure</vt:lpstr>
      <vt:lpstr>Data: Variable Taxonomy</vt:lpstr>
      <vt:lpstr>Data: Variable Taxonomy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15</cp:revision>
  <dcterms:created xsi:type="dcterms:W3CDTF">2023-08-03T18:49:17Z</dcterms:created>
  <dcterms:modified xsi:type="dcterms:W3CDTF">2024-01-16T13:24:42Z</dcterms:modified>
</cp:coreProperties>
</file>