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41"/>
  </p:notesMasterIdLst>
  <p:sldIdLst>
    <p:sldId id="256" r:id="rId2"/>
    <p:sldId id="257" r:id="rId3"/>
    <p:sldId id="347"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80" r:id="rId19"/>
    <p:sldId id="381" r:id="rId20"/>
    <p:sldId id="382" r:id="rId21"/>
    <p:sldId id="383" r:id="rId22"/>
    <p:sldId id="366" r:id="rId23"/>
    <p:sldId id="367" r:id="rId24"/>
    <p:sldId id="368" r:id="rId25"/>
    <p:sldId id="369" r:id="rId26"/>
    <p:sldId id="370" r:id="rId27"/>
    <p:sldId id="371" r:id="rId28"/>
    <p:sldId id="372" r:id="rId29"/>
    <p:sldId id="373" r:id="rId30"/>
    <p:sldId id="374" r:id="rId31"/>
    <p:sldId id="375" r:id="rId32"/>
    <p:sldId id="376" r:id="rId33"/>
    <p:sldId id="378" r:id="rId34"/>
    <p:sldId id="377" r:id="rId35"/>
    <p:sldId id="379" r:id="rId36"/>
    <p:sldId id="391" r:id="rId37"/>
    <p:sldId id="389" r:id="rId38"/>
    <p:sldId id="390" r:id="rId39"/>
    <p:sldId id="3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94"/>
    <p:restoredTop sz="86122"/>
  </p:normalViewPr>
  <p:slideViewPr>
    <p:cSldViewPr snapToGrid="0">
      <p:cViewPr varScale="1">
        <p:scale>
          <a:sx n="109" d="100"/>
          <a:sy n="109" d="100"/>
        </p:scale>
        <p:origin x="9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35</a:t>
            </a:fld>
            <a:endParaRPr lang="en-US"/>
          </a:p>
        </p:txBody>
      </p:sp>
    </p:spTree>
    <p:extLst>
      <p:ext uri="{BB962C8B-B14F-4D97-AF65-F5344CB8AC3E}">
        <p14:creationId xmlns:p14="http://schemas.microsoft.com/office/powerpoint/2010/main" val="350570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12/14/23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12/14/23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Sampling and Random Experiments </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Simple Random Sampling</a:t>
            </a:r>
          </a:p>
        </p:txBody>
      </p:sp>
      <p:sp>
        <p:nvSpPr>
          <p:cNvPr id="2" name="object 4">
            <a:extLst>
              <a:ext uri="{FF2B5EF4-FFF2-40B4-BE49-F238E27FC236}">
                <a16:creationId xmlns:a16="http://schemas.microsoft.com/office/drawing/2014/main" id="{4D313046-3DE5-D5E3-BEE3-ACD1801AE0AF}"/>
              </a:ext>
            </a:extLst>
          </p:cNvPr>
          <p:cNvSpPr txBox="1"/>
          <p:nvPr/>
        </p:nvSpPr>
        <p:spPr>
          <a:xfrm>
            <a:off x="3548408" y="792252"/>
            <a:ext cx="8042106" cy="1466332"/>
          </a:xfrm>
          <a:prstGeom prst="rect">
            <a:avLst/>
          </a:prstGeom>
        </p:spPr>
        <p:txBody>
          <a:bodyPr vert="horz" wrap="square" lIns="0" tIns="99410" rIns="0" bIns="0" rtlCol="0">
            <a:spAutoFit/>
          </a:bodyPr>
          <a:lstStyle/>
          <a:p>
            <a:pPr marL="50335">
              <a:spcBef>
                <a:spcPts val="783"/>
              </a:spcBef>
            </a:pPr>
            <a:r>
              <a:rPr sz="2180" spc="-99" dirty="0">
                <a:latin typeface="Arial"/>
                <a:cs typeface="Arial"/>
              </a:rPr>
              <a:t>Analogous</a:t>
            </a:r>
            <a:r>
              <a:rPr sz="2180" dirty="0">
                <a:latin typeface="Arial"/>
                <a:cs typeface="Arial"/>
              </a:rPr>
              <a:t> to</a:t>
            </a:r>
            <a:r>
              <a:rPr sz="2180" spc="10" dirty="0">
                <a:latin typeface="Arial"/>
                <a:cs typeface="Arial"/>
              </a:rPr>
              <a:t> </a:t>
            </a:r>
            <a:r>
              <a:rPr sz="2180" spc="-79" dirty="0">
                <a:latin typeface="Arial"/>
                <a:cs typeface="Arial"/>
              </a:rPr>
              <a:t>using</a:t>
            </a:r>
            <a:r>
              <a:rPr sz="2180" dirty="0">
                <a:latin typeface="Arial"/>
                <a:cs typeface="Arial"/>
              </a:rPr>
              <a:t> a</a:t>
            </a:r>
            <a:r>
              <a:rPr sz="2180" spc="10" dirty="0">
                <a:latin typeface="Arial"/>
                <a:cs typeface="Arial"/>
              </a:rPr>
              <a:t> </a:t>
            </a:r>
            <a:r>
              <a:rPr sz="2180" spc="-40" dirty="0">
                <a:latin typeface="Arial"/>
                <a:cs typeface="Arial"/>
              </a:rPr>
              <a:t>raffle</a:t>
            </a:r>
            <a:r>
              <a:rPr sz="2180" spc="10" dirty="0">
                <a:latin typeface="Arial"/>
                <a:cs typeface="Arial"/>
              </a:rPr>
              <a:t> </a:t>
            </a:r>
            <a:r>
              <a:rPr sz="2180" dirty="0">
                <a:latin typeface="Arial"/>
                <a:cs typeface="Arial"/>
              </a:rPr>
              <a:t>to </a:t>
            </a:r>
            <a:r>
              <a:rPr sz="2180" spc="-99" dirty="0">
                <a:latin typeface="Arial"/>
                <a:cs typeface="Arial"/>
              </a:rPr>
              <a:t>select</a:t>
            </a:r>
            <a:r>
              <a:rPr sz="2180" spc="10" dirty="0">
                <a:latin typeface="Arial"/>
                <a:cs typeface="Arial"/>
              </a:rPr>
              <a:t> </a:t>
            </a:r>
            <a:r>
              <a:rPr sz="2180" spc="-20" dirty="0">
                <a:latin typeface="Arial"/>
                <a:cs typeface="Arial"/>
              </a:rPr>
              <a:t>observations</a:t>
            </a:r>
            <a:endParaRPr sz="2180">
              <a:latin typeface="Arial"/>
              <a:cs typeface="Arial"/>
            </a:endParaRPr>
          </a:p>
          <a:p>
            <a:pPr marL="598989" marR="35235" indent="-271810">
              <a:spcBef>
                <a:spcPts val="545"/>
              </a:spcBef>
              <a:buClr>
                <a:srgbClr val="3333B2"/>
              </a:buClr>
              <a:buSzPct val="60000"/>
              <a:buChar char="►"/>
              <a:tabLst>
                <a:tab pos="598989" algn="l"/>
              </a:tabLst>
            </a:pPr>
            <a:r>
              <a:rPr sz="1982" dirty="0">
                <a:latin typeface="Arial"/>
                <a:cs typeface="Arial"/>
              </a:rPr>
              <a:t>All</a:t>
            </a:r>
            <a:r>
              <a:rPr sz="1982" spc="-10" dirty="0">
                <a:latin typeface="Arial"/>
                <a:cs typeface="Arial"/>
              </a:rPr>
              <a:t> </a:t>
            </a:r>
            <a:r>
              <a:rPr sz="1982" spc="-119" dirty="0">
                <a:latin typeface="Arial"/>
                <a:cs typeface="Arial"/>
              </a:rPr>
              <a:t>members</a:t>
            </a:r>
            <a:r>
              <a:rPr sz="1982" spc="-10" dirty="0">
                <a:latin typeface="Arial"/>
                <a:cs typeface="Arial"/>
              </a:rPr>
              <a:t> </a:t>
            </a:r>
            <a:r>
              <a:rPr sz="1982" dirty="0">
                <a:latin typeface="Arial"/>
                <a:cs typeface="Arial"/>
              </a:rPr>
              <a:t>in</a:t>
            </a:r>
            <a:r>
              <a:rPr sz="1982" spc="-10" dirty="0">
                <a:latin typeface="Arial"/>
                <a:cs typeface="Arial"/>
              </a:rPr>
              <a:t> </a:t>
            </a:r>
            <a:r>
              <a:rPr sz="1982" dirty="0">
                <a:latin typeface="Arial"/>
                <a:cs typeface="Arial"/>
              </a:rPr>
              <a:t>the</a:t>
            </a:r>
            <a:r>
              <a:rPr sz="1982" spc="10" dirty="0">
                <a:latin typeface="Arial"/>
                <a:cs typeface="Arial"/>
              </a:rPr>
              <a:t> </a:t>
            </a:r>
            <a:r>
              <a:rPr sz="1982" spc="-40" dirty="0">
                <a:latin typeface="Arial"/>
                <a:cs typeface="Arial"/>
              </a:rPr>
              <a:t>population</a:t>
            </a:r>
            <a:r>
              <a:rPr sz="1982" spc="-10" dirty="0">
                <a:latin typeface="Arial"/>
                <a:cs typeface="Arial"/>
              </a:rPr>
              <a:t> </a:t>
            </a:r>
            <a:r>
              <a:rPr sz="1982" spc="-119" dirty="0">
                <a:latin typeface="Arial"/>
                <a:cs typeface="Arial"/>
              </a:rPr>
              <a:t>have</a:t>
            </a:r>
            <a:r>
              <a:rPr sz="1982" spc="-10" dirty="0">
                <a:latin typeface="Arial"/>
                <a:cs typeface="Arial"/>
              </a:rPr>
              <a:t> </a:t>
            </a:r>
            <a:r>
              <a:rPr sz="1982" spc="-20" dirty="0">
                <a:latin typeface="Arial"/>
                <a:cs typeface="Arial"/>
              </a:rPr>
              <a:t>an</a:t>
            </a:r>
            <a:r>
              <a:rPr sz="1982" spc="-10" dirty="0">
                <a:latin typeface="Arial"/>
                <a:cs typeface="Arial"/>
              </a:rPr>
              <a:t> </a:t>
            </a:r>
            <a:r>
              <a:rPr sz="1982" spc="-99" dirty="0">
                <a:solidFill>
                  <a:srgbClr val="00B0F0"/>
                </a:solidFill>
                <a:latin typeface="Arial"/>
                <a:cs typeface="Arial"/>
              </a:rPr>
              <a:t>equal</a:t>
            </a:r>
            <a:r>
              <a:rPr sz="1982" dirty="0">
                <a:solidFill>
                  <a:srgbClr val="00B0F0"/>
                </a:solidFill>
                <a:latin typeface="Arial"/>
                <a:cs typeface="Arial"/>
              </a:rPr>
              <a:t> </a:t>
            </a:r>
            <a:r>
              <a:rPr sz="1982" spc="-119" dirty="0">
                <a:solidFill>
                  <a:srgbClr val="00B0F0"/>
                </a:solidFill>
                <a:latin typeface="Arial"/>
                <a:cs typeface="Arial"/>
              </a:rPr>
              <a:t>chance</a:t>
            </a:r>
            <a:r>
              <a:rPr sz="1982" spc="-10" dirty="0">
                <a:solidFill>
                  <a:srgbClr val="00B0F0"/>
                </a:solidFill>
                <a:latin typeface="Arial"/>
                <a:cs typeface="Arial"/>
              </a:rPr>
              <a:t> </a:t>
            </a:r>
            <a:r>
              <a:rPr sz="1982" dirty="0">
                <a:solidFill>
                  <a:srgbClr val="00B0F0"/>
                </a:solidFill>
                <a:latin typeface="Arial"/>
                <a:cs typeface="Arial"/>
              </a:rPr>
              <a:t>of</a:t>
            </a:r>
            <a:r>
              <a:rPr sz="1982" spc="-10" dirty="0">
                <a:solidFill>
                  <a:srgbClr val="00B0F0"/>
                </a:solidFill>
                <a:latin typeface="Arial"/>
                <a:cs typeface="Arial"/>
              </a:rPr>
              <a:t> </a:t>
            </a:r>
            <a:r>
              <a:rPr sz="1982" spc="-59" dirty="0">
                <a:solidFill>
                  <a:srgbClr val="00B0F0"/>
                </a:solidFill>
                <a:latin typeface="Arial"/>
                <a:cs typeface="Arial"/>
              </a:rPr>
              <a:t>being</a:t>
            </a:r>
            <a:r>
              <a:rPr sz="1982" dirty="0">
                <a:solidFill>
                  <a:srgbClr val="00B0F0"/>
                </a:solidFill>
                <a:latin typeface="Arial"/>
                <a:cs typeface="Arial"/>
              </a:rPr>
              <a:t> </a:t>
            </a:r>
            <a:r>
              <a:rPr sz="1982" spc="-20" dirty="0">
                <a:solidFill>
                  <a:srgbClr val="00B0F0"/>
                </a:solidFill>
                <a:latin typeface="Arial"/>
                <a:cs typeface="Arial"/>
              </a:rPr>
              <a:t>included </a:t>
            </a:r>
            <a:r>
              <a:rPr sz="1982" dirty="0">
                <a:solidFill>
                  <a:srgbClr val="00B0F0"/>
                </a:solidFill>
                <a:latin typeface="Arial"/>
                <a:cs typeface="Arial"/>
              </a:rPr>
              <a:t>in</a:t>
            </a:r>
            <a:r>
              <a:rPr sz="1982" spc="-50" dirty="0">
                <a:solidFill>
                  <a:srgbClr val="00B0F0"/>
                </a:solidFill>
                <a:latin typeface="Arial"/>
                <a:cs typeface="Arial"/>
              </a:rPr>
              <a:t> </a:t>
            </a:r>
            <a:r>
              <a:rPr sz="1982" dirty="0">
                <a:solidFill>
                  <a:srgbClr val="00B0F0"/>
                </a:solidFill>
                <a:latin typeface="Arial"/>
                <a:cs typeface="Arial"/>
              </a:rPr>
              <a:t>the</a:t>
            </a:r>
            <a:r>
              <a:rPr sz="1982" spc="-30" dirty="0">
                <a:solidFill>
                  <a:srgbClr val="00B0F0"/>
                </a:solidFill>
                <a:latin typeface="Arial"/>
                <a:cs typeface="Arial"/>
              </a:rPr>
              <a:t> </a:t>
            </a:r>
            <a:r>
              <a:rPr sz="1982" dirty="0">
                <a:solidFill>
                  <a:srgbClr val="00B0F0"/>
                </a:solidFill>
                <a:latin typeface="Arial"/>
                <a:cs typeface="Arial"/>
              </a:rPr>
              <a:t>final</a:t>
            </a:r>
            <a:r>
              <a:rPr sz="1982" spc="-40" dirty="0">
                <a:solidFill>
                  <a:srgbClr val="00B0F0"/>
                </a:solidFill>
                <a:latin typeface="Arial"/>
                <a:cs typeface="Arial"/>
              </a:rPr>
              <a:t> </a:t>
            </a:r>
            <a:r>
              <a:rPr sz="1982" spc="-20" dirty="0">
                <a:solidFill>
                  <a:srgbClr val="00B0F0"/>
                </a:solidFill>
                <a:latin typeface="Arial"/>
                <a:cs typeface="Arial"/>
              </a:rPr>
              <a:t>sample</a:t>
            </a:r>
            <a:endParaRPr sz="1982">
              <a:latin typeface="Arial"/>
              <a:cs typeface="Arial"/>
            </a:endParaRPr>
          </a:p>
          <a:p>
            <a:pPr marL="597730" indent="-270552">
              <a:spcBef>
                <a:spcPts val="377"/>
              </a:spcBef>
              <a:buClr>
                <a:srgbClr val="3333B2"/>
              </a:buClr>
              <a:buSzPct val="60000"/>
              <a:buChar char="►"/>
              <a:tabLst>
                <a:tab pos="597730" algn="l"/>
              </a:tabLst>
            </a:pPr>
            <a:r>
              <a:rPr sz="1982" dirty="0">
                <a:latin typeface="Arial"/>
                <a:cs typeface="Arial"/>
              </a:rPr>
              <a:t>No</a:t>
            </a:r>
            <a:r>
              <a:rPr sz="1982" spc="-10" dirty="0">
                <a:latin typeface="Arial"/>
                <a:cs typeface="Arial"/>
              </a:rPr>
              <a:t> </a:t>
            </a:r>
            <a:r>
              <a:rPr sz="1982" spc="-50" dirty="0">
                <a:latin typeface="Arial"/>
                <a:cs typeface="Arial"/>
              </a:rPr>
              <a:t>implied</a:t>
            </a:r>
            <a:r>
              <a:rPr sz="1982" spc="-10" dirty="0">
                <a:latin typeface="Arial"/>
                <a:cs typeface="Arial"/>
              </a:rPr>
              <a:t> </a:t>
            </a:r>
            <a:r>
              <a:rPr sz="1982" spc="-79" dirty="0">
                <a:latin typeface="Arial"/>
                <a:cs typeface="Arial"/>
              </a:rPr>
              <a:t>connection</a:t>
            </a:r>
            <a:r>
              <a:rPr sz="1982" spc="-10" dirty="0">
                <a:latin typeface="Arial"/>
                <a:cs typeface="Arial"/>
              </a:rPr>
              <a:t> </a:t>
            </a:r>
            <a:r>
              <a:rPr sz="1982" spc="-129" dirty="0">
                <a:latin typeface="Arial"/>
                <a:cs typeface="Arial"/>
              </a:rPr>
              <a:t>between</a:t>
            </a:r>
            <a:r>
              <a:rPr sz="1982" spc="-10" dirty="0">
                <a:latin typeface="Arial"/>
                <a:cs typeface="Arial"/>
              </a:rPr>
              <a:t> </a:t>
            </a:r>
            <a:r>
              <a:rPr sz="1982" dirty="0">
                <a:latin typeface="Arial"/>
                <a:cs typeface="Arial"/>
              </a:rPr>
              <a:t>the</a:t>
            </a:r>
            <a:r>
              <a:rPr sz="1982" spc="-10" dirty="0">
                <a:latin typeface="Arial"/>
                <a:cs typeface="Arial"/>
              </a:rPr>
              <a:t> </a:t>
            </a:r>
            <a:r>
              <a:rPr sz="1982" spc="-89" dirty="0">
                <a:latin typeface="Arial"/>
                <a:cs typeface="Arial"/>
              </a:rPr>
              <a:t>observations</a:t>
            </a:r>
            <a:r>
              <a:rPr sz="1982" spc="-10" dirty="0">
                <a:latin typeface="Arial"/>
                <a:cs typeface="Arial"/>
              </a:rPr>
              <a:t> </a:t>
            </a:r>
            <a:r>
              <a:rPr sz="1982" dirty="0">
                <a:latin typeface="Arial"/>
                <a:cs typeface="Arial"/>
              </a:rPr>
              <a:t>in</a:t>
            </a:r>
            <a:r>
              <a:rPr sz="1982" spc="-10" dirty="0">
                <a:latin typeface="Arial"/>
                <a:cs typeface="Arial"/>
              </a:rPr>
              <a:t> </a:t>
            </a:r>
            <a:r>
              <a:rPr sz="1982" dirty="0">
                <a:latin typeface="Arial"/>
                <a:cs typeface="Arial"/>
              </a:rPr>
              <a:t>our</a:t>
            </a:r>
            <a:r>
              <a:rPr sz="1982" spc="-10" dirty="0">
                <a:latin typeface="Arial"/>
                <a:cs typeface="Arial"/>
              </a:rPr>
              <a:t> </a:t>
            </a:r>
            <a:r>
              <a:rPr sz="1982" spc="-20" dirty="0">
                <a:latin typeface="Arial"/>
                <a:cs typeface="Arial"/>
              </a:rPr>
              <a:t>sample</a:t>
            </a:r>
            <a:endParaRPr sz="1982">
              <a:latin typeface="Arial"/>
              <a:cs typeface="Arial"/>
            </a:endParaRPr>
          </a:p>
        </p:txBody>
      </p:sp>
      <p:pic>
        <p:nvPicPr>
          <p:cNvPr id="4" name="object 5">
            <a:extLst>
              <a:ext uri="{FF2B5EF4-FFF2-40B4-BE49-F238E27FC236}">
                <a16:creationId xmlns:a16="http://schemas.microsoft.com/office/drawing/2014/main" id="{164AA40E-D93B-70F0-9ADE-9ACD67DF1E2D}"/>
              </a:ext>
            </a:extLst>
          </p:cNvPr>
          <p:cNvPicPr/>
          <p:nvPr/>
        </p:nvPicPr>
        <p:blipFill>
          <a:blip r:embed="rId2" cstate="print"/>
          <a:stretch>
            <a:fillRect/>
          </a:stretch>
        </p:blipFill>
        <p:spPr>
          <a:xfrm>
            <a:off x="4156755" y="2893157"/>
            <a:ext cx="5572760" cy="3115366"/>
          </a:xfrm>
          <a:prstGeom prst="rect">
            <a:avLst/>
          </a:prstGeom>
        </p:spPr>
      </p:pic>
    </p:spTree>
    <p:extLst>
      <p:ext uri="{BB962C8B-B14F-4D97-AF65-F5344CB8AC3E}">
        <p14:creationId xmlns:p14="http://schemas.microsoft.com/office/powerpoint/2010/main" val="429155982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Stratified Random Sampling</a:t>
            </a:r>
          </a:p>
        </p:txBody>
      </p:sp>
      <p:sp>
        <p:nvSpPr>
          <p:cNvPr id="3" name="object 4">
            <a:extLst>
              <a:ext uri="{FF2B5EF4-FFF2-40B4-BE49-F238E27FC236}">
                <a16:creationId xmlns:a16="http://schemas.microsoft.com/office/drawing/2014/main" id="{A28CC1AD-D79E-5756-C412-DB28C7C1AF60}"/>
              </a:ext>
            </a:extLst>
          </p:cNvPr>
          <p:cNvSpPr txBox="1"/>
          <p:nvPr/>
        </p:nvSpPr>
        <p:spPr>
          <a:xfrm>
            <a:off x="3642848" y="954606"/>
            <a:ext cx="5014519" cy="358348"/>
          </a:xfrm>
          <a:prstGeom prst="rect">
            <a:avLst/>
          </a:prstGeom>
        </p:spPr>
        <p:txBody>
          <a:bodyPr vert="horz" wrap="square" lIns="0" tIns="22650" rIns="0" bIns="0" rtlCol="0">
            <a:spAutoFit/>
          </a:bodyPr>
          <a:lstStyle/>
          <a:p>
            <a:pPr marL="25168">
              <a:spcBef>
                <a:spcPts val="178"/>
              </a:spcBef>
            </a:pPr>
            <a:r>
              <a:rPr sz="2180" spc="-109" dirty="0">
                <a:latin typeface="Arial"/>
                <a:cs typeface="Arial"/>
              </a:rPr>
              <a:t>Divide-</a:t>
            </a:r>
            <a:r>
              <a:rPr sz="2180" spc="-119" dirty="0">
                <a:latin typeface="Arial"/>
                <a:cs typeface="Arial"/>
              </a:rPr>
              <a:t>and-</a:t>
            </a:r>
            <a:r>
              <a:rPr sz="2180" spc="-89" dirty="0">
                <a:latin typeface="Arial"/>
                <a:cs typeface="Arial"/>
              </a:rPr>
              <a:t>conquer</a:t>
            </a:r>
            <a:r>
              <a:rPr sz="2180" spc="-10" dirty="0">
                <a:latin typeface="Arial"/>
                <a:cs typeface="Arial"/>
              </a:rPr>
              <a:t> </a:t>
            </a:r>
            <a:r>
              <a:rPr sz="2180" spc="-89" dirty="0">
                <a:latin typeface="Arial"/>
                <a:cs typeface="Arial"/>
              </a:rPr>
              <a:t>sampling</a:t>
            </a:r>
            <a:r>
              <a:rPr sz="2180" dirty="0">
                <a:latin typeface="Arial"/>
                <a:cs typeface="Arial"/>
              </a:rPr>
              <a:t> </a:t>
            </a:r>
            <a:r>
              <a:rPr sz="2180" spc="-59" dirty="0">
                <a:latin typeface="Arial"/>
                <a:cs typeface="Arial"/>
              </a:rPr>
              <a:t>strategy</a:t>
            </a:r>
            <a:r>
              <a:rPr sz="2180" spc="-10" dirty="0">
                <a:latin typeface="Arial"/>
                <a:cs typeface="Arial"/>
              </a:rPr>
              <a:t> </a:t>
            </a:r>
            <a:r>
              <a:rPr sz="2180" spc="-20" dirty="0">
                <a:latin typeface="Arial"/>
                <a:cs typeface="Arial"/>
              </a:rPr>
              <a:t>that:</a:t>
            </a:r>
            <a:endParaRPr sz="2180">
              <a:latin typeface="Arial"/>
              <a:cs typeface="Arial"/>
            </a:endParaRPr>
          </a:p>
        </p:txBody>
      </p:sp>
      <p:sp>
        <p:nvSpPr>
          <p:cNvPr id="5" name="object 7">
            <a:extLst>
              <a:ext uri="{FF2B5EF4-FFF2-40B4-BE49-F238E27FC236}">
                <a16:creationId xmlns:a16="http://schemas.microsoft.com/office/drawing/2014/main" id="{41C0364F-F974-0B94-04DE-363D56181294}"/>
              </a:ext>
            </a:extLst>
          </p:cNvPr>
          <p:cNvSpPr txBox="1"/>
          <p:nvPr/>
        </p:nvSpPr>
        <p:spPr>
          <a:xfrm>
            <a:off x="4191968" y="1392146"/>
            <a:ext cx="7144902" cy="990497"/>
          </a:xfrm>
          <a:prstGeom prst="rect">
            <a:avLst/>
          </a:prstGeom>
        </p:spPr>
        <p:txBody>
          <a:bodyPr vert="horz" wrap="square" lIns="0" tIns="23909" rIns="0" bIns="0" rtlCol="0">
            <a:spAutoFit/>
          </a:bodyPr>
          <a:lstStyle/>
          <a:p>
            <a:pPr marL="25168" marR="10067">
              <a:spcBef>
                <a:spcPts val="188"/>
              </a:spcBef>
            </a:pPr>
            <a:r>
              <a:rPr sz="1982" spc="-69" dirty="0">
                <a:latin typeface="Arial"/>
                <a:cs typeface="Arial"/>
              </a:rPr>
              <a:t>Divides</a:t>
            </a:r>
            <a:r>
              <a:rPr sz="1982" spc="59" dirty="0">
                <a:latin typeface="Arial"/>
                <a:cs typeface="Arial"/>
              </a:rPr>
              <a:t> </a:t>
            </a:r>
            <a:r>
              <a:rPr sz="1982" dirty="0">
                <a:latin typeface="Arial"/>
                <a:cs typeface="Arial"/>
              </a:rPr>
              <a:t>the</a:t>
            </a:r>
            <a:r>
              <a:rPr sz="1982" spc="59" dirty="0">
                <a:latin typeface="Arial"/>
                <a:cs typeface="Arial"/>
              </a:rPr>
              <a:t> </a:t>
            </a:r>
            <a:r>
              <a:rPr sz="1982" spc="-40" dirty="0">
                <a:latin typeface="Arial"/>
                <a:cs typeface="Arial"/>
              </a:rPr>
              <a:t>population</a:t>
            </a:r>
            <a:r>
              <a:rPr sz="1982" spc="59" dirty="0">
                <a:latin typeface="Arial"/>
                <a:cs typeface="Arial"/>
              </a:rPr>
              <a:t> </a:t>
            </a:r>
            <a:r>
              <a:rPr sz="1982" dirty="0">
                <a:latin typeface="Arial"/>
                <a:cs typeface="Arial"/>
              </a:rPr>
              <a:t>into</a:t>
            </a:r>
            <a:r>
              <a:rPr sz="1982" spc="59" dirty="0">
                <a:latin typeface="Arial"/>
                <a:cs typeface="Arial"/>
              </a:rPr>
              <a:t> </a:t>
            </a:r>
            <a:r>
              <a:rPr sz="1982" dirty="0">
                <a:latin typeface="Arial"/>
                <a:cs typeface="Arial"/>
              </a:rPr>
              <a:t>“strata”</a:t>
            </a:r>
            <a:r>
              <a:rPr sz="1982" spc="59" dirty="0">
                <a:latin typeface="Arial"/>
                <a:cs typeface="Arial"/>
              </a:rPr>
              <a:t> </a:t>
            </a:r>
            <a:r>
              <a:rPr sz="1982" dirty="0">
                <a:latin typeface="Arial"/>
                <a:cs typeface="Arial"/>
              </a:rPr>
              <a:t>that</a:t>
            </a:r>
            <a:r>
              <a:rPr sz="1982" spc="59" dirty="0">
                <a:latin typeface="Arial"/>
                <a:cs typeface="Arial"/>
              </a:rPr>
              <a:t> </a:t>
            </a:r>
            <a:r>
              <a:rPr sz="1982" spc="-59" dirty="0">
                <a:solidFill>
                  <a:srgbClr val="00B0F0"/>
                </a:solidFill>
                <a:latin typeface="Arial"/>
                <a:cs typeface="Arial"/>
              </a:rPr>
              <a:t>group</a:t>
            </a:r>
            <a:r>
              <a:rPr sz="1982" spc="69" dirty="0">
                <a:solidFill>
                  <a:srgbClr val="00B0F0"/>
                </a:solidFill>
                <a:latin typeface="Arial"/>
                <a:cs typeface="Arial"/>
              </a:rPr>
              <a:t> </a:t>
            </a:r>
            <a:r>
              <a:rPr sz="1982" spc="-50" dirty="0">
                <a:solidFill>
                  <a:srgbClr val="00B0F0"/>
                </a:solidFill>
                <a:latin typeface="Arial"/>
                <a:cs typeface="Arial"/>
              </a:rPr>
              <a:t>similar</a:t>
            </a:r>
            <a:r>
              <a:rPr sz="1982" spc="59" dirty="0">
                <a:solidFill>
                  <a:srgbClr val="00B0F0"/>
                </a:solidFill>
                <a:latin typeface="Arial"/>
                <a:cs typeface="Arial"/>
              </a:rPr>
              <a:t> </a:t>
            </a:r>
            <a:r>
              <a:rPr sz="1982" spc="-79" dirty="0">
                <a:solidFill>
                  <a:srgbClr val="00B0F0"/>
                </a:solidFill>
                <a:latin typeface="Arial"/>
                <a:cs typeface="Arial"/>
              </a:rPr>
              <a:t>observations </a:t>
            </a:r>
            <a:r>
              <a:rPr sz="1982" spc="-20" dirty="0">
                <a:solidFill>
                  <a:srgbClr val="00B0F0"/>
                </a:solidFill>
                <a:latin typeface="Arial"/>
                <a:cs typeface="Arial"/>
              </a:rPr>
              <a:t>together</a:t>
            </a:r>
            <a:endParaRPr sz="1982">
              <a:latin typeface="Arial"/>
              <a:cs typeface="Arial"/>
            </a:endParaRPr>
          </a:p>
          <a:p>
            <a:pPr marL="25168">
              <a:spcBef>
                <a:spcPts val="377"/>
              </a:spcBef>
            </a:pPr>
            <a:r>
              <a:rPr sz="1982" spc="-79" dirty="0">
                <a:latin typeface="Arial"/>
                <a:cs typeface="Arial"/>
              </a:rPr>
              <a:t>Conducts</a:t>
            </a:r>
            <a:r>
              <a:rPr sz="1982" spc="-40" dirty="0">
                <a:latin typeface="Arial"/>
                <a:cs typeface="Arial"/>
              </a:rPr>
              <a:t> </a:t>
            </a:r>
            <a:r>
              <a:rPr sz="1982" dirty="0">
                <a:latin typeface="Arial"/>
                <a:cs typeface="Arial"/>
              </a:rPr>
              <a:t>a</a:t>
            </a:r>
            <a:r>
              <a:rPr sz="1982" spc="-20" dirty="0">
                <a:latin typeface="Arial"/>
                <a:cs typeface="Arial"/>
              </a:rPr>
              <a:t> </a:t>
            </a:r>
            <a:r>
              <a:rPr sz="1982" spc="-79" dirty="0">
                <a:latin typeface="Arial"/>
                <a:cs typeface="Arial"/>
              </a:rPr>
              <a:t>simple</a:t>
            </a:r>
            <a:r>
              <a:rPr sz="1982" dirty="0">
                <a:latin typeface="Arial"/>
                <a:cs typeface="Arial"/>
              </a:rPr>
              <a:t> </a:t>
            </a:r>
            <a:r>
              <a:rPr sz="1982" spc="-69" dirty="0">
                <a:latin typeface="Arial"/>
                <a:cs typeface="Arial"/>
              </a:rPr>
              <a:t>random</a:t>
            </a:r>
            <a:r>
              <a:rPr sz="1982" spc="-20" dirty="0">
                <a:latin typeface="Arial"/>
                <a:cs typeface="Arial"/>
              </a:rPr>
              <a:t> </a:t>
            </a:r>
            <a:r>
              <a:rPr sz="1982" spc="-109" dirty="0">
                <a:latin typeface="Arial"/>
                <a:cs typeface="Arial"/>
              </a:rPr>
              <a:t>sample</a:t>
            </a:r>
            <a:r>
              <a:rPr sz="1982" spc="-20" dirty="0">
                <a:latin typeface="Arial"/>
                <a:cs typeface="Arial"/>
              </a:rPr>
              <a:t> </a:t>
            </a:r>
            <a:r>
              <a:rPr sz="1982" dirty="0">
                <a:latin typeface="Arial"/>
                <a:cs typeface="Arial"/>
              </a:rPr>
              <a:t>within</a:t>
            </a:r>
            <a:r>
              <a:rPr sz="1982" spc="-10" dirty="0">
                <a:latin typeface="Arial"/>
                <a:cs typeface="Arial"/>
              </a:rPr>
              <a:t> </a:t>
            </a:r>
            <a:r>
              <a:rPr sz="1982" spc="-139" dirty="0">
                <a:latin typeface="Arial"/>
                <a:cs typeface="Arial"/>
              </a:rPr>
              <a:t>each</a:t>
            </a:r>
            <a:r>
              <a:rPr sz="1982" dirty="0">
                <a:latin typeface="Arial"/>
                <a:cs typeface="Arial"/>
              </a:rPr>
              <a:t> </a:t>
            </a:r>
            <a:r>
              <a:rPr sz="1982" spc="-20" dirty="0">
                <a:latin typeface="Arial"/>
                <a:cs typeface="Arial"/>
              </a:rPr>
              <a:t>stratum</a:t>
            </a:r>
            <a:endParaRPr sz="1982">
              <a:latin typeface="Arial"/>
              <a:cs typeface="Arial"/>
            </a:endParaRPr>
          </a:p>
        </p:txBody>
      </p:sp>
      <p:sp>
        <p:nvSpPr>
          <p:cNvPr id="6" name="object 11">
            <a:extLst>
              <a:ext uri="{FF2B5EF4-FFF2-40B4-BE49-F238E27FC236}">
                <a16:creationId xmlns:a16="http://schemas.microsoft.com/office/drawing/2014/main" id="{D6E73679-DA64-93EA-FA61-2C08AEE4416B}"/>
              </a:ext>
            </a:extLst>
          </p:cNvPr>
          <p:cNvSpPr txBox="1"/>
          <p:nvPr/>
        </p:nvSpPr>
        <p:spPr>
          <a:xfrm>
            <a:off x="3642847" y="2499103"/>
            <a:ext cx="7956536" cy="682302"/>
          </a:xfrm>
          <a:prstGeom prst="rect">
            <a:avLst/>
          </a:prstGeom>
        </p:spPr>
        <p:txBody>
          <a:bodyPr vert="horz" wrap="square" lIns="0" tIns="13842" rIns="0" bIns="0" rtlCol="0">
            <a:spAutoFit/>
          </a:bodyPr>
          <a:lstStyle/>
          <a:p>
            <a:pPr marL="25168" marR="10067">
              <a:lnSpc>
                <a:spcPct val="102600"/>
              </a:lnSpc>
              <a:spcBef>
                <a:spcPts val="109"/>
              </a:spcBef>
            </a:pPr>
            <a:r>
              <a:rPr sz="2180" spc="-119" dirty="0">
                <a:latin typeface="Arial"/>
                <a:cs typeface="Arial"/>
              </a:rPr>
              <a:t>Helps</a:t>
            </a:r>
            <a:r>
              <a:rPr sz="2180" spc="10" dirty="0">
                <a:latin typeface="Arial"/>
                <a:cs typeface="Arial"/>
              </a:rPr>
              <a:t> </a:t>
            </a:r>
            <a:r>
              <a:rPr sz="2180" dirty="0">
                <a:latin typeface="Arial"/>
                <a:cs typeface="Arial"/>
              </a:rPr>
              <a:t>our</a:t>
            </a:r>
            <a:r>
              <a:rPr sz="2180" spc="10" dirty="0">
                <a:latin typeface="Arial"/>
                <a:cs typeface="Arial"/>
              </a:rPr>
              <a:t> </a:t>
            </a:r>
            <a:r>
              <a:rPr sz="2180" spc="-149" dirty="0">
                <a:latin typeface="Arial"/>
                <a:cs typeface="Arial"/>
              </a:rPr>
              <a:t>sample</a:t>
            </a:r>
            <a:r>
              <a:rPr sz="2180" spc="20" dirty="0">
                <a:latin typeface="Arial"/>
                <a:cs typeface="Arial"/>
              </a:rPr>
              <a:t> </a:t>
            </a:r>
            <a:r>
              <a:rPr sz="2180" dirty="0">
                <a:latin typeface="Arial"/>
                <a:cs typeface="Arial"/>
              </a:rPr>
              <a:t>to</a:t>
            </a:r>
            <a:r>
              <a:rPr sz="2180" spc="10" dirty="0">
                <a:latin typeface="Arial"/>
                <a:cs typeface="Arial"/>
              </a:rPr>
              <a:t> </a:t>
            </a:r>
            <a:r>
              <a:rPr sz="2180" spc="-40" dirty="0">
                <a:latin typeface="Arial"/>
                <a:cs typeface="Arial"/>
              </a:rPr>
              <a:t>be</a:t>
            </a:r>
            <a:r>
              <a:rPr sz="2180" spc="10" dirty="0">
                <a:latin typeface="Arial"/>
                <a:cs typeface="Arial"/>
              </a:rPr>
              <a:t> </a:t>
            </a:r>
            <a:r>
              <a:rPr sz="2180" spc="-109" dirty="0">
                <a:latin typeface="Arial"/>
                <a:cs typeface="Arial"/>
              </a:rPr>
              <a:t>more</a:t>
            </a:r>
            <a:r>
              <a:rPr sz="2180" spc="20" dirty="0">
                <a:latin typeface="Arial"/>
                <a:cs typeface="Arial"/>
              </a:rPr>
              <a:t> </a:t>
            </a:r>
            <a:r>
              <a:rPr sz="2180" spc="-129" dirty="0">
                <a:latin typeface="Arial"/>
                <a:cs typeface="Arial"/>
              </a:rPr>
              <a:t>balanced</a:t>
            </a:r>
            <a:r>
              <a:rPr sz="2180" spc="10" dirty="0">
                <a:latin typeface="Arial"/>
                <a:cs typeface="Arial"/>
              </a:rPr>
              <a:t> </a:t>
            </a:r>
            <a:r>
              <a:rPr sz="2180" dirty="0">
                <a:latin typeface="Arial"/>
                <a:cs typeface="Arial"/>
              </a:rPr>
              <a:t>with</a:t>
            </a:r>
            <a:r>
              <a:rPr sz="2180" spc="10" dirty="0">
                <a:latin typeface="Arial"/>
                <a:cs typeface="Arial"/>
              </a:rPr>
              <a:t> </a:t>
            </a:r>
            <a:r>
              <a:rPr sz="2180" spc="-99" dirty="0">
                <a:latin typeface="Arial"/>
                <a:cs typeface="Arial"/>
              </a:rPr>
              <a:t>respect</a:t>
            </a:r>
            <a:r>
              <a:rPr sz="2180" spc="20" dirty="0">
                <a:latin typeface="Arial"/>
                <a:cs typeface="Arial"/>
              </a:rPr>
              <a:t> </a:t>
            </a:r>
            <a:r>
              <a:rPr sz="2180" dirty="0">
                <a:latin typeface="Arial"/>
                <a:cs typeface="Arial"/>
              </a:rPr>
              <a:t>to</a:t>
            </a:r>
            <a:r>
              <a:rPr sz="2180" spc="10" dirty="0">
                <a:latin typeface="Arial"/>
                <a:cs typeface="Arial"/>
              </a:rPr>
              <a:t> </a:t>
            </a:r>
            <a:r>
              <a:rPr sz="2180" dirty="0">
                <a:latin typeface="Arial"/>
                <a:cs typeface="Arial"/>
              </a:rPr>
              <a:t>the</a:t>
            </a:r>
            <a:r>
              <a:rPr sz="2180" spc="10" dirty="0">
                <a:latin typeface="Arial"/>
                <a:cs typeface="Arial"/>
              </a:rPr>
              <a:t> </a:t>
            </a:r>
            <a:r>
              <a:rPr sz="2180" spc="-20" dirty="0">
                <a:latin typeface="Arial"/>
                <a:cs typeface="Arial"/>
              </a:rPr>
              <a:t>grouping/ stratification</a:t>
            </a:r>
            <a:r>
              <a:rPr sz="2180" spc="-99" dirty="0">
                <a:latin typeface="Arial"/>
                <a:cs typeface="Arial"/>
              </a:rPr>
              <a:t> </a:t>
            </a:r>
            <a:r>
              <a:rPr sz="2180" spc="-20" dirty="0">
                <a:latin typeface="Arial"/>
                <a:cs typeface="Arial"/>
              </a:rPr>
              <a:t>variable</a:t>
            </a:r>
            <a:endParaRPr sz="2180">
              <a:latin typeface="Arial"/>
              <a:cs typeface="Arial"/>
            </a:endParaRPr>
          </a:p>
        </p:txBody>
      </p:sp>
      <p:pic>
        <p:nvPicPr>
          <p:cNvPr id="7" name="object 12">
            <a:extLst>
              <a:ext uri="{FF2B5EF4-FFF2-40B4-BE49-F238E27FC236}">
                <a16:creationId xmlns:a16="http://schemas.microsoft.com/office/drawing/2014/main" id="{1AE8EDF7-8645-CE4E-2A2E-739FA72B2CFA}"/>
              </a:ext>
            </a:extLst>
          </p:cNvPr>
          <p:cNvPicPr/>
          <p:nvPr/>
        </p:nvPicPr>
        <p:blipFill>
          <a:blip r:embed="rId2" cstate="print"/>
          <a:stretch>
            <a:fillRect/>
          </a:stretch>
        </p:blipFill>
        <p:spPr>
          <a:xfrm>
            <a:off x="3995883" y="3666341"/>
            <a:ext cx="6846929" cy="2067822"/>
          </a:xfrm>
          <a:prstGeom prst="rect">
            <a:avLst/>
          </a:prstGeom>
        </p:spPr>
      </p:pic>
    </p:spTree>
    <p:extLst>
      <p:ext uri="{BB962C8B-B14F-4D97-AF65-F5344CB8AC3E}">
        <p14:creationId xmlns:p14="http://schemas.microsoft.com/office/powerpoint/2010/main" val="2892137273"/>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Clustered and Multistage Sampling</a:t>
            </a:r>
          </a:p>
        </p:txBody>
      </p:sp>
      <p:sp>
        <p:nvSpPr>
          <p:cNvPr id="2" name="object 4">
            <a:extLst>
              <a:ext uri="{FF2B5EF4-FFF2-40B4-BE49-F238E27FC236}">
                <a16:creationId xmlns:a16="http://schemas.microsoft.com/office/drawing/2014/main" id="{C2493F04-A954-0650-D115-D1FBE4B3A2CB}"/>
              </a:ext>
            </a:extLst>
          </p:cNvPr>
          <p:cNvSpPr txBox="1"/>
          <p:nvPr/>
        </p:nvSpPr>
        <p:spPr>
          <a:xfrm>
            <a:off x="3534553" y="801413"/>
            <a:ext cx="8063496" cy="2434739"/>
          </a:xfrm>
          <a:prstGeom prst="rect">
            <a:avLst/>
          </a:prstGeom>
        </p:spPr>
        <p:txBody>
          <a:bodyPr vert="horz" wrap="square" lIns="0" tIns="57882" rIns="0" bIns="0" rtlCol="0">
            <a:spAutoFit/>
          </a:bodyPr>
          <a:lstStyle/>
          <a:p>
            <a:pPr marL="50335" marR="35235">
              <a:lnSpc>
                <a:spcPts val="2378"/>
              </a:lnSpc>
              <a:spcBef>
                <a:spcPts val="454"/>
              </a:spcBef>
            </a:pPr>
            <a:r>
              <a:rPr sz="2180" dirty="0">
                <a:latin typeface="Arial"/>
                <a:cs typeface="Arial"/>
              </a:rPr>
              <a:t>Our</a:t>
            </a:r>
            <a:r>
              <a:rPr sz="2180" spc="-40" dirty="0">
                <a:latin typeface="Arial"/>
                <a:cs typeface="Arial"/>
              </a:rPr>
              <a:t> </a:t>
            </a:r>
            <a:r>
              <a:rPr sz="2180" spc="-59" dirty="0">
                <a:latin typeface="Arial"/>
                <a:cs typeface="Arial"/>
              </a:rPr>
              <a:t>population</a:t>
            </a:r>
            <a:r>
              <a:rPr sz="2180" spc="-40" dirty="0">
                <a:latin typeface="Arial"/>
                <a:cs typeface="Arial"/>
              </a:rPr>
              <a:t> </a:t>
            </a:r>
            <a:r>
              <a:rPr sz="2180" spc="-99" dirty="0">
                <a:latin typeface="Arial"/>
                <a:cs typeface="Arial"/>
              </a:rPr>
              <a:t>may</a:t>
            </a:r>
            <a:r>
              <a:rPr sz="2180" spc="-40" dirty="0">
                <a:latin typeface="Arial"/>
                <a:cs typeface="Arial"/>
              </a:rPr>
              <a:t> </a:t>
            </a:r>
            <a:r>
              <a:rPr sz="2180" spc="-20" dirty="0">
                <a:latin typeface="Arial"/>
                <a:cs typeface="Arial"/>
              </a:rPr>
              <a:t>naturally</a:t>
            </a:r>
            <a:r>
              <a:rPr sz="2180" spc="-40" dirty="0">
                <a:latin typeface="Arial"/>
                <a:cs typeface="Arial"/>
              </a:rPr>
              <a:t> be</a:t>
            </a:r>
            <a:r>
              <a:rPr sz="2180" spc="-30" dirty="0">
                <a:latin typeface="Arial"/>
                <a:cs typeface="Arial"/>
              </a:rPr>
              <a:t> </a:t>
            </a:r>
            <a:r>
              <a:rPr sz="2180" spc="-109" dirty="0">
                <a:latin typeface="Arial"/>
                <a:cs typeface="Arial"/>
              </a:rPr>
              <a:t>grouped</a:t>
            </a:r>
            <a:r>
              <a:rPr sz="2180" spc="-40" dirty="0">
                <a:latin typeface="Arial"/>
                <a:cs typeface="Arial"/>
              </a:rPr>
              <a:t> </a:t>
            </a:r>
            <a:r>
              <a:rPr sz="2180" dirty="0">
                <a:latin typeface="Arial"/>
                <a:cs typeface="Arial"/>
              </a:rPr>
              <a:t>into</a:t>
            </a:r>
            <a:r>
              <a:rPr sz="2180" spc="-40" dirty="0">
                <a:latin typeface="Arial"/>
                <a:cs typeface="Arial"/>
              </a:rPr>
              <a:t> </a:t>
            </a:r>
            <a:r>
              <a:rPr sz="2180" spc="-89" dirty="0">
                <a:latin typeface="Arial"/>
                <a:cs typeface="Arial"/>
              </a:rPr>
              <a:t>clusters</a:t>
            </a:r>
            <a:r>
              <a:rPr sz="2180" spc="-40" dirty="0">
                <a:latin typeface="Arial"/>
                <a:cs typeface="Arial"/>
              </a:rPr>
              <a:t> </a:t>
            </a:r>
            <a:r>
              <a:rPr sz="2180" spc="-20" dirty="0">
                <a:latin typeface="Arial"/>
                <a:cs typeface="Arial"/>
              </a:rPr>
              <a:t>(e.g.,</a:t>
            </a:r>
            <a:r>
              <a:rPr sz="2180" spc="-40" dirty="0">
                <a:latin typeface="Arial"/>
                <a:cs typeface="Arial"/>
              </a:rPr>
              <a:t> families, </a:t>
            </a:r>
            <a:r>
              <a:rPr sz="2180" spc="-109" dirty="0">
                <a:latin typeface="Arial"/>
                <a:cs typeface="Arial"/>
              </a:rPr>
              <a:t>schools,</a:t>
            </a:r>
            <a:r>
              <a:rPr sz="2180" spc="-10" dirty="0">
                <a:latin typeface="Arial"/>
                <a:cs typeface="Arial"/>
              </a:rPr>
              <a:t> </a:t>
            </a:r>
            <a:r>
              <a:rPr sz="2180" spc="-20" dirty="0">
                <a:latin typeface="Arial"/>
                <a:cs typeface="Arial"/>
              </a:rPr>
              <a:t>communities)</a:t>
            </a:r>
            <a:endParaRPr sz="2180">
              <a:latin typeface="Arial"/>
              <a:cs typeface="Arial"/>
            </a:endParaRPr>
          </a:p>
          <a:p>
            <a:pPr marL="598989" marR="49077" indent="-271810">
              <a:spcBef>
                <a:spcPts val="495"/>
              </a:spcBef>
              <a:buClr>
                <a:srgbClr val="3333B2"/>
              </a:buClr>
              <a:buSzPct val="60000"/>
              <a:buChar char="►"/>
              <a:tabLst>
                <a:tab pos="598989" algn="l"/>
              </a:tabLst>
            </a:pPr>
            <a:r>
              <a:rPr sz="1982" spc="-69" dirty="0">
                <a:solidFill>
                  <a:srgbClr val="00B0F0"/>
                </a:solidFill>
                <a:latin typeface="Arial"/>
                <a:cs typeface="Arial"/>
              </a:rPr>
              <a:t>Cluster</a:t>
            </a:r>
            <a:r>
              <a:rPr sz="1982" spc="-30" dirty="0">
                <a:solidFill>
                  <a:srgbClr val="00B0F0"/>
                </a:solidFill>
                <a:latin typeface="Arial"/>
                <a:cs typeface="Arial"/>
              </a:rPr>
              <a:t> </a:t>
            </a:r>
            <a:r>
              <a:rPr sz="1982" spc="-79" dirty="0">
                <a:solidFill>
                  <a:srgbClr val="00B0F0"/>
                </a:solidFill>
                <a:latin typeface="Arial"/>
                <a:cs typeface="Arial"/>
              </a:rPr>
              <a:t>sampling:</a:t>
            </a:r>
            <a:r>
              <a:rPr sz="1982" spc="149" dirty="0">
                <a:solidFill>
                  <a:srgbClr val="00B0F0"/>
                </a:solidFill>
                <a:latin typeface="Arial"/>
                <a:cs typeface="Arial"/>
              </a:rPr>
              <a:t> </a:t>
            </a:r>
            <a:r>
              <a:rPr sz="1982" spc="-89" dirty="0">
                <a:latin typeface="Arial"/>
                <a:cs typeface="Arial"/>
              </a:rPr>
              <a:t>Randomly</a:t>
            </a:r>
            <a:r>
              <a:rPr sz="1982" spc="-20" dirty="0">
                <a:latin typeface="Arial"/>
                <a:cs typeface="Arial"/>
              </a:rPr>
              <a:t> </a:t>
            </a:r>
            <a:r>
              <a:rPr sz="1982" spc="-79" dirty="0">
                <a:latin typeface="Arial"/>
                <a:cs typeface="Arial"/>
              </a:rPr>
              <a:t>select</a:t>
            </a:r>
            <a:r>
              <a:rPr sz="1982" spc="-20" dirty="0">
                <a:latin typeface="Arial"/>
                <a:cs typeface="Arial"/>
              </a:rPr>
              <a:t> </a:t>
            </a:r>
            <a:r>
              <a:rPr sz="1982" spc="-69" dirty="0">
                <a:latin typeface="Arial"/>
                <a:cs typeface="Arial"/>
              </a:rPr>
              <a:t>clusters</a:t>
            </a:r>
            <a:r>
              <a:rPr sz="1982" spc="-30" dirty="0">
                <a:latin typeface="Arial"/>
                <a:cs typeface="Arial"/>
              </a:rPr>
              <a:t> </a:t>
            </a:r>
            <a:r>
              <a:rPr sz="1982" spc="-59" dirty="0">
                <a:latin typeface="Arial"/>
                <a:cs typeface="Arial"/>
              </a:rPr>
              <a:t>and</a:t>
            </a:r>
            <a:r>
              <a:rPr sz="1982" spc="-20" dirty="0">
                <a:latin typeface="Arial"/>
                <a:cs typeface="Arial"/>
              </a:rPr>
              <a:t> </a:t>
            </a:r>
            <a:r>
              <a:rPr sz="1982" spc="-59" dirty="0">
                <a:latin typeface="Arial"/>
                <a:cs typeface="Arial"/>
              </a:rPr>
              <a:t>include</a:t>
            </a:r>
            <a:r>
              <a:rPr sz="1982" spc="-20" dirty="0">
                <a:latin typeface="Arial"/>
                <a:cs typeface="Arial"/>
              </a:rPr>
              <a:t> </a:t>
            </a:r>
            <a:r>
              <a:rPr sz="1982" dirty="0">
                <a:latin typeface="Arial"/>
                <a:cs typeface="Arial"/>
              </a:rPr>
              <a:t>all</a:t>
            </a:r>
            <a:r>
              <a:rPr sz="1982" spc="-30" dirty="0">
                <a:latin typeface="Arial"/>
                <a:cs typeface="Arial"/>
              </a:rPr>
              <a:t> </a:t>
            </a:r>
            <a:r>
              <a:rPr sz="1982" spc="-119" dirty="0">
                <a:latin typeface="Arial"/>
                <a:cs typeface="Arial"/>
              </a:rPr>
              <a:t>members</a:t>
            </a:r>
            <a:r>
              <a:rPr sz="1982" spc="-20" dirty="0">
                <a:latin typeface="Arial"/>
                <a:cs typeface="Arial"/>
              </a:rPr>
              <a:t> </a:t>
            </a:r>
            <a:r>
              <a:rPr sz="1982" spc="-50" dirty="0">
                <a:latin typeface="Arial"/>
                <a:cs typeface="Arial"/>
              </a:rPr>
              <a:t>of </a:t>
            </a:r>
            <a:r>
              <a:rPr sz="1982" spc="-79" dirty="0">
                <a:latin typeface="Arial"/>
                <a:cs typeface="Arial"/>
              </a:rPr>
              <a:t>those</a:t>
            </a:r>
            <a:r>
              <a:rPr sz="1982" spc="-40" dirty="0">
                <a:latin typeface="Arial"/>
                <a:cs typeface="Arial"/>
              </a:rPr>
              <a:t> </a:t>
            </a:r>
            <a:r>
              <a:rPr sz="1982" spc="-20" dirty="0">
                <a:latin typeface="Arial"/>
                <a:cs typeface="Arial"/>
              </a:rPr>
              <a:t>clusters</a:t>
            </a:r>
            <a:endParaRPr sz="1982">
              <a:latin typeface="Arial"/>
              <a:cs typeface="Arial"/>
            </a:endParaRPr>
          </a:p>
          <a:p>
            <a:pPr marL="598989" marR="364930" indent="-271810">
              <a:spcBef>
                <a:spcPts val="377"/>
              </a:spcBef>
              <a:buClr>
                <a:srgbClr val="3333B2"/>
              </a:buClr>
              <a:buSzPct val="60000"/>
              <a:buChar char="►"/>
              <a:tabLst>
                <a:tab pos="598989" algn="l"/>
              </a:tabLst>
            </a:pPr>
            <a:r>
              <a:rPr sz="1982" spc="-20" dirty="0">
                <a:solidFill>
                  <a:srgbClr val="00B0F0"/>
                </a:solidFill>
                <a:latin typeface="Arial"/>
                <a:cs typeface="Arial"/>
              </a:rPr>
              <a:t>Multistage</a:t>
            </a:r>
            <a:r>
              <a:rPr sz="1982" spc="-40" dirty="0">
                <a:solidFill>
                  <a:srgbClr val="00B0F0"/>
                </a:solidFill>
                <a:latin typeface="Arial"/>
                <a:cs typeface="Arial"/>
              </a:rPr>
              <a:t> </a:t>
            </a:r>
            <a:r>
              <a:rPr sz="1982" spc="-79" dirty="0">
                <a:solidFill>
                  <a:srgbClr val="00B0F0"/>
                </a:solidFill>
                <a:latin typeface="Arial"/>
                <a:cs typeface="Arial"/>
              </a:rPr>
              <a:t>sampling:</a:t>
            </a:r>
            <a:r>
              <a:rPr sz="1982" spc="139" dirty="0">
                <a:solidFill>
                  <a:srgbClr val="00B0F0"/>
                </a:solidFill>
                <a:latin typeface="Arial"/>
                <a:cs typeface="Arial"/>
              </a:rPr>
              <a:t> </a:t>
            </a:r>
            <a:r>
              <a:rPr sz="1982" spc="-89" dirty="0">
                <a:latin typeface="Arial"/>
                <a:cs typeface="Arial"/>
              </a:rPr>
              <a:t>Randomly</a:t>
            </a:r>
            <a:r>
              <a:rPr sz="1982" spc="-30" dirty="0">
                <a:latin typeface="Arial"/>
                <a:cs typeface="Arial"/>
              </a:rPr>
              <a:t> </a:t>
            </a:r>
            <a:r>
              <a:rPr sz="1982" spc="-79" dirty="0">
                <a:latin typeface="Arial"/>
                <a:cs typeface="Arial"/>
              </a:rPr>
              <a:t>select</a:t>
            </a:r>
            <a:r>
              <a:rPr sz="1982" spc="-30" dirty="0">
                <a:latin typeface="Arial"/>
                <a:cs typeface="Arial"/>
              </a:rPr>
              <a:t> </a:t>
            </a:r>
            <a:r>
              <a:rPr sz="1982" spc="-69" dirty="0">
                <a:latin typeface="Arial"/>
                <a:cs typeface="Arial"/>
              </a:rPr>
              <a:t>clusters</a:t>
            </a:r>
            <a:r>
              <a:rPr sz="1982" spc="-40" dirty="0">
                <a:latin typeface="Arial"/>
                <a:cs typeface="Arial"/>
              </a:rPr>
              <a:t> </a:t>
            </a:r>
            <a:r>
              <a:rPr sz="1982" spc="-59" dirty="0">
                <a:latin typeface="Arial"/>
                <a:cs typeface="Arial"/>
              </a:rPr>
              <a:t>and</a:t>
            </a:r>
            <a:r>
              <a:rPr sz="1982" spc="-40" dirty="0">
                <a:latin typeface="Arial"/>
                <a:cs typeface="Arial"/>
              </a:rPr>
              <a:t> </a:t>
            </a:r>
            <a:r>
              <a:rPr sz="1982" spc="-59" dirty="0">
                <a:latin typeface="Arial"/>
                <a:cs typeface="Arial"/>
              </a:rPr>
              <a:t>include</a:t>
            </a:r>
            <a:r>
              <a:rPr sz="1982" spc="-20" dirty="0">
                <a:latin typeface="Arial"/>
                <a:cs typeface="Arial"/>
              </a:rPr>
              <a:t> </a:t>
            </a:r>
            <a:r>
              <a:rPr sz="1982" dirty="0">
                <a:latin typeface="Arial"/>
                <a:cs typeface="Arial"/>
              </a:rPr>
              <a:t>a</a:t>
            </a:r>
            <a:r>
              <a:rPr sz="1982" spc="-40" dirty="0">
                <a:latin typeface="Arial"/>
                <a:cs typeface="Arial"/>
              </a:rPr>
              <a:t> </a:t>
            </a:r>
            <a:r>
              <a:rPr sz="1982" spc="-50" dirty="0">
                <a:latin typeface="Arial"/>
                <a:cs typeface="Arial"/>
              </a:rPr>
              <a:t>simple </a:t>
            </a:r>
            <a:r>
              <a:rPr sz="1982" spc="-69" dirty="0">
                <a:latin typeface="Arial"/>
                <a:cs typeface="Arial"/>
              </a:rPr>
              <a:t>random</a:t>
            </a:r>
            <a:r>
              <a:rPr sz="1982" spc="-20" dirty="0">
                <a:latin typeface="Arial"/>
                <a:cs typeface="Arial"/>
              </a:rPr>
              <a:t> </a:t>
            </a:r>
            <a:r>
              <a:rPr sz="1982" spc="-109" dirty="0">
                <a:latin typeface="Arial"/>
                <a:cs typeface="Arial"/>
              </a:rPr>
              <a:t>sample</a:t>
            </a:r>
            <a:r>
              <a:rPr sz="1982" spc="-20" dirty="0">
                <a:latin typeface="Arial"/>
                <a:cs typeface="Arial"/>
              </a:rPr>
              <a:t> </a:t>
            </a:r>
            <a:r>
              <a:rPr sz="1982" dirty="0">
                <a:latin typeface="Arial"/>
                <a:cs typeface="Arial"/>
              </a:rPr>
              <a:t>of</a:t>
            </a:r>
            <a:r>
              <a:rPr sz="1982" spc="-20" dirty="0">
                <a:latin typeface="Arial"/>
                <a:cs typeface="Arial"/>
              </a:rPr>
              <a:t> </a:t>
            </a:r>
            <a:r>
              <a:rPr sz="1982" dirty="0">
                <a:latin typeface="Arial"/>
                <a:cs typeface="Arial"/>
              </a:rPr>
              <a:t>the</a:t>
            </a:r>
            <a:r>
              <a:rPr sz="1982" spc="-20" dirty="0">
                <a:latin typeface="Arial"/>
                <a:cs typeface="Arial"/>
              </a:rPr>
              <a:t> </a:t>
            </a:r>
            <a:r>
              <a:rPr sz="1982" spc="-59" dirty="0">
                <a:latin typeface="Arial"/>
                <a:cs typeface="Arial"/>
              </a:rPr>
              <a:t>cluster</a:t>
            </a:r>
            <a:r>
              <a:rPr sz="1982" spc="-20" dirty="0">
                <a:latin typeface="Arial"/>
                <a:cs typeface="Arial"/>
              </a:rPr>
              <a:t> members</a:t>
            </a:r>
            <a:endParaRPr sz="1982">
              <a:latin typeface="Arial"/>
              <a:cs typeface="Arial"/>
            </a:endParaRPr>
          </a:p>
          <a:p>
            <a:pPr marL="50335">
              <a:spcBef>
                <a:spcPts val="694"/>
              </a:spcBef>
            </a:pPr>
            <a:r>
              <a:rPr sz="2180" spc="-20" dirty="0">
                <a:latin typeface="Arial"/>
                <a:cs typeface="Arial"/>
              </a:rPr>
              <a:t>Often</a:t>
            </a:r>
            <a:r>
              <a:rPr sz="2180" dirty="0">
                <a:latin typeface="Arial"/>
                <a:cs typeface="Arial"/>
              </a:rPr>
              <a:t> </a:t>
            </a:r>
            <a:r>
              <a:rPr sz="2180" spc="-139" dirty="0">
                <a:latin typeface="Arial"/>
                <a:cs typeface="Arial"/>
              </a:rPr>
              <a:t>pursued</a:t>
            </a:r>
            <a:r>
              <a:rPr sz="2180" spc="10" dirty="0">
                <a:latin typeface="Arial"/>
                <a:cs typeface="Arial"/>
              </a:rPr>
              <a:t> </a:t>
            </a:r>
            <a:r>
              <a:rPr sz="2180" dirty="0">
                <a:latin typeface="Arial"/>
                <a:cs typeface="Arial"/>
              </a:rPr>
              <a:t>for</a:t>
            </a:r>
            <a:r>
              <a:rPr sz="2180" spc="10" dirty="0">
                <a:latin typeface="Arial"/>
                <a:cs typeface="Arial"/>
              </a:rPr>
              <a:t> </a:t>
            </a:r>
            <a:r>
              <a:rPr sz="2180" spc="-59" dirty="0">
                <a:latin typeface="Arial"/>
                <a:cs typeface="Arial"/>
              </a:rPr>
              <a:t>logistical</a:t>
            </a:r>
            <a:r>
              <a:rPr sz="2180" spc="10" dirty="0">
                <a:latin typeface="Arial"/>
                <a:cs typeface="Arial"/>
              </a:rPr>
              <a:t> </a:t>
            </a:r>
            <a:r>
              <a:rPr sz="2180" spc="-139" dirty="0">
                <a:latin typeface="Arial"/>
                <a:cs typeface="Arial"/>
              </a:rPr>
              <a:t>convenience</a:t>
            </a:r>
            <a:r>
              <a:rPr sz="2180" dirty="0">
                <a:latin typeface="Arial"/>
                <a:cs typeface="Arial"/>
              </a:rPr>
              <a:t> or</a:t>
            </a:r>
            <a:r>
              <a:rPr sz="2180" spc="10" dirty="0">
                <a:latin typeface="Arial"/>
                <a:cs typeface="Arial"/>
              </a:rPr>
              <a:t> </a:t>
            </a:r>
            <a:r>
              <a:rPr sz="2180" spc="-129" dirty="0">
                <a:latin typeface="Arial"/>
                <a:cs typeface="Arial"/>
              </a:rPr>
              <a:t>economic</a:t>
            </a:r>
            <a:r>
              <a:rPr sz="2180" spc="10" dirty="0">
                <a:latin typeface="Arial"/>
                <a:cs typeface="Arial"/>
              </a:rPr>
              <a:t> </a:t>
            </a:r>
            <a:r>
              <a:rPr sz="2180" spc="-20" dirty="0">
                <a:latin typeface="Arial"/>
                <a:cs typeface="Arial"/>
              </a:rPr>
              <a:t>reasons</a:t>
            </a:r>
            <a:endParaRPr sz="2180">
              <a:latin typeface="Arial"/>
              <a:cs typeface="Arial"/>
            </a:endParaRPr>
          </a:p>
        </p:txBody>
      </p:sp>
      <p:pic>
        <p:nvPicPr>
          <p:cNvPr id="4" name="object 6">
            <a:extLst>
              <a:ext uri="{FF2B5EF4-FFF2-40B4-BE49-F238E27FC236}">
                <a16:creationId xmlns:a16="http://schemas.microsoft.com/office/drawing/2014/main" id="{08079BC8-2A4A-836B-F507-261F55E185E4}"/>
              </a:ext>
            </a:extLst>
          </p:cNvPr>
          <p:cNvPicPr/>
          <p:nvPr/>
        </p:nvPicPr>
        <p:blipFill>
          <a:blip r:embed="rId2" cstate="print"/>
          <a:stretch>
            <a:fillRect/>
          </a:stretch>
        </p:blipFill>
        <p:spPr>
          <a:xfrm>
            <a:off x="5221432" y="3516279"/>
            <a:ext cx="4211126" cy="2571876"/>
          </a:xfrm>
          <a:prstGeom prst="rect">
            <a:avLst/>
          </a:prstGeom>
        </p:spPr>
      </p:pic>
    </p:spTree>
    <p:extLst>
      <p:ext uri="{BB962C8B-B14F-4D97-AF65-F5344CB8AC3E}">
        <p14:creationId xmlns:p14="http://schemas.microsoft.com/office/powerpoint/2010/main" val="2300096394"/>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What</a:t>
            </a:r>
            <a:r>
              <a:rPr lang="en-US" spc="-20" dirty="0"/>
              <a:t> </a:t>
            </a:r>
            <a:r>
              <a:rPr lang="en-US" spc="-139" dirty="0"/>
              <a:t>are</a:t>
            </a:r>
            <a:r>
              <a:rPr lang="en-US" spc="-10" dirty="0"/>
              <a:t> </a:t>
            </a:r>
            <a:r>
              <a:rPr lang="en-US" dirty="0"/>
              <a:t>the</a:t>
            </a:r>
            <a:r>
              <a:rPr lang="en-US" spc="-20" dirty="0"/>
              <a:t> </a:t>
            </a:r>
            <a:r>
              <a:rPr lang="en-US" dirty="0"/>
              <a:t>pitfalls</a:t>
            </a:r>
            <a:r>
              <a:rPr lang="en-US" spc="-10" dirty="0"/>
              <a:t> </a:t>
            </a:r>
            <a:r>
              <a:rPr lang="en-US" dirty="0"/>
              <a:t>of</a:t>
            </a:r>
            <a:r>
              <a:rPr lang="en-US" spc="-20" dirty="0"/>
              <a:t> </a:t>
            </a:r>
            <a:r>
              <a:rPr lang="en-US" spc="-139" dirty="0"/>
              <a:t>non-</a:t>
            </a:r>
            <a:r>
              <a:rPr lang="en-US" spc="-109" dirty="0"/>
              <a:t>representative</a:t>
            </a:r>
            <a:r>
              <a:rPr lang="en-US" spc="-10" dirty="0"/>
              <a:t> </a:t>
            </a:r>
            <a:r>
              <a:rPr lang="en-US" spc="-109" dirty="0"/>
              <a:t>sampling?</a:t>
            </a:r>
            <a:r>
              <a:rPr lang="en-US" spc="226" dirty="0"/>
              <a:t> </a:t>
            </a:r>
            <a:endParaRPr lang="en-US" dirty="0"/>
          </a:p>
        </p:txBody>
      </p:sp>
      <p:sp>
        <p:nvSpPr>
          <p:cNvPr id="3" name="object 6">
            <a:extLst>
              <a:ext uri="{FF2B5EF4-FFF2-40B4-BE49-F238E27FC236}">
                <a16:creationId xmlns:a16="http://schemas.microsoft.com/office/drawing/2014/main" id="{B4DE3B98-6D8E-2BDA-2134-75E7BFECED2A}"/>
              </a:ext>
            </a:extLst>
          </p:cNvPr>
          <p:cNvSpPr txBox="1"/>
          <p:nvPr/>
        </p:nvSpPr>
        <p:spPr>
          <a:xfrm>
            <a:off x="3461602" y="762148"/>
            <a:ext cx="8342471" cy="1764841"/>
          </a:xfrm>
          <a:prstGeom prst="rect">
            <a:avLst/>
          </a:prstGeom>
        </p:spPr>
        <p:txBody>
          <a:bodyPr vert="horz" wrap="square" lIns="0" tIns="13842" rIns="0" bIns="0" rtlCol="0">
            <a:spAutoFit/>
          </a:bodyPr>
          <a:lstStyle/>
          <a:p>
            <a:pPr marL="99412" marR="35235">
              <a:lnSpc>
                <a:spcPct val="102600"/>
              </a:lnSpc>
              <a:spcBef>
                <a:spcPts val="109"/>
              </a:spcBef>
            </a:pPr>
            <a:r>
              <a:rPr sz="2180" spc="-89" dirty="0">
                <a:solidFill>
                  <a:srgbClr val="00B0F0"/>
                </a:solidFill>
                <a:latin typeface="Arial"/>
                <a:cs typeface="Arial"/>
              </a:rPr>
              <a:t>Sampling</a:t>
            </a:r>
            <a:r>
              <a:rPr sz="2180" spc="10" dirty="0">
                <a:solidFill>
                  <a:srgbClr val="00B0F0"/>
                </a:solidFill>
                <a:latin typeface="Arial"/>
                <a:cs typeface="Arial"/>
              </a:rPr>
              <a:t> </a:t>
            </a:r>
            <a:r>
              <a:rPr sz="2180" spc="-99" dirty="0">
                <a:solidFill>
                  <a:srgbClr val="00B0F0"/>
                </a:solidFill>
                <a:latin typeface="Arial"/>
                <a:cs typeface="Arial"/>
              </a:rPr>
              <a:t>bias</a:t>
            </a:r>
            <a:r>
              <a:rPr sz="2180" spc="20" dirty="0">
                <a:solidFill>
                  <a:srgbClr val="00B0F0"/>
                </a:solidFill>
                <a:latin typeface="Arial"/>
                <a:cs typeface="Arial"/>
              </a:rPr>
              <a:t> </a:t>
            </a:r>
            <a:r>
              <a:rPr sz="2180" spc="-109" dirty="0">
                <a:latin typeface="Arial"/>
                <a:cs typeface="Arial"/>
              </a:rPr>
              <a:t>refers</a:t>
            </a:r>
            <a:r>
              <a:rPr sz="2180" spc="20" dirty="0">
                <a:latin typeface="Arial"/>
                <a:cs typeface="Arial"/>
              </a:rPr>
              <a:t> </a:t>
            </a:r>
            <a:r>
              <a:rPr sz="2180" dirty="0">
                <a:latin typeface="Arial"/>
                <a:cs typeface="Arial"/>
              </a:rPr>
              <a:t>to</a:t>
            </a:r>
            <a:r>
              <a:rPr sz="2180" spc="20" dirty="0">
                <a:latin typeface="Arial"/>
                <a:cs typeface="Arial"/>
              </a:rPr>
              <a:t> </a:t>
            </a:r>
            <a:r>
              <a:rPr sz="2180" spc="-79" dirty="0">
                <a:latin typeface="Arial"/>
                <a:cs typeface="Arial"/>
              </a:rPr>
              <a:t>systematic</a:t>
            </a:r>
            <a:r>
              <a:rPr sz="2180" spc="20" dirty="0">
                <a:latin typeface="Arial"/>
                <a:cs typeface="Arial"/>
              </a:rPr>
              <a:t> </a:t>
            </a:r>
            <a:r>
              <a:rPr sz="2180" spc="-59" dirty="0">
                <a:latin typeface="Arial"/>
                <a:cs typeface="Arial"/>
              </a:rPr>
              <a:t>error</a:t>
            </a:r>
            <a:r>
              <a:rPr sz="2180" spc="20" dirty="0">
                <a:latin typeface="Arial"/>
                <a:cs typeface="Arial"/>
              </a:rPr>
              <a:t> </a:t>
            </a:r>
            <a:r>
              <a:rPr sz="2180" spc="-109" dirty="0">
                <a:latin typeface="Arial"/>
                <a:cs typeface="Arial"/>
              </a:rPr>
              <a:t>due</a:t>
            </a:r>
            <a:r>
              <a:rPr sz="2180" spc="20" dirty="0">
                <a:latin typeface="Arial"/>
                <a:cs typeface="Arial"/>
              </a:rPr>
              <a:t> </a:t>
            </a:r>
            <a:r>
              <a:rPr sz="2180" dirty="0">
                <a:latin typeface="Arial"/>
                <a:cs typeface="Arial"/>
              </a:rPr>
              <a:t>to</a:t>
            </a:r>
            <a:r>
              <a:rPr sz="2180" spc="20" dirty="0">
                <a:latin typeface="Arial"/>
                <a:cs typeface="Arial"/>
              </a:rPr>
              <a:t> </a:t>
            </a:r>
            <a:r>
              <a:rPr sz="2180" spc="-99" dirty="0">
                <a:latin typeface="Arial"/>
                <a:cs typeface="Arial"/>
              </a:rPr>
              <a:t>non-</a:t>
            </a:r>
            <a:r>
              <a:rPr sz="2180" spc="-69" dirty="0">
                <a:latin typeface="Arial"/>
                <a:cs typeface="Arial"/>
              </a:rPr>
              <a:t>random</a:t>
            </a:r>
            <a:r>
              <a:rPr sz="2180" spc="20" dirty="0">
                <a:latin typeface="Arial"/>
                <a:cs typeface="Arial"/>
              </a:rPr>
              <a:t> </a:t>
            </a:r>
            <a:r>
              <a:rPr sz="2180" spc="-89" dirty="0">
                <a:latin typeface="Arial"/>
                <a:cs typeface="Arial"/>
              </a:rPr>
              <a:t>sampling,</a:t>
            </a:r>
            <a:r>
              <a:rPr sz="2180" spc="10" dirty="0">
                <a:latin typeface="Arial"/>
                <a:cs typeface="Arial"/>
              </a:rPr>
              <a:t> </a:t>
            </a:r>
            <a:r>
              <a:rPr sz="2180" spc="-50" dirty="0">
                <a:latin typeface="Arial"/>
                <a:cs typeface="Arial"/>
              </a:rPr>
              <a:t>in which</a:t>
            </a:r>
            <a:r>
              <a:rPr sz="2180" spc="-40" dirty="0">
                <a:latin typeface="Arial"/>
                <a:cs typeface="Arial"/>
              </a:rPr>
              <a:t> </a:t>
            </a:r>
            <a:r>
              <a:rPr sz="2180" spc="-168" dirty="0">
                <a:latin typeface="Arial"/>
                <a:cs typeface="Arial"/>
              </a:rPr>
              <a:t>some</a:t>
            </a:r>
            <a:r>
              <a:rPr sz="2180" spc="20" dirty="0">
                <a:latin typeface="Arial"/>
                <a:cs typeface="Arial"/>
              </a:rPr>
              <a:t> </a:t>
            </a:r>
            <a:r>
              <a:rPr sz="2180" spc="-159" dirty="0">
                <a:latin typeface="Arial"/>
                <a:cs typeface="Arial"/>
              </a:rPr>
              <a:t>members</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 </a:t>
            </a:r>
            <a:r>
              <a:rPr sz="2180" spc="-20" dirty="0">
                <a:latin typeface="Arial"/>
                <a:cs typeface="Arial"/>
              </a:rPr>
              <a:t>target</a:t>
            </a:r>
            <a:r>
              <a:rPr sz="2180" dirty="0">
                <a:latin typeface="Arial"/>
                <a:cs typeface="Arial"/>
              </a:rPr>
              <a:t> </a:t>
            </a:r>
            <a:r>
              <a:rPr sz="2180" spc="-50" dirty="0">
                <a:latin typeface="Arial"/>
                <a:cs typeface="Arial"/>
              </a:rPr>
              <a:t>population</a:t>
            </a:r>
            <a:r>
              <a:rPr sz="2180" spc="-10" dirty="0">
                <a:latin typeface="Arial"/>
                <a:cs typeface="Arial"/>
              </a:rPr>
              <a:t> </a:t>
            </a:r>
            <a:r>
              <a:rPr sz="2180" spc="-139" dirty="0">
                <a:latin typeface="Arial"/>
                <a:cs typeface="Arial"/>
              </a:rPr>
              <a:t>are</a:t>
            </a:r>
            <a:r>
              <a:rPr sz="2180" dirty="0">
                <a:latin typeface="Arial"/>
                <a:cs typeface="Arial"/>
              </a:rPr>
              <a:t> </a:t>
            </a:r>
            <a:r>
              <a:rPr sz="2180" spc="-69" dirty="0">
                <a:latin typeface="Arial"/>
                <a:cs typeface="Arial"/>
              </a:rPr>
              <a:t>much</a:t>
            </a:r>
            <a:r>
              <a:rPr sz="2180" dirty="0">
                <a:latin typeface="Arial"/>
                <a:cs typeface="Arial"/>
              </a:rPr>
              <a:t> </a:t>
            </a:r>
            <a:r>
              <a:rPr sz="2180" spc="-109" dirty="0">
                <a:latin typeface="Arial"/>
                <a:cs typeface="Arial"/>
              </a:rPr>
              <a:t>more</a:t>
            </a:r>
            <a:r>
              <a:rPr sz="2180" spc="-10" dirty="0">
                <a:latin typeface="Arial"/>
                <a:cs typeface="Arial"/>
              </a:rPr>
              <a:t> </a:t>
            </a:r>
            <a:r>
              <a:rPr sz="2180" spc="-40" dirty="0">
                <a:latin typeface="Arial"/>
                <a:cs typeface="Arial"/>
              </a:rPr>
              <a:t>likely</a:t>
            </a:r>
            <a:r>
              <a:rPr sz="2180" dirty="0">
                <a:latin typeface="Arial"/>
                <a:cs typeface="Arial"/>
              </a:rPr>
              <a:t> to </a:t>
            </a:r>
            <a:r>
              <a:rPr sz="2180" spc="-50" dirty="0">
                <a:latin typeface="Arial"/>
                <a:cs typeface="Arial"/>
              </a:rPr>
              <a:t>be </a:t>
            </a:r>
            <a:r>
              <a:rPr sz="2180" spc="-79" dirty="0">
                <a:latin typeface="Arial"/>
                <a:cs typeface="Arial"/>
              </a:rPr>
              <a:t>included</a:t>
            </a:r>
            <a:r>
              <a:rPr sz="2180" spc="-50" dirty="0">
                <a:latin typeface="Arial"/>
                <a:cs typeface="Arial"/>
              </a:rPr>
              <a:t> </a:t>
            </a:r>
            <a:r>
              <a:rPr sz="2180" dirty="0">
                <a:latin typeface="Arial"/>
                <a:cs typeface="Arial"/>
              </a:rPr>
              <a:t>in the </a:t>
            </a:r>
            <a:r>
              <a:rPr sz="2180" spc="-149" dirty="0">
                <a:latin typeface="Arial"/>
                <a:cs typeface="Arial"/>
              </a:rPr>
              <a:t>sample</a:t>
            </a:r>
            <a:r>
              <a:rPr sz="2180" dirty="0">
                <a:latin typeface="Arial"/>
                <a:cs typeface="Arial"/>
              </a:rPr>
              <a:t> than </a:t>
            </a:r>
            <a:r>
              <a:rPr sz="2180" spc="-69" dirty="0">
                <a:latin typeface="Arial"/>
                <a:cs typeface="Arial"/>
              </a:rPr>
              <a:t>others</a:t>
            </a:r>
            <a:r>
              <a:rPr sz="2180" spc="10" dirty="0">
                <a:latin typeface="Arial"/>
                <a:cs typeface="Arial"/>
              </a:rPr>
              <a:t> </a:t>
            </a:r>
            <a:r>
              <a:rPr sz="2180" i="1" dirty="0">
                <a:latin typeface="Arial"/>
                <a:cs typeface="Arial"/>
              </a:rPr>
              <a:t>in </a:t>
            </a:r>
            <a:r>
              <a:rPr sz="2180" i="1" spc="-178" dirty="0">
                <a:latin typeface="Arial"/>
                <a:cs typeface="Arial"/>
              </a:rPr>
              <a:t>ways</a:t>
            </a:r>
            <a:r>
              <a:rPr sz="2180" i="1" spc="30" dirty="0">
                <a:latin typeface="Arial"/>
                <a:cs typeface="Arial"/>
              </a:rPr>
              <a:t> </a:t>
            </a:r>
            <a:r>
              <a:rPr sz="2180" i="1" dirty="0">
                <a:latin typeface="Arial"/>
                <a:cs typeface="Arial"/>
              </a:rPr>
              <a:t>that </a:t>
            </a:r>
            <a:r>
              <a:rPr sz="2180" i="1" spc="-178" dirty="0">
                <a:latin typeface="Arial"/>
                <a:cs typeface="Arial"/>
              </a:rPr>
              <a:t>we</a:t>
            </a:r>
            <a:r>
              <a:rPr sz="2180" i="1" spc="20" dirty="0">
                <a:latin typeface="Arial"/>
                <a:cs typeface="Arial"/>
              </a:rPr>
              <a:t> </a:t>
            </a:r>
            <a:r>
              <a:rPr sz="2180" i="1" dirty="0">
                <a:latin typeface="Arial"/>
                <a:cs typeface="Arial"/>
              </a:rPr>
              <a:t>did</a:t>
            </a:r>
            <a:r>
              <a:rPr sz="2180" i="1" spc="10" dirty="0">
                <a:latin typeface="Arial"/>
                <a:cs typeface="Arial"/>
              </a:rPr>
              <a:t> </a:t>
            </a:r>
            <a:r>
              <a:rPr sz="2180" i="1" dirty="0">
                <a:latin typeface="Arial"/>
                <a:cs typeface="Arial"/>
              </a:rPr>
              <a:t>not </a:t>
            </a:r>
            <a:r>
              <a:rPr sz="2180" i="1" spc="-20" dirty="0">
                <a:latin typeface="Arial"/>
                <a:cs typeface="Arial"/>
              </a:rPr>
              <a:t>intend</a:t>
            </a:r>
            <a:endParaRPr sz="2180" dirty="0">
              <a:latin typeface="Arial"/>
              <a:cs typeface="Arial"/>
            </a:endParaRPr>
          </a:p>
          <a:p>
            <a:pPr>
              <a:spcBef>
                <a:spcPts val="79"/>
              </a:spcBef>
            </a:pPr>
            <a:endParaRPr sz="4558" dirty="0">
              <a:latin typeface="Arial"/>
              <a:cs typeface="Arial"/>
            </a:endParaRPr>
          </a:p>
        </p:txBody>
      </p:sp>
    </p:spTree>
    <p:extLst>
      <p:ext uri="{BB962C8B-B14F-4D97-AF65-F5344CB8AC3E}">
        <p14:creationId xmlns:p14="http://schemas.microsoft.com/office/powerpoint/2010/main" val="3680791463"/>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What</a:t>
            </a:r>
            <a:r>
              <a:rPr lang="en-US" spc="-20" dirty="0"/>
              <a:t> </a:t>
            </a:r>
            <a:r>
              <a:rPr lang="en-US" spc="-139" dirty="0"/>
              <a:t>are</a:t>
            </a:r>
            <a:r>
              <a:rPr lang="en-US" spc="-10" dirty="0"/>
              <a:t> </a:t>
            </a:r>
            <a:r>
              <a:rPr lang="en-US" dirty="0"/>
              <a:t>the</a:t>
            </a:r>
            <a:r>
              <a:rPr lang="en-US" spc="-20" dirty="0"/>
              <a:t> </a:t>
            </a:r>
            <a:r>
              <a:rPr lang="en-US" dirty="0"/>
              <a:t>pitfalls</a:t>
            </a:r>
            <a:r>
              <a:rPr lang="en-US" spc="-10" dirty="0"/>
              <a:t> </a:t>
            </a:r>
            <a:r>
              <a:rPr lang="en-US" dirty="0"/>
              <a:t>of</a:t>
            </a:r>
            <a:r>
              <a:rPr lang="en-US" spc="-20" dirty="0"/>
              <a:t> </a:t>
            </a:r>
            <a:r>
              <a:rPr lang="en-US" spc="-139" dirty="0"/>
              <a:t>non-</a:t>
            </a:r>
            <a:r>
              <a:rPr lang="en-US" spc="-109" dirty="0"/>
              <a:t>representative</a:t>
            </a:r>
            <a:r>
              <a:rPr lang="en-US" spc="-10" dirty="0"/>
              <a:t> </a:t>
            </a:r>
            <a:r>
              <a:rPr lang="en-US" spc="-109" dirty="0"/>
              <a:t>sampling?</a:t>
            </a:r>
            <a:r>
              <a:rPr lang="en-US" spc="226" dirty="0"/>
              <a:t> </a:t>
            </a:r>
            <a:endParaRPr lang="en-US" dirty="0"/>
          </a:p>
        </p:txBody>
      </p:sp>
      <p:sp>
        <p:nvSpPr>
          <p:cNvPr id="3" name="object 6">
            <a:extLst>
              <a:ext uri="{FF2B5EF4-FFF2-40B4-BE49-F238E27FC236}">
                <a16:creationId xmlns:a16="http://schemas.microsoft.com/office/drawing/2014/main" id="{B4DE3B98-6D8E-2BDA-2134-75E7BFECED2A}"/>
              </a:ext>
            </a:extLst>
          </p:cNvPr>
          <p:cNvSpPr txBox="1"/>
          <p:nvPr/>
        </p:nvSpPr>
        <p:spPr>
          <a:xfrm>
            <a:off x="3461602" y="762148"/>
            <a:ext cx="8342471" cy="5333703"/>
          </a:xfrm>
          <a:prstGeom prst="rect">
            <a:avLst/>
          </a:prstGeom>
        </p:spPr>
        <p:txBody>
          <a:bodyPr vert="horz" wrap="square" lIns="0" tIns="13842" rIns="0" bIns="0" rtlCol="0">
            <a:spAutoFit/>
          </a:bodyPr>
          <a:lstStyle/>
          <a:p>
            <a:pPr marL="99412" marR="35235">
              <a:lnSpc>
                <a:spcPct val="102600"/>
              </a:lnSpc>
              <a:spcBef>
                <a:spcPts val="109"/>
              </a:spcBef>
            </a:pPr>
            <a:r>
              <a:rPr sz="2180" spc="-89" dirty="0">
                <a:solidFill>
                  <a:srgbClr val="00B0F0"/>
                </a:solidFill>
                <a:latin typeface="Arial"/>
                <a:cs typeface="Arial"/>
              </a:rPr>
              <a:t>Sampling</a:t>
            </a:r>
            <a:r>
              <a:rPr sz="2180" spc="10" dirty="0">
                <a:solidFill>
                  <a:srgbClr val="00B0F0"/>
                </a:solidFill>
                <a:latin typeface="Arial"/>
                <a:cs typeface="Arial"/>
              </a:rPr>
              <a:t> </a:t>
            </a:r>
            <a:r>
              <a:rPr sz="2180" spc="-99" dirty="0">
                <a:solidFill>
                  <a:srgbClr val="00B0F0"/>
                </a:solidFill>
                <a:latin typeface="Arial"/>
                <a:cs typeface="Arial"/>
              </a:rPr>
              <a:t>bias</a:t>
            </a:r>
            <a:r>
              <a:rPr sz="2180" spc="20" dirty="0">
                <a:solidFill>
                  <a:srgbClr val="00B0F0"/>
                </a:solidFill>
                <a:latin typeface="Arial"/>
                <a:cs typeface="Arial"/>
              </a:rPr>
              <a:t> </a:t>
            </a:r>
            <a:r>
              <a:rPr sz="2180" spc="-109" dirty="0">
                <a:latin typeface="Arial"/>
                <a:cs typeface="Arial"/>
              </a:rPr>
              <a:t>refers</a:t>
            </a:r>
            <a:r>
              <a:rPr sz="2180" spc="20" dirty="0">
                <a:latin typeface="Arial"/>
                <a:cs typeface="Arial"/>
              </a:rPr>
              <a:t> </a:t>
            </a:r>
            <a:r>
              <a:rPr sz="2180" dirty="0">
                <a:latin typeface="Arial"/>
                <a:cs typeface="Arial"/>
              </a:rPr>
              <a:t>to</a:t>
            </a:r>
            <a:r>
              <a:rPr sz="2180" spc="20" dirty="0">
                <a:latin typeface="Arial"/>
                <a:cs typeface="Arial"/>
              </a:rPr>
              <a:t> </a:t>
            </a:r>
            <a:r>
              <a:rPr sz="2180" spc="-79" dirty="0">
                <a:latin typeface="Arial"/>
                <a:cs typeface="Arial"/>
              </a:rPr>
              <a:t>systematic</a:t>
            </a:r>
            <a:r>
              <a:rPr sz="2180" spc="20" dirty="0">
                <a:latin typeface="Arial"/>
                <a:cs typeface="Arial"/>
              </a:rPr>
              <a:t> </a:t>
            </a:r>
            <a:r>
              <a:rPr sz="2180" spc="-59" dirty="0">
                <a:latin typeface="Arial"/>
                <a:cs typeface="Arial"/>
              </a:rPr>
              <a:t>error</a:t>
            </a:r>
            <a:r>
              <a:rPr sz="2180" spc="20" dirty="0">
                <a:latin typeface="Arial"/>
                <a:cs typeface="Arial"/>
              </a:rPr>
              <a:t> </a:t>
            </a:r>
            <a:r>
              <a:rPr sz="2180" spc="-109" dirty="0">
                <a:latin typeface="Arial"/>
                <a:cs typeface="Arial"/>
              </a:rPr>
              <a:t>due</a:t>
            </a:r>
            <a:r>
              <a:rPr sz="2180" spc="20" dirty="0">
                <a:latin typeface="Arial"/>
                <a:cs typeface="Arial"/>
              </a:rPr>
              <a:t> </a:t>
            </a:r>
            <a:r>
              <a:rPr sz="2180" dirty="0">
                <a:latin typeface="Arial"/>
                <a:cs typeface="Arial"/>
              </a:rPr>
              <a:t>to</a:t>
            </a:r>
            <a:r>
              <a:rPr sz="2180" spc="20" dirty="0">
                <a:latin typeface="Arial"/>
                <a:cs typeface="Arial"/>
              </a:rPr>
              <a:t> </a:t>
            </a:r>
            <a:r>
              <a:rPr sz="2180" spc="-99" dirty="0">
                <a:latin typeface="Arial"/>
                <a:cs typeface="Arial"/>
              </a:rPr>
              <a:t>non-</a:t>
            </a:r>
            <a:r>
              <a:rPr sz="2180" spc="-69" dirty="0">
                <a:latin typeface="Arial"/>
                <a:cs typeface="Arial"/>
              </a:rPr>
              <a:t>random</a:t>
            </a:r>
            <a:r>
              <a:rPr sz="2180" spc="20" dirty="0">
                <a:latin typeface="Arial"/>
                <a:cs typeface="Arial"/>
              </a:rPr>
              <a:t> </a:t>
            </a:r>
            <a:r>
              <a:rPr sz="2180" spc="-89" dirty="0">
                <a:latin typeface="Arial"/>
                <a:cs typeface="Arial"/>
              </a:rPr>
              <a:t>sampling,</a:t>
            </a:r>
            <a:r>
              <a:rPr sz="2180" spc="10" dirty="0">
                <a:latin typeface="Arial"/>
                <a:cs typeface="Arial"/>
              </a:rPr>
              <a:t> </a:t>
            </a:r>
            <a:r>
              <a:rPr sz="2180" spc="-50" dirty="0">
                <a:latin typeface="Arial"/>
                <a:cs typeface="Arial"/>
              </a:rPr>
              <a:t>in which</a:t>
            </a:r>
            <a:r>
              <a:rPr sz="2180" spc="-40" dirty="0">
                <a:latin typeface="Arial"/>
                <a:cs typeface="Arial"/>
              </a:rPr>
              <a:t> </a:t>
            </a:r>
            <a:r>
              <a:rPr sz="2180" spc="-168" dirty="0">
                <a:latin typeface="Arial"/>
                <a:cs typeface="Arial"/>
              </a:rPr>
              <a:t>some</a:t>
            </a:r>
            <a:r>
              <a:rPr sz="2180" spc="20" dirty="0">
                <a:latin typeface="Arial"/>
                <a:cs typeface="Arial"/>
              </a:rPr>
              <a:t> </a:t>
            </a:r>
            <a:r>
              <a:rPr sz="2180" spc="-159" dirty="0">
                <a:latin typeface="Arial"/>
                <a:cs typeface="Arial"/>
              </a:rPr>
              <a:t>members</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 </a:t>
            </a:r>
            <a:r>
              <a:rPr sz="2180" spc="-20" dirty="0">
                <a:latin typeface="Arial"/>
                <a:cs typeface="Arial"/>
              </a:rPr>
              <a:t>target</a:t>
            </a:r>
            <a:r>
              <a:rPr sz="2180" dirty="0">
                <a:latin typeface="Arial"/>
                <a:cs typeface="Arial"/>
              </a:rPr>
              <a:t> </a:t>
            </a:r>
            <a:r>
              <a:rPr sz="2180" spc="-50" dirty="0">
                <a:latin typeface="Arial"/>
                <a:cs typeface="Arial"/>
              </a:rPr>
              <a:t>population</a:t>
            </a:r>
            <a:r>
              <a:rPr sz="2180" spc="-10" dirty="0">
                <a:latin typeface="Arial"/>
                <a:cs typeface="Arial"/>
              </a:rPr>
              <a:t> </a:t>
            </a:r>
            <a:r>
              <a:rPr sz="2180" spc="-139" dirty="0">
                <a:latin typeface="Arial"/>
                <a:cs typeface="Arial"/>
              </a:rPr>
              <a:t>are</a:t>
            </a:r>
            <a:r>
              <a:rPr sz="2180" dirty="0">
                <a:latin typeface="Arial"/>
                <a:cs typeface="Arial"/>
              </a:rPr>
              <a:t> </a:t>
            </a:r>
            <a:r>
              <a:rPr sz="2180" spc="-69" dirty="0">
                <a:latin typeface="Arial"/>
                <a:cs typeface="Arial"/>
              </a:rPr>
              <a:t>much</a:t>
            </a:r>
            <a:r>
              <a:rPr sz="2180" dirty="0">
                <a:latin typeface="Arial"/>
                <a:cs typeface="Arial"/>
              </a:rPr>
              <a:t> </a:t>
            </a:r>
            <a:r>
              <a:rPr sz="2180" spc="-109" dirty="0">
                <a:latin typeface="Arial"/>
                <a:cs typeface="Arial"/>
              </a:rPr>
              <a:t>more</a:t>
            </a:r>
            <a:r>
              <a:rPr sz="2180" spc="-10" dirty="0">
                <a:latin typeface="Arial"/>
                <a:cs typeface="Arial"/>
              </a:rPr>
              <a:t> </a:t>
            </a:r>
            <a:r>
              <a:rPr sz="2180" spc="-40" dirty="0">
                <a:latin typeface="Arial"/>
                <a:cs typeface="Arial"/>
              </a:rPr>
              <a:t>likely</a:t>
            </a:r>
            <a:r>
              <a:rPr sz="2180" dirty="0">
                <a:latin typeface="Arial"/>
                <a:cs typeface="Arial"/>
              </a:rPr>
              <a:t> to </a:t>
            </a:r>
            <a:r>
              <a:rPr sz="2180" spc="-50" dirty="0">
                <a:latin typeface="Arial"/>
                <a:cs typeface="Arial"/>
              </a:rPr>
              <a:t>be </a:t>
            </a:r>
            <a:r>
              <a:rPr sz="2180" spc="-79" dirty="0">
                <a:latin typeface="Arial"/>
                <a:cs typeface="Arial"/>
              </a:rPr>
              <a:t>included</a:t>
            </a:r>
            <a:r>
              <a:rPr sz="2180" spc="-50" dirty="0">
                <a:latin typeface="Arial"/>
                <a:cs typeface="Arial"/>
              </a:rPr>
              <a:t> </a:t>
            </a:r>
            <a:r>
              <a:rPr sz="2180" dirty="0">
                <a:latin typeface="Arial"/>
                <a:cs typeface="Arial"/>
              </a:rPr>
              <a:t>in the </a:t>
            </a:r>
            <a:r>
              <a:rPr sz="2180" spc="-149" dirty="0">
                <a:latin typeface="Arial"/>
                <a:cs typeface="Arial"/>
              </a:rPr>
              <a:t>sample</a:t>
            </a:r>
            <a:r>
              <a:rPr sz="2180" dirty="0">
                <a:latin typeface="Arial"/>
                <a:cs typeface="Arial"/>
              </a:rPr>
              <a:t> than </a:t>
            </a:r>
            <a:r>
              <a:rPr sz="2180" spc="-69" dirty="0">
                <a:latin typeface="Arial"/>
                <a:cs typeface="Arial"/>
              </a:rPr>
              <a:t>others</a:t>
            </a:r>
            <a:r>
              <a:rPr sz="2180" spc="10" dirty="0">
                <a:latin typeface="Arial"/>
                <a:cs typeface="Arial"/>
              </a:rPr>
              <a:t> </a:t>
            </a:r>
            <a:r>
              <a:rPr sz="2180" i="1" dirty="0">
                <a:latin typeface="Arial"/>
                <a:cs typeface="Arial"/>
              </a:rPr>
              <a:t>in </a:t>
            </a:r>
            <a:r>
              <a:rPr sz="2180" i="1" spc="-178" dirty="0">
                <a:latin typeface="Arial"/>
                <a:cs typeface="Arial"/>
              </a:rPr>
              <a:t>ways</a:t>
            </a:r>
            <a:r>
              <a:rPr sz="2180" i="1" spc="30" dirty="0">
                <a:latin typeface="Arial"/>
                <a:cs typeface="Arial"/>
              </a:rPr>
              <a:t> </a:t>
            </a:r>
            <a:r>
              <a:rPr sz="2180" i="1" dirty="0">
                <a:latin typeface="Arial"/>
                <a:cs typeface="Arial"/>
              </a:rPr>
              <a:t>that </a:t>
            </a:r>
            <a:r>
              <a:rPr sz="2180" i="1" spc="-178" dirty="0">
                <a:latin typeface="Arial"/>
                <a:cs typeface="Arial"/>
              </a:rPr>
              <a:t>we</a:t>
            </a:r>
            <a:r>
              <a:rPr sz="2180" i="1" spc="20" dirty="0">
                <a:latin typeface="Arial"/>
                <a:cs typeface="Arial"/>
              </a:rPr>
              <a:t> </a:t>
            </a:r>
            <a:r>
              <a:rPr sz="2180" i="1" dirty="0">
                <a:latin typeface="Arial"/>
                <a:cs typeface="Arial"/>
              </a:rPr>
              <a:t>did</a:t>
            </a:r>
            <a:r>
              <a:rPr sz="2180" i="1" spc="10" dirty="0">
                <a:latin typeface="Arial"/>
                <a:cs typeface="Arial"/>
              </a:rPr>
              <a:t> </a:t>
            </a:r>
            <a:r>
              <a:rPr sz="2180" i="1" dirty="0">
                <a:latin typeface="Arial"/>
                <a:cs typeface="Arial"/>
              </a:rPr>
              <a:t>not </a:t>
            </a:r>
            <a:r>
              <a:rPr sz="2180" i="1" spc="-20" dirty="0">
                <a:latin typeface="Arial"/>
                <a:cs typeface="Arial"/>
              </a:rPr>
              <a:t>intend</a:t>
            </a:r>
            <a:endParaRPr sz="2180" dirty="0">
              <a:latin typeface="Arial"/>
              <a:cs typeface="Arial"/>
            </a:endParaRPr>
          </a:p>
          <a:p>
            <a:pPr>
              <a:spcBef>
                <a:spcPts val="79"/>
              </a:spcBef>
            </a:pPr>
            <a:endParaRPr sz="4558" dirty="0">
              <a:latin typeface="Arial"/>
              <a:cs typeface="Arial"/>
            </a:endParaRPr>
          </a:p>
          <a:p>
            <a:pPr marL="100670"/>
            <a:r>
              <a:rPr sz="2180" spc="-109" dirty="0">
                <a:solidFill>
                  <a:srgbClr val="00B0F0"/>
                </a:solidFill>
                <a:latin typeface="Arial"/>
                <a:cs typeface="Arial"/>
              </a:rPr>
              <a:t>1948</a:t>
            </a:r>
            <a:r>
              <a:rPr sz="2180" spc="20" dirty="0">
                <a:solidFill>
                  <a:srgbClr val="00B0F0"/>
                </a:solidFill>
                <a:latin typeface="Arial"/>
                <a:cs typeface="Arial"/>
              </a:rPr>
              <a:t> </a:t>
            </a:r>
            <a:r>
              <a:rPr sz="2180" spc="-89" dirty="0">
                <a:solidFill>
                  <a:srgbClr val="00B0F0"/>
                </a:solidFill>
                <a:latin typeface="Arial"/>
                <a:cs typeface="Arial"/>
              </a:rPr>
              <a:t>Presidential</a:t>
            </a:r>
            <a:r>
              <a:rPr sz="2180" spc="30" dirty="0">
                <a:solidFill>
                  <a:srgbClr val="00B0F0"/>
                </a:solidFill>
                <a:latin typeface="Arial"/>
                <a:cs typeface="Arial"/>
              </a:rPr>
              <a:t> </a:t>
            </a:r>
            <a:r>
              <a:rPr sz="2180" spc="-20" dirty="0">
                <a:solidFill>
                  <a:srgbClr val="00B0F0"/>
                </a:solidFill>
                <a:latin typeface="Arial"/>
                <a:cs typeface="Arial"/>
              </a:rPr>
              <a:t>Election</a:t>
            </a:r>
            <a:endParaRPr sz="2180" dirty="0">
              <a:latin typeface="Arial"/>
              <a:cs typeface="Arial"/>
            </a:endParaRPr>
          </a:p>
          <a:p>
            <a:pPr marL="649324" marR="2991168">
              <a:lnSpc>
                <a:spcPct val="102600"/>
              </a:lnSpc>
              <a:spcBef>
                <a:spcPts val="991"/>
              </a:spcBef>
            </a:pPr>
            <a:r>
              <a:rPr sz="2180" dirty="0">
                <a:latin typeface="Arial"/>
                <a:cs typeface="Arial"/>
              </a:rPr>
              <a:t>On</a:t>
            </a:r>
            <a:r>
              <a:rPr sz="2180" spc="-50" dirty="0">
                <a:latin typeface="Arial"/>
                <a:cs typeface="Arial"/>
              </a:rPr>
              <a:t> </a:t>
            </a:r>
            <a:r>
              <a:rPr sz="2180" dirty="0">
                <a:latin typeface="Arial"/>
                <a:cs typeface="Arial"/>
              </a:rPr>
              <a:t>the</a:t>
            </a:r>
            <a:r>
              <a:rPr sz="2180" spc="-50" dirty="0">
                <a:latin typeface="Arial"/>
                <a:cs typeface="Arial"/>
              </a:rPr>
              <a:t> </a:t>
            </a:r>
            <a:r>
              <a:rPr sz="2180" dirty="0">
                <a:latin typeface="Arial"/>
                <a:cs typeface="Arial"/>
              </a:rPr>
              <a:t>night</a:t>
            </a:r>
            <a:r>
              <a:rPr sz="2180" spc="-50" dirty="0">
                <a:latin typeface="Arial"/>
                <a:cs typeface="Arial"/>
              </a:rPr>
              <a:t> </a:t>
            </a:r>
            <a:r>
              <a:rPr sz="2180" dirty="0">
                <a:latin typeface="Arial"/>
                <a:cs typeface="Arial"/>
              </a:rPr>
              <a:t>of</a:t>
            </a:r>
            <a:r>
              <a:rPr sz="2180" spc="-50" dirty="0">
                <a:latin typeface="Arial"/>
                <a:cs typeface="Arial"/>
              </a:rPr>
              <a:t> </a:t>
            </a:r>
            <a:r>
              <a:rPr sz="2180" dirty="0">
                <a:latin typeface="Arial"/>
                <a:cs typeface="Arial"/>
              </a:rPr>
              <a:t>the</a:t>
            </a:r>
            <a:r>
              <a:rPr sz="2180" spc="-50" dirty="0">
                <a:latin typeface="Arial"/>
                <a:cs typeface="Arial"/>
              </a:rPr>
              <a:t> </a:t>
            </a:r>
            <a:r>
              <a:rPr sz="2180" spc="-69" dirty="0">
                <a:latin typeface="Arial"/>
                <a:cs typeface="Arial"/>
              </a:rPr>
              <a:t>election,</a:t>
            </a:r>
            <a:r>
              <a:rPr sz="2180" spc="-50" dirty="0">
                <a:latin typeface="Arial"/>
                <a:cs typeface="Arial"/>
              </a:rPr>
              <a:t> </a:t>
            </a:r>
            <a:r>
              <a:rPr sz="2180" dirty="0">
                <a:latin typeface="Arial"/>
                <a:cs typeface="Arial"/>
              </a:rPr>
              <a:t>the</a:t>
            </a:r>
            <a:r>
              <a:rPr sz="2180" spc="-50" dirty="0">
                <a:latin typeface="Arial"/>
                <a:cs typeface="Arial"/>
              </a:rPr>
              <a:t> </a:t>
            </a:r>
            <a:r>
              <a:rPr sz="2180" spc="-20" dirty="0">
                <a:latin typeface="Arial"/>
                <a:cs typeface="Arial"/>
              </a:rPr>
              <a:t>Chicago </a:t>
            </a:r>
            <a:r>
              <a:rPr sz="2180" spc="-69" dirty="0">
                <a:latin typeface="Arial"/>
                <a:cs typeface="Arial"/>
              </a:rPr>
              <a:t>Tribune</a:t>
            </a:r>
            <a:r>
              <a:rPr sz="2180" spc="-40" dirty="0">
                <a:latin typeface="Arial"/>
                <a:cs typeface="Arial"/>
              </a:rPr>
              <a:t> </a:t>
            </a:r>
            <a:r>
              <a:rPr sz="2180" spc="-79" dirty="0">
                <a:latin typeface="Arial"/>
                <a:cs typeface="Arial"/>
              </a:rPr>
              <a:t>mistakenly</a:t>
            </a:r>
            <a:r>
              <a:rPr sz="2180" spc="-40" dirty="0">
                <a:latin typeface="Arial"/>
                <a:cs typeface="Arial"/>
              </a:rPr>
              <a:t> </a:t>
            </a:r>
            <a:r>
              <a:rPr sz="2180" spc="-50" dirty="0">
                <a:latin typeface="Arial"/>
                <a:cs typeface="Arial"/>
              </a:rPr>
              <a:t>printed</a:t>
            </a:r>
            <a:r>
              <a:rPr sz="2180" spc="-40" dirty="0">
                <a:latin typeface="Arial"/>
                <a:cs typeface="Arial"/>
              </a:rPr>
              <a:t> </a:t>
            </a:r>
            <a:r>
              <a:rPr sz="2180" dirty="0">
                <a:latin typeface="Arial"/>
                <a:cs typeface="Arial"/>
              </a:rPr>
              <a:t>a</a:t>
            </a:r>
            <a:r>
              <a:rPr sz="2180" spc="-30" dirty="0">
                <a:latin typeface="Arial"/>
                <a:cs typeface="Arial"/>
              </a:rPr>
              <a:t> </a:t>
            </a:r>
            <a:r>
              <a:rPr sz="2180" spc="-20" dirty="0">
                <a:latin typeface="Arial"/>
                <a:cs typeface="Arial"/>
              </a:rPr>
              <a:t>headline </a:t>
            </a:r>
            <a:r>
              <a:rPr sz="2180" spc="-89" dirty="0">
                <a:latin typeface="Arial"/>
                <a:cs typeface="Arial"/>
              </a:rPr>
              <a:t>declaring</a:t>
            </a:r>
            <a:r>
              <a:rPr sz="2180" spc="40" dirty="0">
                <a:latin typeface="Arial"/>
                <a:cs typeface="Arial"/>
              </a:rPr>
              <a:t> </a:t>
            </a:r>
            <a:r>
              <a:rPr sz="2180" dirty="0">
                <a:latin typeface="Arial"/>
                <a:cs typeface="Arial"/>
              </a:rPr>
              <a:t>that</a:t>
            </a:r>
            <a:r>
              <a:rPr sz="2180" spc="50" dirty="0">
                <a:latin typeface="Arial"/>
                <a:cs typeface="Arial"/>
              </a:rPr>
              <a:t> </a:t>
            </a:r>
            <a:r>
              <a:rPr sz="2180" spc="-159" dirty="0">
                <a:latin typeface="Arial"/>
                <a:cs typeface="Arial"/>
              </a:rPr>
              <a:t>Dewey</a:t>
            </a:r>
            <a:r>
              <a:rPr sz="2180" spc="40" dirty="0">
                <a:latin typeface="Arial"/>
                <a:cs typeface="Arial"/>
              </a:rPr>
              <a:t> </a:t>
            </a:r>
            <a:r>
              <a:rPr sz="2180" spc="-89" dirty="0">
                <a:latin typeface="Arial"/>
                <a:cs typeface="Arial"/>
              </a:rPr>
              <a:t>had</a:t>
            </a:r>
            <a:r>
              <a:rPr sz="2180" spc="40" dirty="0">
                <a:latin typeface="Arial"/>
                <a:cs typeface="Arial"/>
              </a:rPr>
              <a:t> </a:t>
            </a:r>
            <a:r>
              <a:rPr sz="2180" spc="-129" dirty="0">
                <a:latin typeface="Arial"/>
                <a:cs typeface="Arial"/>
              </a:rPr>
              <a:t>defeated</a:t>
            </a:r>
            <a:r>
              <a:rPr sz="2180" spc="40" dirty="0">
                <a:latin typeface="Arial"/>
                <a:cs typeface="Arial"/>
              </a:rPr>
              <a:t> </a:t>
            </a:r>
            <a:r>
              <a:rPr sz="2180" spc="-59" dirty="0">
                <a:latin typeface="Arial"/>
                <a:cs typeface="Arial"/>
              </a:rPr>
              <a:t>Truman</a:t>
            </a:r>
            <a:endParaRPr sz="2180" dirty="0">
              <a:latin typeface="Arial"/>
              <a:cs typeface="Arial"/>
            </a:endParaRPr>
          </a:p>
          <a:p>
            <a:pPr marL="649324" marR="3270526">
              <a:lnSpc>
                <a:spcPts val="2378"/>
              </a:lnSpc>
              <a:spcBef>
                <a:spcPts val="1021"/>
              </a:spcBef>
            </a:pPr>
            <a:r>
              <a:rPr sz="2180" spc="-109" dirty="0">
                <a:latin typeface="Arial"/>
                <a:cs typeface="Arial"/>
              </a:rPr>
              <a:t>Conclusion</a:t>
            </a:r>
            <a:r>
              <a:rPr sz="2180" spc="-50" dirty="0">
                <a:latin typeface="Arial"/>
                <a:cs typeface="Arial"/>
              </a:rPr>
              <a:t> </a:t>
            </a:r>
            <a:r>
              <a:rPr sz="2180" spc="-198" dirty="0">
                <a:latin typeface="Arial"/>
                <a:cs typeface="Arial"/>
              </a:rPr>
              <a:t>was</a:t>
            </a:r>
            <a:r>
              <a:rPr sz="2180" spc="50" dirty="0">
                <a:latin typeface="Arial"/>
                <a:cs typeface="Arial"/>
              </a:rPr>
              <a:t> </a:t>
            </a:r>
            <a:r>
              <a:rPr sz="2180" spc="-178" dirty="0">
                <a:latin typeface="Arial"/>
                <a:cs typeface="Arial"/>
              </a:rPr>
              <a:t>based</a:t>
            </a:r>
            <a:r>
              <a:rPr sz="2180" spc="30" dirty="0">
                <a:latin typeface="Arial"/>
                <a:cs typeface="Arial"/>
              </a:rPr>
              <a:t> </a:t>
            </a:r>
            <a:r>
              <a:rPr sz="2180" spc="-20" dirty="0">
                <a:latin typeface="Arial"/>
                <a:cs typeface="Arial"/>
              </a:rPr>
              <a:t>on</a:t>
            </a:r>
            <a:r>
              <a:rPr sz="2180" spc="-59" dirty="0">
                <a:latin typeface="Arial"/>
                <a:cs typeface="Arial"/>
              </a:rPr>
              <a:t> </a:t>
            </a:r>
            <a:r>
              <a:rPr sz="2180" dirty="0">
                <a:latin typeface="Arial"/>
                <a:cs typeface="Arial"/>
              </a:rPr>
              <a:t>the </a:t>
            </a:r>
            <a:r>
              <a:rPr sz="2180" spc="-79" dirty="0">
                <a:latin typeface="Arial"/>
                <a:cs typeface="Arial"/>
              </a:rPr>
              <a:t>results</a:t>
            </a:r>
            <a:r>
              <a:rPr sz="2180" spc="-10" dirty="0">
                <a:latin typeface="Arial"/>
                <a:cs typeface="Arial"/>
              </a:rPr>
              <a:t> </a:t>
            </a:r>
            <a:r>
              <a:rPr sz="2180" dirty="0">
                <a:latin typeface="Arial"/>
                <a:cs typeface="Arial"/>
              </a:rPr>
              <a:t>of </a:t>
            </a:r>
            <a:r>
              <a:rPr sz="2180" spc="-99" dirty="0">
                <a:latin typeface="Arial"/>
                <a:cs typeface="Arial"/>
              </a:rPr>
              <a:t>a </a:t>
            </a:r>
            <a:r>
              <a:rPr sz="2180" spc="-109" dirty="0">
                <a:latin typeface="Arial"/>
                <a:cs typeface="Arial"/>
              </a:rPr>
              <a:t>telephone</a:t>
            </a:r>
            <a:r>
              <a:rPr sz="2180" spc="30" dirty="0">
                <a:latin typeface="Arial"/>
                <a:cs typeface="Arial"/>
              </a:rPr>
              <a:t> </a:t>
            </a:r>
            <a:r>
              <a:rPr sz="2180" spc="-20" dirty="0">
                <a:latin typeface="Arial"/>
                <a:cs typeface="Arial"/>
              </a:rPr>
              <a:t>survey</a:t>
            </a:r>
            <a:endParaRPr sz="2180" dirty="0">
              <a:latin typeface="Arial"/>
              <a:cs typeface="Arial"/>
            </a:endParaRPr>
          </a:p>
          <a:p>
            <a:pPr marL="1197977" marR="3023886" indent="-271810">
              <a:spcBef>
                <a:spcPts val="495"/>
              </a:spcBef>
              <a:buClr>
                <a:srgbClr val="3333B2"/>
              </a:buClr>
              <a:buSzPct val="60000"/>
              <a:buChar char="►"/>
              <a:tabLst>
                <a:tab pos="1197977" algn="l"/>
              </a:tabLst>
            </a:pPr>
            <a:r>
              <a:rPr sz="1982" spc="-59" dirty="0">
                <a:latin typeface="Arial"/>
                <a:cs typeface="Arial"/>
              </a:rPr>
              <a:t>Individuals</a:t>
            </a:r>
            <a:r>
              <a:rPr sz="1982" spc="30" dirty="0">
                <a:latin typeface="Arial"/>
                <a:cs typeface="Arial"/>
              </a:rPr>
              <a:t> </a:t>
            </a:r>
            <a:r>
              <a:rPr sz="1982" dirty="0">
                <a:latin typeface="Arial"/>
                <a:cs typeface="Arial"/>
              </a:rPr>
              <a:t>with</a:t>
            </a:r>
            <a:r>
              <a:rPr sz="1982" spc="40" dirty="0">
                <a:latin typeface="Arial"/>
                <a:cs typeface="Arial"/>
              </a:rPr>
              <a:t> </a:t>
            </a:r>
            <a:r>
              <a:rPr sz="1982" spc="-109" dirty="0">
                <a:latin typeface="Arial"/>
                <a:cs typeface="Arial"/>
              </a:rPr>
              <a:t>telephones</a:t>
            </a:r>
            <a:r>
              <a:rPr sz="1982" spc="50" dirty="0">
                <a:latin typeface="Arial"/>
                <a:cs typeface="Arial"/>
              </a:rPr>
              <a:t> </a:t>
            </a:r>
            <a:r>
              <a:rPr sz="1982" spc="-79" dirty="0">
                <a:latin typeface="Arial"/>
                <a:cs typeface="Arial"/>
              </a:rPr>
              <a:t>tended</a:t>
            </a:r>
            <a:r>
              <a:rPr sz="1982" spc="40" dirty="0">
                <a:latin typeface="Arial"/>
                <a:cs typeface="Arial"/>
              </a:rPr>
              <a:t> </a:t>
            </a:r>
            <a:r>
              <a:rPr sz="1982" dirty="0">
                <a:latin typeface="Arial"/>
                <a:cs typeface="Arial"/>
              </a:rPr>
              <a:t>to</a:t>
            </a:r>
            <a:r>
              <a:rPr sz="1982" spc="40" dirty="0">
                <a:latin typeface="Arial"/>
                <a:cs typeface="Arial"/>
              </a:rPr>
              <a:t> </a:t>
            </a:r>
            <a:r>
              <a:rPr sz="1982" spc="-50" dirty="0">
                <a:latin typeface="Arial"/>
                <a:cs typeface="Arial"/>
              </a:rPr>
              <a:t>be </a:t>
            </a:r>
            <a:r>
              <a:rPr sz="1982" spc="-59" dirty="0">
                <a:latin typeface="Arial"/>
                <a:cs typeface="Arial"/>
              </a:rPr>
              <a:t>wealthier</a:t>
            </a:r>
            <a:r>
              <a:rPr sz="1982" spc="-20" dirty="0">
                <a:latin typeface="Arial"/>
                <a:cs typeface="Arial"/>
              </a:rPr>
              <a:t> </a:t>
            </a:r>
            <a:r>
              <a:rPr sz="1982" spc="-59" dirty="0">
                <a:latin typeface="Arial"/>
                <a:cs typeface="Arial"/>
              </a:rPr>
              <a:t>and</a:t>
            </a:r>
            <a:r>
              <a:rPr sz="1982" spc="-20" dirty="0">
                <a:latin typeface="Arial"/>
                <a:cs typeface="Arial"/>
              </a:rPr>
              <a:t> </a:t>
            </a:r>
            <a:r>
              <a:rPr sz="1982" spc="-119" dirty="0">
                <a:latin typeface="Arial"/>
                <a:cs typeface="Arial"/>
              </a:rPr>
              <a:t>have</a:t>
            </a:r>
            <a:r>
              <a:rPr sz="1982" spc="-10" dirty="0">
                <a:latin typeface="Arial"/>
                <a:cs typeface="Arial"/>
              </a:rPr>
              <a:t> </a:t>
            </a:r>
            <a:r>
              <a:rPr sz="1982" spc="-69" dirty="0">
                <a:latin typeface="Arial"/>
                <a:cs typeface="Arial"/>
              </a:rPr>
              <a:t>stable</a:t>
            </a:r>
            <a:r>
              <a:rPr sz="1982" spc="-20" dirty="0">
                <a:latin typeface="Arial"/>
                <a:cs typeface="Arial"/>
              </a:rPr>
              <a:t> </a:t>
            </a:r>
            <a:r>
              <a:rPr sz="1982" spc="-119" dirty="0">
                <a:latin typeface="Arial"/>
                <a:cs typeface="Arial"/>
              </a:rPr>
              <a:t>home</a:t>
            </a:r>
            <a:r>
              <a:rPr sz="1982" spc="-20" dirty="0">
                <a:latin typeface="Arial"/>
                <a:cs typeface="Arial"/>
              </a:rPr>
              <a:t> </a:t>
            </a:r>
            <a:r>
              <a:rPr sz="1982" spc="-149" dirty="0">
                <a:latin typeface="Arial"/>
                <a:cs typeface="Arial"/>
              </a:rPr>
              <a:t>addresses</a:t>
            </a:r>
            <a:endParaRPr sz="1982" dirty="0">
              <a:latin typeface="Arial"/>
              <a:cs typeface="Arial"/>
            </a:endParaRPr>
          </a:p>
        </p:txBody>
      </p:sp>
      <p:pic>
        <p:nvPicPr>
          <p:cNvPr id="5" name="object 7">
            <a:extLst>
              <a:ext uri="{FF2B5EF4-FFF2-40B4-BE49-F238E27FC236}">
                <a16:creationId xmlns:a16="http://schemas.microsoft.com/office/drawing/2014/main" id="{81A0C0FA-E890-DC37-921B-6B6C7000B017}"/>
              </a:ext>
            </a:extLst>
          </p:cNvPr>
          <p:cNvPicPr/>
          <p:nvPr/>
        </p:nvPicPr>
        <p:blipFill>
          <a:blip r:embed="rId2" cstate="print"/>
          <a:stretch>
            <a:fillRect/>
          </a:stretch>
        </p:blipFill>
        <p:spPr>
          <a:xfrm>
            <a:off x="9441124" y="3283895"/>
            <a:ext cx="2331515" cy="1764116"/>
          </a:xfrm>
          <a:prstGeom prst="rect">
            <a:avLst/>
          </a:prstGeom>
        </p:spPr>
      </p:pic>
    </p:spTree>
    <p:extLst>
      <p:ext uri="{BB962C8B-B14F-4D97-AF65-F5344CB8AC3E}">
        <p14:creationId xmlns:p14="http://schemas.microsoft.com/office/powerpoint/2010/main" val="1646577488"/>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What</a:t>
            </a:r>
            <a:r>
              <a:rPr lang="en-US" spc="-20" dirty="0"/>
              <a:t> </a:t>
            </a:r>
            <a:r>
              <a:rPr lang="en-US" spc="-139" dirty="0"/>
              <a:t>are</a:t>
            </a:r>
            <a:r>
              <a:rPr lang="en-US" spc="-10" dirty="0"/>
              <a:t> </a:t>
            </a:r>
            <a:r>
              <a:rPr lang="en-US" dirty="0"/>
              <a:t>the</a:t>
            </a:r>
            <a:r>
              <a:rPr lang="en-US" spc="-20" dirty="0"/>
              <a:t> </a:t>
            </a:r>
            <a:r>
              <a:rPr lang="en-US" dirty="0"/>
              <a:t>pitfalls</a:t>
            </a:r>
            <a:r>
              <a:rPr lang="en-US" spc="-10" dirty="0"/>
              <a:t> </a:t>
            </a:r>
            <a:r>
              <a:rPr lang="en-US" dirty="0"/>
              <a:t>of</a:t>
            </a:r>
            <a:r>
              <a:rPr lang="en-US" spc="-20" dirty="0"/>
              <a:t> </a:t>
            </a:r>
            <a:r>
              <a:rPr lang="en-US" spc="-139" dirty="0"/>
              <a:t>non-</a:t>
            </a:r>
            <a:r>
              <a:rPr lang="en-US" spc="-109" dirty="0"/>
              <a:t>representative</a:t>
            </a:r>
            <a:r>
              <a:rPr lang="en-US" spc="-10" dirty="0"/>
              <a:t> </a:t>
            </a:r>
            <a:r>
              <a:rPr lang="en-US" spc="-109" dirty="0"/>
              <a:t>sampling?</a:t>
            </a:r>
            <a:r>
              <a:rPr lang="en-US" spc="226" dirty="0"/>
              <a:t> </a:t>
            </a:r>
            <a:endParaRPr lang="en-US" dirty="0"/>
          </a:p>
        </p:txBody>
      </p:sp>
      <p:sp>
        <p:nvSpPr>
          <p:cNvPr id="3" name="object 6">
            <a:extLst>
              <a:ext uri="{FF2B5EF4-FFF2-40B4-BE49-F238E27FC236}">
                <a16:creationId xmlns:a16="http://schemas.microsoft.com/office/drawing/2014/main" id="{B4DE3B98-6D8E-2BDA-2134-75E7BFECED2A}"/>
              </a:ext>
            </a:extLst>
          </p:cNvPr>
          <p:cNvSpPr txBox="1"/>
          <p:nvPr/>
        </p:nvSpPr>
        <p:spPr>
          <a:xfrm>
            <a:off x="3461602" y="762148"/>
            <a:ext cx="8342471" cy="1764841"/>
          </a:xfrm>
          <a:prstGeom prst="rect">
            <a:avLst/>
          </a:prstGeom>
        </p:spPr>
        <p:txBody>
          <a:bodyPr vert="horz" wrap="square" lIns="0" tIns="13842" rIns="0" bIns="0" rtlCol="0">
            <a:spAutoFit/>
          </a:bodyPr>
          <a:lstStyle/>
          <a:p>
            <a:pPr marL="99412" marR="35235">
              <a:lnSpc>
                <a:spcPct val="102600"/>
              </a:lnSpc>
              <a:spcBef>
                <a:spcPts val="109"/>
              </a:spcBef>
            </a:pPr>
            <a:r>
              <a:rPr sz="2180" spc="-89" dirty="0">
                <a:solidFill>
                  <a:srgbClr val="00B0F0"/>
                </a:solidFill>
                <a:latin typeface="Arial"/>
                <a:cs typeface="Arial"/>
              </a:rPr>
              <a:t>Sampling</a:t>
            </a:r>
            <a:r>
              <a:rPr sz="2180" spc="10" dirty="0">
                <a:solidFill>
                  <a:srgbClr val="00B0F0"/>
                </a:solidFill>
                <a:latin typeface="Arial"/>
                <a:cs typeface="Arial"/>
              </a:rPr>
              <a:t> </a:t>
            </a:r>
            <a:r>
              <a:rPr sz="2180" spc="-99" dirty="0">
                <a:solidFill>
                  <a:srgbClr val="00B0F0"/>
                </a:solidFill>
                <a:latin typeface="Arial"/>
                <a:cs typeface="Arial"/>
              </a:rPr>
              <a:t>bias</a:t>
            </a:r>
            <a:r>
              <a:rPr sz="2180" spc="20" dirty="0">
                <a:solidFill>
                  <a:srgbClr val="00B0F0"/>
                </a:solidFill>
                <a:latin typeface="Arial"/>
                <a:cs typeface="Arial"/>
              </a:rPr>
              <a:t> </a:t>
            </a:r>
            <a:r>
              <a:rPr sz="2180" spc="-109" dirty="0">
                <a:latin typeface="Arial"/>
                <a:cs typeface="Arial"/>
              </a:rPr>
              <a:t>refers</a:t>
            </a:r>
            <a:r>
              <a:rPr sz="2180" spc="20" dirty="0">
                <a:latin typeface="Arial"/>
                <a:cs typeface="Arial"/>
              </a:rPr>
              <a:t> </a:t>
            </a:r>
            <a:r>
              <a:rPr sz="2180" dirty="0">
                <a:latin typeface="Arial"/>
                <a:cs typeface="Arial"/>
              </a:rPr>
              <a:t>to</a:t>
            </a:r>
            <a:r>
              <a:rPr sz="2180" spc="20" dirty="0">
                <a:latin typeface="Arial"/>
                <a:cs typeface="Arial"/>
              </a:rPr>
              <a:t> </a:t>
            </a:r>
            <a:r>
              <a:rPr sz="2180" spc="-79" dirty="0">
                <a:latin typeface="Arial"/>
                <a:cs typeface="Arial"/>
              </a:rPr>
              <a:t>systematic</a:t>
            </a:r>
            <a:r>
              <a:rPr sz="2180" spc="20" dirty="0">
                <a:latin typeface="Arial"/>
                <a:cs typeface="Arial"/>
              </a:rPr>
              <a:t> </a:t>
            </a:r>
            <a:r>
              <a:rPr sz="2180" spc="-59" dirty="0">
                <a:latin typeface="Arial"/>
                <a:cs typeface="Arial"/>
              </a:rPr>
              <a:t>error</a:t>
            </a:r>
            <a:r>
              <a:rPr sz="2180" spc="20" dirty="0">
                <a:latin typeface="Arial"/>
                <a:cs typeface="Arial"/>
              </a:rPr>
              <a:t> </a:t>
            </a:r>
            <a:r>
              <a:rPr sz="2180" spc="-109" dirty="0">
                <a:latin typeface="Arial"/>
                <a:cs typeface="Arial"/>
              </a:rPr>
              <a:t>due</a:t>
            </a:r>
            <a:r>
              <a:rPr sz="2180" spc="20" dirty="0">
                <a:latin typeface="Arial"/>
                <a:cs typeface="Arial"/>
              </a:rPr>
              <a:t> </a:t>
            </a:r>
            <a:r>
              <a:rPr sz="2180" dirty="0">
                <a:latin typeface="Arial"/>
                <a:cs typeface="Arial"/>
              </a:rPr>
              <a:t>to</a:t>
            </a:r>
            <a:r>
              <a:rPr sz="2180" spc="20" dirty="0">
                <a:latin typeface="Arial"/>
                <a:cs typeface="Arial"/>
              </a:rPr>
              <a:t> </a:t>
            </a:r>
            <a:r>
              <a:rPr sz="2180" spc="-99" dirty="0">
                <a:latin typeface="Arial"/>
                <a:cs typeface="Arial"/>
              </a:rPr>
              <a:t>non-</a:t>
            </a:r>
            <a:r>
              <a:rPr sz="2180" spc="-69" dirty="0">
                <a:latin typeface="Arial"/>
                <a:cs typeface="Arial"/>
              </a:rPr>
              <a:t>random</a:t>
            </a:r>
            <a:r>
              <a:rPr sz="2180" spc="20" dirty="0">
                <a:latin typeface="Arial"/>
                <a:cs typeface="Arial"/>
              </a:rPr>
              <a:t> </a:t>
            </a:r>
            <a:r>
              <a:rPr sz="2180" spc="-89" dirty="0">
                <a:latin typeface="Arial"/>
                <a:cs typeface="Arial"/>
              </a:rPr>
              <a:t>sampling,</a:t>
            </a:r>
            <a:r>
              <a:rPr sz="2180" spc="10" dirty="0">
                <a:latin typeface="Arial"/>
                <a:cs typeface="Arial"/>
              </a:rPr>
              <a:t> </a:t>
            </a:r>
            <a:r>
              <a:rPr sz="2180" spc="-50" dirty="0">
                <a:latin typeface="Arial"/>
                <a:cs typeface="Arial"/>
              </a:rPr>
              <a:t>in which</a:t>
            </a:r>
            <a:r>
              <a:rPr sz="2180" spc="-40" dirty="0">
                <a:latin typeface="Arial"/>
                <a:cs typeface="Arial"/>
              </a:rPr>
              <a:t> </a:t>
            </a:r>
            <a:r>
              <a:rPr sz="2180" spc="-168" dirty="0">
                <a:latin typeface="Arial"/>
                <a:cs typeface="Arial"/>
              </a:rPr>
              <a:t>some</a:t>
            </a:r>
            <a:r>
              <a:rPr sz="2180" spc="20" dirty="0">
                <a:latin typeface="Arial"/>
                <a:cs typeface="Arial"/>
              </a:rPr>
              <a:t> </a:t>
            </a:r>
            <a:r>
              <a:rPr sz="2180" spc="-159" dirty="0">
                <a:latin typeface="Arial"/>
                <a:cs typeface="Arial"/>
              </a:rPr>
              <a:t>members</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 </a:t>
            </a:r>
            <a:r>
              <a:rPr sz="2180" spc="-20" dirty="0">
                <a:latin typeface="Arial"/>
                <a:cs typeface="Arial"/>
              </a:rPr>
              <a:t>target</a:t>
            </a:r>
            <a:r>
              <a:rPr sz="2180" dirty="0">
                <a:latin typeface="Arial"/>
                <a:cs typeface="Arial"/>
              </a:rPr>
              <a:t> </a:t>
            </a:r>
            <a:r>
              <a:rPr sz="2180" spc="-50" dirty="0">
                <a:latin typeface="Arial"/>
                <a:cs typeface="Arial"/>
              </a:rPr>
              <a:t>population</a:t>
            </a:r>
            <a:r>
              <a:rPr sz="2180" spc="-10" dirty="0">
                <a:latin typeface="Arial"/>
                <a:cs typeface="Arial"/>
              </a:rPr>
              <a:t> </a:t>
            </a:r>
            <a:r>
              <a:rPr sz="2180" spc="-139" dirty="0">
                <a:latin typeface="Arial"/>
                <a:cs typeface="Arial"/>
              </a:rPr>
              <a:t>are</a:t>
            </a:r>
            <a:r>
              <a:rPr sz="2180" dirty="0">
                <a:latin typeface="Arial"/>
                <a:cs typeface="Arial"/>
              </a:rPr>
              <a:t> </a:t>
            </a:r>
            <a:r>
              <a:rPr sz="2180" spc="-69" dirty="0">
                <a:latin typeface="Arial"/>
                <a:cs typeface="Arial"/>
              </a:rPr>
              <a:t>much</a:t>
            </a:r>
            <a:r>
              <a:rPr sz="2180" dirty="0">
                <a:latin typeface="Arial"/>
                <a:cs typeface="Arial"/>
              </a:rPr>
              <a:t> </a:t>
            </a:r>
            <a:r>
              <a:rPr sz="2180" spc="-109" dirty="0">
                <a:latin typeface="Arial"/>
                <a:cs typeface="Arial"/>
              </a:rPr>
              <a:t>more</a:t>
            </a:r>
            <a:r>
              <a:rPr sz="2180" spc="-10" dirty="0">
                <a:latin typeface="Arial"/>
                <a:cs typeface="Arial"/>
              </a:rPr>
              <a:t> </a:t>
            </a:r>
            <a:r>
              <a:rPr sz="2180" spc="-40" dirty="0">
                <a:latin typeface="Arial"/>
                <a:cs typeface="Arial"/>
              </a:rPr>
              <a:t>likely</a:t>
            </a:r>
            <a:r>
              <a:rPr sz="2180" dirty="0">
                <a:latin typeface="Arial"/>
                <a:cs typeface="Arial"/>
              </a:rPr>
              <a:t> to </a:t>
            </a:r>
            <a:r>
              <a:rPr sz="2180" spc="-50" dirty="0">
                <a:latin typeface="Arial"/>
                <a:cs typeface="Arial"/>
              </a:rPr>
              <a:t>be </a:t>
            </a:r>
            <a:r>
              <a:rPr sz="2180" spc="-79" dirty="0">
                <a:latin typeface="Arial"/>
                <a:cs typeface="Arial"/>
              </a:rPr>
              <a:t>included</a:t>
            </a:r>
            <a:r>
              <a:rPr sz="2180" spc="-50" dirty="0">
                <a:latin typeface="Arial"/>
                <a:cs typeface="Arial"/>
              </a:rPr>
              <a:t> </a:t>
            </a:r>
            <a:r>
              <a:rPr sz="2180" dirty="0">
                <a:latin typeface="Arial"/>
                <a:cs typeface="Arial"/>
              </a:rPr>
              <a:t>in the </a:t>
            </a:r>
            <a:r>
              <a:rPr sz="2180" spc="-149" dirty="0">
                <a:latin typeface="Arial"/>
                <a:cs typeface="Arial"/>
              </a:rPr>
              <a:t>sample</a:t>
            </a:r>
            <a:r>
              <a:rPr sz="2180" dirty="0">
                <a:latin typeface="Arial"/>
                <a:cs typeface="Arial"/>
              </a:rPr>
              <a:t> than </a:t>
            </a:r>
            <a:r>
              <a:rPr sz="2180" spc="-69" dirty="0">
                <a:latin typeface="Arial"/>
                <a:cs typeface="Arial"/>
              </a:rPr>
              <a:t>others</a:t>
            </a:r>
            <a:r>
              <a:rPr sz="2180" spc="10" dirty="0">
                <a:latin typeface="Arial"/>
                <a:cs typeface="Arial"/>
              </a:rPr>
              <a:t> </a:t>
            </a:r>
            <a:r>
              <a:rPr sz="2180" i="1" dirty="0">
                <a:latin typeface="Arial"/>
                <a:cs typeface="Arial"/>
              </a:rPr>
              <a:t>in </a:t>
            </a:r>
            <a:r>
              <a:rPr sz="2180" i="1" spc="-178" dirty="0">
                <a:latin typeface="Arial"/>
                <a:cs typeface="Arial"/>
              </a:rPr>
              <a:t>ways</a:t>
            </a:r>
            <a:r>
              <a:rPr sz="2180" i="1" spc="30" dirty="0">
                <a:latin typeface="Arial"/>
                <a:cs typeface="Arial"/>
              </a:rPr>
              <a:t> </a:t>
            </a:r>
            <a:r>
              <a:rPr sz="2180" i="1" dirty="0">
                <a:latin typeface="Arial"/>
                <a:cs typeface="Arial"/>
              </a:rPr>
              <a:t>that </a:t>
            </a:r>
            <a:r>
              <a:rPr sz="2180" i="1" spc="-178" dirty="0">
                <a:latin typeface="Arial"/>
                <a:cs typeface="Arial"/>
              </a:rPr>
              <a:t>we</a:t>
            </a:r>
            <a:r>
              <a:rPr sz="2180" i="1" spc="20" dirty="0">
                <a:latin typeface="Arial"/>
                <a:cs typeface="Arial"/>
              </a:rPr>
              <a:t> </a:t>
            </a:r>
            <a:r>
              <a:rPr sz="2180" i="1" dirty="0">
                <a:latin typeface="Arial"/>
                <a:cs typeface="Arial"/>
              </a:rPr>
              <a:t>did</a:t>
            </a:r>
            <a:r>
              <a:rPr sz="2180" i="1" spc="10" dirty="0">
                <a:latin typeface="Arial"/>
                <a:cs typeface="Arial"/>
              </a:rPr>
              <a:t> </a:t>
            </a:r>
            <a:r>
              <a:rPr sz="2180" i="1" dirty="0">
                <a:latin typeface="Arial"/>
                <a:cs typeface="Arial"/>
              </a:rPr>
              <a:t>not </a:t>
            </a:r>
            <a:r>
              <a:rPr sz="2180" i="1" spc="-20" dirty="0">
                <a:latin typeface="Arial"/>
                <a:cs typeface="Arial"/>
              </a:rPr>
              <a:t>intend</a:t>
            </a:r>
            <a:endParaRPr sz="2180" dirty="0">
              <a:latin typeface="Arial"/>
              <a:cs typeface="Arial"/>
            </a:endParaRPr>
          </a:p>
          <a:p>
            <a:pPr>
              <a:spcBef>
                <a:spcPts val="79"/>
              </a:spcBef>
            </a:pPr>
            <a:endParaRPr sz="4558" dirty="0">
              <a:latin typeface="Arial"/>
              <a:cs typeface="Arial"/>
            </a:endParaRPr>
          </a:p>
        </p:txBody>
      </p:sp>
      <p:sp>
        <p:nvSpPr>
          <p:cNvPr id="2" name="object 6">
            <a:extLst>
              <a:ext uri="{FF2B5EF4-FFF2-40B4-BE49-F238E27FC236}">
                <a16:creationId xmlns:a16="http://schemas.microsoft.com/office/drawing/2014/main" id="{817091AB-935D-0566-5FA6-A8E353D17F23}"/>
              </a:ext>
            </a:extLst>
          </p:cNvPr>
          <p:cNvSpPr txBox="1"/>
          <p:nvPr/>
        </p:nvSpPr>
        <p:spPr>
          <a:xfrm>
            <a:off x="3452955" y="2690029"/>
            <a:ext cx="5150421" cy="2873844"/>
          </a:xfrm>
          <a:prstGeom prst="rect">
            <a:avLst/>
          </a:prstGeom>
        </p:spPr>
        <p:txBody>
          <a:bodyPr vert="horz" wrap="square" lIns="0" tIns="159810" rIns="0" bIns="0" rtlCol="0">
            <a:spAutoFit/>
          </a:bodyPr>
          <a:lstStyle/>
          <a:p>
            <a:pPr marL="75503">
              <a:spcBef>
                <a:spcPts val="1258"/>
              </a:spcBef>
            </a:pPr>
            <a:r>
              <a:rPr sz="2180" spc="-69" dirty="0">
                <a:solidFill>
                  <a:srgbClr val="00B0F0"/>
                </a:solidFill>
                <a:latin typeface="Arial"/>
                <a:cs typeface="Arial"/>
              </a:rPr>
              <a:t>Visual</a:t>
            </a:r>
            <a:r>
              <a:rPr sz="2180" spc="40" dirty="0">
                <a:solidFill>
                  <a:srgbClr val="00B0F0"/>
                </a:solidFill>
                <a:latin typeface="Arial"/>
                <a:cs typeface="Arial"/>
              </a:rPr>
              <a:t> </a:t>
            </a:r>
            <a:r>
              <a:rPr sz="2180" spc="-59" dirty="0">
                <a:solidFill>
                  <a:srgbClr val="00B0F0"/>
                </a:solidFill>
                <a:latin typeface="Arial"/>
                <a:cs typeface="Arial"/>
              </a:rPr>
              <a:t>Bias</a:t>
            </a:r>
            <a:r>
              <a:rPr sz="2180" spc="40" dirty="0">
                <a:solidFill>
                  <a:srgbClr val="00B0F0"/>
                </a:solidFill>
                <a:latin typeface="Arial"/>
                <a:cs typeface="Arial"/>
              </a:rPr>
              <a:t> </a:t>
            </a:r>
            <a:r>
              <a:rPr sz="2180" dirty="0">
                <a:solidFill>
                  <a:srgbClr val="00B0F0"/>
                </a:solidFill>
                <a:latin typeface="Arial"/>
                <a:cs typeface="Arial"/>
              </a:rPr>
              <a:t>in</a:t>
            </a:r>
            <a:r>
              <a:rPr sz="2180" spc="40" dirty="0">
                <a:solidFill>
                  <a:srgbClr val="00B0F0"/>
                </a:solidFill>
                <a:latin typeface="Arial"/>
                <a:cs typeface="Arial"/>
              </a:rPr>
              <a:t> </a:t>
            </a:r>
            <a:r>
              <a:rPr sz="2180" dirty="0">
                <a:solidFill>
                  <a:srgbClr val="00B0F0"/>
                </a:solidFill>
                <a:latin typeface="Arial"/>
                <a:cs typeface="Arial"/>
              </a:rPr>
              <a:t>Art</a:t>
            </a:r>
            <a:r>
              <a:rPr sz="2180" spc="50" dirty="0">
                <a:solidFill>
                  <a:srgbClr val="00B0F0"/>
                </a:solidFill>
                <a:latin typeface="Arial"/>
                <a:cs typeface="Arial"/>
              </a:rPr>
              <a:t> </a:t>
            </a:r>
            <a:r>
              <a:rPr sz="2180" spc="-20" dirty="0">
                <a:solidFill>
                  <a:srgbClr val="00B0F0"/>
                </a:solidFill>
                <a:latin typeface="Arial"/>
                <a:cs typeface="Arial"/>
              </a:rPr>
              <a:t>Museums</a:t>
            </a:r>
            <a:endParaRPr sz="2180" dirty="0">
              <a:latin typeface="Arial"/>
              <a:cs typeface="Arial"/>
            </a:endParaRPr>
          </a:p>
          <a:p>
            <a:pPr marL="624156" marR="60402">
              <a:lnSpc>
                <a:spcPts val="2378"/>
              </a:lnSpc>
              <a:spcBef>
                <a:spcPts val="1328"/>
              </a:spcBef>
            </a:pPr>
            <a:r>
              <a:rPr sz="2180" dirty="0">
                <a:latin typeface="Arial"/>
                <a:cs typeface="Arial"/>
              </a:rPr>
              <a:t>Art</a:t>
            </a:r>
            <a:r>
              <a:rPr sz="2180" spc="89" dirty="0">
                <a:latin typeface="Arial"/>
                <a:cs typeface="Arial"/>
              </a:rPr>
              <a:t> </a:t>
            </a:r>
            <a:r>
              <a:rPr sz="2180" spc="-109" dirty="0">
                <a:latin typeface="Arial"/>
                <a:cs typeface="Arial"/>
              </a:rPr>
              <a:t>mediums,</a:t>
            </a:r>
            <a:r>
              <a:rPr sz="2180" spc="89" dirty="0">
                <a:latin typeface="Arial"/>
                <a:cs typeface="Arial"/>
              </a:rPr>
              <a:t> </a:t>
            </a:r>
            <a:r>
              <a:rPr sz="2180" spc="-20" dirty="0">
                <a:latin typeface="Arial"/>
                <a:cs typeface="Arial"/>
              </a:rPr>
              <a:t>political</a:t>
            </a:r>
            <a:r>
              <a:rPr sz="2180" spc="89" dirty="0">
                <a:latin typeface="Arial"/>
                <a:cs typeface="Arial"/>
              </a:rPr>
              <a:t> </a:t>
            </a:r>
            <a:r>
              <a:rPr sz="2180" spc="-168" dirty="0">
                <a:latin typeface="Arial"/>
                <a:cs typeface="Arial"/>
              </a:rPr>
              <a:t>agendas,</a:t>
            </a:r>
            <a:r>
              <a:rPr sz="2180" spc="89" dirty="0">
                <a:latin typeface="Arial"/>
                <a:cs typeface="Arial"/>
              </a:rPr>
              <a:t> </a:t>
            </a:r>
            <a:r>
              <a:rPr sz="2180" spc="-50" dirty="0">
                <a:latin typeface="Arial"/>
                <a:cs typeface="Arial"/>
              </a:rPr>
              <a:t>and </a:t>
            </a:r>
            <a:r>
              <a:rPr sz="2180" dirty="0">
                <a:latin typeface="Arial"/>
                <a:cs typeface="Arial"/>
              </a:rPr>
              <a:t>both</a:t>
            </a:r>
            <a:r>
              <a:rPr sz="2180" spc="-30" dirty="0">
                <a:latin typeface="Arial"/>
                <a:cs typeface="Arial"/>
              </a:rPr>
              <a:t> </a:t>
            </a:r>
            <a:r>
              <a:rPr sz="2180" dirty="0">
                <a:latin typeface="Arial"/>
                <a:cs typeface="Arial"/>
              </a:rPr>
              <a:t>artist</a:t>
            </a:r>
            <a:r>
              <a:rPr sz="2180" spc="-20" dirty="0">
                <a:latin typeface="Arial"/>
                <a:cs typeface="Arial"/>
              </a:rPr>
              <a:t> </a:t>
            </a:r>
            <a:r>
              <a:rPr sz="2180" spc="-79" dirty="0">
                <a:latin typeface="Arial"/>
                <a:cs typeface="Arial"/>
              </a:rPr>
              <a:t>and</a:t>
            </a:r>
            <a:r>
              <a:rPr sz="2180" spc="-20" dirty="0">
                <a:latin typeface="Arial"/>
                <a:cs typeface="Arial"/>
              </a:rPr>
              <a:t> </a:t>
            </a:r>
            <a:r>
              <a:rPr sz="2180" dirty="0">
                <a:latin typeface="Arial"/>
                <a:cs typeface="Arial"/>
              </a:rPr>
              <a:t>art</a:t>
            </a:r>
            <a:r>
              <a:rPr sz="2180" spc="-20" dirty="0">
                <a:latin typeface="Arial"/>
                <a:cs typeface="Arial"/>
              </a:rPr>
              <a:t> </a:t>
            </a:r>
            <a:r>
              <a:rPr sz="2180" spc="-40" dirty="0">
                <a:latin typeface="Arial"/>
                <a:cs typeface="Arial"/>
              </a:rPr>
              <a:t>curator</a:t>
            </a:r>
            <a:r>
              <a:rPr sz="2180" spc="-20" dirty="0">
                <a:latin typeface="Arial"/>
                <a:cs typeface="Arial"/>
              </a:rPr>
              <a:t> identities inform</a:t>
            </a:r>
            <a:r>
              <a:rPr sz="2180" spc="-10" dirty="0">
                <a:latin typeface="Arial"/>
                <a:cs typeface="Arial"/>
              </a:rPr>
              <a:t> </a:t>
            </a:r>
            <a:r>
              <a:rPr sz="2180" dirty="0">
                <a:latin typeface="Arial"/>
                <a:cs typeface="Arial"/>
              </a:rPr>
              <a:t>what</a:t>
            </a:r>
            <a:r>
              <a:rPr sz="2180" spc="10" dirty="0">
                <a:latin typeface="Arial"/>
                <a:cs typeface="Arial"/>
              </a:rPr>
              <a:t> </a:t>
            </a:r>
            <a:r>
              <a:rPr sz="2180" dirty="0">
                <a:latin typeface="Arial"/>
                <a:cs typeface="Arial"/>
              </a:rPr>
              <a:t>art</a:t>
            </a:r>
            <a:r>
              <a:rPr sz="2180" spc="10" dirty="0">
                <a:latin typeface="Arial"/>
                <a:cs typeface="Arial"/>
              </a:rPr>
              <a:t> </a:t>
            </a:r>
            <a:r>
              <a:rPr sz="2180" dirty="0">
                <a:latin typeface="Arial"/>
                <a:cs typeface="Arial"/>
              </a:rPr>
              <a:t>is</a:t>
            </a:r>
            <a:r>
              <a:rPr sz="2180" spc="20" dirty="0">
                <a:latin typeface="Arial"/>
                <a:cs typeface="Arial"/>
              </a:rPr>
              <a:t> </a:t>
            </a:r>
            <a:r>
              <a:rPr sz="2180" spc="-188" dirty="0">
                <a:latin typeface="Arial"/>
                <a:cs typeface="Arial"/>
              </a:rPr>
              <a:t>deemed</a:t>
            </a:r>
            <a:r>
              <a:rPr sz="2180" spc="30" dirty="0">
                <a:latin typeface="Arial"/>
                <a:cs typeface="Arial"/>
              </a:rPr>
              <a:t> </a:t>
            </a:r>
            <a:r>
              <a:rPr sz="2180" dirty="0">
                <a:latin typeface="Arial"/>
                <a:cs typeface="Arial"/>
              </a:rPr>
              <a:t>“worthy”</a:t>
            </a:r>
            <a:r>
              <a:rPr sz="2180" spc="20" dirty="0">
                <a:latin typeface="Arial"/>
                <a:cs typeface="Arial"/>
              </a:rPr>
              <a:t> </a:t>
            </a:r>
            <a:r>
              <a:rPr sz="2180" spc="-50" dirty="0">
                <a:latin typeface="Arial"/>
                <a:cs typeface="Arial"/>
              </a:rPr>
              <a:t>of </a:t>
            </a:r>
            <a:r>
              <a:rPr sz="2180" spc="-119" dirty="0">
                <a:latin typeface="Arial"/>
                <a:cs typeface="Arial"/>
              </a:rPr>
              <a:t>preserving</a:t>
            </a:r>
            <a:r>
              <a:rPr sz="2180" dirty="0">
                <a:latin typeface="Arial"/>
                <a:cs typeface="Arial"/>
              </a:rPr>
              <a:t> </a:t>
            </a:r>
            <a:r>
              <a:rPr sz="2180" spc="-79" dirty="0">
                <a:latin typeface="Arial"/>
                <a:cs typeface="Arial"/>
              </a:rPr>
              <a:t>and</a:t>
            </a:r>
            <a:r>
              <a:rPr sz="2180" spc="10" dirty="0">
                <a:latin typeface="Arial"/>
                <a:cs typeface="Arial"/>
              </a:rPr>
              <a:t> </a:t>
            </a:r>
            <a:r>
              <a:rPr sz="2180" spc="-20" dirty="0">
                <a:latin typeface="Arial"/>
                <a:cs typeface="Arial"/>
              </a:rPr>
              <a:t>displaying</a:t>
            </a:r>
            <a:endParaRPr sz="2180" dirty="0">
              <a:latin typeface="Arial"/>
              <a:cs typeface="Arial"/>
            </a:endParaRPr>
          </a:p>
          <a:p>
            <a:pPr marL="1172810" marR="242867" indent="-271810">
              <a:spcBef>
                <a:spcPts val="484"/>
              </a:spcBef>
              <a:buClr>
                <a:srgbClr val="3333B2"/>
              </a:buClr>
              <a:buSzPct val="60000"/>
              <a:buChar char="►"/>
              <a:tabLst>
                <a:tab pos="1172810" algn="l"/>
              </a:tabLst>
            </a:pPr>
            <a:r>
              <a:rPr sz="1982" spc="-109" dirty="0">
                <a:latin typeface="Arial"/>
                <a:cs typeface="Arial"/>
              </a:rPr>
              <a:t>Museum</a:t>
            </a:r>
            <a:r>
              <a:rPr sz="1982" spc="50" dirty="0">
                <a:latin typeface="Arial"/>
                <a:cs typeface="Arial"/>
              </a:rPr>
              <a:t> </a:t>
            </a:r>
            <a:r>
              <a:rPr sz="1982" spc="-69" dirty="0">
                <a:latin typeface="Arial"/>
                <a:cs typeface="Arial"/>
              </a:rPr>
              <a:t>collections</a:t>
            </a:r>
            <a:r>
              <a:rPr sz="1982" spc="50" dirty="0">
                <a:latin typeface="Arial"/>
                <a:cs typeface="Arial"/>
              </a:rPr>
              <a:t> </a:t>
            </a:r>
            <a:r>
              <a:rPr sz="1982" dirty="0">
                <a:latin typeface="Arial"/>
                <a:cs typeface="Arial"/>
              </a:rPr>
              <a:t>still</a:t>
            </a:r>
            <a:r>
              <a:rPr sz="1982" spc="50" dirty="0">
                <a:latin typeface="Arial"/>
                <a:cs typeface="Arial"/>
              </a:rPr>
              <a:t> </a:t>
            </a:r>
            <a:r>
              <a:rPr sz="1982" spc="-20" dirty="0">
                <a:latin typeface="Arial"/>
                <a:cs typeface="Arial"/>
              </a:rPr>
              <a:t>vastly </a:t>
            </a:r>
            <a:r>
              <a:rPr sz="1982" spc="-109" dirty="0">
                <a:latin typeface="Arial"/>
                <a:cs typeface="Arial"/>
              </a:rPr>
              <a:t>overrepresent</a:t>
            </a:r>
            <a:r>
              <a:rPr sz="1982" spc="-30" dirty="0">
                <a:latin typeface="Arial"/>
                <a:cs typeface="Arial"/>
              </a:rPr>
              <a:t> </a:t>
            </a:r>
            <a:r>
              <a:rPr sz="1982" spc="-20" dirty="0">
                <a:latin typeface="Arial"/>
                <a:cs typeface="Arial"/>
              </a:rPr>
              <a:t>artists</a:t>
            </a:r>
            <a:r>
              <a:rPr sz="1982" spc="-40" dirty="0">
                <a:latin typeface="Arial"/>
                <a:cs typeface="Arial"/>
              </a:rPr>
              <a:t> who </a:t>
            </a:r>
            <a:r>
              <a:rPr sz="1982" spc="-99" dirty="0">
                <a:latin typeface="Arial"/>
                <a:cs typeface="Arial"/>
              </a:rPr>
              <a:t>are</a:t>
            </a:r>
            <a:r>
              <a:rPr sz="1982" spc="-40" dirty="0">
                <a:latin typeface="Arial"/>
                <a:cs typeface="Arial"/>
              </a:rPr>
              <a:t> </a:t>
            </a:r>
            <a:r>
              <a:rPr sz="1982" spc="-20" dirty="0">
                <a:latin typeface="Arial"/>
                <a:cs typeface="Arial"/>
              </a:rPr>
              <a:t>white, </a:t>
            </a:r>
            <a:r>
              <a:rPr sz="1982" spc="-79" dirty="0">
                <a:latin typeface="Arial"/>
                <a:cs typeface="Arial"/>
              </a:rPr>
              <a:t>Western,</a:t>
            </a:r>
            <a:r>
              <a:rPr sz="1982" spc="-50" dirty="0">
                <a:latin typeface="Arial"/>
                <a:cs typeface="Arial"/>
              </a:rPr>
              <a:t> </a:t>
            </a:r>
            <a:r>
              <a:rPr sz="1982" spc="-59" dirty="0">
                <a:latin typeface="Arial"/>
                <a:cs typeface="Arial"/>
              </a:rPr>
              <a:t>and</a:t>
            </a:r>
            <a:r>
              <a:rPr sz="1982" spc="-40" dirty="0">
                <a:latin typeface="Arial"/>
                <a:cs typeface="Arial"/>
              </a:rPr>
              <a:t> male</a:t>
            </a:r>
            <a:endParaRPr sz="1982" dirty="0">
              <a:latin typeface="Arial"/>
              <a:cs typeface="Arial"/>
            </a:endParaRPr>
          </a:p>
        </p:txBody>
      </p:sp>
      <p:pic>
        <p:nvPicPr>
          <p:cNvPr id="4" name="object 7">
            <a:extLst>
              <a:ext uri="{FF2B5EF4-FFF2-40B4-BE49-F238E27FC236}">
                <a16:creationId xmlns:a16="http://schemas.microsoft.com/office/drawing/2014/main" id="{AC681F91-C100-B8E9-CBCA-2305FE3EFD6F}"/>
              </a:ext>
            </a:extLst>
          </p:cNvPr>
          <p:cNvPicPr/>
          <p:nvPr/>
        </p:nvPicPr>
        <p:blipFill>
          <a:blip r:embed="rId2" cstate="print"/>
          <a:stretch>
            <a:fillRect/>
          </a:stretch>
        </p:blipFill>
        <p:spPr>
          <a:xfrm>
            <a:off x="8849583" y="3484559"/>
            <a:ext cx="3089498" cy="1578217"/>
          </a:xfrm>
          <a:prstGeom prst="rect">
            <a:avLst/>
          </a:prstGeom>
        </p:spPr>
      </p:pic>
      <p:sp>
        <p:nvSpPr>
          <p:cNvPr id="6" name="object 8">
            <a:extLst>
              <a:ext uri="{FF2B5EF4-FFF2-40B4-BE49-F238E27FC236}">
                <a16:creationId xmlns:a16="http://schemas.microsoft.com/office/drawing/2014/main" id="{3DC7F9F2-4F10-E2AC-A20B-B53F16348764}"/>
              </a:ext>
            </a:extLst>
          </p:cNvPr>
          <p:cNvSpPr txBox="1"/>
          <p:nvPr/>
        </p:nvSpPr>
        <p:spPr>
          <a:xfrm>
            <a:off x="9001893" y="5228184"/>
            <a:ext cx="2785984" cy="207141"/>
          </a:xfrm>
          <a:prstGeom prst="rect">
            <a:avLst/>
          </a:prstGeom>
        </p:spPr>
        <p:txBody>
          <a:bodyPr vert="horz" wrap="square" lIns="0" tIns="23909" rIns="0" bIns="0" rtlCol="0">
            <a:spAutoFit/>
          </a:bodyPr>
          <a:lstStyle/>
          <a:p>
            <a:pPr marL="25168">
              <a:spcBef>
                <a:spcPts val="188"/>
              </a:spcBef>
            </a:pPr>
            <a:r>
              <a:rPr sz="1189" i="1" dirty="0">
                <a:latin typeface="Arial"/>
                <a:cs typeface="Arial"/>
              </a:rPr>
              <a:t>The</a:t>
            </a:r>
            <a:r>
              <a:rPr sz="1189" i="1" spc="10" dirty="0">
                <a:latin typeface="Arial"/>
                <a:cs typeface="Arial"/>
              </a:rPr>
              <a:t> </a:t>
            </a:r>
            <a:r>
              <a:rPr sz="1189" i="1" spc="-20" dirty="0">
                <a:latin typeface="Arial"/>
                <a:cs typeface="Arial"/>
              </a:rPr>
              <a:t>Horse</a:t>
            </a:r>
            <a:r>
              <a:rPr sz="1189" i="1" spc="20" dirty="0">
                <a:latin typeface="Arial"/>
                <a:cs typeface="Arial"/>
              </a:rPr>
              <a:t> </a:t>
            </a:r>
            <a:r>
              <a:rPr sz="1189" i="1" dirty="0">
                <a:latin typeface="Arial"/>
                <a:cs typeface="Arial"/>
              </a:rPr>
              <a:t>Fair</a:t>
            </a:r>
            <a:r>
              <a:rPr sz="1189" dirty="0">
                <a:latin typeface="Arial"/>
                <a:cs typeface="Arial"/>
              </a:rPr>
              <a:t>,</a:t>
            </a:r>
            <a:r>
              <a:rPr sz="1189" spc="10" dirty="0">
                <a:latin typeface="Arial"/>
                <a:cs typeface="Arial"/>
              </a:rPr>
              <a:t> </a:t>
            </a:r>
            <a:r>
              <a:rPr sz="1189" spc="-40" dirty="0">
                <a:latin typeface="Arial"/>
                <a:cs typeface="Arial"/>
              </a:rPr>
              <a:t>Rosa</a:t>
            </a:r>
            <a:r>
              <a:rPr sz="1189" spc="20" dirty="0">
                <a:latin typeface="Arial"/>
                <a:cs typeface="Arial"/>
              </a:rPr>
              <a:t> </a:t>
            </a:r>
            <a:r>
              <a:rPr sz="1189" dirty="0">
                <a:latin typeface="Arial"/>
                <a:cs typeface="Arial"/>
              </a:rPr>
              <a:t>Bonheur,</a:t>
            </a:r>
            <a:r>
              <a:rPr sz="1189" spc="10" dirty="0">
                <a:latin typeface="Arial"/>
                <a:cs typeface="Arial"/>
              </a:rPr>
              <a:t> </a:t>
            </a:r>
            <a:r>
              <a:rPr sz="1189" spc="-20" dirty="0">
                <a:latin typeface="Arial"/>
                <a:cs typeface="Arial"/>
              </a:rPr>
              <a:t>1852–55.</a:t>
            </a:r>
            <a:endParaRPr sz="1189">
              <a:latin typeface="Arial"/>
              <a:cs typeface="Arial"/>
            </a:endParaRPr>
          </a:p>
        </p:txBody>
      </p:sp>
    </p:spTree>
    <p:extLst>
      <p:ext uri="{BB962C8B-B14F-4D97-AF65-F5344CB8AC3E}">
        <p14:creationId xmlns:p14="http://schemas.microsoft.com/office/powerpoint/2010/main" val="195654308"/>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What</a:t>
            </a:r>
            <a:r>
              <a:rPr lang="en-US" spc="-20" dirty="0"/>
              <a:t> </a:t>
            </a:r>
            <a:r>
              <a:rPr lang="en-US" spc="-139" dirty="0"/>
              <a:t>are</a:t>
            </a:r>
            <a:r>
              <a:rPr lang="en-US" spc="-10" dirty="0"/>
              <a:t> </a:t>
            </a:r>
            <a:r>
              <a:rPr lang="en-US" dirty="0"/>
              <a:t>the</a:t>
            </a:r>
            <a:r>
              <a:rPr lang="en-US" spc="-20" dirty="0"/>
              <a:t> </a:t>
            </a:r>
            <a:r>
              <a:rPr lang="en-US" dirty="0"/>
              <a:t>pitfalls</a:t>
            </a:r>
            <a:r>
              <a:rPr lang="en-US" spc="-10" dirty="0"/>
              <a:t> </a:t>
            </a:r>
            <a:r>
              <a:rPr lang="en-US" dirty="0"/>
              <a:t>of</a:t>
            </a:r>
            <a:r>
              <a:rPr lang="en-US" spc="-20" dirty="0"/>
              <a:t> </a:t>
            </a:r>
            <a:r>
              <a:rPr lang="en-US" spc="-139" dirty="0"/>
              <a:t>non-</a:t>
            </a:r>
            <a:r>
              <a:rPr lang="en-US" spc="-109" dirty="0"/>
              <a:t>representative</a:t>
            </a:r>
            <a:r>
              <a:rPr lang="en-US" spc="-10" dirty="0"/>
              <a:t> </a:t>
            </a:r>
            <a:r>
              <a:rPr lang="en-US" spc="-109" dirty="0"/>
              <a:t>sampling?</a:t>
            </a:r>
            <a:r>
              <a:rPr lang="en-US" spc="226" dirty="0"/>
              <a:t> </a:t>
            </a:r>
            <a:endParaRPr lang="en-US" dirty="0"/>
          </a:p>
        </p:txBody>
      </p:sp>
      <p:sp>
        <p:nvSpPr>
          <p:cNvPr id="3" name="object 6">
            <a:extLst>
              <a:ext uri="{FF2B5EF4-FFF2-40B4-BE49-F238E27FC236}">
                <a16:creationId xmlns:a16="http://schemas.microsoft.com/office/drawing/2014/main" id="{B4DE3B98-6D8E-2BDA-2134-75E7BFECED2A}"/>
              </a:ext>
            </a:extLst>
          </p:cNvPr>
          <p:cNvSpPr txBox="1"/>
          <p:nvPr/>
        </p:nvSpPr>
        <p:spPr>
          <a:xfrm>
            <a:off x="3461602" y="762148"/>
            <a:ext cx="8342471" cy="5574667"/>
          </a:xfrm>
          <a:prstGeom prst="rect">
            <a:avLst/>
          </a:prstGeom>
        </p:spPr>
        <p:txBody>
          <a:bodyPr vert="horz" wrap="square" lIns="0" tIns="13842" rIns="0" bIns="0" rtlCol="0">
            <a:spAutoFit/>
          </a:bodyPr>
          <a:lstStyle/>
          <a:p>
            <a:pPr marL="99412" marR="35235">
              <a:lnSpc>
                <a:spcPct val="102600"/>
              </a:lnSpc>
              <a:spcBef>
                <a:spcPts val="109"/>
              </a:spcBef>
            </a:pPr>
            <a:r>
              <a:rPr sz="2180" spc="-89" dirty="0">
                <a:solidFill>
                  <a:srgbClr val="00B0F0"/>
                </a:solidFill>
                <a:latin typeface="Arial"/>
                <a:cs typeface="Arial"/>
              </a:rPr>
              <a:t>Sampling</a:t>
            </a:r>
            <a:r>
              <a:rPr sz="2180" spc="10" dirty="0">
                <a:solidFill>
                  <a:srgbClr val="00B0F0"/>
                </a:solidFill>
                <a:latin typeface="Arial"/>
                <a:cs typeface="Arial"/>
              </a:rPr>
              <a:t> </a:t>
            </a:r>
            <a:r>
              <a:rPr sz="2180" spc="-99" dirty="0">
                <a:solidFill>
                  <a:srgbClr val="00B0F0"/>
                </a:solidFill>
                <a:latin typeface="Arial"/>
                <a:cs typeface="Arial"/>
              </a:rPr>
              <a:t>bias</a:t>
            </a:r>
            <a:r>
              <a:rPr sz="2180" spc="20" dirty="0">
                <a:solidFill>
                  <a:srgbClr val="00B0F0"/>
                </a:solidFill>
                <a:latin typeface="Arial"/>
                <a:cs typeface="Arial"/>
              </a:rPr>
              <a:t> </a:t>
            </a:r>
            <a:r>
              <a:rPr sz="2180" spc="-109" dirty="0">
                <a:latin typeface="Arial"/>
                <a:cs typeface="Arial"/>
              </a:rPr>
              <a:t>refers</a:t>
            </a:r>
            <a:r>
              <a:rPr sz="2180" spc="20" dirty="0">
                <a:latin typeface="Arial"/>
                <a:cs typeface="Arial"/>
              </a:rPr>
              <a:t> </a:t>
            </a:r>
            <a:r>
              <a:rPr sz="2180" dirty="0">
                <a:latin typeface="Arial"/>
                <a:cs typeface="Arial"/>
              </a:rPr>
              <a:t>to</a:t>
            </a:r>
            <a:r>
              <a:rPr sz="2180" spc="20" dirty="0">
                <a:latin typeface="Arial"/>
                <a:cs typeface="Arial"/>
              </a:rPr>
              <a:t> </a:t>
            </a:r>
            <a:r>
              <a:rPr sz="2180" spc="-79" dirty="0">
                <a:latin typeface="Arial"/>
                <a:cs typeface="Arial"/>
              </a:rPr>
              <a:t>systematic</a:t>
            </a:r>
            <a:r>
              <a:rPr sz="2180" spc="20" dirty="0">
                <a:latin typeface="Arial"/>
                <a:cs typeface="Arial"/>
              </a:rPr>
              <a:t> </a:t>
            </a:r>
            <a:r>
              <a:rPr sz="2180" spc="-59" dirty="0">
                <a:latin typeface="Arial"/>
                <a:cs typeface="Arial"/>
              </a:rPr>
              <a:t>error</a:t>
            </a:r>
            <a:r>
              <a:rPr sz="2180" spc="20" dirty="0">
                <a:latin typeface="Arial"/>
                <a:cs typeface="Arial"/>
              </a:rPr>
              <a:t> </a:t>
            </a:r>
            <a:r>
              <a:rPr sz="2180" spc="-109" dirty="0">
                <a:latin typeface="Arial"/>
                <a:cs typeface="Arial"/>
              </a:rPr>
              <a:t>due</a:t>
            </a:r>
            <a:r>
              <a:rPr sz="2180" spc="20" dirty="0">
                <a:latin typeface="Arial"/>
                <a:cs typeface="Arial"/>
              </a:rPr>
              <a:t> </a:t>
            </a:r>
            <a:r>
              <a:rPr sz="2180" dirty="0">
                <a:latin typeface="Arial"/>
                <a:cs typeface="Arial"/>
              </a:rPr>
              <a:t>to</a:t>
            </a:r>
            <a:r>
              <a:rPr sz="2180" spc="20" dirty="0">
                <a:latin typeface="Arial"/>
                <a:cs typeface="Arial"/>
              </a:rPr>
              <a:t> </a:t>
            </a:r>
            <a:r>
              <a:rPr sz="2180" spc="-99" dirty="0">
                <a:latin typeface="Arial"/>
                <a:cs typeface="Arial"/>
              </a:rPr>
              <a:t>non-</a:t>
            </a:r>
            <a:r>
              <a:rPr sz="2180" spc="-69" dirty="0">
                <a:latin typeface="Arial"/>
                <a:cs typeface="Arial"/>
              </a:rPr>
              <a:t>random</a:t>
            </a:r>
            <a:r>
              <a:rPr sz="2180" spc="20" dirty="0">
                <a:latin typeface="Arial"/>
                <a:cs typeface="Arial"/>
              </a:rPr>
              <a:t> </a:t>
            </a:r>
            <a:r>
              <a:rPr sz="2180" spc="-89" dirty="0">
                <a:latin typeface="Arial"/>
                <a:cs typeface="Arial"/>
              </a:rPr>
              <a:t>sampling,</a:t>
            </a:r>
            <a:r>
              <a:rPr sz="2180" spc="10" dirty="0">
                <a:latin typeface="Arial"/>
                <a:cs typeface="Arial"/>
              </a:rPr>
              <a:t> </a:t>
            </a:r>
            <a:r>
              <a:rPr sz="2180" spc="-50" dirty="0">
                <a:latin typeface="Arial"/>
                <a:cs typeface="Arial"/>
              </a:rPr>
              <a:t>in which</a:t>
            </a:r>
            <a:r>
              <a:rPr sz="2180" spc="-40" dirty="0">
                <a:latin typeface="Arial"/>
                <a:cs typeface="Arial"/>
              </a:rPr>
              <a:t> </a:t>
            </a:r>
            <a:r>
              <a:rPr sz="2180" spc="-168" dirty="0">
                <a:latin typeface="Arial"/>
                <a:cs typeface="Arial"/>
              </a:rPr>
              <a:t>some</a:t>
            </a:r>
            <a:r>
              <a:rPr sz="2180" spc="20" dirty="0">
                <a:latin typeface="Arial"/>
                <a:cs typeface="Arial"/>
              </a:rPr>
              <a:t> </a:t>
            </a:r>
            <a:r>
              <a:rPr sz="2180" spc="-159" dirty="0">
                <a:latin typeface="Arial"/>
                <a:cs typeface="Arial"/>
              </a:rPr>
              <a:t>members</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 </a:t>
            </a:r>
            <a:r>
              <a:rPr sz="2180" spc="-20" dirty="0">
                <a:latin typeface="Arial"/>
                <a:cs typeface="Arial"/>
              </a:rPr>
              <a:t>target</a:t>
            </a:r>
            <a:r>
              <a:rPr sz="2180" dirty="0">
                <a:latin typeface="Arial"/>
                <a:cs typeface="Arial"/>
              </a:rPr>
              <a:t> </a:t>
            </a:r>
            <a:r>
              <a:rPr sz="2180" spc="-50" dirty="0">
                <a:latin typeface="Arial"/>
                <a:cs typeface="Arial"/>
              </a:rPr>
              <a:t>population</a:t>
            </a:r>
            <a:r>
              <a:rPr sz="2180" spc="-10" dirty="0">
                <a:latin typeface="Arial"/>
                <a:cs typeface="Arial"/>
              </a:rPr>
              <a:t> </a:t>
            </a:r>
            <a:r>
              <a:rPr sz="2180" spc="-139" dirty="0">
                <a:latin typeface="Arial"/>
                <a:cs typeface="Arial"/>
              </a:rPr>
              <a:t>are</a:t>
            </a:r>
            <a:r>
              <a:rPr sz="2180" dirty="0">
                <a:latin typeface="Arial"/>
                <a:cs typeface="Arial"/>
              </a:rPr>
              <a:t> </a:t>
            </a:r>
            <a:r>
              <a:rPr sz="2180" spc="-69" dirty="0">
                <a:latin typeface="Arial"/>
                <a:cs typeface="Arial"/>
              </a:rPr>
              <a:t>much</a:t>
            </a:r>
            <a:r>
              <a:rPr sz="2180" dirty="0">
                <a:latin typeface="Arial"/>
                <a:cs typeface="Arial"/>
              </a:rPr>
              <a:t> </a:t>
            </a:r>
            <a:r>
              <a:rPr sz="2180" spc="-109" dirty="0">
                <a:latin typeface="Arial"/>
                <a:cs typeface="Arial"/>
              </a:rPr>
              <a:t>more</a:t>
            </a:r>
            <a:r>
              <a:rPr sz="2180" spc="-10" dirty="0">
                <a:latin typeface="Arial"/>
                <a:cs typeface="Arial"/>
              </a:rPr>
              <a:t> </a:t>
            </a:r>
            <a:r>
              <a:rPr sz="2180" spc="-40" dirty="0">
                <a:latin typeface="Arial"/>
                <a:cs typeface="Arial"/>
              </a:rPr>
              <a:t>likely</a:t>
            </a:r>
            <a:r>
              <a:rPr sz="2180" dirty="0">
                <a:latin typeface="Arial"/>
                <a:cs typeface="Arial"/>
              </a:rPr>
              <a:t> to </a:t>
            </a:r>
            <a:r>
              <a:rPr sz="2180" spc="-50" dirty="0">
                <a:latin typeface="Arial"/>
                <a:cs typeface="Arial"/>
              </a:rPr>
              <a:t>be </a:t>
            </a:r>
            <a:r>
              <a:rPr sz="2180" spc="-79" dirty="0">
                <a:latin typeface="Arial"/>
                <a:cs typeface="Arial"/>
              </a:rPr>
              <a:t>included</a:t>
            </a:r>
            <a:r>
              <a:rPr sz="2180" spc="-50" dirty="0">
                <a:latin typeface="Arial"/>
                <a:cs typeface="Arial"/>
              </a:rPr>
              <a:t> </a:t>
            </a:r>
            <a:r>
              <a:rPr sz="2180" dirty="0">
                <a:latin typeface="Arial"/>
                <a:cs typeface="Arial"/>
              </a:rPr>
              <a:t>in the </a:t>
            </a:r>
            <a:r>
              <a:rPr sz="2180" spc="-149" dirty="0">
                <a:latin typeface="Arial"/>
                <a:cs typeface="Arial"/>
              </a:rPr>
              <a:t>sample</a:t>
            </a:r>
            <a:r>
              <a:rPr sz="2180" dirty="0">
                <a:latin typeface="Arial"/>
                <a:cs typeface="Arial"/>
              </a:rPr>
              <a:t> than </a:t>
            </a:r>
            <a:r>
              <a:rPr sz="2180" spc="-69" dirty="0">
                <a:latin typeface="Arial"/>
                <a:cs typeface="Arial"/>
              </a:rPr>
              <a:t>others</a:t>
            </a:r>
            <a:r>
              <a:rPr sz="2180" spc="10" dirty="0">
                <a:latin typeface="Arial"/>
                <a:cs typeface="Arial"/>
              </a:rPr>
              <a:t> </a:t>
            </a:r>
            <a:r>
              <a:rPr sz="2180" i="1" dirty="0">
                <a:latin typeface="Arial"/>
                <a:cs typeface="Arial"/>
              </a:rPr>
              <a:t>in </a:t>
            </a:r>
            <a:r>
              <a:rPr sz="2180" i="1" spc="-178" dirty="0">
                <a:latin typeface="Arial"/>
                <a:cs typeface="Arial"/>
              </a:rPr>
              <a:t>ways</a:t>
            </a:r>
            <a:r>
              <a:rPr sz="2180" i="1" spc="30" dirty="0">
                <a:latin typeface="Arial"/>
                <a:cs typeface="Arial"/>
              </a:rPr>
              <a:t> </a:t>
            </a:r>
            <a:r>
              <a:rPr sz="2180" i="1" dirty="0">
                <a:latin typeface="Arial"/>
                <a:cs typeface="Arial"/>
              </a:rPr>
              <a:t>that </a:t>
            </a:r>
            <a:r>
              <a:rPr sz="2180" i="1" spc="-178" dirty="0">
                <a:latin typeface="Arial"/>
                <a:cs typeface="Arial"/>
              </a:rPr>
              <a:t>we</a:t>
            </a:r>
            <a:r>
              <a:rPr sz="2180" i="1" spc="20" dirty="0">
                <a:latin typeface="Arial"/>
                <a:cs typeface="Arial"/>
              </a:rPr>
              <a:t> </a:t>
            </a:r>
            <a:r>
              <a:rPr sz="2180" i="1" dirty="0">
                <a:latin typeface="Arial"/>
                <a:cs typeface="Arial"/>
              </a:rPr>
              <a:t>did</a:t>
            </a:r>
            <a:r>
              <a:rPr sz="2180" i="1" spc="10" dirty="0">
                <a:latin typeface="Arial"/>
                <a:cs typeface="Arial"/>
              </a:rPr>
              <a:t> </a:t>
            </a:r>
            <a:r>
              <a:rPr sz="2180" i="1" dirty="0">
                <a:latin typeface="Arial"/>
                <a:cs typeface="Arial"/>
              </a:rPr>
              <a:t>not </a:t>
            </a:r>
            <a:r>
              <a:rPr sz="2180" i="1" spc="-20" dirty="0">
                <a:latin typeface="Arial"/>
                <a:cs typeface="Arial"/>
              </a:rPr>
              <a:t>intend</a:t>
            </a:r>
            <a:endParaRPr lang="en-US" sz="2180" i="1" spc="-20" dirty="0">
              <a:latin typeface="Arial"/>
              <a:cs typeface="Arial"/>
            </a:endParaRPr>
          </a:p>
          <a:p>
            <a:pPr marL="99412" marR="35235">
              <a:lnSpc>
                <a:spcPct val="102600"/>
              </a:lnSpc>
              <a:spcBef>
                <a:spcPts val="109"/>
              </a:spcBef>
            </a:pPr>
            <a:endParaRPr lang="en-US" sz="2180" i="1" spc="-20" dirty="0">
              <a:latin typeface="Arial"/>
              <a:cs typeface="Arial"/>
            </a:endParaRPr>
          </a:p>
          <a:p>
            <a:pPr marL="99412" marR="35235">
              <a:lnSpc>
                <a:spcPct val="102600"/>
              </a:lnSpc>
              <a:spcBef>
                <a:spcPts val="109"/>
              </a:spcBef>
            </a:pPr>
            <a:endParaRPr lang="en-US" sz="2180" i="1" spc="-20" dirty="0">
              <a:latin typeface="Arial"/>
              <a:cs typeface="Arial"/>
            </a:endParaRPr>
          </a:p>
          <a:p>
            <a:pPr marL="25168"/>
            <a:r>
              <a:rPr lang="en-US" sz="2180" spc="-119" dirty="0">
                <a:solidFill>
                  <a:srgbClr val="00B0F0"/>
                </a:solidFill>
                <a:latin typeface="Arial"/>
                <a:cs typeface="Arial"/>
              </a:rPr>
              <a:t>Representation</a:t>
            </a:r>
            <a:r>
              <a:rPr lang="en-US" sz="2180" spc="50" dirty="0">
                <a:solidFill>
                  <a:srgbClr val="00B0F0"/>
                </a:solidFill>
                <a:latin typeface="Arial"/>
                <a:cs typeface="Arial"/>
              </a:rPr>
              <a:t> </a:t>
            </a:r>
            <a:r>
              <a:rPr lang="en-US" sz="2180" dirty="0">
                <a:solidFill>
                  <a:srgbClr val="00B0F0"/>
                </a:solidFill>
                <a:latin typeface="Arial"/>
                <a:cs typeface="Arial"/>
              </a:rPr>
              <a:t>in</a:t>
            </a:r>
            <a:r>
              <a:rPr lang="en-US" sz="2180" spc="59" dirty="0">
                <a:solidFill>
                  <a:srgbClr val="00B0F0"/>
                </a:solidFill>
                <a:latin typeface="Arial"/>
                <a:cs typeface="Arial"/>
              </a:rPr>
              <a:t> </a:t>
            </a:r>
            <a:r>
              <a:rPr lang="en-US" sz="2180" spc="-119" dirty="0">
                <a:solidFill>
                  <a:srgbClr val="00B0F0"/>
                </a:solidFill>
                <a:latin typeface="Arial"/>
                <a:cs typeface="Arial"/>
              </a:rPr>
              <a:t>COVID-</a:t>
            </a:r>
            <a:r>
              <a:rPr lang="en-US" sz="2180" dirty="0">
                <a:solidFill>
                  <a:srgbClr val="00B0F0"/>
                </a:solidFill>
                <a:latin typeface="Arial"/>
                <a:cs typeface="Arial"/>
              </a:rPr>
              <a:t>19</a:t>
            </a:r>
            <a:r>
              <a:rPr lang="en-US" sz="2180" spc="59" dirty="0">
                <a:solidFill>
                  <a:srgbClr val="00B0F0"/>
                </a:solidFill>
                <a:latin typeface="Arial"/>
                <a:cs typeface="Arial"/>
              </a:rPr>
              <a:t> </a:t>
            </a:r>
            <a:r>
              <a:rPr lang="en-US" sz="2180" spc="-20" dirty="0">
                <a:solidFill>
                  <a:srgbClr val="00B0F0"/>
                </a:solidFill>
                <a:latin typeface="Arial"/>
                <a:cs typeface="Arial"/>
              </a:rPr>
              <a:t>Studies</a:t>
            </a:r>
            <a:endParaRPr lang="en-US" sz="2180" dirty="0">
              <a:latin typeface="Arial"/>
              <a:cs typeface="Arial"/>
            </a:endParaRPr>
          </a:p>
          <a:p>
            <a:pPr marL="573821" marR="3792754">
              <a:lnSpc>
                <a:spcPct val="102600"/>
              </a:lnSpc>
              <a:spcBef>
                <a:spcPts val="1952"/>
              </a:spcBef>
            </a:pPr>
            <a:r>
              <a:rPr lang="en-US" sz="2180" spc="-40" dirty="0">
                <a:latin typeface="Arial"/>
                <a:cs typeface="Arial"/>
              </a:rPr>
              <a:t>Historic</a:t>
            </a:r>
            <a:r>
              <a:rPr lang="en-US" sz="2180" spc="30" dirty="0">
                <a:latin typeface="Arial"/>
                <a:cs typeface="Arial"/>
              </a:rPr>
              <a:t> </a:t>
            </a:r>
            <a:r>
              <a:rPr lang="en-US" sz="2180" spc="-59" dirty="0">
                <a:latin typeface="Arial"/>
                <a:cs typeface="Arial"/>
              </a:rPr>
              <a:t>mistreatment</a:t>
            </a:r>
            <a:r>
              <a:rPr lang="en-US" sz="2180" spc="30" dirty="0">
                <a:latin typeface="Arial"/>
                <a:cs typeface="Arial"/>
              </a:rPr>
              <a:t> </a:t>
            </a:r>
            <a:r>
              <a:rPr lang="en-US" sz="2180" dirty="0">
                <a:latin typeface="Arial"/>
                <a:cs typeface="Arial"/>
              </a:rPr>
              <a:t>of</a:t>
            </a:r>
            <a:r>
              <a:rPr lang="en-US" sz="2180" spc="30" dirty="0">
                <a:latin typeface="Arial"/>
                <a:cs typeface="Arial"/>
              </a:rPr>
              <a:t> </a:t>
            </a:r>
            <a:r>
              <a:rPr lang="en-US" sz="2180" spc="-119" dirty="0">
                <a:latin typeface="Arial"/>
                <a:cs typeface="Arial"/>
              </a:rPr>
              <a:t>people</a:t>
            </a:r>
            <a:r>
              <a:rPr lang="en-US" sz="2180" spc="40" dirty="0">
                <a:latin typeface="Arial"/>
                <a:cs typeface="Arial"/>
              </a:rPr>
              <a:t> </a:t>
            </a:r>
            <a:r>
              <a:rPr lang="en-US" sz="2180" spc="-50" dirty="0">
                <a:latin typeface="Arial"/>
                <a:cs typeface="Arial"/>
              </a:rPr>
              <a:t>of </a:t>
            </a:r>
            <a:r>
              <a:rPr lang="en-US" sz="2180" spc="-59" dirty="0">
                <a:latin typeface="Arial"/>
                <a:cs typeface="Arial"/>
              </a:rPr>
              <a:t>color</a:t>
            </a:r>
            <a:r>
              <a:rPr lang="en-US" sz="2180" spc="-99" dirty="0">
                <a:latin typeface="Arial"/>
                <a:cs typeface="Arial"/>
              </a:rPr>
              <a:t> </a:t>
            </a:r>
            <a:r>
              <a:rPr lang="en-US" sz="2180" spc="-188" dirty="0">
                <a:latin typeface="Arial"/>
                <a:cs typeface="Arial"/>
              </a:rPr>
              <a:t>as</a:t>
            </a:r>
            <a:r>
              <a:rPr lang="en-US" sz="2180" spc="40" dirty="0">
                <a:latin typeface="Arial"/>
                <a:cs typeface="Arial"/>
              </a:rPr>
              <a:t> </a:t>
            </a:r>
            <a:r>
              <a:rPr lang="en-US" sz="2180" spc="-50" dirty="0">
                <a:latin typeface="Arial"/>
                <a:cs typeface="Arial"/>
              </a:rPr>
              <a:t>well</a:t>
            </a:r>
            <a:r>
              <a:rPr lang="en-US" sz="2180" spc="-79" dirty="0">
                <a:latin typeface="Arial"/>
                <a:cs typeface="Arial"/>
              </a:rPr>
              <a:t> </a:t>
            </a:r>
            <a:r>
              <a:rPr lang="en-US" sz="2180" spc="-188" dirty="0">
                <a:latin typeface="Arial"/>
                <a:cs typeface="Arial"/>
              </a:rPr>
              <a:t>as</a:t>
            </a:r>
            <a:r>
              <a:rPr lang="en-US" sz="2180" spc="40" dirty="0">
                <a:latin typeface="Arial"/>
                <a:cs typeface="Arial"/>
              </a:rPr>
              <a:t> </a:t>
            </a:r>
            <a:r>
              <a:rPr lang="en-US" sz="2180" spc="-79" dirty="0">
                <a:latin typeface="Arial"/>
                <a:cs typeface="Arial"/>
              </a:rPr>
              <a:t>ongoing</a:t>
            </a:r>
            <a:r>
              <a:rPr lang="en-US" sz="2180" spc="-20" dirty="0">
                <a:latin typeface="Arial"/>
                <a:cs typeface="Arial"/>
              </a:rPr>
              <a:t> </a:t>
            </a:r>
            <a:r>
              <a:rPr lang="en-US" sz="2180" spc="-79" dirty="0">
                <a:latin typeface="Arial"/>
                <a:cs typeface="Arial"/>
              </a:rPr>
              <a:t>racism</a:t>
            </a:r>
            <a:r>
              <a:rPr lang="en-US" sz="2180" spc="-30" dirty="0">
                <a:latin typeface="Arial"/>
                <a:cs typeface="Arial"/>
              </a:rPr>
              <a:t> </a:t>
            </a:r>
            <a:r>
              <a:rPr lang="en-US" sz="2180" spc="-50" dirty="0">
                <a:latin typeface="Arial"/>
                <a:cs typeface="Arial"/>
              </a:rPr>
              <a:t>and </a:t>
            </a:r>
            <a:r>
              <a:rPr lang="en-US" sz="2180" spc="-59" dirty="0">
                <a:latin typeface="Arial"/>
                <a:cs typeface="Arial"/>
              </a:rPr>
              <a:t>discrimination</a:t>
            </a:r>
            <a:r>
              <a:rPr lang="en-US" sz="2180" spc="-20" dirty="0">
                <a:latin typeface="Arial"/>
                <a:cs typeface="Arial"/>
              </a:rPr>
              <a:t> </a:t>
            </a:r>
            <a:r>
              <a:rPr lang="en-US" sz="2180" spc="-129" dirty="0">
                <a:latin typeface="Arial"/>
                <a:cs typeface="Arial"/>
              </a:rPr>
              <a:t>have</a:t>
            </a:r>
            <a:r>
              <a:rPr lang="en-US" sz="2180" spc="-10" dirty="0">
                <a:latin typeface="Arial"/>
                <a:cs typeface="Arial"/>
              </a:rPr>
              <a:t> </a:t>
            </a:r>
            <a:r>
              <a:rPr lang="en-US" sz="2180" spc="-109" dirty="0">
                <a:latin typeface="Arial"/>
                <a:cs typeface="Arial"/>
              </a:rPr>
              <a:t>bred</a:t>
            </a:r>
            <a:r>
              <a:rPr lang="en-US" sz="2180" spc="-10" dirty="0">
                <a:latin typeface="Arial"/>
                <a:cs typeface="Arial"/>
              </a:rPr>
              <a:t> </a:t>
            </a:r>
            <a:r>
              <a:rPr lang="en-US" sz="2180" spc="-20" dirty="0">
                <a:latin typeface="Arial"/>
                <a:cs typeface="Arial"/>
              </a:rPr>
              <a:t>distrust</a:t>
            </a:r>
            <a:r>
              <a:rPr lang="en-US" sz="2180" spc="-10" dirty="0">
                <a:latin typeface="Arial"/>
                <a:cs typeface="Arial"/>
              </a:rPr>
              <a:t> </a:t>
            </a:r>
            <a:r>
              <a:rPr lang="en-US" sz="2180" spc="-50" dirty="0">
                <a:latin typeface="Arial"/>
                <a:cs typeface="Arial"/>
              </a:rPr>
              <a:t>of </a:t>
            </a:r>
            <a:r>
              <a:rPr lang="en-US" sz="2180" dirty="0">
                <a:latin typeface="Arial"/>
                <a:cs typeface="Arial"/>
              </a:rPr>
              <a:t>the</a:t>
            </a:r>
            <a:r>
              <a:rPr lang="en-US" sz="2180" spc="-30" dirty="0">
                <a:latin typeface="Arial"/>
                <a:cs typeface="Arial"/>
              </a:rPr>
              <a:t> </a:t>
            </a:r>
            <a:r>
              <a:rPr lang="en-US" sz="2180" spc="-99" dirty="0">
                <a:latin typeface="Arial"/>
                <a:cs typeface="Arial"/>
              </a:rPr>
              <a:t>medical</a:t>
            </a:r>
            <a:r>
              <a:rPr lang="en-US" sz="2180" spc="-20" dirty="0">
                <a:latin typeface="Arial"/>
                <a:cs typeface="Arial"/>
              </a:rPr>
              <a:t> field,</a:t>
            </a:r>
            <a:r>
              <a:rPr lang="en-US" sz="2180" spc="-30" dirty="0">
                <a:latin typeface="Arial"/>
                <a:cs typeface="Arial"/>
              </a:rPr>
              <a:t> </a:t>
            </a:r>
            <a:r>
              <a:rPr lang="en-US" sz="2180" spc="-59" dirty="0">
                <a:latin typeface="Arial"/>
                <a:cs typeface="Arial"/>
              </a:rPr>
              <a:t>particularly</a:t>
            </a:r>
            <a:r>
              <a:rPr lang="en-US" sz="2180" spc="-20" dirty="0">
                <a:latin typeface="Arial"/>
                <a:cs typeface="Arial"/>
              </a:rPr>
              <a:t> within </a:t>
            </a:r>
            <a:r>
              <a:rPr lang="en-US" sz="2180" spc="-40" dirty="0">
                <a:latin typeface="Arial"/>
                <a:cs typeface="Arial"/>
              </a:rPr>
              <a:t>racially</a:t>
            </a:r>
            <a:r>
              <a:rPr lang="en-US" sz="2180" spc="-20" dirty="0">
                <a:latin typeface="Arial"/>
                <a:cs typeface="Arial"/>
              </a:rPr>
              <a:t> </a:t>
            </a:r>
            <a:r>
              <a:rPr lang="en-US" sz="2180" spc="-59" dirty="0">
                <a:latin typeface="Arial"/>
                <a:cs typeface="Arial"/>
              </a:rPr>
              <a:t>minoritized</a:t>
            </a:r>
            <a:r>
              <a:rPr lang="en-US" sz="2180" spc="-10" dirty="0">
                <a:latin typeface="Arial"/>
                <a:cs typeface="Arial"/>
              </a:rPr>
              <a:t> </a:t>
            </a:r>
            <a:r>
              <a:rPr lang="en-US" sz="2180" spc="-20" dirty="0">
                <a:latin typeface="Arial"/>
                <a:cs typeface="Arial"/>
              </a:rPr>
              <a:t>communities</a:t>
            </a:r>
            <a:endParaRPr lang="en-US" sz="2180" dirty="0">
              <a:latin typeface="Arial"/>
              <a:cs typeface="Arial"/>
            </a:endParaRPr>
          </a:p>
          <a:p>
            <a:pPr marL="573821" marR="4122451">
              <a:lnSpc>
                <a:spcPct val="102600"/>
              </a:lnSpc>
              <a:spcBef>
                <a:spcPts val="991"/>
              </a:spcBef>
            </a:pPr>
            <a:r>
              <a:rPr lang="en-US" sz="2180" spc="-20" dirty="0">
                <a:latin typeface="Arial"/>
                <a:cs typeface="Arial"/>
              </a:rPr>
              <a:t>Other</a:t>
            </a:r>
            <a:r>
              <a:rPr lang="en-US" sz="2180" spc="10" dirty="0">
                <a:latin typeface="Arial"/>
                <a:cs typeface="Arial"/>
              </a:rPr>
              <a:t> </a:t>
            </a:r>
            <a:r>
              <a:rPr lang="en-US" sz="2180" spc="-89" dirty="0">
                <a:latin typeface="Arial"/>
                <a:cs typeface="Arial"/>
              </a:rPr>
              <a:t>barriers</a:t>
            </a:r>
            <a:r>
              <a:rPr lang="en-US" sz="2180" spc="20" dirty="0">
                <a:latin typeface="Arial"/>
                <a:cs typeface="Arial"/>
              </a:rPr>
              <a:t> </a:t>
            </a:r>
            <a:r>
              <a:rPr lang="en-US" sz="2180" dirty="0">
                <a:latin typeface="Arial"/>
                <a:cs typeface="Arial"/>
              </a:rPr>
              <a:t>to</a:t>
            </a:r>
            <a:r>
              <a:rPr lang="en-US" sz="2180" spc="10" dirty="0">
                <a:latin typeface="Arial"/>
                <a:cs typeface="Arial"/>
              </a:rPr>
              <a:t> </a:t>
            </a:r>
            <a:r>
              <a:rPr lang="en-US" sz="2180" spc="-20" dirty="0">
                <a:latin typeface="Arial"/>
                <a:cs typeface="Arial"/>
              </a:rPr>
              <a:t>participation: </a:t>
            </a:r>
            <a:r>
              <a:rPr lang="en-US" sz="2180" spc="-119" dirty="0">
                <a:latin typeface="Arial"/>
                <a:cs typeface="Arial"/>
              </a:rPr>
              <a:t>language</a:t>
            </a:r>
            <a:r>
              <a:rPr lang="en-US" sz="2180" spc="-20" dirty="0">
                <a:latin typeface="Arial"/>
                <a:cs typeface="Arial"/>
              </a:rPr>
              <a:t> </a:t>
            </a:r>
            <a:r>
              <a:rPr lang="en-US" sz="2180" spc="-89" dirty="0">
                <a:latin typeface="Arial"/>
                <a:cs typeface="Arial"/>
              </a:rPr>
              <a:t>barriers,</a:t>
            </a:r>
            <a:r>
              <a:rPr lang="en-US" sz="2180" spc="-10" dirty="0">
                <a:latin typeface="Arial"/>
                <a:cs typeface="Arial"/>
              </a:rPr>
              <a:t> </a:t>
            </a:r>
            <a:r>
              <a:rPr lang="en-US" sz="2180" spc="-50" dirty="0">
                <a:latin typeface="Arial"/>
                <a:cs typeface="Arial"/>
              </a:rPr>
              <a:t>health</a:t>
            </a:r>
            <a:r>
              <a:rPr lang="en-US" sz="2180" spc="-20" dirty="0">
                <a:latin typeface="Arial"/>
                <a:cs typeface="Arial"/>
              </a:rPr>
              <a:t> </a:t>
            </a:r>
            <a:r>
              <a:rPr lang="en-US" sz="2180" spc="-59" dirty="0">
                <a:latin typeface="Arial"/>
                <a:cs typeface="Arial"/>
              </a:rPr>
              <a:t>literacy, </a:t>
            </a:r>
            <a:r>
              <a:rPr lang="en-US" sz="2180" spc="-20" dirty="0">
                <a:latin typeface="Arial"/>
                <a:cs typeface="Arial"/>
              </a:rPr>
              <a:t>time/cost</a:t>
            </a:r>
            <a:endParaRPr sz="2180" dirty="0">
              <a:latin typeface="Arial"/>
              <a:cs typeface="Arial"/>
            </a:endParaRPr>
          </a:p>
        </p:txBody>
      </p:sp>
      <p:pic>
        <p:nvPicPr>
          <p:cNvPr id="8" name="object 7">
            <a:extLst>
              <a:ext uri="{FF2B5EF4-FFF2-40B4-BE49-F238E27FC236}">
                <a16:creationId xmlns:a16="http://schemas.microsoft.com/office/drawing/2014/main" id="{99B2F381-E65F-E7B7-2666-3A10DF2B7C72}"/>
              </a:ext>
            </a:extLst>
          </p:cNvPr>
          <p:cNvPicPr/>
          <p:nvPr/>
        </p:nvPicPr>
        <p:blipFill>
          <a:blip r:embed="rId2" cstate="print"/>
          <a:stretch>
            <a:fillRect/>
          </a:stretch>
        </p:blipFill>
        <p:spPr>
          <a:xfrm>
            <a:off x="8120978" y="2684390"/>
            <a:ext cx="3456361" cy="3040630"/>
          </a:xfrm>
          <a:prstGeom prst="rect">
            <a:avLst/>
          </a:prstGeom>
        </p:spPr>
      </p:pic>
      <p:sp>
        <p:nvSpPr>
          <p:cNvPr id="9" name="object 8">
            <a:extLst>
              <a:ext uri="{FF2B5EF4-FFF2-40B4-BE49-F238E27FC236}">
                <a16:creationId xmlns:a16="http://schemas.microsoft.com/office/drawing/2014/main" id="{ADA8203C-4D83-1E13-2462-04C10CBF5AD1}"/>
              </a:ext>
            </a:extLst>
          </p:cNvPr>
          <p:cNvSpPr txBox="1"/>
          <p:nvPr/>
        </p:nvSpPr>
        <p:spPr>
          <a:xfrm>
            <a:off x="8330462" y="5890404"/>
            <a:ext cx="3018778" cy="207141"/>
          </a:xfrm>
          <a:prstGeom prst="rect">
            <a:avLst/>
          </a:prstGeom>
        </p:spPr>
        <p:txBody>
          <a:bodyPr vert="horz" wrap="square" lIns="0" tIns="23909" rIns="0" bIns="0" rtlCol="0">
            <a:spAutoFit/>
          </a:bodyPr>
          <a:lstStyle/>
          <a:p>
            <a:pPr marL="25168">
              <a:spcBef>
                <a:spcPts val="188"/>
              </a:spcBef>
            </a:pPr>
            <a:r>
              <a:rPr sz="1189" dirty="0">
                <a:latin typeface="Arial"/>
                <a:cs typeface="Arial"/>
              </a:rPr>
              <a:t>From</a:t>
            </a:r>
            <a:r>
              <a:rPr sz="1189" spc="30" dirty="0">
                <a:latin typeface="Arial"/>
                <a:cs typeface="Arial"/>
              </a:rPr>
              <a:t> </a:t>
            </a:r>
            <a:r>
              <a:rPr sz="1189" dirty="0">
                <a:latin typeface="Arial"/>
                <a:cs typeface="Arial"/>
              </a:rPr>
              <a:t>the</a:t>
            </a:r>
            <a:r>
              <a:rPr sz="1189" spc="40" dirty="0">
                <a:latin typeface="Arial"/>
                <a:cs typeface="Arial"/>
              </a:rPr>
              <a:t> </a:t>
            </a:r>
            <a:r>
              <a:rPr sz="1189" i="1" dirty="0">
                <a:latin typeface="Arial"/>
                <a:cs typeface="Arial"/>
              </a:rPr>
              <a:t>New</a:t>
            </a:r>
            <a:r>
              <a:rPr sz="1189" i="1" spc="30" dirty="0">
                <a:latin typeface="Arial"/>
                <a:cs typeface="Arial"/>
              </a:rPr>
              <a:t> </a:t>
            </a:r>
            <a:r>
              <a:rPr sz="1189" i="1" spc="-20" dirty="0">
                <a:latin typeface="Arial"/>
                <a:cs typeface="Arial"/>
              </a:rPr>
              <a:t>England</a:t>
            </a:r>
            <a:r>
              <a:rPr sz="1189" i="1" spc="40" dirty="0">
                <a:latin typeface="Arial"/>
                <a:cs typeface="Arial"/>
              </a:rPr>
              <a:t> </a:t>
            </a:r>
            <a:r>
              <a:rPr sz="1189" i="1" dirty="0">
                <a:latin typeface="Arial"/>
                <a:cs typeface="Arial"/>
              </a:rPr>
              <a:t>Journal</a:t>
            </a:r>
            <a:r>
              <a:rPr sz="1189" i="1" spc="40" dirty="0">
                <a:latin typeface="Arial"/>
                <a:cs typeface="Arial"/>
              </a:rPr>
              <a:t> </a:t>
            </a:r>
            <a:r>
              <a:rPr sz="1189" i="1" dirty="0">
                <a:latin typeface="Arial"/>
                <a:cs typeface="Arial"/>
              </a:rPr>
              <a:t>of</a:t>
            </a:r>
            <a:r>
              <a:rPr sz="1189" i="1" spc="40" dirty="0">
                <a:latin typeface="Arial"/>
                <a:cs typeface="Arial"/>
              </a:rPr>
              <a:t> </a:t>
            </a:r>
            <a:r>
              <a:rPr sz="1189" i="1" spc="-20" dirty="0">
                <a:latin typeface="Arial"/>
                <a:cs typeface="Arial"/>
              </a:rPr>
              <a:t>Medicine</a:t>
            </a:r>
            <a:r>
              <a:rPr sz="1189" spc="-20" dirty="0">
                <a:latin typeface="Arial"/>
                <a:cs typeface="Arial"/>
              </a:rPr>
              <a:t>.</a:t>
            </a:r>
            <a:endParaRPr sz="1189">
              <a:latin typeface="Arial"/>
              <a:cs typeface="Arial"/>
            </a:endParaRPr>
          </a:p>
        </p:txBody>
      </p:sp>
    </p:spTree>
    <p:extLst>
      <p:ext uri="{BB962C8B-B14F-4D97-AF65-F5344CB8AC3E}">
        <p14:creationId xmlns:p14="http://schemas.microsoft.com/office/powerpoint/2010/main" val="153433137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Practice</a:t>
            </a:r>
          </a:p>
        </p:txBody>
      </p:sp>
      <p:sp>
        <p:nvSpPr>
          <p:cNvPr id="4" name="TextBox 3">
            <a:extLst>
              <a:ext uri="{FF2B5EF4-FFF2-40B4-BE49-F238E27FC236}">
                <a16:creationId xmlns:a16="http://schemas.microsoft.com/office/drawing/2014/main" id="{593CEA20-2854-509A-3773-E19601561DFF}"/>
              </a:ext>
            </a:extLst>
          </p:cNvPr>
          <p:cNvSpPr txBox="1"/>
          <p:nvPr/>
        </p:nvSpPr>
        <p:spPr>
          <a:xfrm>
            <a:off x="3408217" y="55420"/>
            <a:ext cx="8783783" cy="6889707"/>
          </a:xfrm>
          <a:prstGeom prst="rect">
            <a:avLst/>
          </a:prstGeom>
          <a:noFill/>
        </p:spPr>
        <p:txBody>
          <a:bodyPr wrap="square">
            <a:spAutoFit/>
          </a:bodyPr>
          <a:lstStyle/>
          <a:p>
            <a:pPr marL="99412" marR="35235">
              <a:lnSpc>
                <a:spcPct val="102600"/>
              </a:lnSpc>
              <a:spcBef>
                <a:spcPts val="109"/>
              </a:spcBef>
            </a:pPr>
            <a:r>
              <a:rPr lang="en-US" sz="2400" spc="-109" dirty="0">
                <a:latin typeface="Arial"/>
                <a:cs typeface="Arial"/>
              </a:rPr>
              <a:t>A city council has requested a household survey be conducted in a suburban area of their city. The area is broken into many distinct and unique neighborhoods, some including large homes, some with only apartments, and others a diverse mixture of housing structures. </a:t>
            </a:r>
          </a:p>
          <a:p>
            <a:pPr marL="99412" marR="35235">
              <a:lnSpc>
                <a:spcPct val="102600"/>
              </a:lnSpc>
              <a:spcBef>
                <a:spcPts val="109"/>
              </a:spcBef>
            </a:pPr>
            <a:endParaRPr lang="en-US" sz="2400" spc="-109" dirty="0">
              <a:latin typeface="Arial"/>
              <a:cs typeface="Arial"/>
            </a:endParaRPr>
          </a:p>
          <a:p>
            <a:pPr marL="99412" marR="35235">
              <a:lnSpc>
                <a:spcPct val="102600"/>
              </a:lnSpc>
              <a:spcBef>
                <a:spcPts val="109"/>
              </a:spcBef>
            </a:pPr>
            <a:r>
              <a:rPr lang="en-US" sz="2400" spc="-109" dirty="0">
                <a:latin typeface="Arial"/>
                <a:cs typeface="Arial"/>
              </a:rPr>
              <a:t>Form 8 groups, each will be assigned a scenario. For your scenario, identify the sampling methods described, and describe the statistical pros and cons of the method in the city’s context.</a:t>
            </a:r>
            <a:r>
              <a:rPr lang="en-US" sz="2400" i="1" spc="-20" dirty="0">
                <a:latin typeface="Arial"/>
                <a:cs typeface="Arial"/>
              </a:rPr>
              <a:t> Be prepared to share with the class!</a:t>
            </a:r>
          </a:p>
          <a:p>
            <a:pPr marL="99412" marR="35235">
              <a:lnSpc>
                <a:spcPct val="102600"/>
              </a:lnSpc>
              <a:spcBef>
                <a:spcPts val="109"/>
              </a:spcBef>
            </a:pPr>
            <a:endParaRPr lang="en-US" sz="2400" i="1" spc="-20" dirty="0">
              <a:latin typeface="Arial"/>
              <a:cs typeface="Arial"/>
            </a:endParaRPr>
          </a:p>
          <a:p>
            <a:pPr marL="457200" indent="-457200">
              <a:buFont typeface="+mj-lt"/>
              <a:buAutoNum type="alphaLcParenR"/>
            </a:pPr>
            <a:r>
              <a:rPr lang="en-US" sz="2400" dirty="0">
                <a:effectLst/>
                <a:latin typeface="Helvetica" pitchFamily="2" charset="0"/>
              </a:rPr>
              <a:t>Randomly sample 200 households from the city. </a:t>
            </a:r>
          </a:p>
          <a:p>
            <a:pPr marL="457200" indent="-457200">
              <a:buFont typeface="+mj-lt"/>
              <a:buAutoNum type="alphaLcParenR"/>
            </a:pPr>
            <a:r>
              <a:rPr lang="en-US" sz="2400" dirty="0">
                <a:effectLst/>
                <a:latin typeface="Helvetica" pitchFamily="2" charset="0"/>
              </a:rPr>
              <a:t>Divide the city into 20 neighborhoods, and sample 10 households from each neighborhood. </a:t>
            </a:r>
          </a:p>
          <a:p>
            <a:pPr marL="457200" indent="-457200">
              <a:buFont typeface="+mj-lt"/>
              <a:buAutoNum type="alphaLcParenR"/>
            </a:pPr>
            <a:r>
              <a:rPr lang="en-US" sz="2400" dirty="0">
                <a:effectLst/>
                <a:latin typeface="Helvetica" pitchFamily="2" charset="0"/>
              </a:rPr>
              <a:t>Divide the city into 20 neighborhoods, randomly sample 8 neighborhoods, and then randomly sample 50 households from those neighborhoods. </a:t>
            </a:r>
          </a:p>
          <a:p>
            <a:pPr marL="457200" indent="-457200">
              <a:buFont typeface="+mj-lt"/>
              <a:buAutoNum type="alphaLcParenR"/>
            </a:pPr>
            <a:r>
              <a:rPr lang="en-US" sz="2400" dirty="0">
                <a:effectLst/>
                <a:latin typeface="Helvetica" pitchFamily="2" charset="0"/>
              </a:rPr>
              <a:t>Sample the 200 households closest to the city council offices.</a:t>
            </a:r>
          </a:p>
        </p:txBody>
      </p:sp>
    </p:spTree>
    <p:extLst>
      <p:ext uri="{BB962C8B-B14F-4D97-AF65-F5344CB8AC3E}">
        <p14:creationId xmlns:p14="http://schemas.microsoft.com/office/powerpoint/2010/main" val="1973528911"/>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Practice</a:t>
            </a:r>
          </a:p>
        </p:txBody>
      </p:sp>
      <p:sp>
        <p:nvSpPr>
          <p:cNvPr id="4" name="TextBox 3">
            <a:extLst>
              <a:ext uri="{FF2B5EF4-FFF2-40B4-BE49-F238E27FC236}">
                <a16:creationId xmlns:a16="http://schemas.microsoft.com/office/drawing/2014/main" id="{593CEA20-2854-509A-3773-E19601561DFF}"/>
              </a:ext>
            </a:extLst>
          </p:cNvPr>
          <p:cNvSpPr txBox="1"/>
          <p:nvPr/>
        </p:nvSpPr>
        <p:spPr>
          <a:xfrm>
            <a:off x="3408217" y="55420"/>
            <a:ext cx="8783783" cy="2376613"/>
          </a:xfrm>
          <a:prstGeom prst="rect">
            <a:avLst/>
          </a:prstGeom>
          <a:noFill/>
        </p:spPr>
        <p:txBody>
          <a:bodyPr wrap="square">
            <a:spAutoFit/>
          </a:bodyPr>
          <a:lstStyle/>
          <a:p>
            <a:pPr marL="99412" marR="35235">
              <a:lnSpc>
                <a:spcPct val="102600"/>
              </a:lnSpc>
              <a:spcBef>
                <a:spcPts val="109"/>
              </a:spcBef>
            </a:pPr>
            <a:r>
              <a:rPr lang="en-US" sz="2400" spc="-109" dirty="0">
                <a:latin typeface="Arial"/>
                <a:cs typeface="Arial"/>
              </a:rPr>
              <a:t>A city council has requested a household survey be conducted in a suburban area of their city. The area is broken into many distinct and unique neighborhoods, some including large homes, some with only apartments, and others a diverse mixture of housing structures. </a:t>
            </a:r>
          </a:p>
          <a:p>
            <a:pPr marL="99412" marR="35235">
              <a:lnSpc>
                <a:spcPct val="102600"/>
              </a:lnSpc>
              <a:spcBef>
                <a:spcPts val="109"/>
              </a:spcBef>
            </a:pPr>
            <a:endParaRPr lang="en-US" sz="2400" i="1" spc="-20" dirty="0">
              <a:latin typeface="Arial"/>
              <a:cs typeface="Arial"/>
            </a:endParaRPr>
          </a:p>
          <a:p>
            <a:pPr marL="457200" indent="-457200">
              <a:buFont typeface="+mj-lt"/>
              <a:buAutoNum type="alphaLcParenR"/>
            </a:pPr>
            <a:r>
              <a:rPr lang="en-US" sz="2400" dirty="0">
                <a:effectLst/>
                <a:latin typeface="Helvetica" pitchFamily="2" charset="0"/>
              </a:rPr>
              <a:t>Randomly sample 200 households from the city. </a:t>
            </a:r>
          </a:p>
        </p:txBody>
      </p:sp>
    </p:spTree>
    <p:extLst>
      <p:ext uri="{BB962C8B-B14F-4D97-AF65-F5344CB8AC3E}">
        <p14:creationId xmlns:p14="http://schemas.microsoft.com/office/powerpoint/2010/main" val="2476368695"/>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Practice</a:t>
            </a:r>
          </a:p>
        </p:txBody>
      </p:sp>
      <p:sp>
        <p:nvSpPr>
          <p:cNvPr id="4" name="TextBox 3">
            <a:extLst>
              <a:ext uri="{FF2B5EF4-FFF2-40B4-BE49-F238E27FC236}">
                <a16:creationId xmlns:a16="http://schemas.microsoft.com/office/drawing/2014/main" id="{593CEA20-2854-509A-3773-E19601561DFF}"/>
              </a:ext>
            </a:extLst>
          </p:cNvPr>
          <p:cNvSpPr txBox="1"/>
          <p:nvPr/>
        </p:nvSpPr>
        <p:spPr>
          <a:xfrm>
            <a:off x="3408217" y="55420"/>
            <a:ext cx="8783783" cy="2745945"/>
          </a:xfrm>
          <a:prstGeom prst="rect">
            <a:avLst/>
          </a:prstGeom>
          <a:noFill/>
        </p:spPr>
        <p:txBody>
          <a:bodyPr wrap="square">
            <a:spAutoFit/>
          </a:bodyPr>
          <a:lstStyle/>
          <a:p>
            <a:pPr marL="99412" marR="35235">
              <a:lnSpc>
                <a:spcPct val="102600"/>
              </a:lnSpc>
              <a:spcBef>
                <a:spcPts val="109"/>
              </a:spcBef>
            </a:pPr>
            <a:r>
              <a:rPr lang="en-US" sz="2400" spc="-109" dirty="0">
                <a:latin typeface="Arial"/>
                <a:cs typeface="Arial"/>
              </a:rPr>
              <a:t>A city council has requested a household survey be conducted in a suburban area of their city. The area is broken into many distinct and unique neighborhoods, some including large homes, some with only apartments, and others a diverse mixture of housing structures. </a:t>
            </a:r>
          </a:p>
          <a:p>
            <a:pPr marL="99412" marR="35235">
              <a:lnSpc>
                <a:spcPct val="102600"/>
              </a:lnSpc>
              <a:spcBef>
                <a:spcPts val="109"/>
              </a:spcBef>
            </a:pPr>
            <a:endParaRPr lang="en-US" sz="2400" i="1" spc="-20" dirty="0">
              <a:latin typeface="Arial"/>
              <a:cs typeface="Arial"/>
            </a:endParaRPr>
          </a:p>
          <a:p>
            <a:pPr marL="457200" indent="-457200">
              <a:buFont typeface="+mj-lt"/>
              <a:buAutoNum type="alphaLcParenR" startAt="2"/>
            </a:pPr>
            <a:r>
              <a:rPr lang="en-US" sz="2400" dirty="0">
                <a:effectLst/>
                <a:latin typeface="Helvetica" pitchFamily="2" charset="0"/>
              </a:rPr>
              <a:t>Divide the city into 20 neighborhoods, and sample 10 households from each neighborhood. </a:t>
            </a:r>
          </a:p>
        </p:txBody>
      </p:sp>
    </p:spTree>
    <p:extLst>
      <p:ext uri="{BB962C8B-B14F-4D97-AF65-F5344CB8AC3E}">
        <p14:creationId xmlns:p14="http://schemas.microsoft.com/office/powerpoint/2010/main" val="2746089116"/>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lstStyle/>
          <a:p>
            <a:r>
              <a:rPr lang="en-US" dirty="0"/>
              <a:t>Sampling </a:t>
            </a:r>
          </a:p>
          <a:p>
            <a:pPr lvl="1"/>
            <a:r>
              <a:rPr lang="en-US" dirty="0"/>
              <a:t>Why </a:t>
            </a:r>
          </a:p>
          <a:p>
            <a:pPr lvl="1"/>
            <a:r>
              <a:rPr lang="en-US" dirty="0"/>
              <a:t>Techniques</a:t>
            </a:r>
          </a:p>
          <a:p>
            <a:r>
              <a:rPr lang="en-US" dirty="0"/>
              <a:t>Randomized Experiments</a:t>
            </a:r>
          </a:p>
          <a:p>
            <a:pPr lvl="1"/>
            <a:r>
              <a:rPr lang="en-US" dirty="0"/>
              <a:t>Causality </a:t>
            </a:r>
          </a:p>
          <a:p>
            <a:pPr lvl="1"/>
            <a:r>
              <a:rPr lang="en-US" dirty="0"/>
              <a:t>Confounding</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Practice</a:t>
            </a:r>
          </a:p>
        </p:txBody>
      </p:sp>
      <p:sp>
        <p:nvSpPr>
          <p:cNvPr id="4" name="TextBox 3">
            <a:extLst>
              <a:ext uri="{FF2B5EF4-FFF2-40B4-BE49-F238E27FC236}">
                <a16:creationId xmlns:a16="http://schemas.microsoft.com/office/drawing/2014/main" id="{593CEA20-2854-509A-3773-E19601561DFF}"/>
              </a:ext>
            </a:extLst>
          </p:cNvPr>
          <p:cNvSpPr txBox="1"/>
          <p:nvPr/>
        </p:nvSpPr>
        <p:spPr>
          <a:xfrm>
            <a:off x="3408217" y="55420"/>
            <a:ext cx="8783783" cy="3115276"/>
          </a:xfrm>
          <a:prstGeom prst="rect">
            <a:avLst/>
          </a:prstGeom>
          <a:noFill/>
        </p:spPr>
        <p:txBody>
          <a:bodyPr wrap="square">
            <a:spAutoFit/>
          </a:bodyPr>
          <a:lstStyle/>
          <a:p>
            <a:pPr marL="99412" marR="35235">
              <a:lnSpc>
                <a:spcPct val="102600"/>
              </a:lnSpc>
              <a:spcBef>
                <a:spcPts val="109"/>
              </a:spcBef>
            </a:pPr>
            <a:r>
              <a:rPr lang="en-US" sz="2400" spc="-109" dirty="0">
                <a:latin typeface="Arial"/>
                <a:cs typeface="Arial"/>
              </a:rPr>
              <a:t>A city council has requested a household survey be conducted in a suburban area of their city. The area is broken into many distinct and unique neighborhoods, some including large homes, some with only apartments, and others a diverse mixture of housing structures. </a:t>
            </a:r>
          </a:p>
          <a:p>
            <a:pPr marL="99412" marR="35235">
              <a:lnSpc>
                <a:spcPct val="102600"/>
              </a:lnSpc>
              <a:spcBef>
                <a:spcPts val="109"/>
              </a:spcBef>
            </a:pPr>
            <a:endParaRPr lang="en-US" sz="2400" i="1" spc="-20" dirty="0">
              <a:latin typeface="Arial"/>
              <a:cs typeface="Arial"/>
            </a:endParaRPr>
          </a:p>
          <a:p>
            <a:pPr marL="457200" indent="-457200">
              <a:buFont typeface="+mj-lt"/>
              <a:buAutoNum type="alphaLcParenR" startAt="3"/>
            </a:pPr>
            <a:r>
              <a:rPr lang="en-US" sz="2400" dirty="0">
                <a:effectLst/>
                <a:latin typeface="Helvetica" pitchFamily="2" charset="0"/>
              </a:rPr>
              <a:t>Divide the city into 20 neighborhoods, randomly sample 8 neighborhoods, and then randomly sample 50 households from those neighborhoods. </a:t>
            </a:r>
          </a:p>
        </p:txBody>
      </p:sp>
    </p:spTree>
    <p:extLst>
      <p:ext uri="{BB962C8B-B14F-4D97-AF65-F5344CB8AC3E}">
        <p14:creationId xmlns:p14="http://schemas.microsoft.com/office/powerpoint/2010/main" val="2452307410"/>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Practice</a:t>
            </a:r>
          </a:p>
        </p:txBody>
      </p:sp>
      <p:sp>
        <p:nvSpPr>
          <p:cNvPr id="4" name="TextBox 3">
            <a:extLst>
              <a:ext uri="{FF2B5EF4-FFF2-40B4-BE49-F238E27FC236}">
                <a16:creationId xmlns:a16="http://schemas.microsoft.com/office/drawing/2014/main" id="{593CEA20-2854-509A-3773-E19601561DFF}"/>
              </a:ext>
            </a:extLst>
          </p:cNvPr>
          <p:cNvSpPr txBox="1"/>
          <p:nvPr/>
        </p:nvSpPr>
        <p:spPr>
          <a:xfrm>
            <a:off x="3408217" y="55420"/>
            <a:ext cx="8783783" cy="2745945"/>
          </a:xfrm>
          <a:prstGeom prst="rect">
            <a:avLst/>
          </a:prstGeom>
          <a:noFill/>
        </p:spPr>
        <p:txBody>
          <a:bodyPr wrap="square">
            <a:spAutoFit/>
          </a:bodyPr>
          <a:lstStyle/>
          <a:p>
            <a:pPr marL="99412" marR="35235">
              <a:lnSpc>
                <a:spcPct val="102600"/>
              </a:lnSpc>
              <a:spcBef>
                <a:spcPts val="109"/>
              </a:spcBef>
            </a:pPr>
            <a:r>
              <a:rPr lang="en-US" sz="2400" spc="-109" dirty="0">
                <a:latin typeface="Arial"/>
                <a:cs typeface="Arial"/>
              </a:rPr>
              <a:t>A city council has requested a household survey be conducted in a suburban area of their city. The area is broken into many distinct and unique neighborhoods, some including large homes, some with only apartments, and others a diverse mixture of housing structures. </a:t>
            </a:r>
          </a:p>
          <a:p>
            <a:pPr marL="99412" marR="35235">
              <a:lnSpc>
                <a:spcPct val="102600"/>
              </a:lnSpc>
              <a:spcBef>
                <a:spcPts val="109"/>
              </a:spcBef>
            </a:pPr>
            <a:endParaRPr lang="en-US" sz="2400" spc="-109" dirty="0">
              <a:latin typeface="Arial"/>
              <a:cs typeface="Arial"/>
            </a:endParaRPr>
          </a:p>
          <a:p>
            <a:pPr marL="457200" indent="-457200">
              <a:buFont typeface="+mj-lt"/>
              <a:buAutoNum type="alphaLcParenR" startAt="4"/>
            </a:pPr>
            <a:r>
              <a:rPr lang="en-US" sz="2400" dirty="0">
                <a:effectLst/>
                <a:latin typeface="Helvetica" pitchFamily="2" charset="0"/>
              </a:rPr>
              <a:t>Sample the 200 households closest to the city council offices.</a:t>
            </a:r>
          </a:p>
        </p:txBody>
      </p:sp>
    </p:spTree>
    <p:extLst>
      <p:ext uri="{BB962C8B-B14F-4D97-AF65-F5344CB8AC3E}">
        <p14:creationId xmlns:p14="http://schemas.microsoft.com/office/powerpoint/2010/main" val="2289199628"/>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Big </a:t>
            </a:r>
            <a:r>
              <a:rPr lang="en-US" spc="-50" dirty="0"/>
              <a:t>Picture</a:t>
            </a:r>
            <a:endParaRPr lang="en-US" dirty="0"/>
          </a:p>
        </p:txBody>
      </p:sp>
      <p:sp>
        <p:nvSpPr>
          <p:cNvPr id="2" name="object 3">
            <a:extLst>
              <a:ext uri="{FF2B5EF4-FFF2-40B4-BE49-F238E27FC236}">
                <a16:creationId xmlns:a16="http://schemas.microsoft.com/office/drawing/2014/main" id="{4F246232-2BC3-AAB8-0C90-7ED50E062035}"/>
              </a:ext>
            </a:extLst>
          </p:cNvPr>
          <p:cNvSpPr txBox="1"/>
          <p:nvPr/>
        </p:nvSpPr>
        <p:spPr>
          <a:xfrm>
            <a:off x="3482550" y="791829"/>
            <a:ext cx="7483399" cy="682302"/>
          </a:xfrm>
          <a:prstGeom prst="rect">
            <a:avLst/>
          </a:prstGeom>
        </p:spPr>
        <p:txBody>
          <a:bodyPr vert="horz" wrap="square" lIns="0" tIns="13842" rIns="0" bIns="0" rtlCol="0">
            <a:spAutoFit/>
          </a:bodyPr>
          <a:lstStyle/>
          <a:p>
            <a:pPr marL="25168" marR="10067">
              <a:lnSpc>
                <a:spcPct val="102600"/>
              </a:lnSpc>
              <a:spcBef>
                <a:spcPts val="109"/>
              </a:spcBef>
            </a:pPr>
            <a:r>
              <a:rPr sz="2180" spc="-20" dirty="0">
                <a:latin typeface="Arial"/>
                <a:cs typeface="Arial"/>
              </a:rPr>
              <a:t>Many</a:t>
            </a:r>
            <a:r>
              <a:rPr sz="2180" spc="-69" dirty="0">
                <a:latin typeface="Arial"/>
                <a:cs typeface="Arial"/>
              </a:rPr>
              <a:t> </a:t>
            </a:r>
            <a:r>
              <a:rPr sz="2180" spc="-159" dirty="0">
                <a:latin typeface="Arial"/>
                <a:cs typeface="Arial"/>
              </a:rPr>
              <a:t>research</a:t>
            </a:r>
            <a:r>
              <a:rPr sz="2180" spc="10" dirty="0">
                <a:latin typeface="Arial"/>
                <a:cs typeface="Arial"/>
              </a:rPr>
              <a:t> </a:t>
            </a:r>
            <a:r>
              <a:rPr sz="2180" spc="-99" dirty="0">
                <a:latin typeface="Arial"/>
                <a:cs typeface="Arial"/>
              </a:rPr>
              <a:t>questions</a:t>
            </a:r>
            <a:r>
              <a:rPr sz="2180" spc="-20" dirty="0">
                <a:latin typeface="Arial"/>
                <a:cs typeface="Arial"/>
              </a:rPr>
              <a:t> </a:t>
            </a:r>
            <a:r>
              <a:rPr sz="2180" spc="-99" dirty="0">
                <a:latin typeface="Arial"/>
                <a:cs typeface="Arial"/>
              </a:rPr>
              <a:t>are,</a:t>
            </a:r>
            <a:r>
              <a:rPr sz="2180" spc="-30" dirty="0">
                <a:latin typeface="Arial"/>
                <a:cs typeface="Arial"/>
              </a:rPr>
              <a:t> </a:t>
            </a:r>
            <a:r>
              <a:rPr sz="2180" spc="-79" dirty="0">
                <a:latin typeface="Arial"/>
                <a:cs typeface="Arial"/>
              </a:rPr>
              <a:t>fundamentally,</a:t>
            </a:r>
            <a:r>
              <a:rPr sz="2180" spc="-30" dirty="0">
                <a:latin typeface="Arial"/>
                <a:cs typeface="Arial"/>
              </a:rPr>
              <a:t> </a:t>
            </a:r>
            <a:r>
              <a:rPr sz="2180" spc="-99" dirty="0">
                <a:latin typeface="Arial"/>
                <a:cs typeface="Arial"/>
              </a:rPr>
              <a:t>questions</a:t>
            </a:r>
            <a:r>
              <a:rPr sz="2180" spc="-20" dirty="0">
                <a:latin typeface="Arial"/>
                <a:cs typeface="Arial"/>
              </a:rPr>
              <a:t> about</a:t>
            </a:r>
            <a:r>
              <a:rPr sz="2180" spc="-30" dirty="0">
                <a:latin typeface="Arial"/>
                <a:cs typeface="Arial"/>
              </a:rPr>
              <a:t> </a:t>
            </a:r>
            <a:r>
              <a:rPr sz="2180" spc="-50" dirty="0">
                <a:latin typeface="Arial"/>
                <a:cs typeface="Arial"/>
              </a:rPr>
              <a:t>the </a:t>
            </a:r>
            <a:r>
              <a:rPr sz="2180" spc="-79" dirty="0">
                <a:latin typeface="Arial"/>
                <a:cs typeface="Arial"/>
              </a:rPr>
              <a:t>relationship</a:t>
            </a:r>
            <a:r>
              <a:rPr sz="2180" spc="-20" dirty="0">
                <a:latin typeface="Arial"/>
                <a:cs typeface="Arial"/>
              </a:rPr>
              <a:t> </a:t>
            </a:r>
            <a:r>
              <a:rPr sz="2180" spc="-129" dirty="0">
                <a:latin typeface="Arial"/>
                <a:cs typeface="Arial"/>
              </a:rPr>
              <a:t>between</a:t>
            </a:r>
            <a:r>
              <a:rPr sz="2180" spc="-10" dirty="0">
                <a:latin typeface="Arial"/>
                <a:cs typeface="Arial"/>
              </a:rPr>
              <a:t> </a:t>
            </a:r>
            <a:r>
              <a:rPr sz="2180" dirty="0">
                <a:latin typeface="Arial"/>
                <a:cs typeface="Arial"/>
              </a:rPr>
              <a:t>two</a:t>
            </a:r>
            <a:r>
              <a:rPr sz="2180" spc="-20" dirty="0">
                <a:latin typeface="Arial"/>
                <a:cs typeface="Arial"/>
              </a:rPr>
              <a:t> </a:t>
            </a:r>
            <a:r>
              <a:rPr sz="2180" dirty="0">
                <a:latin typeface="Arial"/>
                <a:cs typeface="Arial"/>
              </a:rPr>
              <a:t>or</a:t>
            </a:r>
            <a:r>
              <a:rPr sz="2180" spc="-10" dirty="0">
                <a:latin typeface="Arial"/>
                <a:cs typeface="Arial"/>
              </a:rPr>
              <a:t> </a:t>
            </a:r>
            <a:r>
              <a:rPr sz="2180" spc="-109" dirty="0">
                <a:latin typeface="Arial"/>
                <a:cs typeface="Arial"/>
              </a:rPr>
              <a:t>more</a:t>
            </a:r>
            <a:r>
              <a:rPr sz="2180" spc="-20" dirty="0">
                <a:latin typeface="Arial"/>
                <a:cs typeface="Arial"/>
              </a:rPr>
              <a:t> </a:t>
            </a:r>
            <a:r>
              <a:rPr sz="2180" spc="-109" dirty="0">
                <a:latin typeface="Arial"/>
                <a:cs typeface="Arial"/>
              </a:rPr>
              <a:t>variables</a:t>
            </a:r>
            <a:r>
              <a:rPr sz="2180" spc="-10" dirty="0">
                <a:latin typeface="Arial"/>
                <a:cs typeface="Arial"/>
              </a:rPr>
              <a:t> </a:t>
            </a:r>
            <a:r>
              <a:rPr sz="2180" dirty="0">
                <a:latin typeface="Arial"/>
                <a:cs typeface="Arial"/>
              </a:rPr>
              <a:t>of</a:t>
            </a:r>
            <a:r>
              <a:rPr sz="2180" spc="-10" dirty="0">
                <a:latin typeface="Arial"/>
                <a:cs typeface="Arial"/>
              </a:rPr>
              <a:t> </a:t>
            </a:r>
            <a:r>
              <a:rPr sz="2180" spc="-20" dirty="0">
                <a:latin typeface="Arial"/>
                <a:cs typeface="Arial"/>
              </a:rPr>
              <a:t>interest:</a:t>
            </a:r>
            <a:endParaRPr sz="2180">
              <a:latin typeface="Arial"/>
              <a:cs typeface="Arial"/>
            </a:endParaRPr>
          </a:p>
        </p:txBody>
      </p:sp>
      <p:pic>
        <p:nvPicPr>
          <p:cNvPr id="3" name="object 4">
            <a:extLst>
              <a:ext uri="{FF2B5EF4-FFF2-40B4-BE49-F238E27FC236}">
                <a16:creationId xmlns:a16="http://schemas.microsoft.com/office/drawing/2014/main" id="{3B3BBD20-AEFE-631B-E6B0-C741B1CC5C90}"/>
              </a:ext>
            </a:extLst>
          </p:cNvPr>
          <p:cNvPicPr/>
          <p:nvPr/>
        </p:nvPicPr>
        <p:blipFill>
          <a:blip r:embed="rId2" cstate="print"/>
          <a:stretch>
            <a:fillRect/>
          </a:stretch>
        </p:blipFill>
        <p:spPr>
          <a:xfrm>
            <a:off x="4987044" y="1761687"/>
            <a:ext cx="5812929" cy="3041649"/>
          </a:xfrm>
          <a:prstGeom prst="rect">
            <a:avLst/>
          </a:prstGeom>
        </p:spPr>
      </p:pic>
      <p:grpSp>
        <p:nvGrpSpPr>
          <p:cNvPr id="4" name="object 5">
            <a:extLst>
              <a:ext uri="{FF2B5EF4-FFF2-40B4-BE49-F238E27FC236}">
                <a16:creationId xmlns:a16="http://schemas.microsoft.com/office/drawing/2014/main" id="{454C4FDA-FC6F-DAA7-8479-B3DBD35AFB53}"/>
              </a:ext>
            </a:extLst>
          </p:cNvPr>
          <p:cNvGrpSpPr/>
          <p:nvPr/>
        </p:nvGrpSpPr>
        <p:grpSpPr>
          <a:xfrm>
            <a:off x="5124381" y="4963685"/>
            <a:ext cx="5363377" cy="917795"/>
            <a:chOff x="954361" y="2500135"/>
            <a:chExt cx="2706519" cy="463147"/>
          </a:xfrm>
        </p:grpSpPr>
        <p:pic>
          <p:nvPicPr>
            <p:cNvPr id="5" name="object 6">
              <a:extLst>
                <a:ext uri="{FF2B5EF4-FFF2-40B4-BE49-F238E27FC236}">
                  <a16:creationId xmlns:a16="http://schemas.microsoft.com/office/drawing/2014/main" id="{05A095EC-6908-16E5-A32C-445BA2123EE9}"/>
                </a:ext>
              </a:extLst>
            </p:cNvPr>
            <p:cNvPicPr/>
            <p:nvPr/>
          </p:nvPicPr>
          <p:blipFill>
            <a:blip r:embed="rId3" cstate="print"/>
            <a:stretch>
              <a:fillRect/>
            </a:stretch>
          </p:blipFill>
          <p:spPr>
            <a:xfrm>
              <a:off x="954361" y="2500135"/>
              <a:ext cx="2706519" cy="463147"/>
            </a:xfrm>
            <a:prstGeom prst="rect">
              <a:avLst/>
            </a:prstGeom>
          </p:spPr>
        </p:pic>
        <p:sp>
          <p:nvSpPr>
            <p:cNvPr id="6" name="object 7">
              <a:extLst>
                <a:ext uri="{FF2B5EF4-FFF2-40B4-BE49-F238E27FC236}">
                  <a16:creationId xmlns:a16="http://schemas.microsoft.com/office/drawing/2014/main" id="{A92FAC60-8758-E523-E654-F73FAE9B8E61}"/>
                </a:ext>
              </a:extLst>
            </p:cNvPr>
            <p:cNvSpPr/>
            <p:nvPr/>
          </p:nvSpPr>
          <p:spPr>
            <a:xfrm>
              <a:off x="1056783" y="2623224"/>
              <a:ext cx="1916430" cy="0"/>
            </a:xfrm>
            <a:custGeom>
              <a:avLst/>
              <a:gdLst/>
              <a:ahLst/>
              <a:cxnLst/>
              <a:rect l="l" t="t" r="r" b="b"/>
              <a:pathLst>
                <a:path w="1916430">
                  <a:moveTo>
                    <a:pt x="0" y="0"/>
                  </a:moveTo>
                  <a:lnTo>
                    <a:pt x="0" y="0"/>
                  </a:lnTo>
                  <a:lnTo>
                    <a:pt x="1907961" y="0"/>
                  </a:lnTo>
                  <a:lnTo>
                    <a:pt x="1916366" y="0"/>
                  </a:lnTo>
                </a:path>
              </a:pathLst>
            </a:custGeom>
            <a:ln w="81009">
              <a:solidFill>
                <a:srgbClr val="FFFF00">
                  <a:alpha val="25000"/>
                </a:srgbClr>
              </a:solidFill>
            </a:ln>
          </p:spPr>
          <p:txBody>
            <a:bodyPr wrap="square" lIns="0" tIns="0" rIns="0" bIns="0" rtlCol="0"/>
            <a:lstStyle/>
            <a:p>
              <a:endParaRPr sz="3567" dirty="0"/>
            </a:p>
          </p:txBody>
        </p:sp>
      </p:grpSp>
    </p:spTree>
    <p:extLst>
      <p:ext uri="{BB962C8B-B14F-4D97-AF65-F5344CB8AC3E}">
        <p14:creationId xmlns:p14="http://schemas.microsoft.com/office/powerpoint/2010/main" val="3237009342"/>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Big </a:t>
            </a:r>
            <a:r>
              <a:rPr lang="en-US" spc="-50" dirty="0"/>
              <a:t>Picture</a:t>
            </a:r>
            <a:endParaRPr lang="en-US" dirty="0"/>
          </a:p>
        </p:txBody>
      </p:sp>
      <p:sp>
        <p:nvSpPr>
          <p:cNvPr id="2" name="object 3">
            <a:extLst>
              <a:ext uri="{FF2B5EF4-FFF2-40B4-BE49-F238E27FC236}">
                <a16:creationId xmlns:a16="http://schemas.microsoft.com/office/drawing/2014/main" id="{4F246232-2BC3-AAB8-0C90-7ED50E062035}"/>
              </a:ext>
            </a:extLst>
          </p:cNvPr>
          <p:cNvSpPr txBox="1"/>
          <p:nvPr/>
        </p:nvSpPr>
        <p:spPr>
          <a:xfrm>
            <a:off x="3482550" y="791829"/>
            <a:ext cx="7483399" cy="682302"/>
          </a:xfrm>
          <a:prstGeom prst="rect">
            <a:avLst/>
          </a:prstGeom>
        </p:spPr>
        <p:txBody>
          <a:bodyPr vert="horz" wrap="square" lIns="0" tIns="13842" rIns="0" bIns="0" rtlCol="0">
            <a:spAutoFit/>
          </a:bodyPr>
          <a:lstStyle/>
          <a:p>
            <a:pPr marL="25168" marR="10067">
              <a:lnSpc>
                <a:spcPct val="102600"/>
              </a:lnSpc>
              <a:spcBef>
                <a:spcPts val="109"/>
              </a:spcBef>
            </a:pPr>
            <a:r>
              <a:rPr sz="2180" spc="-20" dirty="0">
                <a:latin typeface="Arial"/>
                <a:cs typeface="Arial"/>
              </a:rPr>
              <a:t>Many</a:t>
            </a:r>
            <a:r>
              <a:rPr sz="2180" spc="-69" dirty="0">
                <a:latin typeface="Arial"/>
                <a:cs typeface="Arial"/>
              </a:rPr>
              <a:t> </a:t>
            </a:r>
            <a:r>
              <a:rPr sz="2180" spc="-159" dirty="0">
                <a:latin typeface="Arial"/>
                <a:cs typeface="Arial"/>
              </a:rPr>
              <a:t>research</a:t>
            </a:r>
            <a:r>
              <a:rPr sz="2180" spc="10" dirty="0">
                <a:latin typeface="Arial"/>
                <a:cs typeface="Arial"/>
              </a:rPr>
              <a:t> </a:t>
            </a:r>
            <a:r>
              <a:rPr sz="2180" spc="-99" dirty="0">
                <a:latin typeface="Arial"/>
                <a:cs typeface="Arial"/>
              </a:rPr>
              <a:t>questions</a:t>
            </a:r>
            <a:r>
              <a:rPr sz="2180" spc="-20" dirty="0">
                <a:latin typeface="Arial"/>
                <a:cs typeface="Arial"/>
              </a:rPr>
              <a:t> </a:t>
            </a:r>
            <a:r>
              <a:rPr sz="2180" spc="-99" dirty="0">
                <a:latin typeface="Arial"/>
                <a:cs typeface="Arial"/>
              </a:rPr>
              <a:t>are,</a:t>
            </a:r>
            <a:r>
              <a:rPr sz="2180" spc="-30" dirty="0">
                <a:latin typeface="Arial"/>
                <a:cs typeface="Arial"/>
              </a:rPr>
              <a:t> </a:t>
            </a:r>
            <a:r>
              <a:rPr sz="2180" spc="-79" dirty="0">
                <a:latin typeface="Arial"/>
                <a:cs typeface="Arial"/>
              </a:rPr>
              <a:t>fundamentally,</a:t>
            </a:r>
            <a:r>
              <a:rPr sz="2180" spc="-30" dirty="0">
                <a:latin typeface="Arial"/>
                <a:cs typeface="Arial"/>
              </a:rPr>
              <a:t> </a:t>
            </a:r>
            <a:r>
              <a:rPr sz="2180" spc="-99" dirty="0">
                <a:latin typeface="Arial"/>
                <a:cs typeface="Arial"/>
              </a:rPr>
              <a:t>questions</a:t>
            </a:r>
            <a:r>
              <a:rPr sz="2180" spc="-20" dirty="0">
                <a:latin typeface="Arial"/>
                <a:cs typeface="Arial"/>
              </a:rPr>
              <a:t> about</a:t>
            </a:r>
            <a:r>
              <a:rPr sz="2180" spc="-30" dirty="0">
                <a:latin typeface="Arial"/>
                <a:cs typeface="Arial"/>
              </a:rPr>
              <a:t> </a:t>
            </a:r>
            <a:r>
              <a:rPr sz="2180" spc="-50" dirty="0">
                <a:latin typeface="Arial"/>
                <a:cs typeface="Arial"/>
              </a:rPr>
              <a:t>the </a:t>
            </a:r>
            <a:r>
              <a:rPr sz="2180" spc="-79" dirty="0">
                <a:latin typeface="Arial"/>
                <a:cs typeface="Arial"/>
              </a:rPr>
              <a:t>relationship</a:t>
            </a:r>
            <a:r>
              <a:rPr sz="2180" spc="-20" dirty="0">
                <a:latin typeface="Arial"/>
                <a:cs typeface="Arial"/>
              </a:rPr>
              <a:t> </a:t>
            </a:r>
            <a:r>
              <a:rPr sz="2180" spc="-129" dirty="0">
                <a:latin typeface="Arial"/>
                <a:cs typeface="Arial"/>
              </a:rPr>
              <a:t>between</a:t>
            </a:r>
            <a:r>
              <a:rPr sz="2180" spc="-10" dirty="0">
                <a:latin typeface="Arial"/>
                <a:cs typeface="Arial"/>
              </a:rPr>
              <a:t> </a:t>
            </a:r>
            <a:r>
              <a:rPr sz="2180" dirty="0">
                <a:latin typeface="Arial"/>
                <a:cs typeface="Arial"/>
              </a:rPr>
              <a:t>two</a:t>
            </a:r>
            <a:r>
              <a:rPr sz="2180" spc="-20" dirty="0">
                <a:latin typeface="Arial"/>
                <a:cs typeface="Arial"/>
              </a:rPr>
              <a:t> </a:t>
            </a:r>
            <a:r>
              <a:rPr sz="2180" dirty="0">
                <a:latin typeface="Arial"/>
                <a:cs typeface="Arial"/>
              </a:rPr>
              <a:t>or</a:t>
            </a:r>
            <a:r>
              <a:rPr sz="2180" spc="-10" dirty="0">
                <a:latin typeface="Arial"/>
                <a:cs typeface="Arial"/>
              </a:rPr>
              <a:t> </a:t>
            </a:r>
            <a:r>
              <a:rPr sz="2180" spc="-109" dirty="0">
                <a:latin typeface="Arial"/>
                <a:cs typeface="Arial"/>
              </a:rPr>
              <a:t>more</a:t>
            </a:r>
            <a:r>
              <a:rPr sz="2180" spc="-20" dirty="0">
                <a:latin typeface="Arial"/>
                <a:cs typeface="Arial"/>
              </a:rPr>
              <a:t> </a:t>
            </a:r>
            <a:r>
              <a:rPr sz="2180" spc="-109" dirty="0">
                <a:latin typeface="Arial"/>
                <a:cs typeface="Arial"/>
              </a:rPr>
              <a:t>variables</a:t>
            </a:r>
            <a:r>
              <a:rPr sz="2180" spc="-10" dirty="0">
                <a:latin typeface="Arial"/>
                <a:cs typeface="Arial"/>
              </a:rPr>
              <a:t> </a:t>
            </a:r>
            <a:r>
              <a:rPr sz="2180" dirty="0">
                <a:latin typeface="Arial"/>
                <a:cs typeface="Arial"/>
              </a:rPr>
              <a:t>of</a:t>
            </a:r>
            <a:r>
              <a:rPr sz="2180" spc="-10" dirty="0">
                <a:latin typeface="Arial"/>
                <a:cs typeface="Arial"/>
              </a:rPr>
              <a:t> </a:t>
            </a:r>
            <a:r>
              <a:rPr sz="2180" spc="-20" dirty="0">
                <a:latin typeface="Arial"/>
                <a:cs typeface="Arial"/>
              </a:rPr>
              <a:t>interest:</a:t>
            </a:r>
            <a:endParaRPr sz="2180" dirty="0">
              <a:latin typeface="Arial"/>
              <a:cs typeface="Arial"/>
            </a:endParaRPr>
          </a:p>
        </p:txBody>
      </p:sp>
      <p:grpSp>
        <p:nvGrpSpPr>
          <p:cNvPr id="11" name="object 4">
            <a:extLst>
              <a:ext uri="{FF2B5EF4-FFF2-40B4-BE49-F238E27FC236}">
                <a16:creationId xmlns:a16="http://schemas.microsoft.com/office/drawing/2014/main" id="{99DAC881-E09C-CF0F-692A-FFBDBDD9FD79}"/>
              </a:ext>
            </a:extLst>
          </p:cNvPr>
          <p:cNvGrpSpPr/>
          <p:nvPr/>
        </p:nvGrpSpPr>
        <p:grpSpPr>
          <a:xfrm>
            <a:off x="5071214" y="1982727"/>
            <a:ext cx="5677669" cy="3207531"/>
            <a:chOff x="886482" y="909217"/>
            <a:chExt cx="2865120" cy="1618615"/>
          </a:xfrm>
        </p:grpSpPr>
        <p:pic>
          <p:nvPicPr>
            <p:cNvPr id="12" name="object 5">
              <a:extLst>
                <a:ext uri="{FF2B5EF4-FFF2-40B4-BE49-F238E27FC236}">
                  <a16:creationId xmlns:a16="http://schemas.microsoft.com/office/drawing/2014/main" id="{B6B297FD-6B23-5B30-0096-FC667C7A8F14}"/>
                </a:ext>
              </a:extLst>
            </p:cNvPr>
            <p:cNvPicPr/>
            <p:nvPr/>
          </p:nvPicPr>
          <p:blipFill>
            <a:blip r:embed="rId2" cstate="print"/>
            <a:stretch>
              <a:fillRect/>
            </a:stretch>
          </p:blipFill>
          <p:spPr>
            <a:xfrm>
              <a:off x="887790" y="909217"/>
              <a:ext cx="2863582" cy="1618546"/>
            </a:xfrm>
            <a:prstGeom prst="rect">
              <a:avLst/>
            </a:prstGeom>
          </p:spPr>
        </p:pic>
        <p:sp>
          <p:nvSpPr>
            <p:cNvPr id="13" name="object 6">
              <a:extLst>
                <a:ext uri="{FF2B5EF4-FFF2-40B4-BE49-F238E27FC236}">
                  <a16:creationId xmlns:a16="http://schemas.microsoft.com/office/drawing/2014/main" id="{3F94F467-01C2-AC91-2EDC-00B529E88133}"/>
                </a:ext>
              </a:extLst>
            </p:cNvPr>
            <p:cNvSpPr/>
            <p:nvPr/>
          </p:nvSpPr>
          <p:spPr>
            <a:xfrm>
              <a:off x="886482" y="2149260"/>
              <a:ext cx="2263775" cy="93345"/>
            </a:xfrm>
            <a:custGeom>
              <a:avLst/>
              <a:gdLst/>
              <a:ahLst/>
              <a:cxnLst/>
              <a:rect l="l" t="t" r="r" b="b"/>
              <a:pathLst>
                <a:path w="2263775" h="93344">
                  <a:moveTo>
                    <a:pt x="1926109" y="0"/>
                  </a:moveTo>
                  <a:lnTo>
                    <a:pt x="1926109" y="0"/>
                  </a:lnTo>
                  <a:lnTo>
                    <a:pt x="2255256" y="0"/>
                  </a:lnTo>
                  <a:lnTo>
                    <a:pt x="2263696" y="0"/>
                  </a:lnTo>
                </a:path>
                <a:path w="2263775" h="93344">
                  <a:moveTo>
                    <a:pt x="0" y="93236"/>
                  </a:moveTo>
                  <a:lnTo>
                    <a:pt x="0" y="93236"/>
                  </a:lnTo>
                  <a:lnTo>
                    <a:pt x="2226558" y="93236"/>
                  </a:lnTo>
                  <a:lnTo>
                    <a:pt x="2235573" y="93236"/>
                  </a:lnTo>
                </a:path>
              </a:pathLst>
            </a:custGeom>
            <a:ln w="87242">
              <a:solidFill>
                <a:srgbClr val="FFFF00">
                  <a:alpha val="25000"/>
                </a:srgbClr>
              </a:solidFill>
            </a:ln>
          </p:spPr>
          <p:txBody>
            <a:bodyPr wrap="square" lIns="0" tIns="0" rIns="0" bIns="0" rtlCol="0"/>
            <a:lstStyle/>
            <a:p>
              <a:endParaRPr sz="3567"/>
            </a:p>
          </p:txBody>
        </p:sp>
      </p:grpSp>
    </p:spTree>
    <p:extLst>
      <p:ext uri="{BB962C8B-B14F-4D97-AF65-F5344CB8AC3E}">
        <p14:creationId xmlns:p14="http://schemas.microsoft.com/office/powerpoint/2010/main" val="161656805"/>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Big </a:t>
            </a:r>
            <a:r>
              <a:rPr lang="en-US" spc="-50" dirty="0"/>
              <a:t>Picture</a:t>
            </a:r>
            <a:endParaRPr lang="en-US" dirty="0"/>
          </a:p>
        </p:txBody>
      </p:sp>
      <p:sp>
        <p:nvSpPr>
          <p:cNvPr id="2" name="object 3">
            <a:extLst>
              <a:ext uri="{FF2B5EF4-FFF2-40B4-BE49-F238E27FC236}">
                <a16:creationId xmlns:a16="http://schemas.microsoft.com/office/drawing/2014/main" id="{4F246232-2BC3-AAB8-0C90-7ED50E062035}"/>
              </a:ext>
            </a:extLst>
          </p:cNvPr>
          <p:cNvSpPr txBox="1"/>
          <p:nvPr/>
        </p:nvSpPr>
        <p:spPr>
          <a:xfrm>
            <a:off x="3482550" y="791829"/>
            <a:ext cx="7483399" cy="682302"/>
          </a:xfrm>
          <a:prstGeom prst="rect">
            <a:avLst/>
          </a:prstGeom>
        </p:spPr>
        <p:txBody>
          <a:bodyPr vert="horz" wrap="square" lIns="0" tIns="13842" rIns="0" bIns="0" rtlCol="0">
            <a:spAutoFit/>
          </a:bodyPr>
          <a:lstStyle/>
          <a:p>
            <a:pPr marL="25168" marR="10067">
              <a:lnSpc>
                <a:spcPct val="102600"/>
              </a:lnSpc>
              <a:spcBef>
                <a:spcPts val="109"/>
              </a:spcBef>
            </a:pPr>
            <a:r>
              <a:rPr sz="2180" spc="-20" dirty="0">
                <a:latin typeface="Arial"/>
                <a:cs typeface="Arial"/>
              </a:rPr>
              <a:t>Many</a:t>
            </a:r>
            <a:r>
              <a:rPr sz="2180" spc="-69" dirty="0">
                <a:latin typeface="Arial"/>
                <a:cs typeface="Arial"/>
              </a:rPr>
              <a:t> </a:t>
            </a:r>
            <a:r>
              <a:rPr sz="2180" spc="-159" dirty="0">
                <a:latin typeface="Arial"/>
                <a:cs typeface="Arial"/>
              </a:rPr>
              <a:t>research</a:t>
            </a:r>
            <a:r>
              <a:rPr sz="2180" spc="10" dirty="0">
                <a:latin typeface="Arial"/>
                <a:cs typeface="Arial"/>
              </a:rPr>
              <a:t> </a:t>
            </a:r>
            <a:r>
              <a:rPr sz="2180" spc="-99" dirty="0">
                <a:latin typeface="Arial"/>
                <a:cs typeface="Arial"/>
              </a:rPr>
              <a:t>questions</a:t>
            </a:r>
            <a:r>
              <a:rPr sz="2180" spc="-20" dirty="0">
                <a:latin typeface="Arial"/>
                <a:cs typeface="Arial"/>
              </a:rPr>
              <a:t> </a:t>
            </a:r>
            <a:r>
              <a:rPr sz="2180" spc="-99" dirty="0">
                <a:latin typeface="Arial"/>
                <a:cs typeface="Arial"/>
              </a:rPr>
              <a:t>are,</a:t>
            </a:r>
            <a:r>
              <a:rPr sz="2180" spc="-30" dirty="0">
                <a:latin typeface="Arial"/>
                <a:cs typeface="Arial"/>
              </a:rPr>
              <a:t> </a:t>
            </a:r>
            <a:r>
              <a:rPr sz="2180" spc="-79" dirty="0">
                <a:latin typeface="Arial"/>
                <a:cs typeface="Arial"/>
              </a:rPr>
              <a:t>fundamentally,</a:t>
            </a:r>
            <a:r>
              <a:rPr sz="2180" spc="-30" dirty="0">
                <a:latin typeface="Arial"/>
                <a:cs typeface="Arial"/>
              </a:rPr>
              <a:t> </a:t>
            </a:r>
            <a:r>
              <a:rPr sz="2180" spc="-99" dirty="0">
                <a:latin typeface="Arial"/>
                <a:cs typeface="Arial"/>
              </a:rPr>
              <a:t>questions</a:t>
            </a:r>
            <a:r>
              <a:rPr sz="2180" spc="-20" dirty="0">
                <a:latin typeface="Arial"/>
                <a:cs typeface="Arial"/>
              </a:rPr>
              <a:t> about</a:t>
            </a:r>
            <a:r>
              <a:rPr sz="2180" spc="-30" dirty="0">
                <a:latin typeface="Arial"/>
                <a:cs typeface="Arial"/>
              </a:rPr>
              <a:t> </a:t>
            </a:r>
            <a:r>
              <a:rPr sz="2180" spc="-50" dirty="0">
                <a:latin typeface="Arial"/>
                <a:cs typeface="Arial"/>
              </a:rPr>
              <a:t>the </a:t>
            </a:r>
            <a:r>
              <a:rPr sz="2180" spc="-79" dirty="0">
                <a:latin typeface="Arial"/>
                <a:cs typeface="Arial"/>
              </a:rPr>
              <a:t>relationship</a:t>
            </a:r>
            <a:r>
              <a:rPr sz="2180" spc="-20" dirty="0">
                <a:latin typeface="Arial"/>
                <a:cs typeface="Arial"/>
              </a:rPr>
              <a:t> </a:t>
            </a:r>
            <a:r>
              <a:rPr sz="2180" spc="-129" dirty="0">
                <a:latin typeface="Arial"/>
                <a:cs typeface="Arial"/>
              </a:rPr>
              <a:t>between</a:t>
            </a:r>
            <a:r>
              <a:rPr sz="2180" spc="-10" dirty="0">
                <a:latin typeface="Arial"/>
                <a:cs typeface="Arial"/>
              </a:rPr>
              <a:t> </a:t>
            </a:r>
            <a:r>
              <a:rPr sz="2180" dirty="0">
                <a:latin typeface="Arial"/>
                <a:cs typeface="Arial"/>
              </a:rPr>
              <a:t>two</a:t>
            </a:r>
            <a:r>
              <a:rPr sz="2180" spc="-20" dirty="0">
                <a:latin typeface="Arial"/>
                <a:cs typeface="Arial"/>
              </a:rPr>
              <a:t> </a:t>
            </a:r>
            <a:r>
              <a:rPr sz="2180" dirty="0">
                <a:latin typeface="Arial"/>
                <a:cs typeface="Arial"/>
              </a:rPr>
              <a:t>or</a:t>
            </a:r>
            <a:r>
              <a:rPr sz="2180" spc="-10" dirty="0">
                <a:latin typeface="Arial"/>
                <a:cs typeface="Arial"/>
              </a:rPr>
              <a:t> </a:t>
            </a:r>
            <a:r>
              <a:rPr sz="2180" spc="-109" dirty="0">
                <a:latin typeface="Arial"/>
                <a:cs typeface="Arial"/>
              </a:rPr>
              <a:t>more</a:t>
            </a:r>
            <a:r>
              <a:rPr sz="2180" spc="-20" dirty="0">
                <a:latin typeface="Arial"/>
                <a:cs typeface="Arial"/>
              </a:rPr>
              <a:t> </a:t>
            </a:r>
            <a:r>
              <a:rPr sz="2180" spc="-109" dirty="0">
                <a:latin typeface="Arial"/>
                <a:cs typeface="Arial"/>
              </a:rPr>
              <a:t>variables</a:t>
            </a:r>
            <a:r>
              <a:rPr sz="2180" spc="-10" dirty="0">
                <a:latin typeface="Arial"/>
                <a:cs typeface="Arial"/>
              </a:rPr>
              <a:t> </a:t>
            </a:r>
            <a:r>
              <a:rPr sz="2180" dirty="0">
                <a:latin typeface="Arial"/>
                <a:cs typeface="Arial"/>
              </a:rPr>
              <a:t>of</a:t>
            </a:r>
            <a:r>
              <a:rPr sz="2180" spc="-10" dirty="0">
                <a:latin typeface="Arial"/>
                <a:cs typeface="Arial"/>
              </a:rPr>
              <a:t> </a:t>
            </a:r>
            <a:r>
              <a:rPr sz="2180" spc="-20" dirty="0">
                <a:latin typeface="Arial"/>
                <a:cs typeface="Arial"/>
              </a:rPr>
              <a:t>interest:</a:t>
            </a:r>
            <a:endParaRPr sz="2180" dirty="0">
              <a:latin typeface="Arial"/>
              <a:cs typeface="Arial"/>
            </a:endParaRPr>
          </a:p>
        </p:txBody>
      </p:sp>
      <p:grpSp>
        <p:nvGrpSpPr>
          <p:cNvPr id="11" name="object 4">
            <a:extLst>
              <a:ext uri="{FF2B5EF4-FFF2-40B4-BE49-F238E27FC236}">
                <a16:creationId xmlns:a16="http://schemas.microsoft.com/office/drawing/2014/main" id="{99DAC881-E09C-CF0F-692A-FFBDBDD9FD79}"/>
              </a:ext>
            </a:extLst>
          </p:cNvPr>
          <p:cNvGrpSpPr/>
          <p:nvPr/>
        </p:nvGrpSpPr>
        <p:grpSpPr>
          <a:xfrm>
            <a:off x="5071214" y="1982727"/>
            <a:ext cx="5677669" cy="3207531"/>
            <a:chOff x="886482" y="909217"/>
            <a:chExt cx="2865120" cy="1618615"/>
          </a:xfrm>
        </p:grpSpPr>
        <p:pic>
          <p:nvPicPr>
            <p:cNvPr id="12" name="object 5">
              <a:extLst>
                <a:ext uri="{FF2B5EF4-FFF2-40B4-BE49-F238E27FC236}">
                  <a16:creationId xmlns:a16="http://schemas.microsoft.com/office/drawing/2014/main" id="{B6B297FD-6B23-5B30-0096-FC667C7A8F14}"/>
                </a:ext>
              </a:extLst>
            </p:cNvPr>
            <p:cNvPicPr/>
            <p:nvPr/>
          </p:nvPicPr>
          <p:blipFill>
            <a:blip r:embed="rId2" cstate="print"/>
            <a:stretch>
              <a:fillRect/>
            </a:stretch>
          </p:blipFill>
          <p:spPr>
            <a:xfrm>
              <a:off x="887790" y="909217"/>
              <a:ext cx="2863582" cy="1618546"/>
            </a:xfrm>
            <a:prstGeom prst="rect">
              <a:avLst/>
            </a:prstGeom>
          </p:spPr>
        </p:pic>
        <p:sp>
          <p:nvSpPr>
            <p:cNvPr id="13" name="object 6">
              <a:extLst>
                <a:ext uri="{FF2B5EF4-FFF2-40B4-BE49-F238E27FC236}">
                  <a16:creationId xmlns:a16="http://schemas.microsoft.com/office/drawing/2014/main" id="{3F94F467-01C2-AC91-2EDC-00B529E88133}"/>
                </a:ext>
              </a:extLst>
            </p:cNvPr>
            <p:cNvSpPr/>
            <p:nvPr/>
          </p:nvSpPr>
          <p:spPr>
            <a:xfrm>
              <a:off x="886482" y="2149260"/>
              <a:ext cx="2263775" cy="93345"/>
            </a:xfrm>
            <a:custGeom>
              <a:avLst/>
              <a:gdLst/>
              <a:ahLst/>
              <a:cxnLst/>
              <a:rect l="l" t="t" r="r" b="b"/>
              <a:pathLst>
                <a:path w="2263775" h="93344">
                  <a:moveTo>
                    <a:pt x="1926109" y="0"/>
                  </a:moveTo>
                  <a:lnTo>
                    <a:pt x="1926109" y="0"/>
                  </a:lnTo>
                  <a:lnTo>
                    <a:pt x="2255256" y="0"/>
                  </a:lnTo>
                  <a:lnTo>
                    <a:pt x="2263696" y="0"/>
                  </a:lnTo>
                </a:path>
                <a:path w="2263775" h="93344">
                  <a:moveTo>
                    <a:pt x="0" y="93236"/>
                  </a:moveTo>
                  <a:lnTo>
                    <a:pt x="0" y="93236"/>
                  </a:lnTo>
                  <a:lnTo>
                    <a:pt x="2226558" y="93236"/>
                  </a:lnTo>
                  <a:lnTo>
                    <a:pt x="2235573" y="93236"/>
                  </a:lnTo>
                </a:path>
              </a:pathLst>
            </a:custGeom>
            <a:ln w="87242">
              <a:solidFill>
                <a:srgbClr val="FFFF00">
                  <a:alpha val="25000"/>
                </a:srgbClr>
              </a:solidFill>
            </a:ln>
          </p:spPr>
          <p:txBody>
            <a:bodyPr wrap="square" lIns="0" tIns="0" rIns="0" bIns="0" rtlCol="0"/>
            <a:lstStyle/>
            <a:p>
              <a:endParaRPr sz="3567"/>
            </a:p>
          </p:txBody>
        </p:sp>
      </p:grpSp>
      <p:grpSp>
        <p:nvGrpSpPr>
          <p:cNvPr id="3" name="object 7">
            <a:extLst>
              <a:ext uri="{FF2B5EF4-FFF2-40B4-BE49-F238E27FC236}">
                <a16:creationId xmlns:a16="http://schemas.microsoft.com/office/drawing/2014/main" id="{5DD14C3E-1A8D-7F8E-46E2-B33DAF773C9F}"/>
              </a:ext>
            </a:extLst>
          </p:cNvPr>
          <p:cNvGrpSpPr/>
          <p:nvPr/>
        </p:nvGrpSpPr>
        <p:grpSpPr>
          <a:xfrm>
            <a:off x="2706130" y="5594919"/>
            <a:ext cx="9359616" cy="942503"/>
            <a:chOff x="138547" y="2684096"/>
            <a:chExt cx="4331335" cy="475615"/>
          </a:xfrm>
        </p:grpSpPr>
        <p:sp>
          <p:nvSpPr>
            <p:cNvPr id="4" name="object 8">
              <a:extLst>
                <a:ext uri="{FF2B5EF4-FFF2-40B4-BE49-F238E27FC236}">
                  <a16:creationId xmlns:a16="http://schemas.microsoft.com/office/drawing/2014/main" id="{C99F4234-1B34-6758-9A6D-447BB4608D74}"/>
                </a:ext>
              </a:extLst>
            </p:cNvPr>
            <p:cNvSpPr/>
            <p:nvPr/>
          </p:nvSpPr>
          <p:spPr>
            <a:xfrm>
              <a:off x="138547" y="2684096"/>
              <a:ext cx="4331335" cy="475615"/>
            </a:xfrm>
            <a:custGeom>
              <a:avLst/>
              <a:gdLst/>
              <a:ahLst/>
              <a:cxnLst/>
              <a:rect l="l" t="t" r="r" b="b"/>
              <a:pathLst>
                <a:path w="4331335" h="475614">
                  <a:moveTo>
                    <a:pt x="4276964" y="0"/>
                  </a:moveTo>
                  <a:lnTo>
                    <a:pt x="54000" y="0"/>
                  </a:lnTo>
                  <a:lnTo>
                    <a:pt x="32980" y="4243"/>
                  </a:lnTo>
                  <a:lnTo>
                    <a:pt x="15816" y="15816"/>
                  </a:lnTo>
                  <a:lnTo>
                    <a:pt x="4243" y="32980"/>
                  </a:lnTo>
                  <a:lnTo>
                    <a:pt x="0" y="54000"/>
                  </a:lnTo>
                  <a:lnTo>
                    <a:pt x="0" y="421231"/>
                  </a:lnTo>
                  <a:lnTo>
                    <a:pt x="4243" y="442250"/>
                  </a:lnTo>
                  <a:lnTo>
                    <a:pt x="15816" y="459415"/>
                  </a:lnTo>
                  <a:lnTo>
                    <a:pt x="32980" y="470987"/>
                  </a:lnTo>
                  <a:lnTo>
                    <a:pt x="54000" y="475231"/>
                  </a:lnTo>
                  <a:lnTo>
                    <a:pt x="4276964" y="475231"/>
                  </a:lnTo>
                  <a:lnTo>
                    <a:pt x="4297984" y="470987"/>
                  </a:lnTo>
                  <a:lnTo>
                    <a:pt x="4315149" y="459415"/>
                  </a:lnTo>
                  <a:lnTo>
                    <a:pt x="4326721" y="442250"/>
                  </a:lnTo>
                  <a:lnTo>
                    <a:pt x="4330965" y="421231"/>
                  </a:lnTo>
                  <a:lnTo>
                    <a:pt x="4330965" y="54000"/>
                  </a:lnTo>
                  <a:lnTo>
                    <a:pt x="4326721" y="32980"/>
                  </a:lnTo>
                  <a:lnTo>
                    <a:pt x="4315149" y="15816"/>
                  </a:lnTo>
                  <a:lnTo>
                    <a:pt x="4297984" y="4243"/>
                  </a:lnTo>
                  <a:lnTo>
                    <a:pt x="4276964" y="0"/>
                  </a:lnTo>
                  <a:close/>
                </a:path>
              </a:pathLst>
            </a:custGeom>
            <a:solidFill>
              <a:srgbClr val="A8E2A0"/>
            </a:solidFill>
          </p:spPr>
          <p:txBody>
            <a:bodyPr wrap="square" lIns="0" tIns="0" rIns="0" bIns="0" rtlCol="0"/>
            <a:lstStyle/>
            <a:p>
              <a:endParaRPr sz="3567"/>
            </a:p>
          </p:txBody>
        </p:sp>
        <p:sp>
          <p:nvSpPr>
            <p:cNvPr id="5" name="object 9">
              <a:extLst>
                <a:ext uri="{FF2B5EF4-FFF2-40B4-BE49-F238E27FC236}">
                  <a16:creationId xmlns:a16="http://schemas.microsoft.com/office/drawing/2014/main" id="{DF72C870-D48C-A791-7D34-2E9BC1DAA21A}"/>
                </a:ext>
              </a:extLst>
            </p:cNvPr>
            <p:cNvSpPr/>
            <p:nvPr/>
          </p:nvSpPr>
          <p:spPr>
            <a:xfrm>
              <a:off x="156547" y="2702096"/>
              <a:ext cx="4295140" cy="439420"/>
            </a:xfrm>
            <a:custGeom>
              <a:avLst/>
              <a:gdLst/>
              <a:ahLst/>
              <a:cxnLst/>
              <a:rect l="l" t="t" r="r" b="b"/>
              <a:pathLst>
                <a:path w="4295140" h="439419">
                  <a:moveTo>
                    <a:pt x="4258964" y="0"/>
                  </a:moveTo>
                  <a:lnTo>
                    <a:pt x="36000" y="0"/>
                  </a:lnTo>
                  <a:lnTo>
                    <a:pt x="21987" y="2829"/>
                  </a:lnTo>
                  <a:lnTo>
                    <a:pt x="10544" y="10544"/>
                  </a:lnTo>
                  <a:lnTo>
                    <a:pt x="2829" y="21987"/>
                  </a:lnTo>
                  <a:lnTo>
                    <a:pt x="0" y="36000"/>
                  </a:lnTo>
                  <a:lnTo>
                    <a:pt x="0" y="403231"/>
                  </a:lnTo>
                  <a:lnTo>
                    <a:pt x="2829" y="417244"/>
                  </a:lnTo>
                  <a:lnTo>
                    <a:pt x="10544" y="428687"/>
                  </a:lnTo>
                  <a:lnTo>
                    <a:pt x="21987" y="436402"/>
                  </a:lnTo>
                  <a:lnTo>
                    <a:pt x="36000" y="439231"/>
                  </a:lnTo>
                  <a:lnTo>
                    <a:pt x="4258964" y="439231"/>
                  </a:lnTo>
                  <a:lnTo>
                    <a:pt x="4272977" y="436402"/>
                  </a:lnTo>
                  <a:lnTo>
                    <a:pt x="4284420" y="428687"/>
                  </a:lnTo>
                  <a:lnTo>
                    <a:pt x="4292136" y="417244"/>
                  </a:lnTo>
                  <a:lnTo>
                    <a:pt x="4294965" y="403231"/>
                  </a:lnTo>
                  <a:lnTo>
                    <a:pt x="4294965" y="36000"/>
                  </a:lnTo>
                  <a:lnTo>
                    <a:pt x="4292136" y="21987"/>
                  </a:lnTo>
                  <a:lnTo>
                    <a:pt x="4284420" y="10544"/>
                  </a:lnTo>
                  <a:lnTo>
                    <a:pt x="4272977" y="2829"/>
                  </a:lnTo>
                  <a:lnTo>
                    <a:pt x="4258964" y="0"/>
                  </a:lnTo>
                  <a:close/>
                </a:path>
              </a:pathLst>
            </a:custGeom>
            <a:solidFill>
              <a:srgbClr val="F1FAF0"/>
            </a:solidFill>
          </p:spPr>
          <p:txBody>
            <a:bodyPr wrap="square" lIns="0" tIns="0" rIns="0" bIns="0" rtlCol="0"/>
            <a:lstStyle/>
            <a:p>
              <a:endParaRPr sz="3567"/>
            </a:p>
          </p:txBody>
        </p:sp>
      </p:grpSp>
      <p:sp>
        <p:nvSpPr>
          <p:cNvPr id="6" name="object 3">
            <a:extLst>
              <a:ext uri="{FF2B5EF4-FFF2-40B4-BE49-F238E27FC236}">
                <a16:creationId xmlns:a16="http://schemas.microsoft.com/office/drawing/2014/main" id="{9C878C66-EB00-7D49-7D50-BC86D4ACFA84}"/>
              </a:ext>
            </a:extLst>
          </p:cNvPr>
          <p:cNvSpPr txBox="1"/>
          <p:nvPr/>
        </p:nvSpPr>
        <p:spPr>
          <a:xfrm>
            <a:off x="2953265" y="5737094"/>
            <a:ext cx="9076425" cy="682302"/>
          </a:xfrm>
          <a:prstGeom prst="rect">
            <a:avLst/>
          </a:prstGeom>
        </p:spPr>
        <p:txBody>
          <a:bodyPr vert="horz" wrap="square" lIns="0" tIns="13842" rIns="0" bIns="0" rtlCol="0">
            <a:spAutoFit/>
          </a:bodyPr>
          <a:lstStyle/>
          <a:p>
            <a:pPr marL="25168" marR="10067">
              <a:lnSpc>
                <a:spcPct val="102600"/>
              </a:lnSpc>
              <a:spcBef>
                <a:spcPts val="109"/>
              </a:spcBef>
            </a:pPr>
            <a:r>
              <a:rPr lang="en-US" sz="2180" spc="-20" dirty="0">
                <a:latin typeface="Arial"/>
                <a:cs typeface="Arial"/>
              </a:rPr>
              <a:t>How can we design a research study to answer these sorts of questions? And what sorts of conclusions can we draw about these relationships?</a:t>
            </a:r>
            <a:endParaRPr sz="2180" dirty="0">
              <a:latin typeface="Arial"/>
              <a:cs typeface="Arial"/>
            </a:endParaRPr>
          </a:p>
        </p:txBody>
      </p:sp>
    </p:spTree>
    <p:extLst>
      <p:ext uri="{BB962C8B-B14F-4D97-AF65-F5344CB8AC3E}">
        <p14:creationId xmlns:p14="http://schemas.microsoft.com/office/powerpoint/2010/main" val="942450198"/>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139" dirty="0"/>
              <a:t>Types</a:t>
            </a:r>
            <a:r>
              <a:rPr lang="en-US" spc="-10" dirty="0"/>
              <a:t> </a:t>
            </a:r>
            <a:r>
              <a:rPr lang="en-US" dirty="0"/>
              <a:t>of </a:t>
            </a:r>
            <a:r>
              <a:rPr lang="en-US" spc="-40" dirty="0"/>
              <a:t>Study</a:t>
            </a:r>
            <a:r>
              <a:rPr lang="en-US" dirty="0"/>
              <a:t> </a:t>
            </a:r>
            <a:r>
              <a:rPr lang="en-US" spc="-159" dirty="0"/>
              <a:t>Designs</a:t>
            </a:r>
            <a:r>
              <a:rPr lang="en-US" dirty="0"/>
              <a:t> </a:t>
            </a:r>
          </a:p>
        </p:txBody>
      </p:sp>
      <p:sp>
        <p:nvSpPr>
          <p:cNvPr id="7" name="object 5">
            <a:extLst>
              <a:ext uri="{FF2B5EF4-FFF2-40B4-BE49-F238E27FC236}">
                <a16:creationId xmlns:a16="http://schemas.microsoft.com/office/drawing/2014/main" id="{5202FBCC-9197-068E-5FCC-8BCBFD99A96C}"/>
              </a:ext>
            </a:extLst>
          </p:cNvPr>
          <p:cNvSpPr txBox="1"/>
          <p:nvPr/>
        </p:nvSpPr>
        <p:spPr>
          <a:xfrm>
            <a:off x="3482805" y="843168"/>
            <a:ext cx="8456276" cy="2733953"/>
          </a:xfrm>
          <a:prstGeom prst="rect">
            <a:avLst/>
          </a:prstGeom>
        </p:spPr>
        <p:txBody>
          <a:bodyPr vert="horz" wrap="square" lIns="0" tIns="13842" rIns="0" bIns="0" rtlCol="0">
            <a:spAutoFit/>
          </a:bodyPr>
          <a:lstStyle/>
          <a:p>
            <a:pPr marL="25168" marR="10067">
              <a:lnSpc>
                <a:spcPct val="102699"/>
              </a:lnSpc>
              <a:spcBef>
                <a:spcPts val="109"/>
              </a:spcBef>
            </a:pPr>
            <a:r>
              <a:rPr sz="2180" spc="-99" dirty="0">
                <a:latin typeface="Arial"/>
                <a:cs typeface="Arial"/>
              </a:rPr>
              <a:t>We</a:t>
            </a:r>
            <a:r>
              <a:rPr sz="2180" spc="-10" dirty="0">
                <a:latin typeface="Arial"/>
                <a:cs typeface="Arial"/>
              </a:rPr>
              <a:t> </a:t>
            </a:r>
            <a:r>
              <a:rPr sz="2180" spc="-20" dirty="0">
                <a:latin typeface="Arial"/>
                <a:cs typeface="Arial"/>
              </a:rPr>
              <a:t>often</a:t>
            </a:r>
            <a:r>
              <a:rPr sz="2180" spc="-10" dirty="0">
                <a:latin typeface="Arial"/>
                <a:cs typeface="Arial"/>
              </a:rPr>
              <a:t> </a:t>
            </a:r>
            <a:r>
              <a:rPr sz="2180" spc="-59" dirty="0">
                <a:latin typeface="Arial"/>
                <a:cs typeface="Arial"/>
              </a:rPr>
              <a:t>label</a:t>
            </a:r>
            <a:r>
              <a:rPr sz="2180" spc="-10" dirty="0">
                <a:latin typeface="Arial"/>
                <a:cs typeface="Arial"/>
              </a:rPr>
              <a:t> </a:t>
            </a:r>
            <a:r>
              <a:rPr sz="2180" spc="-119" dirty="0">
                <a:latin typeface="Arial"/>
                <a:cs typeface="Arial"/>
              </a:rPr>
              <a:t>these</a:t>
            </a:r>
            <a:r>
              <a:rPr sz="2180" spc="-10" dirty="0">
                <a:latin typeface="Arial"/>
                <a:cs typeface="Arial"/>
              </a:rPr>
              <a:t> </a:t>
            </a:r>
            <a:r>
              <a:rPr sz="2180" spc="-109" dirty="0">
                <a:latin typeface="Arial"/>
                <a:cs typeface="Arial"/>
              </a:rPr>
              <a:t>variables</a:t>
            </a:r>
            <a:r>
              <a:rPr sz="2180" spc="-10" dirty="0">
                <a:latin typeface="Arial"/>
                <a:cs typeface="Arial"/>
              </a:rPr>
              <a:t> </a:t>
            </a:r>
            <a:r>
              <a:rPr sz="2180" spc="-89" dirty="0">
                <a:latin typeface="Arial"/>
                <a:cs typeface="Arial"/>
              </a:rPr>
              <a:t>according</a:t>
            </a:r>
            <a:r>
              <a:rPr sz="2180" spc="-10" dirty="0">
                <a:latin typeface="Arial"/>
                <a:cs typeface="Arial"/>
              </a:rPr>
              <a:t> </a:t>
            </a:r>
            <a:r>
              <a:rPr sz="2180" dirty="0">
                <a:latin typeface="Arial"/>
                <a:cs typeface="Arial"/>
              </a:rPr>
              <a:t>to</a:t>
            </a:r>
            <a:r>
              <a:rPr sz="2180" spc="-10" dirty="0">
                <a:latin typeface="Arial"/>
                <a:cs typeface="Arial"/>
              </a:rPr>
              <a:t> </a:t>
            </a:r>
            <a:r>
              <a:rPr sz="2180" dirty="0">
                <a:latin typeface="Arial"/>
                <a:cs typeface="Arial"/>
              </a:rPr>
              <a:t>their </a:t>
            </a:r>
            <a:r>
              <a:rPr sz="2180" spc="-119" dirty="0">
                <a:latin typeface="Arial"/>
                <a:cs typeface="Arial"/>
              </a:rPr>
              <a:t>hypothesized</a:t>
            </a:r>
            <a:r>
              <a:rPr sz="2180" spc="-10" dirty="0">
                <a:latin typeface="Arial"/>
                <a:cs typeface="Arial"/>
              </a:rPr>
              <a:t> </a:t>
            </a:r>
            <a:r>
              <a:rPr sz="2180" spc="-40" dirty="0">
                <a:latin typeface="Arial"/>
                <a:cs typeface="Arial"/>
              </a:rPr>
              <a:t>relationship </a:t>
            </a:r>
            <a:r>
              <a:rPr sz="2180" dirty="0">
                <a:latin typeface="Arial"/>
                <a:cs typeface="Arial"/>
              </a:rPr>
              <a:t>with</a:t>
            </a:r>
            <a:r>
              <a:rPr sz="2180" spc="69" dirty="0">
                <a:latin typeface="Arial"/>
                <a:cs typeface="Arial"/>
              </a:rPr>
              <a:t> </a:t>
            </a:r>
            <a:r>
              <a:rPr sz="2180" spc="-129" dirty="0">
                <a:latin typeface="Arial"/>
                <a:cs typeface="Arial"/>
              </a:rPr>
              <a:t>one</a:t>
            </a:r>
            <a:r>
              <a:rPr sz="2180" spc="99" dirty="0">
                <a:latin typeface="Arial"/>
                <a:cs typeface="Arial"/>
              </a:rPr>
              <a:t> </a:t>
            </a:r>
            <a:r>
              <a:rPr sz="2180" spc="-89" dirty="0">
                <a:latin typeface="Arial"/>
                <a:cs typeface="Arial"/>
              </a:rPr>
              <a:t>another.</a:t>
            </a:r>
            <a:r>
              <a:rPr sz="2180" spc="-248" dirty="0">
                <a:latin typeface="Arial"/>
                <a:cs typeface="Arial"/>
              </a:rPr>
              <a:t> </a:t>
            </a:r>
            <a:r>
              <a:rPr sz="2180" spc="-20" dirty="0">
                <a:latin typeface="Arial"/>
                <a:cs typeface="Arial"/>
              </a:rPr>
              <a:t>.</a:t>
            </a:r>
            <a:r>
              <a:rPr sz="2180" spc="-248" dirty="0">
                <a:latin typeface="Arial"/>
                <a:cs typeface="Arial"/>
              </a:rPr>
              <a:t> </a:t>
            </a:r>
            <a:r>
              <a:rPr sz="2180" spc="-99" dirty="0">
                <a:latin typeface="Arial"/>
                <a:cs typeface="Arial"/>
              </a:rPr>
              <a:t>.</a:t>
            </a:r>
            <a:endParaRPr sz="2180">
              <a:latin typeface="Arial"/>
              <a:cs typeface="Arial"/>
            </a:endParaRPr>
          </a:p>
          <a:p>
            <a:pPr marL="573821">
              <a:spcBef>
                <a:spcPts val="1645"/>
              </a:spcBef>
            </a:pPr>
            <a:r>
              <a:rPr sz="2180" spc="-198" dirty="0">
                <a:solidFill>
                  <a:srgbClr val="00B0F0"/>
                </a:solidFill>
                <a:latin typeface="Arial"/>
                <a:cs typeface="Arial"/>
              </a:rPr>
              <a:t>Response</a:t>
            </a:r>
            <a:r>
              <a:rPr sz="2180" spc="40" dirty="0">
                <a:solidFill>
                  <a:srgbClr val="00B0F0"/>
                </a:solidFill>
                <a:latin typeface="Arial"/>
                <a:cs typeface="Arial"/>
              </a:rPr>
              <a:t> </a:t>
            </a:r>
            <a:r>
              <a:rPr sz="2180" spc="-69" dirty="0">
                <a:solidFill>
                  <a:srgbClr val="00B0F0"/>
                </a:solidFill>
                <a:latin typeface="Arial"/>
                <a:cs typeface="Arial"/>
              </a:rPr>
              <a:t>variable</a:t>
            </a:r>
            <a:r>
              <a:rPr sz="2180" spc="-69" dirty="0">
                <a:latin typeface="Arial"/>
                <a:cs typeface="Arial"/>
              </a:rPr>
              <a:t>:</a:t>
            </a:r>
            <a:r>
              <a:rPr sz="2180" spc="208" dirty="0">
                <a:latin typeface="Arial"/>
                <a:cs typeface="Arial"/>
              </a:rPr>
              <a:t> </a:t>
            </a:r>
            <a:r>
              <a:rPr sz="2180" dirty="0">
                <a:latin typeface="Arial"/>
                <a:cs typeface="Arial"/>
              </a:rPr>
              <a:t>the</a:t>
            </a:r>
            <a:r>
              <a:rPr sz="2180" spc="20" dirty="0">
                <a:latin typeface="Arial"/>
                <a:cs typeface="Arial"/>
              </a:rPr>
              <a:t> </a:t>
            </a:r>
            <a:r>
              <a:rPr sz="2180" spc="-168" dirty="0">
                <a:latin typeface="Arial"/>
                <a:cs typeface="Arial"/>
              </a:rPr>
              <a:t>measured</a:t>
            </a:r>
            <a:r>
              <a:rPr sz="2180" spc="20" dirty="0">
                <a:latin typeface="Arial"/>
                <a:cs typeface="Arial"/>
              </a:rPr>
              <a:t> </a:t>
            </a:r>
            <a:r>
              <a:rPr sz="2180" spc="-79" dirty="0">
                <a:latin typeface="Arial"/>
                <a:cs typeface="Arial"/>
              </a:rPr>
              <a:t>outcome</a:t>
            </a:r>
            <a:r>
              <a:rPr sz="2180" spc="30" dirty="0">
                <a:latin typeface="Arial"/>
                <a:cs typeface="Arial"/>
              </a:rPr>
              <a:t> </a:t>
            </a:r>
            <a:r>
              <a:rPr sz="2180" dirty="0">
                <a:latin typeface="Arial"/>
                <a:cs typeface="Arial"/>
              </a:rPr>
              <a:t>of</a:t>
            </a:r>
            <a:r>
              <a:rPr sz="2180" spc="20" dirty="0">
                <a:latin typeface="Arial"/>
                <a:cs typeface="Arial"/>
              </a:rPr>
              <a:t> </a:t>
            </a:r>
            <a:r>
              <a:rPr sz="2180" spc="-20" dirty="0">
                <a:latin typeface="Arial"/>
                <a:cs typeface="Arial"/>
              </a:rPr>
              <a:t>interest</a:t>
            </a:r>
            <a:endParaRPr sz="2180">
              <a:latin typeface="Arial"/>
              <a:cs typeface="Arial"/>
            </a:endParaRPr>
          </a:p>
          <a:p>
            <a:pPr marL="573821" marR="216441">
              <a:lnSpc>
                <a:spcPct val="102699"/>
              </a:lnSpc>
              <a:spcBef>
                <a:spcPts val="991"/>
              </a:spcBef>
            </a:pPr>
            <a:r>
              <a:rPr sz="2180" spc="-79" dirty="0">
                <a:solidFill>
                  <a:srgbClr val="00B0F0"/>
                </a:solidFill>
                <a:latin typeface="Arial"/>
                <a:cs typeface="Arial"/>
              </a:rPr>
              <a:t>Explanatory</a:t>
            </a:r>
            <a:r>
              <a:rPr sz="2180" spc="-20" dirty="0">
                <a:solidFill>
                  <a:srgbClr val="00B0F0"/>
                </a:solidFill>
                <a:latin typeface="Arial"/>
                <a:cs typeface="Arial"/>
              </a:rPr>
              <a:t> </a:t>
            </a:r>
            <a:r>
              <a:rPr sz="2180" spc="-69" dirty="0">
                <a:solidFill>
                  <a:srgbClr val="00B0F0"/>
                </a:solidFill>
                <a:latin typeface="Arial"/>
                <a:cs typeface="Arial"/>
              </a:rPr>
              <a:t>variable</a:t>
            </a:r>
            <a:r>
              <a:rPr sz="2180" spc="-69" dirty="0">
                <a:latin typeface="Arial"/>
                <a:cs typeface="Arial"/>
              </a:rPr>
              <a:t>:</a:t>
            </a:r>
            <a:r>
              <a:rPr sz="2180" spc="188" dirty="0">
                <a:latin typeface="Arial"/>
                <a:cs typeface="Arial"/>
              </a:rPr>
              <a:t> </a:t>
            </a:r>
            <a:r>
              <a:rPr sz="2180" dirty="0">
                <a:latin typeface="Arial"/>
                <a:cs typeface="Arial"/>
              </a:rPr>
              <a:t>a</a:t>
            </a:r>
            <a:r>
              <a:rPr sz="2180" spc="-20" dirty="0">
                <a:latin typeface="Arial"/>
                <a:cs typeface="Arial"/>
              </a:rPr>
              <a:t> </a:t>
            </a:r>
            <a:r>
              <a:rPr sz="2180" spc="-89" dirty="0">
                <a:latin typeface="Arial"/>
                <a:cs typeface="Arial"/>
              </a:rPr>
              <a:t>variable</a:t>
            </a:r>
            <a:r>
              <a:rPr sz="2180" spc="-10" dirty="0">
                <a:latin typeface="Arial"/>
                <a:cs typeface="Arial"/>
              </a:rPr>
              <a:t> </a:t>
            </a:r>
            <a:r>
              <a:rPr sz="2180" dirty="0">
                <a:latin typeface="Arial"/>
                <a:cs typeface="Arial"/>
              </a:rPr>
              <a:t>that</a:t>
            </a:r>
            <a:r>
              <a:rPr sz="2180" spc="-10" dirty="0">
                <a:latin typeface="Arial"/>
                <a:cs typeface="Arial"/>
              </a:rPr>
              <a:t> </a:t>
            </a:r>
            <a:r>
              <a:rPr sz="2180" spc="-20" dirty="0">
                <a:latin typeface="Arial"/>
                <a:cs typeface="Arial"/>
              </a:rPr>
              <a:t>potentially </a:t>
            </a:r>
            <a:r>
              <a:rPr sz="2180" spc="-99" dirty="0">
                <a:latin typeface="Arial"/>
                <a:cs typeface="Arial"/>
              </a:rPr>
              <a:t>explains</a:t>
            </a:r>
            <a:r>
              <a:rPr sz="2180" spc="-10" dirty="0">
                <a:latin typeface="Arial"/>
                <a:cs typeface="Arial"/>
              </a:rPr>
              <a:t> </a:t>
            </a:r>
            <a:r>
              <a:rPr sz="2180" dirty="0">
                <a:latin typeface="Arial"/>
                <a:cs typeface="Arial"/>
              </a:rPr>
              <a:t>or</a:t>
            </a:r>
            <a:r>
              <a:rPr sz="2180" spc="-20" dirty="0">
                <a:latin typeface="Arial"/>
                <a:cs typeface="Arial"/>
              </a:rPr>
              <a:t> </a:t>
            </a:r>
            <a:r>
              <a:rPr sz="2180" spc="-59" dirty="0">
                <a:latin typeface="Arial"/>
                <a:cs typeface="Arial"/>
              </a:rPr>
              <a:t>predicts </a:t>
            </a:r>
            <a:r>
              <a:rPr sz="2180" spc="-168" dirty="0">
                <a:latin typeface="Arial"/>
                <a:cs typeface="Arial"/>
              </a:rPr>
              <a:t>changes</a:t>
            </a:r>
            <a:r>
              <a:rPr sz="2180" spc="30" dirty="0">
                <a:latin typeface="Arial"/>
                <a:cs typeface="Arial"/>
              </a:rPr>
              <a:t> </a:t>
            </a:r>
            <a:r>
              <a:rPr sz="2180" dirty="0">
                <a:latin typeface="Arial"/>
                <a:cs typeface="Arial"/>
              </a:rPr>
              <a:t>in</a:t>
            </a:r>
            <a:r>
              <a:rPr sz="2180" spc="30" dirty="0">
                <a:latin typeface="Arial"/>
                <a:cs typeface="Arial"/>
              </a:rPr>
              <a:t> </a:t>
            </a:r>
            <a:r>
              <a:rPr sz="2180" dirty="0">
                <a:latin typeface="Arial"/>
                <a:cs typeface="Arial"/>
              </a:rPr>
              <a:t>the</a:t>
            </a:r>
            <a:r>
              <a:rPr sz="2180" spc="30" dirty="0">
                <a:latin typeface="Arial"/>
                <a:cs typeface="Arial"/>
              </a:rPr>
              <a:t> </a:t>
            </a:r>
            <a:r>
              <a:rPr sz="2180" spc="-20" dirty="0">
                <a:latin typeface="Arial"/>
                <a:cs typeface="Arial"/>
              </a:rPr>
              <a:t>response</a:t>
            </a:r>
            <a:endParaRPr sz="2180">
              <a:latin typeface="Arial"/>
              <a:cs typeface="Arial"/>
            </a:endParaRPr>
          </a:p>
          <a:p>
            <a:pPr marL="25168">
              <a:spcBef>
                <a:spcPts val="2636"/>
              </a:spcBef>
            </a:pPr>
            <a:r>
              <a:rPr sz="2180" spc="-20" dirty="0">
                <a:latin typeface="Arial"/>
                <a:cs typeface="Arial"/>
              </a:rPr>
              <a:t>.</a:t>
            </a:r>
            <a:r>
              <a:rPr sz="2180" spc="-248" dirty="0">
                <a:latin typeface="Arial"/>
                <a:cs typeface="Arial"/>
              </a:rPr>
              <a:t> </a:t>
            </a:r>
            <a:r>
              <a:rPr sz="2180" spc="-20" dirty="0">
                <a:latin typeface="Arial"/>
                <a:cs typeface="Arial"/>
              </a:rPr>
              <a:t>.</a:t>
            </a:r>
            <a:r>
              <a:rPr sz="2180" spc="-248" dirty="0">
                <a:latin typeface="Arial"/>
                <a:cs typeface="Arial"/>
              </a:rPr>
              <a:t> </a:t>
            </a:r>
            <a:r>
              <a:rPr sz="2180" spc="-20" dirty="0">
                <a:latin typeface="Arial"/>
                <a:cs typeface="Arial"/>
              </a:rPr>
              <a:t>.</a:t>
            </a:r>
            <a:r>
              <a:rPr sz="2180" spc="-248" dirty="0">
                <a:latin typeface="Arial"/>
                <a:cs typeface="Arial"/>
              </a:rPr>
              <a:t> </a:t>
            </a:r>
            <a:r>
              <a:rPr sz="2180" spc="-79" dirty="0">
                <a:latin typeface="Arial"/>
                <a:cs typeface="Arial"/>
              </a:rPr>
              <a:t>and </a:t>
            </a:r>
            <a:r>
              <a:rPr sz="2180" spc="-69" dirty="0">
                <a:latin typeface="Arial"/>
                <a:cs typeface="Arial"/>
              </a:rPr>
              <a:t>broadly</a:t>
            </a:r>
            <a:r>
              <a:rPr sz="2180" spc="-59" dirty="0">
                <a:latin typeface="Arial"/>
                <a:cs typeface="Arial"/>
              </a:rPr>
              <a:t> </a:t>
            </a:r>
            <a:r>
              <a:rPr sz="2180" spc="-89" dirty="0">
                <a:latin typeface="Arial"/>
                <a:cs typeface="Arial"/>
              </a:rPr>
              <a:t>classify</a:t>
            </a:r>
            <a:r>
              <a:rPr sz="2180" spc="10" dirty="0">
                <a:latin typeface="Arial"/>
                <a:cs typeface="Arial"/>
              </a:rPr>
              <a:t> </a:t>
            </a:r>
            <a:r>
              <a:rPr sz="2180" spc="-50" dirty="0">
                <a:latin typeface="Arial"/>
                <a:cs typeface="Arial"/>
              </a:rPr>
              <a:t>study</a:t>
            </a:r>
            <a:r>
              <a:rPr sz="2180" spc="10" dirty="0">
                <a:latin typeface="Arial"/>
                <a:cs typeface="Arial"/>
              </a:rPr>
              <a:t> </a:t>
            </a:r>
            <a:r>
              <a:rPr sz="2180" spc="-159" dirty="0">
                <a:latin typeface="Arial"/>
                <a:cs typeface="Arial"/>
              </a:rPr>
              <a:t>designs</a:t>
            </a:r>
            <a:r>
              <a:rPr sz="2180" spc="10" dirty="0">
                <a:latin typeface="Arial"/>
                <a:cs typeface="Arial"/>
              </a:rPr>
              <a:t> </a:t>
            </a:r>
            <a:r>
              <a:rPr sz="2180" dirty="0">
                <a:latin typeface="Arial"/>
                <a:cs typeface="Arial"/>
              </a:rPr>
              <a:t>into</a:t>
            </a:r>
            <a:r>
              <a:rPr sz="2180" spc="10" dirty="0">
                <a:latin typeface="Arial"/>
                <a:cs typeface="Arial"/>
              </a:rPr>
              <a:t> </a:t>
            </a:r>
            <a:r>
              <a:rPr sz="2180" spc="-129" dirty="0">
                <a:latin typeface="Arial"/>
                <a:cs typeface="Arial"/>
              </a:rPr>
              <a:t>one</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two</a:t>
            </a:r>
            <a:r>
              <a:rPr sz="2180" spc="10" dirty="0">
                <a:latin typeface="Arial"/>
                <a:cs typeface="Arial"/>
              </a:rPr>
              <a:t> </a:t>
            </a:r>
            <a:r>
              <a:rPr sz="2180" spc="-20" dirty="0">
                <a:latin typeface="Arial"/>
                <a:cs typeface="Arial"/>
              </a:rPr>
              <a:t>categories:</a:t>
            </a:r>
            <a:endParaRPr sz="2180">
              <a:latin typeface="Arial"/>
              <a:cs typeface="Arial"/>
            </a:endParaRPr>
          </a:p>
        </p:txBody>
      </p:sp>
      <p:sp>
        <p:nvSpPr>
          <p:cNvPr id="8" name="object 8">
            <a:extLst>
              <a:ext uri="{FF2B5EF4-FFF2-40B4-BE49-F238E27FC236}">
                <a16:creationId xmlns:a16="http://schemas.microsoft.com/office/drawing/2014/main" id="{5D70AA87-9B95-C459-0B94-7A1EFD3FD688}"/>
              </a:ext>
            </a:extLst>
          </p:cNvPr>
          <p:cNvSpPr txBox="1"/>
          <p:nvPr/>
        </p:nvSpPr>
        <p:spPr>
          <a:xfrm>
            <a:off x="4031898" y="3741623"/>
            <a:ext cx="7760286" cy="2109423"/>
          </a:xfrm>
          <a:prstGeom prst="rect">
            <a:avLst/>
          </a:prstGeom>
        </p:spPr>
        <p:txBody>
          <a:bodyPr vert="horz" wrap="square" lIns="0" tIns="13842" rIns="0" bIns="0" rtlCol="0">
            <a:spAutoFit/>
          </a:bodyPr>
          <a:lstStyle/>
          <a:p>
            <a:pPr marL="25168" marR="10067">
              <a:lnSpc>
                <a:spcPct val="102600"/>
              </a:lnSpc>
              <a:spcBef>
                <a:spcPts val="109"/>
              </a:spcBef>
            </a:pPr>
            <a:r>
              <a:rPr sz="2180" spc="-99" dirty="0">
                <a:solidFill>
                  <a:srgbClr val="00B0F0"/>
                </a:solidFill>
                <a:latin typeface="Arial"/>
                <a:cs typeface="Arial"/>
              </a:rPr>
              <a:t>Observational</a:t>
            </a:r>
            <a:r>
              <a:rPr sz="2180" spc="10" dirty="0">
                <a:solidFill>
                  <a:srgbClr val="00B0F0"/>
                </a:solidFill>
                <a:latin typeface="Arial"/>
                <a:cs typeface="Arial"/>
              </a:rPr>
              <a:t> </a:t>
            </a:r>
            <a:r>
              <a:rPr sz="2180" spc="-69" dirty="0">
                <a:solidFill>
                  <a:srgbClr val="00B0F0"/>
                </a:solidFill>
                <a:latin typeface="Arial"/>
                <a:cs typeface="Arial"/>
              </a:rPr>
              <a:t>studies</a:t>
            </a:r>
            <a:r>
              <a:rPr sz="2180" spc="-69" dirty="0">
                <a:latin typeface="Arial"/>
                <a:cs typeface="Arial"/>
              </a:rPr>
              <a:t>:</a:t>
            </a:r>
            <a:r>
              <a:rPr sz="2180" spc="226" dirty="0">
                <a:latin typeface="Arial"/>
                <a:cs typeface="Arial"/>
              </a:rPr>
              <a:t> </a:t>
            </a:r>
            <a:r>
              <a:rPr sz="2180" spc="-168" dirty="0">
                <a:latin typeface="Arial"/>
                <a:cs typeface="Arial"/>
              </a:rPr>
              <a:t>researchers</a:t>
            </a:r>
            <a:r>
              <a:rPr sz="2180" spc="20" dirty="0">
                <a:latin typeface="Arial"/>
                <a:cs typeface="Arial"/>
              </a:rPr>
              <a:t> </a:t>
            </a:r>
            <a:r>
              <a:rPr sz="2180" spc="-139" dirty="0">
                <a:latin typeface="Arial"/>
                <a:cs typeface="Arial"/>
              </a:rPr>
              <a:t>observe</a:t>
            </a:r>
            <a:r>
              <a:rPr sz="2180" spc="20" dirty="0">
                <a:latin typeface="Arial"/>
                <a:cs typeface="Arial"/>
              </a:rPr>
              <a:t> </a:t>
            </a:r>
            <a:r>
              <a:rPr sz="2180" dirty="0">
                <a:latin typeface="Arial"/>
                <a:cs typeface="Arial"/>
              </a:rPr>
              <a:t>both</a:t>
            </a:r>
            <a:r>
              <a:rPr sz="2180" spc="20" dirty="0">
                <a:latin typeface="Arial"/>
                <a:cs typeface="Arial"/>
              </a:rPr>
              <a:t> </a:t>
            </a:r>
            <a:r>
              <a:rPr sz="2180" dirty="0">
                <a:latin typeface="Arial"/>
                <a:cs typeface="Arial"/>
              </a:rPr>
              <a:t>the</a:t>
            </a:r>
            <a:r>
              <a:rPr sz="2180" spc="20" dirty="0">
                <a:latin typeface="Arial"/>
                <a:cs typeface="Arial"/>
              </a:rPr>
              <a:t> </a:t>
            </a:r>
            <a:r>
              <a:rPr sz="2180" spc="-89" dirty="0">
                <a:latin typeface="Arial"/>
                <a:cs typeface="Arial"/>
              </a:rPr>
              <a:t>explanatory</a:t>
            </a:r>
            <a:r>
              <a:rPr sz="2180" spc="20" dirty="0">
                <a:latin typeface="Arial"/>
                <a:cs typeface="Arial"/>
              </a:rPr>
              <a:t> </a:t>
            </a:r>
            <a:r>
              <a:rPr sz="2180" spc="-50" dirty="0">
                <a:latin typeface="Arial"/>
                <a:cs typeface="Arial"/>
              </a:rPr>
              <a:t>and </a:t>
            </a:r>
            <a:r>
              <a:rPr sz="2180" spc="-159" dirty="0">
                <a:latin typeface="Arial"/>
                <a:cs typeface="Arial"/>
              </a:rPr>
              <a:t>response</a:t>
            </a:r>
            <a:r>
              <a:rPr sz="2180" dirty="0">
                <a:latin typeface="Arial"/>
                <a:cs typeface="Arial"/>
              </a:rPr>
              <a:t> </a:t>
            </a:r>
            <a:r>
              <a:rPr sz="2180" spc="-109" dirty="0">
                <a:latin typeface="Arial"/>
                <a:cs typeface="Arial"/>
              </a:rPr>
              <a:t>variables</a:t>
            </a:r>
            <a:r>
              <a:rPr sz="2180" dirty="0">
                <a:latin typeface="Arial"/>
                <a:cs typeface="Arial"/>
              </a:rPr>
              <a:t> without </a:t>
            </a:r>
            <a:r>
              <a:rPr sz="2180" spc="-50" dirty="0">
                <a:latin typeface="Arial"/>
                <a:cs typeface="Arial"/>
              </a:rPr>
              <a:t>interfering</a:t>
            </a:r>
            <a:r>
              <a:rPr sz="2180" dirty="0">
                <a:latin typeface="Arial"/>
                <a:cs typeface="Arial"/>
              </a:rPr>
              <a:t> in </a:t>
            </a:r>
            <a:r>
              <a:rPr sz="2180" spc="-89" dirty="0">
                <a:latin typeface="Arial"/>
                <a:cs typeface="Arial"/>
              </a:rPr>
              <a:t>how</a:t>
            </a:r>
            <a:r>
              <a:rPr sz="2180" dirty="0">
                <a:latin typeface="Arial"/>
                <a:cs typeface="Arial"/>
              </a:rPr>
              <a:t> the </a:t>
            </a:r>
            <a:r>
              <a:rPr sz="2180" spc="-40" dirty="0">
                <a:latin typeface="Arial"/>
                <a:cs typeface="Arial"/>
              </a:rPr>
              <a:t>data</a:t>
            </a:r>
            <a:r>
              <a:rPr sz="2180" dirty="0">
                <a:latin typeface="Arial"/>
                <a:cs typeface="Arial"/>
              </a:rPr>
              <a:t> </a:t>
            </a:r>
            <a:r>
              <a:rPr sz="2180" spc="-20" dirty="0">
                <a:latin typeface="Arial"/>
                <a:cs typeface="Arial"/>
              </a:rPr>
              <a:t>arise</a:t>
            </a:r>
            <a:endParaRPr sz="2180" dirty="0">
              <a:latin typeface="Arial"/>
              <a:cs typeface="Arial"/>
            </a:endParaRPr>
          </a:p>
          <a:p>
            <a:pPr marL="25168" marR="664424">
              <a:lnSpc>
                <a:spcPts val="2378"/>
              </a:lnSpc>
              <a:spcBef>
                <a:spcPts val="1021"/>
              </a:spcBef>
            </a:pPr>
            <a:r>
              <a:rPr sz="2180" spc="-79" dirty="0">
                <a:solidFill>
                  <a:srgbClr val="00B0F0"/>
                </a:solidFill>
                <a:latin typeface="Arial"/>
                <a:cs typeface="Arial"/>
              </a:rPr>
              <a:t>Experiments</a:t>
            </a:r>
            <a:r>
              <a:rPr sz="2180" spc="-79" dirty="0">
                <a:latin typeface="Arial"/>
                <a:cs typeface="Arial"/>
              </a:rPr>
              <a:t>:</a:t>
            </a:r>
            <a:r>
              <a:rPr sz="2180" spc="248" dirty="0">
                <a:latin typeface="Arial"/>
                <a:cs typeface="Arial"/>
              </a:rPr>
              <a:t> </a:t>
            </a:r>
            <a:r>
              <a:rPr sz="2180" spc="-168" dirty="0">
                <a:latin typeface="Arial"/>
                <a:cs typeface="Arial"/>
              </a:rPr>
              <a:t>researchers</a:t>
            </a:r>
            <a:r>
              <a:rPr sz="2180" spc="30" dirty="0">
                <a:latin typeface="Arial"/>
                <a:cs typeface="Arial"/>
              </a:rPr>
              <a:t> </a:t>
            </a:r>
            <a:r>
              <a:rPr sz="2180" spc="-89" dirty="0">
                <a:latin typeface="Arial"/>
                <a:cs typeface="Arial"/>
              </a:rPr>
              <a:t>intervene</a:t>
            </a:r>
            <a:r>
              <a:rPr sz="2180" spc="40" dirty="0">
                <a:latin typeface="Arial"/>
                <a:cs typeface="Arial"/>
              </a:rPr>
              <a:t> </a:t>
            </a:r>
            <a:r>
              <a:rPr sz="2180" spc="-79" dirty="0">
                <a:latin typeface="Arial"/>
                <a:cs typeface="Arial"/>
              </a:rPr>
              <a:t>and</a:t>
            </a:r>
            <a:r>
              <a:rPr sz="2180" spc="40" dirty="0">
                <a:latin typeface="Arial"/>
                <a:cs typeface="Arial"/>
              </a:rPr>
              <a:t> </a:t>
            </a:r>
            <a:r>
              <a:rPr sz="2180" spc="-159" dirty="0">
                <a:latin typeface="Arial"/>
                <a:cs typeface="Arial"/>
              </a:rPr>
              <a:t>assign</a:t>
            </a:r>
            <a:r>
              <a:rPr sz="2180" spc="40" dirty="0">
                <a:latin typeface="Arial"/>
                <a:cs typeface="Arial"/>
              </a:rPr>
              <a:t> </a:t>
            </a:r>
            <a:r>
              <a:rPr sz="2180" spc="-50" dirty="0">
                <a:latin typeface="Arial"/>
                <a:cs typeface="Arial"/>
              </a:rPr>
              <a:t>treatments</a:t>
            </a:r>
            <a:r>
              <a:rPr sz="2180" spc="30" dirty="0">
                <a:latin typeface="Arial"/>
                <a:cs typeface="Arial"/>
              </a:rPr>
              <a:t> </a:t>
            </a:r>
            <a:r>
              <a:rPr sz="2180" spc="-40" dirty="0">
                <a:latin typeface="Arial"/>
                <a:cs typeface="Arial"/>
              </a:rPr>
              <a:t>(the </a:t>
            </a:r>
            <a:r>
              <a:rPr sz="2180" spc="-79" dirty="0">
                <a:latin typeface="Arial"/>
                <a:cs typeface="Arial"/>
              </a:rPr>
              <a:t>explanatory</a:t>
            </a:r>
            <a:r>
              <a:rPr sz="2180" spc="-20" dirty="0">
                <a:latin typeface="Arial"/>
                <a:cs typeface="Arial"/>
              </a:rPr>
              <a:t> </a:t>
            </a:r>
            <a:r>
              <a:rPr sz="2180" spc="-69" dirty="0">
                <a:latin typeface="Arial"/>
                <a:cs typeface="Arial"/>
              </a:rPr>
              <a:t>variable)</a:t>
            </a:r>
            <a:r>
              <a:rPr sz="2180" spc="-20" dirty="0">
                <a:latin typeface="Arial"/>
                <a:cs typeface="Arial"/>
              </a:rPr>
              <a:t> </a:t>
            </a:r>
            <a:r>
              <a:rPr sz="2180" dirty="0">
                <a:latin typeface="Arial"/>
                <a:cs typeface="Arial"/>
              </a:rPr>
              <a:t>to</a:t>
            </a:r>
            <a:r>
              <a:rPr sz="2180" spc="-10" dirty="0">
                <a:latin typeface="Arial"/>
                <a:cs typeface="Arial"/>
              </a:rPr>
              <a:t> </a:t>
            </a:r>
            <a:r>
              <a:rPr sz="2180" spc="-149" dirty="0">
                <a:latin typeface="Arial"/>
                <a:cs typeface="Arial"/>
              </a:rPr>
              <a:t>each</a:t>
            </a:r>
            <a:r>
              <a:rPr sz="2180" dirty="0">
                <a:latin typeface="Arial"/>
                <a:cs typeface="Arial"/>
              </a:rPr>
              <a:t> </a:t>
            </a:r>
            <a:r>
              <a:rPr sz="2180" spc="-20" dirty="0">
                <a:latin typeface="Arial"/>
                <a:cs typeface="Arial"/>
              </a:rPr>
              <a:t>participant</a:t>
            </a:r>
            <a:r>
              <a:rPr sz="2180" spc="-10" dirty="0">
                <a:latin typeface="Arial"/>
                <a:cs typeface="Arial"/>
              </a:rPr>
              <a:t> </a:t>
            </a:r>
            <a:r>
              <a:rPr sz="2180" dirty="0">
                <a:latin typeface="Arial"/>
                <a:cs typeface="Arial"/>
              </a:rPr>
              <a:t>in</a:t>
            </a:r>
            <a:r>
              <a:rPr sz="2180" spc="-10" dirty="0">
                <a:latin typeface="Arial"/>
                <a:cs typeface="Arial"/>
              </a:rPr>
              <a:t> </a:t>
            </a:r>
            <a:r>
              <a:rPr sz="2180" dirty="0">
                <a:latin typeface="Arial"/>
                <a:cs typeface="Arial"/>
              </a:rPr>
              <a:t>the</a:t>
            </a:r>
            <a:r>
              <a:rPr sz="2180" spc="-10" dirty="0">
                <a:latin typeface="Arial"/>
                <a:cs typeface="Arial"/>
              </a:rPr>
              <a:t> </a:t>
            </a:r>
            <a:r>
              <a:rPr sz="2180" spc="-20" dirty="0">
                <a:latin typeface="Arial"/>
                <a:cs typeface="Arial"/>
              </a:rPr>
              <a:t>study</a:t>
            </a:r>
            <a:endParaRPr sz="2180" dirty="0">
              <a:latin typeface="Arial"/>
              <a:cs typeface="Arial"/>
            </a:endParaRPr>
          </a:p>
          <a:p>
            <a:pPr marL="186240">
              <a:lnSpc>
                <a:spcPts val="2378"/>
              </a:lnSpc>
              <a:spcBef>
                <a:spcPts val="495"/>
              </a:spcBef>
            </a:pPr>
            <a:r>
              <a:rPr sz="1982" i="1" spc="773" dirty="0">
                <a:solidFill>
                  <a:srgbClr val="3333B2"/>
                </a:solidFill>
                <a:latin typeface="Menlo"/>
                <a:cs typeface="Menlo"/>
              </a:rPr>
              <a:t>→</a:t>
            </a:r>
            <a:r>
              <a:rPr sz="1982" i="1" spc="-258" dirty="0">
                <a:solidFill>
                  <a:srgbClr val="3333B2"/>
                </a:solidFill>
                <a:latin typeface="Menlo"/>
                <a:cs typeface="Menlo"/>
              </a:rPr>
              <a:t> </a:t>
            </a:r>
            <a:r>
              <a:rPr sz="1982" dirty="0">
                <a:latin typeface="Arial"/>
                <a:cs typeface="Arial"/>
              </a:rPr>
              <a:t>if</a:t>
            </a:r>
            <a:r>
              <a:rPr sz="1982" spc="10" dirty="0">
                <a:latin typeface="Arial"/>
                <a:cs typeface="Arial"/>
              </a:rPr>
              <a:t> </a:t>
            </a:r>
            <a:r>
              <a:rPr sz="1982" dirty="0">
                <a:latin typeface="Arial"/>
                <a:cs typeface="Arial"/>
              </a:rPr>
              <a:t>this</a:t>
            </a:r>
            <a:r>
              <a:rPr sz="1982" spc="30" dirty="0">
                <a:latin typeface="Arial"/>
                <a:cs typeface="Arial"/>
              </a:rPr>
              <a:t> </a:t>
            </a:r>
            <a:r>
              <a:rPr sz="1982" spc="-99" dirty="0">
                <a:latin typeface="Arial"/>
                <a:cs typeface="Arial"/>
              </a:rPr>
              <a:t>assignment</a:t>
            </a:r>
            <a:r>
              <a:rPr sz="1982" spc="30" dirty="0">
                <a:latin typeface="Arial"/>
                <a:cs typeface="Arial"/>
              </a:rPr>
              <a:t> </a:t>
            </a:r>
            <a:r>
              <a:rPr sz="1982" spc="-89" dirty="0">
                <a:latin typeface="Arial"/>
                <a:cs typeface="Arial"/>
              </a:rPr>
              <a:t>involves</a:t>
            </a:r>
            <a:r>
              <a:rPr sz="1982" spc="10" dirty="0">
                <a:latin typeface="Arial"/>
                <a:cs typeface="Arial"/>
              </a:rPr>
              <a:t> </a:t>
            </a:r>
            <a:r>
              <a:rPr sz="1982" spc="-59" dirty="0">
                <a:latin typeface="Arial"/>
                <a:cs typeface="Arial"/>
              </a:rPr>
              <a:t>randomization,</a:t>
            </a:r>
            <a:r>
              <a:rPr sz="1982" spc="20" dirty="0">
                <a:latin typeface="Arial"/>
                <a:cs typeface="Arial"/>
              </a:rPr>
              <a:t> </a:t>
            </a:r>
            <a:r>
              <a:rPr sz="1982" spc="-20" dirty="0">
                <a:latin typeface="Arial"/>
                <a:cs typeface="Arial"/>
              </a:rPr>
              <a:t>then</a:t>
            </a:r>
            <a:r>
              <a:rPr sz="1982" spc="20" dirty="0">
                <a:latin typeface="Arial"/>
                <a:cs typeface="Arial"/>
              </a:rPr>
              <a:t> </a:t>
            </a:r>
            <a:r>
              <a:rPr sz="1982" spc="-159" dirty="0">
                <a:latin typeface="Arial"/>
                <a:cs typeface="Arial"/>
              </a:rPr>
              <a:t>we</a:t>
            </a:r>
            <a:r>
              <a:rPr sz="1982" spc="20" dirty="0">
                <a:latin typeface="Arial"/>
                <a:cs typeface="Arial"/>
              </a:rPr>
              <a:t> </a:t>
            </a:r>
            <a:r>
              <a:rPr sz="1982" spc="-20" dirty="0">
                <a:latin typeface="Arial"/>
                <a:cs typeface="Arial"/>
              </a:rPr>
              <a:t>call</a:t>
            </a:r>
            <a:r>
              <a:rPr sz="1982" spc="20" dirty="0">
                <a:latin typeface="Arial"/>
                <a:cs typeface="Arial"/>
              </a:rPr>
              <a:t> </a:t>
            </a:r>
            <a:r>
              <a:rPr sz="1982" dirty="0">
                <a:latin typeface="Arial"/>
                <a:cs typeface="Arial"/>
              </a:rPr>
              <a:t>the</a:t>
            </a:r>
            <a:r>
              <a:rPr sz="1982" spc="10" dirty="0">
                <a:latin typeface="Arial"/>
                <a:cs typeface="Arial"/>
              </a:rPr>
              <a:t> </a:t>
            </a:r>
            <a:r>
              <a:rPr sz="1982" spc="-40" dirty="0">
                <a:latin typeface="Arial"/>
                <a:cs typeface="Arial"/>
              </a:rPr>
              <a:t>study</a:t>
            </a:r>
            <a:r>
              <a:rPr sz="1982" spc="30" dirty="0">
                <a:latin typeface="Arial"/>
                <a:cs typeface="Arial"/>
              </a:rPr>
              <a:t> </a:t>
            </a:r>
            <a:r>
              <a:rPr sz="1982" spc="-99" dirty="0">
                <a:latin typeface="Arial"/>
                <a:cs typeface="Arial"/>
              </a:rPr>
              <a:t>a</a:t>
            </a:r>
            <a:endParaRPr sz="1982" dirty="0">
              <a:latin typeface="Arial"/>
              <a:cs typeface="Arial"/>
            </a:endParaRPr>
          </a:p>
          <a:p>
            <a:pPr marL="573821">
              <a:lnSpc>
                <a:spcPts val="2378"/>
              </a:lnSpc>
            </a:pPr>
            <a:r>
              <a:rPr sz="1982" i="1" spc="-99" dirty="0">
                <a:latin typeface="Arial"/>
                <a:cs typeface="Arial"/>
              </a:rPr>
              <a:t>randomized</a:t>
            </a:r>
            <a:r>
              <a:rPr sz="1982" i="1" spc="59" dirty="0">
                <a:latin typeface="Arial"/>
                <a:cs typeface="Arial"/>
              </a:rPr>
              <a:t> </a:t>
            </a:r>
            <a:r>
              <a:rPr sz="1982" i="1" spc="-20" dirty="0">
                <a:latin typeface="Arial"/>
                <a:cs typeface="Arial"/>
              </a:rPr>
              <a:t>experiment</a:t>
            </a:r>
            <a:endParaRPr sz="1982" dirty="0">
              <a:latin typeface="Arial"/>
              <a:cs typeface="Arial"/>
            </a:endParaRPr>
          </a:p>
        </p:txBody>
      </p:sp>
    </p:spTree>
    <p:extLst>
      <p:ext uri="{BB962C8B-B14F-4D97-AF65-F5344CB8AC3E}">
        <p14:creationId xmlns:p14="http://schemas.microsoft.com/office/powerpoint/2010/main" val="911199178"/>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3">
            <a:extLst>
              <a:ext uri="{FF2B5EF4-FFF2-40B4-BE49-F238E27FC236}">
                <a16:creationId xmlns:a16="http://schemas.microsoft.com/office/drawing/2014/main" id="{76DC1ED3-52D4-5379-887B-FA6EAE788745}"/>
              </a:ext>
            </a:extLst>
          </p:cNvPr>
          <p:cNvSpPr/>
          <p:nvPr/>
        </p:nvSpPr>
        <p:spPr>
          <a:xfrm>
            <a:off x="3306800" y="782368"/>
            <a:ext cx="8784532" cy="393863"/>
          </a:xfrm>
          <a:custGeom>
            <a:avLst/>
            <a:gdLst/>
            <a:ahLst/>
            <a:cxnLst/>
            <a:rect l="l" t="t" r="r" b="b"/>
            <a:pathLst>
              <a:path w="4432935" h="198754">
                <a:moveTo>
                  <a:pt x="4381765" y="0"/>
                </a:moveTo>
                <a:lnTo>
                  <a:pt x="50800" y="0"/>
                </a:lnTo>
                <a:lnTo>
                  <a:pt x="31075" y="4008"/>
                </a:lnTo>
                <a:lnTo>
                  <a:pt x="14922" y="14922"/>
                </a:lnTo>
                <a:lnTo>
                  <a:pt x="4008" y="31075"/>
                </a:lnTo>
                <a:lnTo>
                  <a:pt x="0" y="50800"/>
                </a:lnTo>
                <a:lnTo>
                  <a:pt x="0" y="198363"/>
                </a:lnTo>
                <a:lnTo>
                  <a:pt x="4432566" y="198363"/>
                </a:lnTo>
                <a:lnTo>
                  <a:pt x="4432566" y="50800"/>
                </a:lnTo>
                <a:lnTo>
                  <a:pt x="4428558" y="31075"/>
                </a:lnTo>
                <a:lnTo>
                  <a:pt x="4417643" y="14922"/>
                </a:lnTo>
                <a:lnTo>
                  <a:pt x="4401490" y="4008"/>
                </a:lnTo>
                <a:lnTo>
                  <a:pt x="4381765" y="0"/>
                </a:lnTo>
                <a:close/>
              </a:path>
            </a:pathLst>
          </a:custGeom>
          <a:solidFill>
            <a:srgbClr val="D6D6EF"/>
          </a:solidFill>
        </p:spPr>
        <p:txBody>
          <a:bodyPr wrap="square" lIns="0" tIns="0" rIns="0" bIns="0" rtlCol="0"/>
          <a:lstStyle/>
          <a:p>
            <a:endParaRPr sz="3567"/>
          </a:p>
        </p:txBody>
      </p:sp>
      <p:grpSp>
        <p:nvGrpSpPr>
          <p:cNvPr id="12" name="object 5">
            <a:extLst>
              <a:ext uri="{FF2B5EF4-FFF2-40B4-BE49-F238E27FC236}">
                <a16:creationId xmlns:a16="http://schemas.microsoft.com/office/drawing/2014/main" id="{28402E54-BC0B-91D0-A2C8-1AE9F86ACFB1}"/>
              </a:ext>
            </a:extLst>
          </p:cNvPr>
          <p:cNvGrpSpPr/>
          <p:nvPr/>
        </p:nvGrpSpPr>
        <p:grpSpPr>
          <a:xfrm>
            <a:off x="3306800" y="1161812"/>
            <a:ext cx="8784532" cy="1834312"/>
            <a:chOff x="87743" y="661111"/>
            <a:chExt cx="4432935" cy="925648"/>
          </a:xfrm>
        </p:grpSpPr>
        <p:pic>
          <p:nvPicPr>
            <p:cNvPr id="13" name="object 6">
              <a:extLst>
                <a:ext uri="{FF2B5EF4-FFF2-40B4-BE49-F238E27FC236}">
                  <a16:creationId xmlns:a16="http://schemas.microsoft.com/office/drawing/2014/main" id="{BBC53EC1-A251-B5AF-AAA2-957F975CCCA0}"/>
                </a:ext>
              </a:extLst>
            </p:cNvPr>
            <p:cNvPicPr/>
            <p:nvPr/>
          </p:nvPicPr>
          <p:blipFill>
            <a:blip r:embed="rId2" cstate="print"/>
            <a:stretch>
              <a:fillRect/>
            </a:stretch>
          </p:blipFill>
          <p:spPr>
            <a:xfrm>
              <a:off x="87744" y="661111"/>
              <a:ext cx="4432565" cy="50609"/>
            </a:xfrm>
            <a:prstGeom prst="rect">
              <a:avLst/>
            </a:prstGeom>
          </p:spPr>
        </p:pic>
        <p:sp>
          <p:nvSpPr>
            <p:cNvPr id="15" name="object 8">
              <a:extLst>
                <a:ext uri="{FF2B5EF4-FFF2-40B4-BE49-F238E27FC236}">
                  <a16:creationId xmlns:a16="http://schemas.microsoft.com/office/drawing/2014/main" id="{365550BD-EE20-B499-FB0F-7C7FB4B220B3}"/>
                </a:ext>
              </a:extLst>
            </p:cNvPr>
            <p:cNvSpPr/>
            <p:nvPr/>
          </p:nvSpPr>
          <p:spPr>
            <a:xfrm>
              <a:off x="87743" y="705379"/>
              <a:ext cx="4432935" cy="881380"/>
            </a:xfrm>
            <a:custGeom>
              <a:avLst/>
              <a:gdLst/>
              <a:ahLst/>
              <a:cxnLst/>
              <a:rect l="l" t="t" r="r" b="b"/>
              <a:pathLst>
                <a:path w="4432935" h="881380">
                  <a:moveTo>
                    <a:pt x="4432566" y="0"/>
                  </a:moveTo>
                  <a:lnTo>
                    <a:pt x="0" y="0"/>
                  </a:lnTo>
                  <a:lnTo>
                    <a:pt x="0" y="830393"/>
                  </a:lnTo>
                  <a:lnTo>
                    <a:pt x="4008" y="850117"/>
                  </a:lnTo>
                  <a:lnTo>
                    <a:pt x="14922" y="866270"/>
                  </a:lnTo>
                  <a:lnTo>
                    <a:pt x="31075" y="877184"/>
                  </a:lnTo>
                  <a:lnTo>
                    <a:pt x="50800" y="881193"/>
                  </a:lnTo>
                  <a:lnTo>
                    <a:pt x="4381765" y="881193"/>
                  </a:lnTo>
                  <a:lnTo>
                    <a:pt x="4401490" y="877184"/>
                  </a:lnTo>
                  <a:lnTo>
                    <a:pt x="4417643" y="866270"/>
                  </a:lnTo>
                  <a:lnTo>
                    <a:pt x="4428558" y="850117"/>
                  </a:lnTo>
                  <a:lnTo>
                    <a:pt x="4432566" y="830393"/>
                  </a:lnTo>
                  <a:lnTo>
                    <a:pt x="4432566" y="0"/>
                  </a:lnTo>
                  <a:close/>
                </a:path>
              </a:pathLst>
            </a:custGeom>
            <a:solidFill>
              <a:srgbClr val="EAEAF7"/>
            </a:solidFill>
          </p:spPr>
          <p:txBody>
            <a:bodyPr wrap="square" lIns="0" tIns="0" rIns="0" bIns="0" rtlCol="0"/>
            <a:lstStyle/>
            <a:p>
              <a:endParaRPr sz="3567"/>
            </a:p>
          </p:txBody>
        </p:sp>
      </p:grpSp>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139" dirty="0"/>
              <a:t>Types</a:t>
            </a:r>
            <a:r>
              <a:rPr lang="en-US" spc="-10" dirty="0"/>
              <a:t> </a:t>
            </a:r>
            <a:r>
              <a:rPr lang="en-US" dirty="0"/>
              <a:t>of </a:t>
            </a:r>
            <a:r>
              <a:rPr lang="en-US" spc="-40" dirty="0"/>
              <a:t>Study</a:t>
            </a:r>
            <a:r>
              <a:rPr lang="en-US" dirty="0"/>
              <a:t> </a:t>
            </a:r>
            <a:r>
              <a:rPr lang="en-US" spc="-159" dirty="0"/>
              <a:t>Designs</a:t>
            </a:r>
            <a:r>
              <a:rPr lang="en-US" dirty="0"/>
              <a:t> </a:t>
            </a:r>
          </a:p>
        </p:txBody>
      </p:sp>
      <p:sp>
        <p:nvSpPr>
          <p:cNvPr id="11" name="object 4">
            <a:extLst>
              <a:ext uri="{FF2B5EF4-FFF2-40B4-BE49-F238E27FC236}">
                <a16:creationId xmlns:a16="http://schemas.microsoft.com/office/drawing/2014/main" id="{9F1473CD-4B79-BDFB-96BF-B970A860001D}"/>
              </a:ext>
            </a:extLst>
          </p:cNvPr>
          <p:cNvSpPr txBox="1"/>
          <p:nvPr/>
        </p:nvSpPr>
        <p:spPr>
          <a:xfrm>
            <a:off x="3407469" y="731019"/>
            <a:ext cx="3543510" cy="411677"/>
          </a:xfrm>
          <a:prstGeom prst="rect">
            <a:avLst/>
          </a:prstGeom>
        </p:spPr>
        <p:txBody>
          <a:bodyPr vert="horz" wrap="square" lIns="0" tIns="45301" rIns="0" bIns="0" rtlCol="0">
            <a:spAutoFit/>
          </a:bodyPr>
          <a:lstStyle/>
          <a:p>
            <a:pPr>
              <a:spcBef>
                <a:spcPts val="357"/>
              </a:spcBef>
            </a:pPr>
            <a:r>
              <a:rPr sz="2378" spc="-79" dirty="0">
                <a:solidFill>
                  <a:srgbClr val="3333B2"/>
                </a:solidFill>
                <a:latin typeface="Arial"/>
                <a:cs typeface="Arial"/>
              </a:rPr>
              <a:t>Handwriting</a:t>
            </a:r>
            <a:r>
              <a:rPr sz="2378" spc="-20" dirty="0">
                <a:solidFill>
                  <a:srgbClr val="3333B2"/>
                </a:solidFill>
                <a:latin typeface="Arial"/>
                <a:cs typeface="Arial"/>
              </a:rPr>
              <a:t> </a:t>
            </a:r>
            <a:r>
              <a:rPr sz="2378" spc="-139" dirty="0">
                <a:solidFill>
                  <a:srgbClr val="3333B2"/>
                </a:solidFill>
                <a:latin typeface="Arial"/>
                <a:cs typeface="Arial"/>
              </a:rPr>
              <a:t>and</a:t>
            </a:r>
            <a:r>
              <a:rPr sz="2378" spc="-10" dirty="0">
                <a:solidFill>
                  <a:srgbClr val="3333B2"/>
                </a:solidFill>
                <a:latin typeface="Arial"/>
                <a:cs typeface="Arial"/>
              </a:rPr>
              <a:t> </a:t>
            </a:r>
            <a:r>
              <a:rPr sz="2378" spc="-99" dirty="0">
                <a:solidFill>
                  <a:srgbClr val="3333B2"/>
                </a:solidFill>
                <a:latin typeface="Arial"/>
                <a:cs typeface="Arial"/>
              </a:rPr>
              <a:t>SAT</a:t>
            </a:r>
            <a:r>
              <a:rPr sz="2378" spc="-20" dirty="0">
                <a:solidFill>
                  <a:srgbClr val="3333B2"/>
                </a:solidFill>
                <a:latin typeface="Arial"/>
                <a:cs typeface="Arial"/>
              </a:rPr>
              <a:t> </a:t>
            </a:r>
            <a:r>
              <a:rPr sz="2378" spc="-198" dirty="0">
                <a:solidFill>
                  <a:srgbClr val="3333B2"/>
                </a:solidFill>
                <a:latin typeface="Arial"/>
                <a:cs typeface="Arial"/>
              </a:rPr>
              <a:t>Scores</a:t>
            </a:r>
            <a:endParaRPr sz="2378">
              <a:latin typeface="Arial"/>
              <a:cs typeface="Arial"/>
            </a:endParaRPr>
          </a:p>
        </p:txBody>
      </p:sp>
      <p:sp>
        <p:nvSpPr>
          <p:cNvPr id="16" name="object 9">
            <a:extLst>
              <a:ext uri="{FF2B5EF4-FFF2-40B4-BE49-F238E27FC236}">
                <a16:creationId xmlns:a16="http://schemas.microsoft.com/office/drawing/2014/main" id="{240A8A6A-D857-8A44-F1DE-84BF62FAF9C8}"/>
              </a:ext>
            </a:extLst>
          </p:cNvPr>
          <p:cNvSpPr txBox="1"/>
          <p:nvPr/>
        </p:nvSpPr>
        <p:spPr>
          <a:xfrm>
            <a:off x="3382302" y="1190650"/>
            <a:ext cx="8612138" cy="1718931"/>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An</a:t>
            </a:r>
            <a:r>
              <a:rPr sz="2180" spc="-59" dirty="0">
                <a:latin typeface="Arial"/>
                <a:cs typeface="Arial"/>
              </a:rPr>
              <a:t> </a:t>
            </a:r>
            <a:r>
              <a:rPr sz="2180" spc="-40" dirty="0">
                <a:latin typeface="Arial"/>
                <a:cs typeface="Arial"/>
              </a:rPr>
              <a:t>article</a:t>
            </a:r>
            <a:r>
              <a:rPr sz="2180" spc="-20" dirty="0">
                <a:latin typeface="Arial"/>
                <a:cs typeface="Arial"/>
              </a:rPr>
              <a:t> about </a:t>
            </a:r>
            <a:r>
              <a:rPr sz="2180" spc="-40" dirty="0">
                <a:latin typeface="Arial"/>
                <a:cs typeface="Arial"/>
              </a:rPr>
              <a:t>handwriting</a:t>
            </a:r>
            <a:r>
              <a:rPr sz="2180" spc="-20" dirty="0">
                <a:latin typeface="Arial"/>
                <a:cs typeface="Arial"/>
              </a:rPr>
              <a:t> </a:t>
            </a:r>
            <a:r>
              <a:rPr sz="2180" spc="-139" dirty="0">
                <a:latin typeface="Arial"/>
                <a:cs typeface="Arial"/>
              </a:rPr>
              <a:t>appeared</a:t>
            </a:r>
            <a:r>
              <a:rPr sz="2180" spc="-10" dirty="0">
                <a:latin typeface="Arial"/>
                <a:cs typeface="Arial"/>
              </a:rPr>
              <a:t> </a:t>
            </a:r>
            <a:r>
              <a:rPr sz="2180" dirty="0">
                <a:latin typeface="Arial"/>
                <a:cs typeface="Arial"/>
              </a:rPr>
              <a:t>in</a:t>
            </a:r>
            <a:r>
              <a:rPr sz="2180" spc="-20" dirty="0">
                <a:latin typeface="Arial"/>
                <a:cs typeface="Arial"/>
              </a:rPr>
              <a:t> </a:t>
            </a:r>
            <a:r>
              <a:rPr sz="2180" dirty="0">
                <a:latin typeface="Arial"/>
                <a:cs typeface="Arial"/>
              </a:rPr>
              <a:t>the</a:t>
            </a:r>
            <a:r>
              <a:rPr sz="2180" spc="-20" dirty="0">
                <a:latin typeface="Arial"/>
                <a:cs typeface="Arial"/>
              </a:rPr>
              <a:t> </a:t>
            </a:r>
            <a:r>
              <a:rPr sz="2180" spc="-59" dirty="0">
                <a:latin typeface="Arial"/>
                <a:cs typeface="Arial"/>
              </a:rPr>
              <a:t>October</a:t>
            </a:r>
            <a:r>
              <a:rPr sz="2180" spc="-20" dirty="0">
                <a:latin typeface="Arial"/>
                <a:cs typeface="Arial"/>
              </a:rPr>
              <a:t> 11, </a:t>
            </a:r>
            <a:r>
              <a:rPr sz="2180" spc="-109" dirty="0">
                <a:latin typeface="Arial"/>
                <a:cs typeface="Arial"/>
              </a:rPr>
              <a:t>2006</a:t>
            </a:r>
            <a:r>
              <a:rPr sz="2180" spc="-20" dirty="0">
                <a:latin typeface="Arial"/>
                <a:cs typeface="Arial"/>
              </a:rPr>
              <a:t> </a:t>
            </a:r>
            <a:r>
              <a:rPr sz="2180" spc="-159" dirty="0">
                <a:latin typeface="Arial"/>
                <a:cs typeface="Arial"/>
              </a:rPr>
              <a:t>issue</a:t>
            </a:r>
            <a:r>
              <a:rPr sz="2180" dirty="0">
                <a:latin typeface="Arial"/>
                <a:cs typeface="Arial"/>
              </a:rPr>
              <a:t> </a:t>
            </a:r>
            <a:r>
              <a:rPr sz="2180" spc="-50" dirty="0">
                <a:latin typeface="Arial"/>
                <a:cs typeface="Arial"/>
              </a:rPr>
              <a:t>of </a:t>
            </a:r>
            <a:r>
              <a:rPr sz="2180" dirty="0">
                <a:latin typeface="Arial"/>
                <a:cs typeface="Arial"/>
              </a:rPr>
              <a:t>the</a:t>
            </a:r>
            <a:r>
              <a:rPr sz="2180" spc="-20" dirty="0">
                <a:latin typeface="Arial"/>
                <a:cs typeface="Arial"/>
              </a:rPr>
              <a:t> </a:t>
            </a:r>
            <a:r>
              <a:rPr sz="2180" spc="-89" dirty="0">
                <a:latin typeface="Arial"/>
                <a:cs typeface="Arial"/>
              </a:rPr>
              <a:t>Washington</a:t>
            </a:r>
            <a:r>
              <a:rPr sz="2180" spc="-10" dirty="0">
                <a:latin typeface="Arial"/>
                <a:cs typeface="Arial"/>
              </a:rPr>
              <a:t> </a:t>
            </a:r>
            <a:r>
              <a:rPr sz="2180" spc="-20" dirty="0">
                <a:latin typeface="Arial"/>
                <a:cs typeface="Arial"/>
              </a:rPr>
              <a:t>Post.</a:t>
            </a:r>
            <a:r>
              <a:rPr sz="2180" spc="178" dirty="0">
                <a:latin typeface="Arial"/>
                <a:cs typeface="Arial"/>
              </a:rPr>
              <a:t> </a:t>
            </a:r>
            <a:r>
              <a:rPr sz="2180" dirty="0">
                <a:latin typeface="Arial"/>
                <a:cs typeface="Arial"/>
              </a:rPr>
              <a:t>The</a:t>
            </a:r>
            <a:r>
              <a:rPr sz="2180" spc="-10" dirty="0">
                <a:latin typeface="Arial"/>
                <a:cs typeface="Arial"/>
              </a:rPr>
              <a:t> </a:t>
            </a:r>
            <a:r>
              <a:rPr sz="2180" spc="-40" dirty="0">
                <a:latin typeface="Arial"/>
                <a:cs typeface="Arial"/>
              </a:rPr>
              <a:t>article</a:t>
            </a:r>
            <a:r>
              <a:rPr sz="2180" spc="-10" dirty="0">
                <a:latin typeface="Arial"/>
                <a:cs typeface="Arial"/>
              </a:rPr>
              <a:t> </a:t>
            </a:r>
            <a:r>
              <a:rPr sz="2180" spc="-89" dirty="0">
                <a:latin typeface="Arial"/>
                <a:cs typeface="Arial"/>
              </a:rPr>
              <a:t>mentioned</a:t>
            </a:r>
            <a:r>
              <a:rPr sz="2180" spc="-10" dirty="0">
                <a:latin typeface="Arial"/>
                <a:cs typeface="Arial"/>
              </a:rPr>
              <a:t> </a:t>
            </a:r>
            <a:r>
              <a:rPr sz="2180" dirty="0">
                <a:latin typeface="Arial"/>
                <a:cs typeface="Arial"/>
              </a:rPr>
              <a:t>that</a:t>
            </a:r>
            <a:r>
              <a:rPr sz="2180" spc="-10" dirty="0">
                <a:latin typeface="Arial"/>
                <a:cs typeface="Arial"/>
              </a:rPr>
              <a:t> </a:t>
            </a:r>
            <a:r>
              <a:rPr sz="2180" spc="-119" dirty="0">
                <a:latin typeface="Arial"/>
                <a:cs typeface="Arial"/>
              </a:rPr>
              <a:t>among</a:t>
            </a:r>
            <a:r>
              <a:rPr sz="2180" spc="-10" dirty="0">
                <a:latin typeface="Arial"/>
                <a:cs typeface="Arial"/>
              </a:rPr>
              <a:t> </a:t>
            </a:r>
            <a:r>
              <a:rPr sz="2180" dirty="0">
                <a:latin typeface="Arial"/>
                <a:cs typeface="Arial"/>
              </a:rPr>
              <a:t>a</a:t>
            </a:r>
            <a:r>
              <a:rPr sz="2180" spc="-10" dirty="0">
                <a:latin typeface="Arial"/>
                <a:cs typeface="Arial"/>
              </a:rPr>
              <a:t> </a:t>
            </a:r>
            <a:r>
              <a:rPr sz="2180" spc="-149" dirty="0">
                <a:latin typeface="Arial"/>
                <a:cs typeface="Arial"/>
              </a:rPr>
              <a:t>sample</a:t>
            </a:r>
            <a:r>
              <a:rPr sz="2180" dirty="0">
                <a:latin typeface="Arial"/>
                <a:cs typeface="Arial"/>
              </a:rPr>
              <a:t> </a:t>
            </a:r>
            <a:r>
              <a:rPr sz="2180" spc="-50" dirty="0">
                <a:latin typeface="Arial"/>
                <a:cs typeface="Arial"/>
              </a:rPr>
              <a:t>of </a:t>
            </a:r>
            <a:r>
              <a:rPr sz="2180" spc="-79" dirty="0">
                <a:latin typeface="Arial"/>
                <a:cs typeface="Arial"/>
              </a:rPr>
              <a:t>students </a:t>
            </a:r>
            <a:r>
              <a:rPr sz="2180" spc="-69" dirty="0">
                <a:latin typeface="Arial"/>
                <a:cs typeface="Arial"/>
              </a:rPr>
              <a:t>who</a:t>
            </a:r>
            <a:r>
              <a:rPr sz="2180" spc="-30" dirty="0">
                <a:latin typeface="Arial"/>
                <a:cs typeface="Arial"/>
              </a:rPr>
              <a:t> </a:t>
            </a:r>
            <a:r>
              <a:rPr sz="2180" dirty="0">
                <a:latin typeface="Arial"/>
                <a:cs typeface="Arial"/>
              </a:rPr>
              <a:t>took</a:t>
            </a:r>
            <a:r>
              <a:rPr sz="2180" spc="-20" dirty="0">
                <a:latin typeface="Arial"/>
                <a:cs typeface="Arial"/>
              </a:rPr>
              <a:t> </a:t>
            </a:r>
            <a:r>
              <a:rPr sz="2180" dirty="0">
                <a:latin typeface="Arial"/>
                <a:cs typeface="Arial"/>
              </a:rPr>
              <a:t>the</a:t>
            </a:r>
            <a:r>
              <a:rPr sz="2180" spc="-10" dirty="0">
                <a:latin typeface="Arial"/>
                <a:cs typeface="Arial"/>
              </a:rPr>
              <a:t> </a:t>
            </a:r>
            <a:r>
              <a:rPr sz="2180" spc="-226" dirty="0">
                <a:latin typeface="Arial"/>
                <a:cs typeface="Arial"/>
              </a:rPr>
              <a:t>essay</a:t>
            </a:r>
            <a:r>
              <a:rPr sz="2180" spc="79" dirty="0">
                <a:latin typeface="Arial"/>
                <a:cs typeface="Arial"/>
              </a:rPr>
              <a:t> </a:t>
            </a:r>
            <a:r>
              <a:rPr sz="2180" spc="-20" dirty="0">
                <a:latin typeface="Arial"/>
                <a:cs typeface="Arial"/>
              </a:rPr>
              <a:t>portion</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a:t>
            </a:r>
            <a:r>
              <a:rPr sz="2180" spc="-10" dirty="0">
                <a:latin typeface="Arial"/>
                <a:cs typeface="Arial"/>
              </a:rPr>
              <a:t> </a:t>
            </a:r>
            <a:r>
              <a:rPr sz="2180" spc="-50" dirty="0">
                <a:latin typeface="Arial"/>
                <a:cs typeface="Arial"/>
              </a:rPr>
              <a:t>SAT</a:t>
            </a:r>
            <a:r>
              <a:rPr sz="2180" spc="-10" dirty="0">
                <a:latin typeface="Arial"/>
                <a:cs typeface="Arial"/>
              </a:rPr>
              <a:t> </a:t>
            </a:r>
            <a:r>
              <a:rPr sz="2180" spc="-129" dirty="0">
                <a:latin typeface="Arial"/>
                <a:cs typeface="Arial"/>
              </a:rPr>
              <a:t>exam</a:t>
            </a:r>
            <a:r>
              <a:rPr sz="2180" spc="-10" dirty="0">
                <a:latin typeface="Arial"/>
                <a:cs typeface="Arial"/>
              </a:rPr>
              <a:t> </a:t>
            </a:r>
            <a:r>
              <a:rPr sz="2180" dirty="0">
                <a:latin typeface="Arial"/>
                <a:cs typeface="Arial"/>
              </a:rPr>
              <a:t>in</a:t>
            </a:r>
            <a:r>
              <a:rPr sz="2180" spc="-20" dirty="0">
                <a:latin typeface="Arial"/>
                <a:cs typeface="Arial"/>
              </a:rPr>
              <a:t> </a:t>
            </a:r>
            <a:r>
              <a:rPr sz="2180" spc="-139" dirty="0">
                <a:latin typeface="Arial"/>
                <a:cs typeface="Arial"/>
              </a:rPr>
              <a:t>2005-</a:t>
            </a:r>
            <a:r>
              <a:rPr sz="2180" spc="-99" dirty="0">
                <a:latin typeface="Arial"/>
                <a:cs typeface="Arial"/>
              </a:rPr>
              <a:t>2006,</a:t>
            </a:r>
            <a:r>
              <a:rPr sz="2180" spc="-10" dirty="0">
                <a:latin typeface="Arial"/>
                <a:cs typeface="Arial"/>
              </a:rPr>
              <a:t> </a:t>
            </a:r>
            <a:r>
              <a:rPr sz="2180" spc="-20" dirty="0">
                <a:latin typeface="Arial"/>
                <a:cs typeface="Arial"/>
              </a:rPr>
              <a:t>those </a:t>
            </a:r>
            <a:r>
              <a:rPr sz="2180" spc="-69" dirty="0">
                <a:latin typeface="Arial"/>
                <a:cs typeface="Arial"/>
              </a:rPr>
              <a:t>who</a:t>
            </a:r>
            <a:r>
              <a:rPr sz="2180" spc="-89" dirty="0">
                <a:latin typeface="Arial"/>
                <a:cs typeface="Arial"/>
              </a:rPr>
              <a:t> </a:t>
            </a:r>
            <a:r>
              <a:rPr sz="2180" spc="-20" dirty="0">
                <a:latin typeface="Arial"/>
                <a:cs typeface="Arial"/>
              </a:rPr>
              <a:t>wrote</a:t>
            </a:r>
            <a:r>
              <a:rPr sz="2180" spc="-59" dirty="0">
                <a:latin typeface="Arial"/>
                <a:cs typeface="Arial"/>
              </a:rPr>
              <a:t> </a:t>
            </a:r>
            <a:r>
              <a:rPr sz="2180" dirty="0">
                <a:latin typeface="Arial"/>
                <a:cs typeface="Arial"/>
              </a:rPr>
              <a:t>in</a:t>
            </a:r>
            <a:r>
              <a:rPr sz="2180" spc="-20" dirty="0">
                <a:latin typeface="Arial"/>
                <a:cs typeface="Arial"/>
              </a:rPr>
              <a:t> </a:t>
            </a:r>
            <a:r>
              <a:rPr sz="2180" spc="-99" dirty="0">
                <a:latin typeface="Arial"/>
                <a:cs typeface="Arial"/>
              </a:rPr>
              <a:t>cursive</a:t>
            </a:r>
            <a:r>
              <a:rPr sz="2180" spc="-10" dirty="0">
                <a:latin typeface="Arial"/>
                <a:cs typeface="Arial"/>
              </a:rPr>
              <a:t> </a:t>
            </a:r>
            <a:r>
              <a:rPr sz="2180" spc="-69" dirty="0">
                <a:latin typeface="Arial"/>
                <a:cs typeface="Arial"/>
              </a:rPr>
              <a:t>style</a:t>
            </a:r>
            <a:r>
              <a:rPr sz="2180" spc="-20" dirty="0">
                <a:latin typeface="Arial"/>
                <a:cs typeface="Arial"/>
              </a:rPr>
              <a:t> </a:t>
            </a:r>
            <a:r>
              <a:rPr sz="2180" spc="-159" dirty="0">
                <a:latin typeface="Arial"/>
                <a:cs typeface="Arial"/>
              </a:rPr>
              <a:t>scored</a:t>
            </a:r>
            <a:r>
              <a:rPr sz="2180" spc="10" dirty="0">
                <a:latin typeface="Arial"/>
                <a:cs typeface="Arial"/>
              </a:rPr>
              <a:t> </a:t>
            </a:r>
            <a:r>
              <a:rPr sz="2180" spc="-50" dirty="0">
                <a:latin typeface="Arial"/>
                <a:cs typeface="Arial"/>
              </a:rPr>
              <a:t>significantly</a:t>
            </a:r>
            <a:r>
              <a:rPr sz="2180" spc="-20" dirty="0">
                <a:latin typeface="Arial"/>
                <a:cs typeface="Arial"/>
              </a:rPr>
              <a:t> </a:t>
            </a:r>
            <a:r>
              <a:rPr sz="2180" spc="-69" dirty="0">
                <a:latin typeface="Arial"/>
                <a:cs typeface="Arial"/>
              </a:rPr>
              <a:t>higher</a:t>
            </a:r>
            <a:r>
              <a:rPr sz="2180" spc="-10" dirty="0">
                <a:latin typeface="Arial"/>
                <a:cs typeface="Arial"/>
              </a:rPr>
              <a:t> </a:t>
            </a:r>
            <a:r>
              <a:rPr sz="2180" spc="-20" dirty="0">
                <a:latin typeface="Arial"/>
                <a:cs typeface="Arial"/>
              </a:rPr>
              <a:t>on </a:t>
            </a:r>
            <a:r>
              <a:rPr sz="2180" dirty="0">
                <a:latin typeface="Arial"/>
                <a:cs typeface="Arial"/>
              </a:rPr>
              <a:t>the</a:t>
            </a:r>
            <a:r>
              <a:rPr sz="2180" spc="-10" dirty="0">
                <a:latin typeface="Arial"/>
                <a:cs typeface="Arial"/>
              </a:rPr>
              <a:t> </a:t>
            </a:r>
            <a:r>
              <a:rPr sz="2180" spc="-226" dirty="0">
                <a:latin typeface="Arial"/>
                <a:cs typeface="Arial"/>
              </a:rPr>
              <a:t>essay,</a:t>
            </a:r>
            <a:r>
              <a:rPr sz="2180" spc="69" dirty="0">
                <a:latin typeface="Arial"/>
                <a:cs typeface="Arial"/>
              </a:rPr>
              <a:t> </a:t>
            </a:r>
            <a:r>
              <a:rPr sz="2180" spc="-50" dirty="0">
                <a:latin typeface="Arial"/>
                <a:cs typeface="Arial"/>
              </a:rPr>
              <a:t>on </a:t>
            </a:r>
            <a:r>
              <a:rPr sz="2180" spc="-149" dirty="0">
                <a:latin typeface="Arial"/>
                <a:cs typeface="Arial"/>
              </a:rPr>
              <a:t>average,</a:t>
            </a:r>
            <a:r>
              <a:rPr sz="2180" spc="-10" dirty="0">
                <a:latin typeface="Arial"/>
                <a:cs typeface="Arial"/>
              </a:rPr>
              <a:t> </a:t>
            </a:r>
            <a:r>
              <a:rPr sz="2180" dirty="0">
                <a:latin typeface="Arial"/>
                <a:cs typeface="Arial"/>
              </a:rPr>
              <a:t>than</a:t>
            </a:r>
            <a:r>
              <a:rPr sz="2180" spc="-69" dirty="0">
                <a:latin typeface="Arial"/>
                <a:cs typeface="Arial"/>
              </a:rPr>
              <a:t> </a:t>
            </a:r>
            <a:r>
              <a:rPr sz="2180" spc="-89" dirty="0">
                <a:latin typeface="Arial"/>
                <a:cs typeface="Arial"/>
              </a:rPr>
              <a:t>students</a:t>
            </a:r>
            <a:r>
              <a:rPr sz="2180" spc="-10" dirty="0">
                <a:latin typeface="Arial"/>
                <a:cs typeface="Arial"/>
              </a:rPr>
              <a:t> </a:t>
            </a:r>
            <a:r>
              <a:rPr sz="2180" spc="-69" dirty="0">
                <a:latin typeface="Arial"/>
                <a:cs typeface="Arial"/>
              </a:rPr>
              <a:t>who</a:t>
            </a:r>
            <a:r>
              <a:rPr sz="2180" spc="-20" dirty="0">
                <a:latin typeface="Arial"/>
                <a:cs typeface="Arial"/>
              </a:rPr>
              <a:t> </a:t>
            </a:r>
            <a:r>
              <a:rPr sz="2180" spc="-168" dirty="0">
                <a:latin typeface="Arial"/>
                <a:cs typeface="Arial"/>
              </a:rPr>
              <a:t>used</a:t>
            </a:r>
            <a:r>
              <a:rPr sz="2180" spc="20" dirty="0">
                <a:latin typeface="Arial"/>
                <a:cs typeface="Arial"/>
              </a:rPr>
              <a:t> </a:t>
            </a:r>
            <a:r>
              <a:rPr sz="2180" spc="-40" dirty="0">
                <a:latin typeface="Arial"/>
                <a:cs typeface="Arial"/>
              </a:rPr>
              <a:t>printed</a:t>
            </a:r>
            <a:r>
              <a:rPr sz="2180" spc="-20" dirty="0">
                <a:latin typeface="Arial"/>
                <a:cs typeface="Arial"/>
              </a:rPr>
              <a:t> block letters.</a:t>
            </a:r>
            <a:endParaRPr sz="2180" dirty="0">
              <a:latin typeface="Arial"/>
              <a:cs typeface="Arial"/>
            </a:endParaRPr>
          </a:p>
        </p:txBody>
      </p:sp>
    </p:spTree>
    <p:extLst>
      <p:ext uri="{BB962C8B-B14F-4D97-AF65-F5344CB8AC3E}">
        <p14:creationId xmlns:p14="http://schemas.microsoft.com/office/powerpoint/2010/main" val="199413917"/>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3">
            <a:extLst>
              <a:ext uri="{FF2B5EF4-FFF2-40B4-BE49-F238E27FC236}">
                <a16:creationId xmlns:a16="http://schemas.microsoft.com/office/drawing/2014/main" id="{76DC1ED3-52D4-5379-887B-FA6EAE788745}"/>
              </a:ext>
            </a:extLst>
          </p:cNvPr>
          <p:cNvSpPr/>
          <p:nvPr/>
        </p:nvSpPr>
        <p:spPr>
          <a:xfrm>
            <a:off x="3306800" y="782368"/>
            <a:ext cx="8784532" cy="393863"/>
          </a:xfrm>
          <a:custGeom>
            <a:avLst/>
            <a:gdLst/>
            <a:ahLst/>
            <a:cxnLst/>
            <a:rect l="l" t="t" r="r" b="b"/>
            <a:pathLst>
              <a:path w="4432935" h="198754">
                <a:moveTo>
                  <a:pt x="4381765" y="0"/>
                </a:moveTo>
                <a:lnTo>
                  <a:pt x="50800" y="0"/>
                </a:lnTo>
                <a:lnTo>
                  <a:pt x="31075" y="4008"/>
                </a:lnTo>
                <a:lnTo>
                  <a:pt x="14922" y="14922"/>
                </a:lnTo>
                <a:lnTo>
                  <a:pt x="4008" y="31075"/>
                </a:lnTo>
                <a:lnTo>
                  <a:pt x="0" y="50800"/>
                </a:lnTo>
                <a:lnTo>
                  <a:pt x="0" y="198363"/>
                </a:lnTo>
                <a:lnTo>
                  <a:pt x="4432566" y="198363"/>
                </a:lnTo>
                <a:lnTo>
                  <a:pt x="4432566" y="50800"/>
                </a:lnTo>
                <a:lnTo>
                  <a:pt x="4428558" y="31075"/>
                </a:lnTo>
                <a:lnTo>
                  <a:pt x="4417643" y="14922"/>
                </a:lnTo>
                <a:lnTo>
                  <a:pt x="4401490" y="4008"/>
                </a:lnTo>
                <a:lnTo>
                  <a:pt x="4381765" y="0"/>
                </a:lnTo>
                <a:close/>
              </a:path>
            </a:pathLst>
          </a:custGeom>
          <a:solidFill>
            <a:srgbClr val="D6D6EF"/>
          </a:solidFill>
        </p:spPr>
        <p:txBody>
          <a:bodyPr wrap="square" lIns="0" tIns="0" rIns="0" bIns="0" rtlCol="0"/>
          <a:lstStyle/>
          <a:p>
            <a:endParaRPr sz="3567"/>
          </a:p>
        </p:txBody>
      </p:sp>
      <p:grpSp>
        <p:nvGrpSpPr>
          <p:cNvPr id="12" name="object 5">
            <a:extLst>
              <a:ext uri="{FF2B5EF4-FFF2-40B4-BE49-F238E27FC236}">
                <a16:creationId xmlns:a16="http://schemas.microsoft.com/office/drawing/2014/main" id="{28402E54-BC0B-91D0-A2C8-1AE9F86ACFB1}"/>
              </a:ext>
            </a:extLst>
          </p:cNvPr>
          <p:cNvGrpSpPr/>
          <p:nvPr/>
        </p:nvGrpSpPr>
        <p:grpSpPr>
          <a:xfrm>
            <a:off x="3306800" y="1161812"/>
            <a:ext cx="8784532" cy="1834312"/>
            <a:chOff x="87743" y="661111"/>
            <a:chExt cx="4432935" cy="925648"/>
          </a:xfrm>
        </p:grpSpPr>
        <p:pic>
          <p:nvPicPr>
            <p:cNvPr id="13" name="object 6">
              <a:extLst>
                <a:ext uri="{FF2B5EF4-FFF2-40B4-BE49-F238E27FC236}">
                  <a16:creationId xmlns:a16="http://schemas.microsoft.com/office/drawing/2014/main" id="{BBC53EC1-A251-B5AF-AAA2-957F975CCCA0}"/>
                </a:ext>
              </a:extLst>
            </p:cNvPr>
            <p:cNvPicPr/>
            <p:nvPr/>
          </p:nvPicPr>
          <p:blipFill>
            <a:blip r:embed="rId2" cstate="print"/>
            <a:stretch>
              <a:fillRect/>
            </a:stretch>
          </p:blipFill>
          <p:spPr>
            <a:xfrm>
              <a:off x="87744" y="661111"/>
              <a:ext cx="4432565" cy="50609"/>
            </a:xfrm>
            <a:prstGeom prst="rect">
              <a:avLst/>
            </a:prstGeom>
          </p:spPr>
        </p:pic>
        <p:sp>
          <p:nvSpPr>
            <p:cNvPr id="15" name="object 8">
              <a:extLst>
                <a:ext uri="{FF2B5EF4-FFF2-40B4-BE49-F238E27FC236}">
                  <a16:creationId xmlns:a16="http://schemas.microsoft.com/office/drawing/2014/main" id="{365550BD-EE20-B499-FB0F-7C7FB4B220B3}"/>
                </a:ext>
              </a:extLst>
            </p:cNvPr>
            <p:cNvSpPr/>
            <p:nvPr/>
          </p:nvSpPr>
          <p:spPr>
            <a:xfrm>
              <a:off x="87743" y="705379"/>
              <a:ext cx="4432935" cy="881380"/>
            </a:xfrm>
            <a:custGeom>
              <a:avLst/>
              <a:gdLst/>
              <a:ahLst/>
              <a:cxnLst/>
              <a:rect l="l" t="t" r="r" b="b"/>
              <a:pathLst>
                <a:path w="4432935" h="881380">
                  <a:moveTo>
                    <a:pt x="4432566" y="0"/>
                  </a:moveTo>
                  <a:lnTo>
                    <a:pt x="0" y="0"/>
                  </a:lnTo>
                  <a:lnTo>
                    <a:pt x="0" y="830393"/>
                  </a:lnTo>
                  <a:lnTo>
                    <a:pt x="4008" y="850117"/>
                  </a:lnTo>
                  <a:lnTo>
                    <a:pt x="14922" y="866270"/>
                  </a:lnTo>
                  <a:lnTo>
                    <a:pt x="31075" y="877184"/>
                  </a:lnTo>
                  <a:lnTo>
                    <a:pt x="50800" y="881193"/>
                  </a:lnTo>
                  <a:lnTo>
                    <a:pt x="4381765" y="881193"/>
                  </a:lnTo>
                  <a:lnTo>
                    <a:pt x="4401490" y="877184"/>
                  </a:lnTo>
                  <a:lnTo>
                    <a:pt x="4417643" y="866270"/>
                  </a:lnTo>
                  <a:lnTo>
                    <a:pt x="4428558" y="850117"/>
                  </a:lnTo>
                  <a:lnTo>
                    <a:pt x="4432566" y="830393"/>
                  </a:lnTo>
                  <a:lnTo>
                    <a:pt x="4432566" y="0"/>
                  </a:lnTo>
                  <a:close/>
                </a:path>
              </a:pathLst>
            </a:custGeom>
            <a:solidFill>
              <a:srgbClr val="EAEAF7"/>
            </a:solidFill>
          </p:spPr>
          <p:txBody>
            <a:bodyPr wrap="square" lIns="0" tIns="0" rIns="0" bIns="0" rtlCol="0"/>
            <a:lstStyle/>
            <a:p>
              <a:endParaRPr sz="3567"/>
            </a:p>
          </p:txBody>
        </p:sp>
      </p:grpSp>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139" dirty="0"/>
              <a:t>Types</a:t>
            </a:r>
            <a:r>
              <a:rPr lang="en-US" spc="-10" dirty="0"/>
              <a:t> </a:t>
            </a:r>
            <a:r>
              <a:rPr lang="en-US" dirty="0"/>
              <a:t>of </a:t>
            </a:r>
            <a:r>
              <a:rPr lang="en-US" spc="-40" dirty="0"/>
              <a:t>Study</a:t>
            </a:r>
            <a:r>
              <a:rPr lang="en-US" dirty="0"/>
              <a:t> </a:t>
            </a:r>
            <a:r>
              <a:rPr lang="en-US" spc="-159" dirty="0"/>
              <a:t>Designs</a:t>
            </a:r>
            <a:r>
              <a:rPr lang="en-US" dirty="0"/>
              <a:t> </a:t>
            </a:r>
          </a:p>
        </p:txBody>
      </p:sp>
      <p:sp>
        <p:nvSpPr>
          <p:cNvPr id="11" name="object 4">
            <a:extLst>
              <a:ext uri="{FF2B5EF4-FFF2-40B4-BE49-F238E27FC236}">
                <a16:creationId xmlns:a16="http://schemas.microsoft.com/office/drawing/2014/main" id="{9F1473CD-4B79-BDFB-96BF-B970A860001D}"/>
              </a:ext>
            </a:extLst>
          </p:cNvPr>
          <p:cNvSpPr txBox="1"/>
          <p:nvPr/>
        </p:nvSpPr>
        <p:spPr>
          <a:xfrm>
            <a:off x="3407469" y="731019"/>
            <a:ext cx="3543510" cy="411677"/>
          </a:xfrm>
          <a:prstGeom prst="rect">
            <a:avLst/>
          </a:prstGeom>
        </p:spPr>
        <p:txBody>
          <a:bodyPr vert="horz" wrap="square" lIns="0" tIns="45301" rIns="0" bIns="0" rtlCol="0">
            <a:spAutoFit/>
          </a:bodyPr>
          <a:lstStyle/>
          <a:p>
            <a:pPr>
              <a:spcBef>
                <a:spcPts val="357"/>
              </a:spcBef>
            </a:pPr>
            <a:r>
              <a:rPr sz="2378" spc="-79" dirty="0">
                <a:solidFill>
                  <a:srgbClr val="3333B2"/>
                </a:solidFill>
                <a:latin typeface="Arial"/>
                <a:cs typeface="Arial"/>
              </a:rPr>
              <a:t>Handwriting</a:t>
            </a:r>
            <a:r>
              <a:rPr sz="2378" spc="-20" dirty="0">
                <a:solidFill>
                  <a:srgbClr val="3333B2"/>
                </a:solidFill>
                <a:latin typeface="Arial"/>
                <a:cs typeface="Arial"/>
              </a:rPr>
              <a:t> </a:t>
            </a:r>
            <a:r>
              <a:rPr sz="2378" spc="-139" dirty="0">
                <a:solidFill>
                  <a:srgbClr val="3333B2"/>
                </a:solidFill>
                <a:latin typeface="Arial"/>
                <a:cs typeface="Arial"/>
              </a:rPr>
              <a:t>and</a:t>
            </a:r>
            <a:r>
              <a:rPr sz="2378" spc="-10" dirty="0">
                <a:solidFill>
                  <a:srgbClr val="3333B2"/>
                </a:solidFill>
                <a:latin typeface="Arial"/>
                <a:cs typeface="Arial"/>
              </a:rPr>
              <a:t> </a:t>
            </a:r>
            <a:r>
              <a:rPr sz="2378" spc="-99" dirty="0">
                <a:solidFill>
                  <a:srgbClr val="3333B2"/>
                </a:solidFill>
                <a:latin typeface="Arial"/>
                <a:cs typeface="Arial"/>
              </a:rPr>
              <a:t>SAT</a:t>
            </a:r>
            <a:r>
              <a:rPr sz="2378" spc="-20" dirty="0">
                <a:solidFill>
                  <a:srgbClr val="3333B2"/>
                </a:solidFill>
                <a:latin typeface="Arial"/>
                <a:cs typeface="Arial"/>
              </a:rPr>
              <a:t> </a:t>
            </a:r>
            <a:r>
              <a:rPr sz="2378" spc="-198" dirty="0">
                <a:solidFill>
                  <a:srgbClr val="3333B2"/>
                </a:solidFill>
                <a:latin typeface="Arial"/>
                <a:cs typeface="Arial"/>
              </a:rPr>
              <a:t>Scores</a:t>
            </a:r>
            <a:endParaRPr sz="2378">
              <a:latin typeface="Arial"/>
              <a:cs typeface="Arial"/>
            </a:endParaRPr>
          </a:p>
        </p:txBody>
      </p:sp>
      <p:sp>
        <p:nvSpPr>
          <p:cNvPr id="16" name="object 9">
            <a:extLst>
              <a:ext uri="{FF2B5EF4-FFF2-40B4-BE49-F238E27FC236}">
                <a16:creationId xmlns:a16="http://schemas.microsoft.com/office/drawing/2014/main" id="{240A8A6A-D857-8A44-F1DE-84BF62FAF9C8}"/>
              </a:ext>
            </a:extLst>
          </p:cNvPr>
          <p:cNvSpPr txBox="1"/>
          <p:nvPr/>
        </p:nvSpPr>
        <p:spPr>
          <a:xfrm>
            <a:off x="3382302" y="1190650"/>
            <a:ext cx="8612138" cy="1718931"/>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An</a:t>
            </a:r>
            <a:r>
              <a:rPr sz="2180" spc="-59" dirty="0">
                <a:latin typeface="Arial"/>
                <a:cs typeface="Arial"/>
              </a:rPr>
              <a:t> </a:t>
            </a:r>
            <a:r>
              <a:rPr sz="2180" spc="-40" dirty="0">
                <a:latin typeface="Arial"/>
                <a:cs typeface="Arial"/>
              </a:rPr>
              <a:t>article</a:t>
            </a:r>
            <a:r>
              <a:rPr sz="2180" spc="-20" dirty="0">
                <a:latin typeface="Arial"/>
                <a:cs typeface="Arial"/>
              </a:rPr>
              <a:t> about </a:t>
            </a:r>
            <a:r>
              <a:rPr sz="2180" spc="-40" dirty="0">
                <a:latin typeface="Arial"/>
                <a:cs typeface="Arial"/>
              </a:rPr>
              <a:t>handwriting</a:t>
            </a:r>
            <a:r>
              <a:rPr sz="2180" spc="-20" dirty="0">
                <a:latin typeface="Arial"/>
                <a:cs typeface="Arial"/>
              </a:rPr>
              <a:t> </a:t>
            </a:r>
            <a:r>
              <a:rPr sz="2180" spc="-139" dirty="0">
                <a:latin typeface="Arial"/>
                <a:cs typeface="Arial"/>
              </a:rPr>
              <a:t>appeared</a:t>
            </a:r>
            <a:r>
              <a:rPr sz="2180" spc="-10" dirty="0">
                <a:latin typeface="Arial"/>
                <a:cs typeface="Arial"/>
              </a:rPr>
              <a:t> </a:t>
            </a:r>
            <a:r>
              <a:rPr sz="2180" dirty="0">
                <a:latin typeface="Arial"/>
                <a:cs typeface="Arial"/>
              </a:rPr>
              <a:t>in</a:t>
            </a:r>
            <a:r>
              <a:rPr sz="2180" spc="-20" dirty="0">
                <a:latin typeface="Arial"/>
                <a:cs typeface="Arial"/>
              </a:rPr>
              <a:t> </a:t>
            </a:r>
            <a:r>
              <a:rPr sz="2180" dirty="0">
                <a:latin typeface="Arial"/>
                <a:cs typeface="Arial"/>
              </a:rPr>
              <a:t>the</a:t>
            </a:r>
            <a:r>
              <a:rPr sz="2180" spc="-20" dirty="0">
                <a:latin typeface="Arial"/>
                <a:cs typeface="Arial"/>
              </a:rPr>
              <a:t> </a:t>
            </a:r>
            <a:r>
              <a:rPr sz="2180" spc="-59" dirty="0">
                <a:latin typeface="Arial"/>
                <a:cs typeface="Arial"/>
              </a:rPr>
              <a:t>October</a:t>
            </a:r>
            <a:r>
              <a:rPr sz="2180" spc="-20" dirty="0">
                <a:latin typeface="Arial"/>
                <a:cs typeface="Arial"/>
              </a:rPr>
              <a:t> 11, </a:t>
            </a:r>
            <a:r>
              <a:rPr sz="2180" spc="-109" dirty="0">
                <a:latin typeface="Arial"/>
                <a:cs typeface="Arial"/>
              </a:rPr>
              <a:t>2006</a:t>
            </a:r>
            <a:r>
              <a:rPr sz="2180" spc="-20" dirty="0">
                <a:latin typeface="Arial"/>
                <a:cs typeface="Arial"/>
              </a:rPr>
              <a:t> </a:t>
            </a:r>
            <a:r>
              <a:rPr sz="2180" spc="-159" dirty="0">
                <a:latin typeface="Arial"/>
                <a:cs typeface="Arial"/>
              </a:rPr>
              <a:t>issue</a:t>
            </a:r>
            <a:r>
              <a:rPr sz="2180" dirty="0">
                <a:latin typeface="Arial"/>
                <a:cs typeface="Arial"/>
              </a:rPr>
              <a:t> </a:t>
            </a:r>
            <a:r>
              <a:rPr sz="2180" spc="-50" dirty="0">
                <a:latin typeface="Arial"/>
                <a:cs typeface="Arial"/>
              </a:rPr>
              <a:t>of </a:t>
            </a:r>
            <a:r>
              <a:rPr sz="2180" dirty="0">
                <a:latin typeface="Arial"/>
                <a:cs typeface="Arial"/>
              </a:rPr>
              <a:t>the</a:t>
            </a:r>
            <a:r>
              <a:rPr sz="2180" spc="-20" dirty="0">
                <a:latin typeface="Arial"/>
                <a:cs typeface="Arial"/>
              </a:rPr>
              <a:t> </a:t>
            </a:r>
            <a:r>
              <a:rPr sz="2180" spc="-89" dirty="0">
                <a:latin typeface="Arial"/>
                <a:cs typeface="Arial"/>
              </a:rPr>
              <a:t>Washington</a:t>
            </a:r>
            <a:r>
              <a:rPr sz="2180" spc="-10" dirty="0">
                <a:latin typeface="Arial"/>
                <a:cs typeface="Arial"/>
              </a:rPr>
              <a:t> </a:t>
            </a:r>
            <a:r>
              <a:rPr sz="2180" spc="-20" dirty="0">
                <a:latin typeface="Arial"/>
                <a:cs typeface="Arial"/>
              </a:rPr>
              <a:t>Post.</a:t>
            </a:r>
            <a:r>
              <a:rPr sz="2180" spc="178" dirty="0">
                <a:latin typeface="Arial"/>
                <a:cs typeface="Arial"/>
              </a:rPr>
              <a:t> </a:t>
            </a:r>
            <a:r>
              <a:rPr sz="2180" dirty="0">
                <a:latin typeface="Arial"/>
                <a:cs typeface="Arial"/>
              </a:rPr>
              <a:t>The</a:t>
            </a:r>
            <a:r>
              <a:rPr sz="2180" spc="-10" dirty="0">
                <a:latin typeface="Arial"/>
                <a:cs typeface="Arial"/>
              </a:rPr>
              <a:t> </a:t>
            </a:r>
            <a:r>
              <a:rPr sz="2180" spc="-40" dirty="0">
                <a:latin typeface="Arial"/>
                <a:cs typeface="Arial"/>
              </a:rPr>
              <a:t>article</a:t>
            </a:r>
            <a:r>
              <a:rPr sz="2180" spc="-10" dirty="0">
                <a:latin typeface="Arial"/>
                <a:cs typeface="Arial"/>
              </a:rPr>
              <a:t> </a:t>
            </a:r>
            <a:r>
              <a:rPr sz="2180" spc="-89" dirty="0">
                <a:latin typeface="Arial"/>
                <a:cs typeface="Arial"/>
              </a:rPr>
              <a:t>mentioned</a:t>
            </a:r>
            <a:r>
              <a:rPr sz="2180" spc="-10" dirty="0">
                <a:latin typeface="Arial"/>
                <a:cs typeface="Arial"/>
              </a:rPr>
              <a:t> </a:t>
            </a:r>
            <a:r>
              <a:rPr sz="2180" dirty="0">
                <a:latin typeface="Arial"/>
                <a:cs typeface="Arial"/>
              </a:rPr>
              <a:t>that</a:t>
            </a:r>
            <a:r>
              <a:rPr sz="2180" spc="-10" dirty="0">
                <a:latin typeface="Arial"/>
                <a:cs typeface="Arial"/>
              </a:rPr>
              <a:t> </a:t>
            </a:r>
            <a:r>
              <a:rPr sz="2180" spc="-119" dirty="0">
                <a:latin typeface="Arial"/>
                <a:cs typeface="Arial"/>
              </a:rPr>
              <a:t>among</a:t>
            </a:r>
            <a:r>
              <a:rPr sz="2180" spc="-10" dirty="0">
                <a:latin typeface="Arial"/>
                <a:cs typeface="Arial"/>
              </a:rPr>
              <a:t> </a:t>
            </a:r>
            <a:r>
              <a:rPr sz="2180" dirty="0">
                <a:latin typeface="Arial"/>
                <a:cs typeface="Arial"/>
              </a:rPr>
              <a:t>a</a:t>
            </a:r>
            <a:r>
              <a:rPr sz="2180" spc="-10" dirty="0">
                <a:latin typeface="Arial"/>
                <a:cs typeface="Arial"/>
              </a:rPr>
              <a:t> </a:t>
            </a:r>
            <a:r>
              <a:rPr sz="2180" spc="-149" dirty="0">
                <a:latin typeface="Arial"/>
                <a:cs typeface="Arial"/>
              </a:rPr>
              <a:t>sample</a:t>
            </a:r>
            <a:r>
              <a:rPr sz="2180" dirty="0">
                <a:latin typeface="Arial"/>
                <a:cs typeface="Arial"/>
              </a:rPr>
              <a:t> </a:t>
            </a:r>
            <a:r>
              <a:rPr sz="2180" spc="-50" dirty="0">
                <a:latin typeface="Arial"/>
                <a:cs typeface="Arial"/>
              </a:rPr>
              <a:t>of </a:t>
            </a:r>
            <a:r>
              <a:rPr sz="2180" spc="-79" dirty="0">
                <a:latin typeface="Arial"/>
                <a:cs typeface="Arial"/>
              </a:rPr>
              <a:t>students </a:t>
            </a:r>
            <a:r>
              <a:rPr sz="2180" spc="-69" dirty="0">
                <a:latin typeface="Arial"/>
                <a:cs typeface="Arial"/>
              </a:rPr>
              <a:t>who</a:t>
            </a:r>
            <a:r>
              <a:rPr sz="2180" spc="-30" dirty="0">
                <a:latin typeface="Arial"/>
                <a:cs typeface="Arial"/>
              </a:rPr>
              <a:t> </a:t>
            </a:r>
            <a:r>
              <a:rPr sz="2180" dirty="0">
                <a:latin typeface="Arial"/>
                <a:cs typeface="Arial"/>
              </a:rPr>
              <a:t>took</a:t>
            </a:r>
            <a:r>
              <a:rPr sz="2180" spc="-20" dirty="0">
                <a:latin typeface="Arial"/>
                <a:cs typeface="Arial"/>
              </a:rPr>
              <a:t> </a:t>
            </a:r>
            <a:r>
              <a:rPr sz="2180" dirty="0">
                <a:latin typeface="Arial"/>
                <a:cs typeface="Arial"/>
              </a:rPr>
              <a:t>the</a:t>
            </a:r>
            <a:r>
              <a:rPr sz="2180" spc="-10" dirty="0">
                <a:latin typeface="Arial"/>
                <a:cs typeface="Arial"/>
              </a:rPr>
              <a:t> </a:t>
            </a:r>
            <a:r>
              <a:rPr sz="2180" spc="-226" dirty="0">
                <a:latin typeface="Arial"/>
                <a:cs typeface="Arial"/>
              </a:rPr>
              <a:t>essay</a:t>
            </a:r>
            <a:r>
              <a:rPr sz="2180" spc="79" dirty="0">
                <a:latin typeface="Arial"/>
                <a:cs typeface="Arial"/>
              </a:rPr>
              <a:t> </a:t>
            </a:r>
            <a:r>
              <a:rPr sz="2180" spc="-20" dirty="0">
                <a:latin typeface="Arial"/>
                <a:cs typeface="Arial"/>
              </a:rPr>
              <a:t>portion</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a:t>
            </a:r>
            <a:r>
              <a:rPr sz="2180" spc="-10" dirty="0">
                <a:latin typeface="Arial"/>
                <a:cs typeface="Arial"/>
              </a:rPr>
              <a:t> </a:t>
            </a:r>
            <a:r>
              <a:rPr sz="2180" spc="-50" dirty="0">
                <a:latin typeface="Arial"/>
                <a:cs typeface="Arial"/>
              </a:rPr>
              <a:t>SAT</a:t>
            </a:r>
            <a:r>
              <a:rPr sz="2180" spc="-10" dirty="0">
                <a:latin typeface="Arial"/>
                <a:cs typeface="Arial"/>
              </a:rPr>
              <a:t> </a:t>
            </a:r>
            <a:r>
              <a:rPr sz="2180" spc="-129" dirty="0">
                <a:latin typeface="Arial"/>
                <a:cs typeface="Arial"/>
              </a:rPr>
              <a:t>exam</a:t>
            </a:r>
            <a:r>
              <a:rPr sz="2180" spc="-10" dirty="0">
                <a:latin typeface="Arial"/>
                <a:cs typeface="Arial"/>
              </a:rPr>
              <a:t> </a:t>
            </a:r>
            <a:r>
              <a:rPr sz="2180" dirty="0">
                <a:latin typeface="Arial"/>
                <a:cs typeface="Arial"/>
              </a:rPr>
              <a:t>in</a:t>
            </a:r>
            <a:r>
              <a:rPr sz="2180" spc="-20" dirty="0">
                <a:latin typeface="Arial"/>
                <a:cs typeface="Arial"/>
              </a:rPr>
              <a:t> </a:t>
            </a:r>
            <a:r>
              <a:rPr sz="2180" spc="-139" dirty="0">
                <a:latin typeface="Arial"/>
                <a:cs typeface="Arial"/>
              </a:rPr>
              <a:t>2005-</a:t>
            </a:r>
            <a:r>
              <a:rPr sz="2180" spc="-99" dirty="0">
                <a:latin typeface="Arial"/>
                <a:cs typeface="Arial"/>
              </a:rPr>
              <a:t>2006,</a:t>
            </a:r>
            <a:r>
              <a:rPr sz="2180" spc="-10" dirty="0">
                <a:latin typeface="Arial"/>
                <a:cs typeface="Arial"/>
              </a:rPr>
              <a:t> </a:t>
            </a:r>
            <a:r>
              <a:rPr sz="2180" spc="-20" dirty="0">
                <a:latin typeface="Arial"/>
                <a:cs typeface="Arial"/>
              </a:rPr>
              <a:t>those </a:t>
            </a:r>
            <a:r>
              <a:rPr sz="2180" spc="-69" dirty="0">
                <a:latin typeface="Arial"/>
                <a:cs typeface="Arial"/>
              </a:rPr>
              <a:t>who</a:t>
            </a:r>
            <a:r>
              <a:rPr sz="2180" spc="-89" dirty="0">
                <a:latin typeface="Arial"/>
                <a:cs typeface="Arial"/>
              </a:rPr>
              <a:t> </a:t>
            </a:r>
            <a:r>
              <a:rPr sz="2180" spc="-20" dirty="0">
                <a:latin typeface="Arial"/>
                <a:cs typeface="Arial"/>
              </a:rPr>
              <a:t>wrote</a:t>
            </a:r>
            <a:r>
              <a:rPr sz="2180" spc="-59" dirty="0">
                <a:latin typeface="Arial"/>
                <a:cs typeface="Arial"/>
              </a:rPr>
              <a:t> </a:t>
            </a:r>
            <a:r>
              <a:rPr sz="2180" dirty="0">
                <a:latin typeface="Arial"/>
                <a:cs typeface="Arial"/>
              </a:rPr>
              <a:t>in</a:t>
            </a:r>
            <a:r>
              <a:rPr sz="2180" spc="-20" dirty="0">
                <a:latin typeface="Arial"/>
                <a:cs typeface="Arial"/>
              </a:rPr>
              <a:t> </a:t>
            </a:r>
            <a:r>
              <a:rPr sz="2180" spc="-99" dirty="0">
                <a:latin typeface="Arial"/>
                <a:cs typeface="Arial"/>
              </a:rPr>
              <a:t>cursive</a:t>
            </a:r>
            <a:r>
              <a:rPr sz="2180" spc="-10" dirty="0">
                <a:latin typeface="Arial"/>
                <a:cs typeface="Arial"/>
              </a:rPr>
              <a:t> </a:t>
            </a:r>
            <a:r>
              <a:rPr sz="2180" spc="-69" dirty="0">
                <a:latin typeface="Arial"/>
                <a:cs typeface="Arial"/>
              </a:rPr>
              <a:t>style</a:t>
            </a:r>
            <a:r>
              <a:rPr sz="2180" spc="-20" dirty="0">
                <a:latin typeface="Arial"/>
                <a:cs typeface="Arial"/>
              </a:rPr>
              <a:t> </a:t>
            </a:r>
            <a:r>
              <a:rPr sz="2180" spc="-159" dirty="0">
                <a:latin typeface="Arial"/>
                <a:cs typeface="Arial"/>
              </a:rPr>
              <a:t>scored</a:t>
            </a:r>
            <a:r>
              <a:rPr sz="2180" spc="10" dirty="0">
                <a:latin typeface="Arial"/>
                <a:cs typeface="Arial"/>
              </a:rPr>
              <a:t> </a:t>
            </a:r>
            <a:r>
              <a:rPr sz="2180" spc="-50" dirty="0">
                <a:latin typeface="Arial"/>
                <a:cs typeface="Arial"/>
              </a:rPr>
              <a:t>significantly</a:t>
            </a:r>
            <a:r>
              <a:rPr sz="2180" spc="-20" dirty="0">
                <a:latin typeface="Arial"/>
                <a:cs typeface="Arial"/>
              </a:rPr>
              <a:t> </a:t>
            </a:r>
            <a:r>
              <a:rPr sz="2180" spc="-69" dirty="0">
                <a:latin typeface="Arial"/>
                <a:cs typeface="Arial"/>
              </a:rPr>
              <a:t>higher</a:t>
            </a:r>
            <a:r>
              <a:rPr sz="2180" spc="-10" dirty="0">
                <a:latin typeface="Arial"/>
                <a:cs typeface="Arial"/>
              </a:rPr>
              <a:t> </a:t>
            </a:r>
            <a:r>
              <a:rPr sz="2180" spc="-20" dirty="0">
                <a:latin typeface="Arial"/>
                <a:cs typeface="Arial"/>
              </a:rPr>
              <a:t>on </a:t>
            </a:r>
            <a:r>
              <a:rPr sz="2180" dirty="0">
                <a:latin typeface="Arial"/>
                <a:cs typeface="Arial"/>
              </a:rPr>
              <a:t>the</a:t>
            </a:r>
            <a:r>
              <a:rPr sz="2180" spc="-10" dirty="0">
                <a:latin typeface="Arial"/>
                <a:cs typeface="Arial"/>
              </a:rPr>
              <a:t> </a:t>
            </a:r>
            <a:r>
              <a:rPr sz="2180" spc="-226" dirty="0">
                <a:latin typeface="Arial"/>
                <a:cs typeface="Arial"/>
              </a:rPr>
              <a:t>essay,</a:t>
            </a:r>
            <a:r>
              <a:rPr sz="2180" spc="69" dirty="0">
                <a:latin typeface="Arial"/>
                <a:cs typeface="Arial"/>
              </a:rPr>
              <a:t> </a:t>
            </a:r>
            <a:r>
              <a:rPr sz="2180" spc="-50" dirty="0">
                <a:latin typeface="Arial"/>
                <a:cs typeface="Arial"/>
              </a:rPr>
              <a:t>on </a:t>
            </a:r>
            <a:r>
              <a:rPr sz="2180" spc="-149" dirty="0">
                <a:latin typeface="Arial"/>
                <a:cs typeface="Arial"/>
              </a:rPr>
              <a:t>average,</a:t>
            </a:r>
            <a:r>
              <a:rPr sz="2180" spc="-10" dirty="0">
                <a:latin typeface="Arial"/>
                <a:cs typeface="Arial"/>
              </a:rPr>
              <a:t> </a:t>
            </a:r>
            <a:r>
              <a:rPr sz="2180" dirty="0">
                <a:latin typeface="Arial"/>
                <a:cs typeface="Arial"/>
              </a:rPr>
              <a:t>than</a:t>
            </a:r>
            <a:r>
              <a:rPr sz="2180" spc="-69" dirty="0">
                <a:latin typeface="Arial"/>
                <a:cs typeface="Arial"/>
              </a:rPr>
              <a:t> </a:t>
            </a:r>
            <a:r>
              <a:rPr sz="2180" spc="-89" dirty="0">
                <a:latin typeface="Arial"/>
                <a:cs typeface="Arial"/>
              </a:rPr>
              <a:t>students</a:t>
            </a:r>
            <a:r>
              <a:rPr sz="2180" spc="-10" dirty="0">
                <a:latin typeface="Arial"/>
                <a:cs typeface="Arial"/>
              </a:rPr>
              <a:t> </a:t>
            </a:r>
            <a:r>
              <a:rPr sz="2180" spc="-69" dirty="0">
                <a:latin typeface="Arial"/>
                <a:cs typeface="Arial"/>
              </a:rPr>
              <a:t>who</a:t>
            </a:r>
            <a:r>
              <a:rPr sz="2180" spc="-20" dirty="0">
                <a:latin typeface="Arial"/>
                <a:cs typeface="Arial"/>
              </a:rPr>
              <a:t> </a:t>
            </a:r>
            <a:r>
              <a:rPr sz="2180" spc="-168" dirty="0">
                <a:latin typeface="Arial"/>
                <a:cs typeface="Arial"/>
              </a:rPr>
              <a:t>used</a:t>
            </a:r>
            <a:r>
              <a:rPr sz="2180" spc="20" dirty="0">
                <a:latin typeface="Arial"/>
                <a:cs typeface="Arial"/>
              </a:rPr>
              <a:t> </a:t>
            </a:r>
            <a:r>
              <a:rPr sz="2180" spc="-40" dirty="0">
                <a:latin typeface="Arial"/>
                <a:cs typeface="Arial"/>
              </a:rPr>
              <a:t>printed</a:t>
            </a:r>
            <a:r>
              <a:rPr sz="2180" spc="-20" dirty="0">
                <a:latin typeface="Arial"/>
                <a:cs typeface="Arial"/>
              </a:rPr>
              <a:t> block letters.</a:t>
            </a:r>
            <a:endParaRPr sz="2180" dirty="0">
              <a:latin typeface="Arial"/>
              <a:cs typeface="Arial"/>
            </a:endParaRPr>
          </a:p>
        </p:txBody>
      </p:sp>
      <p:grpSp>
        <p:nvGrpSpPr>
          <p:cNvPr id="2" name="object 10">
            <a:extLst>
              <a:ext uri="{FF2B5EF4-FFF2-40B4-BE49-F238E27FC236}">
                <a16:creationId xmlns:a16="http://schemas.microsoft.com/office/drawing/2014/main" id="{B934526C-16C3-A5FC-9BAF-C254F3A1B2EC}"/>
              </a:ext>
            </a:extLst>
          </p:cNvPr>
          <p:cNvGrpSpPr/>
          <p:nvPr/>
        </p:nvGrpSpPr>
        <p:grpSpPr>
          <a:xfrm>
            <a:off x="3507405" y="3580781"/>
            <a:ext cx="8583196" cy="952570"/>
            <a:chOff x="138547" y="1838146"/>
            <a:chExt cx="4331335" cy="480695"/>
          </a:xfrm>
        </p:grpSpPr>
        <p:sp>
          <p:nvSpPr>
            <p:cNvPr id="3" name="object 11">
              <a:extLst>
                <a:ext uri="{FF2B5EF4-FFF2-40B4-BE49-F238E27FC236}">
                  <a16:creationId xmlns:a16="http://schemas.microsoft.com/office/drawing/2014/main" id="{9D1BCBC4-3E85-4DBF-DFFB-82132538DA37}"/>
                </a:ext>
              </a:extLst>
            </p:cNvPr>
            <p:cNvSpPr/>
            <p:nvPr/>
          </p:nvSpPr>
          <p:spPr>
            <a:xfrm>
              <a:off x="138547" y="1838146"/>
              <a:ext cx="4331335" cy="480695"/>
            </a:xfrm>
            <a:custGeom>
              <a:avLst/>
              <a:gdLst/>
              <a:ahLst/>
              <a:cxnLst/>
              <a:rect l="l" t="t" r="r" b="b"/>
              <a:pathLst>
                <a:path w="4331335" h="480694">
                  <a:moveTo>
                    <a:pt x="4276964" y="0"/>
                  </a:moveTo>
                  <a:lnTo>
                    <a:pt x="54000" y="0"/>
                  </a:lnTo>
                  <a:lnTo>
                    <a:pt x="32980" y="4243"/>
                  </a:lnTo>
                  <a:lnTo>
                    <a:pt x="15816" y="15816"/>
                  </a:lnTo>
                  <a:lnTo>
                    <a:pt x="4243" y="32980"/>
                  </a:lnTo>
                  <a:lnTo>
                    <a:pt x="0" y="54000"/>
                  </a:lnTo>
                  <a:lnTo>
                    <a:pt x="0" y="426619"/>
                  </a:lnTo>
                  <a:lnTo>
                    <a:pt x="4243" y="447638"/>
                  </a:lnTo>
                  <a:lnTo>
                    <a:pt x="15816" y="464803"/>
                  </a:lnTo>
                  <a:lnTo>
                    <a:pt x="32980" y="476376"/>
                  </a:lnTo>
                  <a:lnTo>
                    <a:pt x="54000" y="480619"/>
                  </a:lnTo>
                  <a:lnTo>
                    <a:pt x="4276964" y="480619"/>
                  </a:lnTo>
                  <a:lnTo>
                    <a:pt x="4297984" y="476376"/>
                  </a:lnTo>
                  <a:lnTo>
                    <a:pt x="4315149" y="464803"/>
                  </a:lnTo>
                  <a:lnTo>
                    <a:pt x="4326721" y="447638"/>
                  </a:lnTo>
                  <a:lnTo>
                    <a:pt x="4330965" y="426619"/>
                  </a:lnTo>
                  <a:lnTo>
                    <a:pt x="4330965" y="54000"/>
                  </a:lnTo>
                  <a:lnTo>
                    <a:pt x="4326721" y="32980"/>
                  </a:lnTo>
                  <a:lnTo>
                    <a:pt x="4315149" y="15816"/>
                  </a:lnTo>
                  <a:lnTo>
                    <a:pt x="4297984" y="4243"/>
                  </a:lnTo>
                  <a:lnTo>
                    <a:pt x="4276964" y="0"/>
                  </a:lnTo>
                  <a:close/>
                </a:path>
              </a:pathLst>
            </a:custGeom>
            <a:solidFill>
              <a:srgbClr val="A8E2A0"/>
            </a:solidFill>
          </p:spPr>
          <p:txBody>
            <a:bodyPr wrap="square" lIns="0" tIns="0" rIns="0" bIns="0" rtlCol="0"/>
            <a:lstStyle/>
            <a:p>
              <a:endParaRPr sz="3567"/>
            </a:p>
          </p:txBody>
        </p:sp>
        <p:sp>
          <p:nvSpPr>
            <p:cNvPr id="4" name="object 12">
              <a:extLst>
                <a:ext uri="{FF2B5EF4-FFF2-40B4-BE49-F238E27FC236}">
                  <a16:creationId xmlns:a16="http://schemas.microsoft.com/office/drawing/2014/main" id="{89DA8061-9D35-AC63-7E79-F6EE23D6E5F9}"/>
                </a:ext>
              </a:extLst>
            </p:cNvPr>
            <p:cNvSpPr/>
            <p:nvPr/>
          </p:nvSpPr>
          <p:spPr>
            <a:xfrm>
              <a:off x="156547" y="1856146"/>
              <a:ext cx="4295140" cy="445134"/>
            </a:xfrm>
            <a:custGeom>
              <a:avLst/>
              <a:gdLst/>
              <a:ahLst/>
              <a:cxnLst/>
              <a:rect l="l" t="t" r="r" b="b"/>
              <a:pathLst>
                <a:path w="4295140" h="445135">
                  <a:moveTo>
                    <a:pt x="4258964" y="0"/>
                  </a:moveTo>
                  <a:lnTo>
                    <a:pt x="36000" y="0"/>
                  </a:lnTo>
                  <a:lnTo>
                    <a:pt x="21987" y="2829"/>
                  </a:lnTo>
                  <a:lnTo>
                    <a:pt x="10544" y="10544"/>
                  </a:lnTo>
                  <a:lnTo>
                    <a:pt x="2829" y="21987"/>
                  </a:lnTo>
                  <a:lnTo>
                    <a:pt x="0" y="36000"/>
                  </a:lnTo>
                  <a:lnTo>
                    <a:pt x="0" y="408619"/>
                  </a:lnTo>
                  <a:lnTo>
                    <a:pt x="2829" y="422632"/>
                  </a:lnTo>
                  <a:lnTo>
                    <a:pt x="10544" y="434075"/>
                  </a:lnTo>
                  <a:lnTo>
                    <a:pt x="21987" y="441790"/>
                  </a:lnTo>
                  <a:lnTo>
                    <a:pt x="36000" y="444619"/>
                  </a:lnTo>
                  <a:lnTo>
                    <a:pt x="4258964" y="444619"/>
                  </a:lnTo>
                  <a:lnTo>
                    <a:pt x="4272977" y="441790"/>
                  </a:lnTo>
                  <a:lnTo>
                    <a:pt x="4284420" y="434075"/>
                  </a:lnTo>
                  <a:lnTo>
                    <a:pt x="4292136" y="422632"/>
                  </a:lnTo>
                  <a:lnTo>
                    <a:pt x="4294965" y="408619"/>
                  </a:lnTo>
                  <a:lnTo>
                    <a:pt x="4294965" y="36000"/>
                  </a:lnTo>
                  <a:lnTo>
                    <a:pt x="4292136" y="21987"/>
                  </a:lnTo>
                  <a:lnTo>
                    <a:pt x="4284420" y="10544"/>
                  </a:lnTo>
                  <a:lnTo>
                    <a:pt x="4272977" y="2829"/>
                  </a:lnTo>
                  <a:lnTo>
                    <a:pt x="4258964" y="0"/>
                  </a:lnTo>
                  <a:close/>
                </a:path>
              </a:pathLst>
            </a:custGeom>
            <a:solidFill>
              <a:srgbClr val="F1FAF0"/>
            </a:solidFill>
          </p:spPr>
          <p:txBody>
            <a:bodyPr wrap="square" lIns="0" tIns="0" rIns="0" bIns="0" rtlCol="0"/>
            <a:lstStyle/>
            <a:p>
              <a:endParaRPr sz="3567"/>
            </a:p>
          </p:txBody>
        </p:sp>
      </p:grpSp>
      <p:sp>
        <p:nvSpPr>
          <p:cNvPr id="6" name="object 15">
            <a:extLst>
              <a:ext uri="{FF2B5EF4-FFF2-40B4-BE49-F238E27FC236}">
                <a16:creationId xmlns:a16="http://schemas.microsoft.com/office/drawing/2014/main" id="{3A5CE2AE-7E1E-3A9A-1B11-92E273B6B995}"/>
              </a:ext>
            </a:extLst>
          </p:cNvPr>
          <p:cNvSpPr txBox="1"/>
          <p:nvPr/>
        </p:nvSpPr>
        <p:spPr>
          <a:xfrm>
            <a:off x="3830595" y="3660761"/>
            <a:ext cx="7477809" cy="682302"/>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What</a:t>
            </a:r>
            <a:r>
              <a:rPr sz="2180" spc="-20" dirty="0">
                <a:latin typeface="Arial"/>
                <a:cs typeface="Arial"/>
              </a:rPr>
              <a:t> </a:t>
            </a:r>
            <a:r>
              <a:rPr sz="2180" spc="-119" dirty="0">
                <a:latin typeface="Arial"/>
                <a:cs typeface="Arial"/>
              </a:rPr>
              <a:t>are</a:t>
            </a:r>
            <a:r>
              <a:rPr sz="2180" spc="-10" dirty="0">
                <a:latin typeface="Arial"/>
                <a:cs typeface="Arial"/>
              </a:rPr>
              <a:t> </a:t>
            </a:r>
            <a:r>
              <a:rPr sz="2180" dirty="0">
                <a:latin typeface="Arial"/>
                <a:cs typeface="Arial"/>
              </a:rPr>
              <a:t>the</a:t>
            </a:r>
            <a:r>
              <a:rPr sz="2180" spc="-10" dirty="0">
                <a:latin typeface="Arial"/>
                <a:cs typeface="Arial"/>
              </a:rPr>
              <a:t> </a:t>
            </a:r>
            <a:r>
              <a:rPr sz="2180" spc="-99" dirty="0">
                <a:latin typeface="Arial"/>
                <a:cs typeface="Arial"/>
              </a:rPr>
              <a:t>observational</a:t>
            </a:r>
            <a:r>
              <a:rPr sz="2180" spc="-10" dirty="0">
                <a:latin typeface="Arial"/>
                <a:cs typeface="Arial"/>
              </a:rPr>
              <a:t> </a:t>
            </a:r>
            <a:r>
              <a:rPr sz="2180" spc="-20" dirty="0">
                <a:latin typeface="Arial"/>
                <a:cs typeface="Arial"/>
              </a:rPr>
              <a:t>units,</a:t>
            </a:r>
            <a:r>
              <a:rPr sz="2180" spc="-10" dirty="0">
                <a:latin typeface="Arial"/>
                <a:cs typeface="Arial"/>
              </a:rPr>
              <a:t> </a:t>
            </a:r>
            <a:r>
              <a:rPr sz="2180" spc="-109" dirty="0">
                <a:latin typeface="Arial"/>
                <a:cs typeface="Arial"/>
              </a:rPr>
              <a:t>variables,</a:t>
            </a:r>
            <a:r>
              <a:rPr sz="2180" spc="-10" dirty="0">
                <a:latin typeface="Arial"/>
                <a:cs typeface="Arial"/>
              </a:rPr>
              <a:t> </a:t>
            </a:r>
            <a:r>
              <a:rPr sz="2180" spc="-99" dirty="0">
                <a:latin typeface="Arial"/>
                <a:cs typeface="Arial"/>
              </a:rPr>
              <a:t>types</a:t>
            </a:r>
            <a:r>
              <a:rPr sz="2180" spc="-10" dirty="0">
                <a:latin typeface="Arial"/>
                <a:cs typeface="Arial"/>
              </a:rPr>
              <a:t> </a:t>
            </a:r>
            <a:r>
              <a:rPr sz="2180" dirty="0">
                <a:latin typeface="Arial"/>
                <a:cs typeface="Arial"/>
              </a:rPr>
              <a:t>of</a:t>
            </a:r>
            <a:r>
              <a:rPr sz="2180" spc="-10" dirty="0">
                <a:latin typeface="Arial"/>
                <a:cs typeface="Arial"/>
              </a:rPr>
              <a:t> </a:t>
            </a:r>
            <a:r>
              <a:rPr sz="2180" spc="-69" dirty="0">
                <a:latin typeface="Arial"/>
                <a:cs typeface="Arial"/>
              </a:rPr>
              <a:t>variables, </a:t>
            </a:r>
            <a:r>
              <a:rPr sz="2180" spc="-99" dirty="0">
                <a:latin typeface="Arial"/>
                <a:cs typeface="Arial"/>
              </a:rPr>
              <a:t>parameter</a:t>
            </a:r>
            <a:r>
              <a:rPr sz="2180" spc="-10" dirty="0">
                <a:latin typeface="Arial"/>
                <a:cs typeface="Arial"/>
              </a:rPr>
              <a:t> </a:t>
            </a:r>
            <a:r>
              <a:rPr sz="2180" dirty="0">
                <a:latin typeface="Arial"/>
                <a:cs typeface="Arial"/>
              </a:rPr>
              <a:t>of</a:t>
            </a:r>
            <a:r>
              <a:rPr sz="2180" spc="-10" dirty="0">
                <a:latin typeface="Arial"/>
                <a:cs typeface="Arial"/>
              </a:rPr>
              <a:t> </a:t>
            </a:r>
            <a:r>
              <a:rPr sz="2180" spc="-59" dirty="0">
                <a:latin typeface="Arial"/>
                <a:cs typeface="Arial"/>
              </a:rPr>
              <a:t>interest,</a:t>
            </a:r>
            <a:r>
              <a:rPr sz="2180" spc="-10" dirty="0">
                <a:latin typeface="Arial"/>
                <a:cs typeface="Arial"/>
              </a:rPr>
              <a:t> </a:t>
            </a:r>
            <a:r>
              <a:rPr sz="2180" spc="-79" dirty="0">
                <a:latin typeface="Arial"/>
                <a:cs typeface="Arial"/>
              </a:rPr>
              <a:t>and</a:t>
            </a:r>
            <a:r>
              <a:rPr sz="2180" spc="-10" dirty="0">
                <a:latin typeface="Arial"/>
                <a:cs typeface="Arial"/>
              </a:rPr>
              <a:t> </a:t>
            </a:r>
            <a:r>
              <a:rPr sz="2180" spc="-20" dirty="0">
                <a:latin typeface="Arial"/>
                <a:cs typeface="Arial"/>
              </a:rPr>
              <a:t>statistic</a:t>
            </a:r>
            <a:r>
              <a:rPr sz="2180" spc="-10" dirty="0">
                <a:latin typeface="Arial"/>
                <a:cs typeface="Arial"/>
              </a:rPr>
              <a:t> </a:t>
            </a:r>
            <a:r>
              <a:rPr sz="2180" dirty="0">
                <a:latin typeface="Arial"/>
                <a:cs typeface="Arial"/>
              </a:rPr>
              <a:t>in</a:t>
            </a:r>
            <a:r>
              <a:rPr sz="2180" spc="-10" dirty="0">
                <a:latin typeface="Arial"/>
                <a:cs typeface="Arial"/>
              </a:rPr>
              <a:t> </a:t>
            </a:r>
            <a:r>
              <a:rPr sz="2180" dirty="0">
                <a:latin typeface="Arial"/>
                <a:cs typeface="Arial"/>
              </a:rPr>
              <a:t>this</a:t>
            </a:r>
            <a:r>
              <a:rPr sz="2180" spc="-10" dirty="0">
                <a:latin typeface="Arial"/>
                <a:cs typeface="Arial"/>
              </a:rPr>
              <a:t> </a:t>
            </a:r>
            <a:r>
              <a:rPr sz="2180" spc="-20" dirty="0">
                <a:latin typeface="Arial"/>
                <a:cs typeface="Arial"/>
              </a:rPr>
              <a:t>study?</a:t>
            </a:r>
            <a:endParaRPr sz="2180" dirty="0">
              <a:latin typeface="Arial"/>
              <a:cs typeface="Arial"/>
            </a:endParaRPr>
          </a:p>
        </p:txBody>
      </p:sp>
    </p:spTree>
    <p:extLst>
      <p:ext uri="{BB962C8B-B14F-4D97-AF65-F5344CB8AC3E}">
        <p14:creationId xmlns:p14="http://schemas.microsoft.com/office/powerpoint/2010/main" val="854357365"/>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3">
            <a:extLst>
              <a:ext uri="{FF2B5EF4-FFF2-40B4-BE49-F238E27FC236}">
                <a16:creationId xmlns:a16="http://schemas.microsoft.com/office/drawing/2014/main" id="{76DC1ED3-52D4-5379-887B-FA6EAE788745}"/>
              </a:ext>
            </a:extLst>
          </p:cNvPr>
          <p:cNvSpPr/>
          <p:nvPr/>
        </p:nvSpPr>
        <p:spPr>
          <a:xfrm>
            <a:off x="3306800" y="782368"/>
            <a:ext cx="8784532" cy="393863"/>
          </a:xfrm>
          <a:custGeom>
            <a:avLst/>
            <a:gdLst/>
            <a:ahLst/>
            <a:cxnLst/>
            <a:rect l="l" t="t" r="r" b="b"/>
            <a:pathLst>
              <a:path w="4432935" h="198754">
                <a:moveTo>
                  <a:pt x="4381765" y="0"/>
                </a:moveTo>
                <a:lnTo>
                  <a:pt x="50800" y="0"/>
                </a:lnTo>
                <a:lnTo>
                  <a:pt x="31075" y="4008"/>
                </a:lnTo>
                <a:lnTo>
                  <a:pt x="14922" y="14922"/>
                </a:lnTo>
                <a:lnTo>
                  <a:pt x="4008" y="31075"/>
                </a:lnTo>
                <a:lnTo>
                  <a:pt x="0" y="50800"/>
                </a:lnTo>
                <a:lnTo>
                  <a:pt x="0" y="198363"/>
                </a:lnTo>
                <a:lnTo>
                  <a:pt x="4432566" y="198363"/>
                </a:lnTo>
                <a:lnTo>
                  <a:pt x="4432566" y="50800"/>
                </a:lnTo>
                <a:lnTo>
                  <a:pt x="4428558" y="31075"/>
                </a:lnTo>
                <a:lnTo>
                  <a:pt x="4417643" y="14922"/>
                </a:lnTo>
                <a:lnTo>
                  <a:pt x="4401490" y="4008"/>
                </a:lnTo>
                <a:lnTo>
                  <a:pt x="4381765" y="0"/>
                </a:lnTo>
                <a:close/>
              </a:path>
            </a:pathLst>
          </a:custGeom>
          <a:solidFill>
            <a:srgbClr val="D6D6EF"/>
          </a:solidFill>
        </p:spPr>
        <p:txBody>
          <a:bodyPr wrap="square" lIns="0" tIns="0" rIns="0" bIns="0" rtlCol="0"/>
          <a:lstStyle/>
          <a:p>
            <a:endParaRPr sz="3567"/>
          </a:p>
        </p:txBody>
      </p:sp>
      <p:grpSp>
        <p:nvGrpSpPr>
          <p:cNvPr id="12" name="object 5">
            <a:extLst>
              <a:ext uri="{FF2B5EF4-FFF2-40B4-BE49-F238E27FC236}">
                <a16:creationId xmlns:a16="http://schemas.microsoft.com/office/drawing/2014/main" id="{28402E54-BC0B-91D0-A2C8-1AE9F86ACFB1}"/>
              </a:ext>
            </a:extLst>
          </p:cNvPr>
          <p:cNvGrpSpPr/>
          <p:nvPr/>
        </p:nvGrpSpPr>
        <p:grpSpPr>
          <a:xfrm>
            <a:off x="3306800" y="1161812"/>
            <a:ext cx="8784532" cy="1834312"/>
            <a:chOff x="87743" y="661111"/>
            <a:chExt cx="4432935" cy="925648"/>
          </a:xfrm>
        </p:grpSpPr>
        <p:pic>
          <p:nvPicPr>
            <p:cNvPr id="13" name="object 6">
              <a:extLst>
                <a:ext uri="{FF2B5EF4-FFF2-40B4-BE49-F238E27FC236}">
                  <a16:creationId xmlns:a16="http://schemas.microsoft.com/office/drawing/2014/main" id="{BBC53EC1-A251-B5AF-AAA2-957F975CCCA0}"/>
                </a:ext>
              </a:extLst>
            </p:cNvPr>
            <p:cNvPicPr/>
            <p:nvPr/>
          </p:nvPicPr>
          <p:blipFill>
            <a:blip r:embed="rId2" cstate="print"/>
            <a:stretch>
              <a:fillRect/>
            </a:stretch>
          </p:blipFill>
          <p:spPr>
            <a:xfrm>
              <a:off x="87744" y="661111"/>
              <a:ext cx="4432565" cy="50609"/>
            </a:xfrm>
            <a:prstGeom prst="rect">
              <a:avLst/>
            </a:prstGeom>
          </p:spPr>
        </p:pic>
        <p:sp>
          <p:nvSpPr>
            <p:cNvPr id="15" name="object 8">
              <a:extLst>
                <a:ext uri="{FF2B5EF4-FFF2-40B4-BE49-F238E27FC236}">
                  <a16:creationId xmlns:a16="http://schemas.microsoft.com/office/drawing/2014/main" id="{365550BD-EE20-B499-FB0F-7C7FB4B220B3}"/>
                </a:ext>
              </a:extLst>
            </p:cNvPr>
            <p:cNvSpPr/>
            <p:nvPr/>
          </p:nvSpPr>
          <p:spPr>
            <a:xfrm>
              <a:off x="87743" y="705379"/>
              <a:ext cx="4432935" cy="881380"/>
            </a:xfrm>
            <a:custGeom>
              <a:avLst/>
              <a:gdLst/>
              <a:ahLst/>
              <a:cxnLst/>
              <a:rect l="l" t="t" r="r" b="b"/>
              <a:pathLst>
                <a:path w="4432935" h="881380">
                  <a:moveTo>
                    <a:pt x="4432566" y="0"/>
                  </a:moveTo>
                  <a:lnTo>
                    <a:pt x="0" y="0"/>
                  </a:lnTo>
                  <a:lnTo>
                    <a:pt x="0" y="830393"/>
                  </a:lnTo>
                  <a:lnTo>
                    <a:pt x="4008" y="850117"/>
                  </a:lnTo>
                  <a:lnTo>
                    <a:pt x="14922" y="866270"/>
                  </a:lnTo>
                  <a:lnTo>
                    <a:pt x="31075" y="877184"/>
                  </a:lnTo>
                  <a:lnTo>
                    <a:pt x="50800" y="881193"/>
                  </a:lnTo>
                  <a:lnTo>
                    <a:pt x="4381765" y="881193"/>
                  </a:lnTo>
                  <a:lnTo>
                    <a:pt x="4401490" y="877184"/>
                  </a:lnTo>
                  <a:lnTo>
                    <a:pt x="4417643" y="866270"/>
                  </a:lnTo>
                  <a:lnTo>
                    <a:pt x="4428558" y="850117"/>
                  </a:lnTo>
                  <a:lnTo>
                    <a:pt x="4432566" y="830393"/>
                  </a:lnTo>
                  <a:lnTo>
                    <a:pt x="4432566" y="0"/>
                  </a:lnTo>
                  <a:close/>
                </a:path>
              </a:pathLst>
            </a:custGeom>
            <a:solidFill>
              <a:srgbClr val="EAEAF7"/>
            </a:solidFill>
          </p:spPr>
          <p:txBody>
            <a:bodyPr wrap="square" lIns="0" tIns="0" rIns="0" bIns="0" rtlCol="0"/>
            <a:lstStyle/>
            <a:p>
              <a:endParaRPr sz="3567"/>
            </a:p>
          </p:txBody>
        </p:sp>
      </p:grpSp>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139" dirty="0"/>
              <a:t>Types</a:t>
            </a:r>
            <a:r>
              <a:rPr lang="en-US" spc="-10" dirty="0"/>
              <a:t> </a:t>
            </a:r>
            <a:r>
              <a:rPr lang="en-US" dirty="0"/>
              <a:t>of </a:t>
            </a:r>
            <a:r>
              <a:rPr lang="en-US" spc="-40" dirty="0"/>
              <a:t>Study</a:t>
            </a:r>
            <a:r>
              <a:rPr lang="en-US" dirty="0"/>
              <a:t> </a:t>
            </a:r>
            <a:r>
              <a:rPr lang="en-US" spc="-159" dirty="0"/>
              <a:t>Designs</a:t>
            </a:r>
            <a:r>
              <a:rPr lang="en-US" dirty="0"/>
              <a:t> </a:t>
            </a:r>
          </a:p>
        </p:txBody>
      </p:sp>
      <p:sp>
        <p:nvSpPr>
          <p:cNvPr id="11" name="object 4">
            <a:extLst>
              <a:ext uri="{FF2B5EF4-FFF2-40B4-BE49-F238E27FC236}">
                <a16:creationId xmlns:a16="http://schemas.microsoft.com/office/drawing/2014/main" id="{9F1473CD-4B79-BDFB-96BF-B970A860001D}"/>
              </a:ext>
            </a:extLst>
          </p:cNvPr>
          <p:cNvSpPr txBox="1"/>
          <p:nvPr/>
        </p:nvSpPr>
        <p:spPr>
          <a:xfrm>
            <a:off x="3407469" y="731019"/>
            <a:ext cx="3543510" cy="411677"/>
          </a:xfrm>
          <a:prstGeom prst="rect">
            <a:avLst/>
          </a:prstGeom>
        </p:spPr>
        <p:txBody>
          <a:bodyPr vert="horz" wrap="square" lIns="0" tIns="45301" rIns="0" bIns="0" rtlCol="0">
            <a:spAutoFit/>
          </a:bodyPr>
          <a:lstStyle/>
          <a:p>
            <a:pPr>
              <a:spcBef>
                <a:spcPts val="357"/>
              </a:spcBef>
            </a:pPr>
            <a:r>
              <a:rPr sz="2378" spc="-79" dirty="0">
                <a:solidFill>
                  <a:srgbClr val="3333B2"/>
                </a:solidFill>
                <a:latin typeface="Arial"/>
                <a:cs typeface="Arial"/>
              </a:rPr>
              <a:t>Handwriting</a:t>
            </a:r>
            <a:r>
              <a:rPr sz="2378" spc="-20" dirty="0">
                <a:solidFill>
                  <a:srgbClr val="3333B2"/>
                </a:solidFill>
                <a:latin typeface="Arial"/>
                <a:cs typeface="Arial"/>
              </a:rPr>
              <a:t> </a:t>
            </a:r>
            <a:r>
              <a:rPr sz="2378" spc="-139" dirty="0">
                <a:solidFill>
                  <a:srgbClr val="3333B2"/>
                </a:solidFill>
                <a:latin typeface="Arial"/>
                <a:cs typeface="Arial"/>
              </a:rPr>
              <a:t>and</a:t>
            </a:r>
            <a:r>
              <a:rPr sz="2378" spc="-10" dirty="0">
                <a:solidFill>
                  <a:srgbClr val="3333B2"/>
                </a:solidFill>
                <a:latin typeface="Arial"/>
                <a:cs typeface="Arial"/>
              </a:rPr>
              <a:t> </a:t>
            </a:r>
            <a:r>
              <a:rPr sz="2378" spc="-99" dirty="0">
                <a:solidFill>
                  <a:srgbClr val="3333B2"/>
                </a:solidFill>
                <a:latin typeface="Arial"/>
                <a:cs typeface="Arial"/>
              </a:rPr>
              <a:t>SAT</a:t>
            </a:r>
            <a:r>
              <a:rPr sz="2378" spc="-20" dirty="0">
                <a:solidFill>
                  <a:srgbClr val="3333B2"/>
                </a:solidFill>
                <a:latin typeface="Arial"/>
                <a:cs typeface="Arial"/>
              </a:rPr>
              <a:t> </a:t>
            </a:r>
            <a:r>
              <a:rPr sz="2378" spc="-198" dirty="0">
                <a:solidFill>
                  <a:srgbClr val="3333B2"/>
                </a:solidFill>
                <a:latin typeface="Arial"/>
                <a:cs typeface="Arial"/>
              </a:rPr>
              <a:t>Scores</a:t>
            </a:r>
            <a:endParaRPr sz="2378">
              <a:latin typeface="Arial"/>
              <a:cs typeface="Arial"/>
            </a:endParaRPr>
          </a:p>
        </p:txBody>
      </p:sp>
      <p:sp>
        <p:nvSpPr>
          <p:cNvPr id="16" name="object 9">
            <a:extLst>
              <a:ext uri="{FF2B5EF4-FFF2-40B4-BE49-F238E27FC236}">
                <a16:creationId xmlns:a16="http://schemas.microsoft.com/office/drawing/2014/main" id="{240A8A6A-D857-8A44-F1DE-84BF62FAF9C8}"/>
              </a:ext>
            </a:extLst>
          </p:cNvPr>
          <p:cNvSpPr txBox="1"/>
          <p:nvPr/>
        </p:nvSpPr>
        <p:spPr>
          <a:xfrm>
            <a:off x="3382302" y="1190650"/>
            <a:ext cx="8612138" cy="1718931"/>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An</a:t>
            </a:r>
            <a:r>
              <a:rPr sz="2180" spc="-59" dirty="0">
                <a:latin typeface="Arial"/>
                <a:cs typeface="Arial"/>
              </a:rPr>
              <a:t> </a:t>
            </a:r>
            <a:r>
              <a:rPr sz="2180" spc="-40" dirty="0">
                <a:latin typeface="Arial"/>
                <a:cs typeface="Arial"/>
              </a:rPr>
              <a:t>article</a:t>
            </a:r>
            <a:r>
              <a:rPr sz="2180" spc="-20" dirty="0">
                <a:latin typeface="Arial"/>
                <a:cs typeface="Arial"/>
              </a:rPr>
              <a:t> about </a:t>
            </a:r>
            <a:r>
              <a:rPr sz="2180" spc="-40" dirty="0">
                <a:latin typeface="Arial"/>
                <a:cs typeface="Arial"/>
              </a:rPr>
              <a:t>handwriting</a:t>
            </a:r>
            <a:r>
              <a:rPr sz="2180" spc="-20" dirty="0">
                <a:latin typeface="Arial"/>
                <a:cs typeface="Arial"/>
              </a:rPr>
              <a:t> </a:t>
            </a:r>
            <a:r>
              <a:rPr sz="2180" spc="-139" dirty="0">
                <a:latin typeface="Arial"/>
                <a:cs typeface="Arial"/>
              </a:rPr>
              <a:t>appeared</a:t>
            </a:r>
            <a:r>
              <a:rPr sz="2180" spc="-10" dirty="0">
                <a:latin typeface="Arial"/>
                <a:cs typeface="Arial"/>
              </a:rPr>
              <a:t> </a:t>
            </a:r>
            <a:r>
              <a:rPr sz="2180" dirty="0">
                <a:latin typeface="Arial"/>
                <a:cs typeface="Arial"/>
              </a:rPr>
              <a:t>in</a:t>
            </a:r>
            <a:r>
              <a:rPr sz="2180" spc="-20" dirty="0">
                <a:latin typeface="Arial"/>
                <a:cs typeface="Arial"/>
              </a:rPr>
              <a:t> </a:t>
            </a:r>
            <a:r>
              <a:rPr sz="2180" dirty="0">
                <a:latin typeface="Arial"/>
                <a:cs typeface="Arial"/>
              </a:rPr>
              <a:t>the</a:t>
            </a:r>
            <a:r>
              <a:rPr sz="2180" spc="-20" dirty="0">
                <a:latin typeface="Arial"/>
                <a:cs typeface="Arial"/>
              </a:rPr>
              <a:t> </a:t>
            </a:r>
            <a:r>
              <a:rPr sz="2180" spc="-59" dirty="0">
                <a:latin typeface="Arial"/>
                <a:cs typeface="Arial"/>
              </a:rPr>
              <a:t>October</a:t>
            </a:r>
            <a:r>
              <a:rPr sz="2180" spc="-20" dirty="0">
                <a:latin typeface="Arial"/>
                <a:cs typeface="Arial"/>
              </a:rPr>
              <a:t> 11, </a:t>
            </a:r>
            <a:r>
              <a:rPr sz="2180" spc="-109" dirty="0">
                <a:latin typeface="Arial"/>
                <a:cs typeface="Arial"/>
              </a:rPr>
              <a:t>2006</a:t>
            </a:r>
            <a:r>
              <a:rPr sz="2180" spc="-20" dirty="0">
                <a:latin typeface="Arial"/>
                <a:cs typeface="Arial"/>
              </a:rPr>
              <a:t> </a:t>
            </a:r>
            <a:r>
              <a:rPr sz="2180" spc="-159" dirty="0">
                <a:latin typeface="Arial"/>
                <a:cs typeface="Arial"/>
              </a:rPr>
              <a:t>issue</a:t>
            </a:r>
            <a:r>
              <a:rPr sz="2180" dirty="0">
                <a:latin typeface="Arial"/>
                <a:cs typeface="Arial"/>
              </a:rPr>
              <a:t> </a:t>
            </a:r>
            <a:r>
              <a:rPr sz="2180" spc="-50" dirty="0">
                <a:latin typeface="Arial"/>
                <a:cs typeface="Arial"/>
              </a:rPr>
              <a:t>of </a:t>
            </a:r>
            <a:r>
              <a:rPr sz="2180" dirty="0">
                <a:latin typeface="Arial"/>
                <a:cs typeface="Arial"/>
              </a:rPr>
              <a:t>the</a:t>
            </a:r>
            <a:r>
              <a:rPr sz="2180" spc="-20" dirty="0">
                <a:latin typeface="Arial"/>
                <a:cs typeface="Arial"/>
              </a:rPr>
              <a:t> </a:t>
            </a:r>
            <a:r>
              <a:rPr sz="2180" spc="-89" dirty="0">
                <a:latin typeface="Arial"/>
                <a:cs typeface="Arial"/>
              </a:rPr>
              <a:t>Washington</a:t>
            </a:r>
            <a:r>
              <a:rPr sz="2180" spc="-10" dirty="0">
                <a:latin typeface="Arial"/>
                <a:cs typeface="Arial"/>
              </a:rPr>
              <a:t> </a:t>
            </a:r>
            <a:r>
              <a:rPr sz="2180" spc="-20" dirty="0">
                <a:latin typeface="Arial"/>
                <a:cs typeface="Arial"/>
              </a:rPr>
              <a:t>Post.</a:t>
            </a:r>
            <a:r>
              <a:rPr sz="2180" spc="178" dirty="0">
                <a:latin typeface="Arial"/>
                <a:cs typeface="Arial"/>
              </a:rPr>
              <a:t> </a:t>
            </a:r>
            <a:r>
              <a:rPr sz="2180" dirty="0">
                <a:latin typeface="Arial"/>
                <a:cs typeface="Arial"/>
              </a:rPr>
              <a:t>The</a:t>
            </a:r>
            <a:r>
              <a:rPr sz="2180" spc="-10" dirty="0">
                <a:latin typeface="Arial"/>
                <a:cs typeface="Arial"/>
              </a:rPr>
              <a:t> </a:t>
            </a:r>
            <a:r>
              <a:rPr sz="2180" spc="-40" dirty="0">
                <a:latin typeface="Arial"/>
                <a:cs typeface="Arial"/>
              </a:rPr>
              <a:t>article</a:t>
            </a:r>
            <a:r>
              <a:rPr sz="2180" spc="-10" dirty="0">
                <a:latin typeface="Arial"/>
                <a:cs typeface="Arial"/>
              </a:rPr>
              <a:t> </a:t>
            </a:r>
            <a:r>
              <a:rPr sz="2180" spc="-89" dirty="0">
                <a:latin typeface="Arial"/>
                <a:cs typeface="Arial"/>
              </a:rPr>
              <a:t>mentioned</a:t>
            </a:r>
            <a:r>
              <a:rPr sz="2180" spc="-10" dirty="0">
                <a:latin typeface="Arial"/>
                <a:cs typeface="Arial"/>
              </a:rPr>
              <a:t> </a:t>
            </a:r>
            <a:r>
              <a:rPr sz="2180" dirty="0">
                <a:latin typeface="Arial"/>
                <a:cs typeface="Arial"/>
              </a:rPr>
              <a:t>that</a:t>
            </a:r>
            <a:r>
              <a:rPr sz="2180" spc="-10" dirty="0">
                <a:latin typeface="Arial"/>
                <a:cs typeface="Arial"/>
              </a:rPr>
              <a:t> </a:t>
            </a:r>
            <a:r>
              <a:rPr sz="2180" spc="-119" dirty="0">
                <a:latin typeface="Arial"/>
                <a:cs typeface="Arial"/>
              </a:rPr>
              <a:t>among</a:t>
            </a:r>
            <a:r>
              <a:rPr sz="2180" spc="-10" dirty="0">
                <a:latin typeface="Arial"/>
                <a:cs typeface="Arial"/>
              </a:rPr>
              <a:t> </a:t>
            </a:r>
            <a:r>
              <a:rPr sz="2180" dirty="0">
                <a:latin typeface="Arial"/>
                <a:cs typeface="Arial"/>
              </a:rPr>
              <a:t>a</a:t>
            </a:r>
            <a:r>
              <a:rPr sz="2180" spc="-10" dirty="0">
                <a:latin typeface="Arial"/>
                <a:cs typeface="Arial"/>
              </a:rPr>
              <a:t> </a:t>
            </a:r>
            <a:r>
              <a:rPr sz="2180" spc="-149" dirty="0">
                <a:latin typeface="Arial"/>
                <a:cs typeface="Arial"/>
              </a:rPr>
              <a:t>sample</a:t>
            </a:r>
            <a:r>
              <a:rPr sz="2180" dirty="0">
                <a:latin typeface="Arial"/>
                <a:cs typeface="Arial"/>
              </a:rPr>
              <a:t> </a:t>
            </a:r>
            <a:r>
              <a:rPr sz="2180" spc="-50" dirty="0">
                <a:latin typeface="Arial"/>
                <a:cs typeface="Arial"/>
              </a:rPr>
              <a:t>of </a:t>
            </a:r>
            <a:r>
              <a:rPr sz="2180" spc="-79" dirty="0">
                <a:latin typeface="Arial"/>
                <a:cs typeface="Arial"/>
              </a:rPr>
              <a:t>students </a:t>
            </a:r>
            <a:r>
              <a:rPr sz="2180" spc="-69" dirty="0">
                <a:latin typeface="Arial"/>
                <a:cs typeface="Arial"/>
              </a:rPr>
              <a:t>who</a:t>
            </a:r>
            <a:r>
              <a:rPr sz="2180" spc="-30" dirty="0">
                <a:latin typeface="Arial"/>
                <a:cs typeface="Arial"/>
              </a:rPr>
              <a:t> </a:t>
            </a:r>
            <a:r>
              <a:rPr sz="2180" dirty="0">
                <a:latin typeface="Arial"/>
                <a:cs typeface="Arial"/>
              </a:rPr>
              <a:t>took</a:t>
            </a:r>
            <a:r>
              <a:rPr sz="2180" spc="-20" dirty="0">
                <a:latin typeface="Arial"/>
                <a:cs typeface="Arial"/>
              </a:rPr>
              <a:t> </a:t>
            </a:r>
            <a:r>
              <a:rPr sz="2180" dirty="0">
                <a:latin typeface="Arial"/>
                <a:cs typeface="Arial"/>
              </a:rPr>
              <a:t>the</a:t>
            </a:r>
            <a:r>
              <a:rPr sz="2180" spc="-10" dirty="0">
                <a:latin typeface="Arial"/>
                <a:cs typeface="Arial"/>
              </a:rPr>
              <a:t> </a:t>
            </a:r>
            <a:r>
              <a:rPr sz="2180" spc="-226" dirty="0">
                <a:latin typeface="Arial"/>
                <a:cs typeface="Arial"/>
              </a:rPr>
              <a:t>essay</a:t>
            </a:r>
            <a:r>
              <a:rPr sz="2180" spc="79" dirty="0">
                <a:latin typeface="Arial"/>
                <a:cs typeface="Arial"/>
              </a:rPr>
              <a:t> </a:t>
            </a:r>
            <a:r>
              <a:rPr sz="2180" spc="-20" dirty="0">
                <a:latin typeface="Arial"/>
                <a:cs typeface="Arial"/>
              </a:rPr>
              <a:t>portion</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a:t>
            </a:r>
            <a:r>
              <a:rPr sz="2180" spc="-10" dirty="0">
                <a:latin typeface="Arial"/>
                <a:cs typeface="Arial"/>
              </a:rPr>
              <a:t> </a:t>
            </a:r>
            <a:r>
              <a:rPr sz="2180" spc="-50" dirty="0">
                <a:latin typeface="Arial"/>
                <a:cs typeface="Arial"/>
              </a:rPr>
              <a:t>SAT</a:t>
            </a:r>
            <a:r>
              <a:rPr sz="2180" spc="-10" dirty="0">
                <a:latin typeface="Arial"/>
                <a:cs typeface="Arial"/>
              </a:rPr>
              <a:t> </a:t>
            </a:r>
            <a:r>
              <a:rPr sz="2180" spc="-129" dirty="0">
                <a:latin typeface="Arial"/>
                <a:cs typeface="Arial"/>
              </a:rPr>
              <a:t>exam</a:t>
            </a:r>
            <a:r>
              <a:rPr sz="2180" spc="-10" dirty="0">
                <a:latin typeface="Arial"/>
                <a:cs typeface="Arial"/>
              </a:rPr>
              <a:t> </a:t>
            </a:r>
            <a:r>
              <a:rPr sz="2180" dirty="0">
                <a:latin typeface="Arial"/>
                <a:cs typeface="Arial"/>
              </a:rPr>
              <a:t>in</a:t>
            </a:r>
            <a:r>
              <a:rPr sz="2180" spc="-20" dirty="0">
                <a:latin typeface="Arial"/>
                <a:cs typeface="Arial"/>
              </a:rPr>
              <a:t> </a:t>
            </a:r>
            <a:r>
              <a:rPr sz="2180" spc="-139" dirty="0">
                <a:latin typeface="Arial"/>
                <a:cs typeface="Arial"/>
              </a:rPr>
              <a:t>2005-</a:t>
            </a:r>
            <a:r>
              <a:rPr sz="2180" spc="-99" dirty="0">
                <a:latin typeface="Arial"/>
                <a:cs typeface="Arial"/>
              </a:rPr>
              <a:t>2006,</a:t>
            </a:r>
            <a:r>
              <a:rPr sz="2180" spc="-10" dirty="0">
                <a:latin typeface="Arial"/>
                <a:cs typeface="Arial"/>
              </a:rPr>
              <a:t> </a:t>
            </a:r>
            <a:r>
              <a:rPr sz="2180" spc="-20" dirty="0">
                <a:latin typeface="Arial"/>
                <a:cs typeface="Arial"/>
              </a:rPr>
              <a:t>those </a:t>
            </a:r>
            <a:r>
              <a:rPr sz="2180" spc="-69" dirty="0">
                <a:latin typeface="Arial"/>
                <a:cs typeface="Arial"/>
              </a:rPr>
              <a:t>who</a:t>
            </a:r>
            <a:r>
              <a:rPr sz="2180" spc="-89" dirty="0">
                <a:latin typeface="Arial"/>
                <a:cs typeface="Arial"/>
              </a:rPr>
              <a:t> </a:t>
            </a:r>
            <a:r>
              <a:rPr sz="2180" spc="-20" dirty="0">
                <a:latin typeface="Arial"/>
                <a:cs typeface="Arial"/>
              </a:rPr>
              <a:t>wrote</a:t>
            </a:r>
            <a:r>
              <a:rPr sz="2180" spc="-59" dirty="0">
                <a:latin typeface="Arial"/>
                <a:cs typeface="Arial"/>
              </a:rPr>
              <a:t> </a:t>
            </a:r>
            <a:r>
              <a:rPr sz="2180" dirty="0">
                <a:latin typeface="Arial"/>
                <a:cs typeface="Arial"/>
              </a:rPr>
              <a:t>in</a:t>
            </a:r>
            <a:r>
              <a:rPr sz="2180" spc="-20" dirty="0">
                <a:latin typeface="Arial"/>
                <a:cs typeface="Arial"/>
              </a:rPr>
              <a:t> </a:t>
            </a:r>
            <a:r>
              <a:rPr sz="2180" spc="-99" dirty="0">
                <a:latin typeface="Arial"/>
                <a:cs typeface="Arial"/>
              </a:rPr>
              <a:t>cursive</a:t>
            </a:r>
            <a:r>
              <a:rPr sz="2180" spc="-10" dirty="0">
                <a:latin typeface="Arial"/>
                <a:cs typeface="Arial"/>
              </a:rPr>
              <a:t> </a:t>
            </a:r>
            <a:r>
              <a:rPr sz="2180" spc="-69" dirty="0">
                <a:latin typeface="Arial"/>
                <a:cs typeface="Arial"/>
              </a:rPr>
              <a:t>style</a:t>
            </a:r>
            <a:r>
              <a:rPr sz="2180" spc="-20" dirty="0">
                <a:latin typeface="Arial"/>
                <a:cs typeface="Arial"/>
              </a:rPr>
              <a:t> </a:t>
            </a:r>
            <a:r>
              <a:rPr sz="2180" spc="-159" dirty="0">
                <a:latin typeface="Arial"/>
                <a:cs typeface="Arial"/>
              </a:rPr>
              <a:t>scored</a:t>
            </a:r>
            <a:r>
              <a:rPr sz="2180" spc="10" dirty="0">
                <a:latin typeface="Arial"/>
                <a:cs typeface="Arial"/>
              </a:rPr>
              <a:t> </a:t>
            </a:r>
            <a:r>
              <a:rPr sz="2180" spc="-50" dirty="0">
                <a:latin typeface="Arial"/>
                <a:cs typeface="Arial"/>
              </a:rPr>
              <a:t>significantly</a:t>
            </a:r>
            <a:r>
              <a:rPr sz="2180" spc="-20" dirty="0">
                <a:latin typeface="Arial"/>
                <a:cs typeface="Arial"/>
              </a:rPr>
              <a:t> </a:t>
            </a:r>
            <a:r>
              <a:rPr sz="2180" spc="-69" dirty="0">
                <a:latin typeface="Arial"/>
                <a:cs typeface="Arial"/>
              </a:rPr>
              <a:t>higher</a:t>
            </a:r>
            <a:r>
              <a:rPr sz="2180" spc="-10" dirty="0">
                <a:latin typeface="Arial"/>
                <a:cs typeface="Arial"/>
              </a:rPr>
              <a:t> </a:t>
            </a:r>
            <a:r>
              <a:rPr sz="2180" spc="-20" dirty="0">
                <a:latin typeface="Arial"/>
                <a:cs typeface="Arial"/>
              </a:rPr>
              <a:t>on </a:t>
            </a:r>
            <a:r>
              <a:rPr sz="2180" dirty="0">
                <a:latin typeface="Arial"/>
                <a:cs typeface="Arial"/>
              </a:rPr>
              <a:t>the</a:t>
            </a:r>
            <a:r>
              <a:rPr sz="2180" spc="-10" dirty="0">
                <a:latin typeface="Arial"/>
                <a:cs typeface="Arial"/>
              </a:rPr>
              <a:t> </a:t>
            </a:r>
            <a:r>
              <a:rPr sz="2180" spc="-226" dirty="0">
                <a:latin typeface="Arial"/>
                <a:cs typeface="Arial"/>
              </a:rPr>
              <a:t>essay,</a:t>
            </a:r>
            <a:r>
              <a:rPr sz="2180" spc="69" dirty="0">
                <a:latin typeface="Arial"/>
                <a:cs typeface="Arial"/>
              </a:rPr>
              <a:t> </a:t>
            </a:r>
            <a:r>
              <a:rPr sz="2180" spc="-50" dirty="0">
                <a:latin typeface="Arial"/>
                <a:cs typeface="Arial"/>
              </a:rPr>
              <a:t>on </a:t>
            </a:r>
            <a:r>
              <a:rPr sz="2180" spc="-149" dirty="0">
                <a:latin typeface="Arial"/>
                <a:cs typeface="Arial"/>
              </a:rPr>
              <a:t>average,</a:t>
            </a:r>
            <a:r>
              <a:rPr sz="2180" spc="-10" dirty="0">
                <a:latin typeface="Arial"/>
                <a:cs typeface="Arial"/>
              </a:rPr>
              <a:t> </a:t>
            </a:r>
            <a:r>
              <a:rPr sz="2180" dirty="0">
                <a:latin typeface="Arial"/>
                <a:cs typeface="Arial"/>
              </a:rPr>
              <a:t>than</a:t>
            </a:r>
            <a:r>
              <a:rPr sz="2180" spc="-69" dirty="0">
                <a:latin typeface="Arial"/>
                <a:cs typeface="Arial"/>
              </a:rPr>
              <a:t> </a:t>
            </a:r>
            <a:r>
              <a:rPr sz="2180" spc="-89" dirty="0">
                <a:latin typeface="Arial"/>
                <a:cs typeface="Arial"/>
              </a:rPr>
              <a:t>students</a:t>
            </a:r>
            <a:r>
              <a:rPr sz="2180" spc="-10" dirty="0">
                <a:latin typeface="Arial"/>
                <a:cs typeface="Arial"/>
              </a:rPr>
              <a:t> </a:t>
            </a:r>
            <a:r>
              <a:rPr sz="2180" spc="-69" dirty="0">
                <a:latin typeface="Arial"/>
                <a:cs typeface="Arial"/>
              </a:rPr>
              <a:t>who</a:t>
            </a:r>
            <a:r>
              <a:rPr sz="2180" spc="-20" dirty="0">
                <a:latin typeface="Arial"/>
                <a:cs typeface="Arial"/>
              </a:rPr>
              <a:t> </a:t>
            </a:r>
            <a:r>
              <a:rPr sz="2180" spc="-168" dirty="0">
                <a:latin typeface="Arial"/>
                <a:cs typeface="Arial"/>
              </a:rPr>
              <a:t>used</a:t>
            </a:r>
            <a:r>
              <a:rPr sz="2180" spc="20" dirty="0">
                <a:latin typeface="Arial"/>
                <a:cs typeface="Arial"/>
              </a:rPr>
              <a:t> </a:t>
            </a:r>
            <a:r>
              <a:rPr sz="2180" spc="-40" dirty="0">
                <a:latin typeface="Arial"/>
                <a:cs typeface="Arial"/>
              </a:rPr>
              <a:t>printed</a:t>
            </a:r>
            <a:r>
              <a:rPr sz="2180" spc="-20" dirty="0">
                <a:latin typeface="Arial"/>
                <a:cs typeface="Arial"/>
              </a:rPr>
              <a:t> block letters.</a:t>
            </a:r>
            <a:endParaRPr sz="2180" dirty="0">
              <a:latin typeface="Arial"/>
              <a:cs typeface="Arial"/>
            </a:endParaRPr>
          </a:p>
        </p:txBody>
      </p:sp>
      <p:grpSp>
        <p:nvGrpSpPr>
          <p:cNvPr id="2" name="object 10">
            <a:extLst>
              <a:ext uri="{FF2B5EF4-FFF2-40B4-BE49-F238E27FC236}">
                <a16:creationId xmlns:a16="http://schemas.microsoft.com/office/drawing/2014/main" id="{B934526C-16C3-A5FC-9BAF-C254F3A1B2EC}"/>
              </a:ext>
            </a:extLst>
          </p:cNvPr>
          <p:cNvGrpSpPr/>
          <p:nvPr/>
        </p:nvGrpSpPr>
        <p:grpSpPr>
          <a:xfrm>
            <a:off x="3507405" y="3580781"/>
            <a:ext cx="8583196" cy="952570"/>
            <a:chOff x="138547" y="1838146"/>
            <a:chExt cx="4331335" cy="480695"/>
          </a:xfrm>
        </p:grpSpPr>
        <p:sp>
          <p:nvSpPr>
            <p:cNvPr id="3" name="object 11">
              <a:extLst>
                <a:ext uri="{FF2B5EF4-FFF2-40B4-BE49-F238E27FC236}">
                  <a16:creationId xmlns:a16="http://schemas.microsoft.com/office/drawing/2014/main" id="{9D1BCBC4-3E85-4DBF-DFFB-82132538DA37}"/>
                </a:ext>
              </a:extLst>
            </p:cNvPr>
            <p:cNvSpPr/>
            <p:nvPr/>
          </p:nvSpPr>
          <p:spPr>
            <a:xfrm>
              <a:off x="138547" y="1838146"/>
              <a:ext cx="4331335" cy="480695"/>
            </a:xfrm>
            <a:custGeom>
              <a:avLst/>
              <a:gdLst/>
              <a:ahLst/>
              <a:cxnLst/>
              <a:rect l="l" t="t" r="r" b="b"/>
              <a:pathLst>
                <a:path w="4331335" h="480694">
                  <a:moveTo>
                    <a:pt x="4276964" y="0"/>
                  </a:moveTo>
                  <a:lnTo>
                    <a:pt x="54000" y="0"/>
                  </a:lnTo>
                  <a:lnTo>
                    <a:pt x="32980" y="4243"/>
                  </a:lnTo>
                  <a:lnTo>
                    <a:pt x="15816" y="15816"/>
                  </a:lnTo>
                  <a:lnTo>
                    <a:pt x="4243" y="32980"/>
                  </a:lnTo>
                  <a:lnTo>
                    <a:pt x="0" y="54000"/>
                  </a:lnTo>
                  <a:lnTo>
                    <a:pt x="0" y="426619"/>
                  </a:lnTo>
                  <a:lnTo>
                    <a:pt x="4243" y="447638"/>
                  </a:lnTo>
                  <a:lnTo>
                    <a:pt x="15816" y="464803"/>
                  </a:lnTo>
                  <a:lnTo>
                    <a:pt x="32980" y="476376"/>
                  </a:lnTo>
                  <a:lnTo>
                    <a:pt x="54000" y="480619"/>
                  </a:lnTo>
                  <a:lnTo>
                    <a:pt x="4276964" y="480619"/>
                  </a:lnTo>
                  <a:lnTo>
                    <a:pt x="4297984" y="476376"/>
                  </a:lnTo>
                  <a:lnTo>
                    <a:pt x="4315149" y="464803"/>
                  </a:lnTo>
                  <a:lnTo>
                    <a:pt x="4326721" y="447638"/>
                  </a:lnTo>
                  <a:lnTo>
                    <a:pt x="4330965" y="426619"/>
                  </a:lnTo>
                  <a:lnTo>
                    <a:pt x="4330965" y="54000"/>
                  </a:lnTo>
                  <a:lnTo>
                    <a:pt x="4326721" y="32980"/>
                  </a:lnTo>
                  <a:lnTo>
                    <a:pt x="4315149" y="15816"/>
                  </a:lnTo>
                  <a:lnTo>
                    <a:pt x="4297984" y="4243"/>
                  </a:lnTo>
                  <a:lnTo>
                    <a:pt x="4276964" y="0"/>
                  </a:lnTo>
                  <a:close/>
                </a:path>
              </a:pathLst>
            </a:custGeom>
            <a:solidFill>
              <a:srgbClr val="A8E2A0"/>
            </a:solidFill>
          </p:spPr>
          <p:txBody>
            <a:bodyPr wrap="square" lIns="0" tIns="0" rIns="0" bIns="0" rtlCol="0"/>
            <a:lstStyle/>
            <a:p>
              <a:endParaRPr sz="3567"/>
            </a:p>
          </p:txBody>
        </p:sp>
        <p:sp>
          <p:nvSpPr>
            <p:cNvPr id="4" name="object 12">
              <a:extLst>
                <a:ext uri="{FF2B5EF4-FFF2-40B4-BE49-F238E27FC236}">
                  <a16:creationId xmlns:a16="http://schemas.microsoft.com/office/drawing/2014/main" id="{89DA8061-9D35-AC63-7E79-F6EE23D6E5F9}"/>
                </a:ext>
              </a:extLst>
            </p:cNvPr>
            <p:cNvSpPr/>
            <p:nvPr/>
          </p:nvSpPr>
          <p:spPr>
            <a:xfrm>
              <a:off x="156547" y="1856146"/>
              <a:ext cx="4295140" cy="445134"/>
            </a:xfrm>
            <a:custGeom>
              <a:avLst/>
              <a:gdLst/>
              <a:ahLst/>
              <a:cxnLst/>
              <a:rect l="l" t="t" r="r" b="b"/>
              <a:pathLst>
                <a:path w="4295140" h="445135">
                  <a:moveTo>
                    <a:pt x="4258964" y="0"/>
                  </a:moveTo>
                  <a:lnTo>
                    <a:pt x="36000" y="0"/>
                  </a:lnTo>
                  <a:lnTo>
                    <a:pt x="21987" y="2829"/>
                  </a:lnTo>
                  <a:lnTo>
                    <a:pt x="10544" y="10544"/>
                  </a:lnTo>
                  <a:lnTo>
                    <a:pt x="2829" y="21987"/>
                  </a:lnTo>
                  <a:lnTo>
                    <a:pt x="0" y="36000"/>
                  </a:lnTo>
                  <a:lnTo>
                    <a:pt x="0" y="408619"/>
                  </a:lnTo>
                  <a:lnTo>
                    <a:pt x="2829" y="422632"/>
                  </a:lnTo>
                  <a:lnTo>
                    <a:pt x="10544" y="434075"/>
                  </a:lnTo>
                  <a:lnTo>
                    <a:pt x="21987" y="441790"/>
                  </a:lnTo>
                  <a:lnTo>
                    <a:pt x="36000" y="444619"/>
                  </a:lnTo>
                  <a:lnTo>
                    <a:pt x="4258964" y="444619"/>
                  </a:lnTo>
                  <a:lnTo>
                    <a:pt x="4272977" y="441790"/>
                  </a:lnTo>
                  <a:lnTo>
                    <a:pt x="4284420" y="434075"/>
                  </a:lnTo>
                  <a:lnTo>
                    <a:pt x="4292136" y="422632"/>
                  </a:lnTo>
                  <a:lnTo>
                    <a:pt x="4294965" y="408619"/>
                  </a:lnTo>
                  <a:lnTo>
                    <a:pt x="4294965" y="36000"/>
                  </a:lnTo>
                  <a:lnTo>
                    <a:pt x="4292136" y="21987"/>
                  </a:lnTo>
                  <a:lnTo>
                    <a:pt x="4284420" y="10544"/>
                  </a:lnTo>
                  <a:lnTo>
                    <a:pt x="4272977" y="2829"/>
                  </a:lnTo>
                  <a:lnTo>
                    <a:pt x="4258964" y="0"/>
                  </a:lnTo>
                  <a:close/>
                </a:path>
              </a:pathLst>
            </a:custGeom>
            <a:solidFill>
              <a:srgbClr val="F1FAF0"/>
            </a:solidFill>
          </p:spPr>
          <p:txBody>
            <a:bodyPr wrap="square" lIns="0" tIns="0" rIns="0" bIns="0" rtlCol="0"/>
            <a:lstStyle/>
            <a:p>
              <a:endParaRPr sz="3567"/>
            </a:p>
          </p:txBody>
        </p:sp>
      </p:grpSp>
      <p:sp>
        <p:nvSpPr>
          <p:cNvPr id="6" name="object 15">
            <a:extLst>
              <a:ext uri="{FF2B5EF4-FFF2-40B4-BE49-F238E27FC236}">
                <a16:creationId xmlns:a16="http://schemas.microsoft.com/office/drawing/2014/main" id="{3A5CE2AE-7E1E-3A9A-1B11-92E273B6B995}"/>
              </a:ext>
            </a:extLst>
          </p:cNvPr>
          <p:cNvSpPr txBox="1"/>
          <p:nvPr/>
        </p:nvSpPr>
        <p:spPr>
          <a:xfrm>
            <a:off x="3830595" y="3660761"/>
            <a:ext cx="7477809" cy="682302"/>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What</a:t>
            </a:r>
            <a:r>
              <a:rPr sz="2180" spc="-20" dirty="0">
                <a:latin typeface="Arial"/>
                <a:cs typeface="Arial"/>
              </a:rPr>
              <a:t> </a:t>
            </a:r>
            <a:r>
              <a:rPr sz="2180" spc="-119" dirty="0">
                <a:latin typeface="Arial"/>
                <a:cs typeface="Arial"/>
              </a:rPr>
              <a:t>are</a:t>
            </a:r>
            <a:r>
              <a:rPr sz="2180" spc="-10" dirty="0">
                <a:latin typeface="Arial"/>
                <a:cs typeface="Arial"/>
              </a:rPr>
              <a:t> </a:t>
            </a:r>
            <a:r>
              <a:rPr sz="2180" dirty="0">
                <a:latin typeface="Arial"/>
                <a:cs typeface="Arial"/>
              </a:rPr>
              <a:t>the</a:t>
            </a:r>
            <a:r>
              <a:rPr sz="2180" spc="-10" dirty="0">
                <a:latin typeface="Arial"/>
                <a:cs typeface="Arial"/>
              </a:rPr>
              <a:t> </a:t>
            </a:r>
            <a:r>
              <a:rPr sz="2180" spc="-99" dirty="0">
                <a:latin typeface="Arial"/>
                <a:cs typeface="Arial"/>
              </a:rPr>
              <a:t>observational</a:t>
            </a:r>
            <a:r>
              <a:rPr sz="2180" spc="-10" dirty="0">
                <a:latin typeface="Arial"/>
                <a:cs typeface="Arial"/>
              </a:rPr>
              <a:t> </a:t>
            </a:r>
            <a:r>
              <a:rPr sz="2180" spc="-20" dirty="0">
                <a:latin typeface="Arial"/>
                <a:cs typeface="Arial"/>
              </a:rPr>
              <a:t>units,</a:t>
            </a:r>
            <a:r>
              <a:rPr sz="2180" spc="-10" dirty="0">
                <a:latin typeface="Arial"/>
                <a:cs typeface="Arial"/>
              </a:rPr>
              <a:t> </a:t>
            </a:r>
            <a:r>
              <a:rPr sz="2180" spc="-109" dirty="0">
                <a:latin typeface="Arial"/>
                <a:cs typeface="Arial"/>
              </a:rPr>
              <a:t>variables,</a:t>
            </a:r>
            <a:r>
              <a:rPr sz="2180" spc="-10" dirty="0">
                <a:latin typeface="Arial"/>
                <a:cs typeface="Arial"/>
              </a:rPr>
              <a:t> </a:t>
            </a:r>
            <a:r>
              <a:rPr sz="2180" spc="-99" dirty="0">
                <a:latin typeface="Arial"/>
                <a:cs typeface="Arial"/>
              </a:rPr>
              <a:t>types</a:t>
            </a:r>
            <a:r>
              <a:rPr sz="2180" spc="-10" dirty="0">
                <a:latin typeface="Arial"/>
                <a:cs typeface="Arial"/>
              </a:rPr>
              <a:t> </a:t>
            </a:r>
            <a:r>
              <a:rPr sz="2180" dirty="0">
                <a:latin typeface="Arial"/>
                <a:cs typeface="Arial"/>
              </a:rPr>
              <a:t>of</a:t>
            </a:r>
            <a:r>
              <a:rPr sz="2180" spc="-10" dirty="0">
                <a:latin typeface="Arial"/>
                <a:cs typeface="Arial"/>
              </a:rPr>
              <a:t> </a:t>
            </a:r>
            <a:r>
              <a:rPr sz="2180" spc="-69" dirty="0">
                <a:latin typeface="Arial"/>
                <a:cs typeface="Arial"/>
              </a:rPr>
              <a:t>variables, </a:t>
            </a:r>
            <a:r>
              <a:rPr sz="2180" spc="-99" dirty="0">
                <a:latin typeface="Arial"/>
                <a:cs typeface="Arial"/>
              </a:rPr>
              <a:t>parameter</a:t>
            </a:r>
            <a:r>
              <a:rPr sz="2180" spc="-10" dirty="0">
                <a:latin typeface="Arial"/>
                <a:cs typeface="Arial"/>
              </a:rPr>
              <a:t> </a:t>
            </a:r>
            <a:r>
              <a:rPr sz="2180" dirty="0">
                <a:latin typeface="Arial"/>
                <a:cs typeface="Arial"/>
              </a:rPr>
              <a:t>of</a:t>
            </a:r>
            <a:r>
              <a:rPr sz="2180" spc="-10" dirty="0">
                <a:latin typeface="Arial"/>
                <a:cs typeface="Arial"/>
              </a:rPr>
              <a:t> </a:t>
            </a:r>
            <a:r>
              <a:rPr sz="2180" spc="-59" dirty="0">
                <a:latin typeface="Arial"/>
                <a:cs typeface="Arial"/>
              </a:rPr>
              <a:t>interest,</a:t>
            </a:r>
            <a:r>
              <a:rPr sz="2180" spc="-10" dirty="0">
                <a:latin typeface="Arial"/>
                <a:cs typeface="Arial"/>
              </a:rPr>
              <a:t> </a:t>
            </a:r>
            <a:r>
              <a:rPr sz="2180" spc="-79" dirty="0">
                <a:latin typeface="Arial"/>
                <a:cs typeface="Arial"/>
              </a:rPr>
              <a:t>and</a:t>
            </a:r>
            <a:r>
              <a:rPr sz="2180" spc="-10" dirty="0">
                <a:latin typeface="Arial"/>
                <a:cs typeface="Arial"/>
              </a:rPr>
              <a:t> </a:t>
            </a:r>
            <a:r>
              <a:rPr sz="2180" spc="-20" dirty="0">
                <a:latin typeface="Arial"/>
                <a:cs typeface="Arial"/>
              </a:rPr>
              <a:t>statistic</a:t>
            </a:r>
            <a:r>
              <a:rPr sz="2180" spc="-10" dirty="0">
                <a:latin typeface="Arial"/>
                <a:cs typeface="Arial"/>
              </a:rPr>
              <a:t> </a:t>
            </a:r>
            <a:r>
              <a:rPr sz="2180" dirty="0">
                <a:latin typeface="Arial"/>
                <a:cs typeface="Arial"/>
              </a:rPr>
              <a:t>in</a:t>
            </a:r>
            <a:r>
              <a:rPr sz="2180" spc="-10" dirty="0">
                <a:latin typeface="Arial"/>
                <a:cs typeface="Arial"/>
              </a:rPr>
              <a:t> </a:t>
            </a:r>
            <a:r>
              <a:rPr sz="2180" dirty="0">
                <a:latin typeface="Arial"/>
                <a:cs typeface="Arial"/>
              </a:rPr>
              <a:t>this</a:t>
            </a:r>
            <a:r>
              <a:rPr sz="2180" spc="-10" dirty="0">
                <a:latin typeface="Arial"/>
                <a:cs typeface="Arial"/>
              </a:rPr>
              <a:t> </a:t>
            </a:r>
            <a:r>
              <a:rPr sz="2180" spc="-20" dirty="0">
                <a:latin typeface="Arial"/>
                <a:cs typeface="Arial"/>
              </a:rPr>
              <a:t>study?</a:t>
            </a:r>
            <a:endParaRPr sz="2180" dirty="0">
              <a:latin typeface="Arial"/>
              <a:cs typeface="Arial"/>
            </a:endParaRPr>
          </a:p>
        </p:txBody>
      </p:sp>
      <p:grpSp>
        <p:nvGrpSpPr>
          <p:cNvPr id="5" name="object 16">
            <a:extLst>
              <a:ext uri="{FF2B5EF4-FFF2-40B4-BE49-F238E27FC236}">
                <a16:creationId xmlns:a16="http://schemas.microsoft.com/office/drawing/2014/main" id="{67D156CA-994B-8BA8-C7B8-2EF40A6178A3}"/>
              </a:ext>
            </a:extLst>
          </p:cNvPr>
          <p:cNvGrpSpPr/>
          <p:nvPr/>
        </p:nvGrpSpPr>
        <p:grpSpPr>
          <a:xfrm>
            <a:off x="3507405" y="4721844"/>
            <a:ext cx="8583196" cy="611557"/>
            <a:chOff x="138547" y="2404799"/>
            <a:chExt cx="4331335" cy="308610"/>
          </a:xfrm>
        </p:grpSpPr>
        <p:sp>
          <p:nvSpPr>
            <p:cNvPr id="7" name="object 17">
              <a:extLst>
                <a:ext uri="{FF2B5EF4-FFF2-40B4-BE49-F238E27FC236}">
                  <a16:creationId xmlns:a16="http://schemas.microsoft.com/office/drawing/2014/main" id="{28ECAC70-F798-6907-0647-1C0F9857BAAC}"/>
                </a:ext>
              </a:extLst>
            </p:cNvPr>
            <p:cNvSpPr/>
            <p:nvPr/>
          </p:nvSpPr>
          <p:spPr>
            <a:xfrm>
              <a:off x="138547" y="2404799"/>
              <a:ext cx="4331335" cy="308610"/>
            </a:xfrm>
            <a:custGeom>
              <a:avLst/>
              <a:gdLst/>
              <a:ahLst/>
              <a:cxnLst/>
              <a:rect l="l" t="t" r="r" b="b"/>
              <a:pathLst>
                <a:path w="4331335" h="308610">
                  <a:moveTo>
                    <a:pt x="4276964" y="0"/>
                  </a:moveTo>
                  <a:lnTo>
                    <a:pt x="54000" y="0"/>
                  </a:lnTo>
                  <a:lnTo>
                    <a:pt x="32980" y="4243"/>
                  </a:lnTo>
                  <a:lnTo>
                    <a:pt x="15816" y="15816"/>
                  </a:lnTo>
                  <a:lnTo>
                    <a:pt x="4243" y="32980"/>
                  </a:lnTo>
                  <a:lnTo>
                    <a:pt x="0" y="54000"/>
                  </a:lnTo>
                  <a:lnTo>
                    <a:pt x="0" y="254542"/>
                  </a:lnTo>
                  <a:lnTo>
                    <a:pt x="4243" y="275561"/>
                  </a:lnTo>
                  <a:lnTo>
                    <a:pt x="15816" y="292726"/>
                  </a:lnTo>
                  <a:lnTo>
                    <a:pt x="32980" y="304298"/>
                  </a:lnTo>
                  <a:lnTo>
                    <a:pt x="54000" y="308542"/>
                  </a:lnTo>
                  <a:lnTo>
                    <a:pt x="4276964" y="308542"/>
                  </a:lnTo>
                  <a:lnTo>
                    <a:pt x="4297984" y="304298"/>
                  </a:lnTo>
                  <a:lnTo>
                    <a:pt x="4315149" y="292726"/>
                  </a:lnTo>
                  <a:lnTo>
                    <a:pt x="4326721" y="275561"/>
                  </a:lnTo>
                  <a:lnTo>
                    <a:pt x="4330965" y="254542"/>
                  </a:lnTo>
                  <a:lnTo>
                    <a:pt x="4330965" y="54000"/>
                  </a:lnTo>
                  <a:lnTo>
                    <a:pt x="4326721" y="32980"/>
                  </a:lnTo>
                  <a:lnTo>
                    <a:pt x="4315149" y="15816"/>
                  </a:lnTo>
                  <a:lnTo>
                    <a:pt x="4297984" y="4243"/>
                  </a:lnTo>
                  <a:lnTo>
                    <a:pt x="4276964" y="0"/>
                  </a:lnTo>
                  <a:close/>
                </a:path>
              </a:pathLst>
            </a:custGeom>
            <a:solidFill>
              <a:srgbClr val="A8E2A0"/>
            </a:solidFill>
          </p:spPr>
          <p:txBody>
            <a:bodyPr wrap="square" lIns="0" tIns="0" rIns="0" bIns="0" rtlCol="0"/>
            <a:lstStyle/>
            <a:p>
              <a:endParaRPr sz="3567"/>
            </a:p>
          </p:txBody>
        </p:sp>
        <p:sp>
          <p:nvSpPr>
            <p:cNvPr id="8" name="object 18">
              <a:extLst>
                <a:ext uri="{FF2B5EF4-FFF2-40B4-BE49-F238E27FC236}">
                  <a16:creationId xmlns:a16="http://schemas.microsoft.com/office/drawing/2014/main" id="{C32551C6-24E9-AB00-6AAF-164DAE500C65}"/>
                </a:ext>
              </a:extLst>
            </p:cNvPr>
            <p:cNvSpPr/>
            <p:nvPr/>
          </p:nvSpPr>
          <p:spPr>
            <a:xfrm>
              <a:off x="156547" y="2422799"/>
              <a:ext cx="4295140" cy="273050"/>
            </a:xfrm>
            <a:custGeom>
              <a:avLst/>
              <a:gdLst/>
              <a:ahLst/>
              <a:cxnLst/>
              <a:rect l="l" t="t" r="r" b="b"/>
              <a:pathLst>
                <a:path w="4295140" h="273050">
                  <a:moveTo>
                    <a:pt x="4258964" y="0"/>
                  </a:moveTo>
                  <a:lnTo>
                    <a:pt x="36000" y="0"/>
                  </a:lnTo>
                  <a:lnTo>
                    <a:pt x="21987" y="2829"/>
                  </a:lnTo>
                  <a:lnTo>
                    <a:pt x="10544" y="10544"/>
                  </a:lnTo>
                  <a:lnTo>
                    <a:pt x="2829" y="21987"/>
                  </a:lnTo>
                  <a:lnTo>
                    <a:pt x="0" y="36000"/>
                  </a:lnTo>
                  <a:lnTo>
                    <a:pt x="0" y="236542"/>
                  </a:lnTo>
                  <a:lnTo>
                    <a:pt x="2829" y="250555"/>
                  </a:lnTo>
                  <a:lnTo>
                    <a:pt x="10544" y="261998"/>
                  </a:lnTo>
                  <a:lnTo>
                    <a:pt x="21987" y="269713"/>
                  </a:lnTo>
                  <a:lnTo>
                    <a:pt x="36000" y="272542"/>
                  </a:lnTo>
                  <a:lnTo>
                    <a:pt x="4258964" y="272542"/>
                  </a:lnTo>
                  <a:lnTo>
                    <a:pt x="4272977" y="269713"/>
                  </a:lnTo>
                  <a:lnTo>
                    <a:pt x="4284420" y="261998"/>
                  </a:lnTo>
                  <a:lnTo>
                    <a:pt x="4292136" y="250555"/>
                  </a:lnTo>
                  <a:lnTo>
                    <a:pt x="4294965" y="236542"/>
                  </a:lnTo>
                  <a:lnTo>
                    <a:pt x="4294965" y="36000"/>
                  </a:lnTo>
                  <a:lnTo>
                    <a:pt x="4292136" y="21987"/>
                  </a:lnTo>
                  <a:lnTo>
                    <a:pt x="4284420" y="10544"/>
                  </a:lnTo>
                  <a:lnTo>
                    <a:pt x="4272977" y="2829"/>
                  </a:lnTo>
                  <a:lnTo>
                    <a:pt x="4258964" y="0"/>
                  </a:lnTo>
                  <a:close/>
                </a:path>
              </a:pathLst>
            </a:custGeom>
            <a:solidFill>
              <a:srgbClr val="F1FAF0"/>
            </a:solidFill>
          </p:spPr>
          <p:txBody>
            <a:bodyPr wrap="square" lIns="0" tIns="0" rIns="0" bIns="0" rtlCol="0"/>
            <a:lstStyle/>
            <a:p>
              <a:endParaRPr sz="3567"/>
            </a:p>
          </p:txBody>
        </p:sp>
      </p:grpSp>
      <p:sp>
        <p:nvSpPr>
          <p:cNvPr id="10" name="object 21">
            <a:extLst>
              <a:ext uri="{FF2B5EF4-FFF2-40B4-BE49-F238E27FC236}">
                <a16:creationId xmlns:a16="http://schemas.microsoft.com/office/drawing/2014/main" id="{B4040FC3-94CC-3933-97CD-917134AB451B}"/>
              </a:ext>
            </a:extLst>
          </p:cNvPr>
          <p:cNvSpPr txBox="1"/>
          <p:nvPr/>
        </p:nvSpPr>
        <p:spPr>
          <a:xfrm>
            <a:off x="3830596" y="4801817"/>
            <a:ext cx="3486328" cy="358348"/>
          </a:xfrm>
          <a:prstGeom prst="rect">
            <a:avLst/>
          </a:prstGeom>
        </p:spPr>
        <p:txBody>
          <a:bodyPr vert="horz" wrap="square" lIns="0" tIns="22650" rIns="0" bIns="0" rtlCol="0">
            <a:spAutoFit/>
          </a:bodyPr>
          <a:lstStyle/>
          <a:p>
            <a:pPr marL="25168">
              <a:spcBef>
                <a:spcPts val="178"/>
              </a:spcBef>
            </a:pPr>
            <a:r>
              <a:rPr sz="2180" dirty="0">
                <a:latin typeface="Arial"/>
                <a:cs typeface="Arial"/>
              </a:rPr>
              <a:t>What</a:t>
            </a:r>
            <a:r>
              <a:rPr sz="2180" spc="-69" dirty="0">
                <a:latin typeface="Arial"/>
                <a:cs typeface="Arial"/>
              </a:rPr>
              <a:t> </a:t>
            </a:r>
            <a:r>
              <a:rPr sz="2180" spc="-20" dirty="0">
                <a:latin typeface="Arial"/>
                <a:cs typeface="Arial"/>
              </a:rPr>
              <a:t>type</a:t>
            </a:r>
            <a:r>
              <a:rPr sz="2180" spc="-69" dirty="0">
                <a:latin typeface="Arial"/>
                <a:cs typeface="Arial"/>
              </a:rPr>
              <a:t> </a:t>
            </a:r>
            <a:r>
              <a:rPr sz="2180" dirty="0">
                <a:latin typeface="Arial"/>
                <a:cs typeface="Arial"/>
              </a:rPr>
              <a:t>of</a:t>
            </a:r>
            <a:r>
              <a:rPr sz="2180" spc="-69" dirty="0">
                <a:latin typeface="Arial"/>
                <a:cs typeface="Arial"/>
              </a:rPr>
              <a:t> </a:t>
            </a:r>
            <a:r>
              <a:rPr sz="2180" spc="-50" dirty="0">
                <a:latin typeface="Arial"/>
                <a:cs typeface="Arial"/>
              </a:rPr>
              <a:t>study</a:t>
            </a:r>
            <a:r>
              <a:rPr sz="2180" spc="-69" dirty="0">
                <a:latin typeface="Arial"/>
                <a:cs typeface="Arial"/>
              </a:rPr>
              <a:t> </a:t>
            </a:r>
            <a:r>
              <a:rPr sz="2180" dirty="0">
                <a:latin typeface="Arial"/>
                <a:cs typeface="Arial"/>
              </a:rPr>
              <a:t>is</a:t>
            </a:r>
            <a:r>
              <a:rPr sz="2180" spc="-69" dirty="0">
                <a:latin typeface="Arial"/>
                <a:cs typeface="Arial"/>
              </a:rPr>
              <a:t> </a:t>
            </a:r>
            <a:r>
              <a:rPr sz="2180" spc="-20" dirty="0">
                <a:latin typeface="Arial"/>
                <a:cs typeface="Arial"/>
              </a:rPr>
              <a:t>this?</a:t>
            </a:r>
            <a:endParaRPr sz="2180" dirty="0">
              <a:latin typeface="Arial"/>
              <a:cs typeface="Arial"/>
            </a:endParaRPr>
          </a:p>
        </p:txBody>
      </p:sp>
    </p:spTree>
    <p:extLst>
      <p:ext uri="{BB962C8B-B14F-4D97-AF65-F5344CB8AC3E}">
        <p14:creationId xmlns:p14="http://schemas.microsoft.com/office/powerpoint/2010/main" val="2404036334"/>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3">
            <a:extLst>
              <a:ext uri="{FF2B5EF4-FFF2-40B4-BE49-F238E27FC236}">
                <a16:creationId xmlns:a16="http://schemas.microsoft.com/office/drawing/2014/main" id="{76DC1ED3-52D4-5379-887B-FA6EAE788745}"/>
              </a:ext>
            </a:extLst>
          </p:cNvPr>
          <p:cNvSpPr/>
          <p:nvPr/>
        </p:nvSpPr>
        <p:spPr>
          <a:xfrm>
            <a:off x="3306800" y="782368"/>
            <a:ext cx="8784532" cy="393863"/>
          </a:xfrm>
          <a:custGeom>
            <a:avLst/>
            <a:gdLst/>
            <a:ahLst/>
            <a:cxnLst/>
            <a:rect l="l" t="t" r="r" b="b"/>
            <a:pathLst>
              <a:path w="4432935" h="198754">
                <a:moveTo>
                  <a:pt x="4381765" y="0"/>
                </a:moveTo>
                <a:lnTo>
                  <a:pt x="50800" y="0"/>
                </a:lnTo>
                <a:lnTo>
                  <a:pt x="31075" y="4008"/>
                </a:lnTo>
                <a:lnTo>
                  <a:pt x="14922" y="14922"/>
                </a:lnTo>
                <a:lnTo>
                  <a:pt x="4008" y="31075"/>
                </a:lnTo>
                <a:lnTo>
                  <a:pt x="0" y="50800"/>
                </a:lnTo>
                <a:lnTo>
                  <a:pt x="0" y="198363"/>
                </a:lnTo>
                <a:lnTo>
                  <a:pt x="4432566" y="198363"/>
                </a:lnTo>
                <a:lnTo>
                  <a:pt x="4432566" y="50800"/>
                </a:lnTo>
                <a:lnTo>
                  <a:pt x="4428558" y="31075"/>
                </a:lnTo>
                <a:lnTo>
                  <a:pt x="4417643" y="14922"/>
                </a:lnTo>
                <a:lnTo>
                  <a:pt x="4401490" y="4008"/>
                </a:lnTo>
                <a:lnTo>
                  <a:pt x="4381765" y="0"/>
                </a:lnTo>
                <a:close/>
              </a:path>
            </a:pathLst>
          </a:custGeom>
          <a:solidFill>
            <a:srgbClr val="D6D6EF"/>
          </a:solidFill>
        </p:spPr>
        <p:txBody>
          <a:bodyPr wrap="square" lIns="0" tIns="0" rIns="0" bIns="0" rtlCol="0"/>
          <a:lstStyle/>
          <a:p>
            <a:endParaRPr sz="3567"/>
          </a:p>
        </p:txBody>
      </p:sp>
      <p:grpSp>
        <p:nvGrpSpPr>
          <p:cNvPr id="12" name="object 5">
            <a:extLst>
              <a:ext uri="{FF2B5EF4-FFF2-40B4-BE49-F238E27FC236}">
                <a16:creationId xmlns:a16="http://schemas.microsoft.com/office/drawing/2014/main" id="{28402E54-BC0B-91D0-A2C8-1AE9F86ACFB1}"/>
              </a:ext>
            </a:extLst>
          </p:cNvPr>
          <p:cNvGrpSpPr/>
          <p:nvPr/>
        </p:nvGrpSpPr>
        <p:grpSpPr>
          <a:xfrm>
            <a:off x="3306800" y="1161812"/>
            <a:ext cx="8784532" cy="1834312"/>
            <a:chOff x="87743" y="661111"/>
            <a:chExt cx="4432935" cy="925648"/>
          </a:xfrm>
        </p:grpSpPr>
        <p:pic>
          <p:nvPicPr>
            <p:cNvPr id="13" name="object 6">
              <a:extLst>
                <a:ext uri="{FF2B5EF4-FFF2-40B4-BE49-F238E27FC236}">
                  <a16:creationId xmlns:a16="http://schemas.microsoft.com/office/drawing/2014/main" id="{BBC53EC1-A251-B5AF-AAA2-957F975CCCA0}"/>
                </a:ext>
              </a:extLst>
            </p:cNvPr>
            <p:cNvPicPr/>
            <p:nvPr/>
          </p:nvPicPr>
          <p:blipFill>
            <a:blip r:embed="rId2" cstate="print"/>
            <a:stretch>
              <a:fillRect/>
            </a:stretch>
          </p:blipFill>
          <p:spPr>
            <a:xfrm>
              <a:off x="87744" y="661111"/>
              <a:ext cx="4432565" cy="50609"/>
            </a:xfrm>
            <a:prstGeom prst="rect">
              <a:avLst/>
            </a:prstGeom>
          </p:spPr>
        </p:pic>
        <p:sp>
          <p:nvSpPr>
            <p:cNvPr id="15" name="object 8">
              <a:extLst>
                <a:ext uri="{FF2B5EF4-FFF2-40B4-BE49-F238E27FC236}">
                  <a16:creationId xmlns:a16="http://schemas.microsoft.com/office/drawing/2014/main" id="{365550BD-EE20-B499-FB0F-7C7FB4B220B3}"/>
                </a:ext>
              </a:extLst>
            </p:cNvPr>
            <p:cNvSpPr/>
            <p:nvPr/>
          </p:nvSpPr>
          <p:spPr>
            <a:xfrm>
              <a:off x="87743" y="705379"/>
              <a:ext cx="4432935" cy="881380"/>
            </a:xfrm>
            <a:custGeom>
              <a:avLst/>
              <a:gdLst/>
              <a:ahLst/>
              <a:cxnLst/>
              <a:rect l="l" t="t" r="r" b="b"/>
              <a:pathLst>
                <a:path w="4432935" h="881380">
                  <a:moveTo>
                    <a:pt x="4432566" y="0"/>
                  </a:moveTo>
                  <a:lnTo>
                    <a:pt x="0" y="0"/>
                  </a:lnTo>
                  <a:lnTo>
                    <a:pt x="0" y="830393"/>
                  </a:lnTo>
                  <a:lnTo>
                    <a:pt x="4008" y="850117"/>
                  </a:lnTo>
                  <a:lnTo>
                    <a:pt x="14922" y="866270"/>
                  </a:lnTo>
                  <a:lnTo>
                    <a:pt x="31075" y="877184"/>
                  </a:lnTo>
                  <a:lnTo>
                    <a:pt x="50800" y="881193"/>
                  </a:lnTo>
                  <a:lnTo>
                    <a:pt x="4381765" y="881193"/>
                  </a:lnTo>
                  <a:lnTo>
                    <a:pt x="4401490" y="877184"/>
                  </a:lnTo>
                  <a:lnTo>
                    <a:pt x="4417643" y="866270"/>
                  </a:lnTo>
                  <a:lnTo>
                    <a:pt x="4428558" y="850117"/>
                  </a:lnTo>
                  <a:lnTo>
                    <a:pt x="4432566" y="830393"/>
                  </a:lnTo>
                  <a:lnTo>
                    <a:pt x="4432566" y="0"/>
                  </a:lnTo>
                  <a:close/>
                </a:path>
              </a:pathLst>
            </a:custGeom>
            <a:solidFill>
              <a:srgbClr val="EAEAF7"/>
            </a:solidFill>
          </p:spPr>
          <p:txBody>
            <a:bodyPr wrap="square" lIns="0" tIns="0" rIns="0" bIns="0" rtlCol="0"/>
            <a:lstStyle/>
            <a:p>
              <a:endParaRPr sz="3567"/>
            </a:p>
          </p:txBody>
        </p:sp>
      </p:grpSp>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139" dirty="0"/>
              <a:t>Types</a:t>
            </a:r>
            <a:r>
              <a:rPr lang="en-US" spc="-10" dirty="0"/>
              <a:t> </a:t>
            </a:r>
            <a:r>
              <a:rPr lang="en-US" dirty="0"/>
              <a:t>of </a:t>
            </a:r>
            <a:r>
              <a:rPr lang="en-US" spc="-40" dirty="0"/>
              <a:t>Study</a:t>
            </a:r>
            <a:r>
              <a:rPr lang="en-US" dirty="0"/>
              <a:t> </a:t>
            </a:r>
            <a:r>
              <a:rPr lang="en-US" spc="-159" dirty="0"/>
              <a:t>Designs</a:t>
            </a:r>
            <a:r>
              <a:rPr lang="en-US" dirty="0"/>
              <a:t> </a:t>
            </a:r>
          </a:p>
        </p:txBody>
      </p:sp>
      <p:sp>
        <p:nvSpPr>
          <p:cNvPr id="11" name="object 4">
            <a:extLst>
              <a:ext uri="{FF2B5EF4-FFF2-40B4-BE49-F238E27FC236}">
                <a16:creationId xmlns:a16="http://schemas.microsoft.com/office/drawing/2014/main" id="{9F1473CD-4B79-BDFB-96BF-B970A860001D}"/>
              </a:ext>
            </a:extLst>
          </p:cNvPr>
          <p:cNvSpPr txBox="1"/>
          <p:nvPr/>
        </p:nvSpPr>
        <p:spPr>
          <a:xfrm>
            <a:off x="3407469" y="731019"/>
            <a:ext cx="3543510" cy="411677"/>
          </a:xfrm>
          <a:prstGeom prst="rect">
            <a:avLst/>
          </a:prstGeom>
        </p:spPr>
        <p:txBody>
          <a:bodyPr vert="horz" wrap="square" lIns="0" tIns="45301" rIns="0" bIns="0" rtlCol="0">
            <a:spAutoFit/>
          </a:bodyPr>
          <a:lstStyle/>
          <a:p>
            <a:pPr>
              <a:spcBef>
                <a:spcPts val="357"/>
              </a:spcBef>
            </a:pPr>
            <a:r>
              <a:rPr sz="2378" spc="-79" dirty="0">
                <a:solidFill>
                  <a:srgbClr val="3333B2"/>
                </a:solidFill>
                <a:latin typeface="Arial"/>
                <a:cs typeface="Arial"/>
              </a:rPr>
              <a:t>Handwriting</a:t>
            </a:r>
            <a:r>
              <a:rPr sz="2378" spc="-20" dirty="0">
                <a:solidFill>
                  <a:srgbClr val="3333B2"/>
                </a:solidFill>
                <a:latin typeface="Arial"/>
                <a:cs typeface="Arial"/>
              </a:rPr>
              <a:t> </a:t>
            </a:r>
            <a:r>
              <a:rPr sz="2378" spc="-139" dirty="0">
                <a:solidFill>
                  <a:srgbClr val="3333B2"/>
                </a:solidFill>
                <a:latin typeface="Arial"/>
                <a:cs typeface="Arial"/>
              </a:rPr>
              <a:t>and</a:t>
            </a:r>
            <a:r>
              <a:rPr sz="2378" spc="-10" dirty="0">
                <a:solidFill>
                  <a:srgbClr val="3333B2"/>
                </a:solidFill>
                <a:latin typeface="Arial"/>
                <a:cs typeface="Arial"/>
              </a:rPr>
              <a:t> </a:t>
            </a:r>
            <a:r>
              <a:rPr sz="2378" spc="-99" dirty="0">
                <a:solidFill>
                  <a:srgbClr val="3333B2"/>
                </a:solidFill>
                <a:latin typeface="Arial"/>
                <a:cs typeface="Arial"/>
              </a:rPr>
              <a:t>SAT</a:t>
            </a:r>
            <a:r>
              <a:rPr sz="2378" spc="-20" dirty="0">
                <a:solidFill>
                  <a:srgbClr val="3333B2"/>
                </a:solidFill>
                <a:latin typeface="Arial"/>
                <a:cs typeface="Arial"/>
              </a:rPr>
              <a:t> </a:t>
            </a:r>
            <a:r>
              <a:rPr sz="2378" spc="-198" dirty="0">
                <a:solidFill>
                  <a:srgbClr val="3333B2"/>
                </a:solidFill>
                <a:latin typeface="Arial"/>
                <a:cs typeface="Arial"/>
              </a:rPr>
              <a:t>Scores</a:t>
            </a:r>
            <a:endParaRPr sz="2378">
              <a:latin typeface="Arial"/>
              <a:cs typeface="Arial"/>
            </a:endParaRPr>
          </a:p>
        </p:txBody>
      </p:sp>
      <p:sp>
        <p:nvSpPr>
          <p:cNvPr id="16" name="object 9">
            <a:extLst>
              <a:ext uri="{FF2B5EF4-FFF2-40B4-BE49-F238E27FC236}">
                <a16:creationId xmlns:a16="http://schemas.microsoft.com/office/drawing/2014/main" id="{240A8A6A-D857-8A44-F1DE-84BF62FAF9C8}"/>
              </a:ext>
            </a:extLst>
          </p:cNvPr>
          <p:cNvSpPr txBox="1"/>
          <p:nvPr/>
        </p:nvSpPr>
        <p:spPr>
          <a:xfrm>
            <a:off x="3382302" y="1190650"/>
            <a:ext cx="8612138" cy="1718931"/>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An</a:t>
            </a:r>
            <a:r>
              <a:rPr sz="2180" spc="-59" dirty="0">
                <a:latin typeface="Arial"/>
                <a:cs typeface="Arial"/>
              </a:rPr>
              <a:t> </a:t>
            </a:r>
            <a:r>
              <a:rPr sz="2180" spc="-40" dirty="0">
                <a:latin typeface="Arial"/>
                <a:cs typeface="Arial"/>
              </a:rPr>
              <a:t>article</a:t>
            </a:r>
            <a:r>
              <a:rPr sz="2180" spc="-20" dirty="0">
                <a:latin typeface="Arial"/>
                <a:cs typeface="Arial"/>
              </a:rPr>
              <a:t> about </a:t>
            </a:r>
            <a:r>
              <a:rPr sz="2180" spc="-40" dirty="0">
                <a:latin typeface="Arial"/>
                <a:cs typeface="Arial"/>
              </a:rPr>
              <a:t>handwriting</a:t>
            </a:r>
            <a:r>
              <a:rPr sz="2180" spc="-20" dirty="0">
                <a:latin typeface="Arial"/>
                <a:cs typeface="Arial"/>
              </a:rPr>
              <a:t> </a:t>
            </a:r>
            <a:r>
              <a:rPr sz="2180" spc="-139" dirty="0">
                <a:latin typeface="Arial"/>
                <a:cs typeface="Arial"/>
              </a:rPr>
              <a:t>appeared</a:t>
            </a:r>
            <a:r>
              <a:rPr sz="2180" spc="-10" dirty="0">
                <a:latin typeface="Arial"/>
                <a:cs typeface="Arial"/>
              </a:rPr>
              <a:t> </a:t>
            </a:r>
            <a:r>
              <a:rPr sz="2180" dirty="0">
                <a:latin typeface="Arial"/>
                <a:cs typeface="Arial"/>
              </a:rPr>
              <a:t>in</a:t>
            </a:r>
            <a:r>
              <a:rPr sz="2180" spc="-20" dirty="0">
                <a:latin typeface="Arial"/>
                <a:cs typeface="Arial"/>
              </a:rPr>
              <a:t> </a:t>
            </a:r>
            <a:r>
              <a:rPr sz="2180" dirty="0">
                <a:latin typeface="Arial"/>
                <a:cs typeface="Arial"/>
              </a:rPr>
              <a:t>the</a:t>
            </a:r>
            <a:r>
              <a:rPr sz="2180" spc="-20" dirty="0">
                <a:latin typeface="Arial"/>
                <a:cs typeface="Arial"/>
              </a:rPr>
              <a:t> </a:t>
            </a:r>
            <a:r>
              <a:rPr sz="2180" spc="-59" dirty="0">
                <a:latin typeface="Arial"/>
                <a:cs typeface="Arial"/>
              </a:rPr>
              <a:t>October</a:t>
            </a:r>
            <a:r>
              <a:rPr sz="2180" spc="-20" dirty="0">
                <a:latin typeface="Arial"/>
                <a:cs typeface="Arial"/>
              </a:rPr>
              <a:t> 11, </a:t>
            </a:r>
            <a:r>
              <a:rPr sz="2180" spc="-109" dirty="0">
                <a:latin typeface="Arial"/>
                <a:cs typeface="Arial"/>
              </a:rPr>
              <a:t>2006</a:t>
            </a:r>
            <a:r>
              <a:rPr sz="2180" spc="-20" dirty="0">
                <a:latin typeface="Arial"/>
                <a:cs typeface="Arial"/>
              </a:rPr>
              <a:t> </a:t>
            </a:r>
            <a:r>
              <a:rPr sz="2180" spc="-159" dirty="0">
                <a:latin typeface="Arial"/>
                <a:cs typeface="Arial"/>
              </a:rPr>
              <a:t>issue</a:t>
            </a:r>
            <a:r>
              <a:rPr sz="2180" dirty="0">
                <a:latin typeface="Arial"/>
                <a:cs typeface="Arial"/>
              </a:rPr>
              <a:t> </a:t>
            </a:r>
            <a:r>
              <a:rPr sz="2180" spc="-50" dirty="0">
                <a:latin typeface="Arial"/>
                <a:cs typeface="Arial"/>
              </a:rPr>
              <a:t>of </a:t>
            </a:r>
            <a:r>
              <a:rPr sz="2180" dirty="0">
                <a:latin typeface="Arial"/>
                <a:cs typeface="Arial"/>
              </a:rPr>
              <a:t>the</a:t>
            </a:r>
            <a:r>
              <a:rPr sz="2180" spc="-20" dirty="0">
                <a:latin typeface="Arial"/>
                <a:cs typeface="Arial"/>
              </a:rPr>
              <a:t> </a:t>
            </a:r>
            <a:r>
              <a:rPr sz="2180" spc="-89" dirty="0">
                <a:latin typeface="Arial"/>
                <a:cs typeface="Arial"/>
              </a:rPr>
              <a:t>Washington</a:t>
            </a:r>
            <a:r>
              <a:rPr sz="2180" spc="-10" dirty="0">
                <a:latin typeface="Arial"/>
                <a:cs typeface="Arial"/>
              </a:rPr>
              <a:t> </a:t>
            </a:r>
            <a:r>
              <a:rPr sz="2180" spc="-20" dirty="0">
                <a:latin typeface="Arial"/>
                <a:cs typeface="Arial"/>
              </a:rPr>
              <a:t>Post.</a:t>
            </a:r>
            <a:r>
              <a:rPr sz="2180" spc="178" dirty="0">
                <a:latin typeface="Arial"/>
                <a:cs typeface="Arial"/>
              </a:rPr>
              <a:t> </a:t>
            </a:r>
            <a:r>
              <a:rPr sz="2180" dirty="0">
                <a:latin typeface="Arial"/>
                <a:cs typeface="Arial"/>
              </a:rPr>
              <a:t>The</a:t>
            </a:r>
            <a:r>
              <a:rPr sz="2180" spc="-10" dirty="0">
                <a:latin typeface="Arial"/>
                <a:cs typeface="Arial"/>
              </a:rPr>
              <a:t> </a:t>
            </a:r>
            <a:r>
              <a:rPr sz="2180" spc="-40" dirty="0">
                <a:latin typeface="Arial"/>
                <a:cs typeface="Arial"/>
              </a:rPr>
              <a:t>article</a:t>
            </a:r>
            <a:r>
              <a:rPr sz="2180" spc="-10" dirty="0">
                <a:latin typeface="Arial"/>
                <a:cs typeface="Arial"/>
              </a:rPr>
              <a:t> </a:t>
            </a:r>
            <a:r>
              <a:rPr sz="2180" spc="-89" dirty="0">
                <a:latin typeface="Arial"/>
                <a:cs typeface="Arial"/>
              </a:rPr>
              <a:t>mentioned</a:t>
            </a:r>
            <a:r>
              <a:rPr sz="2180" spc="-10" dirty="0">
                <a:latin typeface="Arial"/>
                <a:cs typeface="Arial"/>
              </a:rPr>
              <a:t> </a:t>
            </a:r>
            <a:r>
              <a:rPr sz="2180" dirty="0">
                <a:latin typeface="Arial"/>
                <a:cs typeface="Arial"/>
              </a:rPr>
              <a:t>that</a:t>
            </a:r>
            <a:r>
              <a:rPr sz="2180" spc="-10" dirty="0">
                <a:latin typeface="Arial"/>
                <a:cs typeface="Arial"/>
              </a:rPr>
              <a:t> </a:t>
            </a:r>
            <a:r>
              <a:rPr sz="2180" spc="-119" dirty="0">
                <a:latin typeface="Arial"/>
                <a:cs typeface="Arial"/>
              </a:rPr>
              <a:t>among</a:t>
            </a:r>
            <a:r>
              <a:rPr sz="2180" spc="-10" dirty="0">
                <a:latin typeface="Arial"/>
                <a:cs typeface="Arial"/>
              </a:rPr>
              <a:t> </a:t>
            </a:r>
            <a:r>
              <a:rPr sz="2180" dirty="0">
                <a:latin typeface="Arial"/>
                <a:cs typeface="Arial"/>
              </a:rPr>
              <a:t>a</a:t>
            </a:r>
            <a:r>
              <a:rPr sz="2180" spc="-10" dirty="0">
                <a:latin typeface="Arial"/>
                <a:cs typeface="Arial"/>
              </a:rPr>
              <a:t> </a:t>
            </a:r>
            <a:r>
              <a:rPr sz="2180" spc="-149" dirty="0">
                <a:latin typeface="Arial"/>
                <a:cs typeface="Arial"/>
              </a:rPr>
              <a:t>sample</a:t>
            </a:r>
            <a:r>
              <a:rPr sz="2180" dirty="0">
                <a:latin typeface="Arial"/>
                <a:cs typeface="Arial"/>
              </a:rPr>
              <a:t> </a:t>
            </a:r>
            <a:r>
              <a:rPr sz="2180" spc="-50" dirty="0">
                <a:latin typeface="Arial"/>
                <a:cs typeface="Arial"/>
              </a:rPr>
              <a:t>of </a:t>
            </a:r>
            <a:r>
              <a:rPr sz="2180" spc="-79" dirty="0">
                <a:latin typeface="Arial"/>
                <a:cs typeface="Arial"/>
              </a:rPr>
              <a:t>students </a:t>
            </a:r>
            <a:r>
              <a:rPr sz="2180" spc="-69" dirty="0">
                <a:latin typeface="Arial"/>
                <a:cs typeface="Arial"/>
              </a:rPr>
              <a:t>who</a:t>
            </a:r>
            <a:r>
              <a:rPr sz="2180" spc="-30" dirty="0">
                <a:latin typeface="Arial"/>
                <a:cs typeface="Arial"/>
              </a:rPr>
              <a:t> </a:t>
            </a:r>
            <a:r>
              <a:rPr sz="2180" dirty="0">
                <a:latin typeface="Arial"/>
                <a:cs typeface="Arial"/>
              </a:rPr>
              <a:t>took</a:t>
            </a:r>
            <a:r>
              <a:rPr sz="2180" spc="-20" dirty="0">
                <a:latin typeface="Arial"/>
                <a:cs typeface="Arial"/>
              </a:rPr>
              <a:t> </a:t>
            </a:r>
            <a:r>
              <a:rPr sz="2180" dirty="0">
                <a:latin typeface="Arial"/>
                <a:cs typeface="Arial"/>
              </a:rPr>
              <a:t>the</a:t>
            </a:r>
            <a:r>
              <a:rPr sz="2180" spc="-10" dirty="0">
                <a:latin typeface="Arial"/>
                <a:cs typeface="Arial"/>
              </a:rPr>
              <a:t> </a:t>
            </a:r>
            <a:r>
              <a:rPr sz="2180" spc="-226" dirty="0">
                <a:latin typeface="Arial"/>
                <a:cs typeface="Arial"/>
              </a:rPr>
              <a:t>essay</a:t>
            </a:r>
            <a:r>
              <a:rPr sz="2180" spc="79" dirty="0">
                <a:latin typeface="Arial"/>
                <a:cs typeface="Arial"/>
              </a:rPr>
              <a:t> </a:t>
            </a:r>
            <a:r>
              <a:rPr sz="2180" spc="-20" dirty="0">
                <a:latin typeface="Arial"/>
                <a:cs typeface="Arial"/>
              </a:rPr>
              <a:t>portion</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a:t>
            </a:r>
            <a:r>
              <a:rPr sz="2180" spc="-10" dirty="0">
                <a:latin typeface="Arial"/>
                <a:cs typeface="Arial"/>
              </a:rPr>
              <a:t> </a:t>
            </a:r>
            <a:r>
              <a:rPr sz="2180" spc="-50" dirty="0">
                <a:latin typeface="Arial"/>
                <a:cs typeface="Arial"/>
              </a:rPr>
              <a:t>SAT</a:t>
            </a:r>
            <a:r>
              <a:rPr sz="2180" spc="-10" dirty="0">
                <a:latin typeface="Arial"/>
                <a:cs typeface="Arial"/>
              </a:rPr>
              <a:t> </a:t>
            </a:r>
            <a:r>
              <a:rPr sz="2180" spc="-129" dirty="0">
                <a:latin typeface="Arial"/>
                <a:cs typeface="Arial"/>
              </a:rPr>
              <a:t>exam</a:t>
            </a:r>
            <a:r>
              <a:rPr sz="2180" spc="-10" dirty="0">
                <a:latin typeface="Arial"/>
                <a:cs typeface="Arial"/>
              </a:rPr>
              <a:t> </a:t>
            </a:r>
            <a:r>
              <a:rPr sz="2180" dirty="0">
                <a:latin typeface="Arial"/>
                <a:cs typeface="Arial"/>
              </a:rPr>
              <a:t>in</a:t>
            </a:r>
            <a:r>
              <a:rPr sz="2180" spc="-20" dirty="0">
                <a:latin typeface="Arial"/>
                <a:cs typeface="Arial"/>
              </a:rPr>
              <a:t> </a:t>
            </a:r>
            <a:r>
              <a:rPr sz="2180" spc="-139" dirty="0">
                <a:latin typeface="Arial"/>
                <a:cs typeface="Arial"/>
              </a:rPr>
              <a:t>2005-</a:t>
            </a:r>
            <a:r>
              <a:rPr sz="2180" spc="-99" dirty="0">
                <a:latin typeface="Arial"/>
                <a:cs typeface="Arial"/>
              </a:rPr>
              <a:t>2006,</a:t>
            </a:r>
            <a:r>
              <a:rPr sz="2180" spc="-10" dirty="0">
                <a:latin typeface="Arial"/>
                <a:cs typeface="Arial"/>
              </a:rPr>
              <a:t> </a:t>
            </a:r>
            <a:r>
              <a:rPr sz="2180" spc="-20" dirty="0">
                <a:latin typeface="Arial"/>
                <a:cs typeface="Arial"/>
              </a:rPr>
              <a:t>those </a:t>
            </a:r>
            <a:r>
              <a:rPr sz="2180" spc="-69" dirty="0">
                <a:latin typeface="Arial"/>
                <a:cs typeface="Arial"/>
              </a:rPr>
              <a:t>who</a:t>
            </a:r>
            <a:r>
              <a:rPr sz="2180" spc="-89" dirty="0">
                <a:latin typeface="Arial"/>
                <a:cs typeface="Arial"/>
              </a:rPr>
              <a:t> </a:t>
            </a:r>
            <a:r>
              <a:rPr sz="2180" spc="-20" dirty="0">
                <a:latin typeface="Arial"/>
                <a:cs typeface="Arial"/>
              </a:rPr>
              <a:t>wrote</a:t>
            </a:r>
            <a:r>
              <a:rPr sz="2180" spc="-59" dirty="0">
                <a:latin typeface="Arial"/>
                <a:cs typeface="Arial"/>
              </a:rPr>
              <a:t> </a:t>
            </a:r>
            <a:r>
              <a:rPr sz="2180" dirty="0">
                <a:latin typeface="Arial"/>
                <a:cs typeface="Arial"/>
              </a:rPr>
              <a:t>in</a:t>
            </a:r>
            <a:r>
              <a:rPr sz="2180" spc="-20" dirty="0">
                <a:latin typeface="Arial"/>
                <a:cs typeface="Arial"/>
              </a:rPr>
              <a:t> </a:t>
            </a:r>
            <a:r>
              <a:rPr sz="2180" spc="-99" dirty="0">
                <a:latin typeface="Arial"/>
                <a:cs typeface="Arial"/>
              </a:rPr>
              <a:t>cursive</a:t>
            </a:r>
            <a:r>
              <a:rPr sz="2180" spc="-10" dirty="0">
                <a:latin typeface="Arial"/>
                <a:cs typeface="Arial"/>
              </a:rPr>
              <a:t> </a:t>
            </a:r>
            <a:r>
              <a:rPr sz="2180" spc="-69" dirty="0">
                <a:latin typeface="Arial"/>
                <a:cs typeface="Arial"/>
              </a:rPr>
              <a:t>style</a:t>
            </a:r>
            <a:r>
              <a:rPr sz="2180" spc="-20" dirty="0">
                <a:latin typeface="Arial"/>
                <a:cs typeface="Arial"/>
              </a:rPr>
              <a:t> </a:t>
            </a:r>
            <a:r>
              <a:rPr sz="2180" spc="-159" dirty="0">
                <a:latin typeface="Arial"/>
                <a:cs typeface="Arial"/>
              </a:rPr>
              <a:t>scored</a:t>
            </a:r>
            <a:r>
              <a:rPr sz="2180" spc="10" dirty="0">
                <a:latin typeface="Arial"/>
                <a:cs typeface="Arial"/>
              </a:rPr>
              <a:t> </a:t>
            </a:r>
            <a:r>
              <a:rPr sz="2180" spc="-50" dirty="0">
                <a:latin typeface="Arial"/>
                <a:cs typeface="Arial"/>
              </a:rPr>
              <a:t>significantly</a:t>
            </a:r>
            <a:r>
              <a:rPr sz="2180" spc="-20" dirty="0">
                <a:latin typeface="Arial"/>
                <a:cs typeface="Arial"/>
              </a:rPr>
              <a:t> </a:t>
            </a:r>
            <a:r>
              <a:rPr sz="2180" spc="-69" dirty="0">
                <a:latin typeface="Arial"/>
                <a:cs typeface="Arial"/>
              </a:rPr>
              <a:t>higher</a:t>
            </a:r>
            <a:r>
              <a:rPr sz="2180" spc="-10" dirty="0">
                <a:latin typeface="Arial"/>
                <a:cs typeface="Arial"/>
              </a:rPr>
              <a:t> </a:t>
            </a:r>
            <a:r>
              <a:rPr sz="2180" spc="-20" dirty="0">
                <a:latin typeface="Arial"/>
                <a:cs typeface="Arial"/>
              </a:rPr>
              <a:t>on </a:t>
            </a:r>
            <a:r>
              <a:rPr sz="2180" dirty="0">
                <a:latin typeface="Arial"/>
                <a:cs typeface="Arial"/>
              </a:rPr>
              <a:t>the</a:t>
            </a:r>
            <a:r>
              <a:rPr sz="2180" spc="-10" dirty="0">
                <a:latin typeface="Arial"/>
                <a:cs typeface="Arial"/>
              </a:rPr>
              <a:t> </a:t>
            </a:r>
            <a:r>
              <a:rPr sz="2180" spc="-226" dirty="0">
                <a:latin typeface="Arial"/>
                <a:cs typeface="Arial"/>
              </a:rPr>
              <a:t>essay,</a:t>
            </a:r>
            <a:r>
              <a:rPr sz="2180" spc="69" dirty="0">
                <a:latin typeface="Arial"/>
                <a:cs typeface="Arial"/>
              </a:rPr>
              <a:t> </a:t>
            </a:r>
            <a:r>
              <a:rPr sz="2180" spc="-50" dirty="0">
                <a:latin typeface="Arial"/>
                <a:cs typeface="Arial"/>
              </a:rPr>
              <a:t>on </a:t>
            </a:r>
            <a:r>
              <a:rPr sz="2180" spc="-149" dirty="0">
                <a:latin typeface="Arial"/>
                <a:cs typeface="Arial"/>
              </a:rPr>
              <a:t>average,</a:t>
            </a:r>
            <a:r>
              <a:rPr sz="2180" spc="-10" dirty="0">
                <a:latin typeface="Arial"/>
                <a:cs typeface="Arial"/>
              </a:rPr>
              <a:t> </a:t>
            </a:r>
            <a:r>
              <a:rPr sz="2180" dirty="0">
                <a:latin typeface="Arial"/>
                <a:cs typeface="Arial"/>
              </a:rPr>
              <a:t>than</a:t>
            </a:r>
            <a:r>
              <a:rPr sz="2180" spc="-69" dirty="0">
                <a:latin typeface="Arial"/>
                <a:cs typeface="Arial"/>
              </a:rPr>
              <a:t> </a:t>
            </a:r>
            <a:r>
              <a:rPr sz="2180" spc="-89" dirty="0">
                <a:latin typeface="Arial"/>
                <a:cs typeface="Arial"/>
              </a:rPr>
              <a:t>students</a:t>
            </a:r>
            <a:r>
              <a:rPr sz="2180" spc="-10" dirty="0">
                <a:latin typeface="Arial"/>
                <a:cs typeface="Arial"/>
              </a:rPr>
              <a:t> </a:t>
            </a:r>
            <a:r>
              <a:rPr sz="2180" spc="-69" dirty="0">
                <a:latin typeface="Arial"/>
                <a:cs typeface="Arial"/>
              </a:rPr>
              <a:t>who</a:t>
            </a:r>
            <a:r>
              <a:rPr sz="2180" spc="-20" dirty="0">
                <a:latin typeface="Arial"/>
                <a:cs typeface="Arial"/>
              </a:rPr>
              <a:t> </a:t>
            </a:r>
            <a:r>
              <a:rPr sz="2180" spc="-168" dirty="0">
                <a:latin typeface="Arial"/>
                <a:cs typeface="Arial"/>
              </a:rPr>
              <a:t>used</a:t>
            </a:r>
            <a:r>
              <a:rPr sz="2180" spc="20" dirty="0">
                <a:latin typeface="Arial"/>
                <a:cs typeface="Arial"/>
              </a:rPr>
              <a:t> </a:t>
            </a:r>
            <a:r>
              <a:rPr sz="2180" spc="-40" dirty="0">
                <a:latin typeface="Arial"/>
                <a:cs typeface="Arial"/>
              </a:rPr>
              <a:t>printed</a:t>
            </a:r>
            <a:r>
              <a:rPr sz="2180" spc="-20" dirty="0">
                <a:latin typeface="Arial"/>
                <a:cs typeface="Arial"/>
              </a:rPr>
              <a:t> block letters.</a:t>
            </a:r>
            <a:endParaRPr sz="2180" dirty="0">
              <a:latin typeface="Arial"/>
              <a:cs typeface="Arial"/>
            </a:endParaRPr>
          </a:p>
        </p:txBody>
      </p:sp>
      <p:grpSp>
        <p:nvGrpSpPr>
          <p:cNvPr id="2" name="object 10">
            <a:extLst>
              <a:ext uri="{FF2B5EF4-FFF2-40B4-BE49-F238E27FC236}">
                <a16:creationId xmlns:a16="http://schemas.microsoft.com/office/drawing/2014/main" id="{B934526C-16C3-A5FC-9BAF-C254F3A1B2EC}"/>
              </a:ext>
            </a:extLst>
          </p:cNvPr>
          <p:cNvGrpSpPr/>
          <p:nvPr/>
        </p:nvGrpSpPr>
        <p:grpSpPr>
          <a:xfrm>
            <a:off x="3507405" y="3580781"/>
            <a:ext cx="8583196" cy="952570"/>
            <a:chOff x="138547" y="1838146"/>
            <a:chExt cx="4331335" cy="480695"/>
          </a:xfrm>
        </p:grpSpPr>
        <p:sp>
          <p:nvSpPr>
            <p:cNvPr id="3" name="object 11">
              <a:extLst>
                <a:ext uri="{FF2B5EF4-FFF2-40B4-BE49-F238E27FC236}">
                  <a16:creationId xmlns:a16="http://schemas.microsoft.com/office/drawing/2014/main" id="{9D1BCBC4-3E85-4DBF-DFFB-82132538DA37}"/>
                </a:ext>
              </a:extLst>
            </p:cNvPr>
            <p:cNvSpPr/>
            <p:nvPr/>
          </p:nvSpPr>
          <p:spPr>
            <a:xfrm>
              <a:off x="138547" y="1838146"/>
              <a:ext cx="4331335" cy="480695"/>
            </a:xfrm>
            <a:custGeom>
              <a:avLst/>
              <a:gdLst/>
              <a:ahLst/>
              <a:cxnLst/>
              <a:rect l="l" t="t" r="r" b="b"/>
              <a:pathLst>
                <a:path w="4331335" h="480694">
                  <a:moveTo>
                    <a:pt x="4276964" y="0"/>
                  </a:moveTo>
                  <a:lnTo>
                    <a:pt x="54000" y="0"/>
                  </a:lnTo>
                  <a:lnTo>
                    <a:pt x="32980" y="4243"/>
                  </a:lnTo>
                  <a:lnTo>
                    <a:pt x="15816" y="15816"/>
                  </a:lnTo>
                  <a:lnTo>
                    <a:pt x="4243" y="32980"/>
                  </a:lnTo>
                  <a:lnTo>
                    <a:pt x="0" y="54000"/>
                  </a:lnTo>
                  <a:lnTo>
                    <a:pt x="0" y="426619"/>
                  </a:lnTo>
                  <a:lnTo>
                    <a:pt x="4243" y="447638"/>
                  </a:lnTo>
                  <a:lnTo>
                    <a:pt x="15816" y="464803"/>
                  </a:lnTo>
                  <a:lnTo>
                    <a:pt x="32980" y="476376"/>
                  </a:lnTo>
                  <a:lnTo>
                    <a:pt x="54000" y="480619"/>
                  </a:lnTo>
                  <a:lnTo>
                    <a:pt x="4276964" y="480619"/>
                  </a:lnTo>
                  <a:lnTo>
                    <a:pt x="4297984" y="476376"/>
                  </a:lnTo>
                  <a:lnTo>
                    <a:pt x="4315149" y="464803"/>
                  </a:lnTo>
                  <a:lnTo>
                    <a:pt x="4326721" y="447638"/>
                  </a:lnTo>
                  <a:lnTo>
                    <a:pt x="4330965" y="426619"/>
                  </a:lnTo>
                  <a:lnTo>
                    <a:pt x="4330965" y="54000"/>
                  </a:lnTo>
                  <a:lnTo>
                    <a:pt x="4326721" y="32980"/>
                  </a:lnTo>
                  <a:lnTo>
                    <a:pt x="4315149" y="15816"/>
                  </a:lnTo>
                  <a:lnTo>
                    <a:pt x="4297984" y="4243"/>
                  </a:lnTo>
                  <a:lnTo>
                    <a:pt x="4276964" y="0"/>
                  </a:lnTo>
                  <a:close/>
                </a:path>
              </a:pathLst>
            </a:custGeom>
            <a:solidFill>
              <a:srgbClr val="A8E2A0"/>
            </a:solidFill>
          </p:spPr>
          <p:txBody>
            <a:bodyPr wrap="square" lIns="0" tIns="0" rIns="0" bIns="0" rtlCol="0"/>
            <a:lstStyle/>
            <a:p>
              <a:endParaRPr sz="3567"/>
            </a:p>
          </p:txBody>
        </p:sp>
        <p:sp>
          <p:nvSpPr>
            <p:cNvPr id="4" name="object 12">
              <a:extLst>
                <a:ext uri="{FF2B5EF4-FFF2-40B4-BE49-F238E27FC236}">
                  <a16:creationId xmlns:a16="http://schemas.microsoft.com/office/drawing/2014/main" id="{89DA8061-9D35-AC63-7E79-F6EE23D6E5F9}"/>
                </a:ext>
              </a:extLst>
            </p:cNvPr>
            <p:cNvSpPr/>
            <p:nvPr/>
          </p:nvSpPr>
          <p:spPr>
            <a:xfrm>
              <a:off x="156547" y="1856146"/>
              <a:ext cx="4295140" cy="445134"/>
            </a:xfrm>
            <a:custGeom>
              <a:avLst/>
              <a:gdLst/>
              <a:ahLst/>
              <a:cxnLst/>
              <a:rect l="l" t="t" r="r" b="b"/>
              <a:pathLst>
                <a:path w="4295140" h="445135">
                  <a:moveTo>
                    <a:pt x="4258964" y="0"/>
                  </a:moveTo>
                  <a:lnTo>
                    <a:pt x="36000" y="0"/>
                  </a:lnTo>
                  <a:lnTo>
                    <a:pt x="21987" y="2829"/>
                  </a:lnTo>
                  <a:lnTo>
                    <a:pt x="10544" y="10544"/>
                  </a:lnTo>
                  <a:lnTo>
                    <a:pt x="2829" y="21987"/>
                  </a:lnTo>
                  <a:lnTo>
                    <a:pt x="0" y="36000"/>
                  </a:lnTo>
                  <a:lnTo>
                    <a:pt x="0" y="408619"/>
                  </a:lnTo>
                  <a:lnTo>
                    <a:pt x="2829" y="422632"/>
                  </a:lnTo>
                  <a:lnTo>
                    <a:pt x="10544" y="434075"/>
                  </a:lnTo>
                  <a:lnTo>
                    <a:pt x="21987" y="441790"/>
                  </a:lnTo>
                  <a:lnTo>
                    <a:pt x="36000" y="444619"/>
                  </a:lnTo>
                  <a:lnTo>
                    <a:pt x="4258964" y="444619"/>
                  </a:lnTo>
                  <a:lnTo>
                    <a:pt x="4272977" y="441790"/>
                  </a:lnTo>
                  <a:lnTo>
                    <a:pt x="4284420" y="434075"/>
                  </a:lnTo>
                  <a:lnTo>
                    <a:pt x="4292136" y="422632"/>
                  </a:lnTo>
                  <a:lnTo>
                    <a:pt x="4294965" y="408619"/>
                  </a:lnTo>
                  <a:lnTo>
                    <a:pt x="4294965" y="36000"/>
                  </a:lnTo>
                  <a:lnTo>
                    <a:pt x="4292136" y="21987"/>
                  </a:lnTo>
                  <a:lnTo>
                    <a:pt x="4284420" y="10544"/>
                  </a:lnTo>
                  <a:lnTo>
                    <a:pt x="4272977" y="2829"/>
                  </a:lnTo>
                  <a:lnTo>
                    <a:pt x="4258964" y="0"/>
                  </a:lnTo>
                  <a:close/>
                </a:path>
              </a:pathLst>
            </a:custGeom>
            <a:solidFill>
              <a:srgbClr val="F1FAF0"/>
            </a:solidFill>
          </p:spPr>
          <p:txBody>
            <a:bodyPr wrap="square" lIns="0" tIns="0" rIns="0" bIns="0" rtlCol="0"/>
            <a:lstStyle/>
            <a:p>
              <a:endParaRPr sz="3567"/>
            </a:p>
          </p:txBody>
        </p:sp>
      </p:grpSp>
      <p:sp>
        <p:nvSpPr>
          <p:cNvPr id="6" name="object 15">
            <a:extLst>
              <a:ext uri="{FF2B5EF4-FFF2-40B4-BE49-F238E27FC236}">
                <a16:creationId xmlns:a16="http://schemas.microsoft.com/office/drawing/2014/main" id="{3A5CE2AE-7E1E-3A9A-1B11-92E273B6B995}"/>
              </a:ext>
            </a:extLst>
          </p:cNvPr>
          <p:cNvSpPr txBox="1"/>
          <p:nvPr/>
        </p:nvSpPr>
        <p:spPr>
          <a:xfrm>
            <a:off x="3830595" y="3660761"/>
            <a:ext cx="7477809" cy="682302"/>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What</a:t>
            </a:r>
            <a:r>
              <a:rPr sz="2180" spc="-20" dirty="0">
                <a:latin typeface="Arial"/>
                <a:cs typeface="Arial"/>
              </a:rPr>
              <a:t> </a:t>
            </a:r>
            <a:r>
              <a:rPr sz="2180" spc="-119" dirty="0">
                <a:latin typeface="Arial"/>
                <a:cs typeface="Arial"/>
              </a:rPr>
              <a:t>are</a:t>
            </a:r>
            <a:r>
              <a:rPr sz="2180" spc="-10" dirty="0">
                <a:latin typeface="Arial"/>
                <a:cs typeface="Arial"/>
              </a:rPr>
              <a:t> </a:t>
            </a:r>
            <a:r>
              <a:rPr sz="2180" dirty="0">
                <a:latin typeface="Arial"/>
                <a:cs typeface="Arial"/>
              </a:rPr>
              <a:t>the</a:t>
            </a:r>
            <a:r>
              <a:rPr sz="2180" spc="-10" dirty="0">
                <a:latin typeface="Arial"/>
                <a:cs typeface="Arial"/>
              </a:rPr>
              <a:t> </a:t>
            </a:r>
            <a:r>
              <a:rPr sz="2180" spc="-99" dirty="0">
                <a:latin typeface="Arial"/>
                <a:cs typeface="Arial"/>
              </a:rPr>
              <a:t>observational</a:t>
            </a:r>
            <a:r>
              <a:rPr sz="2180" spc="-10" dirty="0">
                <a:latin typeface="Arial"/>
                <a:cs typeface="Arial"/>
              </a:rPr>
              <a:t> </a:t>
            </a:r>
            <a:r>
              <a:rPr sz="2180" spc="-20" dirty="0">
                <a:latin typeface="Arial"/>
                <a:cs typeface="Arial"/>
              </a:rPr>
              <a:t>units,</a:t>
            </a:r>
            <a:r>
              <a:rPr sz="2180" spc="-10" dirty="0">
                <a:latin typeface="Arial"/>
                <a:cs typeface="Arial"/>
              </a:rPr>
              <a:t> </a:t>
            </a:r>
            <a:r>
              <a:rPr sz="2180" spc="-109" dirty="0">
                <a:latin typeface="Arial"/>
                <a:cs typeface="Arial"/>
              </a:rPr>
              <a:t>variables,</a:t>
            </a:r>
            <a:r>
              <a:rPr sz="2180" spc="-10" dirty="0">
                <a:latin typeface="Arial"/>
                <a:cs typeface="Arial"/>
              </a:rPr>
              <a:t> </a:t>
            </a:r>
            <a:r>
              <a:rPr sz="2180" spc="-99" dirty="0">
                <a:latin typeface="Arial"/>
                <a:cs typeface="Arial"/>
              </a:rPr>
              <a:t>types</a:t>
            </a:r>
            <a:r>
              <a:rPr sz="2180" spc="-10" dirty="0">
                <a:latin typeface="Arial"/>
                <a:cs typeface="Arial"/>
              </a:rPr>
              <a:t> </a:t>
            </a:r>
            <a:r>
              <a:rPr sz="2180" dirty="0">
                <a:latin typeface="Arial"/>
                <a:cs typeface="Arial"/>
              </a:rPr>
              <a:t>of</a:t>
            </a:r>
            <a:r>
              <a:rPr sz="2180" spc="-10" dirty="0">
                <a:latin typeface="Arial"/>
                <a:cs typeface="Arial"/>
              </a:rPr>
              <a:t> </a:t>
            </a:r>
            <a:r>
              <a:rPr sz="2180" spc="-69" dirty="0">
                <a:latin typeface="Arial"/>
                <a:cs typeface="Arial"/>
              </a:rPr>
              <a:t>variables, </a:t>
            </a:r>
            <a:r>
              <a:rPr sz="2180" spc="-99" dirty="0">
                <a:latin typeface="Arial"/>
                <a:cs typeface="Arial"/>
              </a:rPr>
              <a:t>parameter</a:t>
            </a:r>
            <a:r>
              <a:rPr sz="2180" spc="-10" dirty="0">
                <a:latin typeface="Arial"/>
                <a:cs typeface="Arial"/>
              </a:rPr>
              <a:t> </a:t>
            </a:r>
            <a:r>
              <a:rPr sz="2180" dirty="0">
                <a:latin typeface="Arial"/>
                <a:cs typeface="Arial"/>
              </a:rPr>
              <a:t>of</a:t>
            </a:r>
            <a:r>
              <a:rPr sz="2180" spc="-10" dirty="0">
                <a:latin typeface="Arial"/>
                <a:cs typeface="Arial"/>
              </a:rPr>
              <a:t> </a:t>
            </a:r>
            <a:r>
              <a:rPr sz="2180" spc="-59" dirty="0">
                <a:latin typeface="Arial"/>
                <a:cs typeface="Arial"/>
              </a:rPr>
              <a:t>interest,</a:t>
            </a:r>
            <a:r>
              <a:rPr sz="2180" spc="-10" dirty="0">
                <a:latin typeface="Arial"/>
                <a:cs typeface="Arial"/>
              </a:rPr>
              <a:t> </a:t>
            </a:r>
            <a:r>
              <a:rPr sz="2180" spc="-79" dirty="0">
                <a:latin typeface="Arial"/>
                <a:cs typeface="Arial"/>
              </a:rPr>
              <a:t>and</a:t>
            </a:r>
            <a:r>
              <a:rPr sz="2180" spc="-10" dirty="0">
                <a:latin typeface="Arial"/>
                <a:cs typeface="Arial"/>
              </a:rPr>
              <a:t> </a:t>
            </a:r>
            <a:r>
              <a:rPr sz="2180" spc="-20" dirty="0">
                <a:latin typeface="Arial"/>
                <a:cs typeface="Arial"/>
              </a:rPr>
              <a:t>statistic</a:t>
            </a:r>
            <a:r>
              <a:rPr sz="2180" spc="-10" dirty="0">
                <a:latin typeface="Arial"/>
                <a:cs typeface="Arial"/>
              </a:rPr>
              <a:t> </a:t>
            </a:r>
            <a:r>
              <a:rPr sz="2180" dirty="0">
                <a:latin typeface="Arial"/>
                <a:cs typeface="Arial"/>
              </a:rPr>
              <a:t>in</a:t>
            </a:r>
            <a:r>
              <a:rPr sz="2180" spc="-10" dirty="0">
                <a:latin typeface="Arial"/>
                <a:cs typeface="Arial"/>
              </a:rPr>
              <a:t> </a:t>
            </a:r>
            <a:r>
              <a:rPr sz="2180" dirty="0">
                <a:latin typeface="Arial"/>
                <a:cs typeface="Arial"/>
              </a:rPr>
              <a:t>this</a:t>
            </a:r>
            <a:r>
              <a:rPr sz="2180" spc="-10" dirty="0">
                <a:latin typeface="Arial"/>
                <a:cs typeface="Arial"/>
              </a:rPr>
              <a:t> </a:t>
            </a:r>
            <a:r>
              <a:rPr sz="2180" spc="-20" dirty="0">
                <a:latin typeface="Arial"/>
                <a:cs typeface="Arial"/>
              </a:rPr>
              <a:t>study?</a:t>
            </a:r>
            <a:endParaRPr sz="2180" dirty="0">
              <a:latin typeface="Arial"/>
              <a:cs typeface="Arial"/>
            </a:endParaRPr>
          </a:p>
        </p:txBody>
      </p:sp>
      <p:grpSp>
        <p:nvGrpSpPr>
          <p:cNvPr id="5" name="object 16">
            <a:extLst>
              <a:ext uri="{FF2B5EF4-FFF2-40B4-BE49-F238E27FC236}">
                <a16:creationId xmlns:a16="http://schemas.microsoft.com/office/drawing/2014/main" id="{67D156CA-994B-8BA8-C7B8-2EF40A6178A3}"/>
              </a:ext>
            </a:extLst>
          </p:cNvPr>
          <p:cNvGrpSpPr/>
          <p:nvPr/>
        </p:nvGrpSpPr>
        <p:grpSpPr>
          <a:xfrm>
            <a:off x="3507405" y="4721844"/>
            <a:ext cx="8583196" cy="611557"/>
            <a:chOff x="138547" y="2404799"/>
            <a:chExt cx="4331335" cy="308610"/>
          </a:xfrm>
        </p:grpSpPr>
        <p:sp>
          <p:nvSpPr>
            <p:cNvPr id="7" name="object 17">
              <a:extLst>
                <a:ext uri="{FF2B5EF4-FFF2-40B4-BE49-F238E27FC236}">
                  <a16:creationId xmlns:a16="http://schemas.microsoft.com/office/drawing/2014/main" id="{28ECAC70-F798-6907-0647-1C0F9857BAAC}"/>
                </a:ext>
              </a:extLst>
            </p:cNvPr>
            <p:cNvSpPr/>
            <p:nvPr/>
          </p:nvSpPr>
          <p:spPr>
            <a:xfrm>
              <a:off x="138547" y="2404799"/>
              <a:ext cx="4331335" cy="308610"/>
            </a:xfrm>
            <a:custGeom>
              <a:avLst/>
              <a:gdLst/>
              <a:ahLst/>
              <a:cxnLst/>
              <a:rect l="l" t="t" r="r" b="b"/>
              <a:pathLst>
                <a:path w="4331335" h="308610">
                  <a:moveTo>
                    <a:pt x="4276964" y="0"/>
                  </a:moveTo>
                  <a:lnTo>
                    <a:pt x="54000" y="0"/>
                  </a:lnTo>
                  <a:lnTo>
                    <a:pt x="32980" y="4243"/>
                  </a:lnTo>
                  <a:lnTo>
                    <a:pt x="15816" y="15816"/>
                  </a:lnTo>
                  <a:lnTo>
                    <a:pt x="4243" y="32980"/>
                  </a:lnTo>
                  <a:lnTo>
                    <a:pt x="0" y="54000"/>
                  </a:lnTo>
                  <a:lnTo>
                    <a:pt x="0" y="254542"/>
                  </a:lnTo>
                  <a:lnTo>
                    <a:pt x="4243" y="275561"/>
                  </a:lnTo>
                  <a:lnTo>
                    <a:pt x="15816" y="292726"/>
                  </a:lnTo>
                  <a:lnTo>
                    <a:pt x="32980" y="304298"/>
                  </a:lnTo>
                  <a:lnTo>
                    <a:pt x="54000" y="308542"/>
                  </a:lnTo>
                  <a:lnTo>
                    <a:pt x="4276964" y="308542"/>
                  </a:lnTo>
                  <a:lnTo>
                    <a:pt x="4297984" y="304298"/>
                  </a:lnTo>
                  <a:lnTo>
                    <a:pt x="4315149" y="292726"/>
                  </a:lnTo>
                  <a:lnTo>
                    <a:pt x="4326721" y="275561"/>
                  </a:lnTo>
                  <a:lnTo>
                    <a:pt x="4330965" y="254542"/>
                  </a:lnTo>
                  <a:lnTo>
                    <a:pt x="4330965" y="54000"/>
                  </a:lnTo>
                  <a:lnTo>
                    <a:pt x="4326721" y="32980"/>
                  </a:lnTo>
                  <a:lnTo>
                    <a:pt x="4315149" y="15816"/>
                  </a:lnTo>
                  <a:lnTo>
                    <a:pt x="4297984" y="4243"/>
                  </a:lnTo>
                  <a:lnTo>
                    <a:pt x="4276964" y="0"/>
                  </a:lnTo>
                  <a:close/>
                </a:path>
              </a:pathLst>
            </a:custGeom>
            <a:solidFill>
              <a:srgbClr val="A8E2A0"/>
            </a:solidFill>
          </p:spPr>
          <p:txBody>
            <a:bodyPr wrap="square" lIns="0" tIns="0" rIns="0" bIns="0" rtlCol="0"/>
            <a:lstStyle/>
            <a:p>
              <a:endParaRPr sz="3567"/>
            </a:p>
          </p:txBody>
        </p:sp>
        <p:sp>
          <p:nvSpPr>
            <p:cNvPr id="8" name="object 18">
              <a:extLst>
                <a:ext uri="{FF2B5EF4-FFF2-40B4-BE49-F238E27FC236}">
                  <a16:creationId xmlns:a16="http://schemas.microsoft.com/office/drawing/2014/main" id="{C32551C6-24E9-AB00-6AAF-164DAE500C65}"/>
                </a:ext>
              </a:extLst>
            </p:cNvPr>
            <p:cNvSpPr/>
            <p:nvPr/>
          </p:nvSpPr>
          <p:spPr>
            <a:xfrm>
              <a:off x="156547" y="2422799"/>
              <a:ext cx="4295140" cy="273050"/>
            </a:xfrm>
            <a:custGeom>
              <a:avLst/>
              <a:gdLst/>
              <a:ahLst/>
              <a:cxnLst/>
              <a:rect l="l" t="t" r="r" b="b"/>
              <a:pathLst>
                <a:path w="4295140" h="273050">
                  <a:moveTo>
                    <a:pt x="4258964" y="0"/>
                  </a:moveTo>
                  <a:lnTo>
                    <a:pt x="36000" y="0"/>
                  </a:lnTo>
                  <a:lnTo>
                    <a:pt x="21987" y="2829"/>
                  </a:lnTo>
                  <a:lnTo>
                    <a:pt x="10544" y="10544"/>
                  </a:lnTo>
                  <a:lnTo>
                    <a:pt x="2829" y="21987"/>
                  </a:lnTo>
                  <a:lnTo>
                    <a:pt x="0" y="36000"/>
                  </a:lnTo>
                  <a:lnTo>
                    <a:pt x="0" y="236542"/>
                  </a:lnTo>
                  <a:lnTo>
                    <a:pt x="2829" y="250555"/>
                  </a:lnTo>
                  <a:lnTo>
                    <a:pt x="10544" y="261998"/>
                  </a:lnTo>
                  <a:lnTo>
                    <a:pt x="21987" y="269713"/>
                  </a:lnTo>
                  <a:lnTo>
                    <a:pt x="36000" y="272542"/>
                  </a:lnTo>
                  <a:lnTo>
                    <a:pt x="4258964" y="272542"/>
                  </a:lnTo>
                  <a:lnTo>
                    <a:pt x="4272977" y="269713"/>
                  </a:lnTo>
                  <a:lnTo>
                    <a:pt x="4284420" y="261998"/>
                  </a:lnTo>
                  <a:lnTo>
                    <a:pt x="4292136" y="250555"/>
                  </a:lnTo>
                  <a:lnTo>
                    <a:pt x="4294965" y="236542"/>
                  </a:lnTo>
                  <a:lnTo>
                    <a:pt x="4294965" y="36000"/>
                  </a:lnTo>
                  <a:lnTo>
                    <a:pt x="4292136" y="21987"/>
                  </a:lnTo>
                  <a:lnTo>
                    <a:pt x="4284420" y="10544"/>
                  </a:lnTo>
                  <a:lnTo>
                    <a:pt x="4272977" y="2829"/>
                  </a:lnTo>
                  <a:lnTo>
                    <a:pt x="4258964" y="0"/>
                  </a:lnTo>
                  <a:close/>
                </a:path>
              </a:pathLst>
            </a:custGeom>
            <a:solidFill>
              <a:srgbClr val="F1FAF0"/>
            </a:solidFill>
          </p:spPr>
          <p:txBody>
            <a:bodyPr wrap="square" lIns="0" tIns="0" rIns="0" bIns="0" rtlCol="0"/>
            <a:lstStyle/>
            <a:p>
              <a:endParaRPr sz="3567"/>
            </a:p>
          </p:txBody>
        </p:sp>
      </p:grpSp>
      <p:sp>
        <p:nvSpPr>
          <p:cNvPr id="10" name="object 21">
            <a:extLst>
              <a:ext uri="{FF2B5EF4-FFF2-40B4-BE49-F238E27FC236}">
                <a16:creationId xmlns:a16="http://schemas.microsoft.com/office/drawing/2014/main" id="{B4040FC3-94CC-3933-97CD-917134AB451B}"/>
              </a:ext>
            </a:extLst>
          </p:cNvPr>
          <p:cNvSpPr txBox="1"/>
          <p:nvPr/>
        </p:nvSpPr>
        <p:spPr>
          <a:xfrm>
            <a:off x="3830596" y="4801817"/>
            <a:ext cx="3486328" cy="358348"/>
          </a:xfrm>
          <a:prstGeom prst="rect">
            <a:avLst/>
          </a:prstGeom>
        </p:spPr>
        <p:txBody>
          <a:bodyPr vert="horz" wrap="square" lIns="0" tIns="22650" rIns="0" bIns="0" rtlCol="0">
            <a:spAutoFit/>
          </a:bodyPr>
          <a:lstStyle/>
          <a:p>
            <a:pPr marL="25168">
              <a:spcBef>
                <a:spcPts val="178"/>
              </a:spcBef>
            </a:pPr>
            <a:r>
              <a:rPr sz="2180" dirty="0">
                <a:latin typeface="Arial"/>
                <a:cs typeface="Arial"/>
              </a:rPr>
              <a:t>What</a:t>
            </a:r>
            <a:r>
              <a:rPr sz="2180" spc="-69" dirty="0">
                <a:latin typeface="Arial"/>
                <a:cs typeface="Arial"/>
              </a:rPr>
              <a:t> </a:t>
            </a:r>
            <a:r>
              <a:rPr sz="2180" spc="-20" dirty="0">
                <a:latin typeface="Arial"/>
                <a:cs typeface="Arial"/>
              </a:rPr>
              <a:t>type</a:t>
            </a:r>
            <a:r>
              <a:rPr sz="2180" spc="-69" dirty="0">
                <a:latin typeface="Arial"/>
                <a:cs typeface="Arial"/>
              </a:rPr>
              <a:t> </a:t>
            </a:r>
            <a:r>
              <a:rPr sz="2180" dirty="0">
                <a:latin typeface="Arial"/>
                <a:cs typeface="Arial"/>
              </a:rPr>
              <a:t>of</a:t>
            </a:r>
            <a:r>
              <a:rPr sz="2180" spc="-69" dirty="0">
                <a:latin typeface="Arial"/>
                <a:cs typeface="Arial"/>
              </a:rPr>
              <a:t> </a:t>
            </a:r>
            <a:r>
              <a:rPr sz="2180" spc="-50" dirty="0">
                <a:latin typeface="Arial"/>
                <a:cs typeface="Arial"/>
              </a:rPr>
              <a:t>study</a:t>
            </a:r>
            <a:r>
              <a:rPr sz="2180" spc="-69" dirty="0">
                <a:latin typeface="Arial"/>
                <a:cs typeface="Arial"/>
              </a:rPr>
              <a:t> </a:t>
            </a:r>
            <a:r>
              <a:rPr sz="2180" dirty="0">
                <a:latin typeface="Arial"/>
                <a:cs typeface="Arial"/>
              </a:rPr>
              <a:t>is</a:t>
            </a:r>
            <a:r>
              <a:rPr sz="2180" spc="-69" dirty="0">
                <a:latin typeface="Arial"/>
                <a:cs typeface="Arial"/>
              </a:rPr>
              <a:t> </a:t>
            </a:r>
            <a:r>
              <a:rPr sz="2180" spc="-20" dirty="0">
                <a:latin typeface="Arial"/>
                <a:cs typeface="Arial"/>
              </a:rPr>
              <a:t>this?</a:t>
            </a:r>
            <a:endParaRPr sz="2180" dirty="0">
              <a:latin typeface="Arial"/>
              <a:cs typeface="Arial"/>
            </a:endParaRPr>
          </a:p>
        </p:txBody>
      </p:sp>
      <p:grpSp>
        <p:nvGrpSpPr>
          <p:cNvPr id="14" name="object 22">
            <a:extLst>
              <a:ext uri="{FF2B5EF4-FFF2-40B4-BE49-F238E27FC236}">
                <a16:creationId xmlns:a16="http://schemas.microsoft.com/office/drawing/2014/main" id="{28B4D24C-5D44-B774-343D-13DAC4197C31}"/>
              </a:ext>
            </a:extLst>
          </p:cNvPr>
          <p:cNvGrpSpPr/>
          <p:nvPr/>
        </p:nvGrpSpPr>
        <p:grpSpPr>
          <a:xfrm>
            <a:off x="3507405" y="5503759"/>
            <a:ext cx="8583196" cy="611557"/>
            <a:chOff x="138547" y="2799376"/>
            <a:chExt cx="4331335" cy="308610"/>
          </a:xfrm>
        </p:grpSpPr>
        <p:sp>
          <p:nvSpPr>
            <p:cNvPr id="18" name="object 23">
              <a:extLst>
                <a:ext uri="{FF2B5EF4-FFF2-40B4-BE49-F238E27FC236}">
                  <a16:creationId xmlns:a16="http://schemas.microsoft.com/office/drawing/2014/main" id="{16267017-7A90-B44E-0873-C227237866A4}"/>
                </a:ext>
              </a:extLst>
            </p:cNvPr>
            <p:cNvSpPr/>
            <p:nvPr/>
          </p:nvSpPr>
          <p:spPr>
            <a:xfrm>
              <a:off x="138547" y="2799376"/>
              <a:ext cx="4331335" cy="308610"/>
            </a:xfrm>
            <a:custGeom>
              <a:avLst/>
              <a:gdLst/>
              <a:ahLst/>
              <a:cxnLst/>
              <a:rect l="l" t="t" r="r" b="b"/>
              <a:pathLst>
                <a:path w="4331335" h="308610">
                  <a:moveTo>
                    <a:pt x="4276964" y="0"/>
                  </a:moveTo>
                  <a:lnTo>
                    <a:pt x="54000" y="0"/>
                  </a:lnTo>
                  <a:lnTo>
                    <a:pt x="32980" y="4243"/>
                  </a:lnTo>
                  <a:lnTo>
                    <a:pt x="15816" y="15816"/>
                  </a:lnTo>
                  <a:lnTo>
                    <a:pt x="4243" y="32980"/>
                  </a:lnTo>
                  <a:lnTo>
                    <a:pt x="0" y="54000"/>
                  </a:lnTo>
                  <a:lnTo>
                    <a:pt x="0" y="254542"/>
                  </a:lnTo>
                  <a:lnTo>
                    <a:pt x="4243" y="275561"/>
                  </a:lnTo>
                  <a:lnTo>
                    <a:pt x="15816" y="292726"/>
                  </a:lnTo>
                  <a:lnTo>
                    <a:pt x="32980" y="304298"/>
                  </a:lnTo>
                  <a:lnTo>
                    <a:pt x="54000" y="308542"/>
                  </a:lnTo>
                  <a:lnTo>
                    <a:pt x="4276964" y="308542"/>
                  </a:lnTo>
                  <a:lnTo>
                    <a:pt x="4297984" y="304298"/>
                  </a:lnTo>
                  <a:lnTo>
                    <a:pt x="4315149" y="292726"/>
                  </a:lnTo>
                  <a:lnTo>
                    <a:pt x="4326721" y="275561"/>
                  </a:lnTo>
                  <a:lnTo>
                    <a:pt x="4330965" y="254542"/>
                  </a:lnTo>
                  <a:lnTo>
                    <a:pt x="4330965" y="54000"/>
                  </a:lnTo>
                  <a:lnTo>
                    <a:pt x="4326721" y="32980"/>
                  </a:lnTo>
                  <a:lnTo>
                    <a:pt x="4315149" y="15816"/>
                  </a:lnTo>
                  <a:lnTo>
                    <a:pt x="4297984" y="4243"/>
                  </a:lnTo>
                  <a:lnTo>
                    <a:pt x="4276964" y="0"/>
                  </a:lnTo>
                  <a:close/>
                </a:path>
              </a:pathLst>
            </a:custGeom>
            <a:solidFill>
              <a:srgbClr val="A8E2A0"/>
            </a:solidFill>
          </p:spPr>
          <p:txBody>
            <a:bodyPr wrap="square" lIns="0" tIns="0" rIns="0" bIns="0" rtlCol="0"/>
            <a:lstStyle/>
            <a:p>
              <a:endParaRPr sz="3567"/>
            </a:p>
          </p:txBody>
        </p:sp>
        <p:sp>
          <p:nvSpPr>
            <p:cNvPr id="19" name="object 24">
              <a:extLst>
                <a:ext uri="{FF2B5EF4-FFF2-40B4-BE49-F238E27FC236}">
                  <a16:creationId xmlns:a16="http://schemas.microsoft.com/office/drawing/2014/main" id="{E1EFFD82-78E0-C99A-11BC-6652A2625556}"/>
                </a:ext>
              </a:extLst>
            </p:cNvPr>
            <p:cNvSpPr/>
            <p:nvPr/>
          </p:nvSpPr>
          <p:spPr>
            <a:xfrm>
              <a:off x="156547" y="2817376"/>
              <a:ext cx="4295140" cy="273050"/>
            </a:xfrm>
            <a:custGeom>
              <a:avLst/>
              <a:gdLst/>
              <a:ahLst/>
              <a:cxnLst/>
              <a:rect l="l" t="t" r="r" b="b"/>
              <a:pathLst>
                <a:path w="4295140" h="273050">
                  <a:moveTo>
                    <a:pt x="4258964" y="0"/>
                  </a:moveTo>
                  <a:lnTo>
                    <a:pt x="36000" y="0"/>
                  </a:lnTo>
                  <a:lnTo>
                    <a:pt x="21987" y="2829"/>
                  </a:lnTo>
                  <a:lnTo>
                    <a:pt x="10544" y="10544"/>
                  </a:lnTo>
                  <a:lnTo>
                    <a:pt x="2829" y="21987"/>
                  </a:lnTo>
                  <a:lnTo>
                    <a:pt x="0" y="36000"/>
                  </a:lnTo>
                  <a:lnTo>
                    <a:pt x="0" y="236542"/>
                  </a:lnTo>
                  <a:lnTo>
                    <a:pt x="2829" y="250555"/>
                  </a:lnTo>
                  <a:lnTo>
                    <a:pt x="10544" y="261998"/>
                  </a:lnTo>
                  <a:lnTo>
                    <a:pt x="21987" y="269713"/>
                  </a:lnTo>
                  <a:lnTo>
                    <a:pt x="36000" y="272542"/>
                  </a:lnTo>
                  <a:lnTo>
                    <a:pt x="4258964" y="272542"/>
                  </a:lnTo>
                  <a:lnTo>
                    <a:pt x="4272977" y="269713"/>
                  </a:lnTo>
                  <a:lnTo>
                    <a:pt x="4284420" y="261998"/>
                  </a:lnTo>
                  <a:lnTo>
                    <a:pt x="4292136" y="250555"/>
                  </a:lnTo>
                  <a:lnTo>
                    <a:pt x="4294965" y="236542"/>
                  </a:lnTo>
                  <a:lnTo>
                    <a:pt x="4294965" y="36000"/>
                  </a:lnTo>
                  <a:lnTo>
                    <a:pt x="4292136" y="21987"/>
                  </a:lnTo>
                  <a:lnTo>
                    <a:pt x="4284420" y="10544"/>
                  </a:lnTo>
                  <a:lnTo>
                    <a:pt x="4272977" y="2829"/>
                  </a:lnTo>
                  <a:lnTo>
                    <a:pt x="4258964" y="0"/>
                  </a:lnTo>
                  <a:close/>
                </a:path>
              </a:pathLst>
            </a:custGeom>
            <a:solidFill>
              <a:srgbClr val="F1FAF0"/>
            </a:solidFill>
          </p:spPr>
          <p:txBody>
            <a:bodyPr wrap="square" lIns="0" tIns="0" rIns="0" bIns="0" rtlCol="0"/>
            <a:lstStyle/>
            <a:p>
              <a:endParaRPr sz="3567"/>
            </a:p>
          </p:txBody>
        </p:sp>
      </p:grpSp>
      <p:sp>
        <p:nvSpPr>
          <p:cNvPr id="21" name="object 27">
            <a:extLst>
              <a:ext uri="{FF2B5EF4-FFF2-40B4-BE49-F238E27FC236}">
                <a16:creationId xmlns:a16="http://schemas.microsoft.com/office/drawing/2014/main" id="{9D14B099-CCBF-B5BE-D5BD-A47C42508412}"/>
              </a:ext>
            </a:extLst>
          </p:cNvPr>
          <p:cNvSpPr txBox="1"/>
          <p:nvPr/>
        </p:nvSpPr>
        <p:spPr>
          <a:xfrm>
            <a:off x="3830595" y="5583729"/>
            <a:ext cx="7413635" cy="358348"/>
          </a:xfrm>
          <a:prstGeom prst="rect">
            <a:avLst/>
          </a:prstGeom>
        </p:spPr>
        <p:txBody>
          <a:bodyPr vert="horz" wrap="square" lIns="0" tIns="22650" rIns="0" bIns="0" rtlCol="0">
            <a:spAutoFit/>
          </a:bodyPr>
          <a:lstStyle/>
          <a:p>
            <a:pPr marL="25168">
              <a:spcBef>
                <a:spcPts val="178"/>
              </a:spcBef>
            </a:pPr>
            <a:r>
              <a:rPr sz="2180" spc="-139" dirty="0">
                <a:latin typeface="Arial"/>
                <a:cs typeface="Arial"/>
              </a:rPr>
              <a:t>Can</a:t>
            </a:r>
            <a:r>
              <a:rPr sz="2180" spc="30" dirty="0">
                <a:latin typeface="Arial"/>
                <a:cs typeface="Arial"/>
              </a:rPr>
              <a:t> </a:t>
            </a:r>
            <a:r>
              <a:rPr sz="2180" spc="-178" dirty="0">
                <a:latin typeface="Arial"/>
                <a:cs typeface="Arial"/>
              </a:rPr>
              <a:t>we</a:t>
            </a:r>
            <a:r>
              <a:rPr sz="2180" spc="40" dirty="0">
                <a:latin typeface="Arial"/>
                <a:cs typeface="Arial"/>
              </a:rPr>
              <a:t> </a:t>
            </a:r>
            <a:r>
              <a:rPr sz="2180" spc="-119" dirty="0">
                <a:latin typeface="Arial"/>
                <a:cs typeface="Arial"/>
              </a:rPr>
              <a:t>conclude</a:t>
            </a:r>
            <a:r>
              <a:rPr sz="2180" spc="40" dirty="0">
                <a:latin typeface="Arial"/>
                <a:cs typeface="Arial"/>
              </a:rPr>
              <a:t> </a:t>
            </a:r>
            <a:r>
              <a:rPr sz="2180" dirty="0">
                <a:latin typeface="Arial"/>
                <a:cs typeface="Arial"/>
              </a:rPr>
              <a:t>that</a:t>
            </a:r>
            <a:r>
              <a:rPr sz="2180" spc="30" dirty="0">
                <a:latin typeface="Arial"/>
                <a:cs typeface="Arial"/>
              </a:rPr>
              <a:t> </a:t>
            </a:r>
            <a:r>
              <a:rPr sz="2180" dirty="0">
                <a:latin typeface="Arial"/>
                <a:cs typeface="Arial"/>
              </a:rPr>
              <a:t>writing</a:t>
            </a:r>
            <a:r>
              <a:rPr sz="2180" spc="40" dirty="0">
                <a:latin typeface="Arial"/>
                <a:cs typeface="Arial"/>
              </a:rPr>
              <a:t> </a:t>
            </a:r>
            <a:r>
              <a:rPr sz="2180" dirty="0">
                <a:latin typeface="Arial"/>
                <a:cs typeface="Arial"/>
              </a:rPr>
              <a:t>in</a:t>
            </a:r>
            <a:r>
              <a:rPr sz="2180" spc="40" dirty="0">
                <a:latin typeface="Arial"/>
                <a:cs typeface="Arial"/>
              </a:rPr>
              <a:t> </a:t>
            </a:r>
            <a:r>
              <a:rPr sz="2180" spc="-99" dirty="0">
                <a:latin typeface="Arial"/>
                <a:cs typeface="Arial"/>
              </a:rPr>
              <a:t>cursive</a:t>
            </a:r>
            <a:r>
              <a:rPr sz="2180" spc="30" dirty="0">
                <a:latin typeface="Arial"/>
                <a:cs typeface="Arial"/>
              </a:rPr>
              <a:t> </a:t>
            </a:r>
            <a:r>
              <a:rPr sz="2180" i="1" spc="-188" dirty="0">
                <a:latin typeface="Arial"/>
                <a:cs typeface="Arial"/>
              </a:rPr>
              <a:t>causes</a:t>
            </a:r>
            <a:r>
              <a:rPr sz="2180" i="1" spc="30" dirty="0">
                <a:latin typeface="Arial"/>
                <a:cs typeface="Arial"/>
              </a:rPr>
              <a:t> </a:t>
            </a:r>
            <a:r>
              <a:rPr sz="2180" spc="-69" dirty="0">
                <a:latin typeface="Arial"/>
                <a:cs typeface="Arial"/>
              </a:rPr>
              <a:t>higher</a:t>
            </a:r>
            <a:r>
              <a:rPr sz="2180" spc="40" dirty="0">
                <a:latin typeface="Arial"/>
                <a:cs typeface="Arial"/>
              </a:rPr>
              <a:t> </a:t>
            </a:r>
            <a:r>
              <a:rPr sz="2180" spc="-129" dirty="0">
                <a:latin typeface="Arial"/>
                <a:cs typeface="Arial"/>
              </a:rPr>
              <a:t>scores?</a:t>
            </a:r>
            <a:endParaRPr sz="2180" dirty="0">
              <a:latin typeface="Arial"/>
              <a:cs typeface="Arial"/>
            </a:endParaRPr>
          </a:p>
        </p:txBody>
      </p:sp>
    </p:spTree>
    <p:extLst>
      <p:ext uri="{BB962C8B-B14F-4D97-AF65-F5344CB8AC3E}">
        <p14:creationId xmlns:p14="http://schemas.microsoft.com/office/powerpoint/2010/main" val="1516085819"/>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Recap: Big Picture</a:t>
            </a:r>
          </a:p>
        </p:txBody>
      </p:sp>
      <p:sp>
        <p:nvSpPr>
          <p:cNvPr id="2" name="object 3">
            <a:extLst>
              <a:ext uri="{FF2B5EF4-FFF2-40B4-BE49-F238E27FC236}">
                <a16:creationId xmlns:a16="http://schemas.microsoft.com/office/drawing/2014/main" id="{0239B9F8-D8F7-E99D-6B98-27F5DAAA227A}"/>
              </a:ext>
            </a:extLst>
          </p:cNvPr>
          <p:cNvSpPr txBox="1"/>
          <p:nvPr/>
        </p:nvSpPr>
        <p:spPr>
          <a:xfrm>
            <a:off x="3606374" y="799269"/>
            <a:ext cx="8114571" cy="1027844"/>
          </a:xfrm>
          <a:prstGeom prst="rect">
            <a:avLst/>
          </a:prstGeom>
        </p:spPr>
        <p:txBody>
          <a:bodyPr vert="horz" wrap="square" lIns="0" tIns="13842" rIns="0" bIns="0" rtlCol="0">
            <a:spAutoFit/>
          </a:bodyPr>
          <a:lstStyle/>
          <a:p>
            <a:pPr marL="25168" marR="10067">
              <a:lnSpc>
                <a:spcPct val="102600"/>
              </a:lnSpc>
              <a:spcBef>
                <a:spcPts val="109"/>
              </a:spcBef>
            </a:pPr>
            <a:r>
              <a:rPr sz="2180" spc="-50" dirty="0">
                <a:latin typeface="Arial"/>
                <a:cs typeface="Arial"/>
              </a:rPr>
              <a:t>Although</a:t>
            </a:r>
            <a:r>
              <a:rPr sz="2180" spc="-10" dirty="0">
                <a:latin typeface="Arial"/>
                <a:cs typeface="Arial"/>
              </a:rPr>
              <a:t> </a:t>
            </a:r>
            <a:r>
              <a:rPr sz="2180" dirty="0">
                <a:latin typeface="Arial"/>
                <a:cs typeface="Arial"/>
              </a:rPr>
              <a:t>our</a:t>
            </a:r>
            <a:r>
              <a:rPr sz="2180" spc="-10" dirty="0">
                <a:latin typeface="Arial"/>
                <a:cs typeface="Arial"/>
              </a:rPr>
              <a:t> </a:t>
            </a:r>
            <a:r>
              <a:rPr sz="2180" spc="-40" dirty="0">
                <a:latin typeface="Arial"/>
                <a:cs typeface="Arial"/>
              </a:rPr>
              <a:t>statistical</a:t>
            </a:r>
            <a:r>
              <a:rPr sz="2180" spc="-10" dirty="0">
                <a:latin typeface="Arial"/>
                <a:cs typeface="Arial"/>
              </a:rPr>
              <a:t> </a:t>
            </a:r>
            <a:r>
              <a:rPr sz="2180" spc="-99" dirty="0">
                <a:latin typeface="Arial"/>
                <a:cs typeface="Arial"/>
              </a:rPr>
              <a:t>questions</a:t>
            </a:r>
            <a:r>
              <a:rPr sz="2180" spc="-10" dirty="0">
                <a:latin typeface="Arial"/>
                <a:cs typeface="Arial"/>
              </a:rPr>
              <a:t> </a:t>
            </a:r>
            <a:r>
              <a:rPr sz="2180" spc="-139" dirty="0">
                <a:latin typeface="Arial"/>
                <a:cs typeface="Arial"/>
              </a:rPr>
              <a:t>are</a:t>
            </a:r>
            <a:r>
              <a:rPr sz="2180" spc="-10" dirty="0">
                <a:latin typeface="Arial"/>
                <a:cs typeface="Arial"/>
              </a:rPr>
              <a:t> </a:t>
            </a:r>
            <a:r>
              <a:rPr sz="2180" spc="-99" dirty="0">
                <a:latin typeface="Arial"/>
                <a:cs typeface="Arial"/>
              </a:rPr>
              <a:t>framed</a:t>
            </a:r>
            <a:r>
              <a:rPr sz="2180" spc="-10" dirty="0">
                <a:latin typeface="Arial"/>
                <a:cs typeface="Arial"/>
              </a:rPr>
              <a:t> </a:t>
            </a:r>
            <a:r>
              <a:rPr sz="2180" dirty="0">
                <a:latin typeface="Arial"/>
                <a:cs typeface="Arial"/>
              </a:rPr>
              <a:t>in</a:t>
            </a:r>
            <a:r>
              <a:rPr sz="2180" spc="-10" dirty="0">
                <a:latin typeface="Arial"/>
                <a:cs typeface="Arial"/>
              </a:rPr>
              <a:t> </a:t>
            </a:r>
            <a:r>
              <a:rPr sz="2180" spc="-50" dirty="0">
                <a:latin typeface="Arial"/>
                <a:cs typeface="Arial"/>
              </a:rPr>
              <a:t>terms</a:t>
            </a:r>
            <a:r>
              <a:rPr sz="2180" spc="-10" dirty="0">
                <a:latin typeface="Arial"/>
                <a:cs typeface="Arial"/>
              </a:rPr>
              <a:t> </a:t>
            </a:r>
            <a:r>
              <a:rPr sz="2180" dirty="0">
                <a:latin typeface="Arial"/>
                <a:cs typeface="Arial"/>
              </a:rPr>
              <a:t>of</a:t>
            </a:r>
            <a:r>
              <a:rPr sz="2180" spc="-10" dirty="0">
                <a:latin typeface="Arial"/>
                <a:cs typeface="Arial"/>
              </a:rPr>
              <a:t> </a:t>
            </a:r>
            <a:r>
              <a:rPr sz="2180" spc="-69" dirty="0">
                <a:solidFill>
                  <a:srgbClr val="00B0F0"/>
                </a:solidFill>
                <a:latin typeface="Arial"/>
                <a:cs typeface="Arial"/>
              </a:rPr>
              <a:t>populations</a:t>
            </a:r>
            <a:r>
              <a:rPr sz="2180" dirty="0">
                <a:solidFill>
                  <a:srgbClr val="00B0F0"/>
                </a:solidFill>
                <a:latin typeface="Arial"/>
                <a:cs typeface="Arial"/>
              </a:rPr>
              <a:t> </a:t>
            </a:r>
            <a:r>
              <a:rPr sz="2180" spc="-50" dirty="0">
                <a:latin typeface="Arial"/>
                <a:cs typeface="Arial"/>
              </a:rPr>
              <a:t>and </a:t>
            </a:r>
            <a:r>
              <a:rPr sz="2180" spc="-109" dirty="0">
                <a:solidFill>
                  <a:srgbClr val="00B0F0"/>
                </a:solidFill>
                <a:latin typeface="Arial"/>
                <a:cs typeface="Arial"/>
              </a:rPr>
              <a:t>parameters</a:t>
            </a:r>
            <a:r>
              <a:rPr sz="2180" spc="-109" dirty="0">
                <a:latin typeface="Arial"/>
                <a:cs typeface="Arial"/>
              </a:rPr>
              <a:t>,</a:t>
            </a:r>
            <a:r>
              <a:rPr sz="2180" spc="-30" dirty="0">
                <a:latin typeface="Arial"/>
                <a:cs typeface="Arial"/>
              </a:rPr>
              <a:t> </a:t>
            </a:r>
            <a:r>
              <a:rPr sz="2180" dirty="0">
                <a:latin typeface="Arial"/>
                <a:cs typeface="Arial"/>
              </a:rPr>
              <a:t>what</a:t>
            </a:r>
            <a:r>
              <a:rPr sz="2180" spc="20" dirty="0">
                <a:latin typeface="Arial"/>
                <a:cs typeface="Arial"/>
              </a:rPr>
              <a:t> </a:t>
            </a:r>
            <a:r>
              <a:rPr sz="2180" spc="-188" dirty="0">
                <a:latin typeface="Arial"/>
                <a:cs typeface="Arial"/>
              </a:rPr>
              <a:t>we</a:t>
            </a:r>
            <a:r>
              <a:rPr sz="2180" spc="30" dirty="0">
                <a:latin typeface="Arial"/>
                <a:cs typeface="Arial"/>
              </a:rPr>
              <a:t> </a:t>
            </a:r>
            <a:r>
              <a:rPr sz="2180" spc="-129" dirty="0">
                <a:latin typeface="Arial"/>
                <a:cs typeface="Arial"/>
              </a:rPr>
              <a:t>have</a:t>
            </a:r>
            <a:r>
              <a:rPr sz="2180" spc="20" dirty="0">
                <a:latin typeface="Arial"/>
                <a:cs typeface="Arial"/>
              </a:rPr>
              <a:t> </a:t>
            </a:r>
            <a:r>
              <a:rPr sz="2180" dirty="0">
                <a:latin typeface="Arial"/>
                <a:cs typeface="Arial"/>
              </a:rPr>
              <a:t>at</a:t>
            </a:r>
            <a:r>
              <a:rPr sz="2180" spc="20" dirty="0">
                <a:latin typeface="Arial"/>
                <a:cs typeface="Arial"/>
              </a:rPr>
              <a:t> </a:t>
            </a:r>
            <a:r>
              <a:rPr sz="2180" dirty="0">
                <a:latin typeface="Arial"/>
                <a:cs typeface="Arial"/>
              </a:rPr>
              <a:t>our</a:t>
            </a:r>
            <a:r>
              <a:rPr sz="2180" spc="10" dirty="0">
                <a:latin typeface="Arial"/>
                <a:cs typeface="Arial"/>
              </a:rPr>
              <a:t> </a:t>
            </a:r>
            <a:r>
              <a:rPr sz="2180" spc="-109" dirty="0">
                <a:latin typeface="Arial"/>
                <a:cs typeface="Arial"/>
              </a:rPr>
              <a:t>disposal</a:t>
            </a:r>
            <a:r>
              <a:rPr sz="2180" spc="20" dirty="0">
                <a:latin typeface="Arial"/>
                <a:cs typeface="Arial"/>
              </a:rPr>
              <a:t> </a:t>
            </a:r>
            <a:r>
              <a:rPr sz="2180" dirty="0">
                <a:latin typeface="Arial"/>
                <a:cs typeface="Arial"/>
              </a:rPr>
              <a:t>to</a:t>
            </a:r>
            <a:r>
              <a:rPr sz="2180" spc="20" dirty="0">
                <a:latin typeface="Arial"/>
                <a:cs typeface="Arial"/>
              </a:rPr>
              <a:t> </a:t>
            </a:r>
            <a:r>
              <a:rPr sz="2180" i="1" spc="-159" dirty="0">
                <a:latin typeface="Arial"/>
                <a:cs typeface="Arial"/>
              </a:rPr>
              <a:t>answer</a:t>
            </a:r>
            <a:r>
              <a:rPr sz="2180" i="1" spc="10" dirty="0">
                <a:latin typeface="Arial"/>
                <a:cs typeface="Arial"/>
              </a:rPr>
              <a:t> </a:t>
            </a:r>
            <a:r>
              <a:rPr sz="2180" spc="-99" dirty="0">
                <a:latin typeface="Arial"/>
                <a:cs typeface="Arial"/>
              </a:rPr>
              <a:t>those</a:t>
            </a:r>
            <a:r>
              <a:rPr sz="2180" spc="20" dirty="0">
                <a:latin typeface="Arial"/>
                <a:cs typeface="Arial"/>
              </a:rPr>
              <a:t> </a:t>
            </a:r>
            <a:r>
              <a:rPr sz="2180" spc="-99" dirty="0">
                <a:latin typeface="Arial"/>
                <a:cs typeface="Arial"/>
              </a:rPr>
              <a:t>questions</a:t>
            </a:r>
            <a:r>
              <a:rPr sz="2180" spc="20" dirty="0">
                <a:latin typeface="Arial"/>
                <a:cs typeface="Arial"/>
              </a:rPr>
              <a:t> </a:t>
            </a:r>
            <a:r>
              <a:rPr sz="2180" spc="-50" dirty="0">
                <a:latin typeface="Arial"/>
                <a:cs typeface="Arial"/>
              </a:rPr>
              <a:t>is </a:t>
            </a:r>
            <a:r>
              <a:rPr sz="2180" spc="-20" dirty="0">
                <a:latin typeface="Arial"/>
                <a:cs typeface="Arial"/>
              </a:rPr>
              <a:t>often</a:t>
            </a:r>
            <a:r>
              <a:rPr sz="2180" spc="-89" dirty="0">
                <a:latin typeface="Arial"/>
                <a:cs typeface="Arial"/>
              </a:rPr>
              <a:t> </a:t>
            </a:r>
            <a:r>
              <a:rPr sz="2180" spc="-40" dirty="0">
                <a:latin typeface="Arial"/>
                <a:cs typeface="Arial"/>
              </a:rPr>
              <a:t>only</a:t>
            </a:r>
            <a:r>
              <a:rPr sz="2180" spc="-79" dirty="0">
                <a:latin typeface="Arial"/>
                <a:cs typeface="Arial"/>
              </a:rPr>
              <a:t> </a:t>
            </a:r>
            <a:r>
              <a:rPr sz="2180" dirty="0">
                <a:latin typeface="Arial"/>
                <a:cs typeface="Arial"/>
              </a:rPr>
              <a:t>a</a:t>
            </a:r>
            <a:r>
              <a:rPr sz="2180" spc="-79" dirty="0">
                <a:latin typeface="Arial"/>
                <a:cs typeface="Arial"/>
              </a:rPr>
              <a:t> </a:t>
            </a:r>
            <a:r>
              <a:rPr sz="2180" spc="-20" dirty="0">
                <a:solidFill>
                  <a:srgbClr val="00B0F0"/>
                </a:solidFill>
                <a:latin typeface="Arial"/>
                <a:cs typeface="Arial"/>
              </a:rPr>
              <a:t>sample</a:t>
            </a:r>
            <a:endParaRPr sz="2180" dirty="0">
              <a:latin typeface="Arial"/>
              <a:cs typeface="Arial"/>
            </a:endParaRPr>
          </a:p>
        </p:txBody>
      </p:sp>
      <p:sp>
        <p:nvSpPr>
          <p:cNvPr id="3" name="object 4">
            <a:extLst>
              <a:ext uri="{FF2B5EF4-FFF2-40B4-BE49-F238E27FC236}">
                <a16:creationId xmlns:a16="http://schemas.microsoft.com/office/drawing/2014/main" id="{4A97521A-A3BD-8419-4E42-3A17643C2B05}"/>
              </a:ext>
            </a:extLst>
          </p:cNvPr>
          <p:cNvSpPr txBox="1"/>
          <p:nvPr/>
        </p:nvSpPr>
        <p:spPr>
          <a:xfrm>
            <a:off x="3461394" y="2625173"/>
            <a:ext cx="2947482" cy="1995451"/>
          </a:xfrm>
          <a:prstGeom prst="rect">
            <a:avLst/>
          </a:prstGeom>
        </p:spPr>
        <p:txBody>
          <a:bodyPr vert="horz" wrap="square" lIns="0" tIns="23909" rIns="0" bIns="0" rtlCol="0">
            <a:spAutoFit/>
          </a:bodyPr>
          <a:lstStyle/>
          <a:p>
            <a:pPr marR="10067" algn="r">
              <a:spcBef>
                <a:spcPts val="188"/>
              </a:spcBef>
            </a:pPr>
            <a:r>
              <a:rPr sz="2000" u="sng" spc="-20" dirty="0">
                <a:uFill>
                  <a:solidFill>
                    <a:srgbClr val="000000"/>
                  </a:solidFill>
                </a:uFill>
                <a:latin typeface="Arial"/>
                <a:cs typeface="Arial"/>
              </a:rPr>
              <a:t>Population</a:t>
            </a:r>
            <a:endParaRPr sz="2000" dirty="0">
              <a:latin typeface="Arial"/>
              <a:cs typeface="Arial"/>
            </a:endParaRPr>
          </a:p>
          <a:p>
            <a:pPr marL="25168" marR="10067" indent="1635893" algn="r">
              <a:lnSpc>
                <a:spcPct val="126099"/>
              </a:lnSpc>
              <a:spcBef>
                <a:spcPts val="921"/>
              </a:spcBef>
            </a:pPr>
            <a:r>
              <a:rPr sz="2000" dirty="0">
                <a:latin typeface="Arial"/>
                <a:cs typeface="Arial"/>
              </a:rPr>
              <a:t>all</a:t>
            </a:r>
            <a:r>
              <a:rPr sz="2000" spc="-10" dirty="0">
                <a:latin typeface="Arial"/>
                <a:cs typeface="Arial"/>
              </a:rPr>
              <a:t> </a:t>
            </a:r>
            <a:r>
              <a:rPr sz="2000" spc="-20" dirty="0">
                <a:latin typeface="Arial"/>
                <a:cs typeface="Arial"/>
              </a:rPr>
              <a:t>likely</a:t>
            </a:r>
            <a:r>
              <a:rPr sz="2000" dirty="0">
                <a:latin typeface="Arial"/>
                <a:cs typeface="Arial"/>
              </a:rPr>
              <a:t> </a:t>
            </a:r>
            <a:r>
              <a:rPr sz="2000" spc="-20" dirty="0">
                <a:latin typeface="Arial"/>
                <a:cs typeface="Arial"/>
              </a:rPr>
              <a:t>US</a:t>
            </a:r>
            <a:r>
              <a:rPr sz="2000" spc="-10" dirty="0">
                <a:latin typeface="Arial"/>
                <a:cs typeface="Arial"/>
              </a:rPr>
              <a:t> </a:t>
            </a:r>
            <a:r>
              <a:rPr sz="2000" spc="-59" dirty="0">
                <a:latin typeface="Arial"/>
                <a:cs typeface="Arial"/>
              </a:rPr>
              <a:t>voters </a:t>
            </a:r>
            <a:r>
              <a:rPr sz="2000" dirty="0">
                <a:latin typeface="Arial"/>
                <a:cs typeface="Arial"/>
              </a:rPr>
              <a:t>all </a:t>
            </a:r>
            <a:r>
              <a:rPr sz="2000" spc="-59" dirty="0">
                <a:latin typeface="Arial"/>
                <a:cs typeface="Arial"/>
              </a:rPr>
              <a:t>French</a:t>
            </a:r>
            <a:r>
              <a:rPr sz="2000" spc="10" dirty="0">
                <a:latin typeface="Arial"/>
                <a:cs typeface="Arial"/>
              </a:rPr>
              <a:t> </a:t>
            </a:r>
            <a:r>
              <a:rPr sz="2000" spc="-20" dirty="0">
                <a:latin typeface="Arial"/>
                <a:cs typeface="Arial"/>
              </a:rPr>
              <a:t>paintings</a:t>
            </a:r>
            <a:r>
              <a:rPr sz="2000" spc="10" dirty="0">
                <a:latin typeface="Arial"/>
                <a:cs typeface="Arial"/>
              </a:rPr>
              <a:t> </a:t>
            </a:r>
            <a:r>
              <a:rPr sz="2000" dirty="0">
                <a:latin typeface="Arial"/>
                <a:cs typeface="Arial"/>
              </a:rPr>
              <a:t>from</a:t>
            </a:r>
            <a:r>
              <a:rPr sz="2000" spc="10" dirty="0">
                <a:latin typeface="Arial"/>
                <a:cs typeface="Arial"/>
              </a:rPr>
              <a:t> </a:t>
            </a:r>
            <a:r>
              <a:rPr sz="2000" dirty="0">
                <a:latin typeface="Arial"/>
                <a:cs typeface="Arial"/>
              </a:rPr>
              <a:t>the</a:t>
            </a:r>
            <a:r>
              <a:rPr sz="2000" spc="10" dirty="0">
                <a:latin typeface="Arial"/>
                <a:cs typeface="Arial"/>
              </a:rPr>
              <a:t> </a:t>
            </a:r>
            <a:r>
              <a:rPr sz="2000" spc="-89" dirty="0">
                <a:latin typeface="Arial"/>
                <a:cs typeface="Arial"/>
              </a:rPr>
              <a:t>1800s</a:t>
            </a:r>
            <a:endParaRPr sz="2000" dirty="0">
              <a:latin typeface="Arial"/>
              <a:cs typeface="Arial"/>
            </a:endParaRPr>
          </a:p>
          <a:p>
            <a:pPr marR="10067" algn="r">
              <a:spcBef>
                <a:spcPts val="555"/>
              </a:spcBef>
            </a:pPr>
            <a:r>
              <a:rPr sz="2000" spc="-20" dirty="0">
                <a:latin typeface="Arial"/>
                <a:cs typeface="Arial"/>
              </a:rPr>
              <a:t>humanity</a:t>
            </a:r>
            <a:endParaRPr sz="2000" dirty="0">
              <a:latin typeface="Arial"/>
              <a:cs typeface="Arial"/>
            </a:endParaRPr>
          </a:p>
        </p:txBody>
      </p:sp>
      <p:sp>
        <p:nvSpPr>
          <p:cNvPr id="4" name="object 5">
            <a:extLst>
              <a:ext uri="{FF2B5EF4-FFF2-40B4-BE49-F238E27FC236}">
                <a16:creationId xmlns:a16="http://schemas.microsoft.com/office/drawing/2014/main" id="{A2B57C8E-86BD-6AA8-285E-7D06C6C64C24}"/>
              </a:ext>
            </a:extLst>
          </p:cNvPr>
          <p:cNvSpPr txBox="1">
            <a:spLocks/>
          </p:cNvSpPr>
          <p:nvPr/>
        </p:nvSpPr>
        <p:spPr>
          <a:xfrm>
            <a:off x="6521808" y="2625173"/>
            <a:ext cx="4686519" cy="2217050"/>
          </a:xfrm>
          <a:prstGeom prst="rect">
            <a:avLst/>
          </a:prstGeom>
        </p:spPr>
        <p:txBody>
          <a:bodyPr vert="horz" wrap="square" lIns="0" tIns="23909" rIns="0" bIns="0" rtlCol="0" anchor="t">
            <a:sp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401008" indent="0">
              <a:lnSpc>
                <a:spcPct val="100000"/>
              </a:lnSpc>
              <a:spcBef>
                <a:spcPts val="188"/>
              </a:spcBef>
              <a:buNone/>
            </a:pPr>
            <a:r>
              <a:rPr lang="en-US" u="sng" spc="-79" dirty="0">
                <a:solidFill>
                  <a:schemeClr val="tx1"/>
                </a:solidFill>
                <a:latin typeface="Arial" panose="020B0604020202020204" pitchFamily="34" charset="0"/>
                <a:cs typeface="Arial" panose="020B0604020202020204" pitchFamily="34" charset="0"/>
              </a:rPr>
              <a:t>Sample</a:t>
            </a:r>
            <a:r>
              <a:rPr lang="en-US" u="sng" spc="-40" dirty="0">
                <a:solidFill>
                  <a:schemeClr val="tx1"/>
                </a:solidFill>
                <a:latin typeface="Arial" panose="020B0604020202020204" pitchFamily="34" charset="0"/>
                <a:cs typeface="Arial" panose="020B0604020202020204" pitchFamily="34" charset="0"/>
              </a:rPr>
              <a:t> </a:t>
            </a:r>
            <a:r>
              <a:rPr lang="en-US" u="sng" dirty="0">
                <a:solidFill>
                  <a:schemeClr val="tx1"/>
                </a:solidFill>
                <a:latin typeface="Arial" panose="020B0604020202020204" pitchFamily="34" charset="0"/>
                <a:cs typeface="Arial" panose="020B0604020202020204" pitchFamily="34" charset="0"/>
              </a:rPr>
              <a:t>(</a:t>
            </a:r>
            <a:r>
              <a:rPr lang="en-US" u="sng" dirty="0" err="1">
                <a:solidFill>
                  <a:schemeClr val="tx1"/>
                </a:solidFill>
                <a:latin typeface="Arial" panose="020B0604020202020204" pitchFamily="34" charset="0"/>
                <a:cs typeface="Arial" panose="020B0604020202020204" pitchFamily="34" charset="0"/>
              </a:rPr>
              <a:t>a.k.a</a:t>
            </a:r>
            <a:r>
              <a:rPr lang="en-US" u="sng" spc="-30" dirty="0">
                <a:solidFill>
                  <a:schemeClr val="tx1"/>
                </a:solidFill>
                <a:latin typeface="Arial" panose="020B0604020202020204" pitchFamily="34" charset="0"/>
                <a:cs typeface="Arial" panose="020B0604020202020204" pitchFamily="34" charset="0"/>
              </a:rPr>
              <a:t> </a:t>
            </a:r>
            <a:r>
              <a:rPr lang="en-US" u="sng" spc="-40" dirty="0">
                <a:solidFill>
                  <a:schemeClr val="tx1"/>
                </a:solidFill>
                <a:latin typeface="Arial" panose="020B0604020202020204" pitchFamily="34" charset="0"/>
                <a:cs typeface="Arial" panose="020B0604020202020204" pitchFamily="34" charset="0"/>
              </a:rPr>
              <a:t>Data)</a:t>
            </a:r>
          </a:p>
          <a:p>
            <a:pPr marL="0" indent="0">
              <a:lnSpc>
                <a:spcPct val="100000"/>
              </a:lnSpc>
              <a:spcBef>
                <a:spcPts val="1476"/>
              </a:spcBef>
              <a:buNone/>
            </a:pPr>
            <a:r>
              <a:rPr lang="en-US" i="1" dirty="0">
                <a:solidFill>
                  <a:schemeClr val="tx1"/>
                </a:solidFill>
                <a:latin typeface="Arial" panose="020B0604020202020204" pitchFamily="34" charset="0"/>
                <a:cs typeface="Arial" panose="020B0604020202020204" pitchFamily="34" charset="0"/>
              </a:rPr>
              <a:t>→</a:t>
            </a:r>
            <a:r>
              <a:rPr lang="en-US" i="1" spc="822" dirty="0">
                <a:solidFill>
                  <a:schemeClr val="tx1"/>
                </a:solidFill>
                <a:latin typeface="Arial" panose="020B0604020202020204" pitchFamily="34" charset="0"/>
                <a:cs typeface="Arial" panose="020B0604020202020204" pitchFamily="34" charset="0"/>
              </a:rPr>
              <a:t> </a:t>
            </a:r>
            <a:r>
              <a:rPr lang="en-US" spc="-50" dirty="0">
                <a:solidFill>
                  <a:schemeClr val="tx1"/>
                </a:solidFill>
                <a:latin typeface="Arial" panose="020B0604020202020204" pitchFamily="34" charset="0"/>
                <a:cs typeface="Arial" panose="020B0604020202020204" pitchFamily="34" charset="0"/>
              </a:rPr>
              <a:t>2000</a:t>
            </a:r>
            <a:r>
              <a:rPr lang="en-US" spc="50" dirty="0">
                <a:solidFill>
                  <a:schemeClr val="tx1"/>
                </a:solidFill>
                <a:latin typeface="Arial" panose="020B0604020202020204" pitchFamily="34" charset="0"/>
                <a:cs typeface="Arial" panose="020B0604020202020204" pitchFamily="34" charset="0"/>
              </a:rPr>
              <a:t> </a:t>
            </a:r>
            <a:r>
              <a:rPr lang="en-US" spc="-20" dirty="0">
                <a:solidFill>
                  <a:schemeClr val="tx1"/>
                </a:solidFill>
                <a:latin typeface="Arial" panose="020B0604020202020204" pitchFamily="34" charset="0"/>
                <a:cs typeface="Arial" panose="020B0604020202020204" pitchFamily="34" charset="0"/>
              </a:rPr>
              <a:t>individuals</a:t>
            </a:r>
            <a:r>
              <a:rPr lang="en-US" spc="5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in</a:t>
            </a:r>
            <a:r>
              <a:rPr lang="en-US" spc="59"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a:t>
            </a:r>
            <a:r>
              <a:rPr lang="en-US" spc="50" dirty="0">
                <a:solidFill>
                  <a:schemeClr val="tx1"/>
                </a:solidFill>
                <a:latin typeface="Arial" panose="020B0604020202020204" pitchFamily="34" charset="0"/>
                <a:cs typeface="Arial" panose="020B0604020202020204" pitchFamily="34" charset="0"/>
              </a:rPr>
              <a:t> </a:t>
            </a:r>
            <a:r>
              <a:rPr lang="en-US" spc="-89" dirty="0">
                <a:solidFill>
                  <a:schemeClr val="tx1"/>
                </a:solidFill>
                <a:latin typeface="Arial" panose="020B0604020202020204" pitchFamily="34" charset="0"/>
                <a:cs typeface="Arial" panose="020B0604020202020204" pitchFamily="34" charset="0"/>
              </a:rPr>
              <a:t>snap</a:t>
            </a:r>
            <a:r>
              <a:rPr lang="en-US" spc="5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political</a:t>
            </a:r>
            <a:r>
              <a:rPr lang="en-US" spc="59" dirty="0">
                <a:solidFill>
                  <a:schemeClr val="tx1"/>
                </a:solidFill>
                <a:latin typeface="Arial" panose="020B0604020202020204" pitchFamily="34" charset="0"/>
                <a:cs typeface="Arial" panose="020B0604020202020204" pitchFamily="34" charset="0"/>
              </a:rPr>
              <a:t> </a:t>
            </a:r>
            <a:r>
              <a:rPr lang="en-US" spc="-40" dirty="0">
                <a:solidFill>
                  <a:schemeClr val="tx1"/>
                </a:solidFill>
                <a:latin typeface="Arial" panose="020B0604020202020204" pitchFamily="34" charset="0"/>
                <a:cs typeface="Arial" panose="020B0604020202020204" pitchFamily="34" charset="0"/>
              </a:rPr>
              <a:t>poll</a:t>
            </a:r>
          </a:p>
          <a:p>
            <a:pPr marL="0" indent="0">
              <a:lnSpc>
                <a:spcPct val="100000"/>
              </a:lnSpc>
              <a:spcBef>
                <a:spcPts val="563"/>
              </a:spcBef>
              <a:buNone/>
            </a:pPr>
            <a:r>
              <a:rPr lang="en-US" i="1" dirty="0">
                <a:solidFill>
                  <a:schemeClr val="tx1"/>
                </a:solidFill>
                <a:latin typeface="Arial" panose="020B0604020202020204" pitchFamily="34" charset="0"/>
                <a:cs typeface="Arial" panose="020B0604020202020204" pitchFamily="34" charset="0"/>
              </a:rPr>
              <a:t>→</a:t>
            </a:r>
            <a:r>
              <a:rPr lang="en-US" i="1" spc="872" dirty="0">
                <a:solidFill>
                  <a:schemeClr val="tx1"/>
                </a:solidFill>
                <a:latin typeface="Arial" panose="020B0604020202020204" pitchFamily="34" charset="0"/>
                <a:cs typeface="Arial" panose="020B0604020202020204" pitchFamily="34" charset="0"/>
              </a:rPr>
              <a:t> </a:t>
            </a:r>
            <a:r>
              <a:rPr lang="en-US" spc="-69" dirty="0">
                <a:solidFill>
                  <a:schemeClr val="tx1"/>
                </a:solidFill>
                <a:latin typeface="Arial" panose="020B0604020202020204" pitchFamily="34" charset="0"/>
                <a:cs typeface="Arial" panose="020B0604020202020204" pitchFamily="34" charset="0"/>
              </a:rPr>
              <a:t>French</a:t>
            </a:r>
            <a:r>
              <a:rPr lang="en-US" spc="20" dirty="0">
                <a:solidFill>
                  <a:schemeClr val="tx1"/>
                </a:solidFill>
                <a:latin typeface="Arial" panose="020B0604020202020204" pitchFamily="34" charset="0"/>
                <a:cs typeface="Arial" panose="020B0604020202020204" pitchFamily="34" charset="0"/>
              </a:rPr>
              <a:t> </a:t>
            </a:r>
            <a:r>
              <a:rPr lang="en-US" spc="-40" dirty="0">
                <a:solidFill>
                  <a:schemeClr val="tx1"/>
                </a:solidFill>
                <a:latin typeface="Arial" panose="020B0604020202020204" pitchFamily="34" charset="0"/>
                <a:cs typeface="Arial" panose="020B0604020202020204" pitchFamily="34" charset="0"/>
              </a:rPr>
              <a:t>paintings</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from</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the</a:t>
            </a:r>
            <a:r>
              <a:rPr lang="en-US" spc="30" dirty="0">
                <a:solidFill>
                  <a:schemeClr val="tx1"/>
                </a:solidFill>
                <a:latin typeface="Arial" panose="020B0604020202020204" pitchFamily="34" charset="0"/>
                <a:cs typeface="Arial" panose="020B0604020202020204" pitchFamily="34" charset="0"/>
              </a:rPr>
              <a:t> </a:t>
            </a:r>
            <a:r>
              <a:rPr lang="en-US" spc="-89" dirty="0">
                <a:solidFill>
                  <a:schemeClr val="tx1"/>
                </a:solidFill>
                <a:latin typeface="Arial" panose="020B0604020202020204" pitchFamily="34" charset="0"/>
                <a:cs typeface="Arial" panose="020B0604020202020204" pitchFamily="34" charset="0"/>
              </a:rPr>
              <a:t>1800s</a:t>
            </a:r>
            <a:r>
              <a:rPr lang="en-US" spc="2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in</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the</a:t>
            </a:r>
            <a:r>
              <a:rPr lang="en-US" spc="30" dirty="0">
                <a:solidFill>
                  <a:schemeClr val="tx1"/>
                </a:solidFill>
                <a:latin typeface="Arial" panose="020B0604020202020204" pitchFamily="34" charset="0"/>
                <a:cs typeface="Arial" panose="020B0604020202020204" pitchFamily="34" charset="0"/>
              </a:rPr>
              <a:t> 	</a:t>
            </a:r>
            <a:r>
              <a:rPr lang="en-US" spc="-20" dirty="0">
                <a:solidFill>
                  <a:schemeClr val="tx1"/>
                </a:solidFill>
                <a:latin typeface="Arial" panose="020B0604020202020204" pitchFamily="34" charset="0"/>
                <a:cs typeface="Arial" panose="020B0604020202020204" pitchFamily="34" charset="0"/>
              </a:rPr>
              <a:t>Louvre</a:t>
            </a:r>
          </a:p>
          <a:p>
            <a:pPr marL="0" indent="0">
              <a:lnSpc>
                <a:spcPct val="100000"/>
              </a:lnSpc>
              <a:spcBef>
                <a:spcPts val="555"/>
              </a:spcBef>
              <a:buNone/>
            </a:pPr>
            <a:r>
              <a:rPr lang="en-US" i="1" dirty="0">
                <a:solidFill>
                  <a:schemeClr val="tx1"/>
                </a:solidFill>
                <a:latin typeface="Arial" panose="020B0604020202020204" pitchFamily="34" charset="0"/>
                <a:cs typeface="Arial" panose="020B0604020202020204" pitchFamily="34" charset="0"/>
              </a:rPr>
              <a:t>→</a:t>
            </a:r>
            <a:r>
              <a:rPr lang="en-US" i="1" spc="773" dirty="0">
                <a:solidFill>
                  <a:schemeClr val="tx1"/>
                </a:solidFill>
                <a:latin typeface="Arial" panose="020B0604020202020204" pitchFamily="34" charset="0"/>
                <a:cs typeface="Arial" panose="020B0604020202020204" pitchFamily="34" charset="0"/>
              </a:rPr>
              <a:t> </a:t>
            </a:r>
            <a:r>
              <a:rPr lang="en-US" spc="-50" dirty="0">
                <a:solidFill>
                  <a:schemeClr val="tx1"/>
                </a:solidFill>
                <a:latin typeface="Arial" panose="020B0604020202020204" pitchFamily="34" charset="0"/>
                <a:cs typeface="Arial" panose="020B0604020202020204" pitchFamily="34" charset="0"/>
              </a:rPr>
              <a:t>43,448</a:t>
            </a:r>
            <a:r>
              <a:rPr lang="en-US" spc="30" dirty="0">
                <a:solidFill>
                  <a:schemeClr val="tx1"/>
                </a:solidFill>
                <a:latin typeface="Arial" panose="020B0604020202020204" pitchFamily="34" charset="0"/>
                <a:cs typeface="Arial" panose="020B0604020202020204" pitchFamily="34" charset="0"/>
              </a:rPr>
              <a:t> </a:t>
            </a:r>
            <a:r>
              <a:rPr lang="en-US" spc="-20" dirty="0">
                <a:solidFill>
                  <a:schemeClr val="tx1"/>
                </a:solidFill>
                <a:latin typeface="Arial" panose="020B0604020202020204" pitchFamily="34" charset="0"/>
                <a:cs typeface="Arial" panose="020B0604020202020204" pitchFamily="34" charset="0"/>
              </a:rPr>
              <a:t>individuals</a:t>
            </a:r>
            <a:r>
              <a:rPr lang="en-US" spc="4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in</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COVID</a:t>
            </a:r>
            <a:r>
              <a:rPr lang="en-US" spc="40" dirty="0">
                <a:solidFill>
                  <a:schemeClr val="tx1"/>
                </a:solidFill>
                <a:latin typeface="Arial" panose="020B0604020202020204" pitchFamily="34" charset="0"/>
                <a:cs typeface="Arial" panose="020B0604020202020204" pitchFamily="34" charset="0"/>
              </a:rPr>
              <a:t> </a:t>
            </a:r>
            <a:r>
              <a:rPr lang="en-US" spc="-69" dirty="0">
                <a:solidFill>
                  <a:schemeClr val="tx1"/>
                </a:solidFill>
                <a:latin typeface="Arial" panose="020B0604020202020204" pitchFamily="34" charset="0"/>
                <a:cs typeface="Arial" panose="020B0604020202020204" pitchFamily="34" charset="0"/>
              </a:rPr>
              <a:t>vaccine</a:t>
            </a:r>
            <a:r>
              <a:rPr lang="en-US" spc="30" dirty="0">
                <a:solidFill>
                  <a:schemeClr val="tx1"/>
                </a:solidFill>
                <a:latin typeface="Arial" panose="020B0604020202020204" pitchFamily="34" charset="0"/>
                <a:cs typeface="Arial" panose="020B0604020202020204" pitchFamily="34" charset="0"/>
              </a:rPr>
              <a:t> 	</a:t>
            </a:r>
            <a:r>
              <a:rPr lang="en-US" spc="-20" dirty="0">
                <a:solidFill>
                  <a:schemeClr val="tx1"/>
                </a:solidFill>
                <a:latin typeface="Arial" panose="020B0604020202020204" pitchFamily="34" charset="0"/>
                <a:cs typeface="Arial" panose="020B0604020202020204" pitchFamily="34" charset="0"/>
              </a:rPr>
              <a:t>trial</a:t>
            </a:r>
          </a:p>
        </p:txBody>
      </p:sp>
    </p:spTree>
    <p:extLst>
      <p:ext uri="{BB962C8B-B14F-4D97-AF65-F5344CB8AC3E}">
        <p14:creationId xmlns:p14="http://schemas.microsoft.com/office/powerpoint/2010/main" val="1362172646"/>
      </p:ext>
    </p:extLst>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89" dirty="0"/>
              <a:t>Visualizing</a:t>
            </a:r>
            <a:r>
              <a:rPr lang="en-US" spc="-40" dirty="0"/>
              <a:t> </a:t>
            </a:r>
            <a:r>
              <a:rPr lang="en-US" spc="-89" dirty="0"/>
              <a:t>Causality</a:t>
            </a:r>
            <a:endParaRPr lang="en-US" dirty="0"/>
          </a:p>
        </p:txBody>
      </p:sp>
      <p:pic>
        <p:nvPicPr>
          <p:cNvPr id="9" name="object 3">
            <a:extLst>
              <a:ext uri="{FF2B5EF4-FFF2-40B4-BE49-F238E27FC236}">
                <a16:creationId xmlns:a16="http://schemas.microsoft.com/office/drawing/2014/main" id="{55549135-763C-D70D-E36C-10DDB7390847}"/>
              </a:ext>
            </a:extLst>
          </p:cNvPr>
          <p:cNvPicPr/>
          <p:nvPr/>
        </p:nvPicPr>
        <p:blipFill>
          <a:blip r:embed="rId2" cstate="print"/>
          <a:stretch>
            <a:fillRect/>
          </a:stretch>
        </p:blipFill>
        <p:spPr>
          <a:xfrm>
            <a:off x="3951679" y="1608950"/>
            <a:ext cx="129332" cy="129332"/>
          </a:xfrm>
          <a:prstGeom prst="rect">
            <a:avLst/>
          </a:prstGeom>
        </p:spPr>
      </p:pic>
      <p:pic>
        <p:nvPicPr>
          <p:cNvPr id="20" name="object 4">
            <a:extLst>
              <a:ext uri="{FF2B5EF4-FFF2-40B4-BE49-F238E27FC236}">
                <a16:creationId xmlns:a16="http://schemas.microsoft.com/office/drawing/2014/main" id="{BAE0F8E7-5337-E952-2C81-B2F2F307FF04}"/>
              </a:ext>
            </a:extLst>
          </p:cNvPr>
          <p:cNvPicPr/>
          <p:nvPr/>
        </p:nvPicPr>
        <p:blipFill>
          <a:blip r:embed="rId3" cstate="print"/>
          <a:stretch>
            <a:fillRect/>
          </a:stretch>
        </p:blipFill>
        <p:spPr>
          <a:xfrm>
            <a:off x="3951679" y="2025162"/>
            <a:ext cx="129332" cy="129332"/>
          </a:xfrm>
          <a:prstGeom prst="rect">
            <a:avLst/>
          </a:prstGeom>
        </p:spPr>
      </p:pic>
      <p:pic>
        <p:nvPicPr>
          <p:cNvPr id="22" name="object 5">
            <a:extLst>
              <a:ext uri="{FF2B5EF4-FFF2-40B4-BE49-F238E27FC236}">
                <a16:creationId xmlns:a16="http://schemas.microsoft.com/office/drawing/2014/main" id="{9371F59E-8493-A04C-E966-B6F86EA18BC2}"/>
              </a:ext>
            </a:extLst>
          </p:cNvPr>
          <p:cNvPicPr/>
          <p:nvPr/>
        </p:nvPicPr>
        <p:blipFill>
          <a:blip r:embed="rId4" cstate="print"/>
          <a:stretch>
            <a:fillRect/>
          </a:stretch>
        </p:blipFill>
        <p:spPr>
          <a:xfrm>
            <a:off x="3951679" y="2782361"/>
            <a:ext cx="129332" cy="129332"/>
          </a:xfrm>
          <a:prstGeom prst="rect">
            <a:avLst/>
          </a:prstGeom>
        </p:spPr>
      </p:pic>
      <p:sp>
        <p:nvSpPr>
          <p:cNvPr id="23" name="object 6">
            <a:extLst>
              <a:ext uri="{FF2B5EF4-FFF2-40B4-BE49-F238E27FC236}">
                <a16:creationId xmlns:a16="http://schemas.microsoft.com/office/drawing/2014/main" id="{DB45571F-D2AB-33DE-9968-2C9FB6DFF274}"/>
              </a:ext>
            </a:extLst>
          </p:cNvPr>
          <p:cNvSpPr txBox="1"/>
          <p:nvPr/>
        </p:nvSpPr>
        <p:spPr>
          <a:xfrm>
            <a:off x="3644037" y="686377"/>
            <a:ext cx="8077340" cy="2323584"/>
          </a:xfrm>
          <a:prstGeom prst="rect">
            <a:avLst/>
          </a:prstGeom>
        </p:spPr>
        <p:txBody>
          <a:bodyPr vert="horz" wrap="square" lIns="0" tIns="13842" rIns="0" bIns="0" rtlCol="0">
            <a:spAutoFit/>
          </a:bodyPr>
          <a:lstStyle/>
          <a:p>
            <a:pPr marL="25168" marR="307045">
              <a:lnSpc>
                <a:spcPct val="102600"/>
              </a:lnSpc>
              <a:spcBef>
                <a:spcPts val="109"/>
              </a:spcBef>
            </a:pPr>
            <a:r>
              <a:rPr sz="2180" spc="-99" dirty="0">
                <a:latin typeface="Arial"/>
                <a:cs typeface="Arial"/>
              </a:rPr>
              <a:t>We</a:t>
            </a:r>
            <a:r>
              <a:rPr sz="2180" spc="-50" dirty="0">
                <a:latin typeface="Arial"/>
                <a:cs typeface="Arial"/>
              </a:rPr>
              <a:t> </a:t>
            </a:r>
            <a:r>
              <a:rPr sz="2180" spc="-89" dirty="0">
                <a:latin typeface="Arial"/>
                <a:cs typeface="Arial"/>
              </a:rPr>
              <a:t>can</a:t>
            </a:r>
            <a:r>
              <a:rPr sz="2180" spc="-10" dirty="0">
                <a:latin typeface="Arial"/>
                <a:cs typeface="Arial"/>
              </a:rPr>
              <a:t> </a:t>
            </a:r>
            <a:r>
              <a:rPr sz="2180" spc="-198" dirty="0">
                <a:latin typeface="Arial"/>
                <a:cs typeface="Arial"/>
              </a:rPr>
              <a:t>use</a:t>
            </a:r>
            <a:r>
              <a:rPr sz="2180" spc="50" dirty="0">
                <a:latin typeface="Arial"/>
                <a:cs typeface="Arial"/>
              </a:rPr>
              <a:t> </a:t>
            </a:r>
            <a:r>
              <a:rPr sz="2180" spc="-59" dirty="0">
                <a:solidFill>
                  <a:srgbClr val="00B0F0"/>
                </a:solidFill>
                <a:latin typeface="Arial"/>
                <a:cs typeface="Arial"/>
              </a:rPr>
              <a:t>Directed</a:t>
            </a:r>
            <a:r>
              <a:rPr sz="2180" dirty="0">
                <a:solidFill>
                  <a:srgbClr val="00B0F0"/>
                </a:solidFill>
                <a:latin typeface="Arial"/>
                <a:cs typeface="Arial"/>
              </a:rPr>
              <a:t> </a:t>
            </a:r>
            <a:r>
              <a:rPr sz="2180" spc="-50" dirty="0">
                <a:solidFill>
                  <a:srgbClr val="00B0F0"/>
                </a:solidFill>
                <a:latin typeface="Arial"/>
                <a:cs typeface="Arial"/>
              </a:rPr>
              <a:t>Acyclic</a:t>
            </a:r>
            <a:r>
              <a:rPr sz="2180" dirty="0">
                <a:solidFill>
                  <a:srgbClr val="00B0F0"/>
                </a:solidFill>
                <a:latin typeface="Arial"/>
                <a:cs typeface="Arial"/>
              </a:rPr>
              <a:t> </a:t>
            </a:r>
            <a:r>
              <a:rPr sz="2180" spc="-149" dirty="0">
                <a:solidFill>
                  <a:srgbClr val="00B0F0"/>
                </a:solidFill>
                <a:latin typeface="Arial"/>
                <a:cs typeface="Arial"/>
              </a:rPr>
              <a:t>Graphs</a:t>
            </a:r>
            <a:r>
              <a:rPr sz="2180" dirty="0">
                <a:solidFill>
                  <a:srgbClr val="00B0F0"/>
                </a:solidFill>
                <a:latin typeface="Arial"/>
                <a:cs typeface="Arial"/>
              </a:rPr>
              <a:t> </a:t>
            </a:r>
            <a:r>
              <a:rPr sz="2180" spc="-59" dirty="0">
                <a:solidFill>
                  <a:srgbClr val="00B0F0"/>
                </a:solidFill>
                <a:latin typeface="Arial"/>
                <a:cs typeface="Arial"/>
              </a:rPr>
              <a:t>(DAGs)</a:t>
            </a:r>
            <a:r>
              <a:rPr sz="2180" dirty="0">
                <a:solidFill>
                  <a:srgbClr val="00B0F0"/>
                </a:solidFill>
                <a:latin typeface="Arial"/>
                <a:cs typeface="Arial"/>
              </a:rPr>
              <a:t> </a:t>
            </a:r>
            <a:r>
              <a:rPr sz="2180" dirty="0">
                <a:latin typeface="Arial"/>
                <a:cs typeface="Arial"/>
              </a:rPr>
              <a:t>to </a:t>
            </a:r>
            <a:r>
              <a:rPr sz="2180" spc="-99" dirty="0">
                <a:latin typeface="Arial"/>
                <a:cs typeface="Arial"/>
              </a:rPr>
              <a:t>visualize</a:t>
            </a:r>
            <a:r>
              <a:rPr sz="2180" spc="-10" dirty="0">
                <a:latin typeface="Arial"/>
                <a:cs typeface="Arial"/>
              </a:rPr>
              <a:t> </a:t>
            </a:r>
            <a:r>
              <a:rPr sz="2180" dirty="0">
                <a:latin typeface="Arial"/>
                <a:cs typeface="Arial"/>
              </a:rPr>
              <a:t>the </a:t>
            </a:r>
            <a:r>
              <a:rPr sz="2180" spc="-69" dirty="0">
                <a:latin typeface="Arial"/>
                <a:cs typeface="Arial"/>
              </a:rPr>
              <a:t>causal </a:t>
            </a:r>
            <a:r>
              <a:rPr sz="2180" spc="-79" dirty="0">
                <a:latin typeface="Arial"/>
                <a:cs typeface="Arial"/>
              </a:rPr>
              <a:t>relationships</a:t>
            </a:r>
            <a:r>
              <a:rPr sz="2180" spc="20" dirty="0">
                <a:latin typeface="Arial"/>
                <a:cs typeface="Arial"/>
              </a:rPr>
              <a:t> </a:t>
            </a:r>
            <a:r>
              <a:rPr sz="2180" dirty="0">
                <a:latin typeface="Arial"/>
                <a:cs typeface="Arial"/>
              </a:rPr>
              <a:t>that</a:t>
            </a:r>
            <a:r>
              <a:rPr sz="2180" spc="40" dirty="0">
                <a:latin typeface="Arial"/>
                <a:cs typeface="Arial"/>
              </a:rPr>
              <a:t> </a:t>
            </a:r>
            <a:r>
              <a:rPr sz="2180" spc="-188" dirty="0">
                <a:latin typeface="Arial"/>
                <a:cs typeface="Arial"/>
              </a:rPr>
              <a:t>we</a:t>
            </a:r>
            <a:r>
              <a:rPr sz="2180" spc="30" dirty="0">
                <a:latin typeface="Arial"/>
                <a:cs typeface="Arial"/>
              </a:rPr>
              <a:t> </a:t>
            </a:r>
            <a:r>
              <a:rPr sz="2180" spc="-188" dirty="0">
                <a:latin typeface="Arial"/>
                <a:cs typeface="Arial"/>
              </a:rPr>
              <a:t>assume</a:t>
            </a:r>
            <a:r>
              <a:rPr sz="2180" spc="40" dirty="0">
                <a:latin typeface="Arial"/>
                <a:cs typeface="Arial"/>
              </a:rPr>
              <a:t> </a:t>
            </a:r>
            <a:r>
              <a:rPr sz="2180" spc="-50" dirty="0">
                <a:latin typeface="Arial"/>
                <a:cs typeface="Arial"/>
              </a:rPr>
              <a:t>exist</a:t>
            </a:r>
            <a:r>
              <a:rPr sz="2180" spc="30" dirty="0">
                <a:latin typeface="Arial"/>
                <a:cs typeface="Arial"/>
              </a:rPr>
              <a:t> </a:t>
            </a:r>
            <a:r>
              <a:rPr sz="2180" spc="-129" dirty="0">
                <a:latin typeface="Arial"/>
                <a:cs typeface="Arial"/>
              </a:rPr>
              <a:t>between</a:t>
            </a:r>
            <a:r>
              <a:rPr sz="2180" spc="40" dirty="0">
                <a:latin typeface="Arial"/>
                <a:cs typeface="Arial"/>
              </a:rPr>
              <a:t> </a:t>
            </a:r>
            <a:r>
              <a:rPr sz="2180" spc="-129" dirty="0">
                <a:latin typeface="Arial"/>
                <a:cs typeface="Arial"/>
              </a:rPr>
              <a:t>sets</a:t>
            </a:r>
            <a:r>
              <a:rPr sz="2180" spc="30" dirty="0">
                <a:latin typeface="Arial"/>
                <a:cs typeface="Arial"/>
              </a:rPr>
              <a:t> </a:t>
            </a:r>
            <a:r>
              <a:rPr sz="2180" dirty="0">
                <a:latin typeface="Arial"/>
                <a:cs typeface="Arial"/>
              </a:rPr>
              <a:t>of</a:t>
            </a:r>
            <a:r>
              <a:rPr sz="2180" spc="40" dirty="0">
                <a:latin typeface="Arial"/>
                <a:cs typeface="Arial"/>
              </a:rPr>
              <a:t> </a:t>
            </a:r>
            <a:r>
              <a:rPr sz="2180" spc="-20" dirty="0">
                <a:latin typeface="Arial"/>
                <a:cs typeface="Arial"/>
              </a:rPr>
              <a:t>variables:</a:t>
            </a:r>
            <a:endParaRPr sz="2180">
              <a:latin typeface="Arial"/>
              <a:cs typeface="Arial"/>
            </a:endParaRPr>
          </a:p>
          <a:p>
            <a:pPr marL="573821">
              <a:spcBef>
                <a:spcPts val="664"/>
              </a:spcBef>
            </a:pPr>
            <a:r>
              <a:rPr sz="2180" i="1" spc="-50" dirty="0">
                <a:latin typeface="Arial"/>
                <a:cs typeface="Arial"/>
              </a:rPr>
              <a:t>Directed</a:t>
            </a:r>
            <a:r>
              <a:rPr sz="2180" spc="-50" dirty="0">
                <a:latin typeface="Arial"/>
                <a:cs typeface="Arial"/>
              </a:rPr>
              <a:t>:</a:t>
            </a:r>
            <a:r>
              <a:rPr sz="2180" spc="188" dirty="0">
                <a:latin typeface="Arial"/>
                <a:cs typeface="Arial"/>
              </a:rPr>
              <a:t> </a:t>
            </a:r>
            <a:r>
              <a:rPr sz="2180" dirty="0">
                <a:latin typeface="Arial"/>
                <a:cs typeface="Arial"/>
              </a:rPr>
              <a:t>time </a:t>
            </a:r>
            <a:r>
              <a:rPr sz="2180" spc="-69" dirty="0">
                <a:latin typeface="Arial"/>
                <a:cs typeface="Arial"/>
              </a:rPr>
              <a:t>flows</a:t>
            </a:r>
            <a:r>
              <a:rPr sz="2180" dirty="0">
                <a:latin typeface="Arial"/>
                <a:cs typeface="Arial"/>
              </a:rPr>
              <a:t> from</a:t>
            </a:r>
            <a:r>
              <a:rPr sz="2180" spc="-10" dirty="0">
                <a:latin typeface="Arial"/>
                <a:cs typeface="Arial"/>
              </a:rPr>
              <a:t> </a:t>
            </a:r>
            <a:r>
              <a:rPr sz="2180" dirty="0">
                <a:latin typeface="Arial"/>
                <a:cs typeface="Arial"/>
              </a:rPr>
              <a:t>left to</a:t>
            </a:r>
            <a:r>
              <a:rPr sz="2180" spc="-10" dirty="0">
                <a:latin typeface="Arial"/>
                <a:cs typeface="Arial"/>
              </a:rPr>
              <a:t> </a:t>
            </a:r>
            <a:r>
              <a:rPr sz="2180" dirty="0">
                <a:latin typeface="Arial"/>
                <a:cs typeface="Arial"/>
              </a:rPr>
              <a:t>right </a:t>
            </a:r>
            <a:r>
              <a:rPr sz="2180" spc="-20" dirty="0">
                <a:latin typeface="Arial"/>
                <a:cs typeface="Arial"/>
              </a:rPr>
              <a:t>via</a:t>
            </a:r>
            <a:r>
              <a:rPr sz="2180" dirty="0">
                <a:latin typeface="Arial"/>
                <a:cs typeface="Arial"/>
              </a:rPr>
              <a:t> </a:t>
            </a:r>
            <a:r>
              <a:rPr sz="2180" spc="-69" dirty="0">
                <a:latin typeface="Arial"/>
                <a:cs typeface="Arial"/>
              </a:rPr>
              <a:t>directed</a:t>
            </a:r>
            <a:r>
              <a:rPr sz="2180" spc="-10" dirty="0">
                <a:latin typeface="Arial"/>
                <a:cs typeface="Arial"/>
              </a:rPr>
              <a:t> </a:t>
            </a:r>
            <a:r>
              <a:rPr sz="2180" spc="-20" dirty="0">
                <a:latin typeface="Arial"/>
                <a:cs typeface="Arial"/>
              </a:rPr>
              <a:t>arrows</a:t>
            </a:r>
            <a:endParaRPr sz="2180">
              <a:latin typeface="Arial"/>
              <a:cs typeface="Arial"/>
            </a:endParaRPr>
          </a:p>
          <a:p>
            <a:pPr marL="573821" marR="10067">
              <a:lnSpc>
                <a:spcPct val="102699"/>
              </a:lnSpc>
              <a:spcBef>
                <a:spcPts val="585"/>
              </a:spcBef>
            </a:pPr>
            <a:r>
              <a:rPr sz="2180" i="1" spc="-40" dirty="0">
                <a:latin typeface="Arial"/>
                <a:cs typeface="Arial"/>
              </a:rPr>
              <a:t>Acyclic</a:t>
            </a:r>
            <a:r>
              <a:rPr sz="2180" spc="-40" dirty="0">
                <a:latin typeface="Arial"/>
                <a:cs typeface="Arial"/>
              </a:rPr>
              <a:t>:</a:t>
            </a:r>
            <a:r>
              <a:rPr sz="2180" spc="69" dirty="0">
                <a:latin typeface="Arial"/>
                <a:cs typeface="Arial"/>
              </a:rPr>
              <a:t> </a:t>
            </a:r>
            <a:r>
              <a:rPr sz="2180" dirty="0">
                <a:latin typeface="Arial"/>
                <a:cs typeface="Arial"/>
              </a:rPr>
              <a:t>no</a:t>
            </a:r>
            <a:r>
              <a:rPr sz="2180" spc="-50" dirty="0">
                <a:latin typeface="Arial"/>
                <a:cs typeface="Arial"/>
              </a:rPr>
              <a:t> </a:t>
            </a:r>
            <a:r>
              <a:rPr sz="2180" spc="-119" dirty="0">
                <a:latin typeface="Arial"/>
                <a:cs typeface="Arial"/>
              </a:rPr>
              <a:t>cycles</a:t>
            </a:r>
            <a:r>
              <a:rPr sz="2180" spc="-30" dirty="0">
                <a:latin typeface="Arial"/>
                <a:cs typeface="Arial"/>
              </a:rPr>
              <a:t> </a:t>
            </a:r>
            <a:r>
              <a:rPr sz="2180" dirty="0">
                <a:latin typeface="Arial"/>
                <a:cs typeface="Arial"/>
              </a:rPr>
              <a:t>or</a:t>
            </a:r>
            <a:r>
              <a:rPr sz="2180" spc="-59" dirty="0">
                <a:latin typeface="Arial"/>
                <a:cs typeface="Arial"/>
              </a:rPr>
              <a:t> </a:t>
            </a:r>
            <a:r>
              <a:rPr sz="2180" spc="-129" dirty="0">
                <a:latin typeface="Arial"/>
                <a:cs typeface="Arial"/>
              </a:rPr>
              <a:t>feedback</a:t>
            </a:r>
            <a:r>
              <a:rPr sz="2180" spc="-20" dirty="0">
                <a:latin typeface="Arial"/>
                <a:cs typeface="Arial"/>
              </a:rPr>
              <a:t> </a:t>
            </a:r>
            <a:r>
              <a:rPr sz="2180" spc="-69" dirty="0">
                <a:latin typeface="Arial"/>
                <a:cs typeface="Arial"/>
              </a:rPr>
              <a:t>loops,</a:t>
            </a:r>
            <a:r>
              <a:rPr sz="2180" spc="-59" dirty="0">
                <a:latin typeface="Arial"/>
                <a:cs typeface="Arial"/>
              </a:rPr>
              <a:t> </a:t>
            </a:r>
            <a:r>
              <a:rPr sz="2180" spc="-20" dirty="0">
                <a:latin typeface="Arial"/>
                <a:cs typeface="Arial"/>
              </a:rPr>
              <a:t>i.e.,</a:t>
            </a:r>
            <a:r>
              <a:rPr sz="2180" spc="-50" dirty="0">
                <a:latin typeface="Arial"/>
                <a:cs typeface="Arial"/>
              </a:rPr>
              <a:t> </a:t>
            </a:r>
            <a:r>
              <a:rPr sz="2180" dirty="0">
                <a:latin typeface="Arial"/>
                <a:cs typeface="Arial"/>
              </a:rPr>
              <a:t>a</a:t>
            </a:r>
            <a:r>
              <a:rPr sz="2180" spc="-59" dirty="0">
                <a:latin typeface="Arial"/>
                <a:cs typeface="Arial"/>
              </a:rPr>
              <a:t> </a:t>
            </a:r>
            <a:r>
              <a:rPr sz="2180" spc="-89" dirty="0">
                <a:latin typeface="Arial"/>
                <a:cs typeface="Arial"/>
              </a:rPr>
              <a:t>variable</a:t>
            </a:r>
            <a:r>
              <a:rPr sz="2180" spc="-50" dirty="0">
                <a:latin typeface="Arial"/>
                <a:cs typeface="Arial"/>
              </a:rPr>
              <a:t> cannot </a:t>
            </a:r>
            <a:r>
              <a:rPr sz="2180" spc="-119" dirty="0">
                <a:latin typeface="Arial"/>
                <a:cs typeface="Arial"/>
              </a:rPr>
              <a:t>cause </a:t>
            </a:r>
            <a:r>
              <a:rPr sz="2180" spc="-20" dirty="0">
                <a:latin typeface="Arial"/>
                <a:cs typeface="Arial"/>
              </a:rPr>
              <a:t>itself</a:t>
            </a:r>
            <a:r>
              <a:rPr sz="2180" spc="-79" dirty="0">
                <a:latin typeface="Arial"/>
                <a:cs typeface="Arial"/>
              </a:rPr>
              <a:t> </a:t>
            </a:r>
            <a:r>
              <a:rPr sz="2180" spc="-20" dirty="0">
                <a:latin typeface="Arial"/>
                <a:cs typeface="Arial"/>
              </a:rPr>
              <a:t>(either</a:t>
            </a:r>
            <a:r>
              <a:rPr sz="2180" spc="-69" dirty="0">
                <a:latin typeface="Arial"/>
                <a:cs typeface="Arial"/>
              </a:rPr>
              <a:t> </a:t>
            </a:r>
            <a:r>
              <a:rPr sz="2180" spc="-20" dirty="0">
                <a:latin typeface="Arial"/>
                <a:cs typeface="Arial"/>
              </a:rPr>
              <a:t>directly</a:t>
            </a:r>
            <a:r>
              <a:rPr sz="2180" spc="-69" dirty="0">
                <a:latin typeface="Arial"/>
                <a:cs typeface="Arial"/>
              </a:rPr>
              <a:t> </a:t>
            </a:r>
            <a:r>
              <a:rPr sz="2180" dirty="0">
                <a:latin typeface="Arial"/>
                <a:cs typeface="Arial"/>
              </a:rPr>
              <a:t>or</a:t>
            </a:r>
            <a:r>
              <a:rPr sz="2180" spc="-79" dirty="0">
                <a:latin typeface="Arial"/>
                <a:cs typeface="Arial"/>
              </a:rPr>
              <a:t> </a:t>
            </a:r>
            <a:r>
              <a:rPr sz="2180" spc="-40" dirty="0">
                <a:latin typeface="Arial"/>
                <a:cs typeface="Arial"/>
              </a:rPr>
              <a:t>through</a:t>
            </a:r>
            <a:r>
              <a:rPr sz="2180" spc="-69" dirty="0">
                <a:latin typeface="Arial"/>
                <a:cs typeface="Arial"/>
              </a:rPr>
              <a:t> another </a:t>
            </a:r>
            <a:r>
              <a:rPr sz="2180" spc="-20" dirty="0">
                <a:latin typeface="Arial"/>
                <a:cs typeface="Arial"/>
              </a:rPr>
              <a:t>variable)</a:t>
            </a:r>
            <a:endParaRPr sz="2180">
              <a:latin typeface="Arial"/>
              <a:cs typeface="Arial"/>
            </a:endParaRPr>
          </a:p>
          <a:p>
            <a:pPr marL="573821">
              <a:spcBef>
                <a:spcPts val="664"/>
              </a:spcBef>
            </a:pPr>
            <a:r>
              <a:rPr sz="2180" i="1" spc="-99" dirty="0">
                <a:latin typeface="Arial"/>
                <a:cs typeface="Arial"/>
              </a:rPr>
              <a:t>Graphs</a:t>
            </a:r>
            <a:r>
              <a:rPr sz="2180" spc="-99" dirty="0">
                <a:latin typeface="Arial"/>
                <a:cs typeface="Arial"/>
              </a:rPr>
              <a:t>:</a:t>
            </a:r>
            <a:r>
              <a:rPr sz="2180" spc="109" dirty="0">
                <a:latin typeface="Arial"/>
                <a:cs typeface="Arial"/>
              </a:rPr>
              <a:t> </a:t>
            </a:r>
            <a:r>
              <a:rPr sz="2180" dirty="0">
                <a:latin typeface="Arial"/>
                <a:cs typeface="Arial"/>
              </a:rPr>
              <a:t>intuitive</a:t>
            </a:r>
            <a:r>
              <a:rPr sz="2180" spc="-50" dirty="0">
                <a:latin typeface="Arial"/>
                <a:cs typeface="Arial"/>
              </a:rPr>
              <a:t> </a:t>
            </a:r>
            <a:r>
              <a:rPr sz="2180" spc="-139" dirty="0">
                <a:latin typeface="Arial"/>
                <a:cs typeface="Arial"/>
              </a:rPr>
              <a:t>way</a:t>
            </a:r>
            <a:r>
              <a:rPr sz="2180" spc="-10" dirty="0">
                <a:latin typeface="Arial"/>
                <a:cs typeface="Arial"/>
              </a:rPr>
              <a:t> </a:t>
            </a:r>
            <a:r>
              <a:rPr sz="2180" dirty="0">
                <a:latin typeface="Arial"/>
                <a:cs typeface="Arial"/>
              </a:rPr>
              <a:t>of</a:t>
            </a:r>
            <a:r>
              <a:rPr sz="2180" spc="-50" dirty="0">
                <a:latin typeface="Arial"/>
                <a:cs typeface="Arial"/>
              </a:rPr>
              <a:t> </a:t>
            </a:r>
            <a:r>
              <a:rPr sz="2180" spc="-89" dirty="0">
                <a:latin typeface="Arial"/>
                <a:cs typeface="Arial"/>
              </a:rPr>
              <a:t>encoding</a:t>
            </a:r>
            <a:r>
              <a:rPr sz="2180" spc="-40" dirty="0">
                <a:latin typeface="Arial"/>
                <a:cs typeface="Arial"/>
              </a:rPr>
              <a:t> </a:t>
            </a:r>
            <a:r>
              <a:rPr sz="2180" spc="-69" dirty="0">
                <a:latin typeface="Arial"/>
                <a:cs typeface="Arial"/>
              </a:rPr>
              <a:t>subject</a:t>
            </a:r>
            <a:r>
              <a:rPr sz="2180" spc="-40" dirty="0">
                <a:latin typeface="Arial"/>
                <a:cs typeface="Arial"/>
              </a:rPr>
              <a:t> </a:t>
            </a:r>
            <a:r>
              <a:rPr sz="2180" dirty="0">
                <a:latin typeface="Arial"/>
                <a:cs typeface="Arial"/>
              </a:rPr>
              <a:t>matter</a:t>
            </a:r>
            <a:r>
              <a:rPr sz="2180" spc="-50" dirty="0">
                <a:latin typeface="Arial"/>
                <a:cs typeface="Arial"/>
              </a:rPr>
              <a:t> </a:t>
            </a:r>
            <a:r>
              <a:rPr sz="2180" spc="-20" dirty="0">
                <a:latin typeface="Arial"/>
                <a:cs typeface="Arial"/>
              </a:rPr>
              <a:t>knowledge</a:t>
            </a:r>
            <a:endParaRPr sz="2180">
              <a:latin typeface="Arial"/>
              <a:cs typeface="Arial"/>
            </a:endParaRPr>
          </a:p>
        </p:txBody>
      </p:sp>
      <p:sp>
        <p:nvSpPr>
          <p:cNvPr id="24" name="object 7">
            <a:extLst>
              <a:ext uri="{FF2B5EF4-FFF2-40B4-BE49-F238E27FC236}">
                <a16:creationId xmlns:a16="http://schemas.microsoft.com/office/drawing/2014/main" id="{A8F4887C-1A72-1C32-7B51-A837007BA172}"/>
              </a:ext>
            </a:extLst>
          </p:cNvPr>
          <p:cNvSpPr txBox="1"/>
          <p:nvPr/>
        </p:nvSpPr>
        <p:spPr>
          <a:xfrm>
            <a:off x="4250411" y="3440744"/>
            <a:ext cx="1342658" cy="298705"/>
          </a:xfrm>
          <a:prstGeom prst="rect">
            <a:avLst/>
          </a:prstGeom>
        </p:spPr>
        <p:txBody>
          <a:bodyPr vert="horz" wrap="square" lIns="0" tIns="23909" rIns="0" bIns="0" rtlCol="0">
            <a:spAutoFit/>
          </a:bodyPr>
          <a:lstStyle/>
          <a:p>
            <a:pPr marL="25168">
              <a:spcBef>
                <a:spcPts val="188"/>
              </a:spcBef>
            </a:pPr>
            <a:r>
              <a:rPr sz="1784" spc="-40" dirty="0">
                <a:latin typeface="Arial"/>
                <a:cs typeface="Arial"/>
              </a:rPr>
              <a:t>Deforestation</a:t>
            </a:r>
            <a:endParaRPr sz="1784">
              <a:latin typeface="Arial"/>
              <a:cs typeface="Arial"/>
            </a:endParaRPr>
          </a:p>
        </p:txBody>
      </p:sp>
      <p:sp>
        <p:nvSpPr>
          <p:cNvPr id="26" name="object 8">
            <a:extLst>
              <a:ext uri="{FF2B5EF4-FFF2-40B4-BE49-F238E27FC236}">
                <a16:creationId xmlns:a16="http://schemas.microsoft.com/office/drawing/2014/main" id="{20BA58A1-F3EC-048C-62E6-8DDE4DAF2D05}"/>
              </a:ext>
            </a:extLst>
          </p:cNvPr>
          <p:cNvSpPr txBox="1"/>
          <p:nvPr/>
        </p:nvSpPr>
        <p:spPr>
          <a:xfrm>
            <a:off x="6449249" y="3440744"/>
            <a:ext cx="2752008" cy="298705"/>
          </a:xfrm>
          <a:prstGeom prst="rect">
            <a:avLst/>
          </a:prstGeom>
        </p:spPr>
        <p:txBody>
          <a:bodyPr vert="horz" wrap="square" lIns="0" tIns="23909" rIns="0" bIns="0" rtlCol="0">
            <a:spAutoFit/>
          </a:bodyPr>
          <a:lstStyle/>
          <a:p>
            <a:pPr marL="25168">
              <a:spcBef>
                <a:spcPts val="188"/>
              </a:spcBef>
            </a:pPr>
            <a:r>
              <a:rPr sz="1784" spc="-99" dirty="0">
                <a:latin typeface="Arial"/>
                <a:cs typeface="Arial"/>
              </a:rPr>
              <a:t>Increased</a:t>
            </a:r>
            <a:r>
              <a:rPr sz="1784" spc="40" dirty="0">
                <a:latin typeface="Arial"/>
                <a:cs typeface="Arial"/>
              </a:rPr>
              <a:t> </a:t>
            </a:r>
            <a:r>
              <a:rPr sz="1784" spc="-119" dirty="0">
                <a:latin typeface="Arial"/>
                <a:cs typeface="Arial"/>
              </a:rPr>
              <a:t>Greenhouse</a:t>
            </a:r>
            <a:r>
              <a:rPr sz="1784" spc="50" dirty="0">
                <a:latin typeface="Arial"/>
                <a:cs typeface="Arial"/>
              </a:rPr>
              <a:t> </a:t>
            </a:r>
            <a:r>
              <a:rPr sz="1784" spc="-99" dirty="0">
                <a:latin typeface="Arial"/>
                <a:cs typeface="Arial"/>
              </a:rPr>
              <a:t>Gases</a:t>
            </a:r>
            <a:endParaRPr sz="1784">
              <a:latin typeface="Arial"/>
              <a:cs typeface="Arial"/>
            </a:endParaRPr>
          </a:p>
        </p:txBody>
      </p:sp>
      <p:sp>
        <p:nvSpPr>
          <p:cNvPr id="27" name="object 9">
            <a:extLst>
              <a:ext uri="{FF2B5EF4-FFF2-40B4-BE49-F238E27FC236}">
                <a16:creationId xmlns:a16="http://schemas.microsoft.com/office/drawing/2014/main" id="{5E60532B-70BE-783F-7FEC-346AE844D9D8}"/>
              </a:ext>
            </a:extLst>
          </p:cNvPr>
          <p:cNvSpPr txBox="1"/>
          <p:nvPr/>
        </p:nvSpPr>
        <p:spPr>
          <a:xfrm>
            <a:off x="10057688" y="3418797"/>
            <a:ext cx="1613201" cy="298705"/>
          </a:xfrm>
          <a:prstGeom prst="rect">
            <a:avLst/>
          </a:prstGeom>
        </p:spPr>
        <p:txBody>
          <a:bodyPr vert="horz" wrap="square" lIns="0" tIns="23909" rIns="0" bIns="0" rtlCol="0">
            <a:spAutoFit/>
          </a:bodyPr>
          <a:lstStyle/>
          <a:p>
            <a:pPr marL="25168">
              <a:spcBef>
                <a:spcPts val="188"/>
              </a:spcBef>
            </a:pPr>
            <a:r>
              <a:rPr sz="1784" spc="-40" dirty="0">
                <a:latin typeface="Arial"/>
                <a:cs typeface="Arial"/>
              </a:rPr>
              <a:t>Global</a:t>
            </a:r>
            <a:r>
              <a:rPr sz="1784" spc="-20" dirty="0">
                <a:latin typeface="Arial"/>
                <a:cs typeface="Arial"/>
              </a:rPr>
              <a:t> Warming</a:t>
            </a:r>
            <a:endParaRPr sz="1784">
              <a:latin typeface="Arial"/>
              <a:cs typeface="Arial"/>
            </a:endParaRPr>
          </a:p>
        </p:txBody>
      </p:sp>
      <p:grpSp>
        <p:nvGrpSpPr>
          <p:cNvPr id="28" name="object 10">
            <a:extLst>
              <a:ext uri="{FF2B5EF4-FFF2-40B4-BE49-F238E27FC236}">
                <a16:creationId xmlns:a16="http://schemas.microsoft.com/office/drawing/2014/main" id="{70C56F55-F40D-9040-56E7-9FCFA4AB636A}"/>
              </a:ext>
            </a:extLst>
          </p:cNvPr>
          <p:cNvGrpSpPr/>
          <p:nvPr/>
        </p:nvGrpSpPr>
        <p:grpSpPr>
          <a:xfrm>
            <a:off x="5664516" y="3573081"/>
            <a:ext cx="664408" cy="80534"/>
            <a:chOff x="1145438" y="1840496"/>
            <a:chExt cx="335280" cy="40640"/>
          </a:xfrm>
        </p:grpSpPr>
        <p:sp>
          <p:nvSpPr>
            <p:cNvPr id="29" name="object 11">
              <a:extLst>
                <a:ext uri="{FF2B5EF4-FFF2-40B4-BE49-F238E27FC236}">
                  <a16:creationId xmlns:a16="http://schemas.microsoft.com/office/drawing/2014/main" id="{4F94C46A-FA6C-5000-6515-06C4B56360BC}"/>
                </a:ext>
              </a:extLst>
            </p:cNvPr>
            <p:cNvSpPr/>
            <p:nvPr/>
          </p:nvSpPr>
          <p:spPr>
            <a:xfrm>
              <a:off x="1145438" y="1860740"/>
              <a:ext cx="309880" cy="0"/>
            </a:xfrm>
            <a:custGeom>
              <a:avLst/>
              <a:gdLst/>
              <a:ahLst/>
              <a:cxnLst/>
              <a:rect l="l" t="t" r="r" b="b"/>
              <a:pathLst>
                <a:path w="309880">
                  <a:moveTo>
                    <a:pt x="0" y="0"/>
                  </a:moveTo>
                  <a:lnTo>
                    <a:pt x="309393" y="0"/>
                  </a:lnTo>
                </a:path>
              </a:pathLst>
            </a:custGeom>
            <a:ln w="5060">
              <a:solidFill>
                <a:srgbClr val="000000"/>
              </a:solidFill>
            </a:ln>
          </p:spPr>
          <p:txBody>
            <a:bodyPr wrap="square" lIns="0" tIns="0" rIns="0" bIns="0" rtlCol="0"/>
            <a:lstStyle/>
            <a:p>
              <a:endParaRPr sz="3567"/>
            </a:p>
          </p:txBody>
        </p:sp>
        <p:sp>
          <p:nvSpPr>
            <p:cNvPr id="30" name="object 12">
              <a:extLst>
                <a:ext uri="{FF2B5EF4-FFF2-40B4-BE49-F238E27FC236}">
                  <a16:creationId xmlns:a16="http://schemas.microsoft.com/office/drawing/2014/main" id="{829DE3C9-BEED-CF9E-8DA3-D6E0FFF030B5}"/>
                </a:ext>
              </a:extLst>
            </p:cNvPr>
            <p:cNvSpPr/>
            <p:nvPr/>
          </p:nvSpPr>
          <p:spPr>
            <a:xfrm>
              <a:off x="1439649" y="1840496"/>
              <a:ext cx="40640" cy="40640"/>
            </a:xfrm>
            <a:custGeom>
              <a:avLst/>
              <a:gdLst/>
              <a:ahLst/>
              <a:cxnLst/>
              <a:rect l="l" t="t" r="r" b="b"/>
              <a:pathLst>
                <a:path w="40640" h="40639">
                  <a:moveTo>
                    <a:pt x="0" y="0"/>
                  </a:moveTo>
                  <a:lnTo>
                    <a:pt x="15182" y="20243"/>
                  </a:lnTo>
                  <a:lnTo>
                    <a:pt x="0" y="40487"/>
                  </a:lnTo>
                  <a:lnTo>
                    <a:pt x="40487" y="20243"/>
                  </a:lnTo>
                  <a:lnTo>
                    <a:pt x="0" y="0"/>
                  </a:lnTo>
                  <a:close/>
                </a:path>
              </a:pathLst>
            </a:custGeom>
            <a:solidFill>
              <a:srgbClr val="000000"/>
            </a:solidFill>
          </p:spPr>
          <p:txBody>
            <a:bodyPr wrap="square" lIns="0" tIns="0" rIns="0" bIns="0" rtlCol="0"/>
            <a:lstStyle/>
            <a:p>
              <a:endParaRPr sz="3567"/>
            </a:p>
          </p:txBody>
        </p:sp>
      </p:grpSp>
      <p:grpSp>
        <p:nvGrpSpPr>
          <p:cNvPr id="31" name="object 13">
            <a:extLst>
              <a:ext uri="{FF2B5EF4-FFF2-40B4-BE49-F238E27FC236}">
                <a16:creationId xmlns:a16="http://schemas.microsoft.com/office/drawing/2014/main" id="{9A323751-6CCA-E355-4AC1-6CE86D3BF2D3}"/>
              </a:ext>
            </a:extLst>
          </p:cNvPr>
          <p:cNvGrpSpPr/>
          <p:nvPr/>
        </p:nvGrpSpPr>
        <p:grpSpPr>
          <a:xfrm>
            <a:off x="9272994" y="3573081"/>
            <a:ext cx="664408" cy="80534"/>
            <a:chOff x="2966383" y="1840496"/>
            <a:chExt cx="335280" cy="40640"/>
          </a:xfrm>
        </p:grpSpPr>
        <p:sp>
          <p:nvSpPr>
            <p:cNvPr id="32" name="object 14">
              <a:extLst>
                <a:ext uri="{FF2B5EF4-FFF2-40B4-BE49-F238E27FC236}">
                  <a16:creationId xmlns:a16="http://schemas.microsoft.com/office/drawing/2014/main" id="{FED66AC6-DC9A-B14C-B560-E71112816E8C}"/>
                </a:ext>
              </a:extLst>
            </p:cNvPr>
            <p:cNvSpPr/>
            <p:nvPr/>
          </p:nvSpPr>
          <p:spPr>
            <a:xfrm>
              <a:off x="2966383" y="1860740"/>
              <a:ext cx="309880" cy="0"/>
            </a:xfrm>
            <a:custGeom>
              <a:avLst/>
              <a:gdLst/>
              <a:ahLst/>
              <a:cxnLst/>
              <a:rect l="l" t="t" r="r" b="b"/>
              <a:pathLst>
                <a:path w="309879">
                  <a:moveTo>
                    <a:pt x="0" y="0"/>
                  </a:moveTo>
                  <a:lnTo>
                    <a:pt x="309393" y="0"/>
                  </a:lnTo>
                </a:path>
              </a:pathLst>
            </a:custGeom>
            <a:ln w="5060">
              <a:solidFill>
                <a:srgbClr val="000000"/>
              </a:solidFill>
            </a:ln>
          </p:spPr>
          <p:txBody>
            <a:bodyPr wrap="square" lIns="0" tIns="0" rIns="0" bIns="0" rtlCol="0"/>
            <a:lstStyle/>
            <a:p>
              <a:endParaRPr sz="3567"/>
            </a:p>
          </p:txBody>
        </p:sp>
        <p:sp>
          <p:nvSpPr>
            <p:cNvPr id="33" name="object 15">
              <a:extLst>
                <a:ext uri="{FF2B5EF4-FFF2-40B4-BE49-F238E27FC236}">
                  <a16:creationId xmlns:a16="http://schemas.microsoft.com/office/drawing/2014/main" id="{02748D57-948B-65E4-8630-98C4A666551F}"/>
                </a:ext>
              </a:extLst>
            </p:cNvPr>
            <p:cNvSpPr/>
            <p:nvPr/>
          </p:nvSpPr>
          <p:spPr>
            <a:xfrm>
              <a:off x="3260594" y="1840496"/>
              <a:ext cx="40640" cy="40640"/>
            </a:xfrm>
            <a:custGeom>
              <a:avLst/>
              <a:gdLst/>
              <a:ahLst/>
              <a:cxnLst/>
              <a:rect l="l" t="t" r="r" b="b"/>
              <a:pathLst>
                <a:path w="40639" h="40639">
                  <a:moveTo>
                    <a:pt x="0" y="0"/>
                  </a:moveTo>
                  <a:lnTo>
                    <a:pt x="15182" y="20243"/>
                  </a:lnTo>
                  <a:lnTo>
                    <a:pt x="0" y="40487"/>
                  </a:lnTo>
                  <a:lnTo>
                    <a:pt x="40487" y="20243"/>
                  </a:lnTo>
                  <a:lnTo>
                    <a:pt x="0" y="0"/>
                  </a:lnTo>
                  <a:close/>
                </a:path>
              </a:pathLst>
            </a:custGeom>
            <a:solidFill>
              <a:srgbClr val="000000"/>
            </a:solidFill>
          </p:spPr>
          <p:txBody>
            <a:bodyPr wrap="square" lIns="0" tIns="0" rIns="0" bIns="0" rtlCol="0"/>
            <a:lstStyle/>
            <a:p>
              <a:endParaRPr sz="3567"/>
            </a:p>
          </p:txBody>
        </p:sp>
      </p:grpSp>
      <p:sp>
        <p:nvSpPr>
          <p:cNvPr id="34" name="object 16">
            <a:extLst>
              <a:ext uri="{FF2B5EF4-FFF2-40B4-BE49-F238E27FC236}">
                <a16:creationId xmlns:a16="http://schemas.microsoft.com/office/drawing/2014/main" id="{940AC0F0-66B2-B31C-CB8A-30005CC607AC}"/>
              </a:ext>
            </a:extLst>
          </p:cNvPr>
          <p:cNvSpPr txBox="1"/>
          <p:nvPr/>
        </p:nvSpPr>
        <p:spPr>
          <a:xfrm>
            <a:off x="4388903" y="4790724"/>
            <a:ext cx="2345562" cy="298705"/>
          </a:xfrm>
          <a:prstGeom prst="rect">
            <a:avLst/>
          </a:prstGeom>
        </p:spPr>
        <p:txBody>
          <a:bodyPr vert="horz" wrap="square" lIns="0" tIns="23909" rIns="0" bIns="0" rtlCol="0">
            <a:spAutoFit/>
          </a:bodyPr>
          <a:lstStyle/>
          <a:p>
            <a:pPr marL="25168">
              <a:spcBef>
                <a:spcPts val="188"/>
              </a:spcBef>
            </a:pPr>
            <a:r>
              <a:rPr sz="1784" spc="-50" dirty="0">
                <a:latin typeface="Arial"/>
                <a:cs typeface="Arial"/>
              </a:rPr>
              <a:t>School</a:t>
            </a:r>
            <a:r>
              <a:rPr sz="1784" spc="119" dirty="0">
                <a:latin typeface="Arial"/>
                <a:cs typeface="Arial"/>
              </a:rPr>
              <a:t> </a:t>
            </a:r>
            <a:r>
              <a:rPr sz="1784" dirty="0">
                <a:latin typeface="Arial"/>
                <a:cs typeface="Arial"/>
              </a:rPr>
              <a:t>District</a:t>
            </a:r>
            <a:r>
              <a:rPr sz="1784" spc="129" dirty="0">
                <a:latin typeface="Arial"/>
                <a:cs typeface="Arial"/>
              </a:rPr>
              <a:t> </a:t>
            </a:r>
            <a:r>
              <a:rPr sz="1784" spc="-20" dirty="0">
                <a:latin typeface="Arial"/>
                <a:cs typeface="Arial"/>
              </a:rPr>
              <a:t>Funding</a:t>
            </a:r>
            <a:endParaRPr sz="1784" dirty="0">
              <a:latin typeface="Arial"/>
              <a:cs typeface="Arial"/>
            </a:endParaRPr>
          </a:p>
        </p:txBody>
      </p:sp>
      <p:sp>
        <p:nvSpPr>
          <p:cNvPr id="35" name="object 17">
            <a:extLst>
              <a:ext uri="{FF2B5EF4-FFF2-40B4-BE49-F238E27FC236}">
                <a16:creationId xmlns:a16="http://schemas.microsoft.com/office/drawing/2014/main" id="{5055F82E-764D-700A-7AAA-4EFABD7C80FE}"/>
              </a:ext>
            </a:extLst>
          </p:cNvPr>
          <p:cNvSpPr txBox="1"/>
          <p:nvPr/>
        </p:nvSpPr>
        <p:spPr>
          <a:xfrm>
            <a:off x="7589412" y="4790724"/>
            <a:ext cx="2012099" cy="298705"/>
          </a:xfrm>
          <a:prstGeom prst="rect">
            <a:avLst/>
          </a:prstGeom>
        </p:spPr>
        <p:txBody>
          <a:bodyPr vert="horz" wrap="square" lIns="0" tIns="23909" rIns="0" bIns="0" rtlCol="0">
            <a:spAutoFit/>
          </a:bodyPr>
          <a:lstStyle/>
          <a:p>
            <a:pPr marL="25168">
              <a:spcBef>
                <a:spcPts val="188"/>
              </a:spcBef>
            </a:pPr>
            <a:r>
              <a:rPr sz="1784" spc="-69" dirty="0">
                <a:latin typeface="Arial"/>
                <a:cs typeface="Arial"/>
              </a:rPr>
              <a:t>Cursive</a:t>
            </a:r>
            <a:r>
              <a:rPr sz="1784" spc="-10" dirty="0">
                <a:latin typeface="Arial"/>
                <a:cs typeface="Arial"/>
              </a:rPr>
              <a:t> </a:t>
            </a:r>
            <a:r>
              <a:rPr sz="1784" spc="-20" dirty="0">
                <a:latin typeface="Arial"/>
                <a:cs typeface="Arial"/>
              </a:rPr>
              <a:t>Handwriting</a:t>
            </a:r>
            <a:endParaRPr sz="1784">
              <a:latin typeface="Arial"/>
              <a:cs typeface="Arial"/>
            </a:endParaRPr>
          </a:p>
        </p:txBody>
      </p:sp>
      <p:sp>
        <p:nvSpPr>
          <p:cNvPr id="36" name="object 18">
            <a:extLst>
              <a:ext uri="{FF2B5EF4-FFF2-40B4-BE49-F238E27FC236}">
                <a16:creationId xmlns:a16="http://schemas.microsoft.com/office/drawing/2014/main" id="{90A140DB-EC64-CFDE-12A4-FBAA9210362F}"/>
              </a:ext>
            </a:extLst>
          </p:cNvPr>
          <p:cNvSpPr txBox="1"/>
          <p:nvPr/>
        </p:nvSpPr>
        <p:spPr>
          <a:xfrm>
            <a:off x="10457566" y="4812671"/>
            <a:ext cx="1074630" cy="298705"/>
          </a:xfrm>
          <a:prstGeom prst="rect">
            <a:avLst/>
          </a:prstGeom>
        </p:spPr>
        <p:txBody>
          <a:bodyPr vert="horz" wrap="square" lIns="0" tIns="23909" rIns="0" bIns="0" rtlCol="0">
            <a:spAutoFit/>
          </a:bodyPr>
          <a:lstStyle/>
          <a:p>
            <a:pPr marL="25168">
              <a:spcBef>
                <a:spcPts val="188"/>
              </a:spcBef>
            </a:pPr>
            <a:r>
              <a:rPr sz="1784" dirty="0">
                <a:latin typeface="Arial"/>
                <a:cs typeface="Arial"/>
              </a:rPr>
              <a:t>SAT</a:t>
            </a:r>
            <a:r>
              <a:rPr sz="1784" spc="-79" dirty="0">
                <a:latin typeface="Arial"/>
                <a:cs typeface="Arial"/>
              </a:rPr>
              <a:t> </a:t>
            </a:r>
            <a:r>
              <a:rPr sz="1784" spc="-89" dirty="0">
                <a:latin typeface="Arial"/>
                <a:cs typeface="Arial"/>
              </a:rPr>
              <a:t>Score</a:t>
            </a:r>
            <a:endParaRPr sz="1784">
              <a:latin typeface="Arial"/>
              <a:cs typeface="Arial"/>
            </a:endParaRPr>
          </a:p>
        </p:txBody>
      </p:sp>
      <p:grpSp>
        <p:nvGrpSpPr>
          <p:cNvPr id="37" name="object 19">
            <a:extLst>
              <a:ext uri="{FF2B5EF4-FFF2-40B4-BE49-F238E27FC236}">
                <a16:creationId xmlns:a16="http://schemas.microsoft.com/office/drawing/2014/main" id="{3FC032F4-DD42-344F-1F74-933A1FCA8CC0}"/>
              </a:ext>
            </a:extLst>
          </p:cNvPr>
          <p:cNvGrpSpPr/>
          <p:nvPr/>
        </p:nvGrpSpPr>
        <p:grpSpPr>
          <a:xfrm>
            <a:off x="6804683" y="4945008"/>
            <a:ext cx="664408" cy="80534"/>
            <a:chOff x="1720800" y="2532811"/>
            <a:chExt cx="335280" cy="40640"/>
          </a:xfrm>
        </p:grpSpPr>
        <p:sp>
          <p:nvSpPr>
            <p:cNvPr id="38" name="object 20">
              <a:extLst>
                <a:ext uri="{FF2B5EF4-FFF2-40B4-BE49-F238E27FC236}">
                  <a16:creationId xmlns:a16="http://schemas.microsoft.com/office/drawing/2014/main" id="{F7290C22-707E-E761-63D2-6B54DFE72018}"/>
                </a:ext>
              </a:extLst>
            </p:cNvPr>
            <p:cNvSpPr/>
            <p:nvPr/>
          </p:nvSpPr>
          <p:spPr>
            <a:xfrm>
              <a:off x="1720800" y="2553055"/>
              <a:ext cx="309880" cy="0"/>
            </a:xfrm>
            <a:custGeom>
              <a:avLst/>
              <a:gdLst/>
              <a:ahLst/>
              <a:cxnLst/>
              <a:rect l="l" t="t" r="r" b="b"/>
              <a:pathLst>
                <a:path w="309880">
                  <a:moveTo>
                    <a:pt x="0" y="0"/>
                  </a:moveTo>
                  <a:lnTo>
                    <a:pt x="309393" y="0"/>
                  </a:lnTo>
                </a:path>
              </a:pathLst>
            </a:custGeom>
            <a:ln w="5060">
              <a:solidFill>
                <a:srgbClr val="000000"/>
              </a:solidFill>
            </a:ln>
          </p:spPr>
          <p:txBody>
            <a:bodyPr wrap="square" lIns="0" tIns="0" rIns="0" bIns="0" rtlCol="0"/>
            <a:lstStyle/>
            <a:p>
              <a:endParaRPr sz="3567"/>
            </a:p>
          </p:txBody>
        </p:sp>
        <p:sp>
          <p:nvSpPr>
            <p:cNvPr id="39" name="object 21">
              <a:extLst>
                <a:ext uri="{FF2B5EF4-FFF2-40B4-BE49-F238E27FC236}">
                  <a16:creationId xmlns:a16="http://schemas.microsoft.com/office/drawing/2014/main" id="{C451578C-4DBC-68DA-CC63-F2EBD5A99DAB}"/>
                </a:ext>
              </a:extLst>
            </p:cNvPr>
            <p:cNvSpPr/>
            <p:nvPr/>
          </p:nvSpPr>
          <p:spPr>
            <a:xfrm>
              <a:off x="2015010" y="2532811"/>
              <a:ext cx="40640" cy="40640"/>
            </a:xfrm>
            <a:custGeom>
              <a:avLst/>
              <a:gdLst/>
              <a:ahLst/>
              <a:cxnLst/>
              <a:rect l="l" t="t" r="r" b="b"/>
              <a:pathLst>
                <a:path w="40639" h="40639">
                  <a:moveTo>
                    <a:pt x="0" y="0"/>
                  </a:moveTo>
                  <a:lnTo>
                    <a:pt x="15182" y="20243"/>
                  </a:lnTo>
                  <a:lnTo>
                    <a:pt x="0" y="40487"/>
                  </a:lnTo>
                  <a:lnTo>
                    <a:pt x="40487" y="20243"/>
                  </a:lnTo>
                  <a:lnTo>
                    <a:pt x="0" y="0"/>
                  </a:lnTo>
                  <a:close/>
                </a:path>
              </a:pathLst>
            </a:custGeom>
            <a:solidFill>
              <a:srgbClr val="000000"/>
            </a:solidFill>
          </p:spPr>
          <p:txBody>
            <a:bodyPr wrap="square" lIns="0" tIns="0" rIns="0" bIns="0" rtlCol="0"/>
            <a:lstStyle/>
            <a:p>
              <a:endParaRPr sz="3567"/>
            </a:p>
          </p:txBody>
        </p:sp>
      </p:grpSp>
      <p:grpSp>
        <p:nvGrpSpPr>
          <p:cNvPr id="40" name="object 22">
            <a:extLst>
              <a:ext uri="{FF2B5EF4-FFF2-40B4-BE49-F238E27FC236}">
                <a16:creationId xmlns:a16="http://schemas.microsoft.com/office/drawing/2014/main" id="{4831B8AC-185B-DDB0-A019-6636C1F0A706}"/>
              </a:ext>
            </a:extLst>
          </p:cNvPr>
          <p:cNvGrpSpPr/>
          <p:nvPr/>
        </p:nvGrpSpPr>
        <p:grpSpPr>
          <a:xfrm>
            <a:off x="5556091" y="4244297"/>
            <a:ext cx="5392024" cy="559965"/>
            <a:chOff x="1090723" y="2179211"/>
            <a:chExt cx="2720975" cy="282575"/>
          </a:xfrm>
        </p:grpSpPr>
        <p:sp>
          <p:nvSpPr>
            <p:cNvPr id="41" name="object 23">
              <a:extLst>
                <a:ext uri="{FF2B5EF4-FFF2-40B4-BE49-F238E27FC236}">
                  <a16:creationId xmlns:a16="http://schemas.microsoft.com/office/drawing/2014/main" id="{18AE7A5F-5FEB-4254-38C0-9359020966F5}"/>
                </a:ext>
              </a:extLst>
            </p:cNvPr>
            <p:cNvSpPr/>
            <p:nvPr/>
          </p:nvSpPr>
          <p:spPr>
            <a:xfrm>
              <a:off x="1093254" y="2181741"/>
              <a:ext cx="2694940" cy="272415"/>
            </a:xfrm>
            <a:custGeom>
              <a:avLst/>
              <a:gdLst/>
              <a:ahLst/>
              <a:cxnLst/>
              <a:rect l="l" t="t" r="r" b="b"/>
              <a:pathLst>
                <a:path w="2694940" h="272414">
                  <a:moveTo>
                    <a:pt x="0" y="271995"/>
                  </a:moveTo>
                  <a:lnTo>
                    <a:pt x="53770" y="252687"/>
                  </a:lnTo>
                  <a:lnTo>
                    <a:pt x="107015" y="234102"/>
                  </a:lnTo>
                  <a:lnTo>
                    <a:pt x="159752" y="216238"/>
                  </a:lnTo>
                  <a:lnTo>
                    <a:pt x="211998" y="199093"/>
                  </a:lnTo>
                  <a:lnTo>
                    <a:pt x="263772" y="182667"/>
                  </a:lnTo>
                  <a:lnTo>
                    <a:pt x="315090" y="166958"/>
                  </a:lnTo>
                  <a:lnTo>
                    <a:pt x="365972" y="151964"/>
                  </a:lnTo>
                  <a:lnTo>
                    <a:pt x="416434" y="137684"/>
                  </a:lnTo>
                  <a:lnTo>
                    <a:pt x="466496" y="124117"/>
                  </a:lnTo>
                  <a:lnTo>
                    <a:pt x="516173" y="111262"/>
                  </a:lnTo>
                  <a:lnTo>
                    <a:pt x="565485" y="99117"/>
                  </a:lnTo>
                  <a:lnTo>
                    <a:pt x="614448" y="87680"/>
                  </a:lnTo>
                  <a:lnTo>
                    <a:pt x="663081" y="76952"/>
                  </a:lnTo>
                  <a:lnTo>
                    <a:pt x="711402" y="66929"/>
                  </a:lnTo>
                  <a:lnTo>
                    <a:pt x="759428" y="57611"/>
                  </a:lnTo>
                  <a:lnTo>
                    <a:pt x="807178" y="48996"/>
                  </a:lnTo>
                  <a:lnTo>
                    <a:pt x="854668" y="41084"/>
                  </a:lnTo>
                  <a:lnTo>
                    <a:pt x="901917" y="33872"/>
                  </a:lnTo>
                  <a:lnTo>
                    <a:pt x="948942" y="27360"/>
                  </a:lnTo>
                  <a:lnTo>
                    <a:pt x="995762" y="21546"/>
                  </a:lnTo>
                  <a:lnTo>
                    <a:pt x="1042394" y="16428"/>
                  </a:lnTo>
                  <a:lnTo>
                    <a:pt x="1088856" y="12006"/>
                  </a:lnTo>
                  <a:lnTo>
                    <a:pt x="1135166" y="8278"/>
                  </a:lnTo>
                  <a:lnTo>
                    <a:pt x="1181341" y="5242"/>
                  </a:lnTo>
                  <a:lnTo>
                    <a:pt x="1227399" y="2898"/>
                  </a:lnTo>
                  <a:lnTo>
                    <a:pt x="1273359" y="1244"/>
                  </a:lnTo>
                  <a:lnTo>
                    <a:pt x="1319237" y="278"/>
                  </a:lnTo>
                  <a:lnTo>
                    <a:pt x="1365053" y="0"/>
                  </a:lnTo>
                  <a:lnTo>
                    <a:pt x="1410822" y="407"/>
                  </a:lnTo>
                  <a:lnTo>
                    <a:pt x="1456564" y="1499"/>
                  </a:lnTo>
                  <a:lnTo>
                    <a:pt x="1502296" y="3274"/>
                  </a:lnTo>
                  <a:lnTo>
                    <a:pt x="1548036" y="5731"/>
                  </a:lnTo>
                  <a:lnTo>
                    <a:pt x="1593802" y="8869"/>
                  </a:lnTo>
                  <a:lnTo>
                    <a:pt x="1639611" y="12686"/>
                  </a:lnTo>
                  <a:lnTo>
                    <a:pt x="1685482" y="17180"/>
                  </a:lnTo>
                  <a:lnTo>
                    <a:pt x="1731431" y="22351"/>
                  </a:lnTo>
                  <a:lnTo>
                    <a:pt x="1777478" y="28198"/>
                  </a:lnTo>
                  <a:lnTo>
                    <a:pt x="1823639" y="34718"/>
                  </a:lnTo>
                  <a:lnTo>
                    <a:pt x="1869932" y="41910"/>
                  </a:lnTo>
                  <a:lnTo>
                    <a:pt x="1916376" y="49774"/>
                  </a:lnTo>
                  <a:lnTo>
                    <a:pt x="1962988" y="58307"/>
                  </a:lnTo>
                  <a:lnTo>
                    <a:pt x="2009786" y="67508"/>
                  </a:lnTo>
                  <a:lnTo>
                    <a:pt x="2056787" y="77377"/>
                  </a:lnTo>
                  <a:lnTo>
                    <a:pt x="2104010" y="87911"/>
                  </a:lnTo>
                  <a:lnTo>
                    <a:pt x="2151473" y="99110"/>
                  </a:lnTo>
                  <a:lnTo>
                    <a:pt x="2199192" y="110972"/>
                  </a:lnTo>
                  <a:lnTo>
                    <a:pt x="2247186" y="123495"/>
                  </a:lnTo>
                  <a:lnTo>
                    <a:pt x="2295473" y="136679"/>
                  </a:lnTo>
                  <a:lnTo>
                    <a:pt x="2344070" y="150521"/>
                  </a:lnTo>
                  <a:lnTo>
                    <a:pt x="2392995" y="165021"/>
                  </a:lnTo>
                  <a:lnTo>
                    <a:pt x="2442267" y="180178"/>
                  </a:lnTo>
                  <a:lnTo>
                    <a:pt x="2491902" y="195989"/>
                  </a:lnTo>
                  <a:lnTo>
                    <a:pt x="2541919" y="212454"/>
                  </a:lnTo>
                  <a:lnTo>
                    <a:pt x="2592335" y="229571"/>
                  </a:lnTo>
                  <a:lnTo>
                    <a:pt x="2643169" y="247339"/>
                  </a:lnTo>
                  <a:lnTo>
                    <a:pt x="2694437" y="265757"/>
                  </a:lnTo>
                </a:path>
              </a:pathLst>
            </a:custGeom>
            <a:ln w="5060">
              <a:solidFill>
                <a:srgbClr val="000000"/>
              </a:solidFill>
            </a:ln>
          </p:spPr>
          <p:txBody>
            <a:bodyPr wrap="square" lIns="0" tIns="0" rIns="0" bIns="0" rtlCol="0"/>
            <a:lstStyle/>
            <a:p>
              <a:endParaRPr sz="3567"/>
            </a:p>
          </p:txBody>
        </p:sp>
        <p:sp>
          <p:nvSpPr>
            <p:cNvPr id="42" name="object 24">
              <a:extLst>
                <a:ext uri="{FF2B5EF4-FFF2-40B4-BE49-F238E27FC236}">
                  <a16:creationId xmlns:a16="http://schemas.microsoft.com/office/drawing/2014/main" id="{E0535D8F-F0CC-1A34-4AC4-A5DDD47C3302}"/>
                </a:ext>
              </a:extLst>
            </p:cNvPr>
            <p:cNvSpPr/>
            <p:nvPr/>
          </p:nvSpPr>
          <p:spPr>
            <a:xfrm>
              <a:off x="3766501" y="2423283"/>
              <a:ext cx="45085" cy="38100"/>
            </a:xfrm>
            <a:custGeom>
              <a:avLst/>
              <a:gdLst/>
              <a:ahLst/>
              <a:cxnLst/>
              <a:rect l="l" t="t" r="r" b="b"/>
              <a:pathLst>
                <a:path w="45085" h="38100">
                  <a:moveTo>
                    <a:pt x="13847" y="0"/>
                  </a:moveTo>
                  <a:lnTo>
                    <a:pt x="21190" y="24215"/>
                  </a:lnTo>
                  <a:lnTo>
                    <a:pt x="0" y="38045"/>
                  </a:lnTo>
                  <a:lnTo>
                    <a:pt x="44969" y="32870"/>
                  </a:lnTo>
                  <a:lnTo>
                    <a:pt x="13847" y="0"/>
                  </a:lnTo>
                  <a:close/>
                </a:path>
              </a:pathLst>
            </a:custGeom>
            <a:solidFill>
              <a:srgbClr val="000000"/>
            </a:solidFill>
          </p:spPr>
          <p:txBody>
            <a:bodyPr wrap="square" lIns="0" tIns="0" rIns="0" bIns="0" rtlCol="0"/>
            <a:lstStyle/>
            <a:p>
              <a:endParaRPr sz="3567"/>
            </a:p>
          </p:txBody>
        </p:sp>
      </p:grpSp>
      <p:sp>
        <p:nvSpPr>
          <p:cNvPr id="43" name="object 25">
            <a:extLst>
              <a:ext uri="{FF2B5EF4-FFF2-40B4-BE49-F238E27FC236}">
                <a16:creationId xmlns:a16="http://schemas.microsoft.com/office/drawing/2014/main" id="{BEE28B28-3A73-91B6-0BD9-5CCBE89081E3}"/>
              </a:ext>
            </a:extLst>
          </p:cNvPr>
          <p:cNvSpPr txBox="1"/>
          <p:nvPr/>
        </p:nvSpPr>
        <p:spPr>
          <a:xfrm>
            <a:off x="3644038" y="5544156"/>
            <a:ext cx="8193735" cy="682302"/>
          </a:xfrm>
          <a:prstGeom prst="rect">
            <a:avLst/>
          </a:prstGeom>
        </p:spPr>
        <p:txBody>
          <a:bodyPr vert="horz" wrap="square" lIns="0" tIns="13842" rIns="0" bIns="0" rtlCol="0">
            <a:spAutoFit/>
          </a:bodyPr>
          <a:lstStyle/>
          <a:p>
            <a:pPr marL="25168" marR="10067">
              <a:lnSpc>
                <a:spcPct val="102600"/>
              </a:lnSpc>
              <a:spcBef>
                <a:spcPts val="109"/>
              </a:spcBef>
            </a:pPr>
            <a:r>
              <a:rPr sz="2180" i="1" spc="226" dirty="0">
                <a:latin typeface="Arial"/>
                <a:cs typeface="Arial"/>
              </a:rPr>
              <a:t>*</a:t>
            </a:r>
            <a:r>
              <a:rPr sz="2180" i="1" spc="-159" dirty="0">
                <a:latin typeface="Arial"/>
                <a:cs typeface="Arial"/>
              </a:rPr>
              <a:t> </a:t>
            </a:r>
            <a:r>
              <a:rPr sz="2180" i="1" spc="226" dirty="0">
                <a:latin typeface="Arial"/>
                <a:cs typeface="Arial"/>
              </a:rPr>
              <a:t>*</a:t>
            </a:r>
            <a:r>
              <a:rPr sz="2180" i="1" spc="-149" dirty="0">
                <a:latin typeface="Arial"/>
                <a:cs typeface="Arial"/>
              </a:rPr>
              <a:t> </a:t>
            </a:r>
            <a:r>
              <a:rPr sz="2180" i="1" spc="226" dirty="0">
                <a:latin typeface="Arial"/>
                <a:cs typeface="Arial"/>
              </a:rPr>
              <a:t>*</a:t>
            </a:r>
            <a:r>
              <a:rPr sz="2180" i="1" spc="-79" dirty="0">
                <a:latin typeface="Arial"/>
                <a:cs typeface="Arial"/>
              </a:rPr>
              <a:t> </a:t>
            </a:r>
            <a:r>
              <a:rPr sz="2180" dirty="0">
                <a:latin typeface="Arial"/>
                <a:cs typeface="Arial"/>
              </a:rPr>
              <a:t>The </a:t>
            </a:r>
            <a:r>
              <a:rPr sz="2180" spc="-99" dirty="0">
                <a:latin typeface="Arial"/>
                <a:cs typeface="Arial"/>
              </a:rPr>
              <a:t>association</a:t>
            </a:r>
            <a:r>
              <a:rPr sz="2180" spc="10" dirty="0">
                <a:latin typeface="Arial"/>
                <a:cs typeface="Arial"/>
              </a:rPr>
              <a:t> </a:t>
            </a:r>
            <a:r>
              <a:rPr sz="2180" spc="-69" dirty="0">
                <a:latin typeface="Arial"/>
                <a:cs typeface="Arial"/>
              </a:rPr>
              <a:t>flows</a:t>
            </a:r>
            <a:r>
              <a:rPr sz="2180" spc="10" dirty="0">
                <a:latin typeface="Arial"/>
                <a:cs typeface="Arial"/>
              </a:rPr>
              <a:t> </a:t>
            </a:r>
            <a:r>
              <a:rPr sz="2180" spc="-149" dirty="0">
                <a:latin typeface="Arial"/>
                <a:cs typeface="Arial"/>
              </a:rPr>
              <a:t>regardless</a:t>
            </a:r>
            <a:r>
              <a:rPr sz="2180" spc="10" dirty="0">
                <a:latin typeface="Arial"/>
                <a:cs typeface="Arial"/>
              </a:rPr>
              <a:t> </a:t>
            </a:r>
            <a:r>
              <a:rPr sz="2180" dirty="0">
                <a:latin typeface="Arial"/>
                <a:cs typeface="Arial"/>
              </a:rPr>
              <a:t>of the</a:t>
            </a:r>
            <a:r>
              <a:rPr sz="2180" spc="10" dirty="0">
                <a:latin typeface="Arial"/>
                <a:cs typeface="Arial"/>
              </a:rPr>
              <a:t> </a:t>
            </a:r>
            <a:r>
              <a:rPr sz="2180" spc="-50" dirty="0">
                <a:latin typeface="Arial"/>
                <a:cs typeface="Arial"/>
              </a:rPr>
              <a:t>direction</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a:t>
            </a:r>
            <a:r>
              <a:rPr sz="2180" spc="10" dirty="0">
                <a:latin typeface="Arial"/>
                <a:cs typeface="Arial"/>
              </a:rPr>
              <a:t> </a:t>
            </a:r>
            <a:r>
              <a:rPr sz="2180" spc="-99" dirty="0">
                <a:latin typeface="Arial"/>
                <a:cs typeface="Arial"/>
              </a:rPr>
              <a:t>arrows,</a:t>
            </a:r>
            <a:r>
              <a:rPr sz="2180" dirty="0">
                <a:latin typeface="Arial"/>
                <a:cs typeface="Arial"/>
              </a:rPr>
              <a:t> but</a:t>
            </a:r>
            <a:r>
              <a:rPr sz="2180" spc="10" dirty="0">
                <a:latin typeface="Arial"/>
                <a:cs typeface="Arial"/>
              </a:rPr>
              <a:t> </a:t>
            </a:r>
            <a:r>
              <a:rPr sz="2180" spc="-99" dirty="0">
                <a:latin typeface="Arial"/>
                <a:cs typeface="Arial"/>
              </a:rPr>
              <a:t>a </a:t>
            </a:r>
            <a:r>
              <a:rPr sz="2180" dirty="0">
                <a:latin typeface="Arial"/>
                <a:cs typeface="Arial"/>
              </a:rPr>
              <a:t>path</a:t>
            </a:r>
            <a:r>
              <a:rPr sz="2180" spc="-10" dirty="0">
                <a:latin typeface="Arial"/>
                <a:cs typeface="Arial"/>
              </a:rPr>
              <a:t> </a:t>
            </a:r>
            <a:r>
              <a:rPr sz="2180" dirty="0">
                <a:latin typeface="Arial"/>
                <a:cs typeface="Arial"/>
              </a:rPr>
              <a:t>is</a:t>
            </a:r>
            <a:r>
              <a:rPr sz="2180" spc="-10" dirty="0">
                <a:latin typeface="Arial"/>
                <a:cs typeface="Arial"/>
              </a:rPr>
              <a:t> </a:t>
            </a:r>
            <a:r>
              <a:rPr sz="2180" spc="-40" dirty="0">
                <a:latin typeface="Arial"/>
                <a:cs typeface="Arial"/>
              </a:rPr>
              <a:t>only</a:t>
            </a:r>
            <a:r>
              <a:rPr sz="2180" spc="-10" dirty="0">
                <a:latin typeface="Arial"/>
                <a:cs typeface="Arial"/>
              </a:rPr>
              <a:t> </a:t>
            </a:r>
            <a:r>
              <a:rPr sz="2180" spc="-139" dirty="0">
                <a:latin typeface="Arial"/>
                <a:cs typeface="Arial"/>
              </a:rPr>
              <a:t>causal</a:t>
            </a:r>
            <a:r>
              <a:rPr sz="2180" spc="-10" dirty="0">
                <a:latin typeface="Arial"/>
                <a:cs typeface="Arial"/>
              </a:rPr>
              <a:t> </a:t>
            </a:r>
            <a:r>
              <a:rPr sz="2180" dirty="0">
                <a:latin typeface="Arial"/>
                <a:cs typeface="Arial"/>
              </a:rPr>
              <a:t>if</a:t>
            </a:r>
            <a:r>
              <a:rPr sz="2180" spc="-10" dirty="0">
                <a:latin typeface="Arial"/>
                <a:cs typeface="Arial"/>
              </a:rPr>
              <a:t> </a:t>
            </a:r>
            <a:r>
              <a:rPr sz="2180" spc="99" dirty="0">
                <a:latin typeface="Arial"/>
                <a:cs typeface="Arial"/>
              </a:rPr>
              <a:t>it</a:t>
            </a:r>
            <a:r>
              <a:rPr sz="2180" spc="-10" dirty="0">
                <a:latin typeface="Arial"/>
                <a:cs typeface="Arial"/>
              </a:rPr>
              <a:t> </a:t>
            </a:r>
            <a:r>
              <a:rPr sz="2180" spc="-69" dirty="0">
                <a:latin typeface="Arial"/>
                <a:cs typeface="Arial"/>
              </a:rPr>
              <a:t>follows</a:t>
            </a:r>
            <a:r>
              <a:rPr sz="2180" spc="-10" dirty="0">
                <a:latin typeface="Arial"/>
                <a:cs typeface="Arial"/>
              </a:rPr>
              <a:t> </a:t>
            </a:r>
            <a:r>
              <a:rPr sz="2180" dirty="0">
                <a:latin typeface="Arial"/>
                <a:cs typeface="Arial"/>
              </a:rPr>
              <a:t>the</a:t>
            </a:r>
            <a:r>
              <a:rPr sz="2180" spc="-10" dirty="0">
                <a:latin typeface="Arial"/>
                <a:cs typeface="Arial"/>
              </a:rPr>
              <a:t> </a:t>
            </a:r>
            <a:r>
              <a:rPr sz="2180" spc="-50" dirty="0">
                <a:latin typeface="Arial"/>
                <a:cs typeface="Arial"/>
              </a:rPr>
              <a:t>direction</a:t>
            </a:r>
            <a:r>
              <a:rPr sz="2180" spc="-10" dirty="0">
                <a:latin typeface="Arial"/>
                <a:cs typeface="Arial"/>
              </a:rPr>
              <a:t> </a:t>
            </a:r>
            <a:r>
              <a:rPr sz="2180" dirty="0">
                <a:latin typeface="Arial"/>
                <a:cs typeface="Arial"/>
              </a:rPr>
              <a:t>of</a:t>
            </a:r>
            <a:r>
              <a:rPr sz="2180" spc="-10" dirty="0">
                <a:latin typeface="Arial"/>
                <a:cs typeface="Arial"/>
              </a:rPr>
              <a:t> </a:t>
            </a:r>
            <a:r>
              <a:rPr sz="2180" dirty="0">
                <a:latin typeface="Arial"/>
                <a:cs typeface="Arial"/>
              </a:rPr>
              <a:t>the</a:t>
            </a:r>
            <a:r>
              <a:rPr sz="2180" spc="-10" dirty="0">
                <a:latin typeface="Arial"/>
                <a:cs typeface="Arial"/>
              </a:rPr>
              <a:t> </a:t>
            </a:r>
            <a:r>
              <a:rPr sz="2180" spc="-20" dirty="0">
                <a:latin typeface="Arial"/>
                <a:cs typeface="Arial"/>
              </a:rPr>
              <a:t>arrows!</a:t>
            </a:r>
            <a:endParaRPr sz="2180" dirty="0">
              <a:latin typeface="Arial"/>
              <a:cs typeface="Arial"/>
            </a:endParaRPr>
          </a:p>
        </p:txBody>
      </p:sp>
    </p:spTree>
    <p:extLst>
      <p:ext uri="{BB962C8B-B14F-4D97-AF65-F5344CB8AC3E}">
        <p14:creationId xmlns:p14="http://schemas.microsoft.com/office/powerpoint/2010/main" val="2455063298"/>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109" dirty="0"/>
              <a:t>Confounding</a:t>
            </a:r>
            <a:r>
              <a:rPr lang="en-US" spc="-20" dirty="0"/>
              <a:t> </a:t>
            </a:r>
            <a:r>
              <a:rPr lang="en-US" spc="-119" dirty="0"/>
              <a:t>Variables</a:t>
            </a:r>
            <a:endParaRPr lang="en-US" dirty="0"/>
          </a:p>
        </p:txBody>
      </p:sp>
      <p:sp>
        <p:nvSpPr>
          <p:cNvPr id="2" name="object 3">
            <a:extLst>
              <a:ext uri="{FF2B5EF4-FFF2-40B4-BE49-F238E27FC236}">
                <a16:creationId xmlns:a16="http://schemas.microsoft.com/office/drawing/2014/main" id="{CC617D6A-755C-BDC2-0CDB-608451C354EB}"/>
              </a:ext>
            </a:extLst>
          </p:cNvPr>
          <p:cNvSpPr txBox="1"/>
          <p:nvPr/>
        </p:nvSpPr>
        <p:spPr>
          <a:xfrm>
            <a:off x="3544590" y="746095"/>
            <a:ext cx="8316426" cy="682302"/>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A</a:t>
            </a:r>
            <a:r>
              <a:rPr sz="2180" spc="-30" dirty="0">
                <a:latin typeface="Arial"/>
                <a:cs typeface="Arial"/>
              </a:rPr>
              <a:t> </a:t>
            </a:r>
            <a:r>
              <a:rPr sz="2180" spc="-99" dirty="0">
                <a:solidFill>
                  <a:srgbClr val="00B0F0"/>
                </a:solidFill>
                <a:latin typeface="Arial"/>
                <a:cs typeface="Arial"/>
              </a:rPr>
              <a:t>confounder</a:t>
            </a:r>
            <a:r>
              <a:rPr sz="2180" spc="-20" dirty="0">
                <a:solidFill>
                  <a:srgbClr val="00B0F0"/>
                </a:solidFill>
                <a:latin typeface="Arial"/>
                <a:cs typeface="Arial"/>
              </a:rPr>
              <a:t> </a:t>
            </a:r>
            <a:r>
              <a:rPr sz="2180" dirty="0">
                <a:latin typeface="Arial"/>
                <a:cs typeface="Arial"/>
              </a:rPr>
              <a:t>is</a:t>
            </a:r>
            <a:r>
              <a:rPr sz="2180" spc="-20" dirty="0">
                <a:latin typeface="Arial"/>
                <a:cs typeface="Arial"/>
              </a:rPr>
              <a:t> </a:t>
            </a:r>
            <a:r>
              <a:rPr sz="2180" dirty="0">
                <a:latin typeface="Arial"/>
                <a:cs typeface="Arial"/>
              </a:rPr>
              <a:t>a</a:t>
            </a:r>
            <a:r>
              <a:rPr sz="2180" spc="-20" dirty="0">
                <a:latin typeface="Arial"/>
                <a:cs typeface="Arial"/>
              </a:rPr>
              <a:t> </a:t>
            </a:r>
            <a:r>
              <a:rPr sz="2180" spc="-89" dirty="0">
                <a:latin typeface="Arial"/>
                <a:cs typeface="Arial"/>
              </a:rPr>
              <a:t>variable</a:t>
            </a:r>
            <a:r>
              <a:rPr sz="2180" spc="-20" dirty="0">
                <a:latin typeface="Arial"/>
                <a:cs typeface="Arial"/>
              </a:rPr>
              <a:t> </a:t>
            </a:r>
            <a:r>
              <a:rPr sz="2180" spc="-40" dirty="0">
                <a:latin typeface="Arial"/>
                <a:cs typeface="Arial"/>
              </a:rPr>
              <a:t>(which</a:t>
            </a:r>
            <a:r>
              <a:rPr sz="2180" spc="-20" dirty="0">
                <a:latin typeface="Arial"/>
                <a:cs typeface="Arial"/>
              </a:rPr>
              <a:t> </a:t>
            </a:r>
            <a:r>
              <a:rPr sz="2180" spc="-99" dirty="0">
                <a:latin typeface="Arial"/>
                <a:cs typeface="Arial"/>
              </a:rPr>
              <a:t>may</a:t>
            </a:r>
            <a:r>
              <a:rPr sz="2180" spc="-20" dirty="0">
                <a:latin typeface="Arial"/>
                <a:cs typeface="Arial"/>
              </a:rPr>
              <a:t> </a:t>
            </a:r>
            <a:r>
              <a:rPr sz="2180" dirty="0">
                <a:latin typeface="Arial"/>
                <a:cs typeface="Arial"/>
              </a:rPr>
              <a:t>or</a:t>
            </a:r>
            <a:r>
              <a:rPr sz="2180" spc="-20" dirty="0">
                <a:latin typeface="Arial"/>
                <a:cs typeface="Arial"/>
              </a:rPr>
              <a:t> </a:t>
            </a:r>
            <a:r>
              <a:rPr sz="2180" spc="-99" dirty="0">
                <a:latin typeface="Arial"/>
                <a:cs typeface="Arial"/>
              </a:rPr>
              <a:t>may</a:t>
            </a:r>
            <a:r>
              <a:rPr sz="2180" spc="-20" dirty="0">
                <a:latin typeface="Arial"/>
                <a:cs typeface="Arial"/>
              </a:rPr>
              <a:t> </a:t>
            </a:r>
            <a:r>
              <a:rPr sz="2180" dirty="0">
                <a:latin typeface="Arial"/>
                <a:cs typeface="Arial"/>
              </a:rPr>
              <a:t>not</a:t>
            </a:r>
            <a:r>
              <a:rPr sz="2180" spc="-20" dirty="0">
                <a:latin typeface="Arial"/>
                <a:cs typeface="Arial"/>
              </a:rPr>
              <a:t> </a:t>
            </a:r>
            <a:r>
              <a:rPr sz="2180" spc="-129" dirty="0">
                <a:latin typeface="Arial"/>
                <a:cs typeface="Arial"/>
              </a:rPr>
              <a:t>have</a:t>
            </a:r>
            <a:r>
              <a:rPr sz="2180" spc="-20" dirty="0">
                <a:latin typeface="Arial"/>
                <a:cs typeface="Arial"/>
              </a:rPr>
              <a:t> </a:t>
            </a:r>
            <a:r>
              <a:rPr sz="2180" spc="-139" dirty="0">
                <a:latin typeface="Arial"/>
                <a:cs typeface="Arial"/>
              </a:rPr>
              <a:t>been</a:t>
            </a:r>
            <a:r>
              <a:rPr sz="2180" spc="-10" dirty="0">
                <a:latin typeface="Arial"/>
                <a:cs typeface="Arial"/>
              </a:rPr>
              <a:t> </a:t>
            </a:r>
            <a:r>
              <a:rPr sz="2180" spc="-89" dirty="0">
                <a:latin typeface="Arial"/>
                <a:cs typeface="Arial"/>
              </a:rPr>
              <a:t>measured) </a:t>
            </a:r>
            <a:r>
              <a:rPr sz="2180" dirty="0">
                <a:latin typeface="Arial"/>
                <a:cs typeface="Arial"/>
              </a:rPr>
              <a:t>that</a:t>
            </a:r>
            <a:r>
              <a:rPr sz="2180" spc="178" dirty="0">
                <a:latin typeface="Arial"/>
                <a:cs typeface="Arial"/>
              </a:rPr>
              <a:t> </a:t>
            </a:r>
            <a:r>
              <a:rPr sz="2180" spc="-50" dirty="0">
                <a:latin typeface="Arial"/>
                <a:cs typeface="Arial"/>
              </a:rPr>
              <a:t>is:</a:t>
            </a:r>
            <a:endParaRPr sz="2180">
              <a:latin typeface="Arial"/>
              <a:cs typeface="Arial"/>
            </a:endParaRPr>
          </a:p>
        </p:txBody>
      </p:sp>
      <p:pic>
        <p:nvPicPr>
          <p:cNvPr id="3" name="object 4">
            <a:extLst>
              <a:ext uri="{FF2B5EF4-FFF2-40B4-BE49-F238E27FC236}">
                <a16:creationId xmlns:a16="http://schemas.microsoft.com/office/drawing/2014/main" id="{9A794134-3B04-C3A2-313A-2402F71CF8D1}"/>
              </a:ext>
            </a:extLst>
          </p:cNvPr>
          <p:cNvPicPr/>
          <p:nvPr/>
        </p:nvPicPr>
        <p:blipFill>
          <a:blip r:embed="rId2" cstate="print"/>
          <a:stretch>
            <a:fillRect/>
          </a:stretch>
        </p:blipFill>
        <p:spPr>
          <a:xfrm>
            <a:off x="3746377" y="1610552"/>
            <a:ext cx="226332" cy="226332"/>
          </a:xfrm>
          <a:prstGeom prst="rect">
            <a:avLst/>
          </a:prstGeom>
        </p:spPr>
      </p:pic>
      <p:sp>
        <p:nvSpPr>
          <p:cNvPr id="4" name="object 5">
            <a:extLst>
              <a:ext uri="{FF2B5EF4-FFF2-40B4-BE49-F238E27FC236}">
                <a16:creationId xmlns:a16="http://schemas.microsoft.com/office/drawing/2014/main" id="{65159E20-2D0F-CE3D-1E19-6F8746D675A1}"/>
              </a:ext>
            </a:extLst>
          </p:cNvPr>
          <p:cNvSpPr txBox="1"/>
          <p:nvPr/>
        </p:nvSpPr>
        <p:spPr>
          <a:xfrm>
            <a:off x="3794422" y="1584923"/>
            <a:ext cx="130868" cy="207141"/>
          </a:xfrm>
          <a:prstGeom prst="rect">
            <a:avLst/>
          </a:prstGeom>
        </p:spPr>
        <p:txBody>
          <a:bodyPr vert="horz" wrap="square" lIns="0" tIns="23909" rIns="0" bIns="0" rtlCol="0">
            <a:spAutoFit/>
          </a:bodyPr>
          <a:lstStyle/>
          <a:p>
            <a:pPr marL="25168">
              <a:spcBef>
                <a:spcPts val="188"/>
              </a:spcBef>
            </a:pPr>
            <a:r>
              <a:rPr sz="1189" spc="-40" dirty="0">
                <a:solidFill>
                  <a:srgbClr val="FFFFFF"/>
                </a:solidFill>
                <a:latin typeface="Arial"/>
                <a:cs typeface="Arial"/>
              </a:rPr>
              <a:t>1</a:t>
            </a:r>
            <a:endParaRPr sz="1189">
              <a:latin typeface="Arial"/>
              <a:cs typeface="Arial"/>
            </a:endParaRPr>
          </a:p>
        </p:txBody>
      </p:sp>
      <p:sp>
        <p:nvSpPr>
          <p:cNvPr id="5" name="object 6">
            <a:extLst>
              <a:ext uri="{FF2B5EF4-FFF2-40B4-BE49-F238E27FC236}">
                <a16:creationId xmlns:a16="http://schemas.microsoft.com/office/drawing/2014/main" id="{BDE4BF2F-3E07-3E7C-3FB2-1DFA0F2E37E5}"/>
              </a:ext>
            </a:extLst>
          </p:cNvPr>
          <p:cNvSpPr txBox="1"/>
          <p:nvPr/>
        </p:nvSpPr>
        <p:spPr>
          <a:xfrm>
            <a:off x="4093681" y="1416540"/>
            <a:ext cx="7845400" cy="2028718"/>
          </a:xfrm>
          <a:prstGeom prst="rect">
            <a:avLst/>
          </a:prstGeom>
        </p:spPr>
        <p:txBody>
          <a:bodyPr vert="horz" wrap="square" lIns="0" tIns="25167" rIns="0" bIns="0" rtlCol="0">
            <a:spAutoFit/>
          </a:bodyPr>
          <a:lstStyle/>
          <a:p>
            <a:pPr marL="25168" marR="3301986">
              <a:lnSpc>
                <a:spcPct val="125299"/>
              </a:lnSpc>
              <a:spcBef>
                <a:spcPts val="198"/>
              </a:spcBef>
            </a:pPr>
            <a:r>
              <a:rPr sz="2180" spc="-99" dirty="0">
                <a:latin typeface="Arial"/>
                <a:cs typeface="Arial"/>
              </a:rPr>
              <a:t>Associated</a:t>
            </a:r>
            <a:r>
              <a:rPr sz="2180" spc="-20" dirty="0">
                <a:latin typeface="Arial"/>
                <a:cs typeface="Arial"/>
              </a:rPr>
              <a:t> </a:t>
            </a:r>
            <a:r>
              <a:rPr sz="2180" dirty="0">
                <a:latin typeface="Arial"/>
                <a:cs typeface="Arial"/>
              </a:rPr>
              <a:t>with</a:t>
            </a:r>
            <a:r>
              <a:rPr sz="2180" spc="-10" dirty="0">
                <a:latin typeface="Arial"/>
                <a:cs typeface="Arial"/>
              </a:rPr>
              <a:t> </a:t>
            </a:r>
            <a:r>
              <a:rPr sz="2180" dirty="0">
                <a:latin typeface="Arial"/>
                <a:cs typeface="Arial"/>
              </a:rPr>
              <a:t>the</a:t>
            </a:r>
            <a:r>
              <a:rPr sz="2180" spc="-20" dirty="0">
                <a:latin typeface="Arial"/>
                <a:cs typeface="Arial"/>
              </a:rPr>
              <a:t> </a:t>
            </a:r>
            <a:r>
              <a:rPr sz="2180" spc="-79" dirty="0">
                <a:latin typeface="Arial"/>
                <a:cs typeface="Arial"/>
              </a:rPr>
              <a:t>explanatory</a:t>
            </a:r>
            <a:r>
              <a:rPr sz="2180" spc="-10" dirty="0">
                <a:latin typeface="Arial"/>
                <a:cs typeface="Arial"/>
              </a:rPr>
              <a:t> </a:t>
            </a:r>
            <a:r>
              <a:rPr sz="2180" spc="-89" dirty="0">
                <a:latin typeface="Arial"/>
                <a:cs typeface="Arial"/>
              </a:rPr>
              <a:t>variable </a:t>
            </a:r>
            <a:r>
              <a:rPr sz="2180" spc="-99" dirty="0">
                <a:latin typeface="Arial"/>
                <a:cs typeface="Arial"/>
              </a:rPr>
              <a:t>Associated</a:t>
            </a:r>
            <a:r>
              <a:rPr sz="2180" spc="30" dirty="0">
                <a:latin typeface="Arial"/>
                <a:cs typeface="Arial"/>
              </a:rPr>
              <a:t> </a:t>
            </a:r>
            <a:r>
              <a:rPr sz="2180" dirty="0">
                <a:latin typeface="Arial"/>
                <a:cs typeface="Arial"/>
              </a:rPr>
              <a:t>with</a:t>
            </a:r>
            <a:r>
              <a:rPr sz="2180" spc="30" dirty="0">
                <a:latin typeface="Arial"/>
                <a:cs typeface="Arial"/>
              </a:rPr>
              <a:t> </a:t>
            </a:r>
            <a:r>
              <a:rPr sz="2180" dirty="0">
                <a:latin typeface="Arial"/>
                <a:cs typeface="Arial"/>
              </a:rPr>
              <a:t>the</a:t>
            </a:r>
            <a:r>
              <a:rPr sz="2180" spc="40" dirty="0">
                <a:latin typeface="Arial"/>
                <a:cs typeface="Arial"/>
              </a:rPr>
              <a:t> </a:t>
            </a:r>
            <a:r>
              <a:rPr sz="2180" spc="-178" dirty="0">
                <a:latin typeface="Arial"/>
                <a:cs typeface="Arial"/>
              </a:rPr>
              <a:t>response</a:t>
            </a:r>
            <a:r>
              <a:rPr sz="2180" spc="30" dirty="0">
                <a:latin typeface="Arial"/>
                <a:cs typeface="Arial"/>
              </a:rPr>
              <a:t> </a:t>
            </a:r>
            <a:r>
              <a:rPr sz="2180" spc="-20" dirty="0">
                <a:latin typeface="Arial"/>
                <a:cs typeface="Arial"/>
              </a:rPr>
              <a:t>variable</a:t>
            </a:r>
            <a:endParaRPr sz="2180" dirty="0">
              <a:latin typeface="Arial"/>
              <a:cs typeface="Arial"/>
            </a:endParaRPr>
          </a:p>
          <a:p>
            <a:pPr marL="25168" marR="10067">
              <a:lnSpc>
                <a:spcPct val="102699"/>
              </a:lnSpc>
              <a:spcBef>
                <a:spcPts val="595"/>
              </a:spcBef>
            </a:pPr>
            <a:r>
              <a:rPr sz="2180" dirty="0">
                <a:latin typeface="Arial"/>
                <a:cs typeface="Arial"/>
              </a:rPr>
              <a:t>Not</a:t>
            </a:r>
            <a:r>
              <a:rPr sz="2180" spc="-50" dirty="0">
                <a:latin typeface="Arial"/>
                <a:cs typeface="Arial"/>
              </a:rPr>
              <a:t> </a:t>
            </a:r>
            <a:r>
              <a:rPr sz="2180" dirty="0">
                <a:latin typeface="Arial"/>
                <a:cs typeface="Arial"/>
              </a:rPr>
              <a:t>a</a:t>
            </a:r>
            <a:r>
              <a:rPr sz="2180" spc="-10" dirty="0">
                <a:latin typeface="Arial"/>
                <a:cs typeface="Arial"/>
              </a:rPr>
              <a:t> </a:t>
            </a:r>
            <a:r>
              <a:rPr sz="2180" spc="-109" dirty="0">
                <a:latin typeface="Arial"/>
                <a:cs typeface="Arial"/>
              </a:rPr>
              <a:t>downstream</a:t>
            </a:r>
            <a:r>
              <a:rPr sz="2180" spc="-20" dirty="0">
                <a:latin typeface="Arial"/>
                <a:cs typeface="Arial"/>
              </a:rPr>
              <a:t> </a:t>
            </a:r>
            <a:r>
              <a:rPr sz="2180" spc="-159" dirty="0">
                <a:latin typeface="Arial"/>
                <a:cs typeface="Arial"/>
              </a:rPr>
              <a:t>consequence</a:t>
            </a:r>
            <a:r>
              <a:rPr sz="2180" spc="10" dirty="0">
                <a:latin typeface="Arial"/>
                <a:cs typeface="Arial"/>
              </a:rPr>
              <a:t> </a:t>
            </a:r>
            <a:r>
              <a:rPr sz="2180" dirty="0">
                <a:latin typeface="Arial"/>
                <a:cs typeface="Arial"/>
              </a:rPr>
              <a:t>of</a:t>
            </a:r>
            <a:r>
              <a:rPr sz="2180" spc="-10" dirty="0">
                <a:latin typeface="Arial"/>
                <a:cs typeface="Arial"/>
              </a:rPr>
              <a:t> </a:t>
            </a:r>
            <a:r>
              <a:rPr sz="2180" spc="-50" dirty="0">
                <a:latin typeface="Arial"/>
                <a:cs typeface="Arial"/>
              </a:rPr>
              <a:t>either</a:t>
            </a:r>
            <a:r>
              <a:rPr sz="2180" spc="-20" dirty="0">
                <a:latin typeface="Arial"/>
                <a:cs typeface="Arial"/>
              </a:rPr>
              <a:t> </a:t>
            </a:r>
            <a:r>
              <a:rPr sz="2180" dirty="0">
                <a:latin typeface="Arial"/>
                <a:cs typeface="Arial"/>
              </a:rPr>
              <a:t>the</a:t>
            </a:r>
            <a:r>
              <a:rPr sz="2180" spc="-10" dirty="0">
                <a:latin typeface="Arial"/>
                <a:cs typeface="Arial"/>
              </a:rPr>
              <a:t> </a:t>
            </a:r>
            <a:r>
              <a:rPr sz="2180" spc="-79" dirty="0">
                <a:latin typeface="Arial"/>
                <a:cs typeface="Arial"/>
              </a:rPr>
              <a:t>explanatory</a:t>
            </a:r>
            <a:r>
              <a:rPr sz="2180" spc="-20" dirty="0">
                <a:latin typeface="Arial"/>
                <a:cs typeface="Arial"/>
              </a:rPr>
              <a:t> </a:t>
            </a:r>
            <a:r>
              <a:rPr sz="2180" dirty="0">
                <a:latin typeface="Arial"/>
                <a:cs typeface="Arial"/>
              </a:rPr>
              <a:t>or</a:t>
            </a:r>
            <a:r>
              <a:rPr sz="2180" spc="-10" dirty="0">
                <a:latin typeface="Arial"/>
                <a:cs typeface="Arial"/>
              </a:rPr>
              <a:t> </a:t>
            </a:r>
            <a:r>
              <a:rPr sz="2180" spc="-129" dirty="0">
                <a:latin typeface="Arial"/>
                <a:cs typeface="Arial"/>
              </a:rPr>
              <a:t>response </a:t>
            </a:r>
            <a:r>
              <a:rPr sz="2180" spc="-20" dirty="0">
                <a:latin typeface="Arial"/>
                <a:cs typeface="Arial"/>
              </a:rPr>
              <a:t>variable</a:t>
            </a:r>
            <a:endParaRPr sz="2180" dirty="0">
              <a:latin typeface="Arial"/>
              <a:cs typeface="Arial"/>
            </a:endParaRPr>
          </a:p>
        </p:txBody>
      </p:sp>
      <p:pic>
        <p:nvPicPr>
          <p:cNvPr id="6" name="object 7">
            <a:extLst>
              <a:ext uri="{FF2B5EF4-FFF2-40B4-BE49-F238E27FC236}">
                <a16:creationId xmlns:a16="http://schemas.microsoft.com/office/drawing/2014/main" id="{8BDDB0DA-34E8-6718-3EAA-1619614909FE}"/>
              </a:ext>
            </a:extLst>
          </p:cNvPr>
          <p:cNvPicPr/>
          <p:nvPr/>
        </p:nvPicPr>
        <p:blipFill>
          <a:blip r:embed="rId3" cstate="print"/>
          <a:stretch>
            <a:fillRect/>
          </a:stretch>
        </p:blipFill>
        <p:spPr>
          <a:xfrm>
            <a:off x="3746377" y="2026762"/>
            <a:ext cx="226332" cy="226332"/>
          </a:xfrm>
          <a:prstGeom prst="rect">
            <a:avLst/>
          </a:prstGeom>
        </p:spPr>
      </p:pic>
      <p:sp>
        <p:nvSpPr>
          <p:cNvPr id="7" name="object 8">
            <a:extLst>
              <a:ext uri="{FF2B5EF4-FFF2-40B4-BE49-F238E27FC236}">
                <a16:creationId xmlns:a16="http://schemas.microsoft.com/office/drawing/2014/main" id="{CC4B3F13-9DDB-145F-743A-99FC7F513ED2}"/>
              </a:ext>
            </a:extLst>
          </p:cNvPr>
          <p:cNvSpPr txBox="1"/>
          <p:nvPr/>
        </p:nvSpPr>
        <p:spPr>
          <a:xfrm>
            <a:off x="3794422" y="2001133"/>
            <a:ext cx="130868" cy="207141"/>
          </a:xfrm>
          <a:prstGeom prst="rect">
            <a:avLst/>
          </a:prstGeom>
        </p:spPr>
        <p:txBody>
          <a:bodyPr vert="horz" wrap="square" lIns="0" tIns="23909" rIns="0" bIns="0" rtlCol="0">
            <a:spAutoFit/>
          </a:bodyPr>
          <a:lstStyle/>
          <a:p>
            <a:pPr marL="25168">
              <a:spcBef>
                <a:spcPts val="188"/>
              </a:spcBef>
            </a:pPr>
            <a:r>
              <a:rPr sz="1189" spc="-40" dirty="0">
                <a:solidFill>
                  <a:srgbClr val="FFFFFF"/>
                </a:solidFill>
                <a:latin typeface="Arial"/>
                <a:cs typeface="Arial"/>
              </a:rPr>
              <a:t>2</a:t>
            </a:r>
            <a:endParaRPr sz="1189">
              <a:latin typeface="Arial"/>
              <a:cs typeface="Arial"/>
            </a:endParaRPr>
          </a:p>
        </p:txBody>
      </p:sp>
      <p:pic>
        <p:nvPicPr>
          <p:cNvPr id="8" name="object 9">
            <a:extLst>
              <a:ext uri="{FF2B5EF4-FFF2-40B4-BE49-F238E27FC236}">
                <a16:creationId xmlns:a16="http://schemas.microsoft.com/office/drawing/2014/main" id="{1713C1BA-7ACE-2497-EAE0-D492D6036704}"/>
              </a:ext>
            </a:extLst>
          </p:cNvPr>
          <p:cNvPicPr/>
          <p:nvPr/>
        </p:nvPicPr>
        <p:blipFill>
          <a:blip r:embed="rId4" cstate="print"/>
          <a:stretch>
            <a:fillRect/>
          </a:stretch>
        </p:blipFill>
        <p:spPr>
          <a:xfrm>
            <a:off x="3746377" y="2442975"/>
            <a:ext cx="226332" cy="226332"/>
          </a:xfrm>
          <a:prstGeom prst="rect">
            <a:avLst/>
          </a:prstGeom>
        </p:spPr>
      </p:pic>
      <p:sp>
        <p:nvSpPr>
          <p:cNvPr id="10" name="object 10">
            <a:extLst>
              <a:ext uri="{FF2B5EF4-FFF2-40B4-BE49-F238E27FC236}">
                <a16:creationId xmlns:a16="http://schemas.microsoft.com/office/drawing/2014/main" id="{D2A3A709-4F8F-ED42-F99C-B3065241CD94}"/>
              </a:ext>
            </a:extLst>
          </p:cNvPr>
          <p:cNvSpPr txBox="1"/>
          <p:nvPr/>
        </p:nvSpPr>
        <p:spPr>
          <a:xfrm>
            <a:off x="3794422" y="2417345"/>
            <a:ext cx="130868" cy="207141"/>
          </a:xfrm>
          <a:prstGeom prst="rect">
            <a:avLst/>
          </a:prstGeom>
        </p:spPr>
        <p:txBody>
          <a:bodyPr vert="horz" wrap="square" lIns="0" tIns="23909" rIns="0" bIns="0" rtlCol="0">
            <a:spAutoFit/>
          </a:bodyPr>
          <a:lstStyle/>
          <a:p>
            <a:pPr marL="25168">
              <a:spcBef>
                <a:spcPts val="188"/>
              </a:spcBef>
            </a:pPr>
            <a:r>
              <a:rPr sz="1189" spc="-40" dirty="0">
                <a:solidFill>
                  <a:srgbClr val="FFFFFF"/>
                </a:solidFill>
                <a:latin typeface="Arial"/>
                <a:cs typeface="Arial"/>
              </a:rPr>
              <a:t>3</a:t>
            </a:r>
            <a:endParaRPr sz="1189">
              <a:latin typeface="Arial"/>
              <a:cs typeface="Arial"/>
            </a:endParaRPr>
          </a:p>
        </p:txBody>
      </p:sp>
      <p:sp>
        <p:nvSpPr>
          <p:cNvPr id="11" name="object 11">
            <a:extLst>
              <a:ext uri="{FF2B5EF4-FFF2-40B4-BE49-F238E27FC236}">
                <a16:creationId xmlns:a16="http://schemas.microsoft.com/office/drawing/2014/main" id="{EF9E0A0E-946F-89CD-F87A-8CFA4EA50017}"/>
              </a:ext>
            </a:extLst>
          </p:cNvPr>
          <p:cNvSpPr txBox="1"/>
          <p:nvPr/>
        </p:nvSpPr>
        <p:spPr>
          <a:xfrm>
            <a:off x="3522020" y="3601124"/>
            <a:ext cx="7532475" cy="682302"/>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It</a:t>
            </a:r>
            <a:r>
              <a:rPr sz="2180" spc="-10" dirty="0">
                <a:latin typeface="Arial"/>
                <a:cs typeface="Arial"/>
              </a:rPr>
              <a:t> </a:t>
            </a:r>
            <a:r>
              <a:rPr sz="2180" spc="-129" dirty="0">
                <a:latin typeface="Arial"/>
                <a:cs typeface="Arial"/>
              </a:rPr>
              <a:t>creates</a:t>
            </a:r>
            <a:r>
              <a:rPr sz="2180" dirty="0">
                <a:latin typeface="Arial"/>
                <a:cs typeface="Arial"/>
              </a:rPr>
              <a:t> a</a:t>
            </a:r>
            <a:r>
              <a:rPr sz="2180" spc="-10" dirty="0">
                <a:latin typeface="Arial"/>
                <a:cs typeface="Arial"/>
              </a:rPr>
              <a:t> </a:t>
            </a:r>
            <a:r>
              <a:rPr sz="2180" spc="-89" dirty="0">
                <a:latin typeface="Arial"/>
                <a:cs typeface="Arial"/>
              </a:rPr>
              <a:t>backdoor</a:t>
            </a:r>
            <a:r>
              <a:rPr sz="2180" dirty="0">
                <a:latin typeface="Arial"/>
                <a:cs typeface="Arial"/>
              </a:rPr>
              <a:t> path</a:t>
            </a:r>
            <a:r>
              <a:rPr sz="2180" spc="-10" dirty="0">
                <a:latin typeface="Arial"/>
                <a:cs typeface="Arial"/>
              </a:rPr>
              <a:t> </a:t>
            </a:r>
            <a:r>
              <a:rPr sz="2180" dirty="0">
                <a:latin typeface="Arial"/>
                <a:cs typeface="Arial"/>
              </a:rPr>
              <a:t>(i.e., path</a:t>
            </a:r>
            <a:r>
              <a:rPr sz="2180" spc="-10" dirty="0">
                <a:latin typeface="Arial"/>
                <a:cs typeface="Arial"/>
              </a:rPr>
              <a:t> </a:t>
            </a:r>
            <a:r>
              <a:rPr sz="2180" dirty="0">
                <a:latin typeface="Arial"/>
                <a:cs typeface="Arial"/>
              </a:rPr>
              <a:t>of </a:t>
            </a:r>
            <a:r>
              <a:rPr sz="2180" spc="-79" dirty="0">
                <a:latin typeface="Arial"/>
                <a:cs typeface="Arial"/>
              </a:rPr>
              <a:t>association)</a:t>
            </a:r>
            <a:r>
              <a:rPr sz="2180" spc="-10" dirty="0">
                <a:latin typeface="Arial"/>
                <a:cs typeface="Arial"/>
              </a:rPr>
              <a:t> </a:t>
            </a:r>
            <a:r>
              <a:rPr sz="2180" spc="-129" dirty="0">
                <a:latin typeface="Arial"/>
                <a:cs typeface="Arial"/>
              </a:rPr>
              <a:t>between</a:t>
            </a:r>
            <a:r>
              <a:rPr sz="2180" dirty="0">
                <a:latin typeface="Arial"/>
                <a:cs typeface="Arial"/>
              </a:rPr>
              <a:t> </a:t>
            </a:r>
            <a:r>
              <a:rPr sz="2180" spc="-50" dirty="0">
                <a:latin typeface="Arial"/>
                <a:cs typeface="Arial"/>
              </a:rPr>
              <a:t>the </a:t>
            </a:r>
            <a:r>
              <a:rPr sz="2180" spc="-79" dirty="0">
                <a:latin typeface="Arial"/>
                <a:cs typeface="Arial"/>
              </a:rPr>
              <a:t>explanatory</a:t>
            </a:r>
            <a:r>
              <a:rPr sz="2180" spc="20" dirty="0">
                <a:latin typeface="Arial"/>
                <a:cs typeface="Arial"/>
              </a:rPr>
              <a:t> </a:t>
            </a:r>
            <a:r>
              <a:rPr sz="2180" spc="-79" dirty="0">
                <a:latin typeface="Arial"/>
                <a:cs typeface="Arial"/>
              </a:rPr>
              <a:t>and</a:t>
            </a:r>
            <a:r>
              <a:rPr sz="2180" spc="20" dirty="0">
                <a:latin typeface="Arial"/>
                <a:cs typeface="Arial"/>
              </a:rPr>
              <a:t> </a:t>
            </a:r>
            <a:r>
              <a:rPr sz="2180" spc="-178" dirty="0">
                <a:latin typeface="Arial"/>
                <a:cs typeface="Arial"/>
              </a:rPr>
              <a:t>response</a:t>
            </a:r>
            <a:r>
              <a:rPr sz="2180" spc="30" dirty="0">
                <a:latin typeface="Arial"/>
                <a:cs typeface="Arial"/>
              </a:rPr>
              <a:t> </a:t>
            </a:r>
            <a:r>
              <a:rPr sz="2180" spc="-20" dirty="0">
                <a:latin typeface="Arial"/>
                <a:cs typeface="Arial"/>
              </a:rPr>
              <a:t>variables:</a:t>
            </a:r>
            <a:endParaRPr sz="2180" dirty="0">
              <a:latin typeface="Arial"/>
              <a:cs typeface="Arial"/>
            </a:endParaRPr>
          </a:p>
        </p:txBody>
      </p:sp>
      <p:sp>
        <p:nvSpPr>
          <p:cNvPr id="12" name="object 12">
            <a:extLst>
              <a:ext uri="{FF2B5EF4-FFF2-40B4-BE49-F238E27FC236}">
                <a16:creationId xmlns:a16="http://schemas.microsoft.com/office/drawing/2014/main" id="{A4FC2367-9330-CF70-194A-B7E8608C9D47}"/>
              </a:ext>
            </a:extLst>
          </p:cNvPr>
          <p:cNvSpPr txBox="1"/>
          <p:nvPr/>
        </p:nvSpPr>
        <p:spPr>
          <a:xfrm>
            <a:off x="4289456" y="5178713"/>
            <a:ext cx="2345562" cy="298705"/>
          </a:xfrm>
          <a:prstGeom prst="rect">
            <a:avLst/>
          </a:prstGeom>
        </p:spPr>
        <p:txBody>
          <a:bodyPr vert="horz" wrap="square" lIns="0" tIns="23909" rIns="0" bIns="0" rtlCol="0">
            <a:spAutoFit/>
          </a:bodyPr>
          <a:lstStyle/>
          <a:p>
            <a:pPr marL="25168">
              <a:spcBef>
                <a:spcPts val="188"/>
              </a:spcBef>
            </a:pPr>
            <a:r>
              <a:rPr sz="1784" spc="-50" dirty="0">
                <a:latin typeface="Arial"/>
                <a:cs typeface="Arial"/>
              </a:rPr>
              <a:t>School</a:t>
            </a:r>
            <a:r>
              <a:rPr sz="1784" spc="119" dirty="0">
                <a:latin typeface="Arial"/>
                <a:cs typeface="Arial"/>
              </a:rPr>
              <a:t> </a:t>
            </a:r>
            <a:r>
              <a:rPr sz="1784" dirty="0">
                <a:latin typeface="Arial"/>
                <a:cs typeface="Arial"/>
              </a:rPr>
              <a:t>District</a:t>
            </a:r>
            <a:r>
              <a:rPr sz="1784" spc="129" dirty="0">
                <a:latin typeface="Arial"/>
                <a:cs typeface="Arial"/>
              </a:rPr>
              <a:t> </a:t>
            </a:r>
            <a:r>
              <a:rPr sz="1784" spc="-20" dirty="0">
                <a:latin typeface="Arial"/>
                <a:cs typeface="Arial"/>
              </a:rPr>
              <a:t>Funding</a:t>
            </a:r>
            <a:endParaRPr sz="1784" dirty="0">
              <a:latin typeface="Arial"/>
              <a:cs typeface="Arial"/>
            </a:endParaRPr>
          </a:p>
        </p:txBody>
      </p:sp>
      <p:sp>
        <p:nvSpPr>
          <p:cNvPr id="13" name="object 13">
            <a:extLst>
              <a:ext uri="{FF2B5EF4-FFF2-40B4-BE49-F238E27FC236}">
                <a16:creationId xmlns:a16="http://schemas.microsoft.com/office/drawing/2014/main" id="{9EDACCC4-4622-C0F4-7189-E5D3BFA60572}"/>
              </a:ext>
            </a:extLst>
          </p:cNvPr>
          <p:cNvSpPr txBox="1"/>
          <p:nvPr/>
        </p:nvSpPr>
        <p:spPr>
          <a:xfrm>
            <a:off x="7489965" y="5178713"/>
            <a:ext cx="2012099" cy="298705"/>
          </a:xfrm>
          <a:prstGeom prst="rect">
            <a:avLst/>
          </a:prstGeom>
        </p:spPr>
        <p:txBody>
          <a:bodyPr vert="horz" wrap="square" lIns="0" tIns="23909" rIns="0" bIns="0" rtlCol="0">
            <a:spAutoFit/>
          </a:bodyPr>
          <a:lstStyle/>
          <a:p>
            <a:pPr marL="25168">
              <a:spcBef>
                <a:spcPts val="188"/>
              </a:spcBef>
            </a:pPr>
            <a:r>
              <a:rPr sz="1784" spc="-69" dirty="0">
                <a:latin typeface="Arial"/>
                <a:cs typeface="Arial"/>
              </a:rPr>
              <a:t>Cursive</a:t>
            </a:r>
            <a:r>
              <a:rPr sz="1784" spc="-10" dirty="0">
                <a:latin typeface="Arial"/>
                <a:cs typeface="Arial"/>
              </a:rPr>
              <a:t> </a:t>
            </a:r>
            <a:r>
              <a:rPr sz="1784" spc="-20" dirty="0">
                <a:latin typeface="Arial"/>
                <a:cs typeface="Arial"/>
              </a:rPr>
              <a:t>Handwriting</a:t>
            </a:r>
            <a:endParaRPr sz="1784">
              <a:latin typeface="Arial"/>
              <a:cs typeface="Arial"/>
            </a:endParaRPr>
          </a:p>
        </p:txBody>
      </p:sp>
      <p:sp>
        <p:nvSpPr>
          <p:cNvPr id="14" name="object 14">
            <a:extLst>
              <a:ext uri="{FF2B5EF4-FFF2-40B4-BE49-F238E27FC236}">
                <a16:creationId xmlns:a16="http://schemas.microsoft.com/office/drawing/2014/main" id="{7DCE5D4C-61B7-B3D6-AD71-EB6CBB4DA373}"/>
              </a:ext>
            </a:extLst>
          </p:cNvPr>
          <p:cNvSpPr txBox="1"/>
          <p:nvPr/>
        </p:nvSpPr>
        <p:spPr>
          <a:xfrm>
            <a:off x="10358093" y="5200658"/>
            <a:ext cx="1074630" cy="298705"/>
          </a:xfrm>
          <a:prstGeom prst="rect">
            <a:avLst/>
          </a:prstGeom>
        </p:spPr>
        <p:txBody>
          <a:bodyPr vert="horz" wrap="square" lIns="0" tIns="23909" rIns="0" bIns="0" rtlCol="0">
            <a:spAutoFit/>
          </a:bodyPr>
          <a:lstStyle/>
          <a:p>
            <a:pPr marL="25168">
              <a:spcBef>
                <a:spcPts val="188"/>
              </a:spcBef>
            </a:pPr>
            <a:r>
              <a:rPr sz="1784" dirty="0">
                <a:latin typeface="Arial"/>
                <a:cs typeface="Arial"/>
              </a:rPr>
              <a:t>SAT</a:t>
            </a:r>
            <a:r>
              <a:rPr sz="1784" spc="-79" dirty="0">
                <a:latin typeface="Arial"/>
                <a:cs typeface="Arial"/>
              </a:rPr>
              <a:t> </a:t>
            </a:r>
            <a:r>
              <a:rPr sz="1784" spc="-89" dirty="0">
                <a:latin typeface="Arial"/>
                <a:cs typeface="Arial"/>
              </a:rPr>
              <a:t>Score</a:t>
            </a:r>
            <a:endParaRPr sz="1784">
              <a:latin typeface="Arial"/>
              <a:cs typeface="Arial"/>
            </a:endParaRPr>
          </a:p>
        </p:txBody>
      </p:sp>
      <p:grpSp>
        <p:nvGrpSpPr>
          <p:cNvPr id="15" name="object 15">
            <a:extLst>
              <a:ext uri="{FF2B5EF4-FFF2-40B4-BE49-F238E27FC236}">
                <a16:creationId xmlns:a16="http://schemas.microsoft.com/office/drawing/2014/main" id="{8C0BB6F8-A585-AF21-F469-FD06F3E2B28E}"/>
              </a:ext>
            </a:extLst>
          </p:cNvPr>
          <p:cNvGrpSpPr/>
          <p:nvPr/>
        </p:nvGrpSpPr>
        <p:grpSpPr>
          <a:xfrm>
            <a:off x="6705236" y="5332997"/>
            <a:ext cx="664408" cy="80534"/>
            <a:chOff x="1720800" y="2385644"/>
            <a:chExt cx="335280" cy="40640"/>
          </a:xfrm>
        </p:grpSpPr>
        <p:sp>
          <p:nvSpPr>
            <p:cNvPr id="16" name="object 16">
              <a:extLst>
                <a:ext uri="{FF2B5EF4-FFF2-40B4-BE49-F238E27FC236}">
                  <a16:creationId xmlns:a16="http://schemas.microsoft.com/office/drawing/2014/main" id="{4B49F598-3B25-EEAD-8F3E-9EC11D3D60B4}"/>
                </a:ext>
              </a:extLst>
            </p:cNvPr>
            <p:cNvSpPr/>
            <p:nvPr/>
          </p:nvSpPr>
          <p:spPr>
            <a:xfrm>
              <a:off x="1720800" y="2405888"/>
              <a:ext cx="309880" cy="0"/>
            </a:xfrm>
            <a:custGeom>
              <a:avLst/>
              <a:gdLst/>
              <a:ahLst/>
              <a:cxnLst/>
              <a:rect l="l" t="t" r="r" b="b"/>
              <a:pathLst>
                <a:path w="309880">
                  <a:moveTo>
                    <a:pt x="0" y="0"/>
                  </a:moveTo>
                  <a:lnTo>
                    <a:pt x="309393" y="0"/>
                  </a:lnTo>
                </a:path>
              </a:pathLst>
            </a:custGeom>
            <a:ln w="5060">
              <a:solidFill>
                <a:srgbClr val="000000"/>
              </a:solidFill>
            </a:ln>
          </p:spPr>
          <p:txBody>
            <a:bodyPr wrap="square" lIns="0" tIns="0" rIns="0" bIns="0" rtlCol="0"/>
            <a:lstStyle/>
            <a:p>
              <a:endParaRPr sz="3567"/>
            </a:p>
          </p:txBody>
        </p:sp>
        <p:sp>
          <p:nvSpPr>
            <p:cNvPr id="17" name="object 17">
              <a:extLst>
                <a:ext uri="{FF2B5EF4-FFF2-40B4-BE49-F238E27FC236}">
                  <a16:creationId xmlns:a16="http://schemas.microsoft.com/office/drawing/2014/main" id="{7C5EFEC2-3056-4008-BA29-4D2CAA92E79F}"/>
                </a:ext>
              </a:extLst>
            </p:cNvPr>
            <p:cNvSpPr/>
            <p:nvPr/>
          </p:nvSpPr>
          <p:spPr>
            <a:xfrm>
              <a:off x="2015010" y="2385644"/>
              <a:ext cx="40640" cy="40640"/>
            </a:xfrm>
            <a:custGeom>
              <a:avLst/>
              <a:gdLst/>
              <a:ahLst/>
              <a:cxnLst/>
              <a:rect l="l" t="t" r="r" b="b"/>
              <a:pathLst>
                <a:path w="40639" h="40639">
                  <a:moveTo>
                    <a:pt x="0" y="0"/>
                  </a:moveTo>
                  <a:lnTo>
                    <a:pt x="15182" y="20243"/>
                  </a:lnTo>
                  <a:lnTo>
                    <a:pt x="0" y="40487"/>
                  </a:lnTo>
                  <a:lnTo>
                    <a:pt x="40487" y="20243"/>
                  </a:lnTo>
                  <a:lnTo>
                    <a:pt x="0" y="0"/>
                  </a:lnTo>
                  <a:close/>
                </a:path>
              </a:pathLst>
            </a:custGeom>
            <a:solidFill>
              <a:srgbClr val="000000"/>
            </a:solidFill>
          </p:spPr>
          <p:txBody>
            <a:bodyPr wrap="square" lIns="0" tIns="0" rIns="0" bIns="0" rtlCol="0"/>
            <a:lstStyle/>
            <a:p>
              <a:endParaRPr sz="3567"/>
            </a:p>
          </p:txBody>
        </p:sp>
      </p:grpSp>
      <p:grpSp>
        <p:nvGrpSpPr>
          <p:cNvPr id="18" name="object 18">
            <a:extLst>
              <a:ext uri="{FF2B5EF4-FFF2-40B4-BE49-F238E27FC236}">
                <a16:creationId xmlns:a16="http://schemas.microsoft.com/office/drawing/2014/main" id="{E83D869C-E27B-0D17-C3D2-CC5DC06D3C25}"/>
              </a:ext>
            </a:extLst>
          </p:cNvPr>
          <p:cNvGrpSpPr/>
          <p:nvPr/>
        </p:nvGrpSpPr>
        <p:grpSpPr>
          <a:xfrm>
            <a:off x="5456644" y="4632284"/>
            <a:ext cx="5392024" cy="559965"/>
            <a:chOff x="1090723" y="2032043"/>
            <a:chExt cx="2720975" cy="282575"/>
          </a:xfrm>
        </p:grpSpPr>
        <p:sp>
          <p:nvSpPr>
            <p:cNvPr id="19" name="object 19">
              <a:extLst>
                <a:ext uri="{FF2B5EF4-FFF2-40B4-BE49-F238E27FC236}">
                  <a16:creationId xmlns:a16="http://schemas.microsoft.com/office/drawing/2014/main" id="{50F1D91F-66E2-E65C-B803-53AD0EC4E6A2}"/>
                </a:ext>
              </a:extLst>
            </p:cNvPr>
            <p:cNvSpPr/>
            <p:nvPr/>
          </p:nvSpPr>
          <p:spPr>
            <a:xfrm>
              <a:off x="1093254" y="2034574"/>
              <a:ext cx="2694940" cy="272415"/>
            </a:xfrm>
            <a:custGeom>
              <a:avLst/>
              <a:gdLst/>
              <a:ahLst/>
              <a:cxnLst/>
              <a:rect l="l" t="t" r="r" b="b"/>
              <a:pathLst>
                <a:path w="2694940" h="272414">
                  <a:moveTo>
                    <a:pt x="0" y="271995"/>
                  </a:moveTo>
                  <a:lnTo>
                    <a:pt x="53770" y="252687"/>
                  </a:lnTo>
                  <a:lnTo>
                    <a:pt x="107015" y="234102"/>
                  </a:lnTo>
                  <a:lnTo>
                    <a:pt x="159752" y="216238"/>
                  </a:lnTo>
                  <a:lnTo>
                    <a:pt x="211998" y="199093"/>
                  </a:lnTo>
                  <a:lnTo>
                    <a:pt x="263772" y="182667"/>
                  </a:lnTo>
                  <a:lnTo>
                    <a:pt x="315090" y="166958"/>
                  </a:lnTo>
                  <a:lnTo>
                    <a:pt x="365972" y="151964"/>
                  </a:lnTo>
                  <a:lnTo>
                    <a:pt x="416434" y="137684"/>
                  </a:lnTo>
                  <a:lnTo>
                    <a:pt x="466496" y="124117"/>
                  </a:lnTo>
                  <a:lnTo>
                    <a:pt x="516173" y="111262"/>
                  </a:lnTo>
                  <a:lnTo>
                    <a:pt x="565485" y="99117"/>
                  </a:lnTo>
                  <a:lnTo>
                    <a:pt x="614448" y="87680"/>
                  </a:lnTo>
                  <a:lnTo>
                    <a:pt x="663081" y="76952"/>
                  </a:lnTo>
                  <a:lnTo>
                    <a:pt x="711402" y="66929"/>
                  </a:lnTo>
                  <a:lnTo>
                    <a:pt x="759428" y="57611"/>
                  </a:lnTo>
                  <a:lnTo>
                    <a:pt x="807178" y="48996"/>
                  </a:lnTo>
                  <a:lnTo>
                    <a:pt x="854668" y="41084"/>
                  </a:lnTo>
                  <a:lnTo>
                    <a:pt x="901917" y="33872"/>
                  </a:lnTo>
                  <a:lnTo>
                    <a:pt x="948942" y="27360"/>
                  </a:lnTo>
                  <a:lnTo>
                    <a:pt x="995762" y="21546"/>
                  </a:lnTo>
                  <a:lnTo>
                    <a:pt x="1042394" y="16428"/>
                  </a:lnTo>
                  <a:lnTo>
                    <a:pt x="1088856" y="12006"/>
                  </a:lnTo>
                  <a:lnTo>
                    <a:pt x="1135166" y="8278"/>
                  </a:lnTo>
                  <a:lnTo>
                    <a:pt x="1181341" y="5242"/>
                  </a:lnTo>
                  <a:lnTo>
                    <a:pt x="1227399" y="2898"/>
                  </a:lnTo>
                  <a:lnTo>
                    <a:pt x="1273359" y="1244"/>
                  </a:lnTo>
                  <a:lnTo>
                    <a:pt x="1319237" y="278"/>
                  </a:lnTo>
                  <a:lnTo>
                    <a:pt x="1365053" y="0"/>
                  </a:lnTo>
                  <a:lnTo>
                    <a:pt x="1410822" y="407"/>
                  </a:lnTo>
                  <a:lnTo>
                    <a:pt x="1456564" y="1499"/>
                  </a:lnTo>
                  <a:lnTo>
                    <a:pt x="1502296" y="3274"/>
                  </a:lnTo>
                  <a:lnTo>
                    <a:pt x="1548036" y="5731"/>
                  </a:lnTo>
                  <a:lnTo>
                    <a:pt x="1593802" y="8869"/>
                  </a:lnTo>
                  <a:lnTo>
                    <a:pt x="1639611" y="12686"/>
                  </a:lnTo>
                  <a:lnTo>
                    <a:pt x="1685482" y="17180"/>
                  </a:lnTo>
                  <a:lnTo>
                    <a:pt x="1731431" y="22351"/>
                  </a:lnTo>
                  <a:lnTo>
                    <a:pt x="1777478" y="28198"/>
                  </a:lnTo>
                  <a:lnTo>
                    <a:pt x="1823639" y="34718"/>
                  </a:lnTo>
                  <a:lnTo>
                    <a:pt x="1869932" y="41910"/>
                  </a:lnTo>
                  <a:lnTo>
                    <a:pt x="1916376" y="49774"/>
                  </a:lnTo>
                  <a:lnTo>
                    <a:pt x="1962988" y="58307"/>
                  </a:lnTo>
                  <a:lnTo>
                    <a:pt x="2009786" y="67508"/>
                  </a:lnTo>
                  <a:lnTo>
                    <a:pt x="2056787" y="77377"/>
                  </a:lnTo>
                  <a:lnTo>
                    <a:pt x="2104010" y="87911"/>
                  </a:lnTo>
                  <a:lnTo>
                    <a:pt x="2151473" y="99110"/>
                  </a:lnTo>
                  <a:lnTo>
                    <a:pt x="2199192" y="110972"/>
                  </a:lnTo>
                  <a:lnTo>
                    <a:pt x="2247186" y="123495"/>
                  </a:lnTo>
                  <a:lnTo>
                    <a:pt x="2295473" y="136679"/>
                  </a:lnTo>
                  <a:lnTo>
                    <a:pt x="2344070" y="150521"/>
                  </a:lnTo>
                  <a:lnTo>
                    <a:pt x="2392995" y="165021"/>
                  </a:lnTo>
                  <a:lnTo>
                    <a:pt x="2442267" y="180178"/>
                  </a:lnTo>
                  <a:lnTo>
                    <a:pt x="2491902" y="195989"/>
                  </a:lnTo>
                  <a:lnTo>
                    <a:pt x="2541919" y="212454"/>
                  </a:lnTo>
                  <a:lnTo>
                    <a:pt x="2592335" y="229571"/>
                  </a:lnTo>
                  <a:lnTo>
                    <a:pt x="2643169" y="247339"/>
                  </a:lnTo>
                  <a:lnTo>
                    <a:pt x="2694437" y="265757"/>
                  </a:lnTo>
                </a:path>
              </a:pathLst>
            </a:custGeom>
            <a:ln w="5060">
              <a:solidFill>
                <a:srgbClr val="000000"/>
              </a:solidFill>
            </a:ln>
          </p:spPr>
          <p:txBody>
            <a:bodyPr wrap="square" lIns="0" tIns="0" rIns="0" bIns="0" rtlCol="0"/>
            <a:lstStyle/>
            <a:p>
              <a:endParaRPr sz="3567"/>
            </a:p>
          </p:txBody>
        </p:sp>
        <p:sp>
          <p:nvSpPr>
            <p:cNvPr id="21" name="object 20">
              <a:extLst>
                <a:ext uri="{FF2B5EF4-FFF2-40B4-BE49-F238E27FC236}">
                  <a16:creationId xmlns:a16="http://schemas.microsoft.com/office/drawing/2014/main" id="{2B0EDCF6-751C-4139-A65C-8FD0ABFC1DA8}"/>
                </a:ext>
              </a:extLst>
            </p:cNvPr>
            <p:cNvSpPr/>
            <p:nvPr/>
          </p:nvSpPr>
          <p:spPr>
            <a:xfrm>
              <a:off x="3766501" y="2276115"/>
              <a:ext cx="45085" cy="38100"/>
            </a:xfrm>
            <a:custGeom>
              <a:avLst/>
              <a:gdLst/>
              <a:ahLst/>
              <a:cxnLst/>
              <a:rect l="l" t="t" r="r" b="b"/>
              <a:pathLst>
                <a:path w="45085" h="38100">
                  <a:moveTo>
                    <a:pt x="13847" y="0"/>
                  </a:moveTo>
                  <a:lnTo>
                    <a:pt x="21190" y="24215"/>
                  </a:lnTo>
                  <a:lnTo>
                    <a:pt x="0" y="38045"/>
                  </a:lnTo>
                  <a:lnTo>
                    <a:pt x="44969" y="32870"/>
                  </a:lnTo>
                  <a:lnTo>
                    <a:pt x="13847" y="0"/>
                  </a:lnTo>
                  <a:close/>
                </a:path>
              </a:pathLst>
            </a:custGeom>
            <a:solidFill>
              <a:srgbClr val="000000"/>
            </a:solidFill>
          </p:spPr>
          <p:txBody>
            <a:bodyPr wrap="square" lIns="0" tIns="0" rIns="0" bIns="0" rtlCol="0"/>
            <a:lstStyle/>
            <a:p>
              <a:endParaRPr sz="3567"/>
            </a:p>
          </p:txBody>
        </p:sp>
      </p:grpSp>
    </p:spTree>
    <p:extLst>
      <p:ext uri="{BB962C8B-B14F-4D97-AF65-F5344CB8AC3E}">
        <p14:creationId xmlns:p14="http://schemas.microsoft.com/office/powerpoint/2010/main" val="3871271199"/>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109" dirty="0"/>
              <a:t>Confounding</a:t>
            </a:r>
            <a:r>
              <a:rPr lang="en-US" spc="-20" dirty="0"/>
              <a:t> </a:t>
            </a:r>
            <a:r>
              <a:rPr lang="en-US" spc="-119" dirty="0"/>
              <a:t>Variables</a:t>
            </a:r>
            <a:endParaRPr lang="en-US" dirty="0"/>
          </a:p>
        </p:txBody>
      </p:sp>
      <p:sp>
        <p:nvSpPr>
          <p:cNvPr id="2" name="object 3">
            <a:extLst>
              <a:ext uri="{FF2B5EF4-FFF2-40B4-BE49-F238E27FC236}">
                <a16:creationId xmlns:a16="http://schemas.microsoft.com/office/drawing/2014/main" id="{CC617D6A-755C-BDC2-0CDB-608451C354EB}"/>
              </a:ext>
            </a:extLst>
          </p:cNvPr>
          <p:cNvSpPr txBox="1"/>
          <p:nvPr/>
        </p:nvSpPr>
        <p:spPr>
          <a:xfrm>
            <a:off x="3544590" y="746095"/>
            <a:ext cx="8316426" cy="682302"/>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A</a:t>
            </a:r>
            <a:r>
              <a:rPr sz="2180" spc="-30" dirty="0">
                <a:latin typeface="Arial"/>
                <a:cs typeface="Arial"/>
              </a:rPr>
              <a:t> </a:t>
            </a:r>
            <a:r>
              <a:rPr sz="2180" spc="-99" dirty="0">
                <a:solidFill>
                  <a:srgbClr val="00B0F0"/>
                </a:solidFill>
                <a:latin typeface="Arial"/>
                <a:cs typeface="Arial"/>
              </a:rPr>
              <a:t>confounder</a:t>
            </a:r>
            <a:r>
              <a:rPr sz="2180" spc="-20" dirty="0">
                <a:solidFill>
                  <a:srgbClr val="00B0F0"/>
                </a:solidFill>
                <a:latin typeface="Arial"/>
                <a:cs typeface="Arial"/>
              </a:rPr>
              <a:t> </a:t>
            </a:r>
            <a:r>
              <a:rPr sz="2180" dirty="0">
                <a:latin typeface="Arial"/>
                <a:cs typeface="Arial"/>
              </a:rPr>
              <a:t>is</a:t>
            </a:r>
            <a:r>
              <a:rPr sz="2180" spc="-20" dirty="0">
                <a:latin typeface="Arial"/>
                <a:cs typeface="Arial"/>
              </a:rPr>
              <a:t> </a:t>
            </a:r>
            <a:r>
              <a:rPr sz="2180" dirty="0">
                <a:latin typeface="Arial"/>
                <a:cs typeface="Arial"/>
              </a:rPr>
              <a:t>a</a:t>
            </a:r>
            <a:r>
              <a:rPr sz="2180" spc="-20" dirty="0">
                <a:latin typeface="Arial"/>
                <a:cs typeface="Arial"/>
              </a:rPr>
              <a:t> </a:t>
            </a:r>
            <a:r>
              <a:rPr sz="2180" spc="-89" dirty="0">
                <a:latin typeface="Arial"/>
                <a:cs typeface="Arial"/>
              </a:rPr>
              <a:t>variable</a:t>
            </a:r>
            <a:r>
              <a:rPr sz="2180" spc="-20" dirty="0">
                <a:latin typeface="Arial"/>
                <a:cs typeface="Arial"/>
              </a:rPr>
              <a:t> </a:t>
            </a:r>
            <a:r>
              <a:rPr sz="2180" spc="-40" dirty="0">
                <a:latin typeface="Arial"/>
                <a:cs typeface="Arial"/>
              </a:rPr>
              <a:t>(which</a:t>
            </a:r>
            <a:r>
              <a:rPr sz="2180" spc="-20" dirty="0">
                <a:latin typeface="Arial"/>
                <a:cs typeface="Arial"/>
              </a:rPr>
              <a:t> </a:t>
            </a:r>
            <a:r>
              <a:rPr sz="2180" spc="-99" dirty="0">
                <a:latin typeface="Arial"/>
                <a:cs typeface="Arial"/>
              </a:rPr>
              <a:t>may</a:t>
            </a:r>
            <a:r>
              <a:rPr sz="2180" spc="-20" dirty="0">
                <a:latin typeface="Arial"/>
                <a:cs typeface="Arial"/>
              </a:rPr>
              <a:t> </a:t>
            </a:r>
            <a:r>
              <a:rPr sz="2180" dirty="0">
                <a:latin typeface="Arial"/>
                <a:cs typeface="Arial"/>
              </a:rPr>
              <a:t>or</a:t>
            </a:r>
            <a:r>
              <a:rPr sz="2180" spc="-20" dirty="0">
                <a:latin typeface="Arial"/>
                <a:cs typeface="Arial"/>
              </a:rPr>
              <a:t> </a:t>
            </a:r>
            <a:r>
              <a:rPr sz="2180" spc="-99" dirty="0">
                <a:latin typeface="Arial"/>
                <a:cs typeface="Arial"/>
              </a:rPr>
              <a:t>may</a:t>
            </a:r>
            <a:r>
              <a:rPr sz="2180" spc="-20" dirty="0">
                <a:latin typeface="Arial"/>
                <a:cs typeface="Arial"/>
              </a:rPr>
              <a:t> </a:t>
            </a:r>
            <a:r>
              <a:rPr sz="2180" dirty="0">
                <a:latin typeface="Arial"/>
                <a:cs typeface="Arial"/>
              </a:rPr>
              <a:t>not</a:t>
            </a:r>
            <a:r>
              <a:rPr sz="2180" spc="-20" dirty="0">
                <a:latin typeface="Arial"/>
                <a:cs typeface="Arial"/>
              </a:rPr>
              <a:t> </a:t>
            </a:r>
            <a:r>
              <a:rPr sz="2180" spc="-129" dirty="0">
                <a:latin typeface="Arial"/>
                <a:cs typeface="Arial"/>
              </a:rPr>
              <a:t>have</a:t>
            </a:r>
            <a:r>
              <a:rPr sz="2180" spc="-20" dirty="0">
                <a:latin typeface="Arial"/>
                <a:cs typeface="Arial"/>
              </a:rPr>
              <a:t> </a:t>
            </a:r>
            <a:r>
              <a:rPr sz="2180" spc="-139" dirty="0">
                <a:latin typeface="Arial"/>
                <a:cs typeface="Arial"/>
              </a:rPr>
              <a:t>been</a:t>
            </a:r>
            <a:r>
              <a:rPr sz="2180" spc="-10" dirty="0">
                <a:latin typeface="Arial"/>
                <a:cs typeface="Arial"/>
              </a:rPr>
              <a:t> </a:t>
            </a:r>
            <a:r>
              <a:rPr sz="2180" spc="-89" dirty="0">
                <a:latin typeface="Arial"/>
                <a:cs typeface="Arial"/>
              </a:rPr>
              <a:t>measured) </a:t>
            </a:r>
            <a:r>
              <a:rPr sz="2180" dirty="0">
                <a:latin typeface="Arial"/>
                <a:cs typeface="Arial"/>
              </a:rPr>
              <a:t>that</a:t>
            </a:r>
            <a:r>
              <a:rPr sz="2180" spc="178" dirty="0">
                <a:latin typeface="Arial"/>
                <a:cs typeface="Arial"/>
              </a:rPr>
              <a:t> </a:t>
            </a:r>
            <a:r>
              <a:rPr sz="2180" spc="-50" dirty="0">
                <a:latin typeface="Arial"/>
                <a:cs typeface="Arial"/>
              </a:rPr>
              <a:t>is:</a:t>
            </a:r>
            <a:endParaRPr sz="2180">
              <a:latin typeface="Arial"/>
              <a:cs typeface="Arial"/>
            </a:endParaRPr>
          </a:p>
        </p:txBody>
      </p:sp>
      <p:pic>
        <p:nvPicPr>
          <p:cNvPr id="3" name="object 4">
            <a:extLst>
              <a:ext uri="{FF2B5EF4-FFF2-40B4-BE49-F238E27FC236}">
                <a16:creationId xmlns:a16="http://schemas.microsoft.com/office/drawing/2014/main" id="{9A794134-3B04-C3A2-313A-2402F71CF8D1}"/>
              </a:ext>
            </a:extLst>
          </p:cNvPr>
          <p:cNvPicPr/>
          <p:nvPr/>
        </p:nvPicPr>
        <p:blipFill>
          <a:blip r:embed="rId2" cstate="print"/>
          <a:stretch>
            <a:fillRect/>
          </a:stretch>
        </p:blipFill>
        <p:spPr>
          <a:xfrm>
            <a:off x="3746377" y="1610552"/>
            <a:ext cx="226332" cy="226332"/>
          </a:xfrm>
          <a:prstGeom prst="rect">
            <a:avLst/>
          </a:prstGeom>
        </p:spPr>
      </p:pic>
      <p:sp>
        <p:nvSpPr>
          <p:cNvPr id="4" name="object 5">
            <a:extLst>
              <a:ext uri="{FF2B5EF4-FFF2-40B4-BE49-F238E27FC236}">
                <a16:creationId xmlns:a16="http://schemas.microsoft.com/office/drawing/2014/main" id="{65159E20-2D0F-CE3D-1E19-6F8746D675A1}"/>
              </a:ext>
            </a:extLst>
          </p:cNvPr>
          <p:cNvSpPr txBox="1"/>
          <p:nvPr/>
        </p:nvSpPr>
        <p:spPr>
          <a:xfrm>
            <a:off x="3794422" y="1584923"/>
            <a:ext cx="130868" cy="207141"/>
          </a:xfrm>
          <a:prstGeom prst="rect">
            <a:avLst/>
          </a:prstGeom>
        </p:spPr>
        <p:txBody>
          <a:bodyPr vert="horz" wrap="square" lIns="0" tIns="23909" rIns="0" bIns="0" rtlCol="0">
            <a:spAutoFit/>
          </a:bodyPr>
          <a:lstStyle/>
          <a:p>
            <a:pPr marL="25168">
              <a:spcBef>
                <a:spcPts val="188"/>
              </a:spcBef>
            </a:pPr>
            <a:r>
              <a:rPr sz="1189" spc="-40" dirty="0">
                <a:solidFill>
                  <a:srgbClr val="FFFFFF"/>
                </a:solidFill>
                <a:latin typeface="Arial"/>
                <a:cs typeface="Arial"/>
              </a:rPr>
              <a:t>1</a:t>
            </a:r>
            <a:endParaRPr sz="1189">
              <a:latin typeface="Arial"/>
              <a:cs typeface="Arial"/>
            </a:endParaRPr>
          </a:p>
        </p:txBody>
      </p:sp>
      <p:sp>
        <p:nvSpPr>
          <p:cNvPr id="5" name="object 6">
            <a:extLst>
              <a:ext uri="{FF2B5EF4-FFF2-40B4-BE49-F238E27FC236}">
                <a16:creationId xmlns:a16="http://schemas.microsoft.com/office/drawing/2014/main" id="{BDE4BF2F-3E07-3E7C-3FB2-1DFA0F2E37E5}"/>
              </a:ext>
            </a:extLst>
          </p:cNvPr>
          <p:cNvSpPr txBox="1"/>
          <p:nvPr/>
        </p:nvSpPr>
        <p:spPr>
          <a:xfrm>
            <a:off x="4093681" y="1416540"/>
            <a:ext cx="7845400" cy="2028718"/>
          </a:xfrm>
          <a:prstGeom prst="rect">
            <a:avLst/>
          </a:prstGeom>
        </p:spPr>
        <p:txBody>
          <a:bodyPr vert="horz" wrap="square" lIns="0" tIns="25167" rIns="0" bIns="0" rtlCol="0">
            <a:spAutoFit/>
          </a:bodyPr>
          <a:lstStyle/>
          <a:p>
            <a:pPr marL="25168" marR="3301986">
              <a:lnSpc>
                <a:spcPct val="125299"/>
              </a:lnSpc>
              <a:spcBef>
                <a:spcPts val="198"/>
              </a:spcBef>
            </a:pPr>
            <a:r>
              <a:rPr sz="2180" spc="-99" dirty="0">
                <a:latin typeface="Arial"/>
                <a:cs typeface="Arial"/>
              </a:rPr>
              <a:t>Associated</a:t>
            </a:r>
            <a:r>
              <a:rPr sz="2180" spc="-20" dirty="0">
                <a:latin typeface="Arial"/>
                <a:cs typeface="Arial"/>
              </a:rPr>
              <a:t> </a:t>
            </a:r>
            <a:r>
              <a:rPr sz="2180" dirty="0">
                <a:latin typeface="Arial"/>
                <a:cs typeface="Arial"/>
              </a:rPr>
              <a:t>with</a:t>
            </a:r>
            <a:r>
              <a:rPr sz="2180" spc="-10" dirty="0">
                <a:latin typeface="Arial"/>
                <a:cs typeface="Arial"/>
              </a:rPr>
              <a:t> </a:t>
            </a:r>
            <a:r>
              <a:rPr sz="2180" dirty="0">
                <a:latin typeface="Arial"/>
                <a:cs typeface="Arial"/>
              </a:rPr>
              <a:t>the</a:t>
            </a:r>
            <a:r>
              <a:rPr sz="2180" spc="-20" dirty="0">
                <a:latin typeface="Arial"/>
                <a:cs typeface="Arial"/>
              </a:rPr>
              <a:t> </a:t>
            </a:r>
            <a:r>
              <a:rPr sz="2180" spc="-79" dirty="0">
                <a:latin typeface="Arial"/>
                <a:cs typeface="Arial"/>
              </a:rPr>
              <a:t>explanatory</a:t>
            </a:r>
            <a:r>
              <a:rPr sz="2180" spc="-10" dirty="0">
                <a:latin typeface="Arial"/>
                <a:cs typeface="Arial"/>
              </a:rPr>
              <a:t> </a:t>
            </a:r>
            <a:r>
              <a:rPr sz="2180" spc="-89" dirty="0">
                <a:latin typeface="Arial"/>
                <a:cs typeface="Arial"/>
              </a:rPr>
              <a:t>variable </a:t>
            </a:r>
            <a:r>
              <a:rPr sz="2180" spc="-99" dirty="0">
                <a:latin typeface="Arial"/>
                <a:cs typeface="Arial"/>
              </a:rPr>
              <a:t>Associated</a:t>
            </a:r>
            <a:r>
              <a:rPr sz="2180" spc="30" dirty="0">
                <a:latin typeface="Arial"/>
                <a:cs typeface="Arial"/>
              </a:rPr>
              <a:t> </a:t>
            </a:r>
            <a:r>
              <a:rPr sz="2180" dirty="0">
                <a:latin typeface="Arial"/>
                <a:cs typeface="Arial"/>
              </a:rPr>
              <a:t>with</a:t>
            </a:r>
            <a:r>
              <a:rPr sz="2180" spc="30" dirty="0">
                <a:latin typeface="Arial"/>
                <a:cs typeface="Arial"/>
              </a:rPr>
              <a:t> </a:t>
            </a:r>
            <a:r>
              <a:rPr sz="2180" dirty="0">
                <a:latin typeface="Arial"/>
                <a:cs typeface="Arial"/>
              </a:rPr>
              <a:t>the</a:t>
            </a:r>
            <a:r>
              <a:rPr sz="2180" spc="40" dirty="0">
                <a:latin typeface="Arial"/>
                <a:cs typeface="Arial"/>
              </a:rPr>
              <a:t> </a:t>
            </a:r>
            <a:r>
              <a:rPr sz="2180" spc="-178" dirty="0">
                <a:latin typeface="Arial"/>
                <a:cs typeface="Arial"/>
              </a:rPr>
              <a:t>response</a:t>
            </a:r>
            <a:r>
              <a:rPr sz="2180" spc="30" dirty="0">
                <a:latin typeface="Arial"/>
                <a:cs typeface="Arial"/>
              </a:rPr>
              <a:t> </a:t>
            </a:r>
            <a:r>
              <a:rPr sz="2180" spc="-20" dirty="0">
                <a:latin typeface="Arial"/>
                <a:cs typeface="Arial"/>
              </a:rPr>
              <a:t>variable</a:t>
            </a:r>
            <a:endParaRPr sz="2180" dirty="0">
              <a:latin typeface="Arial"/>
              <a:cs typeface="Arial"/>
            </a:endParaRPr>
          </a:p>
          <a:p>
            <a:pPr marL="25168" marR="10067">
              <a:lnSpc>
                <a:spcPct val="102699"/>
              </a:lnSpc>
              <a:spcBef>
                <a:spcPts val="595"/>
              </a:spcBef>
            </a:pPr>
            <a:r>
              <a:rPr sz="2180" dirty="0">
                <a:latin typeface="Arial"/>
                <a:cs typeface="Arial"/>
              </a:rPr>
              <a:t>Not</a:t>
            </a:r>
            <a:r>
              <a:rPr sz="2180" spc="-50" dirty="0">
                <a:latin typeface="Arial"/>
                <a:cs typeface="Arial"/>
              </a:rPr>
              <a:t> </a:t>
            </a:r>
            <a:r>
              <a:rPr sz="2180" dirty="0">
                <a:latin typeface="Arial"/>
                <a:cs typeface="Arial"/>
              </a:rPr>
              <a:t>a</a:t>
            </a:r>
            <a:r>
              <a:rPr sz="2180" spc="-10" dirty="0">
                <a:latin typeface="Arial"/>
                <a:cs typeface="Arial"/>
              </a:rPr>
              <a:t> </a:t>
            </a:r>
            <a:r>
              <a:rPr sz="2180" spc="-109" dirty="0">
                <a:latin typeface="Arial"/>
                <a:cs typeface="Arial"/>
              </a:rPr>
              <a:t>downstream</a:t>
            </a:r>
            <a:r>
              <a:rPr sz="2180" spc="-20" dirty="0">
                <a:latin typeface="Arial"/>
                <a:cs typeface="Arial"/>
              </a:rPr>
              <a:t> </a:t>
            </a:r>
            <a:r>
              <a:rPr sz="2180" spc="-159" dirty="0">
                <a:latin typeface="Arial"/>
                <a:cs typeface="Arial"/>
              </a:rPr>
              <a:t>consequence</a:t>
            </a:r>
            <a:r>
              <a:rPr sz="2180" spc="10" dirty="0">
                <a:latin typeface="Arial"/>
                <a:cs typeface="Arial"/>
              </a:rPr>
              <a:t> </a:t>
            </a:r>
            <a:r>
              <a:rPr sz="2180" dirty="0">
                <a:latin typeface="Arial"/>
                <a:cs typeface="Arial"/>
              </a:rPr>
              <a:t>of</a:t>
            </a:r>
            <a:r>
              <a:rPr sz="2180" spc="-10" dirty="0">
                <a:latin typeface="Arial"/>
                <a:cs typeface="Arial"/>
              </a:rPr>
              <a:t> </a:t>
            </a:r>
            <a:r>
              <a:rPr sz="2180" spc="-50" dirty="0">
                <a:latin typeface="Arial"/>
                <a:cs typeface="Arial"/>
              </a:rPr>
              <a:t>either</a:t>
            </a:r>
            <a:r>
              <a:rPr sz="2180" spc="-20" dirty="0">
                <a:latin typeface="Arial"/>
                <a:cs typeface="Arial"/>
              </a:rPr>
              <a:t> </a:t>
            </a:r>
            <a:r>
              <a:rPr sz="2180" dirty="0">
                <a:latin typeface="Arial"/>
                <a:cs typeface="Arial"/>
              </a:rPr>
              <a:t>the</a:t>
            </a:r>
            <a:r>
              <a:rPr sz="2180" spc="-10" dirty="0">
                <a:latin typeface="Arial"/>
                <a:cs typeface="Arial"/>
              </a:rPr>
              <a:t> </a:t>
            </a:r>
            <a:r>
              <a:rPr sz="2180" spc="-79" dirty="0">
                <a:latin typeface="Arial"/>
                <a:cs typeface="Arial"/>
              </a:rPr>
              <a:t>explanatory</a:t>
            </a:r>
            <a:r>
              <a:rPr sz="2180" spc="-20" dirty="0">
                <a:latin typeface="Arial"/>
                <a:cs typeface="Arial"/>
              </a:rPr>
              <a:t> </a:t>
            </a:r>
            <a:r>
              <a:rPr sz="2180" dirty="0">
                <a:latin typeface="Arial"/>
                <a:cs typeface="Arial"/>
              </a:rPr>
              <a:t>or</a:t>
            </a:r>
            <a:r>
              <a:rPr sz="2180" spc="-10" dirty="0">
                <a:latin typeface="Arial"/>
                <a:cs typeface="Arial"/>
              </a:rPr>
              <a:t> </a:t>
            </a:r>
            <a:r>
              <a:rPr sz="2180" spc="-129" dirty="0">
                <a:latin typeface="Arial"/>
                <a:cs typeface="Arial"/>
              </a:rPr>
              <a:t>response </a:t>
            </a:r>
            <a:r>
              <a:rPr sz="2180" spc="-20" dirty="0">
                <a:latin typeface="Arial"/>
                <a:cs typeface="Arial"/>
              </a:rPr>
              <a:t>variable</a:t>
            </a:r>
            <a:endParaRPr sz="2180" dirty="0">
              <a:latin typeface="Arial"/>
              <a:cs typeface="Arial"/>
            </a:endParaRPr>
          </a:p>
        </p:txBody>
      </p:sp>
      <p:pic>
        <p:nvPicPr>
          <p:cNvPr id="6" name="object 7">
            <a:extLst>
              <a:ext uri="{FF2B5EF4-FFF2-40B4-BE49-F238E27FC236}">
                <a16:creationId xmlns:a16="http://schemas.microsoft.com/office/drawing/2014/main" id="{8BDDB0DA-34E8-6718-3EAA-1619614909FE}"/>
              </a:ext>
            </a:extLst>
          </p:cNvPr>
          <p:cNvPicPr/>
          <p:nvPr/>
        </p:nvPicPr>
        <p:blipFill>
          <a:blip r:embed="rId3" cstate="print"/>
          <a:stretch>
            <a:fillRect/>
          </a:stretch>
        </p:blipFill>
        <p:spPr>
          <a:xfrm>
            <a:off x="3746377" y="2026762"/>
            <a:ext cx="226332" cy="226332"/>
          </a:xfrm>
          <a:prstGeom prst="rect">
            <a:avLst/>
          </a:prstGeom>
        </p:spPr>
      </p:pic>
      <p:sp>
        <p:nvSpPr>
          <p:cNvPr id="7" name="object 8">
            <a:extLst>
              <a:ext uri="{FF2B5EF4-FFF2-40B4-BE49-F238E27FC236}">
                <a16:creationId xmlns:a16="http://schemas.microsoft.com/office/drawing/2014/main" id="{CC4B3F13-9DDB-145F-743A-99FC7F513ED2}"/>
              </a:ext>
            </a:extLst>
          </p:cNvPr>
          <p:cNvSpPr txBox="1"/>
          <p:nvPr/>
        </p:nvSpPr>
        <p:spPr>
          <a:xfrm>
            <a:off x="3794422" y="2001133"/>
            <a:ext cx="130868" cy="207141"/>
          </a:xfrm>
          <a:prstGeom prst="rect">
            <a:avLst/>
          </a:prstGeom>
        </p:spPr>
        <p:txBody>
          <a:bodyPr vert="horz" wrap="square" lIns="0" tIns="23909" rIns="0" bIns="0" rtlCol="0">
            <a:spAutoFit/>
          </a:bodyPr>
          <a:lstStyle/>
          <a:p>
            <a:pPr marL="25168">
              <a:spcBef>
                <a:spcPts val="188"/>
              </a:spcBef>
            </a:pPr>
            <a:r>
              <a:rPr sz="1189" spc="-40" dirty="0">
                <a:solidFill>
                  <a:srgbClr val="FFFFFF"/>
                </a:solidFill>
                <a:latin typeface="Arial"/>
                <a:cs typeface="Arial"/>
              </a:rPr>
              <a:t>2</a:t>
            </a:r>
            <a:endParaRPr sz="1189">
              <a:latin typeface="Arial"/>
              <a:cs typeface="Arial"/>
            </a:endParaRPr>
          </a:p>
        </p:txBody>
      </p:sp>
      <p:pic>
        <p:nvPicPr>
          <p:cNvPr id="8" name="object 9">
            <a:extLst>
              <a:ext uri="{FF2B5EF4-FFF2-40B4-BE49-F238E27FC236}">
                <a16:creationId xmlns:a16="http://schemas.microsoft.com/office/drawing/2014/main" id="{1713C1BA-7ACE-2497-EAE0-D492D6036704}"/>
              </a:ext>
            </a:extLst>
          </p:cNvPr>
          <p:cNvPicPr/>
          <p:nvPr/>
        </p:nvPicPr>
        <p:blipFill>
          <a:blip r:embed="rId4" cstate="print"/>
          <a:stretch>
            <a:fillRect/>
          </a:stretch>
        </p:blipFill>
        <p:spPr>
          <a:xfrm>
            <a:off x="3746377" y="2442975"/>
            <a:ext cx="226332" cy="226332"/>
          </a:xfrm>
          <a:prstGeom prst="rect">
            <a:avLst/>
          </a:prstGeom>
        </p:spPr>
      </p:pic>
      <p:sp>
        <p:nvSpPr>
          <p:cNvPr id="10" name="object 10">
            <a:extLst>
              <a:ext uri="{FF2B5EF4-FFF2-40B4-BE49-F238E27FC236}">
                <a16:creationId xmlns:a16="http://schemas.microsoft.com/office/drawing/2014/main" id="{D2A3A709-4F8F-ED42-F99C-B3065241CD94}"/>
              </a:ext>
            </a:extLst>
          </p:cNvPr>
          <p:cNvSpPr txBox="1"/>
          <p:nvPr/>
        </p:nvSpPr>
        <p:spPr>
          <a:xfrm>
            <a:off x="3794422" y="2417345"/>
            <a:ext cx="130868" cy="207141"/>
          </a:xfrm>
          <a:prstGeom prst="rect">
            <a:avLst/>
          </a:prstGeom>
        </p:spPr>
        <p:txBody>
          <a:bodyPr vert="horz" wrap="square" lIns="0" tIns="23909" rIns="0" bIns="0" rtlCol="0">
            <a:spAutoFit/>
          </a:bodyPr>
          <a:lstStyle/>
          <a:p>
            <a:pPr marL="25168">
              <a:spcBef>
                <a:spcPts val="188"/>
              </a:spcBef>
            </a:pPr>
            <a:r>
              <a:rPr sz="1189" spc="-40" dirty="0">
                <a:solidFill>
                  <a:srgbClr val="FFFFFF"/>
                </a:solidFill>
                <a:latin typeface="Arial"/>
                <a:cs typeface="Arial"/>
              </a:rPr>
              <a:t>3</a:t>
            </a:r>
            <a:endParaRPr sz="1189">
              <a:latin typeface="Arial"/>
              <a:cs typeface="Arial"/>
            </a:endParaRPr>
          </a:p>
        </p:txBody>
      </p:sp>
      <p:sp>
        <p:nvSpPr>
          <p:cNvPr id="11" name="object 11">
            <a:extLst>
              <a:ext uri="{FF2B5EF4-FFF2-40B4-BE49-F238E27FC236}">
                <a16:creationId xmlns:a16="http://schemas.microsoft.com/office/drawing/2014/main" id="{EF9E0A0E-946F-89CD-F87A-8CFA4EA50017}"/>
              </a:ext>
            </a:extLst>
          </p:cNvPr>
          <p:cNvSpPr txBox="1"/>
          <p:nvPr/>
        </p:nvSpPr>
        <p:spPr>
          <a:xfrm>
            <a:off x="3522020" y="3601124"/>
            <a:ext cx="7532475" cy="682302"/>
          </a:xfrm>
          <a:prstGeom prst="rect">
            <a:avLst/>
          </a:prstGeom>
        </p:spPr>
        <p:txBody>
          <a:bodyPr vert="horz" wrap="square" lIns="0" tIns="13842" rIns="0" bIns="0" rtlCol="0">
            <a:spAutoFit/>
          </a:bodyPr>
          <a:lstStyle/>
          <a:p>
            <a:pPr marL="25168" marR="10067">
              <a:lnSpc>
                <a:spcPct val="102600"/>
              </a:lnSpc>
              <a:spcBef>
                <a:spcPts val="109"/>
              </a:spcBef>
            </a:pPr>
            <a:r>
              <a:rPr sz="2180" dirty="0">
                <a:latin typeface="Arial"/>
                <a:cs typeface="Arial"/>
              </a:rPr>
              <a:t>It</a:t>
            </a:r>
            <a:r>
              <a:rPr sz="2180" spc="-10" dirty="0">
                <a:latin typeface="Arial"/>
                <a:cs typeface="Arial"/>
              </a:rPr>
              <a:t> </a:t>
            </a:r>
            <a:r>
              <a:rPr sz="2180" spc="-129" dirty="0">
                <a:latin typeface="Arial"/>
                <a:cs typeface="Arial"/>
              </a:rPr>
              <a:t>creates</a:t>
            </a:r>
            <a:r>
              <a:rPr sz="2180" dirty="0">
                <a:latin typeface="Arial"/>
                <a:cs typeface="Arial"/>
              </a:rPr>
              <a:t> a</a:t>
            </a:r>
            <a:r>
              <a:rPr sz="2180" spc="-10" dirty="0">
                <a:latin typeface="Arial"/>
                <a:cs typeface="Arial"/>
              </a:rPr>
              <a:t> </a:t>
            </a:r>
            <a:r>
              <a:rPr sz="2180" spc="-89" dirty="0">
                <a:latin typeface="Arial"/>
                <a:cs typeface="Arial"/>
              </a:rPr>
              <a:t>backdoor</a:t>
            </a:r>
            <a:r>
              <a:rPr sz="2180" dirty="0">
                <a:latin typeface="Arial"/>
                <a:cs typeface="Arial"/>
              </a:rPr>
              <a:t> path</a:t>
            </a:r>
            <a:r>
              <a:rPr sz="2180" spc="-10" dirty="0">
                <a:latin typeface="Arial"/>
                <a:cs typeface="Arial"/>
              </a:rPr>
              <a:t> </a:t>
            </a:r>
            <a:r>
              <a:rPr sz="2180" dirty="0">
                <a:latin typeface="Arial"/>
                <a:cs typeface="Arial"/>
              </a:rPr>
              <a:t>(i.e., path</a:t>
            </a:r>
            <a:r>
              <a:rPr sz="2180" spc="-10" dirty="0">
                <a:latin typeface="Arial"/>
                <a:cs typeface="Arial"/>
              </a:rPr>
              <a:t> </a:t>
            </a:r>
            <a:r>
              <a:rPr sz="2180" dirty="0">
                <a:latin typeface="Arial"/>
                <a:cs typeface="Arial"/>
              </a:rPr>
              <a:t>of </a:t>
            </a:r>
            <a:r>
              <a:rPr sz="2180" spc="-79" dirty="0">
                <a:latin typeface="Arial"/>
                <a:cs typeface="Arial"/>
              </a:rPr>
              <a:t>association)</a:t>
            </a:r>
            <a:r>
              <a:rPr sz="2180" spc="-10" dirty="0">
                <a:latin typeface="Arial"/>
                <a:cs typeface="Arial"/>
              </a:rPr>
              <a:t> </a:t>
            </a:r>
            <a:r>
              <a:rPr sz="2180" spc="-129" dirty="0">
                <a:latin typeface="Arial"/>
                <a:cs typeface="Arial"/>
              </a:rPr>
              <a:t>between</a:t>
            </a:r>
            <a:r>
              <a:rPr sz="2180" dirty="0">
                <a:latin typeface="Arial"/>
                <a:cs typeface="Arial"/>
              </a:rPr>
              <a:t> </a:t>
            </a:r>
            <a:r>
              <a:rPr sz="2180" spc="-50" dirty="0">
                <a:latin typeface="Arial"/>
                <a:cs typeface="Arial"/>
              </a:rPr>
              <a:t>the </a:t>
            </a:r>
            <a:r>
              <a:rPr sz="2180" spc="-79" dirty="0">
                <a:latin typeface="Arial"/>
                <a:cs typeface="Arial"/>
              </a:rPr>
              <a:t>explanatory</a:t>
            </a:r>
            <a:r>
              <a:rPr sz="2180" spc="20" dirty="0">
                <a:latin typeface="Arial"/>
                <a:cs typeface="Arial"/>
              </a:rPr>
              <a:t> </a:t>
            </a:r>
            <a:r>
              <a:rPr sz="2180" spc="-79" dirty="0">
                <a:latin typeface="Arial"/>
                <a:cs typeface="Arial"/>
              </a:rPr>
              <a:t>and</a:t>
            </a:r>
            <a:r>
              <a:rPr sz="2180" spc="20" dirty="0">
                <a:latin typeface="Arial"/>
                <a:cs typeface="Arial"/>
              </a:rPr>
              <a:t> </a:t>
            </a:r>
            <a:r>
              <a:rPr sz="2180" spc="-178" dirty="0">
                <a:latin typeface="Arial"/>
                <a:cs typeface="Arial"/>
              </a:rPr>
              <a:t>response</a:t>
            </a:r>
            <a:r>
              <a:rPr sz="2180" spc="30" dirty="0">
                <a:latin typeface="Arial"/>
                <a:cs typeface="Arial"/>
              </a:rPr>
              <a:t> </a:t>
            </a:r>
            <a:r>
              <a:rPr sz="2180" spc="-20" dirty="0">
                <a:latin typeface="Arial"/>
                <a:cs typeface="Arial"/>
              </a:rPr>
              <a:t>variables:</a:t>
            </a:r>
            <a:endParaRPr sz="2180" dirty="0">
              <a:latin typeface="Arial"/>
              <a:cs typeface="Arial"/>
            </a:endParaRPr>
          </a:p>
        </p:txBody>
      </p:sp>
      <p:sp>
        <p:nvSpPr>
          <p:cNvPr id="12" name="object 12">
            <a:extLst>
              <a:ext uri="{FF2B5EF4-FFF2-40B4-BE49-F238E27FC236}">
                <a16:creationId xmlns:a16="http://schemas.microsoft.com/office/drawing/2014/main" id="{A4FC2367-9330-CF70-194A-B7E8608C9D47}"/>
              </a:ext>
            </a:extLst>
          </p:cNvPr>
          <p:cNvSpPr txBox="1"/>
          <p:nvPr/>
        </p:nvSpPr>
        <p:spPr>
          <a:xfrm>
            <a:off x="4289456" y="5178713"/>
            <a:ext cx="2345562" cy="298705"/>
          </a:xfrm>
          <a:prstGeom prst="rect">
            <a:avLst/>
          </a:prstGeom>
        </p:spPr>
        <p:txBody>
          <a:bodyPr vert="horz" wrap="square" lIns="0" tIns="23909" rIns="0" bIns="0" rtlCol="0">
            <a:spAutoFit/>
          </a:bodyPr>
          <a:lstStyle/>
          <a:p>
            <a:pPr marL="25168">
              <a:spcBef>
                <a:spcPts val="188"/>
              </a:spcBef>
            </a:pPr>
            <a:r>
              <a:rPr sz="1784" spc="-50" dirty="0">
                <a:latin typeface="Arial"/>
                <a:cs typeface="Arial"/>
              </a:rPr>
              <a:t>School</a:t>
            </a:r>
            <a:r>
              <a:rPr sz="1784" spc="119" dirty="0">
                <a:latin typeface="Arial"/>
                <a:cs typeface="Arial"/>
              </a:rPr>
              <a:t> </a:t>
            </a:r>
            <a:r>
              <a:rPr sz="1784" dirty="0">
                <a:latin typeface="Arial"/>
                <a:cs typeface="Arial"/>
              </a:rPr>
              <a:t>District</a:t>
            </a:r>
            <a:r>
              <a:rPr sz="1784" spc="129" dirty="0">
                <a:latin typeface="Arial"/>
                <a:cs typeface="Arial"/>
              </a:rPr>
              <a:t> </a:t>
            </a:r>
            <a:r>
              <a:rPr sz="1784" spc="-20" dirty="0">
                <a:latin typeface="Arial"/>
                <a:cs typeface="Arial"/>
              </a:rPr>
              <a:t>Funding</a:t>
            </a:r>
            <a:endParaRPr sz="1784" dirty="0">
              <a:latin typeface="Arial"/>
              <a:cs typeface="Arial"/>
            </a:endParaRPr>
          </a:p>
        </p:txBody>
      </p:sp>
      <p:sp>
        <p:nvSpPr>
          <p:cNvPr id="13" name="object 13">
            <a:extLst>
              <a:ext uri="{FF2B5EF4-FFF2-40B4-BE49-F238E27FC236}">
                <a16:creationId xmlns:a16="http://schemas.microsoft.com/office/drawing/2014/main" id="{9EDACCC4-4622-C0F4-7189-E5D3BFA60572}"/>
              </a:ext>
            </a:extLst>
          </p:cNvPr>
          <p:cNvSpPr txBox="1"/>
          <p:nvPr/>
        </p:nvSpPr>
        <p:spPr>
          <a:xfrm>
            <a:off x="7489965" y="5178713"/>
            <a:ext cx="2012099" cy="298705"/>
          </a:xfrm>
          <a:prstGeom prst="rect">
            <a:avLst/>
          </a:prstGeom>
        </p:spPr>
        <p:txBody>
          <a:bodyPr vert="horz" wrap="square" lIns="0" tIns="23909" rIns="0" bIns="0" rtlCol="0">
            <a:spAutoFit/>
          </a:bodyPr>
          <a:lstStyle/>
          <a:p>
            <a:pPr marL="25168">
              <a:spcBef>
                <a:spcPts val="188"/>
              </a:spcBef>
            </a:pPr>
            <a:r>
              <a:rPr sz="1784" spc="-69" dirty="0">
                <a:latin typeface="Arial"/>
                <a:cs typeface="Arial"/>
              </a:rPr>
              <a:t>Cursive</a:t>
            </a:r>
            <a:r>
              <a:rPr sz="1784" spc="-10" dirty="0">
                <a:latin typeface="Arial"/>
                <a:cs typeface="Arial"/>
              </a:rPr>
              <a:t> </a:t>
            </a:r>
            <a:r>
              <a:rPr sz="1784" spc="-20" dirty="0">
                <a:latin typeface="Arial"/>
                <a:cs typeface="Arial"/>
              </a:rPr>
              <a:t>Handwriting</a:t>
            </a:r>
            <a:endParaRPr sz="1784">
              <a:latin typeface="Arial"/>
              <a:cs typeface="Arial"/>
            </a:endParaRPr>
          </a:p>
        </p:txBody>
      </p:sp>
      <p:sp>
        <p:nvSpPr>
          <p:cNvPr id="14" name="object 14">
            <a:extLst>
              <a:ext uri="{FF2B5EF4-FFF2-40B4-BE49-F238E27FC236}">
                <a16:creationId xmlns:a16="http://schemas.microsoft.com/office/drawing/2014/main" id="{7DCE5D4C-61B7-B3D6-AD71-EB6CBB4DA373}"/>
              </a:ext>
            </a:extLst>
          </p:cNvPr>
          <p:cNvSpPr txBox="1"/>
          <p:nvPr/>
        </p:nvSpPr>
        <p:spPr>
          <a:xfrm>
            <a:off x="10358093" y="5200658"/>
            <a:ext cx="1074630" cy="298705"/>
          </a:xfrm>
          <a:prstGeom prst="rect">
            <a:avLst/>
          </a:prstGeom>
        </p:spPr>
        <p:txBody>
          <a:bodyPr vert="horz" wrap="square" lIns="0" tIns="23909" rIns="0" bIns="0" rtlCol="0">
            <a:spAutoFit/>
          </a:bodyPr>
          <a:lstStyle/>
          <a:p>
            <a:pPr marL="25168">
              <a:spcBef>
                <a:spcPts val="188"/>
              </a:spcBef>
            </a:pPr>
            <a:r>
              <a:rPr sz="1784" dirty="0">
                <a:latin typeface="Arial"/>
                <a:cs typeface="Arial"/>
              </a:rPr>
              <a:t>SAT</a:t>
            </a:r>
            <a:r>
              <a:rPr sz="1784" spc="-79" dirty="0">
                <a:latin typeface="Arial"/>
                <a:cs typeface="Arial"/>
              </a:rPr>
              <a:t> </a:t>
            </a:r>
            <a:r>
              <a:rPr sz="1784" spc="-89" dirty="0">
                <a:latin typeface="Arial"/>
                <a:cs typeface="Arial"/>
              </a:rPr>
              <a:t>Score</a:t>
            </a:r>
            <a:endParaRPr sz="1784">
              <a:latin typeface="Arial"/>
              <a:cs typeface="Arial"/>
            </a:endParaRPr>
          </a:p>
        </p:txBody>
      </p:sp>
      <p:grpSp>
        <p:nvGrpSpPr>
          <p:cNvPr id="15" name="object 15">
            <a:extLst>
              <a:ext uri="{FF2B5EF4-FFF2-40B4-BE49-F238E27FC236}">
                <a16:creationId xmlns:a16="http://schemas.microsoft.com/office/drawing/2014/main" id="{8C0BB6F8-A585-AF21-F469-FD06F3E2B28E}"/>
              </a:ext>
            </a:extLst>
          </p:cNvPr>
          <p:cNvGrpSpPr/>
          <p:nvPr/>
        </p:nvGrpSpPr>
        <p:grpSpPr>
          <a:xfrm>
            <a:off x="6705236" y="5332997"/>
            <a:ext cx="664408" cy="80534"/>
            <a:chOff x="1720800" y="2385644"/>
            <a:chExt cx="335280" cy="40640"/>
          </a:xfrm>
        </p:grpSpPr>
        <p:sp>
          <p:nvSpPr>
            <p:cNvPr id="16" name="object 16">
              <a:extLst>
                <a:ext uri="{FF2B5EF4-FFF2-40B4-BE49-F238E27FC236}">
                  <a16:creationId xmlns:a16="http://schemas.microsoft.com/office/drawing/2014/main" id="{4B49F598-3B25-EEAD-8F3E-9EC11D3D60B4}"/>
                </a:ext>
              </a:extLst>
            </p:cNvPr>
            <p:cNvSpPr/>
            <p:nvPr/>
          </p:nvSpPr>
          <p:spPr>
            <a:xfrm>
              <a:off x="1720800" y="2405888"/>
              <a:ext cx="309880" cy="0"/>
            </a:xfrm>
            <a:custGeom>
              <a:avLst/>
              <a:gdLst/>
              <a:ahLst/>
              <a:cxnLst/>
              <a:rect l="l" t="t" r="r" b="b"/>
              <a:pathLst>
                <a:path w="309880">
                  <a:moveTo>
                    <a:pt x="0" y="0"/>
                  </a:moveTo>
                  <a:lnTo>
                    <a:pt x="309393" y="0"/>
                  </a:lnTo>
                </a:path>
              </a:pathLst>
            </a:custGeom>
            <a:ln w="5060">
              <a:solidFill>
                <a:srgbClr val="000000"/>
              </a:solidFill>
            </a:ln>
          </p:spPr>
          <p:txBody>
            <a:bodyPr wrap="square" lIns="0" tIns="0" rIns="0" bIns="0" rtlCol="0"/>
            <a:lstStyle/>
            <a:p>
              <a:endParaRPr sz="3567"/>
            </a:p>
          </p:txBody>
        </p:sp>
        <p:sp>
          <p:nvSpPr>
            <p:cNvPr id="17" name="object 17">
              <a:extLst>
                <a:ext uri="{FF2B5EF4-FFF2-40B4-BE49-F238E27FC236}">
                  <a16:creationId xmlns:a16="http://schemas.microsoft.com/office/drawing/2014/main" id="{7C5EFEC2-3056-4008-BA29-4D2CAA92E79F}"/>
                </a:ext>
              </a:extLst>
            </p:cNvPr>
            <p:cNvSpPr/>
            <p:nvPr/>
          </p:nvSpPr>
          <p:spPr>
            <a:xfrm>
              <a:off x="2015010" y="2385644"/>
              <a:ext cx="40640" cy="40640"/>
            </a:xfrm>
            <a:custGeom>
              <a:avLst/>
              <a:gdLst/>
              <a:ahLst/>
              <a:cxnLst/>
              <a:rect l="l" t="t" r="r" b="b"/>
              <a:pathLst>
                <a:path w="40639" h="40639">
                  <a:moveTo>
                    <a:pt x="0" y="0"/>
                  </a:moveTo>
                  <a:lnTo>
                    <a:pt x="15182" y="20243"/>
                  </a:lnTo>
                  <a:lnTo>
                    <a:pt x="0" y="40487"/>
                  </a:lnTo>
                  <a:lnTo>
                    <a:pt x="40487" y="20243"/>
                  </a:lnTo>
                  <a:lnTo>
                    <a:pt x="0" y="0"/>
                  </a:lnTo>
                  <a:close/>
                </a:path>
              </a:pathLst>
            </a:custGeom>
            <a:solidFill>
              <a:srgbClr val="000000"/>
            </a:solidFill>
          </p:spPr>
          <p:txBody>
            <a:bodyPr wrap="square" lIns="0" tIns="0" rIns="0" bIns="0" rtlCol="0"/>
            <a:lstStyle/>
            <a:p>
              <a:endParaRPr sz="3567"/>
            </a:p>
          </p:txBody>
        </p:sp>
      </p:grpSp>
      <p:grpSp>
        <p:nvGrpSpPr>
          <p:cNvPr id="18" name="object 18">
            <a:extLst>
              <a:ext uri="{FF2B5EF4-FFF2-40B4-BE49-F238E27FC236}">
                <a16:creationId xmlns:a16="http://schemas.microsoft.com/office/drawing/2014/main" id="{E83D869C-E27B-0D17-C3D2-CC5DC06D3C25}"/>
              </a:ext>
            </a:extLst>
          </p:cNvPr>
          <p:cNvGrpSpPr/>
          <p:nvPr/>
        </p:nvGrpSpPr>
        <p:grpSpPr>
          <a:xfrm>
            <a:off x="5456644" y="4632284"/>
            <a:ext cx="5392024" cy="559965"/>
            <a:chOff x="1090723" y="2032043"/>
            <a:chExt cx="2720975" cy="282575"/>
          </a:xfrm>
        </p:grpSpPr>
        <p:sp>
          <p:nvSpPr>
            <p:cNvPr id="19" name="object 19">
              <a:extLst>
                <a:ext uri="{FF2B5EF4-FFF2-40B4-BE49-F238E27FC236}">
                  <a16:creationId xmlns:a16="http://schemas.microsoft.com/office/drawing/2014/main" id="{50F1D91F-66E2-E65C-B803-53AD0EC4E6A2}"/>
                </a:ext>
              </a:extLst>
            </p:cNvPr>
            <p:cNvSpPr/>
            <p:nvPr/>
          </p:nvSpPr>
          <p:spPr>
            <a:xfrm>
              <a:off x="1093254" y="2034574"/>
              <a:ext cx="2694940" cy="272415"/>
            </a:xfrm>
            <a:custGeom>
              <a:avLst/>
              <a:gdLst/>
              <a:ahLst/>
              <a:cxnLst/>
              <a:rect l="l" t="t" r="r" b="b"/>
              <a:pathLst>
                <a:path w="2694940" h="272414">
                  <a:moveTo>
                    <a:pt x="0" y="271995"/>
                  </a:moveTo>
                  <a:lnTo>
                    <a:pt x="53770" y="252687"/>
                  </a:lnTo>
                  <a:lnTo>
                    <a:pt x="107015" y="234102"/>
                  </a:lnTo>
                  <a:lnTo>
                    <a:pt x="159752" y="216238"/>
                  </a:lnTo>
                  <a:lnTo>
                    <a:pt x="211998" y="199093"/>
                  </a:lnTo>
                  <a:lnTo>
                    <a:pt x="263772" y="182667"/>
                  </a:lnTo>
                  <a:lnTo>
                    <a:pt x="315090" y="166958"/>
                  </a:lnTo>
                  <a:lnTo>
                    <a:pt x="365972" y="151964"/>
                  </a:lnTo>
                  <a:lnTo>
                    <a:pt x="416434" y="137684"/>
                  </a:lnTo>
                  <a:lnTo>
                    <a:pt x="466496" y="124117"/>
                  </a:lnTo>
                  <a:lnTo>
                    <a:pt x="516173" y="111262"/>
                  </a:lnTo>
                  <a:lnTo>
                    <a:pt x="565485" y="99117"/>
                  </a:lnTo>
                  <a:lnTo>
                    <a:pt x="614448" y="87680"/>
                  </a:lnTo>
                  <a:lnTo>
                    <a:pt x="663081" y="76952"/>
                  </a:lnTo>
                  <a:lnTo>
                    <a:pt x="711402" y="66929"/>
                  </a:lnTo>
                  <a:lnTo>
                    <a:pt x="759428" y="57611"/>
                  </a:lnTo>
                  <a:lnTo>
                    <a:pt x="807178" y="48996"/>
                  </a:lnTo>
                  <a:lnTo>
                    <a:pt x="854668" y="41084"/>
                  </a:lnTo>
                  <a:lnTo>
                    <a:pt x="901917" y="33872"/>
                  </a:lnTo>
                  <a:lnTo>
                    <a:pt x="948942" y="27360"/>
                  </a:lnTo>
                  <a:lnTo>
                    <a:pt x="995762" y="21546"/>
                  </a:lnTo>
                  <a:lnTo>
                    <a:pt x="1042394" y="16428"/>
                  </a:lnTo>
                  <a:lnTo>
                    <a:pt x="1088856" y="12006"/>
                  </a:lnTo>
                  <a:lnTo>
                    <a:pt x="1135166" y="8278"/>
                  </a:lnTo>
                  <a:lnTo>
                    <a:pt x="1181341" y="5242"/>
                  </a:lnTo>
                  <a:lnTo>
                    <a:pt x="1227399" y="2898"/>
                  </a:lnTo>
                  <a:lnTo>
                    <a:pt x="1273359" y="1244"/>
                  </a:lnTo>
                  <a:lnTo>
                    <a:pt x="1319237" y="278"/>
                  </a:lnTo>
                  <a:lnTo>
                    <a:pt x="1365053" y="0"/>
                  </a:lnTo>
                  <a:lnTo>
                    <a:pt x="1410822" y="407"/>
                  </a:lnTo>
                  <a:lnTo>
                    <a:pt x="1456564" y="1499"/>
                  </a:lnTo>
                  <a:lnTo>
                    <a:pt x="1502296" y="3274"/>
                  </a:lnTo>
                  <a:lnTo>
                    <a:pt x="1548036" y="5731"/>
                  </a:lnTo>
                  <a:lnTo>
                    <a:pt x="1593802" y="8869"/>
                  </a:lnTo>
                  <a:lnTo>
                    <a:pt x="1639611" y="12686"/>
                  </a:lnTo>
                  <a:lnTo>
                    <a:pt x="1685482" y="17180"/>
                  </a:lnTo>
                  <a:lnTo>
                    <a:pt x="1731431" y="22351"/>
                  </a:lnTo>
                  <a:lnTo>
                    <a:pt x="1777478" y="28198"/>
                  </a:lnTo>
                  <a:lnTo>
                    <a:pt x="1823639" y="34718"/>
                  </a:lnTo>
                  <a:lnTo>
                    <a:pt x="1869932" y="41910"/>
                  </a:lnTo>
                  <a:lnTo>
                    <a:pt x="1916376" y="49774"/>
                  </a:lnTo>
                  <a:lnTo>
                    <a:pt x="1962988" y="58307"/>
                  </a:lnTo>
                  <a:lnTo>
                    <a:pt x="2009786" y="67508"/>
                  </a:lnTo>
                  <a:lnTo>
                    <a:pt x="2056787" y="77377"/>
                  </a:lnTo>
                  <a:lnTo>
                    <a:pt x="2104010" y="87911"/>
                  </a:lnTo>
                  <a:lnTo>
                    <a:pt x="2151473" y="99110"/>
                  </a:lnTo>
                  <a:lnTo>
                    <a:pt x="2199192" y="110972"/>
                  </a:lnTo>
                  <a:lnTo>
                    <a:pt x="2247186" y="123495"/>
                  </a:lnTo>
                  <a:lnTo>
                    <a:pt x="2295473" y="136679"/>
                  </a:lnTo>
                  <a:lnTo>
                    <a:pt x="2344070" y="150521"/>
                  </a:lnTo>
                  <a:lnTo>
                    <a:pt x="2392995" y="165021"/>
                  </a:lnTo>
                  <a:lnTo>
                    <a:pt x="2442267" y="180178"/>
                  </a:lnTo>
                  <a:lnTo>
                    <a:pt x="2491902" y="195989"/>
                  </a:lnTo>
                  <a:lnTo>
                    <a:pt x="2541919" y="212454"/>
                  </a:lnTo>
                  <a:lnTo>
                    <a:pt x="2592335" y="229571"/>
                  </a:lnTo>
                  <a:lnTo>
                    <a:pt x="2643169" y="247339"/>
                  </a:lnTo>
                  <a:lnTo>
                    <a:pt x="2694437" y="265757"/>
                  </a:lnTo>
                </a:path>
              </a:pathLst>
            </a:custGeom>
            <a:ln w="5060">
              <a:solidFill>
                <a:srgbClr val="000000"/>
              </a:solidFill>
            </a:ln>
          </p:spPr>
          <p:txBody>
            <a:bodyPr wrap="square" lIns="0" tIns="0" rIns="0" bIns="0" rtlCol="0"/>
            <a:lstStyle/>
            <a:p>
              <a:endParaRPr sz="3567"/>
            </a:p>
          </p:txBody>
        </p:sp>
        <p:sp>
          <p:nvSpPr>
            <p:cNvPr id="21" name="object 20">
              <a:extLst>
                <a:ext uri="{FF2B5EF4-FFF2-40B4-BE49-F238E27FC236}">
                  <a16:creationId xmlns:a16="http://schemas.microsoft.com/office/drawing/2014/main" id="{2B0EDCF6-751C-4139-A65C-8FD0ABFC1DA8}"/>
                </a:ext>
              </a:extLst>
            </p:cNvPr>
            <p:cNvSpPr/>
            <p:nvPr/>
          </p:nvSpPr>
          <p:spPr>
            <a:xfrm>
              <a:off x="3766501" y="2276115"/>
              <a:ext cx="45085" cy="38100"/>
            </a:xfrm>
            <a:custGeom>
              <a:avLst/>
              <a:gdLst/>
              <a:ahLst/>
              <a:cxnLst/>
              <a:rect l="l" t="t" r="r" b="b"/>
              <a:pathLst>
                <a:path w="45085" h="38100">
                  <a:moveTo>
                    <a:pt x="13847" y="0"/>
                  </a:moveTo>
                  <a:lnTo>
                    <a:pt x="21190" y="24215"/>
                  </a:lnTo>
                  <a:lnTo>
                    <a:pt x="0" y="38045"/>
                  </a:lnTo>
                  <a:lnTo>
                    <a:pt x="44969" y="32870"/>
                  </a:lnTo>
                  <a:lnTo>
                    <a:pt x="13847" y="0"/>
                  </a:lnTo>
                  <a:close/>
                </a:path>
              </a:pathLst>
            </a:custGeom>
            <a:solidFill>
              <a:srgbClr val="000000"/>
            </a:solidFill>
          </p:spPr>
          <p:txBody>
            <a:bodyPr wrap="square" lIns="0" tIns="0" rIns="0" bIns="0" rtlCol="0"/>
            <a:lstStyle/>
            <a:p>
              <a:endParaRPr sz="3567"/>
            </a:p>
          </p:txBody>
        </p:sp>
      </p:grpSp>
      <p:grpSp>
        <p:nvGrpSpPr>
          <p:cNvPr id="24" name="object 21">
            <a:extLst>
              <a:ext uri="{FF2B5EF4-FFF2-40B4-BE49-F238E27FC236}">
                <a16:creationId xmlns:a16="http://schemas.microsoft.com/office/drawing/2014/main" id="{46CA83F4-3183-736B-B7FA-9B66EFD0F4B2}"/>
              </a:ext>
            </a:extLst>
          </p:cNvPr>
          <p:cNvGrpSpPr/>
          <p:nvPr/>
        </p:nvGrpSpPr>
        <p:grpSpPr>
          <a:xfrm>
            <a:off x="3544590" y="5655229"/>
            <a:ext cx="8583196" cy="1099797"/>
            <a:chOff x="138544" y="2662094"/>
            <a:chExt cx="4331335" cy="554990"/>
          </a:xfrm>
        </p:grpSpPr>
        <p:sp>
          <p:nvSpPr>
            <p:cNvPr id="26" name="object 22">
              <a:extLst>
                <a:ext uri="{FF2B5EF4-FFF2-40B4-BE49-F238E27FC236}">
                  <a16:creationId xmlns:a16="http://schemas.microsoft.com/office/drawing/2014/main" id="{4C01FA23-163B-69C2-121D-AEC616352038}"/>
                </a:ext>
              </a:extLst>
            </p:cNvPr>
            <p:cNvSpPr/>
            <p:nvPr/>
          </p:nvSpPr>
          <p:spPr>
            <a:xfrm>
              <a:off x="138544" y="2662094"/>
              <a:ext cx="4331335" cy="554990"/>
            </a:xfrm>
            <a:custGeom>
              <a:avLst/>
              <a:gdLst/>
              <a:ahLst/>
              <a:cxnLst/>
              <a:rect l="l" t="t" r="r" b="b"/>
              <a:pathLst>
                <a:path w="4331335" h="554989">
                  <a:moveTo>
                    <a:pt x="4276964" y="0"/>
                  </a:moveTo>
                  <a:lnTo>
                    <a:pt x="54000" y="0"/>
                  </a:lnTo>
                  <a:lnTo>
                    <a:pt x="32980" y="4243"/>
                  </a:lnTo>
                  <a:lnTo>
                    <a:pt x="15816" y="15816"/>
                  </a:lnTo>
                  <a:lnTo>
                    <a:pt x="4243" y="32980"/>
                  </a:lnTo>
                  <a:lnTo>
                    <a:pt x="0" y="54000"/>
                  </a:lnTo>
                  <a:lnTo>
                    <a:pt x="0" y="500929"/>
                  </a:lnTo>
                  <a:lnTo>
                    <a:pt x="4243" y="521949"/>
                  </a:lnTo>
                  <a:lnTo>
                    <a:pt x="15816" y="539113"/>
                  </a:lnTo>
                  <a:lnTo>
                    <a:pt x="32980" y="550686"/>
                  </a:lnTo>
                  <a:lnTo>
                    <a:pt x="54000" y="554929"/>
                  </a:lnTo>
                  <a:lnTo>
                    <a:pt x="4276964" y="554929"/>
                  </a:lnTo>
                  <a:lnTo>
                    <a:pt x="4297984" y="550686"/>
                  </a:lnTo>
                  <a:lnTo>
                    <a:pt x="4315148" y="539113"/>
                  </a:lnTo>
                  <a:lnTo>
                    <a:pt x="4316621" y="536929"/>
                  </a:lnTo>
                  <a:lnTo>
                    <a:pt x="54000" y="536929"/>
                  </a:lnTo>
                  <a:lnTo>
                    <a:pt x="39987" y="534100"/>
                  </a:lnTo>
                  <a:lnTo>
                    <a:pt x="28544" y="526385"/>
                  </a:lnTo>
                  <a:lnTo>
                    <a:pt x="20828" y="514942"/>
                  </a:lnTo>
                  <a:lnTo>
                    <a:pt x="17999" y="500929"/>
                  </a:lnTo>
                  <a:lnTo>
                    <a:pt x="17999" y="54000"/>
                  </a:lnTo>
                  <a:lnTo>
                    <a:pt x="20828" y="39987"/>
                  </a:lnTo>
                  <a:lnTo>
                    <a:pt x="28544" y="28544"/>
                  </a:lnTo>
                  <a:lnTo>
                    <a:pt x="39987" y="20829"/>
                  </a:lnTo>
                  <a:lnTo>
                    <a:pt x="54000" y="18000"/>
                  </a:lnTo>
                  <a:lnTo>
                    <a:pt x="4316621" y="18000"/>
                  </a:lnTo>
                  <a:lnTo>
                    <a:pt x="4315148" y="15816"/>
                  </a:lnTo>
                  <a:lnTo>
                    <a:pt x="4297984" y="4243"/>
                  </a:lnTo>
                  <a:lnTo>
                    <a:pt x="4276964" y="0"/>
                  </a:lnTo>
                  <a:close/>
                </a:path>
                <a:path w="4331335" h="554989">
                  <a:moveTo>
                    <a:pt x="4316621" y="18000"/>
                  </a:moveTo>
                  <a:lnTo>
                    <a:pt x="4276964" y="18000"/>
                  </a:lnTo>
                  <a:lnTo>
                    <a:pt x="4290977" y="20829"/>
                  </a:lnTo>
                  <a:lnTo>
                    <a:pt x="4302420" y="28544"/>
                  </a:lnTo>
                  <a:lnTo>
                    <a:pt x="4310136" y="39987"/>
                  </a:lnTo>
                  <a:lnTo>
                    <a:pt x="4312965" y="54000"/>
                  </a:lnTo>
                  <a:lnTo>
                    <a:pt x="4312965" y="500929"/>
                  </a:lnTo>
                  <a:lnTo>
                    <a:pt x="4310136" y="514942"/>
                  </a:lnTo>
                  <a:lnTo>
                    <a:pt x="4302420" y="526385"/>
                  </a:lnTo>
                  <a:lnTo>
                    <a:pt x="4290977" y="534100"/>
                  </a:lnTo>
                  <a:lnTo>
                    <a:pt x="4276964" y="536929"/>
                  </a:lnTo>
                  <a:lnTo>
                    <a:pt x="4316621" y="536929"/>
                  </a:lnTo>
                  <a:lnTo>
                    <a:pt x="4326721" y="521949"/>
                  </a:lnTo>
                  <a:lnTo>
                    <a:pt x="4330965" y="500929"/>
                  </a:lnTo>
                  <a:lnTo>
                    <a:pt x="4330965" y="54000"/>
                  </a:lnTo>
                  <a:lnTo>
                    <a:pt x="4326721" y="32980"/>
                  </a:lnTo>
                  <a:lnTo>
                    <a:pt x="4316621" y="18000"/>
                  </a:lnTo>
                  <a:close/>
                </a:path>
              </a:pathLst>
            </a:custGeom>
            <a:solidFill>
              <a:srgbClr val="F173AC"/>
            </a:solidFill>
          </p:spPr>
          <p:txBody>
            <a:bodyPr wrap="square" lIns="0" tIns="0" rIns="0" bIns="0" rtlCol="0"/>
            <a:lstStyle/>
            <a:p>
              <a:endParaRPr sz="3567"/>
            </a:p>
          </p:txBody>
        </p:sp>
        <p:sp>
          <p:nvSpPr>
            <p:cNvPr id="27" name="object 23">
              <a:extLst>
                <a:ext uri="{FF2B5EF4-FFF2-40B4-BE49-F238E27FC236}">
                  <a16:creationId xmlns:a16="http://schemas.microsoft.com/office/drawing/2014/main" id="{45529000-C615-6318-126D-C428DFF69441}"/>
                </a:ext>
              </a:extLst>
            </p:cNvPr>
            <p:cNvSpPr/>
            <p:nvPr/>
          </p:nvSpPr>
          <p:spPr>
            <a:xfrm>
              <a:off x="156544" y="2680094"/>
              <a:ext cx="4295140" cy="519430"/>
            </a:xfrm>
            <a:custGeom>
              <a:avLst/>
              <a:gdLst/>
              <a:ahLst/>
              <a:cxnLst/>
              <a:rect l="l" t="t" r="r" b="b"/>
              <a:pathLst>
                <a:path w="4295140" h="519430">
                  <a:moveTo>
                    <a:pt x="4258965" y="0"/>
                  </a:moveTo>
                  <a:lnTo>
                    <a:pt x="36000" y="0"/>
                  </a:lnTo>
                  <a:lnTo>
                    <a:pt x="21987" y="2829"/>
                  </a:lnTo>
                  <a:lnTo>
                    <a:pt x="10544" y="10544"/>
                  </a:lnTo>
                  <a:lnTo>
                    <a:pt x="2829" y="21987"/>
                  </a:lnTo>
                  <a:lnTo>
                    <a:pt x="0" y="36000"/>
                  </a:lnTo>
                  <a:lnTo>
                    <a:pt x="0" y="482929"/>
                  </a:lnTo>
                  <a:lnTo>
                    <a:pt x="2829" y="496942"/>
                  </a:lnTo>
                  <a:lnTo>
                    <a:pt x="10544" y="508385"/>
                  </a:lnTo>
                  <a:lnTo>
                    <a:pt x="21987" y="516100"/>
                  </a:lnTo>
                  <a:lnTo>
                    <a:pt x="36000" y="518929"/>
                  </a:lnTo>
                  <a:lnTo>
                    <a:pt x="4258965" y="518929"/>
                  </a:lnTo>
                  <a:lnTo>
                    <a:pt x="4272978" y="516100"/>
                  </a:lnTo>
                  <a:lnTo>
                    <a:pt x="4284421" y="508385"/>
                  </a:lnTo>
                  <a:lnTo>
                    <a:pt x="4292136" y="496942"/>
                  </a:lnTo>
                  <a:lnTo>
                    <a:pt x="4294965" y="482929"/>
                  </a:lnTo>
                  <a:lnTo>
                    <a:pt x="4294965" y="36000"/>
                  </a:lnTo>
                  <a:lnTo>
                    <a:pt x="4292136" y="21987"/>
                  </a:lnTo>
                  <a:lnTo>
                    <a:pt x="4284421" y="10544"/>
                  </a:lnTo>
                  <a:lnTo>
                    <a:pt x="4272978" y="2829"/>
                  </a:lnTo>
                  <a:lnTo>
                    <a:pt x="4258965" y="0"/>
                  </a:lnTo>
                  <a:close/>
                </a:path>
              </a:pathLst>
            </a:custGeom>
            <a:solidFill>
              <a:srgbClr val="FDE9F1"/>
            </a:solidFill>
          </p:spPr>
          <p:txBody>
            <a:bodyPr wrap="square" lIns="0" tIns="0" rIns="0" bIns="0" rtlCol="0"/>
            <a:lstStyle/>
            <a:p>
              <a:endParaRPr sz="3567"/>
            </a:p>
          </p:txBody>
        </p:sp>
        <p:pic>
          <p:nvPicPr>
            <p:cNvPr id="28" name="object 24">
              <a:extLst>
                <a:ext uri="{FF2B5EF4-FFF2-40B4-BE49-F238E27FC236}">
                  <a16:creationId xmlns:a16="http://schemas.microsoft.com/office/drawing/2014/main" id="{BA1A14EB-3783-E5EE-67AF-E804F1C18EB5}"/>
                </a:ext>
              </a:extLst>
            </p:cNvPr>
            <p:cNvPicPr/>
            <p:nvPr/>
          </p:nvPicPr>
          <p:blipFill>
            <a:blip r:embed="rId5" cstate="print"/>
            <a:stretch>
              <a:fillRect/>
            </a:stretch>
          </p:blipFill>
          <p:spPr>
            <a:xfrm>
              <a:off x="259257" y="2782866"/>
              <a:ext cx="179726" cy="179726"/>
            </a:xfrm>
            <a:prstGeom prst="rect">
              <a:avLst/>
            </a:prstGeom>
          </p:spPr>
        </p:pic>
      </p:grpSp>
      <p:sp>
        <p:nvSpPr>
          <p:cNvPr id="29" name="object 25">
            <a:extLst>
              <a:ext uri="{FF2B5EF4-FFF2-40B4-BE49-F238E27FC236}">
                <a16:creationId xmlns:a16="http://schemas.microsoft.com/office/drawing/2014/main" id="{25A5DA58-3BBF-04F4-5FF1-E68AB1198D96}"/>
              </a:ext>
            </a:extLst>
          </p:cNvPr>
          <p:cNvSpPr txBox="1"/>
          <p:nvPr/>
        </p:nvSpPr>
        <p:spPr>
          <a:xfrm>
            <a:off x="4339814" y="5795868"/>
            <a:ext cx="6786272" cy="682302"/>
          </a:xfrm>
          <a:prstGeom prst="rect">
            <a:avLst/>
          </a:prstGeom>
        </p:spPr>
        <p:txBody>
          <a:bodyPr vert="horz" wrap="square" lIns="0" tIns="13842" rIns="0" bIns="0" rtlCol="0">
            <a:spAutoFit/>
          </a:bodyPr>
          <a:lstStyle/>
          <a:p>
            <a:pPr marL="25168" marR="10067">
              <a:lnSpc>
                <a:spcPct val="102699"/>
              </a:lnSpc>
              <a:spcBef>
                <a:spcPts val="109"/>
              </a:spcBef>
            </a:pPr>
            <a:r>
              <a:rPr sz="2180" spc="-50" dirty="0">
                <a:latin typeface="Arial"/>
                <a:cs typeface="Arial"/>
              </a:rPr>
              <a:t>Failing</a:t>
            </a:r>
            <a:r>
              <a:rPr sz="2180" dirty="0">
                <a:latin typeface="Arial"/>
                <a:cs typeface="Arial"/>
              </a:rPr>
              <a:t> to </a:t>
            </a:r>
            <a:r>
              <a:rPr sz="2180" spc="-40" dirty="0">
                <a:latin typeface="Arial"/>
                <a:cs typeface="Arial"/>
              </a:rPr>
              <a:t>adjust</a:t>
            </a:r>
            <a:r>
              <a:rPr sz="2180" dirty="0">
                <a:latin typeface="Arial"/>
                <a:cs typeface="Arial"/>
              </a:rPr>
              <a:t> for </a:t>
            </a:r>
            <a:r>
              <a:rPr sz="2180" spc="-109" dirty="0">
                <a:latin typeface="Arial"/>
                <a:cs typeface="Arial"/>
              </a:rPr>
              <a:t>confounders</a:t>
            </a:r>
            <a:r>
              <a:rPr sz="2180" dirty="0">
                <a:latin typeface="Arial"/>
                <a:cs typeface="Arial"/>
              </a:rPr>
              <a:t> </a:t>
            </a:r>
            <a:r>
              <a:rPr sz="2180" spc="-99" dirty="0">
                <a:latin typeface="Arial"/>
                <a:cs typeface="Arial"/>
              </a:rPr>
              <a:t>may</a:t>
            </a:r>
            <a:r>
              <a:rPr sz="2180" spc="10" dirty="0">
                <a:latin typeface="Arial"/>
                <a:cs typeface="Arial"/>
              </a:rPr>
              <a:t> </a:t>
            </a:r>
            <a:r>
              <a:rPr sz="2180" spc="-99" dirty="0">
                <a:latin typeface="Arial"/>
                <a:cs typeface="Arial"/>
              </a:rPr>
              <a:t>lead</a:t>
            </a:r>
            <a:r>
              <a:rPr sz="2180" dirty="0">
                <a:latin typeface="Arial"/>
                <a:cs typeface="Arial"/>
              </a:rPr>
              <a:t> to a </a:t>
            </a:r>
            <a:r>
              <a:rPr sz="2180" spc="-99" dirty="0">
                <a:latin typeface="Arial"/>
                <a:cs typeface="Arial"/>
              </a:rPr>
              <a:t>spurious</a:t>
            </a:r>
            <a:r>
              <a:rPr sz="2180" dirty="0">
                <a:latin typeface="Arial"/>
                <a:cs typeface="Arial"/>
              </a:rPr>
              <a:t> </a:t>
            </a:r>
            <a:r>
              <a:rPr sz="2180" spc="-50" dirty="0">
                <a:latin typeface="Arial"/>
                <a:cs typeface="Arial"/>
              </a:rPr>
              <a:t>or </a:t>
            </a:r>
            <a:r>
              <a:rPr sz="2180" spc="-59" dirty="0">
                <a:latin typeface="Arial"/>
                <a:cs typeface="Arial"/>
              </a:rPr>
              <a:t>distorted</a:t>
            </a:r>
            <a:r>
              <a:rPr sz="2180" spc="20" dirty="0">
                <a:latin typeface="Arial"/>
                <a:cs typeface="Arial"/>
              </a:rPr>
              <a:t> </a:t>
            </a:r>
            <a:r>
              <a:rPr sz="2180" spc="-59" dirty="0">
                <a:latin typeface="Arial"/>
                <a:cs typeface="Arial"/>
              </a:rPr>
              <a:t>view</a:t>
            </a:r>
            <a:r>
              <a:rPr sz="2180" spc="20" dirty="0">
                <a:latin typeface="Arial"/>
                <a:cs typeface="Arial"/>
              </a:rPr>
              <a:t> </a:t>
            </a:r>
            <a:r>
              <a:rPr sz="2180" dirty="0">
                <a:latin typeface="Arial"/>
                <a:cs typeface="Arial"/>
              </a:rPr>
              <a:t>of</a:t>
            </a:r>
            <a:r>
              <a:rPr sz="2180" spc="20" dirty="0">
                <a:latin typeface="Arial"/>
                <a:cs typeface="Arial"/>
              </a:rPr>
              <a:t> </a:t>
            </a:r>
            <a:r>
              <a:rPr sz="2180" dirty="0">
                <a:latin typeface="Arial"/>
                <a:cs typeface="Arial"/>
              </a:rPr>
              <a:t>the</a:t>
            </a:r>
            <a:r>
              <a:rPr sz="2180" spc="20" dirty="0">
                <a:latin typeface="Arial"/>
                <a:cs typeface="Arial"/>
              </a:rPr>
              <a:t> </a:t>
            </a:r>
            <a:r>
              <a:rPr sz="2180" spc="-99" dirty="0">
                <a:latin typeface="Arial"/>
                <a:cs typeface="Arial"/>
              </a:rPr>
              <a:t>explanatory/response</a:t>
            </a:r>
            <a:r>
              <a:rPr sz="2180" spc="20" dirty="0">
                <a:latin typeface="Arial"/>
                <a:cs typeface="Arial"/>
              </a:rPr>
              <a:t> </a:t>
            </a:r>
            <a:r>
              <a:rPr sz="2180" spc="-20" dirty="0">
                <a:latin typeface="Arial"/>
                <a:cs typeface="Arial"/>
              </a:rPr>
              <a:t>relationship!</a:t>
            </a:r>
            <a:endParaRPr sz="2180" dirty="0">
              <a:latin typeface="Arial"/>
              <a:cs typeface="Arial"/>
            </a:endParaRPr>
          </a:p>
        </p:txBody>
      </p:sp>
    </p:spTree>
    <p:extLst>
      <p:ext uri="{BB962C8B-B14F-4D97-AF65-F5344CB8AC3E}">
        <p14:creationId xmlns:p14="http://schemas.microsoft.com/office/powerpoint/2010/main" val="2257611601"/>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109" dirty="0"/>
              <a:t>Randomization to the Rescue</a:t>
            </a:r>
            <a:endParaRPr lang="en-US" dirty="0"/>
          </a:p>
        </p:txBody>
      </p:sp>
      <p:sp>
        <p:nvSpPr>
          <p:cNvPr id="20" name="object 5">
            <a:extLst>
              <a:ext uri="{FF2B5EF4-FFF2-40B4-BE49-F238E27FC236}">
                <a16:creationId xmlns:a16="http://schemas.microsoft.com/office/drawing/2014/main" id="{6F941C3D-3F72-73AF-A333-1B3B825E9CCC}"/>
              </a:ext>
            </a:extLst>
          </p:cNvPr>
          <p:cNvSpPr txBox="1"/>
          <p:nvPr/>
        </p:nvSpPr>
        <p:spPr>
          <a:xfrm>
            <a:off x="3457801" y="762613"/>
            <a:ext cx="8441003" cy="2765243"/>
          </a:xfrm>
          <a:prstGeom prst="rect">
            <a:avLst/>
          </a:prstGeom>
        </p:spPr>
        <p:txBody>
          <a:bodyPr vert="horz" wrap="square" lIns="0" tIns="13842" rIns="0" bIns="0" rtlCol="0">
            <a:spAutoFit/>
          </a:bodyPr>
          <a:lstStyle/>
          <a:p>
            <a:pPr marL="50335" marR="35235">
              <a:lnSpc>
                <a:spcPct val="102600"/>
              </a:lnSpc>
              <a:spcBef>
                <a:spcPts val="109"/>
              </a:spcBef>
            </a:pPr>
            <a:r>
              <a:rPr sz="2180" dirty="0">
                <a:latin typeface="Arial"/>
                <a:cs typeface="Arial"/>
              </a:rPr>
              <a:t>In</a:t>
            </a:r>
            <a:r>
              <a:rPr sz="2180" spc="-10" dirty="0">
                <a:latin typeface="Arial"/>
                <a:cs typeface="Arial"/>
              </a:rPr>
              <a:t> </a:t>
            </a:r>
            <a:r>
              <a:rPr sz="2180" spc="-59" dirty="0">
                <a:latin typeface="Arial"/>
                <a:cs typeface="Arial"/>
              </a:rPr>
              <a:t>an</a:t>
            </a:r>
            <a:r>
              <a:rPr sz="2180" spc="10" dirty="0">
                <a:latin typeface="Arial"/>
                <a:cs typeface="Arial"/>
              </a:rPr>
              <a:t> </a:t>
            </a:r>
            <a:r>
              <a:rPr sz="2180" spc="-99" dirty="0">
                <a:latin typeface="Arial"/>
                <a:cs typeface="Arial"/>
              </a:rPr>
              <a:t>observational</a:t>
            </a:r>
            <a:r>
              <a:rPr sz="2180" dirty="0">
                <a:latin typeface="Arial"/>
                <a:cs typeface="Arial"/>
              </a:rPr>
              <a:t> </a:t>
            </a:r>
            <a:r>
              <a:rPr sz="2180" spc="-79" dirty="0">
                <a:latin typeface="Arial"/>
                <a:cs typeface="Arial"/>
              </a:rPr>
              <a:t>study,</a:t>
            </a:r>
            <a:r>
              <a:rPr sz="2180" spc="10" dirty="0">
                <a:latin typeface="Arial"/>
                <a:cs typeface="Arial"/>
              </a:rPr>
              <a:t> </a:t>
            </a:r>
            <a:r>
              <a:rPr sz="2180" dirty="0">
                <a:latin typeface="Arial"/>
                <a:cs typeface="Arial"/>
              </a:rPr>
              <a:t>the</a:t>
            </a:r>
            <a:r>
              <a:rPr sz="2180" spc="10" dirty="0">
                <a:latin typeface="Arial"/>
                <a:cs typeface="Arial"/>
              </a:rPr>
              <a:t> </a:t>
            </a:r>
            <a:r>
              <a:rPr sz="2180" spc="-178" dirty="0">
                <a:latin typeface="Arial"/>
                <a:cs typeface="Arial"/>
              </a:rPr>
              <a:t>presence</a:t>
            </a:r>
            <a:r>
              <a:rPr sz="2180" spc="30" dirty="0">
                <a:latin typeface="Arial"/>
                <a:cs typeface="Arial"/>
              </a:rPr>
              <a:t> </a:t>
            </a:r>
            <a:r>
              <a:rPr sz="2180" dirty="0">
                <a:latin typeface="Arial"/>
                <a:cs typeface="Arial"/>
              </a:rPr>
              <a:t>of</a:t>
            </a:r>
            <a:r>
              <a:rPr sz="2180" spc="10" dirty="0">
                <a:latin typeface="Arial"/>
                <a:cs typeface="Arial"/>
              </a:rPr>
              <a:t> </a:t>
            </a:r>
            <a:r>
              <a:rPr sz="2180" spc="-109" dirty="0">
                <a:latin typeface="Arial"/>
                <a:cs typeface="Arial"/>
              </a:rPr>
              <a:t>confounders</a:t>
            </a:r>
            <a:r>
              <a:rPr sz="2180" spc="10" dirty="0">
                <a:latin typeface="Arial"/>
                <a:cs typeface="Arial"/>
              </a:rPr>
              <a:t> </a:t>
            </a:r>
            <a:r>
              <a:rPr sz="2180" spc="-99" dirty="0">
                <a:latin typeface="Arial"/>
                <a:cs typeface="Arial"/>
              </a:rPr>
              <a:t>generally</a:t>
            </a:r>
            <a:r>
              <a:rPr sz="2180" spc="10" dirty="0">
                <a:latin typeface="Arial"/>
                <a:cs typeface="Arial"/>
              </a:rPr>
              <a:t> </a:t>
            </a:r>
            <a:r>
              <a:rPr sz="2180" spc="-20" dirty="0">
                <a:latin typeface="Arial"/>
                <a:cs typeface="Arial"/>
              </a:rPr>
              <a:t>inhibits </a:t>
            </a:r>
            <a:r>
              <a:rPr sz="2180" dirty="0">
                <a:latin typeface="Arial"/>
                <a:cs typeface="Arial"/>
              </a:rPr>
              <a:t>our</a:t>
            </a:r>
            <a:r>
              <a:rPr sz="2180" spc="10" dirty="0">
                <a:latin typeface="Arial"/>
                <a:cs typeface="Arial"/>
              </a:rPr>
              <a:t> </a:t>
            </a:r>
            <a:r>
              <a:rPr sz="2180" dirty="0">
                <a:latin typeface="Arial"/>
                <a:cs typeface="Arial"/>
              </a:rPr>
              <a:t>ability</a:t>
            </a:r>
            <a:r>
              <a:rPr sz="2180" spc="10" dirty="0">
                <a:latin typeface="Arial"/>
                <a:cs typeface="Arial"/>
              </a:rPr>
              <a:t> </a:t>
            </a:r>
            <a:r>
              <a:rPr sz="2180" dirty="0">
                <a:latin typeface="Arial"/>
                <a:cs typeface="Arial"/>
              </a:rPr>
              <a:t>to</a:t>
            </a:r>
            <a:r>
              <a:rPr sz="2180" spc="20" dirty="0">
                <a:latin typeface="Arial"/>
                <a:cs typeface="Arial"/>
              </a:rPr>
              <a:t> </a:t>
            </a:r>
            <a:r>
              <a:rPr sz="2180" spc="-139" dirty="0">
                <a:latin typeface="Arial"/>
                <a:cs typeface="Arial"/>
              </a:rPr>
              <a:t>make</a:t>
            </a:r>
            <a:r>
              <a:rPr sz="2180" spc="10" dirty="0">
                <a:latin typeface="Arial"/>
                <a:cs typeface="Arial"/>
              </a:rPr>
              <a:t> </a:t>
            </a:r>
            <a:r>
              <a:rPr sz="2180" spc="-139" dirty="0">
                <a:latin typeface="Arial"/>
                <a:cs typeface="Arial"/>
              </a:rPr>
              <a:t>causal</a:t>
            </a:r>
            <a:r>
              <a:rPr sz="2180" spc="10" dirty="0">
                <a:latin typeface="Arial"/>
                <a:cs typeface="Arial"/>
              </a:rPr>
              <a:t> </a:t>
            </a:r>
            <a:r>
              <a:rPr sz="2180" spc="-59" dirty="0">
                <a:latin typeface="Arial"/>
                <a:cs typeface="Arial"/>
              </a:rPr>
              <a:t>claims.</a:t>
            </a:r>
            <a:r>
              <a:rPr sz="2378" spc="-87" baseline="27777" dirty="0">
                <a:latin typeface="Arial"/>
                <a:cs typeface="Arial"/>
              </a:rPr>
              <a:t>1</a:t>
            </a:r>
            <a:r>
              <a:rPr sz="2378" spc="711" baseline="27777" dirty="0">
                <a:latin typeface="Arial"/>
                <a:cs typeface="Arial"/>
              </a:rPr>
              <a:t> </a:t>
            </a:r>
            <a:r>
              <a:rPr sz="2180" dirty="0">
                <a:latin typeface="Arial"/>
                <a:cs typeface="Arial"/>
              </a:rPr>
              <a:t>But</a:t>
            </a:r>
            <a:r>
              <a:rPr sz="2180" spc="10" dirty="0">
                <a:latin typeface="Arial"/>
                <a:cs typeface="Arial"/>
              </a:rPr>
              <a:t> </a:t>
            </a:r>
            <a:r>
              <a:rPr sz="2180" dirty="0">
                <a:latin typeface="Arial"/>
                <a:cs typeface="Arial"/>
              </a:rPr>
              <a:t>in</a:t>
            </a:r>
            <a:r>
              <a:rPr sz="2180" spc="20" dirty="0">
                <a:latin typeface="Arial"/>
                <a:cs typeface="Arial"/>
              </a:rPr>
              <a:t> </a:t>
            </a:r>
            <a:r>
              <a:rPr sz="2180" spc="-109" dirty="0">
                <a:latin typeface="Arial"/>
                <a:cs typeface="Arial"/>
              </a:rPr>
              <a:t>randomized</a:t>
            </a:r>
            <a:r>
              <a:rPr sz="2180" spc="10" dirty="0">
                <a:latin typeface="Arial"/>
                <a:cs typeface="Arial"/>
              </a:rPr>
              <a:t> </a:t>
            </a:r>
            <a:r>
              <a:rPr sz="2180" spc="-20" dirty="0">
                <a:latin typeface="Arial"/>
                <a:cs typeface="Arial"/>
              </a:rPr>
              <a:t>experiments, </a:t>
            </a:r>
            <a:r>
              <a:rPr sz="2180" spc="-168" dirty="0">
                <a:latin typeface="Arial"/>
                <a:cs typeface="Arial"/>
              </a:rPr>
              <a:t>researchers</a:t>
            </a:r>
            <a:r>
              <a:rPr sz="2180" spc="20" dirty="0">
                <a:latin typeface="Arial"/>
                <a:cs typeface="Arial"/>
              </a:rPr>
              <a:t> </a:t>
            </a:r>
            <a:r>
              <a:rPr sz="2180" spc="-69" dirty="0">
                <a:latin typeface="Arial"/>
                <a:cs typeface="Arial"/>
              </a:rPr>
              <a:t>randomly</a:t>
            </a:r>
            <a:r>
              <a:rPr sz="2180" spc="20" dirty="0">
                <a:latin typeface="Arial"/>
                <a:cs typeface="Arial"/>
              </a:rPr>
              <a:t> </a:t>
            </a:r>
            <a:r>
              <a:rPr sz="2180" spc="-159" dirty="0">
                <a:latin typeface="Arial"/>
                <a:cs typeface="Arial"/>
              </a:rPr>
              <a:t>assign</a:t>
            </a:r>
            <a:r>
              <a:rPr sz="2180" spc="20" dirty="0">
                <a:latin typeface="Arial"/>
                <a:cs typeface="Arial"/>
              </a:rPr>
              <a:t> </a:t>
            </a:r>
            <a:r>
              <a:rPr sz="2180" spc="-50" dirty="0">
                <a:latin typeface="Arial"/>
                <a:cs typeface="Arial"/>
              </a:rPr>
              <a:t>participants</a:t>
            </a:r>
            <a:r>
              <a:rPr sz="2180" spc="20" dirty="0">
                <a:latin typeface="Arial"/>
                <a:cs typeface="Arial"/>
              </a:rPr>
              <a:t> </a:t>
            </a:r>
            <a:r>
              <a:rPr sz="2180" dirty="0">
                <a:latin typeface="Arial"/>
                <a:cs typeface="Arial"/>
              </a:rPr>
              <a:t>to</a:t>
            </a:r>
            <a:r>
              <a:rPr sz="2180" spc="20" dirty="0">
                <a:latin typeface="Arial"/>
                <a:cs typeface="Arial"/>
              </a:rPr>
              <a:t> </a:t>
            </a:r>
            <a:r>
              <a:rPr sz="2180" spc="-129" dirty="0">
                <a:latin typeface="Arial"/>
                <a:cs typeface="Arial"/>
              </a:rPr>
              <a:t>one</a:t>
            </a:r>
            <a:r>
              <a:rPr sz="2180" spc="20" dirty="0">
                <a:latin typeface="Arial"/>
                <a:cs typeface="Arial"/>
              </a:rPr>
              <a:t> </a:t>
            </a:r>
            <a:r>
              <a:rPr sz="2180" dirty="0">
                <a:latin typeface="Arial"/>
                <a:cs typeface="Arial"/>
              </a:rPr>
              <a:t>of</a:t>
            </a:r>
            <a:r>
              <a:rPr sz="2180" spc="20" dirty="0">
                <a:latin typeface="Arial"/>
                <a:cs typeface="Arial"/>
              </a:rPr>
              <a:t> </a:t>
            </a:r>
            <a:r>
              <a:rPr sz="2180" dirty="0">
                <a:latin typeface="Arial"/>
                <a:cs typeface="Arial"/>
              </a:rPr>
              <a:t>two</a:t>
            </a:r>
            <a:r>
              <a:rPr sz="2180" spc="30" dirty="0">
                <a:latin typeface="Arial"/>
                <a:cs typeface="Arial"/>
              </a:rPr>
              <a:t> </a:t>
            </a:r>
            <a:r>
              <a:rPr sz="2180" dirty="0">
                <a:latin typeface="Arial"/>
                <a:cs typeface="Arial"/>
              </a:rPr>
              <a:t>(or</a:t>
            </a:r>
            <a:r>
              <a:rPr sz="2180" spc="20" dirty="0">
                <a:latin typeface="Arial"/>
                <a:cs typeface="Arial"/>
              </a:rPr>
              <a:t> </a:t>
            </a:r>
            <a:r>
              <a:rPr sz="2180" spc="-59" dirty="0">
                <a:latin typeface="Arial"/>
                <a:cs typeface="Arial"/>
              </a:rPr>
              <a:t>more)</a:t>
            </a:r>
            <a:r>
              <a:rPr sz="2180" spc="20" dirty="0">
                <a:latin typeface="Arial"/>
                <a:cs typeface="Arial"/>
              </a:rPr>
              <a:t> </a:t>
            </a:r>
            <a:r>
              <a:rPr sz="2180" spc="-50" dirty="0">
                <a:latin typeface="Arial"/>
                <a:cs typeface="Arial"/>
              </a:rPr>
              <a:t>groups:</a:t>
            </a:r>
            <a:endParaRPr sz="2180" dirty="0">
              <a:latin typeface="Arial"/>
              <a:cs typeface="Arial"/>
            </a:endParaRPr>
          </a:p>
          <a:p>
            <a:pPr marL="598989" marR="5843914">
              <a:lnSpc>
                <a:spcPct val="132800"/>
              </a:lnSpc>
              <a:spcBef>
                <a:spcPts val="198"/>
              </a:spcBef>
            </a:pPr>
            <a:r>
              <a:rPr sz="2180" spc="-50" dirty="0">
                <a:latin typeface="Arial"/>
                <a:cs typeface="Arial"/>
              </a:rPr>
              <a:t>Treatment</a:t>
            </a:r>
            <a:r>
              <a:rPr sz="2180" spc="-20" dirty="0">
                <a:latin typeface="Arial"/>
                <a:cs typeface="Arial"/>
              </a:rPr>
              <a:t> </a:t>
            </a:r>
            <a:r>
              <a:rPr sz="2180" spc="-139" dirty="0">
                <a:latin typeface="Arial"/>
                <a:cs typeface="Arial"/>
              </a:rPr>
              <a:t>Group </a:t>
            </a:r>
            <a:r>
              <a:rPr sz="2180" spc="-40" dirty="0">
                <a:latin typeface="Arial"/>
                <a:cs typeface="Arial"/>
              </a:rPr>
              <a:t>Control</a:t>
            </a:r>
            <a:r>
              <a:rPr sz="2180" spc="-30" dirty="0">
                <a:latin typeface="Arial"/>
                <a:cs typeface="Arial"/>
              </a:rPr>
              <a:t> </a:t>
            </a:r>
            <a:r>
              <a:rPr sz="2180" spc="-40" dirty="0">
                <a:latin typeface="Arial"/>
                <a:cs typeface="Arial"/>
              </a:rPr>
              <a:t>Group</a:t>
            </a:r>
            <a:endParaRPr sz="2180" dirty="0">
              <a:latin typeface="Arial"/>
              <a:cs typeface="Arial"/>
            </a:endParaRPr>
          </a:p>
          <a:p>
            <a:pPr marL="50335" marR="181207">
              <a:lnSpc>
                <a:spcPct val="102600"/>
              </a:lnSpc>
              <a:spcBef>
                <a:spcPts val="991"/>
              </a:spcBef>
            </a:pPr>
            <a:r>
              <a:rPr sz="2180" dirty="0">
                <a:latin typeface="Arial"/>
                <a:cs typeface="Arial"/>
              </a:rPr>
              <a:t>In</a:t>
            </a:r>
            <a:r>
              <a:rPr sz="2180" spc="-50" dirty="0">
                <a:latin typeface="Arial"/>
                <a:cs typeface="Arial"/>
              </a:rPr>
              <a:t> </a:t>
            </a:r>
            <a:r>
              <a:rPr sz="2180" spc="-69" dirty="0">
                <a:latin typeface="Arial"/>
                <a:cs typeface="Arial"/>
              </a:rPr>
              <a:t>randomly</a:t>
            </a:r>
            <a:r>
              <a:rPr sz="2180" dirty="0">
                <a:latin typeface="Arial"/>
                <a:cs typeface="Arial"/>
              </a:rPr>
              <a:t> </a:t>
            </a:r>
            <a:r>
              <a:rPr sz="2180" spc="-69" dirty="0">
                <a:latin typeface="Arial"/>
                <a:cs typeface="Arial"/>
              </a:rPr>
              <a:t>making</a:t>
            </a:r>
            <a:r>
              <a:rPr sz="2180" dirty="0">
                <a:latin typeface="Arial"/>
                <a:cs typeface="Arial"/>
              </a:rPr>
              <a:t> this </a:t>
            </a:r>
            <a:r>
              <a:rPr sz="2180" spc="-109" dirty="0">
                <a:latin typeface="Arial"/>
                <a:cs typeface="Arial"/>
              </a:rPr>
              <a:t>assignment,</a:t>
            </a:r>
            <a:r>
              <a:rPr sz="2180" dirty="0">
                <a:latin typeface="Arial"/>
                <a:cs typeface="Arial"/>
              </a:rPr>
              <a:t> </a:t>
            </a:r>
            <a:r>
              <a:rPr sz="2180" spc="-188" dirty="0">
                <a:solidFill>
                  <a:srgbClr val="00B0F0"/>
                </a:solidFill>
                <a:latin typeface="Arial"/>
                <a:cs typeface="Arial"/>
              </a:rPr>
              <a:t>we</a:t>
            </a:r>
            <a:r>
              <a:rPr sz="2180" spc="40" dirty="0">
                <a:solidFill>
                  <a:srgbClr val="00B0F0"/>
                </a:solidFill>
                <a:latin typeface="Arial"/>
                <a:cs typeface="Arial"/>
              </a:rPr>
              <a:t> </a:t>
            </a:r>
            <a:r>
              <a:rPr sz="2180" spc="-159" dirty="0">
                <a:solidFill>
                  <a:srgbClr val="00B0F0"/>
                </a:solidFill>
                <a:latin typeface="Arial"/>
                <a:cs typeface="Arial"/>
              </a:rPr>
              <a:t>ensure</a:t>
            </a:r>
            <a:r>
              <a:rPr sz="2180" spc="10" dirty="0">
                <a:solidFill>
                  <a:srgbClr val="00B0F0"/>
                </a:solidFill>
                <a:latin typeface="Arial"/>
                <a:cs typeface="Arial"/>
              </a:rPr>
              <a:t> </a:t>
            </a:r>
            <a:r>
              <a:rPr sz="2180" dirty="0">
                <a:solidFill>
                  <a:srgbClr val="00B0F0"/>
                </a:solidFill>
                <a:latin typeface="Arial"/>
                <a:cs typeface="Arial"/>
              </a:rPr>
              <a:t>that </a:t>
            </a:r>
            <a:r>
              <a:rPr sz="2180" spc="-20" dirty="0">
                <a:solidFill>
                  <a:srgbClr val="00B0F0"/>
                </a:solidFill>
                <a:latin typeface="Arial"/>
                <a:cs typeface="Arial"/>
              </a:rPr>
              <a:t>nothing</a:t>
            </a:r>
            <a:r>
              <a:rPr sz="2180" dirty="0">
                <a:solidFill>
                  <a:srgbClr val="00B0F0"/>
                </a:solidFill>
                <a:latin typeface="Arial"/>
                <a:cs typeface="Arial"/>
              </a:rPr>
              <a:t> </a:t>
            </a:r>
            <a:r>
              <a:rPr sz="2180" spc="-79" dirty="0">
                <a:latin typeface="Arial"/>
                <a:cs typeface="Arial"/>
              </a:rPr>
              <a:t>(beyond</a:t>
            </a:r>
            <a:r>
              <a:rPr sz="2180" dirty="0">
                <a:latin typeface="Arial"/>
                <a:cs typeface="Arial"/>
              </a:rPr>
              <a:t> </a:t>
            </a:r>
            <a:r>
              <a:rPr sz="2180" spc="-99" dirty="0">
                <a:latin typeface="Arial"/>
                <a:cs typeface="Arial"/>
              </a:rPr>
              <a:t>a </a:t>
            </a:r>
            <a:r>
              <a:rPr sz="2180" spc="-50" dirty="0">
                <a:latin typeface="Arial"/>
                <a:cs typeface="Arial"/>
              </a:rPr>
              <a:t>coin</a:t>
            </a:r>
            <a:r>
              <a:rPr sz="2180" spc="-59" dirty="0">
                <a:latin typeface="Arial"/>
                <a:cs typeface="Arial"/>
              </a:rPr>
              <a:t> </a:t>
            </a:r>
            <a:r>
              <a:rPr sz="2180" dirty="0">
                <a:latin typeface="Arial"/>
                <a:cs typeface="Arial"/>
              </a:rPr>
              <a:t>flip)</a:t>
            </a:r>
            <a:r>
              <a:rPr sz="2180" spc="-20" dirty="0">
                <a:latin typeface="Arial"/>
                <a:cs typeface="Arial"/>
              </a:rPr>
              <a:t> </a:t>
            </a:r>
            <a:r>
              <a:rPr sz="2180" spc="-99" dirty="0">
                <a:solidFill>
                  <a:srgbClr val="00B0F0"/>
                </a:solidFill>
                <a:latin typeface="Arial"/>
                <a:cs typeface="Arial"/>
              </a:rPr>
              <a:t>can</a:t>
            </a:r>
            <a:r>
              <a:rPr sz="2180" spc="-20" dirty="0">
                <a:solidFill>
                  <a:srgbClr val="00B0F0"/>
                </a:solidFill>
                <a:latin typeface="Arial"/>
                <a:cs typeface="Arial"/>
              </a:rPr>
              <a:t> </a:t>
            </a:r>
            <a:r>
              <a:rPr sz="2180" spc="-40" dirty="0">
                <a:solidFill>
                  <a:srgbClr val="00B0F0"/>
                </a:solidFill>
                <a:latin typeface="Arial"/>
                <a:cs typeface="Arial"/>
              </a:rPr>
              <a:t>be</a:t>
            </a:r>
            <a:r>
              <a:rPr sz="2180" spc="-10" dirty="0">
                <a:solidFill>
                  <a:srgbClr val="00B0F0"/>
                </a:solidFill>
                <a:latin typeface="Arial"/>
                <a:cs typeface="Arial"/>
              </a:rPr>
              <a:t> </a:t>
            </a:r>
            <a:r>
              <a:rPr sz="2180" dirty="0">
                <a:solidFill>
                  <a:srgbClr val="00B0F0"/>
                </a:solidFill>
                <a:latin typeface="Arial"/>
                <a:cs typeface="Arial"/>
              </a:rPr>
              <a:t>a</a:t>
            </a:r>
            <a:r>
              <a:rPr sz="2180" spc="-20" dirty="0">
                <a:solidFill>
                  <a:srgbClr val="00B0F0"/>
                </a:solidFill>
                <a:latin typeface="Arial"/>
                <a:cs typeface="Arial"/>
              </a:rPr>
              <a:t> </a:t>
            </a:r>
            <a:r>
              <a:rPr sz="2180" spc="-178" dirty="0">
                <a:solidFill>
                  <a:srgbClr val="00B0F0"/>
                </a:solidFill>
                <a:latin typeface="Arial"/>
                <a:cs typeface="Arial"/>
              </a:rPr>
              <a:t>cause</a:t>
            </a:r>
            <a:r>
              <a:rPr sz="2180" spc="30" dirty="0">
                <a:solidFill>
                  <a:srgbClr val="00B0F0"/>
                </a:solidFill>
                <a:latin typeface="Arial"/>
                <a:cs typeface="Arial"/>
              </a:rPr>
              <a:t> </a:t>
            </a:r>
            <a:r>
              <a:rPr sz="2180" dirty="0">
                <a:solidFill>
                  <a:srgbClr val="00B0F0"/>
                </a:solidFill>
                <a:latin typeface="Arial"/>
                <a:cs typeface="Arial"/>
              </a:rPr>
              <a:t>of</a:t>
            </a:r>
            <a:r>
              <a:rPr sz="2180" spc="-20" dirty="0">
                <a:solidFill>
                  <a:srgbClr val="00B0F0"/>
                </a:solidFill>
                <a:latin typeface="Arial"/>
                <a:cs typeface="Arial"/>
              </a:rPr>
              <a:t> </a:t>
            </a:r>
            <a:r>
              <a:rPr sz="2180" dirty="0">
                <a:solidFill>
                  <a:srgbClr val="00B0F0"/>
                </a:solidFill>
                <a:latin typeface="Arial"/>
                <a:cs typeface="Arial"/>
              </a:rPr>
              <a:t>the</a:t>
            </a:r>
            <a:r>
              <a:rPr sz="2180" spc="-10" dirty="0">
                <a:solidFill>
                  <a:srgbClr val="00B0F0"/>
                </a:solidFill>
                <a:latin typeface="Arial"/>
                <a:cs typeface="Arial"/>
              </a:rPr>
              <a:t> </a:t>
            </a:r>
            <a:r>
              <a:rPr sz="2180" spc="-79" dirty="0">
                <a:solidFill>
                  <a:srgbClr val="00B0F0"/>
                </a:solidFill>
                <a:latin typeface="Arial"/>
                <a:cs typeface="Arial"/>
              </a:rPr>
              <a:t>explanatory</a:t>
            </a:r>
            <a:r>
              <a:rPr sz="2180" spc="-20" dirty="0">
                <a:solidFill>
                  <a:srgbClr val="00B0F0"/>
                </a:solidFill>
                <a:latin typeface="Arial"/>
                <a:cs typeface="Arial"/>
              </a:rPr>
              <a:t> variable</a:t>
            </a:r>
            <a:r>
              <a:rPr sz="2180" spc="-20" dirty="0">
                <a:latin typeface="Arial"/>
                <a:cs typeface="Arial"/>
              </a:rPr>
              <a:t>!</a:t>
            </a:r>
            <a:endParaRPr sz="2180" dirty="0">
              <a:latin typeface="Arial"/>
              <a:cs typeface="Arial"/>
            </a:endParaRPr>
          </a:p>
        </p:txBody>
      </p:sp>
      <p:grpSp>
        <p:nvGrpSpPr>
          <p:cNvPr id="22" name="object 6">
            <a:extLst>
              <a:ext uri="{FF2B5EF4-FFF2-40B4-BE49-F238E27FC236}">
                <a16:creationId xmlns:a16="http://schemas.microsoft.com/office/drawing/2014/main" id="{BC2C765D-260B-8F27-552A-71AE28082390}"/>
              </a:ext>
            </a:extLst>
          </p:cNvPr>
          <p:cNvGrpSpPr/>
          <p:nvPr/>
        </p:nvGrpSpPr>
        <p:grpSpPr>
          <a:xfrm>
            <a:off x="5395023" y="3967240"/>
            <a:ext cx="5392024" cy="559965"/>
            <a:chOff x="1090723" y="2063984"/>
            <a:chExt cx="2720975" cy="282575"/>
          </a:xfrm>
        </p:grpSpPr>
        <p:sp>
          <p:nvSpPr>
            <p:cNvPr id="23" name="object 7">
              <a:extLst>
                <a:ext uri="{FF2B5EF4-FFF2-40B4-BE49-F238E27FC236}">
                  <a16:creationId xmlns:a16="http://schemas.microsoft.com/office/drawing/2014/main" id="{A91F2580-9C27-5EDA-A476-1120E69D6E3B}"/>
                </a:ext>
              </a:extLst>
            </p:cNvPr>
            <p:cNvSpPr/>
            <p:nvPr/>
          </p:nvSpPr>
          <p:spPr>
            <a:xfrm>
              <a:off x="1093254" y="2066514"/>
              <a:ext cx="2694940" cy="272415"/>
            </a:xfrm>
            <a:custGeom>
              <a:avLst/>
              <a:gdLst/>
              <a:ahLst/>
              <a:cxnLst/>
              <a:rect l="l" t="t" r="r" b="b"/>
              <a:pathLst>
                <a:path w="2694940" h="272414">
                  <a:moveTo>
                    <a:pt x="0" y="271995"/>
                  </a:moveTo>
                  <a:lnTo>
                    <a:pt x="53770" y="252687"/>
                  </a:lnTo>
                  <a:lnTo>
                    <a:pt x="107015" y="234102"/>
                  </a:lnTo>
                  <a:lnTo>
                    <a:pt x="159752" y="216238"/>
                  </a:lnTo>
                  <a:lnTo>
                    <a:pt x="211998" y="199093"/>
                  </a:lnTo>
                  <a:lnTo>
                    <a:pt x="263772" y="182667"/>
                  </a:lnTo>
                  <a:lnTo>
                    <a:pt x="315090" y="166958"/>
                  </a:lnTo>
                  <a:lnTo>
                    <a:pt x="365972" y="151964"/>
                  </a:lnTo>
                  <a:lnTo>
                    <a:pt x="416434" y="137684"/>
                  </a:lnTo>
                  <a:lnTo>
                    <a:pt x="466496" y="124117"/>
                  </a:lnTo>
                  <a:lnTo>
                    <a:pt x="516173" y="111262"/>
                  </a:lnTo>
                  <a:lnTo>
                    <a:pt x="565485" y="99117"/>
                  </a:lnTo>
                  <a:lnTo>
                    <a:pt x="614448" y="87680"/>
                  </a:lnTo>
                  <a:lnTo>
                    <a:pt x="663081" y="76952"/>
                  </a:lnTo>
                  <a:lnTo>
                    <a:pt x="711402" y="66929"/>
                  </a:lnTo>
                  <a:lnTo>
                    <a:pt x="759428" y="57611"/>
                  </a:lnTo>
                  <a:lnTo>
                    <a:pt x="807178" y="48996"/>
                  </a:lnTo>
                  <a:lnTo>
                    <a:pt x="854668" y="41084"/>
                  </a:lnTo>
                  <a:lnTo>
                    <a:pt x="901917" y="33872"/>
                  </a:lnTo>
                  <a:lnTo>
                    <a:pt x="948942" y="27360"/>
                  </a:lnTo>
                  <a:lnTo>
                    <a:pt x="995762" y="21546"/>
                  </a:lnTo>
                  <a:lnTo>
                    <a:pt x="1042394" y="16428"/>
                  </a:lnTo>
                  <a:lnTo>
                    <a:pt x="1088856" y="12006"/>
                  </a:lnTo>
                  <a:lnTo>
                    <a:pt x="1135166" y="8278"/>
                  </a:lnTo>
                  <a:lnTo>
                    <a:pt x="1181341" y="5242"/>
                  </a:lnTo>
                  <a:lnTo>
                    <a:pt x="1227399" y="2898"/>
                  </a:lnTo>
                  <a:lnTo>
                    <a:pt x="1273359" y="1244"/>
                  </a:lnTo>
                  <a:lnTo>
                    <a:pt x="1319237" y="278"/>
                  </a:lnTo>
                  <a:lnTo>
                    <a:pt x="1365053" y="0"/>
                  </a:lnTo>
                  <a:lnTo>
                    <a:pt x="1410822" y="407"/>
                  </a:lnTo>
                  <a:lnTo>
                    <a:pt x="1456564" y="1499"/>
                  </a:lnTo>
                  <a:lnTo>
                    <a:pt x="1502296" y="3274"/>
                  </a:lnTo>
                  <a:lnTo>
                    <a:pt x="1548036" y="5731"/>
                  </a:lnTo>
                  <a:lnTo>
                    <a:pt x="1593802" y="8869"/>
                  </a:lnTo>
                  <a:lnTo>
                    <a:pt x="1639611" y="12686"/>
                  </a:lnTo>
                  <a:lnTo>
                    <a:pt x="1685482" y="17180"/>
                  </a:lnTo>
                  <a:lnTo>
                    <a:pt x="1731431" y="22351"/>
                  </a:lnTo>
                  <a:lnTo>
                    <a:pt x="1777478" y="28198"/>
                  </a:lnTo>
                  <a:lnTo>
                    <a:pt x="1823639" y="34718"/>
                  </a:lnTo>
                  <a:lnTo>
                    <a:pt x="1869932" y="41910"/>
                  </a:lnTo>
                  <a:lnTo>
                    <a:pt x="1916376" y="49774"/>
                  </a:lnTo>
                  <a:lnTo>
                    <a:pt x="1962988" y="58307"/>
                  </a:lnTo>
                  <a:lnTo>
                    <a:pt x="2009786" y="67508"/>
                  </a:lnTo>
                  <a:lnTo>
                    <a:pt x="2056787" y="77377"/>
                  </a:lnTo>
                  <a:lnTo>
                    <a:pt x="2104010" y="87911"/>
                  </a:lnTo>
                  <a:lnTo>
                    <a:pt x="2151473" y="99110"/>
                  </a:lnTo>
                  <a:lnTo>
                    <a:pt x="2199192" y="110972"/>
                  </a:lnTo>
                  <a:lnTo>
                    <a:pt x="2247186" y="123495"/>
                  </a:lnTo>
                  <a:lnTo>
                    <a:pt x="2295473" y="136679"/>
                  </a:lnTo>
                  <a:lnTo>
                    <a:pt x="2344070" y="150521"/>
                  </a:lnTo>
                  <a:lnTo>
                    <a:pt x="2392995" y="165021"/>
                  </a:lnTo>
                  <a:lnTo>
                    <a:pt x="2442267" y="180178"/>
                  </a:lnTo>
                  <a:lnTo>
                    <a:pt x="2491902" y="195989"/>
                  </a:lnTo>
                  <a:lnTo>
                    <a:pt x="2541919" y="212454"/>
                  </a:lnTo>
                  <a:lnTo>
                    <a:pt x="2592335" y="229571"/>
                  </a:lnTo>
                  <a:lnTo>
                    <a:pt x="2643169" y="247339"/>
                  </a:lnTo>
                  <a:lnTo>
                    <a:pt x="2694437" y="265757"/>
                  </a:lnTo>
                </a:path>
              </a:pathLst>
            </a:custGeom>
            <a:ln w="5060">
              <a:solidFill>
                <a:srgbClr val="000000"/>
              </a:solidFill>
            </a:ln>
          </p:spPr>
          <p:txBody>
            <a:bodyPr wrap="square" lIns="0" tIns="0" rIns="0" bIns="0" rtlCol="0"/>
            <a:lstStyle/>
            <a:p>
              <a:endParaRPr sz="3567"/>
            </a:p>
          </p:txBody>
        </p:sp>
        <p:sp>
          <p:nvSpPr>
            <p:cNvPr id="30" name="object 8">
              <a:extLst>
                <a:ext uri="{FF2B5EF4-FFF2-40B4-BE49-F238E27FC236}">
                  <a16:creationId xmlns:a16="http://schemas.microsoft.com/office/drawing/2014/main" id="{C55ABA7A-D639-8E87-3D6C-17088C939B1A}"/>
                </a:ext>
              </a:extLst>
            </p:cNvPr>
            <p:cNvSpPr/>
            <p:nvPr/>
          </p:nvSpPr>
          <p:spPr>
            <a:xfrm>
              <a:off x="3766501" y="2308056"/>
              <a:ext cx="45085" cy="38100"/>
            </a:xfrm>
            <a:custGeom>
              <a:avLst/>
              <a:gdLst/>
              <a:ahLst/>
              <a:cxnLst/>
              <a:rect l="l" t="t" r="r" b="b"/>
              <a:pathLst>
                <a:path w="45085" h="38100">
                  <a:moveTo>
                    <a:pt x="13847" y="0"/>
                  </a:moveTo>
                  <a:lnTo>
                    <a:pt x="21190" y="24215"/>
                  </a:lnTo>
                  <a:lnTo>
                    <a:pt x="0" y="38045"/>
                  </a:lnTo>
                  <a:lnTo>
                    <a:pt x="44969" y="32870"/>
                  </a:lnTo>
                  <a:lnTo>
                    <a:pt x="13847" y="0"/>
                  </a:lnTo>
                  <a:close/>
                </a:path>
              </a:pathLst>
            </a:custGeom>
            <a:solidFill>
              <a:srgbClr val="000000"/>
            </a:solidFill>
          </p:spPr>
          <p:txBody>
            <a:bodyPr wrap="square" lIns="0" tIns="0" rIns="0" bIns="0" rtlCol="0"/>
            <a:lstStyle/>
            <a:p>
              <a:endParaRPr sz="3567"/>
            </a:p>
          </p:txBody>
        </p:sp>
      </p:grpSp>
      <p:sp>
        <p:nvSpPr>
          <p:cNvPr id="31" name="object 10">
            <a:extLst>
              <a:ext uri="{FF2B5EF4-FFF2-40B4-BE49-F238E27FC236}">
                <a16:creationId xmlns:a16="http://schemas.microsoft.com/office/drawing/2014/main" id="{EB68002C-4B8A-C724-996B-6EA1849E862F}"/>
              </a:ext>
            </a:extLst>
          </p:cNvPr>
          <p:cNvSpPr txBox="1"/>
          <p:nvPr/>
        </p:nvSpPr>
        <p:spPr>
          <a:xfrm>
            <a:off x="3407468" y="4535588"/>
            <a:ext cx="8351660" cy="2362090"/>
          </a:xfrm>
          <a:prstGeom prst="rect">
            <a:avLst/>
          </a:prstGeom>
        </p:spPr>
        <p:txBody>
          <a:bodyPr vert="horz" wrap="square" lIns="0" tIns="23909" rIns="0" bIns="0" rtlCol="0">
            <a:spAutoFit/>
          </a:bodyPr>
          <a:lstStyle/>
          <a:p>
            <a:pPr marL="844371">
              <a:spcBef>
                <a:spcPts val="188"/>
              </a:spcBef>
              <a:tabLst>
                <a:tab pos="4045690" algn="l"/>
                <a:tab pos="6913537" algn="l"/>
              </a:tabLst>
            </a:pPr>
            <a:r>
              <a:rPr sz="2675" spc="-73" baseline="6172" dirty="0">
                <a:latin typeface="Arial"/>
                <a:cs typeface="Arial"/>
              </a:rPr>
              <a:t>School</a:t>
            </a:r>
            <a:r>
              <a:rPr sz="2675" spc="176" baseline="6172" dirty="0">
                <a:latin typeface="Arial"/>
                <a:cs typeface="Arial"/>
              </a:rPr>
              <a:t> </a:t>
            </a:r>
            <a:r>
              <a:rPr sz="2675" baseline="6172" dirty="0">
                <a:latin typeface="Arial"/>
                <a:cs typeface="Arial"/>
              </a:rPr>
              <a:t>District</a:t>
            </a:r>
            <a:r>
              <a:rPr sz="2675" spc="192" baseline="6172" dirty="0">
                <a:latin typeface="Arial"/>
                <a:cs typeface="Arial"/>
              </a:rPr>
              <a:t> </a:t>
            </a:r>
            <a:r>
              <a:rPr sz="2675" spc="-30" baseline="6172" dirty="0">
                <a:latin typeface="Arial"/>
                <a:cs typeface="Arial"/>
              </a:rPr>
              <a:t>Funding</a:t>
            </a:r>
            <a:r>
              <a:rPr sz="2675" baseline="6172" dirty="0">
                <a:latin typeface="Arial"/>
                <a:cs typeface="Arial"/>
              </a:rPr>
              <a:t>	</a:t>
            </a:r>
            <a:r>
              <a:rPr sz="2675" spc="-103" baseline="6172" dirty="0">
                <a:latin typeface="Arial"/>
                <a:cs typeface="Arial"/>
              </a:rPr>
              <a:t>Cursive</a:t>
            </a:r>
            <a:r>
              <a:rPr sz="2675" spc="-14" baseline="6172" dirty="0">
                <a:latin typeface="Arial"/>
                <a:cs typeface="Arial"/>
              </a:rPr>
              <a:t> </a:t>
            </a:r>
            <a:r>
              <a:rPr sz="2675" spc="-30" baseline="6172" dirty="0">
                <a:latin typeface="Arial"/>
                <a:cs typeface="Arial"/>
              </a:rPr>
              <a:t>Handwriting</a:t>
            </a:r>
            <a:r>
              <a:rPr sz="2675" baseline="6172" dirty="0">
                <a:latin typeface="Arial"/>
                <a:cs typeface="Arial"/>
              </a:rPr>
              <a:t>	</a:t>
            </a:r>
            <a:r>
              <a:rPr sz="1784" dirty="0">
                <a:latin typeface="Arial"/>
                <a:cs typeface="Arial"/>
              </a:rPr>
              <a:t>SAT</a:t>
            </a:r>
            <a:r>
              <a:rPr sz="1784" spc="-79" dirty="0">
                <a:latin typeface="Arial"/>
                <a:cs typeface="Arial"/>
              </a:rPr>
              <a:t> </a:t>
            </a:r>
            <a:r>
              <a:rPr sz="1784" spc="-20" dirty="0">
                <a:latin typeface="Arial"/>
                <a:cs typeface="Arial"/>
              </a:rPr>
              <a:t>Score</a:t>
            </a:r>
            <a:endParaRPr sz="1784" dirty="0">
              <a:latin typeface="Arial"/>
              <a:cs typeface="Arial"/>
            </a:endParaRPr>
          </a:p>
          <a:p>
            <a:pPr>
              <a:spcBef>
                <a:spcPts val="10"/>
              </a:spcBef>
            </a:pPr>
            <a:endParaRPr sz="2378" dirty="0">
              <a:latin typeface="Arial"/>
              <a:cs typeface="Arial"/>
            </a:endParaRPr>
          </a:p>
          <a:p>
            <a:pPr marL="100670" marR="85570" indent="75503">
              <a:lnSpc>
                <a:spcPct val="102600"/>
              </a:lnSpc>
              <a:spcBef>
                <a:spcPts val="10"/>
              </a:spcBef>
            </a:pPr>
            <a:r>
              <a:rPr sz="2180" i="1" spc="436" dirty="0">
                <a:solidFill>
                  <a:srgbClr val="3333B2"/>
                </a:solidFill>
                <a:latin typeface="Menlo"/>
                <a:cs typeface="Menlo"/>
              </a:rPr>
              <a:t>⇒</a:t>
            </a:r>
            <a:r>
              <a:rPr sz="2180" i="1" spc="-119" dirty="0">
                <a:solidFill>
                  <a:srgbClr val="3333B2"/>
                </a:solidFill>
                <a:latin typeface="Menlo"/>
                <a:cs typeface="Menlo"/>
              </a:rPr>
              <a:t> </a:t>
            </a:r>
            <a:r>
              <a:rPr sz="2180" spc="-79" dirty="0">
                <a:latin typeface="Arial"/>
                <a:cs typeface="Arial"/>
              </a:rPr>
              <a:t>randomization</a:t>
            </a:r>
            <a:r>
              <a:rPr sz="2180" spc="30" dirty="0">
                <a:latin typeface="Arial"/>
                <a:cs typeface="Arial"/>
              </a:rPr>
              <a:t> </a:t>
            </a:r>
            <a:r>
              <a:rPr sz="2180" spc="-129" dirty="0">
                <a:latin typeface="Arial"/>
                <a:cs typeface="Arial"/>
              </a:rPr>
              <a:t>works</a:t>
            </a:r>
            <a:r>
              <a:rPr sz="2180" spc="30" dirty="0">
                <a:latin typeface="Arial"/>
                <a:cs typeface="Arial"/>
              </a:rPr>
              <a:t> </a:t>
            </a:r>
            <a:r>
              <a:rPr sz="2180" dirty="0">
                <a:latin typeface="Arial"/>
                <a:cs typeface="Arial"/>
              </a:rPr>
              <a:t>to</a:t>
            </a:r>
            <a:r>
              <a:rPr sz="2180" spc="30" dirty="0">
                <a:latin typeface="Arial"/>
                <a:cs typeface="Arial"/>
              </a:rPr>
              <a:t> </a:t>
            </a:r>
            <a:r>
              <a:rPr sz="2180" spc="-59" dirty="0">
                <a:latin typeface="Arial"/>
                <a:cs typeface="Arial"/>
              </a:rPr>
              <a:t>eliminate</a:t>
            </a:r>
            <a:r>
              <a:rPr sz="2180" spc="30" dirty="0">
                <a:latin typeface="Arial"/>
                <a:cs typeface="Arial"/>
              </a:rPr>
              <a:t> </a:t>
            </a:r>
            <a:r>
              <a:rPr sz="2180" spc="-89" dirty="0">
                <a:latin typeface="Arial"/>
                <a:cs typeface="Arial"/>
              </a:rPr>
              <a:t>confounding</a:t>
            </a:r>
            <a:r>
              <a:rPr sz="2180" spc="30" dirty="0">
                <a:latin typeface="Arial"/>
                <a:cs typeface="Arial"/>
              </a:rPr>
              <a:t> </a:t>
            </a:r>
            <a:r>
              <a:rPr sz="2180" spc="-59" dirty="0">
                <a:latin typeface="Arial"/>
                <a:cs typeface="Arial"/>
              </a:rPr>
              <a:t>by</a:t>
            </a:r>
            <a:r>
              <a:rPr sz="2180" spc="40" dirty="0">
                <a:latin typeface="Arial"/>
                <a:cs typeface="Arial"/>
              </a:rPr>
              <a:t> </a:t>
            </a:r>
            <a:r>
              <a:rPr sz="2180" dirty="0">
                <a:latin typeface="Arial"/>
                <a:cs typeface="Arial"/>
              </a:rPr>
              <a:t>both</a:t>
            </a:r>
            <a:r>
              <a:rPr sz="2180" spc="30" dirty="0">
                <a:latin typeface="Arial"/>
                <a:cs typeface="Arial"/>
              </a:rPr>
              <a:t> </a:t>
            </a:r>
            <a:r>
              <a:rPr sz="2180" spc="-168" dirty="0">
                <a:latin typeface="Arial"/>
                <a:cs typeface="Arial"/>
              </a:rPr>
              <a:t>measured</a:t>
            </a:r>
            <a:r>
              <a:rPr sz="2180" spc="30" dirty="0">
                <a:latin typeface="Arial"/>
                <a:cs typeface="Arial"/>
              </a:rPr>
              <a:t> </a:t>
            </a:r>
            <a:r>
              <a:rPr sz="2180" spc="-50" dirty="0">
                <a:latin typeface="Arial"/>
                <a:cs typeface="Arial"/>
              </a:rPr>
              <a:t>and </a:t>
            </a:r>
            <a:r>
              <a:rPr sz="2180" spc="-149" dirty="0">
                <a:latin typeface="Arial"/>
                <a:cs typeface="Arial"/>
              </a:rPr>
              <a:t>unmeasured</a:t>
            </a:r>
            <a:r>
              <a:rPr sz="2180" spc="50" dirty="0">
                <a:latin typeface="Arial"/>
                <a:cs typeface="Arial"/>
              </a:rPr>
              <a:t> </a:t>
            </a:r>
            <a:r>
              <a:rPr sz="2180" spc="-20" dirty="0">
                <a:latin typeface="Arial"/>
                <a:cs typeface="Arial"/>
              </a:rPr>
              <a:t>variables!</a:t>
            </a:r>
            <a:endParaRPr sz="2180" dirty="0">
              <a:latin typeface="Arial"/>
              <a:cs typeface="Arial"/>
            </a:endParaRPr>
          </a:p>
          <a:p>
            <a:pPr>
              <a:spcBef>
                <a:spcPts val="20"/>
              </a:spcBef>
            </a:pPr>
            <a:endParaRPr lang="en-US" sz="2675" dirty="0">
              <a:latin typeface="Arial"/>
              <a:cs typeface="Arial"/>
            </a:endParaRPr>
          </a:p>
          <a:p>
            <a:pPr>
              <a:spcBef>
                <a:spcPts val="20"/>
              </a:spcBef>
            </a:pPr>
            <a:endParaRPr sz="2675" dirty="0">
              <a:latin typeface="Arial"/>
              <a:cs typeface="Arial"/>
            </a:endParaRPr>
          </a:p>
          <a:p>
            <a:pPr marL="425330">
              <a:spcBef>
                <a:spcPts val="10"/>
              </a:spcBef>
            </a:pPr>
            <a:r>
              <a:rPr sz="1784" baseline="37037" dirty="0">
                <a:latin typeface="Arial"/>
                <a:cs typeface="Arial"/>
              </a:rPr>
              <a:t>1</a:t>
            </a:r>
            <a:r>
              <a:rPr sz="1189" dirty="0">
                <a:latin typeface="Arial"/>
                <a:cs typeface="Arial"/>
              </a:rPr>
              <a:t>Without</a:t>
            </a:r>
            <a:r>
              <a:rPr sz="1189" spc="119" dirty="0">
                <a:latin typeface="Arial"/>
                <a:cs typeface="Arial"/>
              </a:rPr>
              <a:t> </a:t>
            </a:r>
            <a:r>
              <a:rPr sz="1189" dirty="0">
                <a:latin typeface="Arial"/>
                <a:cs typeface="Arial"/>
              </a:rPr>
              <a:t>more</a:t>
            </a:r>
            <a:r>
              <a:rPr sz="1189" spc="139" dirty="0">
                <a:latin typeface="Arial"/>
                <a:cs typeface="Arial"/>
              </a:rPr>
              <a:t> </a:t>
            </a:r>
            <a:r>
              <a:rPr sz="1189" spc="-40" dirty="0">
                <a:latin typeface="Arial"/>
                <a:cs typeface="Arial"/>
              </a:rPr>
              <a:t>advanced</a:t>
            </a:r>
            <a:r>
              <a:rPr sz="1189" spc="119" dirty="0">
                <a:latin typeface="Arial"/>
                <a:cs typeface="Arial"/>
              </a:rPr>
              <a:t> </a:t>
            </a:r>
            <a:r>
              <a:rPr sz="1189" dirty="0">
                <a:latin typeface="Arial"/>
                <a:cs typeface="Arial"/>
              </a:rPr>
              <a:t>statistical</a:t>
            </a:r>
            <a:r>
              <a:rPr sz="1189" spc="129" dirty="0">
                <a:latin typeface="Arial"/>
                <a:cs typeface="Arial"/>
              </a:rPr>
              <a:t> </a:t>
            </a:r>
            <a:r>
              <a:rPr sz="1189" spc="-20" dirty="0">
                <a:latin typeface="Arial"/>
                <a:cs typeface="Arial"/>
              </a:rPr>
              <a:t>techniques!</a:t>
            </a:r>
            <a:endParaRPr sz="1189" dirty="0">
              <a:latin typeface="Arial"/>
              <a:cs typeface="Arial"/>
            </a:endParaRPr>
          </a:p>
        </p:txBody>
      </p:sp>
    </p:spTree>
    <p:extLst>
      <p:ext uri="{BB962C8B-B14F-4D97-AF65-F5344CB8AC3E}">
        <p14:creationId xmlns:p14="http://schemas.microsoft.com/office/powerpoint/2010/main" val="3464990122"/>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50" dirty="0"/>
              <a:t>Blocking</a:t>
            </a:r>
            <a:r>
              <a:rPr lang="en-US" dirty="0"/>
              <a:t> in</a:t>
            </a:r>
            <a:r>
              <a:rPr lang="en-US" spc="10" dirty="0"/>
              <a:t> </a:t>
            </a:r>
            <a:r>
              <a:rPr lang="en-US" spc="-139" dirty="0"/>
              <a:t>Randomized</a:t>
            </a:r>
            <a:r>
              <a:rPr lang="en-US" spc="20" dirty="0"/>
              <a:t> </a:t>
            </a:r>
            <a:r>
              <a:rPr lang="en-US" spc="-99" dirty="0"/>
              <a:t>Experiments</a:t>
            </a:r>
            <a:endParaRPr lang="en-US" dirty="0"/>
          </a:p>
        </p:txBody>
      </p:sp>
      <p:sp>
        <p:nvSpPr>
          <p:cNvPr id="32" name="object 3">
            <a:extLst>
              <a:ext uri="{FF2B5EF4-FFF2-40B4-BE49-F238E27FC236}">
                <a16:creationId xmlns:a16="http://schemas.microsoft.com/office/drawing/2014/main" id="{C15971D6-CC58-FEB8-9C34-BCCE2C27095A}"/>
              </a:ext>
            </a:extLst>
          </p:cNvPr>
          <p:cNvSpPr txBox="1"/>
          <p:nvPr/>
        </p:nvSpPr>
        <p:spPr>
          <a:xfrm>
            <a:off x="3430681" y="686829"/>
            <a:ext cx="8409544" cy="682302"/>
          </a:xfrm>
          <a:prstGeom prst="rect">
            <a:avLst/>
          </a:prstGeom>
        </p:spPr>
        <p:txBody>
          <a:bodyPr vert="horz" wrap="square" lIns="0" tIns="13842" rIns="0" bIns="0" rtlCol="0">
            <a:spAutoFit/>
          </a:bodyPr>
          <a:lstStyle/>
          <a:p>
            <a:pPr marL="25168" marR="10067">
              <a:lnSpc>
                <a:spcPct val="102699"/>
              </a:lnSpc>
              <a:spcBef>
                <a:spcPts val="109"/>
              </a:spcBef>
            </a:pPr>
            <a:r>
              <a:rPr sz="2180" dirty="0">
                <a:latin typeface="Arial"/>
                <a:cs typeface="Arial"/>
              </a:rPr>
              <a:t>If</a:t>
            </a:r>
            <a:r>
              <a:rPr sz="2180" spc="20" dirty="0">
                <a:latin typeface="Arial"/>
                <a:cs typeface="Arial"/>
              </a:rPr>
              <a:t> </a:t>
            </a:r>
            <a:r>
              <a:rPr sz="2180" spc="-178" dirty="0">
                <a:latin typeface="Arial"/>
                <a:cs typeface="Arial"/>
              </a:rPr>
              <a:t>we</a:t>
            </a:r>
            <a:r>
              <a:rPr sz="2180" spc="30" dirty="0">
                <a:latin typeface="Arial"/>
                <a:cs typeface="Arial"/>
              </a:rPr>
              <a:t> </a:t>
            </a:r>
            <a:r>
              <a:rPr sz="2180" spc="-20" dirty="0">
                <a:latin typeface="Arial"/>
                <a:cs typeface="Arial"/>
              </a:rPr>
              <a:t>want</a:t>
            </a:r>
            <a:r>
              <a:rPr sz="2180" spc="30" dirty="0">
                <a:latin typeface="Arial"/>
                <a:cs typeface="Arial"/>
              </a:rPr>
              <a:t> </a:t>
            </a:r>
            <a:r>
              <a:rPr sz="2180" dirty="0">
                <a:latin typeface="Arial"/>
                <a:cs typeface="Arial"/>
              </a:rPr>
              <a:t>to</a:t>
            </a:r>
            <a:r>
              <a:rPr sz="2180" spc="20" dirty="0">
                <a:latin typeface="Arial"/>
                <a:cs typeface="Arial"/>
              </a:rPr>
              <a:t> </a:t>
            </a:r>
            <a:r>
              <a:rPr sz="2180" spc="-159" dirty="0">
                <a:latin typeface="Arial"/>
                <a:cs typeface="Arial"/>
              </a:rPr>
              <a:t>ensure</a:t>
            </a:r>
            <a:r>
              <a:rPr sz="2180" spc="30" dirty="0">
                <a:latin typeface="Arial"/>
                <a:cs typeface="Arial"/>
              </a:rPr>
              <a:t> </a:t>
            </a:r>
            <a:r>
              <a:rPr sz="2180" dirty="0">
                <a:latin typeface="Arial"/>
                <a:cs typeface="Arial"/>
              </a:rPr>
              <a:t>that</a:t>
            </a:r>
            <a:r>
              <a:rPr sz="2180" spc="30" dirty="0">
                <a:latin typeface="Arial"/>
                <a:cs typeface="Arial"/>
              </a:rPr>
              <a:t> </a:t>
            </a:r>
            <a:r>
              <a:rPr sz="2180" dirty="0">
                <a:latin typeface="Arial"/>
                <a:cs typeface="Arial"/>
              </a:rPr>
              <a:t>our</a:t>
            </a:r>
            <a:r>
              <a:rPr sz="2180" spc="30" dirty="0">
                <a:latin typeface="Arial"/>
                <a:cs typeface="Arial"/>
              </a:rPr>
              <a:t> </a:t>
            </a:r>
            <a:r>
              <a:rPr sz="2180" spc="-40" dirty="0">
                <a:latin typeface="Arial"/>
                <a:cs typeface="Arial"/>
              </a:rPr>
              <a:t>treatment</a:t>
            </a:r>
            <a:r>
              <a:rPr sz="2180" spc="20" dirty="0">
                <a:latin typeface="Arial"/>
                <a:cs typeface="Arial"/>
              </a:rPr>
              <a:t> </a:t>
            </a:r>
            <a:r>
              <a:rPr sz="2180" spc="-79" dirty="0">
                <a:latin typeface="Arial"/>
                <a:cs typeface="Arial"/>
              </a:rPr>
              <a:t>and</a:t>
            </a:r>
            <a:r>
              <a:rPr sz="2180" spc="30" dirty="0">
                <a:latin typeface="Arial"/>
                <a:cs typeface="Arial"/>
              </a:rPr>
              <a:t> </a:t>
            </a:r>
            <a:r>
              <a:rPr sz="2180" spc="-40" dirty="0">
                <a:latin typeface="Arial"/>
                <a:cs typeface="Arial"/>
              </a:rPr>
              <a:t>control</a:t>
            </a:r>
            <a:r>
              <a:rPr sz="2180" spc="30" dirty="0">
                <a:latin typeface="Arial"/>
                <a:cs typeface="Arial"/>
              </a:rPr>
              <a:t> </a:t>
            </a:r>
            <a:r>
              <a:rPr sz="2180" spc="-99" dirty="0">
                <a:latin typeface="Arial"/>
                <a:cs typeface="Arial"/>
              </a:rPr>
              <a:t>groups</a:t>
            </a:r>
            <a:r>
              <a:rPr sz="2180" spc="30" dirty="0">
                <a:latin typeface="Arial"/>
                <a:cs typeface="Arial"/>
              </a:rPr>
              <a:t> </a:t>
            </a:r>
            <a:r>
              <a:rPr sz="2180" spc="-139" dirty="0">
                <a:latin typeface="Arial"/>
                <a:cs typeface="Arial"/>
              </a:rPr>
              <a:t>are</a:t>
            </a:r>
            <a:r>
              <a:rPr sz="2180" spc="20" dirty="0">
                <a:latin typeface="Arial"/>
                <a:cs typeface="Arial"/>
              </a:rPr>
              <a:t> </a:t>
            </a:r>
            <a:r>
              <a:rPr sz="2180" spc="-79" dirty="0">
                <a:latin typeface="Arial"/>
                <a:cs typeface="Arial"/>
              </a:rPr>
              <a:t>balanced </a:t>
            </a:r>
            <a:r>
              <a:rPr sz="2180" dirty="0">
                <a:latin typeface="Arial"/>
                <a:cs typeface="Arial"/>
              </a:rPr>
              <a:t>with </a:t>
            </a:r>
            <a:r>
              <a:rPr sz="2180" spc="-99" dirty="0">
                <a:latin typeface="Arial"/>
                <a:cs typeface="Arial"/>
              </a:rPr>
              <a:t>respect</a:t>
            </a:r>
            <a:r>
              <a:rPr sz="2180" spc="30" dirty="0">
                <a:latin typeface="Arial"/>
                <a:cs typeface="Arial"/>
              </a:rPr>
              <a:t> </a:t>
            </a:r>
            <a:r>
              <a:rPr sz="2180" dirty="0">
                <a:latin typeface="Arial"/>
                <a:cs typeface="Arial"/>
              </a:rPr>
              <a:t>to</a:t>
            </a:r>
            <a:r>
              <a:rPr sz="2180" spc="20" dirty="0">
                <a:latin typeface="Arial"/>
                <a:cs typeface="Arial"/>
              </a:rPr>
              <a:t> </a:t>
            </a:r>
            <a:r>
              <a:rPr sz="2180" dirty="0">
                <a:latin typeface="Arial"/>
                <a:cs typeface="Arial"/>
              </a:rPr>
              <a:t>a</a:t>
            </a:r>
            <a:r>
              <a:rPr sz="2180" spc="20" dirty="0">
                <a:latin typeface="Arial"/>
                <a:cs typeface="Arial"/>
              </a:rPr>
              <a:t> </a:t>
            </a:r>
            <a:r>
              <a:rPr sz="2180" spc="-59" dirty="0">
                <a:latin typeface="Arial"/>
                <a:cs typeface="Arial"/>
              </a:rPr>
              <a:t>particular</a:t>
            </a:r>
            <a:r>
              <a:rPr sz="2180" spc="30" dirty="0">
                <a:latin typeface="Arial"/>
                <a:cs typeface="Arial"/>
              </a:rPr>
              <a:t> </a:t>
            </a:r>
            <a:r>
              <a:rPr sz="2180" spc="-89" dirty="0">
                <a:latin typeface="Arial"/>
                <a:cs typeface="Arial"/>
              </a:rPr>
              <a:t>variable,</a:t>
            </a:r>
            <a:r>
              <a:rPr sz="2180" spc="20" dirty="0">
                <a:latin typeface="Arial"/>
                <a:cs typeface="Arial"/>
              </a:rPr>
              <a:t> </a:t>
            </a:r>
            <a:r>
              <a:rPr sz="2180" spc="-188" dirty="0">
                <a:latin typeface="Arial"/>
                <a:cs typeface="Arial"/>
              </a:rPr>
              <a:t>we</a:t>
            </a:r>
            <a:r>
              <a:rPr sz="2180" spc="40" dirty="0">
                <a:latin typeface="Arial"/>
                <a:cs typeface="Arial"/>
              </a:rPr>
              <a:t> </a:t>
            </a:r>
            <a:r>
              <a:rPr sz="2180" spc="-99" dirty="0">
                <a:latin typeface="Arial"/>
                <a:cs typeface="Arial"/>
              </a:rPr>
              <a:t>may</a:t>
            </a:r>
            <a:r>
              <a:rPr sz="2180" spc="20" dirty="0">
                <a:latin typeface="Arial"/>
                <a:cs typeface="Arial"/>
              </a:rPr>
              <a:t> </a:t>
            </a:r>
            <a:r>
              <a:rPr sz="2180" spc="-109" dirty="0">
                <a:latin typeface="Arial"/>
                <a:cs typeface="Arial"/>
              </a:rPr>
              <a:t>also</a:t>
            </a:r>
            <a:r>
              <a:rPr sz="2180" spc="20" dirty="0">
                <a:latin typeface="Arial"/>
                <a:cs typeface="Arial"/>
              </a:rPr>
              <a:t> </a:t>
            </a:r>
            <a:r>
              <a:rPr sz="2180" spc="-119" dirty="0">
                <a:latin typeface="Arial"/>
                <a:cs typeface="Arial"/>
              </a:rPr>
              <a:t>employ</a:t>
            </a:r>
            <a:r>
              <a:rPr sz="2180" spc="30" dirty="0">
                <a:latin typeface="Arial"/>
                <a:cs typeface="Arial"/>
              </a:rPr>
              <a:t> </a:t>
            </a:r>
            <a:r>
              <a:rPr sz="2180" spc="-20" dirty="0">
                <a:solidFill>
                  <a:srgbClr val="00B0F0"/>
                </a:solidFill>
                <a:latin typeface="Arial"/>
                <a:cs typeface="Arial"/>
              </a:rPr>
              <a:t>blocking</a:t>
            </a:r>
            <a:r>
              <a:rPr sz="2180" spc="-20" dirty="0">
                <a:latin typeface="Arial"/>
                <a:cs typeface="Arial"/>
              </a:rPr>
              <a:t>:</a:t>
            </a:r>
            <a:endParaRPr sz="2180">
              <a:latin typeface="Arial"/>
              <a:cs typeface="Arial"/>
            </a:endParaRPr>
          </a:p>
        </p:txBody>
      </p:sp>
      <p:pic>
        <p:nvPicPr>
          <p:cNvPr id="33" name="object 4">
            <a:extLst>
              <a:ext uri="{FF2B5EF4-FFF2-40B4-BE49-F238E27FC236}">
                <a16:creationId xmlns:a16="http://schemas.microsoft.com/office/drawing/2014/main" id="{ABE817E4-8DDB-56B3-2E18-348C02EBFA5F}"/>
              </a:ext>
            </a:extLst>
          </p:cNvPr>
          <p:cNvPicPr/>
          <p:nvPr/>
        </p:nvPicPr>
        <p:blipFill>
          <a:blip r:embed="rId2" cstate="print"/>
          <a:stretch>
            <a:fillRect/>
          </a:stretch>
        </p:blipFill>
        <p:spPr>
          <a:xfrm>
            <a:off x="5781503" y="1625106"/>
            <a:ext cx="3915581" cy="4609046"/>
          </a:xfrm>
          <a:prstGeom prst="rect">
            <a:avLst/>
          </a:prstGeom>
        </p:spPr>
      </p:pic>
    </p:spTree>
    <p:extLst>
      <p:ext uri="{BB962C8B-B14F-4D97-AF65-F5344CB8AC3E}">
        <p14:creationId xmlns:p14="http://schemas.microsoft.com/office/powerpoint/2010/main" val="3828468278"/>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50" dirty="0"/>
              <a:t>Causality and Experimental Design Practice</a:t>
            </a:r>
            <a:endParaRPr lang="en-US" dirty="0"/>
          </a:p>
        </p:txBody>
      </p:sp>
      <p:sp>
        <p:nvSpPr>
          <p:cNvPr id="2" name="TextBox 1">
            <a:extLst>
              <a:ext uri="{FF2B5EF4-FFF2-40B4-BE49-F238E27FC236}">
                <a16:creationId xmlns:a16="http://schemas.microsoft.com/office/drawing/2014/main" id="{7F66CEC2-A7B0-5F16-3CDD-D58FA0D26AB7}"/>
              </a:ext>
            </a:extLst>
          </p:cNvPr>
          <p:cNvSpPr txBox="1"/>
          <p:nvPr/>
        </p:nvSpPr>
        <p:spPr>
          <a:xfrm>
            <a:off x="3458308" y="90438"/>
            <a:ext cx="8733692" cy="6667979"/>
          </a:xfrm>
          <a:prstGeom prst="rect">
            <a:avLst/>
          </a:prstGeom>
          <a:noFill/>
        </p:spPr>
        <p:txBody>
          <a:bodyPr wrap="square">
            <a:spAutoFit/>
          </a:bodyPr>
          <a:lstStyle/>
          <a:p>
            <a:pPr marL="99412" marR="35235">
              <a:lnSpc>
                <a:spcPct val="102600"/>
              </a:lnSpc>
              <a:spcBef>
                <a:spcPts val="109"/>
              </a:spcBef>
            </a:pPr>
            <a:r>
              <a:rPr lang="en-US" sz="2000" spc="-109" dirty="0">
                <a:latin typeface="Arial"/>
                <a:cs typeface="Arial"/>
              </a:rPr>
              <a:t>Form 6 groups, each will be assigned a scenario below. Work with your group to complete your scenario. </a:t>
            </a:r>
            <a:r>
              <a:rPr lang="en-US" sz="2000" i="1" spc="-20" dirty="0">
                <a:latin typeface="Arial"/>
                <a:cs typeface="Arial"/>
              </a:rPr>
              <a:t>Be prepared to share your answer with the class!</a:t>
            </a:r>
          </a:p>
          <a:p>
            <a:pPr marL="99412" marR="35235">
              <a:lnSpc>
                <a:spcPct val="102600"/>
              </a:lnSpc>
              <a:spcBef>
                <a:spcPts val="109"/>
              </a:spcBef>
            </a:pPr>
            <a:r>
              <a:rPr lang="en-US" sz="2000" spc="-109" dirty="0">
                <a:latin typeface="Arial"/>
                <a:cs typeface="Arial"/>
              </a:rPr>
              <a:t> </a:t>
            </a:r>
          </a:p>
          <a:p>
            <a:pPr marL="99412" marR="35235">
              <a:lnSpc>
                <a:spcPct val="102600"/>
              </a:lnSpc>
              <a:spcBef>
                <a:spcPts val="109"/>
              </a:spcBef>
            </a:pPr>
            <a:r>
              <a:rPr lang="en-US" sz="2000" spc="-109" dirty="0">
                <a:latin typeface="Arial"/>
                <a:cs typeface="Arial"/>
              </a:rPr>
              <a:t>For each pair of explanatory and outcome variables below, suppose that someone conducts an observational study and arrives at the stated conclusions. Are these claims warranted? In particular, what is one possible confounder of the exposure/outcome relationship that might alternatively explain the association?</a:t>
            </a:r>
          </a:p>
          <a:p>
            <a:pPr marL="99412" marR="35235">
              <a:lnSpc>
                <a:spcPct val="102600"/>
              </a:lnSpc>
              <a:spcBef>
                <a:spcPts val="109"/>
              </a:spcBef>
            </a:pPr>
            <a:endParaRPr lang="en-US" sz="2000" i="1" spc="-20" dirty="0">
              <a:latin typeface="Arial"/>
              <a:cs typeface="Arial"/>
            </a:endParaRPr>
          </a:p>
          <a:p>
            <a:pPr marL="457200" indent="-457200">
              <a:buFont typeface="+mj-lt"/>
              <a:buAutoNum type="alphaLcParenR"/>
            </a:pPr>
            <a:r>
              <a:rPr lang="en-US" sz="2000" i="1" dirty="0">
                <a:latin typeface="Helvetica" pitchFamily="2" charset="0"/>
              </a:rPr>
              <a:t>We all scream for ice cream</a:t>
            </a:r>
            <a:r>
              <a:rPr lang="en-US" sz="2000" dirty="0">
                <a:latin typeface="Helvetica" pitchFamily="2" charset="0"/>
              </a:rPr>
              <a:t>: An investigator decides to look at the relationship between ice cream consumption and public welfare in New England. She finds that higher levels of ice cream consumption are associated with more deaths by drowning and concludes that ice cream represents a clear and present danger to the public.</a:t>
            </a:r>
          </a:p>
          <a:p>
            <a:pPr marL="457200" indent="-457200">
              <a:buFont typeface="+mj-lt"/>
              <a:buAutoNum type="alphaLcParenR"/>
            </a:pPr>
            <a:r>
              <a:rPr lang="en-US" sz="2000" i="1" dirty="0">
                <a:latin typeface="Helvetica" pitchFamily="2" charset="0"/>
              </a:rPr>
              <a:t>Nurse </a:t>
            </a:r>
            <a:r>
              <a:rPr lang="en-US" sz="2000" i="1" dirty="0" err="1">
                <a:latin typeface="Helvetica" pitchFamily="2" charset="0"/>
              </a:rPr>
              <a:t>Ratched</a:t>
            </a:r>
            <a:r>
              <a:rPr lang="en-US" sz="2000" i="1" dirty="0">
                <a:latin typeface="Helvetica" pitchFamily="2" charset="0"/>
              </a:rPr>
              <a:t> is ready to see you now</a:t>
            </a:r>
            <a:r>
              <a:rPr lang="en-US" sz="2000" dirty="0">
                <a:latin typeface="Helvetica" pitchFamily="2" charset="0"/>
              </a:rPr>
              <a:t>: A researcher observes that towns with higher numbers of doctors also report higher numbers of crimes. They conclude that doctors must commit crimes at higher rate than the general population does.</a:t>
            </a:r>
          </a:p>
          <a:p>
            <a:pPr marL="457200" indent="-457200">
              <a:buFont typeface="+mj-lt"/>
              <a:buAutoNum type="alphaLcParenR"/>
            </a:pPr>
            <a:r>
              <a:rPr lang="en-US" sz="2000" i="1" dirty="0">
                <a:latin typeface="Helvetica" pitchFamily="2" charset="0"/>
              </a:rPr>
              <a:t>Get a move on</a:t>
            </a:r>
            <a:r>
              <a:rPr lang="en-US" sz="2000" dirty="0">
                <a:latin typeface="Helvetica" pitchFamily="2" charset="0"/>
              </a:rPr>
              <a:t>: A physician notices that heart disease occurs more frequently in patients who are less physically active. On the basis of this observation, she starts recommending that all of her patients engage in at least thirty minutes of exercise every day.</a:t>
            </a:r>
          </a:p>
        </p:txBody>
      </p:sp>
    </p:spTree>
    <p:extLst>
      <p:ext uri="{BB962C8B-B14F-4D97-AF65-F5344CB8AC3E}">
        <p14:creationId xmlns:p14="http://schemas.microsoft.com/office/powerpoint/2010/main" val="3179554539"/>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50" dirty="0"/>
              <a:t>Causality and Experimental Design Practice</a:t>
            </a:r>
            <a:endParaRPr lang="en-US" dirty="0"/>
          </a:p>
        </p:txBody>
      </p:sp>
      <p:sp>
        <p:nvSpPr>
          <p:cNvPr id="2" name="TextBox 1">
            <a:extLst>
              <a:ext uri="{FF2B5EF4-FFF2-40B4-BE49-F238E27FC236}">
                <a16:creationId xmlns:a16="http://schemas.microsoft.com/office/drawing/2014/main" id="{7F66CEC2-A7B0-5F16-3CDD-D58FA0D26AB7}"/>
              </a:ext>
            </a:extLst>
          </p:cNvPr>
          <p:cNvSpPr txBox="1"/>
          <p:nvPr/>
        </p:nvSpPr>
        <p:spPr>
          <a:xfrm>
            <a:off x="3458308" y="90438"/>
            <a:ext cx="8733692" cy="4205767"/>
          </a:xfrm>
          <a:prstGeom prst="rect">
            <a:avLst/>
          </a:prstGeom>
          <a:noFill/>
        </p:spPr>
        <p:txBody>
          <a:bodyPr wrap="square">
            <a:spAutoFit/>
          </a:bodyPr>
          <a:lstStyle/>
          <a:p>
            <a:pPr marL="99412" marR="35235">
              <a:lnSpc>
                <a:spcPct val="102600"/>
              </a:lnSpc>
              <a:spcBef>
                <a:spcPts val="109"/>
              </a:spcBef>
            </a:pPr>
            <a:r>
              <a:rPr lang="en-US" sz="2000" spc="-109" dirty="0">
                <a:latin typeface="Arial"/>
                <a:cs typeface="Arial"/>
              </a:rPr>
              <a:t>Form 6 groups, each will be assigned a scenario below. Work with your group to complete your scenario. </a:t>
            </a:r>
            <a:r>
              <a:rPr lang="en-US" sz="2000" i="1" spc="-20" dirty="0">
                <a:latin typeface="Arial"/>
                <a:cs typeface="Arial"/>
              </a:rPr>
              <a:t>Be prepared to share your answer with the class!</a:t>
            </a:r>
          </a:p>
          <a:p>
            <a:pPr marL="99412" marR="35235">
              <a:lnSpc>
                <a:spcPct val="102600"/>
              </a:lnSpc>
              <a:spcBef>
                <a:spcPts val="109"/>
              </a:spcBef>
            </a:pPr>
            <a:r>
              <a:rPr lang="en-US" sz="2000" spc="-109" dirty="0">
                <a:latin typeface="Arial"/>
                <a:cs typeface="Arial"/>
              </a:rPr>
              <a:t> </a:t>
            </a:r>
          </a:p>
          <a:p>
            <a:pPr marL="99412" marR="35235">
              <a:lnSpc>
                <a:spcPct val="102600"/>
              </a:lnSpc>
              <a:spcBef>
                <a:spcPts val="109"/>
              </a:spcBef>
            </a:pPr>
            <a:r>
              <a:rPr lang="en-US" sz="2000" spc="-109" dirty="0">
                <a:latin typeface="Arial"/>
                <a:cs typeface="Arial"/>
              </a:rPr>
              <a:t>For each pair of explanatory and outcome variables below, suppose that someone conducts an observational study and arrives at the stated conclusions. Are these claims warranted? In particular, what is one possible confounder of the exposure/outcome relationship that might alternatively explain the association?</a:t>
            </a:r>
          </a:p>
          <a:p>
            <a:pPr marL="99412" marR="35235">
              <a:lnSpc>
                <a:spcPct val="102600"/>
              </a:lnSpc>
              <a:spcBef>
                <a:spcPts val="109"/>
              </a:spcBef>
            </a:pPr>
            <a:endParaRPr lang="en-US" sz="2000" i="1" spc="-20" dirty="0">
              <a:latin typeface="Arial"/>
              <a:cs typeface="Arial"/>
            </a:endParaRPr>
          </a:p>
          <a:p>
            <a:pPr marL="457200" indent="-457200">
              <a:buFont typeface="+mj-lt"/>
              <a:buAutoNum type="alphaLcParenR"/>
            </a:pPr>
            <a:r>
              <a:rPr lang="en-US" sz="2000" i="1" dirty="0">
                <a:latin typeface="Helvetica" pitchFamily="2" charset="0"/>
              </a:rPr>
              <a:t>We all scream for ice cream</a:t>
            </a:r>
            <a:r>
              <a:rPr lang="en-US" sz="2000" dirty="0">
                <a:latin typeface="Helvetica" pitchFamily="2" charset="0"/>
              </a:rPr>
              <a:t>: An investigator decides to look at the relationship between ice cream consumption and public welfare in New England. She finds that higher levels of ice cream consumption are associated with more deaths by drowning and concludes that ice cream represents a clear and present danger to the public.</a:t>
            </a:r>
          </a:p>
        </p:txBody>
      </p:sp>
    </p:spTree>
    <p:extLst>
      <p:ext uri="{BB962C8B-B14F-4D97-AF65-F5344CB8AC3E}">
        <p14:creationId xmlns:p14="http://schemas.microsoft.com/office/powerpoint/2010/main" val="30984254"/>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50" dirty="0"/>
              <a:t>Causality and Experimental Design Practice</a:t>
            </a:r>
            <a:endParaRPr lang="en-US" dirty="0"/>
          </a:p>
        </p:txBody>
      </p:sp>
      <p:sp>
        <p:nvSpPr>
          <p:cNvPr id="2" name="TextBox 1">
            <a:extLst>
              <a:ext uri="{FF2B5EF4-FFF2-40B4-BE49-F238E27FC236}">
                <a16:creationId xmlns:a16="http://schemas.microsoft.com/office/drawing/2014/main" id="{7F66CEC2-A7B0-5F16-3CDD-D58FA0D26AB7}"/>
              </a:ext>
            </a:extLst>
          </p:cNvPr>
          <p:cNvSpPr txBox="1"/>
          <p:nvPr/>
        </p:nvSpPr>
        <p:spPr>
          <a:xfrm>
            <a:off x="3458308" y="90438"/>
            <a:ext cx="8733692" cy="3897990"/>
          </a:xfrm>
          <a:prstGeom prst="rect">
            <a:avLst/>
          </a:prstGeom>
          <a:noFill/>
        </p:spPr>
        <p:txBody>
          <a:bodyPr wrap="square">
            <a:spAutoFit/>
          </a:bodyPr>
          <a:lstStyle/>
          <a:p>
            <a:pPr marL="99412" marR="35235">
              <a:lnSpc>
                <a:spcPct val="102600"/>
              </a:lnSpc>
              <a:spcBef>
                <a:spcPts val="109"/>
              </a:spcBef>
            </a:pPr>
            <a:r>
              <a:rPr lang="en-US" sz="2000" spc="-109" dirty="0">
                <a:latin typeface="Arial"/>
                <a:cs typeface="Arial"/>
              </a:rPr>
              <a:t>Form 6 groups, each will be assigned a scenario below. Work with your group to complete your scenario. </a:t>
            </a:r>
            <a:r>
              <a:rPr lang="en-US" sz="2000" i="1" spc="-20" dirty="0">
                <a:latin typeface="Arial"/>
                <a:cs typeface="Arial"/>
              </a:rPr>
              <a:t>Be prepared to share your answer with the class!</a:t>
            </a:r>
          </a:p>
          <a:p>
            <a:pPr marL="99412" marR="35235">
              <a:lnSpc>
                <a:spcPct val="102600"/>
              </a:lnSpc>
              <a:spcBef>
                <a:spcPts val="109"/>
              </a:spcBef>
            </a:pPr>
            <a:r>
              <a:rPr lang="en-US" sz="2000" spc="-109" dirty="0">
                <a:latin typeface="Arial"/>
                <a:cs typeface="Arial"/>
              </a:rPr>
              <a:t> </a:t>
            </a:r>
          </a:p>
          <a:p>
            <a:pPr marL="99412" marR="35235">
              <a:lnSpc>
                <a:spcPct val="102600"/>
              </a:lnSpc>
              <a:spcBef>
                <a:spcPts val="109"/>
              </a:spcBef>
            </a:pPr>
            <a:r>
              <a:rPr lang="en-US" sz="2000" spc="-109" dirty="0">
                <a:latin typeface="Arial"/>
                <a:cs typeface="Arial"/>
              </a:rPr>
              <a:t>For each pair of explanatory and outcome variables below, suppose that someone conducts an observational study and arrives at the stated conclusions. Are these claims warranted? In particular, what is one possible confounder of the exposure/outcome relationship that might alternatively explain the association?</a:t>
            </a:r>
          </a:p>
          <a:p>
            <a:pPr marL="99412" marR="35235">
              <a:lnSpc>
                <a:spcPct val="102600"/>
              </a:lnSpc>
              <a:spcBef>
                <a:spcPts val="109"/>
              </a:spcBef>
            </a:pPr>
            <a:endParaRPr lang="en-US" sz="2000" i="1" spc="-20" dirty="0">
              <a:latin typeface="Arial"/>
              <a:cs typeface="Arial"/>
            </a:endParaRPr>
          </a:p>
          <a:p>
            <a:pPr marL="457200" indent="-457200">
              <a:buFont typeface="+mj-lt"/>
              <a:buAutoNum type="alphaLcParenR" startAt="2"/>
            </a:pPr>
            <a:r>
              <a:rPr lang="en-US" sz="2000" i="1" dirty="0">
                <a:latin typeface="Helvetica" pitchFamily="2" charset="0"/>
              </a:rPr>
              <a:t>Nurse </a:t>
            </a:r>
            <a:r>
              <a:rPr lang="en-US" sz="2000" i="1" dirty="0" err="1">
                <a:latin typeface="Helvetica" pitchFamily="2" charset="0"/>
              </a:rPr>
              <a:t>Ratched</a:t>
            </a:r>
            <a:r>
              <a:rPr lang="en-US" sz="2000" i="1" dirty="0">
                <a:latin typeface="Helvetica" pitchFamily="2" charset="0"/>
              </a:rPr>
              <a:t> is ready to see you now</a:t>
            </a:r>
            <a:r>
              <a:rPr lang="en-US" sz="2000" dirty="0">
                <a:latin typeface="Helvetica" pitchFamily="2" charset="0"/>
              </a:rPr>
              <a:t>: A researcher observes that towns with higher numbers of doctors also report higher numbers of crimes. They conclude that doctors must commit crimes at higher rate than the general population does.</a:t>
            </a:r>
          </a:p>
        </p:txBody>
      </p:sp>
    </p:spTree>
    <p:extLst>
      <p:ext uri="{BB962C8B-B14F-4D97-AF65-F5344CB8AC3E}">
        <p14:creationId xmlns:p14="http://schemas.microsoft.com/office/powerpoint/2010/main" val="2260270623"/>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50" dirty="0"/>
              <a:t>Causality and Experimental Design Practice</a:t>
            </a:r>
            <a:endParaRPr lang="en-US" dirty="0"/>
          </a:p>
        </p:txBody>
      </p:sp>
      <p:sp>
        <p:nvSpPr>
          <p:cNvPr id="2" name="TextBox 1">
            <a:extLst>
              <a:ext uri="{FF2B5EF4-FFF2-40B4-BE49-F238E27FC236}">
                <a16:creationId xmlns:a16="http://schemas.microsoft.com/office/drawing/2014/main" id="{7F66CEC2-A7B0-5F16-3CDD-D58FA0D26AB7}"/>
              </a:ext>
            </a:extLst>
          </p:cNvPr>
          <p:cNvSpPr txBox="1"/>
          <p:nvPr/>
        </p:nvSpPr>
        <p:spPr>
          <a:xfrm>
            <a:off x="3458308" y="90438"/>
            <a:ext cx="8733692" cy="3897990"/>
          </a:xfrm>
          <a:prstGeom prst="rect">
            <a:avLst/>
          </a:prstGeom>
          <a:noFill/>
        </p:spPr>
        <p:txBody>
          <a:bodyPr wrap="square">
            <a:spAutoFit/>
          </a:bodyPr>
          <a:lstStyle/>
          <a:p>
            <a:pPr marL="99412" marR="35235">
              <a:lnSpc>
                <a:spcPct val="102600"/>
              </a:lnSpc>
              <a:spcBef>
                <a:spcPts val="109"/>
              </a:spcBef>
            </a:pPr>
            <a:r>
              <a:rPr lang="en-US" sz="2000" spc="-109" dirty="0">
                <a:latin typeface="Arial"/>
                <a:cs typeface="Arial"/>
              </a:rPr>
              <a:t>Form 6 groups, each will be assigned a scenario below. Work with your group to complete your scenario. </a:t>
            </a:r>
            <a:r>
              <a:rPr lang="en-US" sz="2000" i="1" spc="-20" dirty="0">
                <a:latin typeface="Arial"/>
                <a:cs typeface="Arial"/>
              </a:rPr>
              <a:t>Be prepared to share your answer with the class!</a:t>
            </a:r>
          </a:p>
          <a:p>
            <a:pPr marL="99412" marR="35235">
              <a:lnSpc>
                <a:spcPct val="102600"/>
              </a:lnSpc>
              <a:spcBef>
                <a:spcPts val="109"/>
              </a:spcBef>
            </a:pPr>
            <a:r>
              <a:rPr lang="en-US" sz="2000" spc="-109" dirty="0">
                <a:latin typeface="Arial"/>
                <a:cs typeface="Arial"/>
              </a:rPr>
              <a:t> </a:t>
            </a:r>
          </a:p>
          <a:p>
            <a:pPr marL="99412" marR="35235">
              <a:lnSpc>
                <a:spcPct val="102600"/>
              </a:lnSpc>
              <a:spcBef>
                <a:spcPts val="109"/>
              </a:spcBef>
            </a:pPr>
            <a:r>
              <a:rPr lang="en-US" sz="2000" spc="-109" dirty="0">
                <a:latin typeface="Arial"/>
                <a:cs typeface="Arial"/>
              </a:rPr>
              <a:t>For each pair of explanatory and outcome variables below, suppose that someone conducts an observational study and arrives at the stated conclusions. Are these claims warranted? In particular, what is one possible confounder of the exposure/outcome relationship that might alternatively explain the association?</a:t>
            </a:r>
          </a:p>
          <a:p>
            <a:pPr marL="99412" marR="35235">
              <a:lnSpc>
                <a:spcPct val="102600"/>
              </a:lnSpc>
              <a:spcBef>
                <a:spcPts val="109"/>
              </a:spcBef>
            </a:pPr>
            <a:endParaRPr lang="en-US" sz="2000" i="1" spc="-20" dirty="0">
              <a:latin typeface="Arial"/>
              <a:cs typeface="Arial"/>
            </a:endParaRPr>
          </a:p>
          <a:p>
            <a:pPr marL="457200" indent="-457200">
              <a:buFont typeface="+mj-lt"/>
              <a:buAutoNum type="alphaLcParenR" startAt="3"/>
            </a:pPr>
            <a:r>
              <a:rPr lang="en-US" sz="2000" i="1" dirty="0">
                <a:latin typeface="Helvetica" pitchFamily="2" charset="0"/>
              </a:rPr>
              <a:t>Get a move on</a:t>
            </a:r>
            <a:r>
              <a:rPr lang="en-US" sz="2000" dirty="0">
                <a:latin typeface="Helvetica" pitchFamily="2" charset="0"/>
              </a:rPr>
              <a:t>: A physician notices that heart disease occurs more frequently in patients who are less physically active. On the basis of this observation, she starts recommending that all of her patients engage in at least thirty minutes of exercise every day.</a:t>
            </a:r>
          </a:p>
        </p:txBody>
      </p:sp>
    </p:spTree>
    <p:extLst>
      <p:ext uri="{BB962C8B-B14F-4D97-AF65-F5344CB8AC3E}">
        <p14:creationId xmlns:p14="http://schemas.microsoft.com/office/powerpoint/2010/main" val="921589512"/>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spc="-50" dirty="0"/>
              <a:t>Causality and Experimental Design Practice</a:t>
            </a:r>
            <a:endParaRPr lang="en-US" dirty="0"/>
          </a:p>
        </p:txBody>
      </p:sp>
      <p:sp>
        <p:nvSpPr>
          <p:cNvPr id="2" name="TextBox 1">
            <a:extLst>
              <a:ext uri="{FF2B5EF4-FFF2-40B4-BE49-F238E27FC236}">
                <a16:creationId xmlns:a16="http://schemas.microsoft.com/office/drawing/2014/main" id="{7F66CEC2-A7B0-5F16-3CDD-D58FA0D26AB7}"/>
              </a:ext>
            </a:extLst>
          </p:cNvPr>
          <p:cNvSpPr txBox="1"/>
          <p:nvPr/>
        </p:nvSpPr>
        <p:spPr>
          <a:xfrm>
            <a:off x="3458308" y="664869"/>
            <a:ext cx="8480773" cy="5918736"/>
          </a:xfrm>
          <a:prstGeom prst="rect">
            <a:avLst/>
          </a:prstGeom>
          <a:noFill/>
        </p:spPr>
        <p:txBody>
          <a:bodyPr wrap="square">
            <a:spAutoFit/>
          </a:bodyPr>
          <a:lstStyle/>
          <a:p>
            <a:pPr marL="99412" marR="35235">
              <a:lnSpc>
                <a:spcPct val="102600"/>
              </a:lnSpc>
              <a:spcBef>
                <a:spcPts val="109"/>
              </a:spcBef>
            </a:pPr>
            <a:r>
              <a:rPr lang="en-US" sz="2000" spc="-109" dirty="0">
                <a:latin typeface="Arial"/>
                <a:cs typeface="Arial"/>
              </a:rPr>
              <a:t>Form 6 groups. Work with your group to complete the problem below. </a:t>
            </a:r>
            <a:r>
              <a:rPr lang="en-US" sz="2000" i="1" spc="-20" dirty="0">
                <a:latin typeface="Arial"/>
                <a:cs typeface="Arial"/>
              </a:rPr>
              <a:t>Be prepared to share your answer with the class!</a:t>
            </a:r>
          </a:p>
          <a:p>
            <a:pPr marL="99412" marR="35235">
              <a:lnSpc>
                <a:spcPct val="102600"/>
              </a:lnSpc>
              <a:spcBef>
                <a:spcPts val="109"/>
              </a:spcBef>
            </a:pPr>
            <a:r>
              <a:rPr lang="en-US" sz="2000" spc="-109" dirty="0">
                <a:latin typeface="Arial"/>
                <a:cs typeface="Arial"/>
              </a:rPr>
              <a:t> </a:t>
            </a:r>
          </a:p>
          <a:p>
            <a:pPr marL="99412" marR="35235">
              <a:lnSpc>
                <a:spcPct val="102600"/>
              </a:lnSpc>
              <a:spcBef>
                <a:spcPts val="109"/>
              </a:spcBef>
            </a:pPr>
            <a:r>
              <a:rPr lang="en-US" sz="2000" spc="-109" dirty="0">
                <a:latin typeface="Arial"/>
                <a:cs typeface="Arial"/>
              </a:rPr>
              <a:t>A study is designed to test the effect of light level on exam performance of students. The researcher believes that light levels might have different effects on people who wear glasses and people who don’t, so they want to make sure both groups of people are equally represented in each treatment. The treatments are fluorescent overhead lighting, yellow overhead lighting, and no overhead lighting (only desk lamps). In this experiment: </a:t>
            </a:r>
          </a:p>
          <a:p>
            <a:pPr marL="99412" marR="35235">
              <a:lnSpc>
                <a:spcPct val="102600"/>
              </a:lnSpc>
              <a:spcBef>
                <a:spcPts val="109"/>
              </a:spcBef>
            </a:pPr>
            <a:endParaRPr lang="en-US" sz="2000" spc="-109" dirty="0">
              <a:latin typeface="Arial"/>
              <a:cs typeface="Arial"/>
            </a:endParaRPr>
          </a:p>
          <a:p>
            <a:pPr marL="556612" marR="35235" indent="-457200">
              <a:lnSpc>
                <a:spcPct val="102600"/>
              </a:lnSpc>
              <a:spcBef>
                <a:spcPts val="109"/>
              </a:spcBef>
              <a:buFont typeface="+mj-lt"/>
              <a:buAutoNum type="alphaLcParenR"/>
            </a:pPr>
            <a:r>
              <a:rPr lang="en-US" sz="2000" spc="-109" dirty="0">
                <a:latin typeface="Arial"/>
                <a:cs typeface="Arial"/>
              </a:rPr>
              <a:t>What is the response variable?</a:t>
            </a:r>
          </a:p>
          <a:p>
            <a:pPr marL="556612" marR="35235" indent="-457200">
              <a:lnSpc>
                <a:spcPct val="102600"/>
              </a:lnSpc>
              <a:spcBef>
                <a:spcPts val="109"/>
              </a:spcBef>
              <a:buFont typeface="+mj-lt"/>
              <a:buAutoNum type="alphaLcParenR"/>
            </a:pPr>
            <a:endParaRPr lang="en-US" sz="2000" spc="-109" dirty="0">
              <a:latin typeface="Arial"/>
              <a:cs typeface="Arial"/>
            </a:endParaRPr>
          </a:p>
          <a:p>
            <a:pPr marL="556612" marR="35235" indent="-457200">
              <a:lnSpc>
                <a:spcPct val="102600"/>
              </a:lnSpc>
              <a:spcBef>
                <a:spcPts val="109"/>
              </a:spcBef>
              <a:buFont typeface="+mj-lt"/>
              <a:buAutoNum type="alphaLcParenR"/>
            </a:pPr>
            <a:r>
              <a:rPr lang="en-US" sz="2000" spc="-109" dirty="0">
                <a:latin typeface="Arial"/>
                <a:cs typeface="Arial"/>
              </a:rPr>
              <a:t>What is the explanatory variable? What are its levels?</a:t>
            </a:r>
          </a:p>
          <a:p>
            <a:pPr marL="556612" marR="35235" indent="-457200">
              <a:lnSpc>
                <a:spcPct val="102600"/>
              </a:lnSpc>
              <a:spcBef>
                <a:spcPts val="109"/>
              </a:spcBef>
              <a:buFont typeface="+mj-lt"/>
              <a:buAutoNum type="alphaLcParenR"/>
            </a:pPr>
            <a:endParaRPr lang="en-US" sz="2000" spc="-109" dirty="0">
              <a:latin typeface="Arial"/>
              <a:cs typeface="Arial"/>
            </a:endParaRPr>
          </a:p>
          <a:p>
            <a:pPr marL="556612" marR="35235" indent="-457200">
              <a:lnSpc>
                <a:spcPct val="102600"/>
              </a:lnSpc>
              <a:spcBef>
                <a:spcPts val="109"/>
              </a:spcBef>
              <a:buFont typeface="+mj-lt"/>
              <a:buAutoNum type="alphaLcParenR"/>
            </a:pPr>
            <a:r>
              <a:rPr lang="en-US" sz="2000" dirty="0">
                <a:effectLst/>
                <a:latin typeface="Helvetica" pitchFamily="2" charset="0"/>
              </a:rPr>
              <a:t>What is the blocking variable? What are its levels?</a:t>
            </a:r>
          </a:p>
          <a:p>
            <a:pPr marL="556612" marR="35235" indent="-457200">
              <a:lnSpc>
                <a:spcPct val="102600"/>
              </a:lnSpc>
              <a:spcBef>
                <a:spcPts val="109"/>
              </a:spcBef>
              <a:buFont typeface="+mj-lt"/>
              <a:buAutoNum type="alphaLcParenR"/>
            </a:pPr>
            <a:endParaRPr lang="en-US" sz="2000" spc="-109" dirty="0">
              <a:latin typeface="Arial"/>
              <a:cs typeface="Arial"/>
            </a:endParaRPr>
          </a:p>
          <a:p>
            <a:pPr marL="556612" marR="35235" indent="-457200">
              <a:lnSpc>
                <a:spcPct val="102600"/>
              </a:lnSpc>
              <a:spcBef>
                <a:spcPts val="109"/>
              </a:spcBef>
              <a:buFont typeface="+mj-lt"/>
              <a:buAutoNum type="alphaLcParenR"/>
            </a:pPr>
            <a:endParaRPr lang="en-US" sz="2000" spc="-109" dirty="0">
              <a:latin typeface="Arial"/>
              <a:cs typeface="Arial"/>
            </a:endParaRPr>
          </a:p>
          <a:p>
            <a:pPr marL="99412" marR="35235">
              <a:lnSpc>
                <a:spcPct val="102600"/>
              </a:lnSpc>
              <a:spcBef>
                <a:spcPts val="109"/>
              </a:spcBef>
            </a:pPr>
            <a:endParaRPr lang="en-US" sz="2000" i="1" spc="-20" dirty="0">
              <a:latin typeface="Arial"/>
              <a:cs typeface="Arial"/>
            </a:endParaRPr>
          </a:p>
        </p:txBody>
      </p:sp>
    </p:spTree>
    <p:extLst>
      <p:ext uri="{BB962C8B-B14F-4D97-AF65-F5344CB8AC3E}">
        <p14:creationId xmlns:p14="http://schemas.microsoft.com/office/powerpoint/2010/main" val="374935612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Recap: Big Picture</a:t>
            </a:r>
          </a:p>
        </p:txBody>
      </p:sp>
      <p:sp>
        <p:nvSpPr>
          <p:cNvPr id="2" name="object 3">
            <a:extLst>
              <a:ext uri="{FF2B5EF4-FFF2-40B4-BE49-F238E27FC236}">
                <a16:creationId xmlns:a16="http://schemas.microsoft.com/office/drawing/2014/main" id="{0239B9F8-D8F7-E99D-6B98-27F5DAAA227A}"/>
              </a:ext>
            </a:extLst>
          </p:cNvPr>
          <p:cNvSpPr txBox="1"/>
          <p:nvPr/>
        </p:nvSpPr>
        <p:spPr>
          <a:xfrm>
            <a:off x="3606374" y="799269"/>
            <a:ext cx="8114571" cy="1027844"/>
          </a:xfrm>
          <a:prstGeom prst="rect">
            <a:avLst/>
          </a:prstGeom>
        </p:spPr>
        <p:txBody>
          <a:bodyPr vert="horz" wrap="square" lIns="0" tIns="13842" rIns="0" bIns="0" rtlCol="0">
            <a:spAutoFit/>
          </a:bodyPr>
          <a:lstStyle/>
          <a:p>
            <a:pPr marL="25168" marR="10067">
              <a:lnSpc>
                <a:spcPct val="102600"/>
              </a:lnSpc>
              <a:spcBef>
                <a:spcPts val="109"/>
              </a:spcBef>
            </a:pPr>
            <a:r>
              <a:rPr sz="2180" spc="-50" dirty="0">
                <a:latin typeface="Arial"/>
                <a:cs typeface="Arial"/>
              </a:rPr>
              <a:t>Although</a:t>
            </a:r>
            <a:r>
              <a:rPr sz="2180" spc="-10" dirty="0">
                <a:latin typeface="Arial"/>
                <a:cs typeface="Arial"/>
              </a:rPr>
              <a:t> </a:t>
            </a:r>
            <a:r>
              <a:rPr sz="2180" dirty="0">
                <a:latin typeface="Arial"/>
                <a:cs typeface="Arial"/>
              </a:rPr>
              <a:t>our</a:t>
            </a:r>
            <a:r>
              <a:rPr sz="2180" spc="-10" dirty="0">
                <a:latin typeface="Arial"/>
                <a:cs typeface="Arial"/>
              </a:rPr>
              <a:t> </a:t>
            </a:r>
            <a:r>
              <a:rPr sz="2180" spc="-40" dirty="0">
                <a:latin typeface="Arial"/>
                <a:cs typeface="Arial"/>
              </a:rPr>
              <a:t>statistical</a:t>
            </a:r>
            <a:r>
              <a:rPr sz="2180" spc="-10" dirty="0">
                <a:latin typeface="Arial"/>
                <a:cs typeface="Arial"/>
              </a:rPr>
              <a:t> </a:t>
            </a:r>
            <a:r>
              <a:rPr sz="2180" spc="-99" dirty="0">
                <a:latin typeface="Arial"/>
                <a:cs typeface="Arial"/>
              </a:rPr>
              <a:t>questions</a:t>
            </a:r>
            <a:r>
              <a:rPr sz="2180" spc="-10" dirty="0">
                <a:latin typeface="Arial"/>
                <a:cs typeface="Arial"/>
              </a:rPr>
              <a:t> </a:t>
            </a:r>
            <a:r>
              <a:rPr sz="2180" spc="-139" dirty="0">
                <a:latin typeface="Arial"/>
                <a:cs typeface="Arial"/>
              </a:rPr>
              <a:t>are</a:t>
            </a:r>
            <a:r>
              <a:rPr sz="2180" spc="-10" dirty="0">
                <a:latin typeface="Arial"/>
                <a:cs typeface="Arial"/>
              </a:rPr>
              <a:t> </a:t>
            </a:r>
            <a:r>
              <a:rPr sz="2180" spc="-99" dirty="0">
                <a:latin typeface="Arial"/>
                <a:cs typeface="Arial"/>
              </a:rPr>
              <a:t>framed</a:t>
            </a:r>
            <a:r>
              <a:rPr sz="2180" spc="-10" dirty="0">
                <a:latin typeface="Arial"/>
                <a:cs typeface="Arial"/>
              </a:rPr>
              <a:t> </a:t>
            </a:r>
            <a:r>
              <a:rPr sz="2180" dirty="0">
                <a:latin typeface="Arial"/>
                <a:cs typeface="Arial"/>
              </a:rPr>
              <a:t>in</a:t>
            </a:r>
            <a:r>
              <a:rPr sz="2180" spc="-10" dirty="0">
                <a:latin typeface="Arial"/>
                <a:cs typeface="Arial"/>
              </a:rPr>
              <a:t> </a:t>
            </a:r>
            <a:r>
              <a:rPr sz="2180" spc="-50" dirty="0">
                <a:latin typeface="Arial"/>
                <a:cs typeface="Arial"/>
              </a:rPr>
              <a:t>terms</a:t>
            </a:r>
            <a:r>
              <a:rPr sz="2180" spc="-10" dirty="0">
                <a:latin typeface="Arial"/>
                <a:cs typeface="Arial"/>
              </a:rPr>
              <a:t> </a:t>
            </a:r>
            <a:r>
              <a:rPr sz="2180" dirty="0">
                <a:latin typeface="Arial"/>
                <a:cs typeface="Arial"/>
              </a:rPr>
              <a:t>of</a:t>
            </a:r>
            <a:r>
              <a:rPr sz="2180" spc="-10" dirty="0">
                <a:latin typeface="Arial"/>
                <a:cs typeface="Arial"/>
              </a:rPr>
              <a:t> </a:t>
            </a:r>
            <a:r>
              <a:rPr sz="2180" spc="-69" dirty="0">
                <a:solidFill>
                  <a:srgbClr val="00B0F0"/>
                </a:solidFill>
                <a:latin typeface="Arial"/>
                <a:cs typeface="Arial"/>
              </a:rPr>
              <a:t>populations</a:t>
            </a:r>
            <a:r>
              <a:rPr sz="2180" dirty="0">
                <a:solidFill>
                  <a:srgbClr val="00B0F0"/>
                </a:solidFill>
                <a:latin typeface="Arial"/>
                <a:cs typeface="Arial"/>
              </a:rPr>
              <a:t> </a:t>
            </a:r>
            <a:r>
              <a:rPr sz="2180" spc="-50" dirty="0">
                <a:latin typeface="Arial"/>
                <a:cs typeface="Arial"/>
              </a:rPr>
              <a:t>and </a:t>
            </a:r>
            <a:r>
              <a:rPr sz="2180" spc="-109" dirty="0">
                <a:solidFill>
                  <a:srgbClr val="00B0F0"/>
                </a:solidFill>
                <a:latin typeface="Arial"/>
                <a:cs typeface="Arial"/>
              </a:rPr>
              <a:t>parameters</a:t>
            </a:r>
            <a:r>
              <a:rPr sz="2180" spc="-109" dirty="0">
                <a:latin typeface="Arial"/>
                <a:cs typeface="Arial"/>
              </a:rPr>
              <a:t>,</a:t>
            </a:r>
            <a:r>
              <a:rPr sz="2180" spc="-30" dirty="0">
                <a:latin typeface="Arial"/>
                <a:cs typeface="Arial"/>
              </a:rPr>
              <a:t> </a:t>
            </a:r>
            <a:r>
              <a:rPr sz="2180" dirty="0">
                <a:latin typeface="Arial"/>
                <a:cs typeface="Arial"/>
              </a:rPr>
              <a:t>what</a:t>
            </a:r>
            <a:r>
              <a:rPr sz="2180" spc="20" dirty="0">
                <a:latin typeface="Arial"/>
                <a:cs typeface="Arial"/>
              </a:rPr>
              <a:t> </a:t>
            </a:r>
            <a:r>
              <a:rPr sz="2180" spc="-188" dirty="0">
                <a:latin typeface="Arial"/>
                <a:cs typeface="Arial"/>
              </a:rPr>
              <a:t>we</a:t>
            </a:r>
            <a:r>
              <a:rPr sz="2180" spc="30" dirty="0">
                <a:latin typeface="Arial"/>
                <a:cs typeface="Arial"/>
              </a:rPr>
              <a:t> </a:t>
            </a:r>
            <a:r>
              <a:rPr sz="2180" spc="-129" dirty="0">
                <a:latin typeface="Arial"/>
                <a:cs typeface="Arial"/>
              </a:rPr>
              <a:t>have</a:t>
            </a:r>
            <a:r>
              <a:rPr sz="2180" spc="20" dirty="0">
                <a:latin typeface="Arial"/>
                <a:cs typeface="Arial"/>
              </a:rPr>
              <a:t> </a:t>
            </a:r>
            <a:r>
              <a:rPr sz="2180" dirty="0">
                <a:latin typeface="Arial"/>
                <a:cs typeface="Arial"/>
              </a:rPr>
              <a:t>at</a:t>
            </a:r>
            <a:r>
              <a:rPr sz="2180" spc="20" dirty="0">
                <a:latin typeface="Arial"/>
                <a:cs typeface="Arial"/>
              </a:rPr>
              <a:t> </a:t>
            </a:r>
            <a:r>
              <a:rPr sz="2180" dirty="0">
                <a:latin typeface="Arial"/>
                <a:cs typeface="Arial"/>
              </a:rPr>
              <a:t>our</a:t>
            </a:r>
            <a:r>
              <a:rPr sz="2180" spc="10" dirty="0">
                <a:latin typeface="Arial"/>
                <a:cs typeface="Arial"/>
              </a:rPr>
              <a:t> </a:t>
            </a:r>
            <a:r>
              <a:rPr sz="2180" spc="-109" dirty="0">
                <a:latin typeface="Arial"/>
                <a:cs typeface="Arial"/>
              </a:rPr>
              <a:t>disposal</a:t>
            </a:r>
            <a:r>
              <a:rPr sz="2180" spc="20" dirty="0">
                <a:latin typeface="Arial"/>
                <a:cs typeface="Arial"/>
              </a:rPr>
              <a:t> </a:t>
            </a:r>
            <a:r>
              <a:rPr sz="2180" dirty="0">
                <a:latin typeface="Arial"/>
                <a:cs typeface="Arial"/>
              </a:rPr>
              <a:t>to</a:t>
            </a:r>
            <a:r>
              <a:rPr sz="2180" spc="20" dirty="0">
                <a:latin typeface="Arial"/>
                <a:cs typeface="Arial"/>
              </a:rPr>
              <a:t> </a:t>
            </a:r>
            <a:r>
              <a:rPr sz="2180" i="1" spc="-159" dirty="0">
                <a:latin typeface="Arial"/>
                <a:cs typeface="Arial"/>
              </a:rPr>
              <a:t>answer</a:t>
            </a:r>
            <a:r>
              <a:rPr sz="2180" i="1" spc="10" dirty="0">
                <a:latin typeface="Arial"/>
                <a:cs typeface="Arial"/>
              </a:rPr>
              <a:t> </a:t>
            </a:r>
            <a:r>
              <a:rPr sz="2180" spc="-99" dirty="0">
                <a:latin typeface="Arial"/>
                <a:cs typeface="Arial"/>
              </a:rPr>
              <a:t>those</a:t>
            </a:r>
            <a:r>
              <a:rPr sz="2180" spc="20" dirty="0">
                <a:latin typeface="Arial"/>
                <a:cs typeface="Arial"/>
              </a:rPr>
              <a:t> </a:t>
            </a:r>
            <a:r>
              <a:rPr sz="2180" spc="-99" dirty="0">
                <a:latin typeface="Arial"/>
                <a:cs typeface="Arial"/>
              </a:rPr>
              <a:t>questions</a:t>
            </a:r>
            <a:r>
              <a:rPr sz="2180" spc="20" dirty="0">
                <a:latin typeface="Arial"/>
                <a:cs typeface="Arial"/>
              </a:rPr>
              <a:t> </a:t>
            </a:r>
            <a:r>
              <a:rPr sz="2180" spc="-50" dirty="0">
                <a:latin typeface="Arial"/>
                <a:cs typeface="Arial"/>
              </a:rPr>
              <a:t>is </a:t>
            </a:r>
            <a:r>
              <a:rPr sz="2180" spc="-20" dirty="0">
                <a:latin typeface="Arial"/>
                <a:cs typeface="Arial"/>
              </a:rPr>
              <a:t>often</a:t>
            </a:r>
            <a:r>
              <a:rPr sz="2180" spc="-89" dirty="0">
                <a:latin typeface="Arial"/>
                <a:cs typeface="Arial"/>
              </a:rPr>
              <a:t> </a:t>
            </a:r>
            <a:r>
              <a:rPr sz="2180" spc="-40" dirty="0">
                <a:latin typeface="Arial"/>
                <a:cs typeface="Arial"/>
              </a:rPr>
              <a:t>only</a:t>
            </a:r>
            <a:r>
              <a:rPr sz="2180" spc="-79" dirty="0">
                <a:latin typeface="Arial"/>
                <a:cs typeface="Arial"/>
              </a:rPr>
              <a:t> </a:t>
            </a:r>
            <a:r>
              <a:rPr sz="2180" dirty="0">
                <a:latin typeface="Arial"/>
                <a:cs typeface="Arial"/>
              </a:rPr>
              <a:t>a</a:t>
            </a:r>
            <a:r>
              <a:rPr sz="2180" spc="-79" dirty="0">
                <a:latin typeface="Arial"/>
                <a:cs typeface="Arial"/>
              </a:rPr>
              <a:t> </a:t>
            </a:r>
            <a:r>
              <a:rPr sz="2180" spc="-20" dirty="0">
                <a:solidFill>
                  <a:srgbClr val="00B0F0"/>
                </a:solidFill>
                <a:latin typeface="Arial"/>
                <a:cs typeface="Arial"/>
              </a:rPr>
              <a:t>sample</a:t>
            </a:r>
            <a:endParaRPr sz="2180" dirty="0">
              <a:latin typeface="Arial"/>
              <a:cs typeface="Arial"/>
            </a:endParaRPr>
          </a:p>
        </p:txBody>
      </p:sp>
      <p:sp>
        <p:nvSpPr>
          <p:cNvPr id="3" name="object 4">
            <a:extLst>
              <a:ext uri="{FF2B5EF4-FFF2-40B4-BE49-F238E27FC236}">
                <a16:creationId xmlns:a16="http://schemas.microsoft.com/office/drawing/2014/main" id="{4A97521A-A3BD-8419-4E42-3A17643C2B05}"/>
              </a:ext>
            </a:extLst>
          </p:cNvPr>
          <p:cNvSpPr txBox="1"/>
          <p:nvPr/>
        </p:nvSpPr>
        <p:spPr>
          <a:xfrm>
            <a:off x="3461394" y="2625173"/>
            <a:ext cx="2947482" cy="1995451"/>
          </a:xfrm>
          <a:prstGeom prst="rect">
            <a:avLst/>
          </a:prstGeom>
        </p:spPr>
        <p:txBody>
          <a:bodyPr vert="horz" wrap="square" lIns="0" tIns="23909" rIns="0" bIns="0" rtlCol="0">
            <a:spAutoFit/>
          </a:bodyPr>
          <a:lstStyle/>
          <a:p>
            <a:pPr marR="10067" algn="r">
              <a:spcBef>
                <a:spcPts val="188"/>
              </a:spcBef>
            </a:pPr>
            <a:r>
              <a:rPr sz="2000" u="sng" spc="-20" dirty="0">
                <a:uFill>
                  <a:solidFill>
                    <a:srgbClr val="000000"/>
                  </a:solidFill>
                </a:uFill>
                <a:latin typeface="Arial"/>
                <a:cs typeface="Arial"/>
              </a:rPr>
              <a:t>Population</a:t>
            </a:r>
            <a:endParaRPr sz="2000" dirty="0">
              <a:latin typeface="Arial"/>
              <a:cs typeface="Arial"/>
            </a:endParaRPr>
          </a:p>
          <a:p>
            <a:pPr marL="25168" marR="10067" indent="1635893" algn="r">
              <a:lnSpc>
                <a:spcPct val="126099"/>
              </a:lnSpc>
              <a:spcBef>
                <a:spcPts val="921"/>
              </a:spcBef>
            </a:pPr>
            <a:r>
              <a:rPr sz="2000" dirty="0">
                <a:latin typeface="Arial"/>
                <a:cs typeface="Arial"/>
              </a:rPr>
              <a:t>all</a:t>
            </a:r>
            <a:r>
              <a:rPr sz="2000" spc="-10" dirty="0">
                <a:latin typeface="Arial"/>
                <a:cs typeface="Arial"/>
              </a:rPr>
              <a:t> </a:t>
            </a:r>
            <a:r>
              <a:rPr sz="2000" spc="-20" dirty="0">
                <a:latin typeface="Arial"/>
                <a:cs typeface="Arial"/>
              </a:rPr>
              <a:t>likely</a:t>
            </a:r>
            <a:r>
              <a:rPr sz="2000" dirty="0">
                <a:latin typeface="Arial"/>
                <a:cs typeface="Arial"/>
              </a:rPr>
              <a:t> </a:t>
            </a:r>
            <a:r>
              <a:rPr sz="2000" spc="-20" dirty="0">
                <a:latin typeface="Arial"/>
                <a:cs typeface="Arial"/>
              </a:rPr>
              <a:t>US</a:t>
            </a:r>
            <a:r>
              <a:rPr sz="2000" spc="-10" dirty="0">
                <a:latin typeface="Arial"/>
                <a:cs typeface="Arial"/>
              </a:rPr>
              <a:t> </a:t>
            </a:r>
            <a:r>
              <a:rPr sz="2000" spc="-59" dirty="0">
                <a:latin typeface="Arial"/>
                <a:cs typeface="Arial"/>
              </a:rPr>
              <a:t>voters </a:t>
            </a:r>
            <a:r>
              <a:rPr sz="2000" dirty="0">
                <a:latin typeface="Arial"/>
                <a:cs typeface="Arial"/>
              </a:rPr>
              <a:t>all </a:t>
            </a:r>
            <a:r>
              <a:rPr sz="2000" spc="-59" dirty="0">
                <a:latin typeface="Arial"/>
                <a:cs typeface="Arial"/>
              </a:rPr>
              <a:t>French</a:t>
            </a:r>
            <a:r>
              <a:rPr sz="2000" spc="10" dirty="0">
                <a:latin typeface="Arial"/>
                <a:cs typeface="Arial"/>
              </a:rPr>
              <a:t> </a:t>
            </a:r>
            <a:r>
              <a:rPr sz="2000" spc="-20" dirty="0">
                <a:latin typeface="Arial"/>
                <a:cs typeface="Arial"/>
              </a:rPr>
              <a:t>paintings</a:t>
            </a:r>
            <a:r>
              <a:rPr sz="2000" spc="10" dirty="0">
                <a:latin typeface="Arial"/>
                <a:cs typeface="Arial"/>
              </a:rPr>
              <a:t> </a:t>
            </a:r>
            <a:r>
              <a:rPr sz="2000" dirty="0">
                <a:latin typeface="Arial"/>
                <a:cs typeface="Arial"/>
              </a:rPr>
              <a:t>from</a:t>
            </a:r>
            <a:r>
              <a:rPr sz="2000" spc="10" dirty="0">
                <a:latin typeface="Arial"/>
                <a:cs typeface="Arial"/>
              </a:rPr>
              <a:t> </a:t>
            </a:r>
            <a:r>
              <a:rPr sz="2000" dirty="0">
                <a:latin typeface="Arial"/>
                <a:cs typeface="Arial"/>
              </a:rPr>
              <a:t>the</a:t>
            </a:r>
            <a:r>
              <a:rPr sz="2000" spc="10" dirty="0">
                <a:latin typeface="Arial"/>
                <a:cs typeface="Arial"/>
              </a:rPr>
              <a:t> </a:t>
            </a:r>
            <a:r>
              <a:rPr sz="2000" spc="-89" dirty="0">
                <a:latin typeface="Arial"/>
                <a:cs typeface="Arial"/>
              </a:rPr>
              <a:t>1800s</a:t>
            </a:r>
            <a:endParaRPr sz="2000" dirty="0">
              <a:latin typeface="Arial"/>
              <a:cs typeface="Arial"/>
            </a:endParaRPr>
          </a:p>
          <a:p>
            <a:pPr marR="10067" algn="r">
              <a:spcBef>
                <a:spcPts val="555"/>
              </a:spcBef>
            </a:pPr>
            <a:r>
              <a:rPr sz="2000" spc="-20" dirty="0">
                <a:latin typeface="Arial"/>
                <a:cs typeface="Arial"/>
              </a:rPr>
              <a:t>humanity</a:t>
            </a:r>
            <a:endParaRPr sz="2000" dirty="0">
              <a:latin typeface="Arial"/>
              <a:cs typeface="Arial"/>
            </a:endParaRPr>
          </a:p>
        </p:txBody>
      </p:sp>
      <p:sp>
        <p:nvSpPr>
          <p:cNvPr id="4" name="object 5">
            <a:extLst>
              <a:ext uri="{FF2B5EF4-FFF2-40B4-BE49-F238E27FC236}">
                <a16:creationId xmlns:a16="http://schemas.microsoft.com/office/drawing/2014/main" id="{A2B57C8E-86BD-6AA8-285E-7D06C6C64C24}"/>
              </a:ext>
            </a:extLst>
          </p:cNvPr>
          <p:cNvSpPr txBox="1">
            <a:spLocks/>
          </p:cNvSpPr>
          <p:nvPr/>
        </p:nvSpPr>
        <p:spPr>
          <a:xfrm>
            <a:off x="6521808" y="2625173"/>
            <a:ext cx="4686519" cy="2217050"/>
          </a:xfrm>
          <a:prstGeom prst="rect">
            <a:avLst/>
          </a:prstGeom>
        </p:spPr>
        <p:txBody>
          <a:bodyPr vert="horz" wrap="square" lIns="0" tIns="23909" rIns="0" bIns="0" rtlCol="0" anchor="t">
            <a:sp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401008" indent="0">
              <a:lnSpc>
                <a:spcPct val="100000"/>
              </a:lnSpc>
              <a:spcBef>
                <a:spcPts val="188"/>
              </a:spcBef>
              <a:buNone/>
            </a:pPr>
            <a:r>
              <a:rPr lang="en-US" u="sng" spc="-79" dirty="0">
                <a:solidFill>
                  <a:schemeClr val="tx1"/>
                </a:solidFill>
                <a:latin typeface="Arial" panose="020B0604020202020204" pitchFamily="34" charset="0"/>
                <a:cs typeface="Arial" panose="020B0604020202020204" pitchFamily="34" charset="0"/>
              </a:rPr>
              <a:t>Sample</a:t>
            </a:r>
            <a:r>
              <a:rPr lang="en-US" u="sng" spc="-40" dirty="0">
                <a:solidFill>
                  <a:schemeClr val="tx1"/>
                </a:solidFill>
                <a:latin typeface="Arial" panose="020B0604020202020204" pitchFamily="34" charset="0"/>
                <a:cs typeface="Arial" panose="020B0604020202020204" pitchFamily="34" charset="0"/>
              </a:rPr>
              <a:t> </a:t>
            </a:r>
            <a:r>
              <a:rPr lang="en-US" u="sng" dirty="0">
                <a:solidFill>
                  <a:schemeClr val="tx1"/>
                </a:solidFill>
                <a:latin typeface="Arial" panose="020B0604020202020204" pitchFamily="34" charset="0"/>
                <a:cs typeface="Arial" panose="020B0604020202020204" pitchFamily="34" charset="0"/>
              </a:rPr>
              <a:t>(</a:t>
            </a:r>
            <a:r>
              <a:rPr lang="en-US" u="sng" dirty="0" err="1">
                <a:solidFill>
                  <a:schemeClr val="tx1"/>
                </a:solidFill>
                <a:latin typeface="Arial" panose="020B0604020202020204" pitchFamily="34" charset="0"/>
                <a:cs typeface="Arial" panose="020B0604020202020204" pitchFamily="34" charset="0"/>
              </a:rPr>
              <a:t>a.k.a</a:t>
            </a:r>
            <a:r>
              <a:rPr lang="en-US" u="sng" spc="-30" dirty="0">
                <a:solidFill>
                  <a:schemeClr val="tx1"/>
                </a:solidFill>
                <a:latin typeface="Arial" panose="020B0604020202020204" pitchFamily="34" charset="0"/>
                <a:cs typeface="Arial" panose="020B0604020202020204" pitchFamily="34" charset="0"/>
              </a:rPr>
              <a:t> </a:t>
            </a:r>
            <a:r>
              <a:rPr lang="en-US" u="sng" spc="-40" dirty="0">
                <a:solidFill>
                  <a:schemeClr val="tx1"/>
                </a:solidFill>
                <a:latin typeface="Arial" panose="020B0604020202020204" pitchFamily="34" charset="0"/>
                <a:cs typeface="Arial" panose="020B0604020202020204" pitchFamily="34" charset="0"/>
              </a:rPr>
              <a:t>Data)</a:t>
            </a:r>
          </a:p>
          <a:p>
            <a:pPr marL="0" indent="0">
              <a:lnSpc>
                <a:spcPct val="100000"/>
              </a:lnSpc>
              <a:spcBef>
                <a:spcPts val="1476"/>
              </a:spcBef>
              <a:buNone/>
            </a:pPr>
            <a:r>
              <a:rPr lang="en-US" i="1" dirty="0">
                <a:solidFill>
                  <a:schemeClr val="tx1"/>
                </a:solidFill>
                <a:latin typeface="Arial" panose="020B0604020202020204" pitchFamily="34" charset="0"/>
                <a:cs typeface="Arial" panose="020B0604020202020204" pitchFamily="34" charset="0"/>
              </a:rPr>
              <a:t>→</a:t>
            </a:r>
            <a:r>
              <a:rPr lang="en-US" i="1" spc="822" dirty="0">
                <a:solidFill>
                  <a:schemeClr val="tx1"/>
                </a:solidFill>
                <a:latin typeface="Arial" panose="020B0604020202020204" pitchFamily="34" charset="0"/>
                <a:cs typeface="Arial" panose="020B0604020202020204" pitchFamily="34" charset="0"/>
              </a:rPr>
              <a:t> </a:t>
            </a:r>
            <a:r>
              <a:rPr lang="en-US" spc="-50" dirty="0">
                <a:solidFill>
                  <a:schemeClr val="tx1"/>
                </a:solidFill>
                <a:latin typeface="Arial" panose="020B0604020202020204" pitchFamily="34" charset="0"/>
                <a:cs typeface="Arial" panose="020B0604020202020204" pitchFamily="34" charset="0"/>
              </a:rPr>
              <a:t>2000</a:t>
            </a:r>
            <a:r>
              <a:rPr lang="en-US" spc="50" dirty="0">
                <a:solidFill>
                  <a:schemeClr val="tx1"/>
                </a:solidFill>
                <a:latin typeface="Arial" panose="020B0604020202020204" pitchFamily="34" charset="0"/>
                <a:cs typeface="Arial" panose="020B0604020202020204" pitchFamily="34" charset="0"/>
              </a:rPr>
              <a:t> </a:t>
            </a:r>
            <a:r>
              <a:rPr lang="en-US" spc="-20" dirty="0">
                <a:solidFill>
                  <a:schemeClr val="tx1"/>
                </a:solidFill>
                <a:latin typeface="Arial" panose="020B0604020202020204" pitchFamily="34" charset="0"/>
                <a:cs typeface="Arial" panose="020B0604020202020204" pitchFamily="34" charset="0"/>
              </a:rPr>
              <a:t>individuals</a:t>
            </a:r>
            <a:r>
              <a:rPr lang="en-US" spc="5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in</a:t>
            </a:r>
            <a:r>
              <a:rPr lang="en-US" spc="59"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a:t>
            </a:r>
            <a:r>
              <a:rPr lang="en-US" spc="50" dirty="0">
                <a:solidFill>
                  <a:schemeClr val="tx1"/>
                </a:solidFill>
                <a:latin typeface="Arial" panose="020B0604020202020204" pitchFamily="34" charset="0"/>
                <a:cs typeface="Arial" panose="020B0604020202020204" pitchFamily="34" charset="0"/>
              </a:rPr>
              <a:t> </a:t>
            </a:r>
            <a:r>
              <a:rPr lang="en-US" spc="-89" dirty="0">
                <a:solidFill>
                  <a:schemeClr val="tx1"/>
                </a:solidFill>
                <a:latin typeface="Arial" panose="020B0604020202020204" pitchFamily="34" charset="0"/>
                <a:cs typeface="Arial" panose="020B0604020202020204" pitchFamily="34" charset="0"/>
              </a:rPr>
              <a:t>snap</a:t>
            </a:r>
            <a:r>
              <a:rPr lang="en-US" spc="5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political</a:t>
            </a:r>
            <a:r>
              <a:rPr lang="en-US" spc="59" dirty="0">
                <a:solidFill>
                  <a:schemeClr val="tx1"/>
                </a:solidFill>
                <a:latin typeface="Arial" panose="020B0604020202020204" pitchFamily="34" charset="0"/>
                <a:cs typeface="Arial" panose="020B0604020202020204" pitchFamily="34" charset="0"/>
              </a:rPr>
              <a:t> </a:t>
            </a:r>
            <a:r>
              <a:rPr lang="en-US" spc="-40" dirty="0">
                <a:solidFill>
                  <a:schemeClr val="tx1"/>
                </a:solidFill>
                <a:latin typeface="Arial" panose="020B0604020202020204" pitchFamily="34" charset="0"/>
                <a:cs typeface="Arial" panose="020B0604020202020204" pitchFamily="34" charset="0"/>
              </a:rPr>
              <a:t>poll</a:t>
            </a:r>
          </a:p>
          <a:p>
            <a:pPr marL="0" indent="0">
              <a:lnSpc>
                <a:spcPct val="100000"/>
              </a:lnSpc>
              <a:spcBef>
                <a:spcPts val="563"/>
              </a:spcBef>
              <a:buNone/>
            </a:pPr>
            <a:r>
              <a:rPr lang="en-US" i="1" dirty="0">
                <a:solidFill>
                  <a:schemeClr val="tx1"/>
                </a:solidFill>
                <a:latin typeface="Arial" panose="020B0604020202020204" pitchFamily="34" charset="0"/>
                <a:cs typeface="Arial" panose="020B0604020202020204" pitchFamily="34" charset="0"/>
              </a:rPr>
              <a:t>→</a:t>
            </a:r>
            <a:r>
              <a:rPr lang="en-US" i="1" spc="872" dirty="0">
                <a:solidFill>
                  <a:schemeClr val="tx1"/>
                </a:solidFill>
                <a:latin typeface="Arial" panose="020B0604020202020204" pitchFamily="34" charset="0"/>
                <a:cs typeface="Arial" panose="020B0604020202020204" pitchFamily="34" charset="0"/>
              </a:rPr>
              <a:t> </a:t>
            </a:r>
            <a:r>
              <a:rPr lang="en-US" spc="-69" dirty="0">
                <a:solidFill>
                  <a:schemeClr val="tx1"/>
                </a:solidFill>
                <a:latin typeface="Arial" panose="020B0604020202020204" pitchFamily="34" charset="0"/>
                <a:cs typeface="Arial" panose="020B0604020202020204" pitchFamily="34" charset="0"/>
              </a:rPr>
              <a:t>French</a:t>
            </a:r>
            <a:r>
              <a:rPr lang="en-US" spc="20" dirty="0">
                <a:solidFill>
                  <a:schemeClr val="tx1"/>
                </a:solidFill>
                <a:latin typeface="Arial" panose="020B0604020202020204" pitchFamily="34" charset="0"/>
                <a:cs typeface="Arial" panose="020B0604020202020204" pitchFamily="34" charset="0"/>
              </a:rPr>
              <a:t> </a:t>
            </a:r>
            <a:r>
              <a:rPr lang="en-US" spc="-40" dirty="0">
                <a:solidFill>
                  <a:schemeClr val="tx1"/>
                </a:solidFill>
                <a:latin typeface="Arial" panose="020B0604020202020204" pitchFamily="34" charset="0"/>
                <a:cs typeface="Arial" panose="020B0604020202020204" pitchFamily="34" charset="0"/>
              </a:rPr>
              <a:t>paintings</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from</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the</a:t>
            </a:r>
            <a:r>
              <a:rPr lang="en-US" spc="30" dirty="0">
                <a:solidFill>
                  <a:schemeClr val="tx1"/>
                </a:solidFill>
                <a:latin typeface="Arial" panose="020B0604020202020204" pitchFamily="34" charset="0"/>
                <a:cs typeface="Arial" panose="020B0604020202020204" pitchFamily="34" charset="0"/>
              </a:rPr>
              <a:t> </a:t>
            </a:r>
            <a:r>
              <a:rPr lang="en-US" spc="-89" dirty="0">
                <a:solidFill>
                  <a:schemeClr val="tx1"/>
                </a:solidFill>
                <a:latin typeface="Arial" panose="020B0604020202020204" pitchFamily="34" charset="0"/>
                <a:cs typeface="Arial" panose="020B0604020202020204" pitchFamily="34" charset="0"/>
              </a:rPr>
              <a:t>1800s</a:t>
            </a:r>
            <a:r>
              <a:rPr lang="en-US" spc="2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in</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the</a:t>
            </a:r>
            <a:r>
              <a:rPr lang="en-US" spc="30" dirty="0">
                <a:solidFill>
                  <a:schemeClr val="tx1"/>
                </a:solidFill>
                <a:latin typeface="Arial" panose="020B0604020202020204" pitchFamily="34" charset="0"/>
                <a:cs typeface="Arial" panose="020B0604020202020204" pitchFamily="34" charset="0"/>
              </a:rPr>
              <a:t> 	</a:t>
            </a:r>
            <a:r>
              <a:rPr lang="en-US" spc="-20" dirty="0">
                <a:solidFill>
                  <a:schemeClr val="tx1"/>
                </a:solidFill>
                <a:latin typeface="Arial" panose="020B0604020202020204" pitchFamily="34" charset="0"/>
                <a:cs typeface="Arial" panose="020B0604020202020204" pitchFamily="34" charset="0"/>
              </a:rPr>
              <a:t>Louvre</a:t>
            </a:r>
          </a:p>
          <a:p>
            <a:pPr marL="0" indent="0">
              <a:lnSpc>
                <a:spcPct val="100000"/>
              </a:lnSpc>
              <a:spcBef>
                <a:spcPts val="555"/>
              </a:spcBef>
              <a:buNone/>
            </a:pPr>
            <a:r>
              <a:rPr lang="en-US" i="1" dirty="0">
                <a:solidFill>
                  <a:schemeClr val="tx1"/>
                </a:solidFill>
                <a:latin typeface="Arial" panose="020B0604020202020204" pitchFamily="34" charset="0"/>
                <a:cs typeface="Arial" panose="020B0604020202020204" pitchFamily="34" charset="0"/>
              </a:rPr>
              <a:t>→</a:t>
            </a:r>
            <a:r>
              <a:rPr lang="en-US" i="1" spc="773" dirty="0">
                <a:solidFill>
                  <a:schemeClr val="tx1"/>
                </a:solidFill>
                <a:latin typeface="Arial" panose="020B0604020202020204" pitchFamily="34" charset="0"/>
                <a:cs typeface="Arial" panose="020B0604020202020204" pitchFamily="34" charset="0"/>
              </a:rPr>
              <a:t> </a:t>
            </a:r>
            <a:r>
              <a:rPr lang="en-US" spc="-50" dirty="0">
                <a:solidFill>
                  <a:schemeClr val="tx1"/>
                </a:solidFill>
                <a:latin typeface="Arial" panose="020B0604020202020204" pitchFamily="34" charset="0"/>
                <a:cs typeface="Arial" panose="020B0604020202020204" pitchFamily="34" charset="0"/>
              </a:rPr>
              <a:t>43,448</a:t>
            </a:r>
            <a:r>
              <a:rPr lang="en-US" spc="30" dirty="0">
                <a:solidFill>
                  <a:schemeClr val="tx1"/>
                </a:solidFill>
                <a:latin typeface="Arial" panose="020B0604020202020204" pitchFamily="34" charset="0"/>
                <a:cs typeface="Arial" panose="020B0604020202020204" pitchFamily="34" charset="0"/>
              </a:rPr>
              <a:t> </a:t>
            </a:r>
            <a:r>
              <a:rPr lang="en-US" spc="-20" dirty="0">
                <a:solidFill>
                  <a:schemeClr val="tx1"/>
                </a:solidFill>
                <a:latin typeface="Arial" panose="020B0604020202020204" pitchFamily="34" charset="0"/>
                <a:cs typeface="Arial" panose="020B0604020202020204" pitchFamily="34" charset="0"/>
              </a:rPr>
              <a:t>individuals</a:t>
            </a:r>
            <a:r>
              <a:rPr lang="en-US" spc="4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in</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a:t>
            </a:r>
            <a:r>
              <a:rPr lang="en-US" spc="3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COVID</a:t>
            </a:r>
            <a:r>
              <a:rPr lang="en-US" spc="40" dirty="0">
                <a:solidFill>
                  <a:schemeClr val="tx1"/>
                </a:solidFill>
                <a:latin typeface="Arial" panose="020B0604020202020204" pitchFamily="34" charset="0"/>
                <a:cs typeface="Arial" panose="020B0604020202020204" pitchFamily="34" charset="0"/>
              </a:rPr>
              <a:t> </a:t>
            </a:r>
            <a:r>
              <a:rPr lang="en-US" spc="-69" dirty="0">
                <a:solidFill>
                  <a:schemeClr val="tx1"/>
                </a:solidFill>
                <a:latin typeface="Arial" panose="020B0604020202020204" pitchFamily="34" charset="0"/>
                <a:cs typeface="Arial" panose="020B0604020202020204" pitchFamily="34" charset="0"/>
              </a:rPr>
              <a:t>vaccine</a:t>
            </a:r>
            <a:r>
              <a:rPr lang="en-US" spc="30" dirty="0">
                <a:solidFill>
                  <a:schemeClr val="tx1"/>
                </a:solidFill>
                <a:latin typeface="Arial" panose="020B0604020202020204" pitchFamily="34" charset="0"/>
                <a:cs typeface="Arial" panose="020B0604020202020204" pitchFamily="34" charset="0"/>
              </a:rPr>
              <a:t> 	</a:t>
            </a:r>
            <a:r>
              <a:rPr lang="en-US" spc="-20" dirty="0">
                <a:solidFill>
                  <a:schemeClr val="tx1"/>
                </a:solidFill>
                <a:latin typeface="Arial" panose="020B0604020202020204" pitchFamily="34" charset="0"/>
                <a:cs typeface="Arial" panose="020B0604020202020204" pitchFamily="34" charset="0"/>
              </a:rPr>
              <a:t>trial</a:t>
            </a:r>
          </a:p>
        </p:txBody>
      </p:sp>
      <p:grpSp>
        <p:nvGrpSpPr>
          <p:cNvPr id="5" name="object 6">
            <a:extLst>
              <a:ext uri="{FF2B5EF4-FFF2-40B4-BE49-F238E27FC236}">
                <a16:creationId xmlns:a16="http://schemas.microsoft.com/office/drawing/2014/main" id="{E8812E4E-C449-5935-019A-04067DE4CBDE}"/>
              </a:ext>
            </a:extLst>
          </p:cNvPr>
          <p:cNvGrpSpPr/>
          <p:nvPr/>
        </p:nvGrpSpPr>
        <p:grpSpPr>
          <a:xfrm>
            <a:off x="3137749" y="4850802"/>
            <a:ext cx="8583196" cy="1766721"/>
            <a:chOff x="138544" y="2249882"/>
            <a:chExt cx="4331335" cy="891540"/>
          </a:xfrm>
        </p:grpSpPr>
        <p:sp>
          <p:nvSpPr>
            <p:cNvPr id="6" name="object 7">
              <a:extLst>
                <a:ext uri="{FF2B5EF4-FFF2-40B4-BE49-F238E27FC236}">
                  <a16:creationId xmlns:a16="http://schemas.microsoft.com/office/drawing/2014/main" id="{F1E98A64-49C7-BFCE-D8C0-ACBB5CE083AC}"/>
                </a:ext>
              </a:extLst>
            </p:cNvPr>
            <p:cNvSpPr/>
            <p:nvPr/>
          </p:nvSpPr>
          <p:spPr>
            <a:xfrm>
              <a:off x="138544" y="2249882"/>
              <a:ext cx="4331335" cy="891540"/>
            </a:xfrm>
            <a:custGeom>
              <a:avLst/>
              <a:gdLst/>
              <a:ahLst/>
              <a:cxnLst/>
              <a:rect l="l" t="t" r="r" b="b"/>
              <a:pathLst>
                <a:path w="4331335" h="891539">
                  <a:moveTo>
                    <a:pt x="4276964" y="0"/>
                  </a:moveTo>
                  <a:lnTo>
                    <a:pt x="54000" y="0"/>
                  </a:lnTo>
                  <a:lnTo>
                    <a:pt x="32980" y="4243"/>
                  </a:lnTo>
                  <a:lnTo>
                    <a:pt x="15816" y="15816"/>
                  </a:lnTo>
                  <a:lnTo>
                    <a:pt x="4243" y="32980"/>
                  </a:lnTo>
                  <a:lnTo>
                    <a:pt x="0" y="54000"/>
                  </a:lnTo>
                  <a:lnTo>
                    <a:pt x="0" y="837386"/>
                  </a:lnTo>
                  <a:lnTo>
                    <a:pt x="4243" y="858405"/>
                  </a:lnTo>
                  <a:lnTo>
                    <a:pt x="15816" y="875570"/>
                  </a:lnTo>
                  <a:lnTo>
                    <a:pt x="32980" y="887142"/>
                  </a:lnTo>
                  <a:lnTo>
                    <a:pt x="54000" y="891386"/>
                  </a:lnTo>
                  <a:lnTo>
                    <a:pt x="4276964" y="891386"/>
                  </a:lnTo>
                  <a:lnTo>
                    <a:pt x="4297984" y="887142"/>
                  </a:lnTo>
                  <a:lnTo>
                    <a:pt x="4315148" y="875570"/>
                  </a:lnTo>
                  <a:lnTo>
                    <a:pt x="4316621" y="873386"/>
                  </a:lnTo>
                  <a:lnTo>
                    <a:pt x="54000" y="873386"/>
                  </a:lnTo>
                  <a:lnTo>
                    <a:pt x="39987" y="870557"/>
                  </a:lnTo>
                  <a:lnTo>
                    <a:pt x="28544" y="862842"/>
                  </a:lnTo>
                  <a:lnTo>
                    <a:pt x="20828" y="851399"/>
                  </a:lnTo>
                  <a:lnTo>
                    <a:pt x="17999" y="837386"/>
                  </a:lnTo>
                  <a:lnTo>
                    <a:pt x="17999" y="54000"/>
                  </a:lnTo>
                  <a:lnTo>
                    <a:pt x="20828" y="39987"/>
                  </a:lnTo>
                  <a:lnTo>
                    <a:pt x="28544" y="28544"/>
                  </a:lnTo>
                  <a:lnTo>
                    <a:pt x="39987" y="20829"/>
                  </a:lnTo>
                  <a:lnTo>
                    <a:pt x="54000" y="18000"/>
                  </a:lnTo>
                  <a:lnTo>
                    <a:pt x="4316621" y="18000"/>
                  </a:lnTo>
                  <a:lnTo>
                    <a:pt x="4315148" y="15816"/>
                  </a:lnTo>
                  <a:lnTo>
                    <a:pt x="4297984" y="4243"/>
                  </a:lnTo>
                  <a:lnTo>
                    <a:pt x="4276964" y="0"/>
                  </a:lnTo>
                  <a:close/>
                </a:path>
                <a:path w="4331335" h="891539">
                  <a:moveTo>
                    <a:pt x="4316621" y="18000"/>
                  </a:moveTo>
                  <a:lnTo>
                    <a:pt x="4276964" y="18000"/>
                  </a:lnTo>
                  <a:lnTo>
                    <a:pt x="4290977" y="20829"/>
                  </a:lnTo>
                  <a:lnTo>
                    <a:pt x="4302420" y="28544"/>
                  </a:lnTo>
                  <a:lnTo>
                    <a:pt x="4310136" y="39987"/>
                  </a:lnTo>
                  <a:lnTo>
                    <a:pt x="4312965" y="54000"/>
                  </a:lnTo>
                  <a:lnTo>
                    <a:pt x="4312965" y="837386"/>
                  </a:lnTo>
                  <a:lnTo>
                    <a:pt x="4310136" y="851399"/>
                  </a:lnTo>
                  <a:lnTo>
                    <a:pt x="4302420" y="862842"/>
                  </a:lnTo>
                  <a:lnTo>
                    <a:pt x="4290977" y="870557"/>
                  </a:lnTo>
                  <a:lnTo>
                    <a:pt x="4276964" y="873386"/>
                  </a:lnTo>
                  <a:lnTo>
                    <a:pt x="4316621" y="873386"/>
                  </a:lnTo>
                  <a:lnTo>
                    <a:pt x="4326721" y="858405"/>
                  </a:lnTo>
                  <a:lnTo>
                    <a:pt x="4330965" y="837386"/>
                  </a:lnTo>
                  <a:lnTo>
                    <a:pt x="4330965" y="54000"/>
                  </a:lnTo>
                  <a:lnTo>
                    <a:pt x="4326721" y="32980"/>
                  </a:lnTo>
                  <a:lnTo>
                    <a:pt x="4316621" y="18000"/>
                  </a:lnTo>
                  <a:close/>
                </a:path>
              </a:pathLst>
            </a:custGeom>
            <a:solidFill>
              <a:srgbClr val="F173AC"/>
            </a:solidFill>
          </p:spPr>
          <p:txBody>
            <a:bodyPr wrap="square" lIns="0" tIns="0" rIns="0" bIns="0" rtlCol="0"/>
            <a:lstStyle/>
            <a:p>
              <a:endParaRPr sz="3567"/>
            </a:p>
          </p:txBody>
        </p:sp>
        <p:sp>
          <p:nvSpPr>
            <p:cNvPr id="7" name="object 8">
              <a:extLst>
                <a:ext uri="{FF2B5EF4-FFF2-40B4-BE49-F238E27FC236}">
                  <a16:creationId xmlns:a16="http://schemas.microsoft.com/office/drawing/2014/main" id="{7D5D9941-8921-4C5A-2764-82A729E0A180}"/>
                </a:ext>
              </a:extLst>
            </p:cNvPr>
            <p:cNvSpPr/>
            <p:nvPr/>
          </p:nvSpPr>
          <p:spPr>
            <a:xfrm>
              <a:off x="156544" y="2267882"/>
              <a:ext cx="4295140" cy="855980"/>
            </a:xfrm>
            <a:custGeom>
              <a:avLst/>
              <a:gdLst/>
              <a:ahLst/>
              <a:cxnLst/>
              <a:rect l="l" t="t" r="r" b="b"/>
              <a:pathLst>
                <a:path w="4295140" h="855980">
                  <a:moveTo>
                    <a:pt x="4258965" y="0"/>
                  </a:moveTo>
                  <a:lnTo>
                    <a:pt x="36000" y="0"/>
                  </a:lnTo>
                  <a:lnTo>
                    <a:pt x="21987" y="2829"/>
                  </a:lnTo>
                  <a:lnTo>
                    <a:pt x="10544" y="10544"/>
                  </a:lnTo>
                  <a:lnTo>
                    <a:pt x="2829" y="21987"/>
                  </a:lnTo>
                  <a:lnTo>
                    <a:pt x="0" y="36000"/>
                  </a:lnTo>
                  <a:lnTo>
                    <a:pt x="0" y="819386"/>
                  </a:lnTo>
                  <a:lnTo>
                    <a:pt x="2829" y="833399"/>
                  </a:lnTo>
                  <a:lnTo>
                    <a:pt x="10544" y="844842"/>
                  </a:lnTo>
                  <a:lnTo>
                    <a:pt x="21987" y="852557"/>
                  </a:lnTo>
                  <a:lnTo>
                    <a:pt x="36000" y="855386"/>
                  </a:lnTo>
                  <a:lnTo>
                    <a:pt x="4258965" y="855386"/>
                  </a:lnTo>
                  <a:lnTo>
                    <a:pt x="4272978" y="852557"/>
                  </a:lnTo>
                  <a:lnTo>
                    <a:pt x="4284421" y="844842"/>
                  </a:lnTo>
                  <a:lnTo>
                    <a:pt x="4292136" y="833399"/>
                  </a:lnTo>
                  <a:lnTo>
                    <a:pt x="4294965" y="819386"/>
                  </a:lnTo>
                  <a:lnTo>
                    <a:pt x="4294965" y="36000"/>
                  </a:lnTo>
                  <a:lnTo>
                    <a:pt x="4292136" y="21987"/>
                  </a:lnTo>
                  <a:lnTo>
                    <a:pt x="4284421" y="10544"/>
                  </a:lnTo>
                  <a:lnTo>
                    <a:pt x="4272978" y="2829"/>
                  </a:lnTo>
                  <a:lnTo>
                    <a:pt x="4258965" y="0"/>
                  </a:lnTo>
                  <a:close/>
                </a:path>
              </a:pathLst>
            </a:custGeom>
            <a:solidFill>
              <a:srgbClr val="FDE9F1"/>
            </a:solidFill>
          </p:spPr>
          <p:txBody>
            <a:bodyPr wrap="square" lIns="0" tIns="0" rIns="0" bIns="0" rtlCol="0"/>
            <a:lstStyle/>
            <a:p>
              <a:endParaRPr sz="3567"/>
            </a:p>
          </p:txBody>
        </p:sp>
        <p:pic>
          <p:nvPicPr>
            <p:cNvPr id="8" name="object 9">
              <a:extLst>
                <a:ext uri="{FF2B5EF4-FFF2-40B4-BE49-F238E27FC236}">
                  <a16:creationId xmlns:a16="http://schemas.microsoft.com/office/drawing/2014/main" id="{295D7B72-86E1-3E3B-57EE-3706F36D2BAC}"/>
                </a:ext>
              </a:extLst>
            </p:cNvPr>
            <p:cNvPicPr/>
            <p:nvPr/>
          </p:nvPicPr>
          <p:blipFill>
            <a:blip r:embed="rId2" cstate="print"/>
            <a:stretch>
              <a:fillRect/>
            </a:stretch>
          </p:blipFill>
          <p:spPr>
            <a:xfrm>
              <a:off x="259257" y="2370649"/>
              <a:ext cx="179726" cy="179726"/>
            </a:xfrm>
            <a:prstGeom prst="rect">
              <a:avLst/>
            </a:prstGeom>
          </p:spPr>
        </p:pic>
      </p:grpSp>
      <p:sp>
        <p:nvSpPr>
          <p:cNvPr id="9" name="object 10">
            <a:extLst>
              <a:ext uri="{FF2B5EF4-FFF2-40B4-BE49-F238E27FC236}">
                <a16:creationId xmlns:a16="http://schemas.microsoft.com/office/drawing/2014/main" id="{BAA3A459-6808-5BC5-023E-011712E003F2}"/>
              </a:ext>
            </a:extLst>
          </p:cNvPr>
          <p:cNvSpPr txBox="1"/>
          <p:nvPr/>
        </p:nvSpPr>
        <p:spPr>
          <a:xfrm>
            <a:off x="3932974" y="4991455"/>
            <a:ext cx="7421738" cy="1386212"/>
          </a:xfrm>
          <a:prstGeom prst="rect">
            <a:avLst/>
          </a:prstGeom>
        </p:spPr>
        <p:txBody>
          <a:bodyPr vert="horz" wrap="square" lIns="0" tIns="13842" rIns="0" bIns="0" rtlCol="0">
            <a:spAutoFit/>
          </a:bodyPr>
          <a:lstStyle/>
          <a:p>
            <a:pPr marL="25168" marR="10067" algn="just">
              <a:lnSpc>
                <a:spcPct val="102600"/>
              </a:lnSpc>
              <a:spcBef>
                <a:spcPts val="109"/>
              </a:spcBef>
            </a:pPr>
            <a:r>
              <a:rPr sz="2180" spc="-139" dirty="0">
                <a:latin typeface="Arial"/>
                <a:cs typeface="Arial"/>
              </a:rPr>
              <a:t>Sometimes</a:t>
            </a:r>
            <a:r>
              <a:rPr sz="2180" spc="466" dirty="0">
                <a:latin typeface="Arial"/>
                <a:cs typeface="Arial"/>
              </a:rPr>
              <a:t> </a:t>
            </a:r>
            <a:r>
              <a:rPr sz="2180" spc="-218" dirty="0">
                <a:latin typeface="Arial"/>
                <a:cs typeface="Arial"/>
              </a:rPr>
              <a:t>we</a:t>
            </a:r>
            <a:r>
              <a:rPr sz="2180" spc="466" dirty="0">
                <a:latin typeface="Arial"/>
                <a:cs typeface="Arial"/>
              </a:rPr>
              <a:t> </a:t>
            </a:r>
            <a:r>
              <a:rPr sz="2180" spc="-59" dirty="0">
                <a:latin typeface="Arial"/>
                <a:cs typeface="Arial"/>
              </a:rPr>
              <a:t>actually</a:t>
            </a:r>
            <a:r>
              <a:rPr sz="2180" spc="466" dirty="0">
                <a:latin typeface="Arial"/>
                <a:cs typeface="Arial"/>
              </a:rPr>
              <a:t> </a:t>
            </a:r>
            <a:r>
              <a:rPr sz="2180" spc="-168" dirty="0">
                <a:latin typeface="Arial"/>
                <a:cs typeface="Arial"/>
              </a:rPr>
              <a:t>are</a:t>
            </a:r>
            <a:r>
              <a:rPr sz="2180" spc="466" dirty="0">
                <a:latin typeface="Arial"/>
                <a:cs typeface="Arial"/>
              </a:rPr>
              <a:t> </a:t>
            </a:r>
            <a:r>
              <a:rPr sz="2180" spc="-129" dirty="0">
                <a:latin typeface="Arial"/>
                <a:cs typeface="Arial"/>
              </a:rPr>
              <a:t>able</a:t>
            </a:r>
            <a:r>
              <a:rPr sz="2180" spc="466" dirty="0">
                <a:latin typeface="Arial"/>
                <a:cs typeface="Arial"/>
              </a:rPr>
              <a:t> </a:t>
            </a:r>
            <a:r>
              <a:rPr sz="2180" spc="10" dirty="0">
                <a:latin typeface="Arial"/>
                <a:cs typeface="Arial"/>
              </a:rPr>
              <a:t>to</a:t>
            </a:r>
            <a:r>
              <a:rPr sz="2180" spc="466" dirty="0">
                <a:latin typeface="Arial"/>
                <a:cs typeface="Arial"/>
              </a:rPr>
              <a:t> </a:t>
            </a:r>
            <a:r>
              <a:rPr sz="2180" spc="-69" dirty="0">
                <a:latin typeface="Arial"/>
                <a:cs typeface="Arial"/>
              </a:rPr>
              <a:t>collect</a:t>
            </a:r>
            <a:r>
              <a:rPr sz="2180" spc="466" dirty="0">
                <a:latin typeface="Arial"/>
                <a:cs typeface="Arial"/>
              </a:rPr>
              <a:t> </a:t>
            </a:r>
            <a:r>
              <a:rPr sz="2180" spc="-89" dirty="0">
                <a:latin typeface="Arial"/>
                <a:cs typeface="Arial"/>
              </a:rPr>
              <a:t>data</a:t>
            </a:r>
            <a:r>
              <a:rPr sz="2180" spc="466" dirty="0">
                <a:latin typeface="Arial"/>
                <a:cs typeface="Arial"/>
              </a:rPr>
              <a:t> </a:t>
            </a:r>
            <a:r>
              <a:rPr sz="2180" spc="-129" dirty="0">
                <a:latin typeface="Arial"/>
                <a:cs typeface="Arial"/>
              </a:rPr>
              <a:t>on</a:t>
            </a:r>
            <a:r>
              <a:rPr sz="2180" spc="466" dirty="0">
                <a:latin typeface="Arial"/>
                <a:cs typeface="Arial"/>
              </a:rPr>
              <a:t> </a:t>
            </a:r>
            <a:r>
              <a:rPr sz="2180" spc="-89" dirty="0">
                <a:latin typeface="Arial"/>
                <a:cs typeface="Arial"/>
              </a:rPr>
              <a:t>our</a:t>
            </a:r>
            <a:r>
              <a:rPr sz="2180" spc="466" dirty="0">
                <a:latin typeface="Arial"/>
                <a:cs typeface="Arial"/>
              </a:rPr>
              <a:t> </a:t>
            </a:r>
            <a:r>
              <a:rPr sz="2180" spc="-69" dirty="0">
                <a:latin typeface="Arial"/>
                <a:cs typeface="Arial"/>
              </a:rPr>
              <a:t>entire</a:t>
            </a:r>
            <a:r>
              <a:rPr sz="2180" spc="-50" dirty="0">
                <a:latin typeface="Arial"/>
                <a:cs typeface="Arial"/>
              </a:rPr>
              <a:t> </a:t>
            </a:r>
            <a:r>
              <a:rPr sz="2180" spc="-69" dirty="0">
                <a:latin typeface="Arial"/>
                <a:cs typeface="Arial"/>
              </a:rPr>
              <a:t>population:</a:t>
            </a:r>
            <a:r>
              <a:rPr sz="2180" spc="297" dirty="0">
                <a:latin typeface="Arial"/>
                <a:cs typeface="Arial"/>
              </a:rPr>
              <a:t> </a:t>
            </a:r>
            <a:r>
              <a:rPr sz="2180" spc="-50" dirty="0">
                <a:latin typeface="Arial"/>
                <a:cs typeface="Arial"/>
              </a:rPr>
              <a:t>this</a:t>
            </a:r>
            <a:r>
              <a:rPr sz="2180" spc="10" dirty="0">
                <a:latin typeface="Arial"/>
                <a:cs typeface="Arial"/>
              </a:rPr>
              <a:t> </a:t>
            </a:r>
            <a:r>
              <a:rPr sz="2180" spc="-119" dirty="0">
                <a:latin typeface="Arial"/>
                <a:cs typeface="Arial"/>
              </a:rPr>
              <a:t>is</a:t>
            </a:r>
            <a:r>
              <a:rPr sz="2180" spc="10" dirty="0">
                <a:latin typeface="Arial"/>
                <a:cs typeface="Arial"/>
              </a:rPr>
              <a:t> </a:t>
            </a:r>
            <a:r>
              <a:rPr sz="2180" spc="-119" dirty="0">
                <a:latin typeface="Arial"/>
                <a:cs typeface="Arial"/>
              </a:rPr>
              <a:t>called</a:t>
            </a:r>
            <a:r>
              <a:rPr sz="2180" spc="10" dirty="0">
                <a:latin typeface="Arial"/>
                <a:cs typeface="Arial"/>
              </a:rPr>
              <a:t> </a:t>
            </a:r>
            <a:r>
              <a:rPr sz="2180" spc="-188" dirty="0">
                <a:latin typeface="Arial"/>
                <a:cs typeface="Arial"/>
              </a:rPr>
              <a:t>a</a:t>
            </a:r>
            <a:r>
              <a:rPr sz="2180" spc="10" dirty="0">
                <a:latin typeface="Arial"/>
                <a:cs typeface="Arial"/>
              </a:rPr>
              <a:t> </a:t>
            </a:r>
            <a:r>
              <a:rPr sz="2180" spc="-159" dirty="0">
                <a:latin typeface="Arial"/>
                <a:cs typeface="Arial"/>
              </a:rPr>
              <a:t>census!</a:t>
            </a:r>
            <a:r>
              <a:rPr sz="2180" spc="317" dirty="0">
                <a:latin typeface="Arial"/>
                <a:cs typeface="Arial"/>
              </a:rPr>
              <a:t> </a:t>
            </a:r>
            <a:r>
              <a:rPr sz="2180" spc="-59" dirty="0">
                <a:latin typeface="Arial"/>
                <a:cs typeface="Arial"/>
              </a:rPr>
              <a:t>In</a:t>
            </a:r>
            <a:r>
              <a:rPr sz="2180" spc="10" dirty="0">
                <a:latin typeface="Arial"/>
                <a:cs typeface="Arial"/>
              </a:rPr>
              <a:t> that </a:t>
            </a:r>
            <a:r>
              <a:rPr sz="2180" spc="-178" dirty="0">
                <a:latin typeface="Arial"/>
                <a:cs typeface="Arial"/>
              </a:rPr>
              <a:t>case,</a:t>
            </a:r>
            <a:r>
              <a:rPr sz="2180" spc="30" dirty="0">
                <a:latin typeface="Arial"/>
                <a:cs typeface="Arial"/>
              </a:rPr>
              <a:t> </a:t>
            </a:r>
            <a:r>
              <a:rPr sz="2180" spc="-218" dirty="0">
                <a:latin typeface="Arial"/>
                <a:cs typeface="Arial"/>
              </a:rPr>
              <a:t>we</a:t>
            </a:r>
            <a:r>
              <a:rPr sz="2180" spc="10" dirty="0">
                <a:latin typeface="Arial"/>
                <a:cs typeface="Arial"/>
              </a:rPr>
              <a:t> </a:t>
            </a:r>
            <a:r>
              <a:rPr sz="2180" spc="-149" dirty="0">
                <a:latin typeface="Arial"/>
                <a:cs typeface="Arial"/>
              </a:rPr>
              <a:t>can</a:t>
            </a:r>
            <a:r>
              <a:rPr sz="2180" spc="10" dirty="0">
                <a:latin typeface="Arial"/>
                <a:cs typeface="Arial"/>
              </a:rPr>
              <a:t> </a:t>
            </a:r>
            <a:r>
              <a:rPr sz="2180" spc="-89" dirty="0">
                <a:latin typeface="Arial"/>
                <a:cs typeface="Arial"/>
              </a:rPr>
              <a:t>calculate</a:t>
            </a:r>
            <a:r>
              <a:rPr sz="2180" spc="-59" dirty="0">
                <a:latin typeface="Arial"/>
                <a:cs typeface="Arial"/>
              </a:rPr>
              <a:t> </a:t>
            </a:r>
            <a:r>
              <a:rPr sz="2180" spc="-69" dirty="0">
                <a:latin typeface="Arial"/>
                <a:cs typeface="Arial"/>
              </a:rPr>
              <a:t>the</a:t>
            </a:r>
            <a:r>
              <a:rPr sz="2180" spc="109" dirty="0">
                <a:latin typeface="Arial"/>
                <a:cs typeface="Arial"/>
              </a:rPr>
              <a:t> </a:t>
            </a:r>
            <a:r>
              <a:rPr sz="2180" spc="-129" dirty="0">
                <a:latin typeface="Arial"/>
                <a:cs typeface="Arial"/>
              </a:rPr>
              <a:t>value</a:t>
            </a:r>
            <a:r>
              <a:rPr sz="2180" spc="109" dirty="0">
                <a:latin typeface="Arial"/>
                <a:cs typeface="Arial"/>
              </a:rPr>
              <a:t> </a:t>
            </a:r>
            <a:r>
              <a:rPr sz="2180" spc="-59" dirty="0">
                <a:latin typeface="Arial"/>
                <a:cs typeface="Arial"/>
              </a:rPr>
              <a:t>of</a:t>
            </a:r>
            <a:r>
              <a:rPr sz="2180" spc="109" dirty="0">
                <a:latin typeface="Arial"/>
                <a:cs typeface="Arial"/>
              </a:rPr>
              <a:t> </a:t>
            </a:r>
            <a:r>
              <a:rPr sz="2180" spc="-69" dirty="0">
                <a:latin typeface="Arial"/>
                <a:cs typeface="Arial"/>
              </a:rPr>
              <a:t>the</a:t>
            </a:r>
            <a:r>
              <a:rPr sz="2180" spc="109" dirty="0">
                <a:latin typeface="Arial"/>
                <a:cs typeface="Arial"/>
              </a:rPr>
              <a:t> </a:t>
            </a:r>
            <a:r>
              <a:rPr sz="2180" spc="-119" dirty="0">
                <a:latin typeface="Arial"/>
                <a:cs typeface="Arial"/>
              </a:rPr>
              <a:t>parameter</a:t>
            </a:r>
            <a:r>
              <a:rPr sz="2180" spc="109" dirty="0">
                <a:latin typeface="Arial"/>
                <a:cs typeface="Arial"/>
              </a:rPr>
              <a:t> </a:t>
            </a:r>
            <a:r>
              <a:rPr sz="2180" spc="-59" dirty="0">
                <a:latin typeface="Arial"/>
                <a:cs typeface="Arial"/>
              </a:rPr>
              <a:t>directly.</a:t>
            </a:r>
            <a:r>
              <a:rPr sz="2180" spc="-248" dirty="0">
                <a:latin typeface="Arial"/>
                <a:cs typeface="Arial"/>
              </a:rPr>
              <a:t> </a:t>
            </a:r>
            <a:r>
              <a:rPr sz="2180" spc="-10" dirty="0">
                <a:latin typeface="Arial"/>
                <a:cs typeface="Arial"/>
              </a:rPr>
              <a:t>.</a:t>
            </a:r>
            <a:r>
              <a:rPr sz="2180" spc="-248" dirty="0">
                <a:latin typeface="Arial"/>
                <a:cs typeface="Arial"/>
              </a:rPr>
              <a:t> </a:t>
            </a:r>
            <a:r>
              <a:rPr sz="2180" spc="-10" dirty="0">
                <a:latin typeface="Arial"/>
                <a:cs typeface="Arial"/>
              </a:rPr>
              <a:t>.</a:t>
            </a:r>
            <a:endParaRPr lang="en-US" sz="2180" dirty="0">
              <a:latin typeface="Arial"/>
              <a:cs typeface="Arial"/>
            </a:endParaRPr>
          </a:p>
          <a:p>
            <a:pPr marL="25168" marR="10067" algn="just">
              <a:lnSpc>
                <a:spcPct val="102600"/>
              </a:lnSpc>
              <a:spcBef>
                <a:spcPts val="109"/>
              </a:spcBef>
            </a:pPr>
            <a:r>
              <a:rPr lang="en-US" sz="2180" spc="-20" dirty="0">
                <a:latin typeface="Arial"/>
                <a:cs typeface="Arial"/>
              </a:rPr>
              <a:t>		</a:t>
            </a:r>
            <a:r>
              <a:rPr sz="2180" spc="-20" dirty="0">
                <a:latin typeface="Arial"/>
                <a:cs typeface="Arial"/>
              </a:rPr>
              <a:t>.</a:t>
            </a:r>
            <a:r>
              <a:rPr sz="2180" spc="-248" dirty="0">
                <a:latin typeface="Arial"/>
                <a:cs typeface="Arial"/>
              </a:rPr>
              <a:t> </a:t>
            </a:r>
            <a:r>
              <a:rPr sz="2180" spc="-20" dirty="0">
                <a:latin typeface="Arial"/>
                <a:cs typeface="Arial"/>
              </a:rPr>
              <a:t>.</a:t>
            </a:r>
            <a:r>
              <a:rPr sz="2180" spc="-248" dirty="0">
                <a:latin typeface="Arial"/>
                <a:cs typeface="Arial"/>
              </a:rPr>
              <a:t> </a:t>
            </a:r>
            <a:r>
              <a:rPr sz="2180" spc="-20" dirty="0">
                <a:latin typeface="Arial"/>
                <a:cs typeface="Arial"/>
              </a:rPr>
              <a:t>.</a:t>
            </a:r>
            <a:r>
              <a:rPr sz="2180" spc="-248" dirty="0">
                <a:latin typeface="Arial"/>
                <a:cs typeface="Arial"/>
              </a:rPr>
              <a:t> </a:t>
            </a:r>
            <a:r>
              <a:rPr sz="2180" dirty="0">
                <a:latin typeface="Arial"/>
                <a:cs typeface="Arial"/>
              </a:rPr>
              <a:t>But</a:t>
            </a:r>
            <a:r>
              <a:rPr sz="2180" spc="-10" dirty="0">
                <a:latin typeface="Arial"/>
                <a:cs typeface="Arial"/>
              </a:rPr>
              <a:t> </a:t>
            </a:r>
            <a:r>
              <a:rPr sz="2180" dirty="0">
                <a:latin typeface="Arial"/>
                <a:cs typeface="Arial"/>
              </a:rPr>
              <a:t>this</a:t>
            </a:r>
            <a:r>
              <a:rPr sz="2180" spc="59" dirty="0">
                <a:latin typeface="Arial"/>
                <a:cs typeface="Arial"/>
              </a:rPr>
              <a:t> </a:t>
            </a:r>
            <a:r>
              <a:rPr sz="2180" spc="-149" dirty="0">
                <a:latin typeface="Arial"/>
                <a:cs typeface="Arial"/>
              </a:rPr>
              <a:t>happens</a:t>
            </a:r>
            <a:r>
              <a:rPr sz="2180" spc="59" dirty="0">
                <a:latin typeface="Arial"/>
                <a:cs typeface="Arial"/>
              </a:rPr>
              <a:t> </a:t>
            </a:r>
            <a:r>
              <a:rPr sz="2180" spc="-40" dirty="0">
                <a:latin typeface="Arial"/>
                <a:cs typeface="Arial"/>
              </a:rPr>
              <a:t>only</a:t>
            </a:r>
            <a:r>
              <a:rPr sz="2180" spc="69" dirty="0">
                <a:latin typeface="Arial"/>
                <a:cs typeface="Arial"/>
              </a:rPr>
              <a:t> </a:t>
            </a:r>
            <a:r>
              <a:rPr sz="2180" spc="-69" dirty="0">
                <a:latin typeface="Arial"/>
                <a:cs typeface="Arial"/>
              </a:rPr>
              <a:t>rarely</a:t>
            </a:r>
            <a:r>
              <a:rPr lang="en-US" sz="2180" spc="-69" dirty="0">
                <a:latin typeface="Arial"/>
                <a:cs typeface="Arial"/>
              </a:rPr>
              <a:t> and with known issues.</a:t>
            </a:r>
            <a:endParaRPr sz="2180" dirty="0">
              <a:latin typeface="Arial"/>
              <a:cs typeface="Arial"/>
            </a:endParaRPr>
          </a:p>
        </p:txBody>
      </p:sp>
    </p:spTree>
    <p:extLst>
      <p:ext uri="{BB962C8B-B14F-4D97-AF65-F5344CB8AC3E}">
        <p14:creationId xmlns:p14="http://schemas.microsoft.com/office/powerpoint/2010/main" val="2992948351"/>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Problems with a Census</a:t>
            </a:r>
          </a:p>
        </p:txBody>
      </p:sp>
      <p:sp>
        <p:nvSpPr>
          <p:cNvPr id="2" name="object 3">
            <a:extLst>
              <a:ext uri="{FF2B5EF4-FFF2-40B4-BE49-F238E27FC236}">
                <a16:creationId xmlns:a16="http://schemas.microsoft.com/office/drawing/2014/main" id="{0239B9F8-D8F7-E99D-6B98-27F5DAAA227A}"/>
              </a:ext>
            </a:extLst>
          </p:cNvPr>
          <p:cNvSpPr txBox="1"/>
          <p:nvPr/>
        </p:nvSpPr>
        <p:spPr>
          <a:xfrm>
            <a:off x="3606374" y="799269"/>
            <a:ext cx="8114571" cy="1757403"/>
          </a:xfrm>
          <a:prstGeom prst="rect">
            <a:avLst/>
          </a:prstGeom>
        </p:spPr>
        <p:txBody>
          <a:bodyPr vert="horz" wrap="square" lIns="0" tIns="13842" rIns="0" bIns="0" rtlCol="0">
            <a:spAutoFit/>
          </a:bodyPr>
          <a:lstStyle/>
          <a:p>
            <a:pPr marL="25168" marR="10067">
              <a:lnSpc>
                <a:spcPct val="102600"/>
              </a:lnSpc>
              <a:spcBef>
                <a:spcPts val="109"/>
              </a:spcBef>
            </a:pPr>
            <a:r>
              <a:rPr lang="en-US" sz="2180" spc="-50" dirty="0">
                <a:latin typeface="Arial"/>
                <a:cs typeface="Arial"/>
              </a:rPr>
              <a:t>Consider the US census, which is supposed to capture data on </a:t>
            </a:r>
            <a:r>
              <a:rPr lang="en-US" sz="2180" i="1" spc="-50" dirty="0">
                <a:latin typeface="Arial"/>
                <a:cs typeface="Arial"/>
              </a:rPr>
              <a:t>every person </a:t>
            </a:r>
            <a:r>
              <a:rPr lang="en-US" sz="2180" spc="-50" dirty="0">
                <a:latin typeface="Arial"/>
                <a:cs typeface="Arial"/>
              </a:rPr>
              <a:t>in the US.  </a:t>
            </a:r>
          </a:p>
          <a:p>
            <a:pPr marL="25168" marR="10067">
              <a:lnSpc>
                <a:spcPct val="102600"/>
              </a:lnSpc>
              <a:spcBef>
                <a:spcPts val="109"/>
              </a:spcBef>
            </a:pPr>
            <a:endParaRPr lang="en-US" sz="2180" spc="-50" dirty="0">
              <a:latin typeface="Arial"/>
              <a:cs typeface="Arial"/>
            </a:endParaRPr>
          </a:p>
          <a:p>
            <a:pPr marL="25168" marR="10067">
              <a:lnSpc>
                <a:spcPct val="102600"/>
              </a:lnSpc>
              <a:spcBef>
                <a:spcPts val="109"/>
              </a:spcBef>
            </a:pPr>
            <a:r>
              <a:rPr lang="en-US" sz="2180" spc="-50" dirty="0">
                <a:latin typeface="Arial"/>
                <a:cs typeface="Arial"/>
              </a:rPr>
              <a:t>	Do you know of any issues with the US census?</a:t>
            </a:r>
          </a:p>
          <a:p>
            <a:pPr marL="25168" marR="10067">
              <a:lnSpc>
                <a:spcPct val="102600"/>
              </a:lnSpc>
              <a:spcBef>
                <a:spcPts val="109"/>
              </a:spcBef>
            </a:pPr>
            <a:r>
              <a:rPr lang="en-US" sz="2180" spc="-50" dirty="0">
                <a:latin typeface="Arial"/>
                <a:cs typeface="Arial"/>
              </a:rPr>
              <a:t>	Brainstorm with a buddy.  </a:t>
            </a:r>
            <a:endParaRPr sz="2180" dirty="0">
              <a:latin typeface="Arial"/>
              <a:cs typeface="Arial"/>
            </a:endParaRPr>
          </a:p>
        </p:txBody>
      </p:sp>
      <p:grpSp>
        <p:nvGrpSpPr>
          <p:cNvPr id="5" name="object 6">
            <a:extLst>
              <a:ext uri="{FF2B5EF4-FFF2-40B4-BE49-F238E27FC236}">
                <a16:creationId xmlns:a16="http://schemas.microsoft.com/office/drawing/2014/main" id="{E8812E4E-C449-5935-019A-04067DE4CBDE}"/>
              </a:ext>
            </a:extLst>
          </p:cNvPr>
          <p:cNvGrpSpPr/>
          <p:nvPr/>
        </p:nvGrpSpPr>
        <p:grpSpPr>
          <a:xfrm>
            <a:off x="3137749" y="4850802"/>
            <a:ext cx="8583196" cy="1766721"/>
            <a:chOff x="138544" y="2249882"/>
            <a:chExt cx="4331335" cy="891540"/>
          </a:xfrm>
        </p:grpSpPr>
        <p:sp>
          <p:nvSpPr>
            <p:cNvPr id="6" name="object 7">
              <a:extLst>
                <a:ext uri="{FF2B5EF4-FFF2-40B4-BE49-F238E27FC236}">
                  <a16:creationId xmlns:a16="http://schemas.microsoft.com/office/drawing/2014/main" id="{F1E98A64-49C7-BFCE-D8C0-ACBB5CE083AC}"/>
                </a:ext>
              </a:extLst>
            </p:cNvPr>
            <p:cNvSpPr/>
            <p:nvPr/>
          </p:nvSpPr>
          <p:spPr>
            <a:xfrm>
              <a:off x="138544" y="2249882"/>
              <a:ext cx="4331335" cy="891540"/>
            </a:xfrm>
            <a:custGeom>
              <a:avLst/>
              <a:gdLst/>
              <a:ahLst/>
              <a:cxnLst/>
              <a:rect l="l" t="t" r="r" b="b"/>
              <a:pathLst>
                <a:path w="4331335" h="891539">
                  <a:moveTo>
                    <a:pt x="4276964" y="0"/>
                  </a:moveTo>
                  <a:lnTo>
                    <a:pt x="54000" y="0"/>
                  </a:lnTo>
                  <a:lnTo>
                    <a:pt x="32980" y="4243"/>
                  </a:lnTo>
                  <a:lnTo>
                    <a:pt x="15816" y="15816"/>
                  </a:lnTo>
                  <a:lnTo>
                    <a:pt x="4243" y="32980"/>
                  </a:lnTo>
                  <a:lnTo>
                    <a:pt x="0" y="54000"/>
                  </a:lnTo>
                  <a:lnTo>
                    <a:pt x="0" y="837386"/>
                  </a:lnTo>
                  <a:lnTo>
                    <a:pt x="4243" y="858405"/>
                  </a:lnTo>
                  <a:lnTo>
                    <a:pt x="15816" y="875570"/>
                  </a:lnTo>
                  <a:lnTo>
                    <a:pt x="32980" y="887142"/>
                  </a:lnTo>
                  <a:lnTo>
                    <a:pt x="54000" y="891386"/>
                  </a:lnTo>
                  <a:lnTo>
                    <a:pt x="4276964" y="891386"/>
                  </a:lnTo>
                  <a:lnTo>
                    <a:pt x="4297984" y="887142"/>
                  </a:lnTo>
                  <a:lnTo>
                    <a:pt x="4315148" y="875570"/>
                  </a:lnTo>
                  <a:lnTo>
                    <a:pt x="4316621" y="873386"/>
                  </a:lnTo>
                  <a:lnTo>
                    <a:pt x="54000" y="873386"/>
                  </a:lnTo>
                  <a:lnTo>
                    <a:pt x="39987" y="870557"/>
                  </a:lnTo>
                  <a:lnTo>
                    <a:pt x="28544" y="862842"/>
                  </a:lnTo>
                  <a:lnTo>
                    <a:pt x="20828" y="851399"/>
                  </a:lnTo>
                  <a:lnTo>
                    <a:pt x="17999" y="837386"/>
                  </a:lnTo>
                  <a:lnTo>
                    <a:pt x="17999" y="54000"/>
                  </a:lnTo>
                  <a:lnTo>
                    <a:pt x="20828" y="39987"/>
                  </a:lnTo>
                  <a:lnTo>
                    <a:pt x="28544" y="28544"/>
                  </a:lnTo>
                  <a:lnTo>
                    <a:pt x="39987" y="20829"/>
                  </a:lnTo>
                  <a:lnTo>
                    <a:pt x="54000" y="18000"/>
                  </a:lnTo>
                  <a:lnTo>
                    <a:pt x="4316621" y="18000"/>
                  </a:lnTo>
                  <a:lnTo>
                    <a:pt x="4315148" y="15816"/>
                  </a:lnTo>
                  <a:lnTo>
                    <a:pt x="4297984" y="4243"/>
                  </a:lnTo>
                  <a:lnTo>
                    <a:pt x="4276964" y="0"/>
                  </a:lnTo>
                  <a:close/>
                </a:path>
                <a:path w="4331335" h="891539">
                  <a:moveTo>
                    <a:pt x="4316621" y="18000"/>
                  </a:moveTo>
                  <a:lnTo>
                    <a:pt x="4276964" y="18000"/>
                  </a:lnTo>
                  <a:lnTo>
                    <a:pt x="4290977" y="20829"/>
                  </a:lnTo>
                  <a:lnTo>
                    <a:pt x="4302420" y="28544"/>
                  </a:lnTo>
                  <a:lnTo>
                    <a:pt x="4310136" y="39987"/>
                  </a:lnTo>
                  <a:lnTo>
                    <a:pt x="4312965" y="54000"/>
                  </a:lnTo>
                  <a:lnTo>
                    <a:pt x="4312965" y="837386"/>
                  </a:lnTo>
                  <a:lnTo>
                    <a:pt x="4310136" y="851399"/>
                  </a:lnTo>
                  <a:lnTo>
                    <a:pt x="4302420" y="862842"/>
                  </a:lnTo>
                  <a:lnTo>
                    <a:pt x="4290977" y="870557"/>
                  </a:lnTo>
                  <a:lnTo>
                    <a:pt x="4276964" y="873386"/>
                  </a:lnTo>
                  <a:lnTo>
                    <a:pt x="4316621" y="873386"/>
                  </a:lnTo>
                  <a:lnTo>
                    <a:pt x="4326721" y="858405"/>
                  </a:lnTo>
                  <a:lnTo>
                    <a:pt x="4330965" y="837386"/>
                  </a:lnTo>
                  <a:lnTo>
                    <a:pt x="4330965" y="54000"/>
                  </a:lnTo>
                  <a:lnTo>
                    <a:pt x="4326721" y="32980"/>
                  </a:lnTo>
                  <a:lnTo>
                    <a:pt x="4316621" y="18000"/>
                  </a:lnTo>
                  <a:close/>
                </a:path>
              </a:pathLst>
            </a:custGeom>
            <a:solidFill>
              <a:srgbClr val="F173AC"/>
            </a:solidFill>
          </p:spPr>
          <p:txBody>
            <a:bodyPr wrap="square" lIns="0" tIns="0" rIns="0" bIns="0" rtlCol="0"/>
            <a:lstStyle/>
            <a:p>
              <a:endParaRPr sz="3567"/>
            </a:p>
          </p:txBody>
        </p:sp>
        <p:sp>
          <p:nvSpPr>
            <p:cNvPr id="7" name="object 8">
              <a:extLst>
                <a:ext uri="{FF2B5EF4-FFF2-40B4-BE49-F238E27FC236}">
                  <a16:creationId xmlns:a16="http://schemas.microsoft.com/office/drawing/2014/main" id="{7D5D9941-8921-4C5A-2764-82A729E0A180}"/>
                </a:ext>
              </a:extLst>
            </p:cNvPr>
            <p:cNvSpPr/>
            <p:nvPr/>
          </p:nvSpPr>
          <p:spPr>
            <a:xfrm>
              <a:off x="156544" y="2267882"/>
              <a:ext cx="4295140" cy="855980"/>
            </a:xfrm>
            <a:custGeom>
              <a:avLst/>
              <a:gdLst/>
              <a:ahLst/>
              <a:cxnLst/>
              <a:rect l="l" t="t" r="r" b="b"/>
              <a:pathLst>
                <a:path w="4295140" h="855980">
                  <a:moveTo>
                    <a:pt x="4258965" y="0"/>
                  </a:moveTo>
                  <a:lnTo>
                    <a:pt x="36000" y="0"/>
                  </a:lnTo>
                  <a:lnTo>
                    <a:pt x="21987" y="2829"/>
                  </a:lnTo>
                  <a:lnTo>
                    <a:pt x="10544" y="10544"/>
                  </a:lnTo>
                  <a:lnTo>
                    <a:pt x="2829" y="21987"/>
                  </a:lnTo>
                  <a:lnTo>
                    <a:pt x="0" y="36000"/>
                  </a:lnTo>
                  <a:lnTo>
                    <a:pt x="0" y="819386"/>
                  </a:lnTo>
                  <a:lnTo>
                    <a:pt x="2829" y="833399"/>
                  </a:lnTo>
                  <a:lnTo>
                    <a:pt x="10544" y="844842"/>
                  </a:lnTo>
                  <a:lnTo>
                    <a:pt x="21987" y="852557"/>
                  </a:lnTo>
                  <a:lnTo>
                    <a:pt x="36000" y="855386"/>
                  </a:lnTo>
                  <a:lnTo>
                    <a:pt x="4258965" y="855386"/>
                  </a:lnTo>
                  <a:lnTo>
                    <a:pt x="4272978" y="852557"/>
                  </a:lnTo>
                  <a:lnTo>
                    <a:pt x="4284421" y="844842"/>
                  </a:lnTo>
                  <a:lnTo>
                    <a:pt x="4292136" y="833399"/>
                  </a:lnTo>
                  <a:lnTo>
                    <a:pt x="4294965" y="819386"/>
                  </a:lnTo>
                  <a:lnTo>
                    <a:pt x="4294965" y="36000"/>
                  </a:lnTo>
                  <a:lnTo>
                    <a:pt x="4292136" y="21987"/>
                  </a:lnTo>
                  <a:lnTo>
                    <a:pt x="4284421" y="10544"/>
                  </a:lnTo>
                  <a:lnTo>
                    <a:pt x="4272978" y="2829"/>
                  </a:lnTo>
                  <a:lnTo>
                    <a:pt x="4258965" y="0"/>
                  </a:lnTo>
                  <a:close/>
                </a:path>
              </a:pathLst>
            </a:custGeom>
            <a:solidFill>
              <a:srgbClr val="FDE9F1"/>
            </a:solidFill>
          </p:spPr>
          <p:txBody>
            <a:bodyPr wrap="square" lIns="0" tIns="0" rIns="0" bIns="0" rtlCol="0"/>
            <a:lstStyle/>
            <a:p>
              <a:endParaRPr sz="3567"/>
            </a:p>
          </p:txBody>
        </p:sp>
        <p:pic>
          <p:nvPicPr>
            <p:cNvPr id="8" name="object 9">
              <a:extLst>
                <a:ext uri="{FF2B5EF4-FFF2-40B4-BE49-F238E27FC236}">
                  <a16:creationId xmlns:a16="http://schemas.microsoft.com/office/drawing/2014/main" id="{295D7B72-86E1-3E3B-57EE-3706F36D2BAC}"/>
                </a:ext>
              </a:extLst>
            </p:cNvPr>
            <p:cNvPicPr/>
            <p:nvPr/>
          </p:nvPicPr>
          <p:blipFill>
            <a:blip r:embed="rId2" cstate="print"/>
            <a:stretch>
              <a:fillRect/>
            </a:stretch>
          </p:blipFill>
          <p:spPr>
            <a:xfrm>
              <a:off x="259257" y="2370649"/>
              <a:ext cx="179726" cy="179726"/>
            </a:xfrm>
            <a:prstGeom prst="rect">
              <a:avLst/>
            </a:prstGeom>
          </p:spPr>
        </p:pic>
      </p:grpSp>
      <p:sp>
        <p:nvSpPr>
          <p:cNvPr id="9" name="object 10">
            <a:extLst>
              <a:ext uri="{FF2B5EF4-FFF2-40B4-BE49-F238E27FC236}">
                <a16:creationId xmlns:a16="http://schemas.microsoft.com/office/drawing/2014/main" id="{BAA3A459-6808-5BC5-023E-011712E003F2}"/>
              </a:ext>
            </a:extLst>
          </p:cNvPr>
          <p:cNvSpPr txBox="1"/>
          <p:nvPr/>
        </p:nvSpPr>
        <p:spPr>
          <a:xfrm>
            <a:off x="3932974" y="4991455"/>
            <a:ext cx="7421738" cy="1386212"/>
          </a:xfrm>
          <a:prstGeom prst="rect">
            <a:avLst/>
          </a:prstGeom>
        </p:spPr>
        <p:txBody>
          <a:bodyPr vert="horz" wrap="square" lIns="0" tIns="13842" rIns="0" bIns="0" rtlCol="0">
            <a:spAutoFit/>
          </a:bodyPr>
          <a:lstStyle/>
          <a:p>
            <a:pPr marL="25168" marR="10067" algn="just">
              <a:lnSpc>
                <a:spcPct val="102600"/>
              </a:lnSpc>
              <a:spcBef>
                <a:spcPts val="109"/>
              </a:spcBef>
            </a:pPr>
            <a:r>
              <a:rPr sz="2180" spc="-139" dirty="0">
                <a:latin typeface="Arial"/>
                <a:cs typeface="Arial"/>
              </a:rPr>
              <a:t>Sometimes</a:t>
            </a:r>
            <a:r>
              <a:rPr sz="2180" spc="466" dirty="0">
                <a:latin typeface="Arial"/>
                <a:cs typeface="Arial"/>
              </a:rPr>
              <a:t> </a:t>
            </a:r>
            <a:r>
              <a:rPr sz="2180" spc="-218" dirty="0">
                <a:latin typeface="Arial"/>
                <a:cs typeface="Arial"/>
              </a:rPr>
              <a:t>we</a:t>
            </a:r>
            <a:r>
              <a:rPr sz="2180" spc="466" dirty="0">
                <a:latin typeface="Arial"/>
                <a:cs typeface="Arial"/>
              </a:rPr>
              <a:t> </a:t>
            </a:r>
            <a:r>
              <a:rPr sz="2180" spc="-59" dirty="0">
                <a:latin typeface="Arial"/>
                <a:cs typeface="Arial"/>
              </a:rPr>
              <a:t>actually</a:t>
            </a:r>
            <a:r>
              <a:rPr sz="2180" spc="466" dirty="0">
                <a:latin typeface="Arial"/>
                <a:cs typeface="Arial"/>
              </a:rPr>
              <a:t> </a:t>
            </a:r>
            <a:r>
              <a:rPr sz="2180" spc="-168" dirty="0">
                <a:latin typeface="Arial"/>
                <a:cs typeface="Arial"/>
              </a:rPr>
              <a:t>are</a:t>
            </a:r>
            <a:r>
              <a:rPr sz="2180" spc="466" dirty="0">
                <a:latin typeface="Arial"/>
                <a:cs typeface="Arial"/>
              </a:rPr>
              <a:t> </a:t>
            </a:r>
            <a:r>
              <a:rPr sz="2180" spc="-129" dirty="0">
                <a:latin typeface="Arial"/>
                <a:cs typeface="Arial"/>
              </a:rPr>
              <a:t>able</a:t>
            </a:r>
            <a:r>
              <a:rPr sz="2180" spc="466" dirty="0">
                <a:latin typeface="Arial"/>
                <a:cs typeface="Arial"/>
              </a:rPr>
              <a:t> </a:t>
            </a:r>
            <a:r>
              <a:rPr sz="2180" spc="10" dirty="0">
                <a:latin typeface="Arial"/>
                <a:cs typeface="Arial"/>
              </a:rPr>
              <a:t>to</a:t>
            </a:r>
            <a:r>
              <a:rPr sz="2180" spc="466" dirty="0">
                <a:latin typeface="Arial"/>
                <a:cs typeface="Arial"/>
              </a:rPr>
              <a:t> </a:t>
            </a:r>
            <a:r>
              <a:rPr sz="2180" spc="-69" dirty="0">
                <a:latin typeface="Arial"/>
                <a:cs typeface="Arial"/>
              </a:rPr>
              <a:t>collect</a:t>
            </a:r>
            <a:r>
              <a:rPr sz="2180" spc="466" dirty="0">
                <a:latin typeface="Arial"/>
                <a:cs typeface="Arial"/>
              </a:rPr>
              <a:t> </a:t>
            </a:r>
            <a:r>
              <a:rPr sz="2180" spc="-89" dirty="0">
                <a:latin typeface="Arial"/>
                <a:cs typeface="Arial"/>
              </a:rPr>
              <a:t>data</a:t>
            </a:r>
            <a:r>
              <a:rPr sz="2180" spc="466" dirty="0">
                <a:latin typeface="Arial"/>
                <a:cs typeface="Arial"/>
              </a:rPr>
              <a:t> </a:t>
            </a:r>
            <a:r>
              <a:rPr sz="2180" spc="-129" dirty="0">
                <a:latin typeface="Arial"/>
                <a:cs typeface="Arial"/>
              </a:rPr>
              <a:t>on</a:t>
            </a:r>
            <a:r>
              <a:rPr sz="2180" spc="466" dirty="0">
                <a:latin typeface="Arial"/>
                <a:cs typeface="Arial"/>
              </a:rPr>
              <a:t> </a:t>
            </a:r>
            <a:r>
              <a:rPr sz="2180" spc="-89" dirty="0">
                <a:latin typeface="Arial"/>
                <a:cs typeface="Arial"/>
              </a:rPr>
              <a:t>our</a:t>
            </a:r>
            <a:r>
              <a:rPr sz="2180" spc="466" dirty="0">
                <a:latin typeface="Arial"/>
                <a:cs typeface="Arial"/>
              </a:rPr>
              <a:t> </a:t>
            </a:r>
            <a:r>
              <a:rPr sz="2180" spc="-69" dirty="0">
                <a:latin typeface="Arial"/>
                <a:cs typeface="Arial"/>
              </a:rPr>
              <a:t>entire</a:t>
            </a:r>
            <a:r>
              <a:rPr sz="2180" spc="-50" dirty="0">
                <a:latin typeface="Arial"/>
                <a:cs typeface="Arial"/>
              </a:rPr>
              <a:t> </a:t>
            </a:r>
            <a:r>
              <a:rPr sz="2180" spc="-69" dirty="0">
                <a:latin typeface="Arial"/>
                <a:cs typeface="Arial"/>
              </a:rPr>
              <a:t>population:</a:t>
            </a:r>
            <a:r>
              <a:rPr sz="2180" spc="297" dirty="0">
                <a:latin typeface="Arial"/>
                <a:cs typeface="Arial"/>
              </a:rPr>
              <a:t> </a:t>
            </a:r>
            <a:r>
              <a:rPr sz="2180" spc="-50" dirty="0">
                <a:latin typeface="Arial"/>
                <a:cs typeface="Arial"/>
              </a:rPr>
              <a:t>this</a:t>
            </a:r>
            <a:r>
              <a:rPr sz="2180" spc="10" dirty="0">
                <a:latin typeface="Arial"/>
                <a:cs typeface="Arial"/>
              </a:rPr>
              <a:t> </a:t>
            </a:r>
            <a:r>
              <a:rPr sz="2180" spc="-119" dirty="0">
                <a:latin typeface="Arial"/>
                <a:cs typeface="Arial"/>
              </a:rPr>
              <a:t>is</a:t>
            </a:r>
            <a:r>
              <a:rPr sz="2180" spc="10" dirty="0">
                <a:latin typeface="Arial"/>
                <a:cs typeface="Arial"/>
              </a:rPr>
              <a:t> </a:t>
            </a:r>
            <a:r>
              <a:rPr sz="2180" spc="-119" dirty="0">
                <a:latin typeface="Arial"/>
                <a:cs typeface="Arial"/>
              </a:rPr>
              <a:t>called</a:t>
            </a:r>
            <a:r>
              <a:rPr sz="2180" spc="10" dirty="0">
                <a:latin typeface="Arial"/>
                <a:cs typeface="Arial"/>
              </a:rPr>
              <a:t> </a:t>
            </a:r>
            <a:r>
              <a:rPr sz="2180" spc="-188" dirty="0">
                <a:latin typeface="Arial"/>
                <a:cs typeface="Arial"/>
              </a:rPr>
              <a:t>a</a:t>
            </a:r>
            <a:r>
              <a:rPr sz="2180" spc="10" dirty="0">
                <a:latin typeface="Arial"/>
                <a:cs typeface="Arial"/>
              </a:rPr>
              <a:t> </a:t>
            </a:r>
            <a:r>
              <a:rPr sz="2180" spc="-159" dirty="0">
                <a:latin typeface="Arial"/>
                <a:cs typeface="Arial"/>
              </a:rPr>
              <a:t>census!</a:t>
            </a:r>
            <a:r>
              <a:rPr sz="2180" spc="317" dirty="0">
                <a:latin typeface="Arial"/>
                <a:cs typeface="Arial"/>
              </a:rPr>
              <a:t> </a:t>
            </a:r>
            <a:r>
              <a:rPr sz="2180" spc="-59" dirty="0">
                <a:latin typeface="Arial"/>
                <a:cs typeface="Arial"/>
              </a:rPr>
              <a:t>In</a:t>
            </a:r>
            <a:r>
              <a:rPr sz="2180" spc="10" dirty="0">
                <a:latin typeface="Arial"/>
                <a:cs typeface="Arial"/>
              </a:rPr>
              <a:t> that </a:t>
            </a:r>
            <a:r>
              <a:rPr sz="2180" spc="-178" dirty="0">
                <a:latin typeface="Arial"/>
                <a:cs typeface="Arial"/>
              </a:rPr>
              <a:t>case,</a:t>
            </a:r>
            <a:r>
              <a:rPr sz="2180" spc="30" dirty="0">
                <a:latin typeface="Arial"/>
                <a:cs typeface="Arial"/>
              </a:rPr>
              <a:t> </a:t>
            </a:r>
            <a:r>
              <a:rPr sz="2180" spc="-218" dirty="0">
                <a:latin typeface="Arial"/>
                <a:cs typeface="Arial"/>
              </a:rPr>
              <a:t>we</a:t>
            </a:r>
            <a:r>
              <a:rPr sz="2180" spc="10" dirty="0">
                <a:latin typeface="Arial"/>
                <a:cs typeface="Arial"/>
              </a:rPr>
              <a:t> </a:t>
            </a:r>
            <a:r>
              <a:rPr sz="2180" spc="-149" dirty="0">
                <a:latin typeface="Arial"/>
                <a:cs typeface="Arial"/>
              </a:rPr>
              <a:t>can</a:t>
            </a:r>
            <a:r>
              <a:rPr sz="2180" spc="10" dirty="0">
                <a:latin typeface="Arial"/>
                <a:cs typeface="Arial"/>
              </a:rPr>
              <a:t> </a:t>
            </a:r>
            <a:r>
              <a:rPr sz="2180" spc="-89" dirty="0">
                <a:latin typeface="Arial"/>
                <a:cs typeface="Arial"/>
              </a:rPr>
              <a:t>calculate</a:t>
            </a:r>
            <a:r>
              <a:rPr sz="2180" spc="-59" dirty="0">
                <a:latin typeface="Arial"/>
                <a:cs typeface="Arial"/>
              </a:rPr>
              <a:t> </a:t>
            </a:r>
            <a:r>
              <a:rPr sz="2180" spc="-69" dirty="0">
                <a:latin typeface="Arial"/>
                <a:cs typeface="Arial"/>
              </a:rPr>
              <a:t>the</a:t>
            </a:r>
            <a:r>
              <a:rPr sz="2180" spc="109" dirty="0">
                <a:latin typeface="Arial"/>
                <a:cs typeface="Arial"/>
              </a:rPr>
              <a:t> </a:t>
            </a:r>
            <a:r>
              <a:rPr sz="2180" spc="-129" dirty="0">
                <a:latin typeface="Arial"/>
                <a:cs typeface="Arial"/>
              </a:rPr>
              <a:t>value</a:t>
            </a:r>
            <a:r>
              <a:rPr sz="2180" spc="109" dirty="0">
                <a:latin typeface="Arial"/>
                <a:cs typeface="Arial"/>
              </a:rPr>
              <a:t> </a:t>
            </a:r>
            <a:r>
              <a:rPr sz="2180" spc="-59" dirty="0">
                <a:latin typeface="Arial"/>
                <a:cs typeface="Arial"/>
              </a:rPr>
              <a:t>of</a:t>
            </a:r>
            <a:r>
              <a:rPr sz="2180" spc="109" dirty="0">
                <a:latin typeface="Arial"/>
                <a:cs typeface="Arial"/>
              </a:rPr>
              <a:t> </a:t>
            </a:r>
            <a:r>
              <a:rPr sz="2180" spc="-69" dirty="0">
                <a:latin typeface="Arial"/>
                <a:cs typeface="Arial"/>
              </a:rPr>
              <a:t>the</a:t>
            </a:r>
            <a:r>
              <a:rPr sz="2180" spc="109" dirty="0">
                <a:latin typeface="Arial"/>
                <a:cs typeface="Arial"/>
              </a:rPr>
              <a:t> </a:t>
            </a:r>
            <a:r>
              <a:rPr sz="2180" spc="-119" dirty="0">
                <a:latin typeface="Arial"/>
                <a:cs typeface="Arial"/>
              </a:rPr>
              <a:t>parameter</a:t>
            </a:r>
            <a:r>
              <a:rPr sz="2180" spc="109" dirty="0">
                <a:latin typeface="Arial"/>
                <a:cs typeface="Arial"/>
              </a:rPr>
              <a:t> </a:t>
            </a:r>
            <a:r>
              <a:rPr sz="2180" spc="-59" dirty="0">
                <a:latin typeface="Arial"/>
                <a:cs typeface="Arial"/>
              </a:rPr>
              <a:t>directly.</a:t>
            </a:r>
            <a:r>
              <a:rPr sz="2180" spc="-248" dirty="0">
                <a:latin typeface="Arial"/>
                <a:cs typeface="Arial"/>
              </a:rPr>
              <a:t> </a:t>
            </a:r>
            <a:r>
              <a:rPr sz="2180" spc="-10" dirty="0">
                <a:latin typeface="Arial"/>
                <a:cs typeface="Arial"/>
              </a:rPr>
              <a:t>.</a:t>
            </a:r>
            <a:r>
              <a:rPr sz="2180" spc="-248" dirty="0">
                <a:latin typeface="Arial"/>
                <a:cs typeface="Arial"/>
              </a:rPr>
              <a:t> </a:t>
            </a:r>
            <a:r>
              <a:rPr sz="2180" spc="-10" dirty="0">
                <a:latin typeface="Arial"/>
                <a:cs typeface="Arial"/>
              </a:rPr>
              <a:t>.</a:t>
            </a:r>
            <a:endParaRPr lang="en-US" sz="2180" dirty="0">
              <a:latin typeface="Arial"/>
              <a:cs typeface="Arial"/>
            </a:endParaRPr>
          </a:p>
          <a:p>
            <a:pPr marL="25168" marR="10067" algn="just">
              <a:lnSpc>
                <a:spcPct val="102600"/>
              </a:lnSpc>
              <a:spcBef>
                <a:spcPts val="109"/>
              </a:spcBef>
            </a:pPr>
            <a:r>
              <a:rPr lang="en-US" sz="2180" spc="-20" dirty="0">
                <a:latin typeface="Arial"/>
                <a:cs typeface="Arial"/>
              </a:rPr>
              <a:t>		</a:t>
            </a:r>
            <a:r>
              <a:rPr sz="2180" spc="-20" dirty="0">
                <a:latin typeface="Arial"/>
                <a:cs typeface="Arial"/>
              </a:rPr>
              <a:t>.</a:t>
            </a:r>
            <a:r>
              <a:rPr sz="2180" spc="-248" dirty="0">
                <a:latin typeface="Arial"/>
                <a:cs typeface="Arial"/>
              </a:rPr>
              <a:t> </a:t>
            </a:r>
            <a:r>
              <a:rPr sz="2180" spc="-20" dirty="0">
                <a:latin typeface="Arial"/>
                <a:cs typeface="Arial"/>
              </a:rPr>
              <a:t>.</a:t>
            </a:r>
            <a:r>
              <a:rPr sz="2180" spc="-248" dirty="0">
                <a:latin typeface="Arial"/>
                <a:cs typeface="Arial"/>
              </a:rPr>
              <a:t> </a:t>
            </a:r>
            <a:r>
              <a:rPr sz="2180" spc="-20" dirty="0">
                <a:latin typeface="Arial"/>
                <a:cs typeface="Arial"/>
              </a:rPr>
              <a:t>.</a:t>
            </a:r>
            <a:r>
              <a:rPr sz="2180" spc="-248" dirty="0">
                <a:latin typeface="Arial"/>
                <a:cs typeface="Arial"/>
              </a:rPr>
              <a:t> </a:t>
            </a:r>
            <a:r>
              <a:rPr sz="2180" dirty="0">
                <a:latin typeface="Arial"/>
                <a:cs typeface="Arial"/>
              </a:rPr>
              <a:t>But</a:t>
            </a:r>
            <a:r>
              <a:rPr sz="2180" spc="-10" dirty="0">
                <a:latin typeface="Arial"/>
                <a:cs typeface="Arial"/>
              </a:rPr>
              <a:t> </a:t>
            </a:r>
            <a:r>
              <a:rPr sz="2180" dirty="0">
                <a:latin typeface="Arial"/>
                <a:cs typeface="Arial"/>
              </a:rPr>
              <a:t>this</a:t>
            </a:r>
            <a:r>
              <a:rPr sz="2180" spc="59" dirty="0">
                <a:latin typeface="Arial"/>
                <a:cs typeface="Arial"/>
              </a:rPr>
              <a:t> </a:t>
            </a:r>
            <a:r>
              <a:rPr sz="2180" spc="-149" dirty="0">
                <a:latin typeface="Arial"/>
                <a:cs typeface="Arial"/>
              </a:rPr>
              <a:t>happens</a:t>
            </a:r>
            <a:r>
              <a:rPr sz="2180" spc="59" dirty="0">
                <a:latin typeface="Arial"/>
                <a:cs typeface="Arial"/>
              </a:rPr>
              <a:t> </a:t>
            </a:r>
            <a:r>
              <a:rPr sz="2180" spc="-40" dirty="0">
                <a:latin typeface="Arial"/>
                <a:cs typeface="Arial"/>
              </a:rPr>
              <a:t>only</a:t>
            </a:r>
            <a:r>
              <a:rPr sz="2180" spc="69" dirty="0">
                <a:latin typeface="Arial"/>
                <a:cs typeface="Arial"/>
              </a:rPr>
              <a:t> </a:t>
            </a:r>
            <a:r>
              <a:rPr sz="2180" spc="-69" dirty="0">
                <a:latin typeface="Arial"/>
                <a:cs typeface="Arial"/>
              </a:rPr>
              <a:t>rarely</a:t>
            </a:r>
            <a:r>
              <a:rPr lang="en-US" sz="2180" spc="-69" dirty="0">
                <a:latin typeface="Arial"/>
                <a:cs typeface="Arial"/>
              </a:rPr>
              <a:t> and with known issues.</a:t>
            </a:r>
            <a:endParaRPr sz="2180" dirty="0">
              <a:latin typeface="Arial"/>
              <a:cs typeface="Arial"/>
            </a:endParaRPr>
          </a:p>
        </p:txBody>
      </p:sp>
    </p:spTree>
    <p:extLst>
      <p:ext uri="{BB962C8B-B14F-4D97-AF65-F5344CB8AC3E}">
        <p14:creationId xmlns:p14="http://schemas.microsoft.com/office/powerpoint/2010/main" val="3328469163"/>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Problems with a Census</a:t>
            </a:r>
          </a:p>
        </p:txBody>
      </p:sp>
      <p:sp>
        <p:nvSpPr>
          <p:cNvPr id="2" name="object 3">
            <a:extLst>
              <a:ext uri="{FF2B5EF4-FFF2-40B4-BE49-F238E27FC236}">
                <a16:creationId xmlns:a16="http://schemas.microsoft.com/office/drawing/2014/main" id="{0239B9F8-D8F7-E99D-6B98-27F5DAAA227A}"/>
              </a:ext>
            </a:extLst>
          </p:cNvPr>
          <p:cNvSpPr txBox="1"/>
          <p:nvPr/>
        </p:nvSpPr>
        <p:spPr>
          <a:xfrm>
            <a:off x="3606374" y="799269"/>
            <a:ext cx="8114571" cy="5231367"/>
          </a:xfrm>
          <a:prstGeom prst="rect">
            <a:avLst/>
          </a:prstGeom>
        </p:spPr>
        <p:txBody>
          <a:bodyPr vert="horz" wrap="square" lIns="0" tIns="13842" rIns="0" bIns="0" rtlCol="0">
            <a:spAutoFit/>
          </a:bodyPr>
          <a:lstStyle/>
          <a:p>
            <a:pPr marL="25168" marR="10067">
              <a:lnSpc>
                <a:spcPct val="102600"/>
              </a:lnSpc>
              <a:spcBef>
                <a:spcPts val="109"/>
              </a:spcBef>
            </a:pPr>
            <a:r>
              <a:rPr lang="en-US" sz="2180" spc="-50" dirty="0">
                <a:latin typeface="Arial"/>
                <a:cs typeface="Arial"/>
              </a:rPr>
              <a:t>Consider the US census, which is supposed to capture data on </a:t>
            </a:r>
            <a:r>
              <a:rPr lang="en-US" sz="2180" i="1" spc="-50" dirty="0">
                <a:latin typeface="Arial"/>
                <a:cs typeface="Arial"/>
              </a:rPr>
              <a:t>every person </a:t>
            </a:r>
            <a:r>
              <a:rPr lang="en-US" sz="2180" spc="-50" dirty="0">
                <a:latin typeface="Arial"/>
                <a:cs typeface="Arial"/>
              </a:rPr>
              <a:t>in the US.  </a:t>
            </a:r>
          </a:p>
          <a:p>
            <a:pPr marL="25168" marR="10067">
              <a:lnSpc>
                <a:spcPct val="102600"/>
              </a:lnSpc>
              <a:spcBef>
                <a:spcPts val="109"/>
              </a:spcBef>
            </a:pPr>
            <a:endParaRPr lang="en-US" sz="2180" spc="-50" dirty="0">
              <a:latin typeface="Arial"/>
              <a:cs typeface="Arial"/>
            </a:endParaRPr>
          </a:p>
          <a:p>
            <a:pPr marL="25168" marR="10067">
              <a:lnSpc>
                <a:spcPct val="102600"/>
              </a:lnSpc>
              <a:spcBef>
                <a:spcPts val="109"/>
              </a:spcBef>
            </a:pPr>
            <a:r>
              <a:rPr lang="en-US" sz="2180" spc="-50" dirty="0">
                <a:latin typeface="Arial"/>
                <a:cs typeface="Arial"/>
              </a:rPr>
              <a:t>Issues with the US census: </a:t>
            </a:r>
          </a:p>
          <a:p>
            <a:pPr marL="368068" marR="10067" indent="-342900">
              <a:lnSpc>
                <a:spcPct val="102600"/>
              </a:lnSpc>
              <a:spcBef>
                <a:spcPts val="109"/>
              </a:spcBef>
              <a:buFont typeface="Arial" panose="020B0604020202020204" pitchFamily="34" charset="0"/>
              <a:buChar char="•"/>
            </a:pPr>
            <a:r>
              <a:rPr lang="en-US" sz="2400" dirty="0"/>
              <a:t>Does not reach all subpopulations equally</a:t>
            </a:r>
          </a:p>
          <a:p>
            <a:pPr marL="800100" lvl="1" indent="-342900">
              <a:buFont typeface="Arial" panose="020B0604020202020204" pitchFamily="34" charset="0"/>
              <a:buChar char="•"/>
            </a:pPr>
            <a:r>
              <a:rPr lang="en-US" sz="2200" dirty="0"/>
              <a:t>undercounts Hispanic, Black, and Native American residents</a:t>
            </a:r>
          </a:p>
          <a:p>
            <a:pPr marL="800100" lvl="1" indent="-342900">
              <a:buFont typeface="Arial" panose="020B0604020202020204" pitchFamily="34" charset="0"/>
              <a:buChar char="•"/>
            </a:pPr>
            <a:r>
              <a:rPr lang="en-US" sz="2200" dirty="0"/>
              <a:t>overcounts white and Asian American residents</a:t>
            </a:r>
          </a:p>
          <a:p>
            <a:pPr marL="800100" lvl="1" indent="-342900">
              <a:buFont typeface="Arial" panose="020B0604020202020204" pitchFamily="34" charset="0"/>
              <a:buChar char="•"/>
            </a:pPr>
            <a:r>
              <a:rPr lang="en-US" sz="2200" dirty="0"/>
              <a:t>undocumented residents </a:t>
            </a:r>
          </a:p>
          <a:p>
            <a:pPr marL="800100" lvl="1" indent="-342900">
              <a:buFont typeface="Arial" panose="020B0604020202020204" pitchFamily="34" charset="0"/>
              <a:buChar char="•"/>
            </a:pPr>
            <a:r>
              <a:rPr lang="en-US" sz="2200" dirty="0"/>
              <a:t>undercounts residents living in poor urban areas </a:t>
            </a:r>
          </a:p>
          <a:p>
            <a:pPr marL="800100" lvl="1" indent="-342900">
              <a:buFont typeface="Arial" panose="020B0604020202020204" pitchFamily="34" charset="0"/>
              <a:buChar char="•"/>
            </a:pPr>
            <a:r>
              <a:rPr lang="en-US" sz="2200" dirty="0"/>
              <a:t>undercounts unhoused people </a:t>
            </a:r>
          </a:p>
          <a:p>
            <a:pPr lvl="1"/>
            <a:endParaRPr lang="en-US" sz="2200" dirty="0"/>
          </a:p>
          <a:p>
            <a:pPr marL="342900" indent="-342900">
              <a:buFont typeface="Arial" panose="020B0604020202020204" pitchFamily="34" charset="0"/>
              <a:buChar char="•"/>
            </a:pPr>
            <a:r>
              <a:rPr lang="en-US" sz="2400" dirty="0"/>
              <a:t>Does not collect data in a representative way </a:t>
            </a:r>
          </a:p>
          <a:p>
            <a:pPr marL="800100" lvl="1" indent="-342900">
              <a:buFont typeface="Arial" panose="020B0604020202020204" pitchFamily="34" charset="0"/>
              <a:buChar char="•"/>
            </a:pPr>
            <a:r>
              <a:rPr lang="en-US" sz="2200" dirty="0"/>
              <a:t>sex (only binary options, no intersex option) </a:t>
            </a:r>
          </a:p>
          <a:p>
            <a:pPr marL="800100" lvl="1" indent="-342900">
              <a:buFont typeface="Arial" panose="020B0604020202020204" pitchFamily="34" charset="0"/>
              <a:buChar char="•"/>
            </a:pPr>
            <a:r>
              <a:rPr lang="en-US" sz="2200" dirty="0"/>
              <a:t>gender is not collected </a:t>
            </a:r>
          </a:p>
          <a:p>
            <a:pPr marL="800100" lvl="1" indent="-342900">
              <a:buFont typeface="Arial" panose="020B0604020202020204" pitchFamily="34" charset="0"/>
              <a:buChar char="•"/>
            </a:pPr>
            <a:r>
              <a:rPr lang="en-US" sz="2200" dirty="0"/>
              <a:t>race includes no multiracial option </a:t>
            </a:r>
          </a:p>
        </p:txBody>
      </p:sp>
    </p:spTree>
    <p:extLst>
      <p:ext uri="{BB962C8B-B14F-4D97-AF65-F5344CB8AC3E}">
        <p14:creationId xmlns:p14="http://schemas.microsoft.com/office/powerpoint/2010/main" val="329131277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Problems with a Census</a:t>
            </a:r>
          </a:p>
        </p:txBody>
      </p:sp>
      <p:sp>
        <p:nvSpPr>
          <p:cNvPr id="2" name="object 3">
            <a:extLst>
              <a:ext uri="{FF2B5EF4-FFF2-40B4-BE49-F238E27FC236}">
                <a16:creationId xmlns:a16="http://schemas.microsoft.com/office/drawing/2014/main" id="{0239B9F8-D8F7-E99D-6B98-27F5DAAA227A}"/>
              </a:ext>
            </a:extLst>
          </p:cNvPr>
          <p:cNvSpPr txBox="1"/>
          <p:nvPr/>
        </p:nvSpPr>
        <p:spPr>
          <a:xfrm>
            <a:off x="3606374" y="799269"/>
            <a:ext cx="8114571" cy="3882600"/>
          </a:xfrm>
          <a:prstGeom prst="rect">
            <a:avLst/>
          </a:prstGeom>
        </p:spPr>
        <p:txBody>
          <a:bodyPr vert="horz" wrap="square" lIns="0" tIns="13842" rIns="0" bIns="0" rtlCol="0">
            <a:spAutoFit/>
          </a:bodyPr>
          <a:lstStyle/>
          <a:p>
            <a:pPr marL="25168" marR="10067">
              <a:lnSpc>
                <a:spcPct val="102600"/>
              </a:lnSpc>
              <a:spcBef>
                <a:spcPts val="109"/>
              </a:spcBef>
            </a:pPr>
            <a:r>
              <a:rPr lang="en-US" sz="2180" spc="-50" dirty="0">
                <a:latin typeface="Arial"/>
                <a:cs typeface="Arial"/>
              </a:rPr>
              <a:t>So while a census is nice in theory…</a:t>
            </a:r>
          </a:p>
          <a:p>
            <a:pPr marL="25168" marR="10067">
              <a:lnSpc>
                <a:spcPct val="102600"/>
              </a:lnSpc>
              <a:spcBef>
                <a:spcPts val="109"/>
              </a:spcBef>
            </a:pPr>
            <a:endParaRPr lang="en-US" sz="2180" spc="-50" dirty="0">
              <a:latin typeface="Arial"/>
              <a:cs typeface="Arial"/>
            </a:endParaRPr>
          </a:p>
          <a:p>
            <a:pPr lvl="1" indent="-355600">
              <a:lnSpc>
                <a:spcPct val="115000"/>
              </a:lnSpc>
              <a:buSzPts val="2000"/>
              <a:buFont typeface="Arial" panose="020B0604020202020204" pitchFamily="34" charset="0"/>
              <a:buChar char="•"/>
            </a:pPr>
            <a:r>
              <a:rPr lang="en-US" sz="2000" dirty="0"/>
              <a:t>It can be difficult to complete. There always seem to be some individuals who are hard to locate or hard to measure. </a:t>
            </a:r>
            <a:r>
              <a:rPr lang="en-US" sz="2000" i="1" dirty="0">
                <a:solidFill>
                  <a:schemeClr val="accent1"/>
                </a:solidFill>
              </a:rPr>
              <a:t>And these difficult-to-find people may have certain characteristics that distinguish them from the rest of the population</a:t>
            </a:r>
            <a:r>
              <a:rPr lang="en-US" sz="2000" i="1" dirty="0"/>
              <a:t>.</a:t>
            </a:r>
          </a:p>
          <a:p>
            <a:pPr lvl="1" indent="-355600">
              <a:lnSpc>
                <a:spcPct val="115000"/>
              </a:lnSpc>
              <a:buSzPts val="2000"/>
              <a:buFont typeface="Arial" panose="020B0604020202020204" pitchFamily="34" charset="0"/>
              <a:buChar char="•"/>
            </a:pPr>
            <a:endParaRPr lang="en-US" sz="2000" i="1" dirty="0"/>
          </a:p>
          <a:p>
            <a:pPr lvl="1" indent="-355600">
              <a:lnSpc>
                <a:spcPct val="115000"/>
              </a:lnSpc>
              <a:buSzPts val="2000"/>
              <a:buFont typeface="Arial" panose="020B0604020202020204" pitchFamily="34" charset="0"/>
              <a:buChar char="•"/>
            </a:pPr>
            <a:r>
              <a:rPr lang="en-US" sz="2000" dirty="0"/>
              <a:t>Populations rarely stand still. Even if you could take a census, the population changes constantly, so it's never possible to get a perfect measure.</a:t>
            </a:r>
          </a:p>
          <a:p>
            <a:pPr lvl="1" indent="-355600">
              <a:lnSpc>
                <a:spcPct val="115000"/>
              </a:lnSpc>
              <a:buSzPts val="2000"/>
              <a:buFont typeface="Arial" panose="020B0604020202020204" pitchFamily="34" charset="0"/>
              <a:buChar char="•"/>
            </a:pPr>
            <a:endParaRPr lang="en-US" sz="2000" dirty="0"/>
          </a:p>
        </p:txBody>
      </p:sp>
    </p:spTree>
    <p:extLst>
      <p:ext uri="{BB962C8B-B14F-4D97-AF65-F5344CB8AC3E}">
        <p14:creationId xmlns:p14="http://schemas.microsoft.com/office/powerpoint/2010/main" val="3709983520"/>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Approaches to Data Collection </a:t>
            </a:r>
          </a:p>
        </p:txBody>
      </p:sp>
      <p:sp>
        <p:nvSpPr>
          <p:cNvPr id="3" name="object 4">
            <a:extLst>
              <a:ext uri="{FF2B5EF4-FFF2-40B4-BE49-F238E27FC236}">
                <a16:creationId xmlns:a16="http://schemas.microsoft.com/office/drawing/2014/main" id="{8B565B9A-F5F8-300E-D310-2821290338D5}"/>
              </a:ext>
            </a:extLst>
          </p:cNvPr>
          <p:cNvSpPr txBox="1"/>
          <p:nvPr/>
        </p:nvSpPr>
        <p:spPr>
          <a:xfrm>
            <a:off x="3659243" y="990823"/>
            <a:ext cx="8136482" cy="4340710"/>
          </a:xfrm>
          <a:prstGeom prst="rect">
            <a:avLst/>
          </a:prstGeom>
        </p:spPr>
        <p:txBody>
          <a:bodyPr vert="horz" wrap="square" lIns="0" tIns="57882" rIns="0" bIns="0" rtlCol="0">
            <a:spAutoFit/>
          </a:bodyPr>
          <a:lstStyle/>
          <a:p>
            <a:pPr marL="50335" marR="37751">
              <a:lnSpc>
                <a:spcPts val="2378"/>
              </a:lnSpc>
              <a:spcBef>
                <a:spcPts val="454"/>
              </a:spcBef>
            </a:pPr>
            <a:r>
              <a:rPr sz="2180" spc="-89" dirty="0">
                <a:solidFill>
                  <a:srgbClr val="00B0F0"/>
                </a:solidFill>
                <a:latin typeface="Arial"/>
                <a:cs typeface="Arial"/>
              </a:rPr>
              <a:t>Anecdotal</a:t>
            </a:r>
            <a:r>
              <a:rPr sz="2180" spc="-10" dirty="0">
                <a:solidFill>
                  <a:srgbClr val="00B0F0"/>
                </a:solidFill>
                <a:latin typeface="Arial"/>
                <a:cs typeface="Arial"/>
              </a:rPr>
              <a:t> </a:t>
            </a:r>
            <a:r>
              <a:rPr sz="2180" spc="-119" dirty="0">
                <a:solidFill>
                  <a:srgbClr val="00B0F0"/>
                </a:solidFill>
                <a:latin typeface="Arial"/>
                <a:cs typeface="Arial"/>
              </a:rPr>
              <a:t>evidence:</a:t>
            </a:r>
            <a:r>
              <a:rPr sz="2180" spc="248" dirty="0">
                <a:solidFill>
                  <a:srgbClr val="00B0F0"/>
                </a:solidFill>
                <a:latin typeface="Arial"/>
                <a:cs typeface="Arial"/>
              </a:rPr>
              <a:t> </a:t>
            </a:r>
            <a:r>
              <a:rPr sz="2180" spc="-159" dirty="0">
                <a:latin typeface="Arial"/>
                <a:cs typeface="Arial"/>
              </a:rPr>
              <a:t>evidence</a:t>
            </a:r>
            <a:r>
              <a:rPr sz="2180" spc="10" dirty="0">
                <a:latin typeface="Arial"/>
                <a:cs typeface="Arial"/>
              </a:rPr>
              <a:t> </a:t>
            </a:r>
            <a:r>
              <a:rPr sz="2180" spc="-188" dirty="0">
                <a:latin typeface="Arial"/>
                <a:cs typeface="Arial"/>
              </a:rPr>
              <a:t>based</a:t>
            </a:r>
            <a:r>
              <a:rPr sz="2180" spc="40" dirty="0">
                <a:latin typeface="Arial"/>
                <a:cs typeface="Arial"/>
              </a:rPr>
              <a:t> </a:t>
            </a:r>
            <a:r>
              <a:rPr sz="2180" spc="-40" dirty="0">
                <a:latin typeface="Arial"/>
                <a:cs typeface="Arial"/>
              </a:rPr>
              <a:t>on</a:t>
            </a:r>
            <a:r>
              <a:rPr sz="2180" spc="20" dirty="0">
                <a:latin typeface="Arial"/>
                <a:cs typeface="Arial"/>
              </a:rPr>
              <a:t> </a:t>
            </a:r>
            <a:r>
              <a:rPr sz="2180" spc="-129" dirty="0">
                <a:latin typeface="Arial"/>
                <a:cs typeface="Arial"/>
              </a:rPr>
              <a:t>personal</a:t>
            </a:r>
            <a:r>
              <a:rPr sz="2180" spc="10" dirty="0">
                <a:latin typeface="Arial"/>
                <a:cs typeface="Arial"/>
              </a:rPr>
              <a:t> </a:t>
            </a:r>
            <a:r>
              <a:rPr sz="2180" spc="-89" dirty="0">
                <a:latin typeface="Arial"/>
                <a:cs typeface="Arial"/>
              </a:rPr>
              <a:t>observation,</a:t>
            </a:r>
            <a:r>
              <a:rPr sz="2180" spc="20" dirty="0">
                <a:latin typeface="Arial"/>
                <a:cs typeface="Arial"/>
              </a:rPr>
              <a:t> </a:t>
            </a:r>
            <a:r>
              <a:rPr sz="2180" spc="-20" dirty="0">
                <a:latin typeface="Arial"/>
                <a:cs typeface="Arial"/>
              </a:rPr>
              <a:t>collected </a:t>
            </a:r>
            <a:r>
              <a:rPr sz="2180" dirty="0">
                <a:latin typeface="Arial"/>
                <a:cs typeface="Arial"/>
              </a:rPr>
              <a:t>in</a:t>
            </a:r>
            <a:r>
              <a:rPr sz="2180" spc="-50" dirty="0">
                <a:latin typeface="Arial"/>
                <a:cs typeface="Arial"/>
              </a:rPr>
              <a:t> </a:t>
            </a:r>
            <a:r>
              <a:rPr sz="2180" dirty="0">
                <a:latin typeface="Arial"/>
                <a:cs typeface="Arial"/>
              </a:rPr>
              <a:t>a</a:t>
            </a:r>
            <a:r>
              <a:rPr sz="2180" spc="-50" dirty="0">
                <a:latin typeface="Arial"/>
                <a:cs typeface="Arial"/>
              </a:rPr>
              <a:t> </a:t>
            </a:r>
            <a:r>
              <a:rPr sz="2180" spc="-109" dirty="0">
                <a:latin typeface="Arial"/>
                <a:cs typeface="Arial"/>
              </a:rPr>
              <a:t>non-</a:t>
            </a:r>
            <a:r>
              <a:rPr sz="2180" spc="-79" dirty="0">
                <a:latin typeface="Arial"/>
                <a:cs typeface="Arial"/>
              </a:rPr>
              <a:t>systematic</a:t>
            </a:r>
            <a:r>
              <a:rPr sz="2180" spc="-40" dirty="0">
                <a:latin typeface="Arial"/>
                <a:cs typeface="Arial"/>
              </a:rPr>
              <a:t> </a:t>
            </a:r>
            <a:r>
              <a:rPr sz="2180" spc="-109" dirty="0">
                <a:latin typeface="Arial"/>
                <a:cs typeface="Arial"/>
              </a:rPr>
              <a:t>manner</a:t>
            </a:r>
            <a:r>
              <a:rPr sz="2180" spc="-50" dirty="0">
                <a:latin typeface="Arial"/>
                <a:cs typeface="Arial"/>
              </a:rPr>
              <a:t> </a:t>
            </a:r>
            <a:r>
              <a:rPr sz="2180" spc="-79" dirty="0">
                <a:latin typeface="Arial"/>
                <a:cs typeface="Arial"/>
              </a:rPr>
              <a:t>and</a:t>
            </a:r>
            <a:r>
              <a:rPr sz="2180" spc="-40" dirty="0">
                <a:latin typeface="Arial"/>
                <a:cs typeface="Arial"/>
              </a:rPr>
              <a:t> </a:t>
            </a:r>
            <a:r>
              <a:rPr sz="2180" spc="-20" dirty="0">
                <a:latin typeface="Arial"/>
                <a:cs typeface="Arial"/>
              </a:rPr>
              <a:t>often</a:t>
            </a:r>
            <a:r>
              <a:rPr sz="2180" spc="-50" dirty="0">
                <a:latin typeface="Arial"/>
                <a:cs typeface="Arial"/>
              </a:rPr>
              <a:t> involving</a:t>
            </a:r>
            <a:r>
              <a:rPr sz="2180" spc="-40" dirty="0">
                <a:latin typeface="Arial"/>
                <a:cs typeface="Arial"/>
              </a:rPr>
              <a:t> only</a:t>
            </a:r>
            <a:r>
              <a:rPr sz="2180" spc="-50" dirty="0">
                <a:latin typeface="Arial"/>
                <a:cs typeface="Arial"/>
              </a:rPr>
              <a:t> </a:t>
            </a:r>
            <a:r>
              <a:rPr sz="2180" dirty="0">
                <a:latin typeface="Arial"/>
                <a:cs typeface="Arial"/>
              </a:rPr>
              <a:t>a</a:t>
            </a:r>
            <a:r>
              <a:rPr sz="2180" spc="-40" dirty="0">
                <a:latin typeface="Arial"/>
                <a:cs typeface="Arial"/>
              </a:rPr>
              <a:t> few</a:t>
            </a:r>
            <a:r>
              <a:rPr sz="2180" spc="-50" dirty="0">
                <a:latin typeface="Arial"/>
                <a:cs typeface="Arial"/>
              </a:rPr>
              <a:t> </a:t>
            </a:r>
            <a:r>
              <a:rPr sz="2180" spc="-20" dirty="0">
                <a:latin typeface="Arial"/>
                <a:cs typeface="Arial"/>
              </a:rPr>
              <a:t>cases</a:t>
            </a:r>
            <a:endParaRPr sz="2180" dirty="0">
              <a:latin typeface="Arial"/>
              <a:cs typeface="Arial"/>
            </a:endParaRPr>
          </a:p>
          <a:p>
            <a:pPr marL="597730" indent="-270552">
              <a:spcBef>
                <a:spcPts val="495"/>
              </a:spcBef>
              <a:buClr>
                <a:srgbClr val="3333B2"/>
              </a:buClr>
              <a:buSzPct val="60000"/>
              <a:buChar char="►"/>
              <a:tabLst>
                <a:tab pos="597730" algn="l"/>
              </a:tabLst>
            </a:pPr>
            <a:r>
              <a:rPr sz="1982" dirty="0">
                <a:latin typeface="Arial"/>
                <a:cs typeface="Arial"/>
              </a:rPr>
              <a:t>Ex:</a:t>
            </a:r>
            <a:r>
              <a:rPr sz="1982" spc="119" dirty="0">
                <a:latin typeface="Arial"/>
                <a:cs typeface="Arial"/>
              </a:rPr>
              <a:t> </a:t>
            </a:r>
            <a:r>
              <a:rPr sz="1982" spc="-79" dirty="0">
                <a:latin typeface="Arial"/>
                <a:cs typeface="Arial"/>
              </a:rPr>
              <a:t>asking</a:t>
            </a:r>
            <a:r>
              <a:rPr sz="1982" spc="-50" dirty="0">
                <a:latin typeface="Arial"/>
                <a:cs typeface="Arial"/>
              </a:rPr>
              <a:t> </a:t>
            </a:r>
            <a:r>
              <a:rPr sz="1982" dirty="0">
                <a:latin typeface="Arial"/>
                <a:cs typeface="Arial"/>
              </a:rPr>
              <a:t>a</a:t>
            </a:r>
            <a:r>
              <a:rPr sz="1982" spc="-40" dirty="0">
                <a:latin typeface="Arial"/>
                <a:cs typeface="Arial"/>
              </a:rPr>
              <a:t> few</a:t>
            </a:r>
            <a:r>
              <a:rPr sz="1982" spc="-50" dirty="0">
                <a:latin typeface="Arial"/>
                <a:cs typeface="Arial"/>
              </a:rPr>
              <a:t> </a:t>
            </a:r>
            <a:r>
              <a:rPr sz="1982" dirty="0">
                <a:latin typeface="Arial"/>
                <a:cs typeface="Arial"/>
              </a:rPr>
              <a:t>of</a:t>
            </a:r>
            <a:r>
              <a:rPr sz="1982" spc="-40" dirty="0">
                <a:latin typeface="Arial"/>
                <a:cs typeface="Arial"/>
              </a:rPr>
              <a:t> </a:t>
            </a:r>
            <a:r>
              <a:rPr sz="1982" spc="-50" dirty="0">
                <a:latin typeface="Arial"/>
                <a:cs typeface="Arial"/>
              </a:rPr>
              <a:t>your </a:t>
            </a:r>
            <a:r>
              <a:rPr sz="1982" spc="-59" dirty="0">
                <a:latin typeface="Arial"/>
                <a:cs typeface="Arial"/>
              </a:rPr>
              <a:t>friends</a:t>
            </a:r>
            <a:r>
              <a:rPr sz="1982" spc="-50" dirty="0">
                <a:latin typeface="Arial"/>
                <a:cs typeface="Arial"/>
              </a:rPr>
              <a:t> </a:t>
            </a:r>
            <a:r>
              <a:rPr sz="1982" dirty="0">
                <a:latin typeface="Arial"/>
                <a:cs typeface="Arial"/>
              </a:rPr>
              <a:t>for</a:t>
            </a:r>
            <a:r>
              <a:rPr sz="1982" spc="-40" dirty="0">
                <a:latin typeface="Arial"/>
                <a:cs typeface="Arial"/>
              </a:rPr>
              <a:t> </a:t>
            </a:r>
            <a:r>
              <a:rPr sz="1982" dirty="0">
                <a:latin typeface="Arial"/>
                <a:cs typeface="Arial"/>
              </a:rPr>
              <a:t>their</a:t>
            </a:r>
            <a:r>
              <a:rPr sz="1982" spc="-50" dirty="0">
                <a:latin typeface="Arial"/>
                <a:cs typeface="Arial"/>
              </a:rPr>
              <a:t> </a:t>
            </a:r>
            <a:r>
              <a:rPr sz="1982" spc="-20" dirty="0">
                <a:latin typeface="Arial"/>
                <a:cs typeface="Arial"/>
              </a:rPr>
              <a:t>opinions</a:t>
            </a:r>
            <a:endParaRPr sz="1982" dirty="0">
              <a:latin typeface="Arial"/>
              <a:cs typeface="Arial"/>
            </a:endParaRPr>
          </a:p>
          <a:p>
            <a:pPr marL="50335" marR="368705">
              <a:lnSpc>
                <a:spcPts val="2378"/>
              </a:lnSpc>
              <a:spcBef>
                <a:spcPts val="1645"/>
              </a:spcBef>
            </a:pPr>
            <a:r>
              <a:rPr sz="2180" spc="-159" dirty="0">
                <a:solidFill>
                  <a:srgbClr val="00B0F0"/>
                </a:solidFill>
                <a:latin typeface="Arial"/>
                <a:cs typeface="Arial"/>
              </a:rPr>
              <a:t>Convenience</a:t>
            </a:r>
            <a:r>
              <a:rPr sz="2180" spc="10" dirty="0">
                <a:solidFill>
                  <a:srgbClr val="00B0F0"/>
                </a:solidFill>
                <a:latin typeface="Arial"/>
                <a:cs typeface="Arial"/>
              </a:rPr>
              <a:t> </a:t>
            </a:r>
            <a:r>
              <a:rPr sz="2180" spc="-109" dirty="0">
                <a:solidFill>
                  <a:srgbClr val="00B0F0"/>
                </a:solidFill>
                <a:latin typeface="Arial"/>
                <a:cs typeface="Arial"/>
              </a:rPr>
              <a:t>sample:</a:t>
            </a:r>
            <a:r>
              <a:rPr sz="2180" spc="218" dirty="0">
                <a:solidFill>
                  <a:srgbClr val="00B0F0"/>
                </a:solidFill>
                <a:latin typeface="Arial"/>
                <a:cs typeface="Arial"/>
              </a:rPr>
              <a:t> </a:t>
            </a:r>
            <a:r>
              <a:rPr sz="2180" spc="-69" dirty="0">
                <a:latin typeface="Arial"/>
                <a:cs typeface="Arial"/>
              </a:rPr>
              <a:t>individuals</a:t>
            </a:r>
            <a:r>
              <a:rPr sz="2180" spc="20" dirty="0">
                <a:latin typeface="Arial"/>
                <a:cs typeface="Arial"/>
              </a:rPr>
              <a:t> </a:t>
            </a:r>
            <a:r>
              <a:rPr sz="2180" spc="-69" dirty="0">
                <a:latin typeface="Arial"/>
                <a:cs typeface="Arial"/>
              </a:rPr>
              <a:t>who</a:t>
            </a:r>
            <a:r>
              <a:rPr sz="2180" spc="10" dirty="0">
                <a:latin typeface="Arial"/>
                <a:cs typeface="Arial"/>
              </a:rPr>
              <a:t> </a:t>
            </a:r>
            <a:r>
              <a:rPr sz="2180" spc="-139" dirty="0">
                <a:latin typeface="Arial"/>
                <a:cs typeface="Arial"/>
              </a:rPr>
              <a:t>are</a:t>
            </a:r>
            <a:r>
              <a:rPr sz="2180" spc="20" dirty="0">
                <a:latin typeface="Arial"/>
                <a:cs typeface="Arial"/>
              </a:rPr>
              <a:t> </a:t>
            </a:r>
            <a:r>
              <a:rPr sz="2180" spc="-159" dirty="0">
                <a:latin typeface="Arial"/>
                <a:cs typeface="Arial"/>
              </a:rPr>
              <a:t>easier</a:t>
            </a:r>
            <a:r>
              <a:rPr sz="2180" spc="10" dirty="0">
                <a:latin typeface="Arial"/>
                <a:cs typeface="Arial"/>
              </a:rPr>
              <a:t> </a:t>
            </a:r>
            <a:r>
              <a:rPr sz="2180" dirty="0">
                <a:latin typeface="Arial"/>
                <a:cs typeface="Arial"/>
              </a:rPr>
              <a:t>to</a:t>
            </a:r>
            <a:r>
              <a:rPr sz="2180" spc="20" dirty="0">
                <a:latin typeface="Arial"/>
                <a:cs typeface="Arial"/>
              </a:rPr>
              <a:t> </a:t>
            </a:r>
            <a:r>
              <a:rPr sz="2180" spc="-20" dirty="0">
                <a:latin typeface="Arial"/>
                <a:cs typeface="Arial"/>
              </a:rPr>
              <a:t>contact</a:t>
            </a:r>
            <a:r>
              <a:rPr sz="2180" spc="10" dirty="0">
                <a:latin typeface="Arial"/>
                <a:cs typeface="Arial"/>
              </a:rPr>
              <a:t> </a:t>
            </a:r>
            <a:r>
              <a:rPr sz="2180" dirty="0">
                <a:latin typeface="Arial"/>
                <a:cs typeface="Arial"/>
              </a:rPr>
              <a:t>or</a:t>
            </a:r>
            <a:r>
              <a:rPr sz="2180" spc="20" dirty="0">
                <a:latin typeface="Arial"/>
                <a:cs typeface="Arial"/>
              </a:rPr>
              <a:t> </a:t>
            </a:r>
            <a:r>
              <a:rPr sz="2180" spc="-20" dirty="0">
                <a:latin typeface="Arial"/>
                <a:cs typeface="Arial"/>
              </a:rPr>
              <a:t>reach </a:t>
            </a:r>
            <a:r>
              <a:rPr sz="2180" spc="-139" dirty="0">
                <a:latin typeface="Arial"/>
                <a:cs typeface="Arial"/>
              </a:rPr>
              <a:t>are</a:t>
            </a:r>
            <a:r>
              <a:rPr sz="2180" spc="-20" dirty="0">
                <a:latin typeface="Arial"/>
                <a:cs typeface="Arial"/>
              </a:rPr>
              <a:t> </a:t>
            </a:r>
            <a:r>
              <a:rPr sz="2180" spc="-109" dirty="0">
                <a:latin typeface="Arial"/>
                <a:cs typeface="Arial"/>
              </a:rPr>
              <a:t>more</a:t>
            </a:r>
            <a:r>
              <a:rPr sz="2180" spc="-10" dirty="0">
                <a:latin typeface="Arial"/>
                <a:cs typeface="Arial"/>
              </a:rPr>
              <a:t> </a:t>
            </a:r>
            <a:r>
              <a:rPr sz="2180" spc="-40" dirty="0">
                <a:latin typeface="Arial"/>
                <a:cs typeface="Arial"/>
              </a:rPr>
              <a:t>likely</a:t>
            </a:r>
            <a:r>
              <a:rPr sz="2180" spc="-20" dirty="0">
                <a:latin typeface="Arial"/>
                <a:cs typeface="Arial"/>
              </a:rPr>
              <a:t> </a:t>
            </a:r>
            <a:r>
              <a:rPr sz="2180" dirty="0">
                <a:latin typeface="Arial"/>
                <a:cs typeface="Arial"/>
              </a:rPr>
              <a:t>to</a:t>
            </a:r>
            <a:r>
              <a:rPr sz="2180" spc="-10" dirty="0">
                <a:latin typeface="Arial"/>
                <a:cs typeface="Arial"/>
              </a:rPr>
              <a:t> </a:t>
            </a:r>
            <a:r>
              <a:rPr sz="2180" spc="-40" dirty="0">
                <a:latin typeface="Arial"/>
                <a:cs typeface="Arial"/>
              </a:rPr>
              <a:t>be</a:t>
            </a:r>
            <a:r>
              <a:rPr sz="2180" spc="-10" dirty="0">
                <a:latin typeface="Arial"/>
                <a:cs typeface="Arial"/>
              </a:rPr>
              <a:t> </a:t>
            </a:r>
            <a:r>
              <a:rPr sz="2180" spc="-79" dirty="0">
                <a:latin typeface="Arial"/>
                <a:cs typeface="Arial"/>
              </a:rPr>
              <a:t>included</a:t>
            </a:r>
            <a:r>
              <a:rPr sz="2180" spc="-20" dirty="0">
                <a:latin typeface="Arial"/>
                <a:cs typeface="Arial"/>
              </a:rPr>
              <a:t> </a:t>
            </a:r>
            <a:r>
              <a:rPr sz="2180" dirty="0">
                <a:latin typeface="Arial"/>
                <a:cs typeface="Arial"/>
              </a:rPr>
              <a:t>in</a:t>
            </a:r>
            <a:r>
              <a:rPr sz="2180" spc="-10" dirty="0">
                <a:latin typeface="Arial"/>
                <a:cs typeface="Arial"/>
              </a:rPr>
              <a:t> </a:t>
            </a:r>
            <a:r>
              <a:rPr sz="2180" dirty="0">
                <a:latin typeface="Arial"/>
                <a:cs typeface="Arial"/>
              </a:rPr>
              <a:t>the</a:t>
            </a:r>
            <a:r>
              <a:rPr sz="2180" spc="-20" dirty="0">
                <a:latin typeface="Arial"/>
                <a:cs typeface="Arial"/>
              </a:rPr>
              <a:t> sample</a:t>
            </a:r>
            <a:endParaRPr sz="2180" dirty="0">
              <a:latin typeface="Arial"/>
              <a:cs typeface="Arial"/>
            </a:endParaRPr>
          </a:p>
          <a:p>
            <a:pPr marL="598989" marR="142197" indent="-271810">
              <a:spcBef>
                <a:spcPts val="495"/>
              </a:spcBef>
              <a:buClr>
                <a:srgbClr val="3333B2"/>
              </a:buClr>
              <a:buSzPct val="60000"/>
              <a:buChar char="►"/>
              <a:tabLst>
                <a:tab pos="598989" algn="l"/>
              </a:tabLst>
            </a:pPr>
            <a:r>
              <a:rPr sz="1982" dirty="0">
                <a:latin typeface="Arial"/>
                <a:cs typeface="Arial"/>
              </a:rPr>
              <a:t>Ex:</a:t>
            </a:r>
            <a:r>
              <a:rPr sz="1982" spc="89" dirty="0">
                <a:latin typeface="Arial"/>
                <a:cs typeface="Arial"/>
              </a:rPr>
              <a:t> </a:t>
            </a:r>
            <a:r>
              <a:rPr sz="1982" spc="-59" dirty="0">
                <a:latin typeface="Arial"/>
                <a:cs typeface="Arial"/>
              </a:rPr>
              <a:t>conducting</a:t>
            </a:r>
            <a:r>
              <a:rPr sz="1982" spc="-20" dirty="0">
                <a:latin typeface="Arial"/>
                <a:cs typeface="Arial"/>
              </a:rPr>
              <a:t> </a:t>
            </a:r>
            <a:r>
              <a:rPr sz="1982" dirty="0">
                <a:latin typeface="Arial"/>
                <a:cs typeface="Arial"/>
              </a:rPr>
              <a:t>a</a:t>
            </a:r>
            <a:r>
              <a:rPr sz="1982" spc="-20" dirty="0">
                <a:latin typeface="Arial"/>
                <a:cs typeface="Arial"/>
              </a:rPr>
              <a:t> </a:t>
            </a:r>
            <a:r>
              <a:rPr sz="1982" spc="-119" dirty="0">
                <a:latin typeface="Arial"/>
                <a:cs typeface="Arial"/>
              </a:rPr>
              <a:t>school-</a:t>
            </a:r>
            <a:r>
              <a:rPr sz="1982" spc="-40" dirty="0">
                <a:latin typeface="Arial"/>
                <a:cs typeface="Arial"/>
              </a:rPr>
              <a:t>wide</a:t>
            </a:r>
            <a:r>
              <a:rPr sz="1982" spc="-30" dirty="0">
                <a:latin typeface="Arial"/>
                <a:cs typeface="Arial"/>
              </a:rPr>
              <a:t> </a:t>
            </a:r>
            <a:r>
              <a:rPr sz="1982" spc="-109" dirty="0">
                <a:latin typeface="Arial"/>
                <a:cs typeface="Arial"/>
              </a:rPr>
              <a:t>survey</a:t>
            </a:r>
            <a:r>
              <a:rPr sz="1982" spc="-20" dirty="0">
                <a:latin typeface="Arial"/>
                <a:cs typeface="Arial"/>
              </a:rPr>
              <a:t> by</a:t>
            </a:r>
            <a:r>
              <a:rPr sz="1982" spc="-10" dirty="0">
                <a:latin typeface="Arial"/>
                <a:cs typeface="Arial"/>
              </a:rPr>
              <a:t> </a:t>
            </a:r>
            <a:r>
              <a:rPr sz="1982" spc="-50" dirty="0">
                <a:latin typeface="Arial"/>
                <a:cs typeface="Arial"/>
              </a:rPr>
              <a:t>stopping</a:t>
            </a:r>
            <a:r>
              <a:rPr sz="1982" spc="-20" dirty="0">
                <a:latin typeface="Arial"/>
                <a:cs typeface="Arial"/>
              </a:rPr>
              <a:t> </a:t>
            </a:r>
            <a:r>
              <a:rPr lang="en-US" sz="1982" spc="-69" dirty="0">
                <a:latin typeface="Arial"/>
                <a:cs typeface="Arial"/>
              </a:rPr>
              <a:t>WSU students</a:t>
            </a:r>
            <a:r>
              <a:rPr sz="1982" spc="-30" dirty="0">
                <a:latin typeface="Arial"/>
                <a:cs typeface="Arial"/>
              </a:rPr>
              <a:t> </a:t>
            </a:r>
            <a:r>
              <a:rPr sz="1982" spc="-178" dirty="0">
                <a:latin typeface="Arial"/>
                <a:cs typeface="Arial"/>
              </a:rPr>
              <a:t>as</a:t>
            </a:r>
            <a:r>
              <a:rPr sz="1982" spc="50" dirty="0">
                <a:latin typeface="Arial"/>
                <a:cs typeface="Arial"/>
              </a:rPr>
              <a:t> </a:t>
            </a:r>
            <a:r>
              <a:rPr sz="1982" spc="-20" dirty="0">
                <a:latin typeface="Arial"/>
                <a:cs typeface="Arial"/>
              </a:rPr>
              <a:t>they </a:t>
            </a:r>
            <a:r>
              <a:rPr sz="1982" spc="-40" dirty="0">
                <a:latin typeface="Arial"/>
                <a:cs typeface="Arial"/>
              </a:rPr>
              <a:t>exit </a:t>
            </a:r>
            <a:r>
              <a:rPr lang="en-US" sz="1982" spc="-139" dirty="0">
                <a:latin typeface="Arial"/>
                <a:cs typeface="Arial"/>
              </a:rPr>
              <a:t>the Dining Commons </a:t>
            </a:r>
            <a:endParaRPr sz="1982" dirty="0">
              <a:latin typeface="Arial"/>
              <a:cs typeface="Arial"/>
            </a:endParaRPr>
          </a:p>
          <a:p>
            <a:pPr marL="50335" marR="35235">
              <a:lnSpc>
                <a:spcPts val="2378"/>
              </a:lnSpc>
              <a:spcBef>
                <a:spcPts val="1645"/>
              </a:spcBef>
            </a:pPr>
            <a:r>
              <a:rPr sz="2180" spc="-129" dirty="0">
                <a:solidFill>
                  <a:srgbClr val="00B0F0"/>
                </a:solidFill>
                <a:latin typeface="Arial"/>
                <a:cs typeface="Arial"/>
              </a:rPr>
              <a:t>Random</a:t>
            </a:r>
            <a:r>
              <a:rPr sz="2180" spc="-20" dirty="0">
                <a:solidFill>
                  <a:srgbClr val="00B0F0"/>
                </a:solidFill>
                <a:latin typeface="Arial"/>
                <a:cs typeface="Arial"/>
              </a:rPr>
              <a:t> (probability)</a:t>
            </a:r>
            <a:r>
              <a:rPr sz="2180" spc="10" dirty="0">
                <a:solidFill>
                  <a:srgbClr val="00B0F0"/>
                </a:solidFill>
                <a:latin typeface="Arial"/>
                <a:cs typeface="Arial"/>
              </a:rPr>
              <a:t> </a:t>
            </a:r>
            <a:r>
              <a:rPr sz="2180" spc="-109" dirty="0">
                <a:solidFill>
                  <a:srgbClr val="00B0F0"/>
                </a:solidFill>
                <a:latin typeface="Arial"/>
                <a:cs typeface="Arial"/>
              </a:rPr>
              <a:t>sample:</a:t>
            </a:r>
            <a:r>
              <a:rPr sz="2180" spc="218" dirty="0">
                <a:solidFill>
                  <a:srgbClr val="00B0F0"/>
                </a:solidFill>
                <a:latin typeface="Arial"/>
                <a:cs typeface="Arial"/>
              </a:rPr>
              <a:t> </a:t>
            </a:r>
            <a:r>
              <a:rPr sz="2180" spc="-129" dirty="0">
                <a:latin typeface="Arial"/>
                <a:cs typeface="Arial"/>
              </a:rPr>
              <a:t>every</a:t>
            </a:r>
            <a:r>
              <a:rPr sz="2180" spc="10" dirty="0">
                <a:latin typeface="Arial"/>
                <a:cs typeface="Arial"/>
              </a:rPr>
              <a:t> </a:t>
            </a:r>
            <a:r>
              <a:rPr sz="2180" spc="-59" dirty="0">
                <a:latin typeface="Arial"/>
                <a:cs typeface="Arial"/>
              </a:rPr>
              <a:t>individual</a:t>
            </a:r>
            <a:r>
              <a:rPr sz="2180" spc="10" dirty="0">
                <a:latin typeface="Arial"/>
                <a:cs typeface="Arial"/>
              </a:rPr>
              <a:t> </a:t>
            </a:r>
            <a:r>
              <a:rPr sz="2180" dirty="0">
                <a:latin typeface="Arial"/>
                <a:cs typeface="Arial"/>
              </a:rPr>
              <a:t>in</a:t>
            </a:r>
            <a:r>
              <a:rPr sz="2180" spc="10" dirty="0">
                <a:latin typeface="Arial"/>
                <a:cs typeface="Arial"/>
              </a:rPr>
              <a:t> </a:t>
            </a:r>
            <a:r>
              <a:rPr sz="2180" dirty="0">
                <a:latin typeface="Arial"/>
                <a:cs typeface="Arial"/>
              </a:rPr>
              <a:t>the </a:t>
            </a:r>
            <a:r>
              <a:rPr sz="2180" spc="-59" dirty="0">
                <a:latin typeface="Arial"/>
                <a:cs typeface="Arial"/>
              </a:rPr>
              <a:t>population</a:t>
            </a:r>
            <a:r>
              <a:rPr sz="2180" spc="10" dirty="0">
                <a:latin typeface="Arial"/>
                <a:cs typeface="Arial"/>
              </a:rPr>
              <a:t> </a:t>
            </a:r>
            <a:r>
              <a:rPr sz="2180" spc="-178" dirty="0">
                <a:latin typeface="Arial"/>
                <a:cs typeface="Arial"/>
              </a:rPr>
              <a:t>has</a:t>
            </a:r>
            <a:r>
              <a:rPr sz="2180" spc="30" dirty="0">
                <a:latin typeface="Arial"/>
                <a:cs typeface="Arial"/>
              </a:rPr>
              <a:t> </a:t>
            </a:r>
            <a:r>
              <a:rPr sz="2180" spc="-99" dirty="0">
                <a:latin typeface="Arial"/>
                <a:cs typeface="Arial"/>
              </a:rPr>
              <a:t>a </a:t>
            </a:r>
            <a:r>
              <a:rPr sz="2180" spc="-69" dirty="0">
                <a:latin typeface="Arial"/>
                <a:cs typeface="Arial"/>
              </a:rPr>
              <a:t>known,</a:t>
            </a:r>
            <a:r>
              <a:rPr sz="2180" spc="-30" dirty="0">
                <a:latin typeface="Arial"/>
                <a:cs typeface="Arial"/>
              </a:rPr>
              <a:t> </a:t>
            </a:r>
            <a:r>
              <a:rPr sz="2180" spc="-129" dirty="0">
                <a:latin typeface="Arial"/>
                <a:cs typeface="Arial"/>
              </a:rPr>
              <a:t>non-</a:t>
            </a:r>
            <a:r>
              <a:rPr sz="2180" spc="-59" dirty="0">
                <a:latin typeface="Arial"/>
                <a:cs typeface="Arial"/>
              </a:rPr>
              <a:t>zero</a:t>
            </a:r>
            <a:r>
              <a:rPr sz="2180" spc="-10" dirty="0">
                <a:latin typeface="Arial"/>
                <a:cs typeface="Arial"/>
              </a:rPr>
              <a:t> </a:t>
            </a:r>
            <a:r>
              <a:rPr sz="2180" spc="-40" dirty="0">
                <a:latin typeface="Arial"/>
                <a:cs typeface="Arial"/>
              </a:rPr>
              <a:t>probability</a:t>
            </a:r>
            <a:r>
              <a:rPr sz="2180" spc="-20" dirty="0">
                <a:latin typeface="Arial"/>
                <a:cs typeface="Arial"/>
              </a:rPr>
              <a:t> </a:t>
            </a:r>
            <a:r>
              <a:rPr sz="2180" dirty="0">
                <a:latin typeface="Arial"/>
                <a:cs typeface="Arial"/>
              </a:rPr>
              <a:t>of</a:t>
            </a:r>
            <a:r>
              <a:rPr sz="2180" spc="-20" dirty="0">
                <a:latin typeface="Arial"/>
                <a:cs typeface="Arial"/>
              </a:rPr>
              <a:t> </a:t>
            </a:r>
            <a:r>
              <a:rPr sz="2180" spc="-69" dirty="0">
                <a:latin typeface="Arial"/>
                <a:cs typeface="Arial"/>
              </a:rPr>
              <a:t>being</a:t>
            </a:r>
            <a:r>
              <a:rPr sz="2180" spc="-20" dirty="0">
                <a:latin typeface="Arial"/>
                <a:cs typeface="Arial"/>
              </a:rPr>
              <a:t> </a:t>
            </a:r>
            <a:r>
              <a:rPr sz="2180" spc="-79" dirty="0">
                <a:latin typeface="Arial"/>
                <a:cs typeface="Arial"/>
              </a:rPr>
              <a:t>included</a:t>
            </a:r>
            <a:r>
              <a:rPr sz="2180" spc="-10" dirty="0">
                <a:latin typeface="Arial"/>
                <a:cs typeface="Arial"/>
              </a:rPr>
              <a:t> </a:t>
            </a:r>
            <a:r>
              <a:rPr sz="2180" dirty="0">
                <a:latin typeface="Arial"/>
                <a:cs typeface="Arial"/>
              </a:rPr>
              <a:t>in</a:t>
            </a:r>
            <a:r>
              <a:rPr sz="2180" spc="-20" dirty="0">
                <a:latin typeface="Arial"/>
                <a:cs typeface="Arial"/>
              </a:rPr>
              <a:t> </a:t>
            </a:r>
            <a:r>
              <a:rPr sz="2180" dirty="0">
                <a:latin typeface="Arial"/>
                <a:cs typeface="Arial"/>
              </a:rPr>
              <a:t>the</a:t>
            </a:r>
            <a:r>
              <a:rPr sz="2180" spc="-20" dirty="0">
                <a:latin typeface="Arial"/>
                <a:cs typeface="Arial"/>
              </a:rPr>
              <a:t> </a:t>
            </a:r>
            <a:r>
              <a:rPr sz="2180" spc="-139" dirty="0">
                <a:latin typeface="Arial"/>
                <a:cs typeface="Arial"/>
              </a:rPr>
              <a:t>sample</a:t>
            </a:r>
            <a:r>
              <a:rPr sz="2180" spc="-10" dirty="0">
                <a:latin typeface="Arial"/>
                <a:cs typeface="Arial"/>
              </a:rPr>
              <a:t> </a:t>
            </a:r>
            <a:r>
              <a:rPr sz="2180" spc="-79" dirty="0">
                <a:latin typeface="Arial"/>
                <a:cs typeface="Arial"/>
              </a:rPr>
              <a:t>and</a:t>
            </a:r>
            <a:r>
              <a:rPr sz="2180" spc="-20" dirty="0">
                <a:latin typeface="Arial"/>
                <a:cs typeface="Arial"/>
              </a:rPr>
              <a:t> </a:t>
            </a:r>
            <a:r>
              <a:rPr sz="2180" spc="-50" dirty="0">
                <a:latin typeface="Arial"/>
                <a:cs typeface="Arial"/>
              </a:rPr>
              <a:t>is </a:t>
            </a:r>
            <a:r>
              <a:rPr sz="2180" spc="-69" dirty="0">
                <a:latin typeface="Arial"/>
                <a:cs typeface="Arial"/>
              </a:rPr>
              <a:t>randomly</a:t>
            </a:r>
            <a:r>
              <a:rPr sz="2180" dirty="0">
                <a:latin typeface="Arial"/>
                <a:cs typeface="Arial"/>
              </a:rPr>
              <a:t> </a:t>
            </a:r>
            <a:r>
              <a:rPr sz="2180" spc="-129" dirty="0">
                <a:latin typeface="Arial"/>
                <a:cs typeface="Arial"/>
              </a:rPr>
              <a:t>selected</a:t>
            </a:r>
            <a:r>
              <a:rPr sz="2180" dirty="0">
                <a:latin typeface="Arial"/>
                <a:cs typeface="Arial"/>
              </a:rPr>
              <a:t> </a:t>
            </a:r>
            <a:r>
              <a:rPr sz="2180" spc="-89" dirty="0">
                <a:latin typeface="Arial"/>
                <a:cs typeface="Arial"/>
              </a:rPr>
              <a:t>according</a:t>
            </a:r>
            <a:r>
              <a:rPr sz="2180" dirty="0">
                <a:latin typeface="Arial"/>
                <a:cs typeface="Arial"/>
              </a:rPr>
              <a:t> to this </a:t>
            </a:r>
            <a:r>
              <a:rPr sz="2180" spc="-20" dirty="0">
                <a:latin typeface="Arial"/>
                <a:cs typeface="Arial"/>
              </a:rPr>
              <a:t>probability</a:t>
            </a:r>
            <a:endParaRPr sz="2180" dirty="0">
              <a:latin typeface="Arial"/>
              <a:cs typeface="Arial"/>
            </a:endParaRPr>
          </a:p>
          <a:p>
            <a:pPr marL="598989" marR="35235" indent="-271810">
              <a:spcBef>
                <a:spcPts val="486"/>
              </a:spcBef>
              <a:buClr>
                <a:srgbClr val="3333B2"/>
              </a:buClr>
              <a:buSzPct val="60000"/>
              <a:buChar char="►"/>
              <a:tabLst>
                <a:tab pos="598989" algn="l"/>
              </a:tabLst>
            </a:pPr>
            <a:r>
              <a:rPr sz="1982" dirty="0">
                <a:latin typeface="Arial"/>
                <a:cs typeface="Arial"/>
              </a:rPr>
              <a:t>Ex:</a:t>
            </a:r>
            <a:r>
              <a:rPr sz="1982" spc="79" dirty="0">
                <a:latin typeface="Arial"/>
                <a:cs typeface="Arial"/>
              </a:rPr>
              <a:t> </a:t>
            </a:r>
            <a:r>
              <a:rPr sz="1982" spc="-59" dirty="0">
                <a:latin typeface="Arial"/>
                <a:cs typeface="Arial"/>
              </a:rPr>
              <a:t>conducting</a:t>
            </a:r>
            <a:r>
              <a:rPr sz="1982" spc="-10" dirty="0">
                <a:latin typeface="Arial"/>
                <a:cs typeface="Arial"/>
              </a:rPr>
              <a:t> </a:t>
            </a:r>
            <a:r>
              <a:rPr sz="1982" dirty="0">
                <a:latin typeface="Arial"/>
                <a:cs typeface="Arial"/>
              </a:rPr>
              <a:t>that</a:t>
            </a:r>
            <a:r>
              <a:rPr sz="1982" spc="-10" dirty="0">
                <a:latin typeface="Arial"/>
                <a:cs typeface="Arial"/>
              </a:rPr>
              <a:t> </a:t>
            </a:r>
            <a:r>
              <a:rPr sz="1982" spc="-178" dirty="0">
                <a:latin typeface="Arial"/>
                <a:cs typeface="Arial"/>
              </a:rPr>
              <a:t>same</a:t>
            </a:r>
            <a:r>
              <a:rPr sz="1982" spc="40" dirty="0">
                <a:latin typeface="Arial"/>
                <a:cs typeface="Arial"/>
              </a:rPr>
              <a:t> </a:t>
            </a:r>
            <a:r>
              <a:rPr sz="1982" spc="-99" dirty="0">
                <a:latin typeface="Arial"/>
                <a:cs typeface="Arial"/>
              </a:rPr>
              <a:t>survey</a:t>
            </a:r>
            <a:r>
              <a:rPr sz="1982" spc="-10" dirty="0">
                <a:latin typeface="Arial"/>
                <a:cs typeface="Arial"/>
              </a:rPr>
              <a:t> </a:t>
            </a:r>
            <a:r>
              <a:rPr sz="1982" spc="-40" dirty="0">
                <a:latin typeface="Arial"/>
                <a:cs typeface="Arial"/>
              </a:rPr>
              <a:t>by</a:t>
            </a:r>
            <a:r>
              <a:rPr sz="1982" spc="-10" dirty="0">
                <a:latin typeface="Arial"/>
                <a:cs typeface="Arial"/>
              </a:rPr>
              <a:t> </a:t>
            </a:r>
            <a:r>
              <a:rPr sz="1982" spc="-59" dirty="0">
                <a:latin typeface="Arial"/>
                <a:cs typeface="Arial"/>
              </a:rPr>
              <a:t>randomly</a:t>
            </a:r>
            <a:r>
              <a:rPr sz="1982" spc="-20" dirty="0">
                <a:latin typeface="Arial"/>
                <a:cs typeface="Arial"/>
              </a:rPr>
              <a:t> </a:t>
            </a:r>
            <a:r>
              <a:rPr sz="1982" spc="-79" dirty="0">
                <a:latin typeface="Arial"/>
                <a:cs typeface="Arial"/>
              </a:rPr>
              <a:t>selecting</a:t>
            </a:r>
            <a:r>
              <a:rPr sz="1982" spc="-10" dirty="0">
                <a:latin typeface="Arial"/>
                <a:cs typeface="Arial"/>
              </a:rPr>
              <a:t> </a:t>
            </a:r>
            <a:r>
              <a:rPr sz="1982" spc="-168" dirty="0">
                <a:latin typeface="Arial"/>
                <a:cs typeface="Arial"/>
              </a:rPr>
              <a:t>names</a:t>
            </a:r>
            <a:r>
              <a:rPr sz="1982" spc="30" dirty="0">
                <a:latin typeface="Arial"/>
                <a:cs typeface="Arial"/>
              </a:rPr>
              <a:t> </a:t>
            </a:r>
            <a:r>
              <a:rPr sz="1982" dirty="0">
                <a:latin typeface="Arial"/>
                <a:cs typeface="Arial"/>
              </a:rPr>
              <a:t>from</a:t>
            </a:r>
            <a:r>
              <a:rPr sz="1982" spc="-10" dirty="0">
                <a:latin typeface="Arial"/>
                <a:cs typeface="Arial"/>
              </a:rPr>
              <a:t> </a:t>
            </a:r>
            <a:r>
              <a:rPr sz="1982" spc="-50" dirty="0">
                <a:latin typeface="Arial"/>
                <a:cs typeface="Arial"/>
              </a:rPr>
              <a:t>the </a:t>
            </a:r>
            <a:r>
              <a:rPr sz="1982" spc="-99" dirty="0">
                <a:latin typeface="Arial"/>
                <a:cs typeface="Arial"/>
              </a:rPr>
              <a:t>school</a:t>
            </a:r>
            <a:r>
              <a:rPr sz="1982" spc="50" dirty="0">
                <a:latin typeface="Arial"/>
                <a:cs typeface="Arial"/>
              </a:rPr>
              <a:t> </a:t>
            </a:r>
            <a:r>
              <a:rPr sz="1982" spc="-20" dirty="0">
                <a:latin typeface="Arial"/>
                <a:cs typeface="Arial"/>
              </a:rPr>
              <a:t>directory</a:t>
            </a:r>
            <a:endParaRPr sz="1982" dirty="0">
              <a:latin typeface="Arial"/>
              <a:cs typeface="Arial"/>
            </a:endParaRPr>
          </a:p>
        </p:txBody>
      </p:sp>
    </p:spTree>
    <p:extLst>
      <p:ext uri="{BB962C8B-B14F-4D97-AF65-F5344CB8AC3E}">
        <p14:creationId xmlns:p14="http://schemas.microsoft.com/office/powerpoint/2010/main" val="9210302"/>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A2FF679-CDB7-3530-DD30-FCD314F6E68A}"/>
              </a:ext>
            </a:extLst>
          </p:cNvPr>
          <p:cNvSpPr>
            <a:spLocks noGrp="1"/>
          </p:cNvSpPr>
          <p:nvPr>
            <p:ph type="title"/>
          </p:nvPr>
        </p:nvSpPr>
        <p:spPr/>
        <p:txBody>
          <a:bodyPr/>
          <a:lstStyle/>
          <a:p>
            <a:r>
              <a:rPr lang="en-US" dirty="0"/>
              <a:t>Approaches to Data Collection </a:t>
            </a:r>
          </a:p>
        </p:txBody>
      </p:sp>
      <p:sp>
        <p:nvSpPr>
          <p:cNvPr id="3" name="object 4">
            <a:extLst>
              <a:ext uri="{FF2B5EF4-FFF2-40B4-BE49-F238E27FC236}">
                <a16:creationId xmlns:a16="http://schemas.microsoft.com/office/drawing/2014/main" id="{8B565B9A-F5F8-300E-D310-2821290338D5}"/>
              </a:ext>
            </a:extLst>
          </p:cNvPr>
          <p:cNvSpPr txBox="1"/>
          <p:nvPr/>
        </p:nvSpPr>
        <p:spPr>
          <a:xfrm>
            <a:off x="3659243" y="990823"/>
            <a:ext cx="8136482" cy="4340710"/>
          </a:xfrm>
          <a:prstGeom prst="rect">
            <a:avLst/>
          </a:prstGeom>
        </p:spPr>
        <p:txBody>
          <a:bodyPr vert="horz" wrap="square" lIns="0" tIns="57882" rIns="0" bIns="0" rtlCol="0">
            <a:spAutoFit/>
          </a:bodyPr>
          <a:lstStyle/>
          <a:p>
            <a:pPr marL="50335" marR="37751">
              <a:lnSpc>
                <a:spcPts val="2378"/>
              </a:lnSpc>
              <a:spcBef>
                <a:spcPts val="454"/>
              </a:spcBef>
            </a:pPr>
            <a:r>
              <a:rPr sz="2180" spc="-89" dirty="0">
                <a:solidFill>
                  <a:srgbClr val="00B0F0"/>
                </a:solidFill>
                <a:latin typeface="Arial"/>
                <a:cs typeface="Arial"/>
              </a:rPr>
              <a:t>Anecdotal</a:t>
            </a:r>
            <a:r>
              <a:rPr sz="2180" spc="-10" dirty="0">
                <a:solidFill>
                  <a:srgbClr val="00B0F0"/>
                </a:solidFill>
                <a:latin typeface="Arial"/>
                <a:cs typeface="Arial"/>
              </a:rPr>
              <a:t> </a:t>
            </a:r>
            <a:r>
              <a:rPr sz="2180" spc="-119" dirty="0">
                <a:solidFill>
                  <a:srgbClr val="00B0F0"/>
                </a:solidFill>
                <a:latin typeface="Arial"/>
                <a:cs typeface="Arial"/>
              </a:rPr>
              <a:t>evidence:</a:t>
            </a:r>
            <a:r>
              <a:rPr sz="2180" spc="248" dirty="0">
                <a:solidFill>
                  <a:srgbClr val="00B0F0"/>
                </a:solidFill>
                <a:latin typeface="Arial"/>
                <a:cs typeface="Arial"/>
              </a:rPr>
              <a:t> </a:t>
            </a:r>
            <a:r>
              <a:rPr sz="2180" spc="-159" dirty="0">
                <a:latin typeface="Arial"/>
                <a:cs typeface="Arial"/>
              </a:rPr>
              <a:t>evidence</a:t>
            </a:r>
            <a:r>
              <a:rPr sz="2180" spc="10" dirty="0">
                <a:latin typeface="Arial"/>
                <a:cs typeface="Arial"/>
              </a:rPr>
              <a:t> </a:t>
            </a:r>
            <a:r>
              <a:rPr sz="2180" spc="-188" dirty="0">
                <a:latin typeface="Arial"/>
                <a:cs typeface="Arial"/>
              </a:rPr>
              <a:t>based</a:t>
            </a:r>
            <a:r>
              <a:rPr sz="2180" spc="40" dirty="0">
                <a:latin typeface="Arial"/>
                <a:cs typeface="Arial"/>
              </a:rPr>
              <a:t> </a:t>
            </a:r>
            <a:r>
              <a:rPr sz="2180" spc="-40" dirty="0">
                <a:latin typeface="Arial"/>
                <a:cs typeface="Arial"/>
              </a:rPr>
              <a:t>on</a:t>
            </a:r>
            <a:r>
              <a:rPr sz="2180" spc="20" dirty="0">
                <a:latin typeface="Arial"/>
                <a:cs typeface="Arial"/>
              </a:rPr>
              <a:t> </a:t>
            </a:r>
            <a:r>
              <a:rPr sz="2180" spc="-129" dirty="0">
                <a:latin typeface="Arial"/>
                <a:cs typeface="Arial"/>
              </a:rPr>
              <a:t>personal</a:t>
            </a:r>
            <a:r>
              <a:rPr sz="2180" spc="10" dirty="0">
                <a:latin typeface="Arial"/>
                <a:cs typeface="Arial"/>
              </a:rPr>
              <a:t> </a:t>
            </a:r>
            <a:r>
              <a:rPr sz="2180" spc="-89" dirty="0">
                <a:latin typeface="Arial"/>
                <a:cs typeface="Arial"/>
              </a:rPr>
              <a:t>observation,</a:t>
            </a:r>
            <a:r>
              <a:rPr sz="2180" spc="20" dirty="0">
                <a:latin typeface="Arial"/>
                <a:cs typeface="Arial"/>
              </a:rPr>
              <a:t> </a:t>
            </a:r>
            <a:r>
              <a:rPr sz="2180" spc="-20" dirty="0">
                <a:latin typeface="Arial"/>
                <a:cs typeface="Arial"/>
              </a:rPr>
              <a:t>collected </a:t>
            </a:r>
            <a:r>
              <a:rPr sz="2180" dirty="0">
                <a:latin typeface="Arial"/>
                <a:cs typeface="Arial"/>
              </a:rPr>
              <a:t>in</a:t>
            </a:r>
            <a:r>
              <a:rPr sz="2180" spc="-50" dirty="0">
                <a:latin typeface="Arial"/>
                <a:cs typeface="Arial"/>
              </a:rPr>
              <a:t> </a:t>
            </a:r>
            <a:r>
              <a:rPr sz="2180" dirty="0">
                <a:latin typeface="Arial"/>
                <a:cs typeface="Arial"/>
              </a:rPr>
              <a:t>a</a:t>
            </a:r>
            <a:r>
              <a:rPr sz="2180" spc="-50" dirty="0">
                <a:latin typeface="Arial"/>
                <a:cs typeface="Arial"/>
              </a:rPr>
              <a:t> </a:t>
            </a:r>
            <a:r>
              <a:rPr sz="2180" spc="-109" dirty="0">
                <a:latin typeface="Arial"/>
                <a:cs typeface="Arial"/>
              </a:rPr>
              <a:t>non-</a:t>
            </a:r>
            <a:r>
              <a:rPr sz="2180" spc="-79" dirty="0">
                <a:latin typeface="Arial"/>
                <a:cs typeface="Arial"/>
              </a:rPr>
              <a:t>systematic</a:t>
            </a:r>
            <a:r>
              <a:rPr sz="2180" spc="-40" dirty="0">
                <a:latin typeface="Arial"/>
                <a:cs typeface="Arial"/>
              </a:rPr>
              <a:t> </a:t>
            </a:r>
            <a:r>
              <a:rPr sz="2180" spc="-109" dirty="0">
                <a:latin typeface="Arial"/>
                <a:cs typeface="Arial"/>
              </a:rPr>
              <a:t>manner</a:t>
            </a:r>
            <a:r>
              <a:rPr sz="2180" spc="-50" dirty="0">
                <a:latin typeface="Arial"/>
                <a:cs typeface="Arial"/>
              </a:rPr>
              <a:t> </a:t>
            </a:r>
            <a:r>
              <a:rPr sz="2180" spc="-79" dirty="0">
                <a:latin typeface="Arial"/>
                <a:cs typeface="Arial"/>
              </a:rPr>
              <a:t>and</a:t>
            </a:r>
            <a:r>
              <a:rPr sz="2180" spc="-40" dirty="0">
                <a:latin typeface="Arial"/>
                <a:cs typeface="Arial"/>
              </a:rPr>
              <a:t> </a:t>
            </a:r>
            <a:r>
              <a:rPr sz="2180" spc="-20" dirty="0">
                <a:latin typeface="Arial"/>
                <a:cs typeface="Arial"/>
              </a:rPr>
              <a:t>often</a:t>
            </a:r>
            <a:r>
              <a:rPr sz="2180" spc="-50" dirty="0">
                <a:latin typeface="Arial"/>
                <a:cs typeface="Arial"/>
              </a:rPr>
              <a:t> involving</a:t>
            </a:r>
            <a:r>
              <a:rPr sz="2180" spc="-40" dirty="0">
                <a:latin typeface="Arial"/>
                <a:cs typeface="Arial"/>
              </a:rPr>
              <a:t> only</a:t>
            </a:r>
            <a:r>
              <a:rPr sz="2180" spc="-50" dirty="0">
                <a:latin typeface="Arial"/>
                <a:cs typeface="Arial"/>
              </a:rPr>
              <a:t> </a:t>
            </a:r>
            <a:r>
              <a:rPr sz="2180" dirty="0">
                <a:latin typeface="Arial"/>
                <a:cs typeface="Arial"/>
              </a:rPr>
              <a:t>a</a:t>
            </a:r>
            <a:r>
              <a:rPr sz="2180" spc="-40" dirty="0">
                <a:latin typeface="Arial"/>
                <a:cs typeface="Arial"/>
              </a:rPr>
              <a:t> few</a:t>
            </a:r>
            <a:r>
              <a:rPr sz="2180" spc="-50" dirty="0">
                <a:latin typeface="Arial"/>
                <a:cs typeface="Arial"/>
              </a:rPr>
              <a:t> </a:t>
            </a:r>
            <a:r>
              <a:rPr sz="2180" spc="-20" dirty="0">
                <a:latin typeface="Arial"/>
                <a:cs typeface="Arial"/>
              </a:rPr>
              <a:t>cases</a:t>
            </a:r>
            <a:endParaRPr sz="2180" dirty="0">
              <a:latin typeface="Arial"/>
              <a:cs typeface="Arial"/>
            </a:endParaRPr>
          </a:p>
          <a:p>
            <a:pPr marL="597730" indent="-270552">
              <a:spcBef>
                <a:spcPts val="495"/>
              </a:spcBef>
              <a:buClr>
                <a:srgbClr val="3333B2"/>
              </a:buClr>
              <a:buSzPct val="60000"/>
              <a:buChar char="►"/>
              <a:tabLst>
                <a:tab pos="597730" algn="l"/>
              </a:tabLst>
            </a:pPr>
            <a:r>
              <a:rPr sz="1982" dirty="0">
                <a:latin typeface="Arial"/>
                <a:cs typeface="Arial"/>
              </a:rPr>
              <a:t>Ex:</a:t>
            </a:r>
            <a:r>
              <a:rPr sz="1982" spc="119" dirty="0">
                <a:latin typeface="Arial"/>
                <a:cs typeface="Arial"/>
              </a:rPr>
              <a:t> </a:t>
            </a:r>
            <a:r>
              <a:rPr sz="1982" spc="-79" dirty="0">
                <a:latin typeface="Arial"/>
                <a:cs typeface="Arial"/>
              </a:rPr>
              <a:t>asking</a:t>
            </a:r>
            <a:r>
              <a:rPr sz="1982" spc="-50" dirty="0">
                <a:latin typeface="Arial"/>
                <a:cs typeface="Arial"/>
              </a:rPr>
              <a:t> </a:t>
            </a:r>
            <a:r>
              <a:rPr sz="1982" dirty="0">
                <a:latin typeface="Arial"/>
                <a:cs typeface="Arial"/>
              </a:rPr>
              <a:t>a</a:t>
            </a:r>
            <a:r>
              <a:rPr sz="1982" spc="-40" dirty="0">
                <a:latin typeface="Arial"/>
                <a:cs typeface="Arial"/>
              </a:rPr>
              <a:t> few</a:t>
            </a:r>
            <a:r>
              <a:rPr sz="1982" spc="-50" dirty="0">
                <a:latin typeface="Arial"/>
                <a:cs typeface="Arial"/>
              </a:rPr>
              <a:t> </a:t>
            </a:r>
            <a:r>
              <a:rPr sz="1982" dirty="0">
                <a:latin typeface="Arial"/>
                <a:cs typeface="Arial"/>
              </a:rPr>
              <a:t>of</a:t>
            </a:r>
            <a:r>
              <a:rPr sz="1982" spc="-40" dirty="0">
                <a:latin typeface="Arial"/>
                <a:cs typeface="Arial"/>
              </a:rPr>
              <a:t> </a:t>
            </a:r>
            <a:r>
              <a:rPr sz="1982" spc="-50" dirty="0">
                <a:latin typeface="Arial"/>
                <a:cs typeface="Arial"/>
              </a:rPr>
              <a:t>your </a:t>
            </a:r>
            <a:r>
              <a:rPr sz="1982" spc="-59" dirty="0">
                <a:latin typeface="Arial"/>
                <a:cs typeface="Arial"/>
              </a:rPr>
              <a:t>friends</a:t>
            </a:r>
            <a:r>
              <a:rPr sz="1982" spc="-50" dirty="0">
                <a:latin typeface="Arial"/>
                <a:cs typeface="Arial"/>
              </a:rPr>
              <a:t> </a:t>
            </a:r>
            <a:r>
              <a:rPr sz="1982" dirty="0">
                <a:latin typeface="Arial"/>
                <a:cs typeface="Arial"/>
              </a:rPr>
              <a:t>for</a:t>
            </a:r>
            <a:r>
              <a:rPr sz="1982" spc="-40" dirty="0">
                <a:latin typeface="Arial"/>
                <a:cs typeface="Arial"/>
              </a:rPr>
              <a:t> </a:t>
            </a:r>
            <a:r>
              <a:rPr sz="1982" dirty="0">
                <a:latin typeface="Arial"/>
                <a:cs typeface="Arial"/>
              </a:rPr>
              <a:t>their</a:t>
            </a:r>
            <a:r>
              <a:rPr sz="1982" spc="-50" dirty="0">
                <a:latin typeface="Arial"/>
                <a:cs typeface="Arial"/>
              </a:rPr>
              <a:t> </a:t>
            </a:r>
            <a:r>
              <a:rPr sz="1982" spc="-20" dirty="0">
                <a:latin typeface="Arial"/>
                <a:cs typeface="Arial"/>
              </a:rPr>
              <a:t>opinions</a:t>
            </a:r>
            <a:endParaRPr sz="1982" dirty="0">
              <a:latin typeface="Arial"/>
              <a:cs typeface="Arial"/>
            </a:endParaRPr>
          </a:p>
          <a:p>
            <a:pPr marL="50335" marR="368705">
              <a:lnSpc>
                <a:spcPts val="2378"/>
              </a:lnSpc>
              <a:spcBef>
                <a:spcPts val="1645"/>
              </a:spcBef>
            </a:pPr>
            <a:r>
              <a:rPr sz="2180" spc="-159" dirty="0">
                <a:solidFill>
                  <a:srgbClr val="00B0F0"/>
                </a:solidFill>
                <a:latin typeface="Arial"/>
                <a:cs typeface="Arial"/>
              </a:rPr>
              <a:t>Convenience</a:t>
            </a:r>
            <a:r>
              <a:rPr sz="2180" spc="10" dirty="0">
                <a:solidFill>
                  <a:srgbClr val="00B0F0"/>
                </a:solidFill>
                <a:latin typeface="Arial"/>
                <a:cs typeface="Arial"/>
              </a:rPr>
              <a:t> </a:t>
            </a:r>
            <a:r>
              <a:rPr sz="2180" spc="-109" dirty="0">
                <a:solidFill>
                  <a:srgbClr val="00B0F0"/>
                </a:solidFill>
                <a:latin typeface="Arial"/>
                <a:cs typeface="Arial"/>
              </a:rPr>
              <a:t>sample:</a:t>
            </a:r>
            <a:r>
              <a:rPr sz="2180" spc="218" dirty="0">
                <a:solidFill>
                  <a:srgbClr val="00B0F0"/>
                </a:solidFill>
                <a:latin typeface="Arial"/>
                <a:cs typeface="Arial"/>
              </a:rPr>
              <a:t> </a:t>
            </a:r>
            <a:r>
              <a:rPr sz="2180" spc="-69" dirty="0">
                <a:latin typeface="Arial"/>
                <a:cs typeface="Arial"/>
              </a:rPr>
              <a:t>individuals</a:t>
            </a:r>
            <a:r>
              <a:rPr sz="2180" spc="20" dirty="0">
                <a:latin typeface="Arial"/>
                <a:cs typeface="Arial"/>
              </a:rPr>
              <a:t> </a:t>
            </a:r>
            <a:r>
              <a:rPr sz="2180" spc="-69" dirty="0">
                <a:latin typeface="Arial"/>
                <a:cs typeface="Arial"/>
              </a:rPr>
              <a:t>who</a:t>
            </a:r>
            <a:r>
              <a:rPr sz="2180" spc="10" dirty="0">
                <a:latin typeface="Arial"/>
                <a:cs typeface="Arial"/>
              </a:rPr>
              <a:t> </a:t>
            </a:r>
            <a:r>
              <a:rPr sz="2180" spc="-139" dirty="0">
                <a:latin typeface="Arial"/>
                <a:cs typeface="Arial"/>
              </a:rPr>
              <a:t>are</a:t>
            </a:r>
            <a:r>
              <a:rPr sz="2180" spc="20" dirty="0">
                <a:latin typeface="Arial"/>
                <a:cs typeface="Arial"/>
              </a:rPr>
              <a:t> </a:t>
            </a:r>
            <a:r>
              <a:rPr sz="2180" spc="-159" dirty="0">
                <a:latin typeface="Arial"/>
                <a:cs typeface="Arial"/>
              </a:rPr>
              <a:t>easier</a:t>
            </a:r>
            <a:r>
              <a:rPr sz="2180" spc="10" dirty="0">
                <a:latin typeface="Arial"/>
                <a:cs typeface="Arial"/>
              </a:rPr>
              <a:t> </a:t>
            </a:r>
            <a:r>
              <a:rPr sz="2180" dirty="0">
                <a:latin typeface="Arial"/>
                <a:cs typeface="Arial"/>
              </a:rPr>
              <a:t>to</a:t>
            </a:r>
            <a:r>
              <a:rPr sz="2180" spc="20" dirty="0">
                <a:latin typeface="Arial"/>
                <a:cs typeface="Arial"/>
              </a:rPr>
              <a:t> </a:t>
            </a:r>
            <a:r>
              <a:rPr sz="2180" spc="-20" dirty="0">
                <a:latin typeface="Arial"/>
                <a:cs typeface="Arial"/>
              </a:rPr>
              <a:t>contact</a:t>
            </a:r>
            <a:r>
              <a:rPr sz="2180" spc="10" dirty="0">
                <a:latin typeface="Arial"/>
                <a:cs typeface="Arial"/>
              </a:rPr>
              <a:t> </a:t>
            </a:r>
            <a:r>
              <a:rPr sz="2180" dirty="0">
                <a:latin typeface="Arial"/>
                <a:cs typeface="Arial"/>
              </a:rPr>
              <a:t>or</a:t>
            </a:r>
            <a:r>
              <a:rPr sz="2180" spc="20" dirty="0">
                <a:latin typeface="Arial"/>
                <a:cs typeface="Arial"/>
              </a:rPr>
              <a:t> </a:t>
            </a:r>
            <a:r>
              <a:rPr sz="2180" spc="-20" dirty="0">
                <a:latin typeface="Arial"/>
                <a:cs typeface="Arial"/>
              </a:rPr>
              <a:t>reach </a:t>
            </a:r>
            <a:r>
              <a:rPr sz="2180" spc="-139" dirty="0">
                <a:latin typeface="Arial"/>
                <a:cs typeface="Arial"/>
              </a:rPr>
              <a:t>are</a:t>
            </a:r>
            <a:r>
              <a:rPr sz="2180" spc="-20" dirty="0">
                <a:latin typeface="Arial"/>
                <a:cs typeface="Arial"/>
              </a:rPr>
              <a:t> </a:t>
            </a:r>
            <a:r>
              <a:rPr sz="2180" spc="-109" dirty="0">
                <a:latin typeface="Arial"/>
                <a:cs typeface="Arial"/>
              </a:rPr>
              <a:t>more</a:t>
            </a:r>
            <a:r>
              <a:rPr sz="2180" spc="-10" dirty="0">
                <a:latin typeface="Arial"/>
                <a:cs typeface="Arial"/>
              </a:rPr>
              <a:t> </a:t>
            </a:r>
            <a:r>
              <a:rPr sz="2180" spc="-40" dirty="0">
                <a:latin typeface="Arial"/>
                <a:cs typeface="Arial"/>
              </a:rPr>
              <a:t>likely</a:t>
            </a:r>
            <a:r>
              <a:rPr sz="2180" spc="-20" dirty="0">
                <a:latin typeface="Arial"/>
                <a:cs typeface="Arial"/>
              </a:rPr>
              <a:t> </a:t>
            </a:r>
            <a:r>
              <a:rPr sz="2180" dirty="0">
                <a:latin typeface="Arial"/>
                <a:cs typeface="Arial"/>
              </a:rPr>
              <a:t>to</a:t>
            </a:r>
            <a:r>
              <a:rPr sz="2180" spc="-10" dirty="0">
                <a:latin typeface="Arial"/>
                <a:cs typeface="Arial"/>
              </a:rPr>
              <a:t> </a:t>
            </a:r>
            <a:r>
              <a:rPr sz="2180" spc="-40" dirty="0">
                <a:latin typeface="Arial"/>
                <a:cs typeface="Arial"/>
              </a:rPr>
              <a:t>be</a:t>
            </a:r>
            <a:r>
              <a:rPr sz="2180" spc="-10" dirty="0">
                <a:latin typeface="Arial"/>
                <a:cs typeface="Arial"/>
              </a:rPr>
              <a:t> </a:t>
            </a:r>
            <a:r>
              <a:rPr sz="2180" spc="-79" dirty="0">
                <a:latin typeface="Arial"/>
                <a:cs typeface="Arial"/>
              </a:rPr>
              <a:t>included</a:t>
            </a:r>
            <a:r>
              <a:rPr sz="2180" spc="-20" dirty="0">
                <a:latin typeface="Arial"/>
                <a:cs typeface="Arial"/>
              </a:rPr>
              <a:t> </a:t>
            </a:r>
            <a:r>
              <a:rPr sz="2180" dirty="0">
                <a:latin typeface="Arial"/>
                <a:cs typeface="Arial"/>
              </a:rPr>
              <a:t>in</a:t>
            </a:r>
            <a:r>
              <a:rPr sz="2180" spc="-10" dirty="0">
                <a:latin typeface="Arial"/>
                <a:cs typeface="Arial"/>
              </a:rPr>
              <a:t> </a:t>
            </a:r>
            <a:r>
              <a:rPr sz="2180" dirty="0">
                <a:latin typeface="Arial"/>
                <a:cs typeface="Arial"/>
              </a:rPr>
              <a:t>the</a:t>
            </a:r>
            <a:r>
              <a:rPr sz="2180" spc="-20" dirty="0">
                <a:latin typeface="Arial"/>
                <a:cs typeface="Arial"/>
              </a:rPr>
              <a:t> sample</a:t>
            </a:r>
            <a:endParaRPr sz="2180" dirty="0">
              <a:latin typeface="Arial"/>
              <a:cs typeface="Arial"/>
            </a:endParaRPr>
          </a:p>
          <a:p>
            <a:pPr marL="598989" marR="142197" indent="-271810">
              <a:spcBef>
                <a:spcPts val="495"/>
              </a:spcBef>
              <a:buClr>
                <a:srgbClr val="3333B2"/>
              </a:buClr>
              <a:buSzPct val="60000"/>
              <a:buChar char="►"/>
              <a:tabLst>
                <a:tab pos="598989" algn="l"/>
              </a:tabLst>
            </a:pPr>
            <a:r>
              <a:rPr sz="1982" dirty="0">
                <a:latin typeface="Arial"/>
                <a:cs typeface="Arial"/>
              </a:rPr>
              <a:t>Ex:</a:t>
            </a:r>
            <a:r>
              <a:rPr sz="1982" spc="89" dirty="0">
                <a:latin typeface="Arial"/>
                <a:cs typeface="Arial"/>
              </a:rPr>
              <a:t> </a:t>
            </a:r>
            <a:r>
              <a:rPr sz="1982" spc="-59" dirty="0">
                <a:latin typeface="Arial"/>
                <a:cs typeface="Arial"/>
              </a:rPr>
              <a:t>conducting</a:t>
            </a:r>
            <a:r>
              <a:rPr sz="1982" spc="-20" dirty="0">
                <a:latin typeface="Arial"/>
                <a:cs typeface="Arial"/>
              </a:rPr>
              <a:t> </a:t>
            </a:r>
            <a:r>
              <a:rPr sz="1982" dirty="0">
                <a:latin typeface="Arial"/>
                <a:cs typeface="Arial"/>
              </a:rPr>
              <a:t>a</a:t>
            </a:r>
            <a:r>
              <a:rPr sz="1982" spc="-20" dirty="0">
                <a:latin typeface="Arial"/>
                <a:cs typeface="Arial"/>
              </a:rPr>
              <a:t> </a:t>
            </a:r>
            <a:r>
              <a:rPr sz="1982" spc="-119" dirty="0">
                <a:latin typeface="Arial"/>
                <a:cs typeface="Arial"/>
              </a:rPr>
              <a:t>school-</a:t>
            </a:r>
            <a:r>
              <a:rPr sz="1982" spc="-40" dirty="0">
                <a:latin typeface="Arial"/>
                <a:cs typeface="Arial"/>
              </a:rPr>
              <a:t>wide</a:t>
            </a:r>
            <a:r>
              <a:rPr sz="1982" spc="-30" dirty="0">
                <a:latin typeface="Arial"/>
                <a:cs typeface="Arial"/>
              </a:rPr>
              <a:t> </a:t>
            </a:r>
            <a:r>
              <a:rPr sz="1982" spc="-109" dirty="0">
                <a:latin typeface="Arial"/>
                <a:cs typeface="Arial"/>
              </a:rPr>
              <a:t>survey</a:t>
            </a:r>
            <a:r>
              <a:rPr sz="1982" spc="-20" dirty="0">
                <a:latin typeface="Arial"/>
                <a:cs typeface="Arial"/>
              </a:rPr>
              <a:t> by</a:t>
            </a:r>
            <a:r>
              <a:rPr sz="1982" spc="-10" dirty="0">
                <a:latin typeface="Arial"/>
                <a:cs typeface="Arial"/>
              </a:rPr>
              <a:t> </a:t>
            </a:r>
            <a:r>
              <a:rPr sz="1982" spc="-50" dirty="0">
                <a:latin typeface="Arial"/>
                <a:cs typeface="Arial"/>
              </a:rPr>
              <a:t>stopping</a:t>
            </a:r>
            <a:r>
              <a:rPr sz="1982" spc="-20" dirty="0">
                <a:latin typeface="Arial"/>
                <a:cs typeface="Arial"/>
              </a:rPr>
              <a:t> </a:t>
            </a:r>
            <a:r>
              <a:rPr lang="en-US" sz="1982" spc="-69" dirty="0">
                <a:latin typeface="Arial"/>
                <a:cs typeface="Arial"/>
              </a:rPr>
              <a:t>WSU students</a:t>
            </a:r>
            <a:r>
              <a:rPr sz="1982" spc="-30" dirty="0">
                <a:latin typeface="Arial"/>
                <a:cs typeface="Arial"/>
              </a:rPr>
              <a:t> </a:t>
            </a:r>
            <a:r>
              <a:rPr sz="1982" spc="-178" dirty="0">
                <a:latin typeface="Arial"/>
                <a:cs typeface="Arial"/>
              </a:rPr>
              <a:t>as</a:t>
            </a:r>
            <a:r>
              <a:rPr sz="1982" spc="50" dirty="0">
                <a:latin typeface="Arial"/>
                <a:cs typeface="Arial"/>
              </a:rPr>
              <a:t> </a:t>
            </a:r>
            <a:r>
              <a:rPr sz="1982" spc="-20" dirty="0">
                <a:latin typeface="Arial"/>
                <a:cs typeface="Arial"/>
              </a:rPr>
              <a:t>they </a:t>
            </a:r>
            <a:r>
              <a:rPr sz="1982" spc="-40" dirty="0">
                <a:latin typeface="Arial"/>
                <a:cs typeface="Arial"/>
              </a:rPr>
              <a:t>exit </a:t>
            </a:r>
            <a:r>
              <a:rPr lang="en-US" sz="1982" spc="-139" dirty="0">
                <a:latin typeface="Arial"/>
                <a:cs typeface="Arial"/>
              </a:rPr>
              <a:t>the Dining Commons </a:t>
            </a:r>
            <a:endParaRPr sz="1982" dirty="0">
              <a:latin typeface="Arial"/>
              <a:cs typeface="Arial"/>
            </a:endParaRPr>
          </a:p>
          <a:p>
            <a:pPr marL="50335" marR="35235">
              <a:lnSpc>
                <a:spcPts val="2378"/>
              </a:lnSpc>
              <a:spcBef>
                <a:spcPts val="1645"/>
              </a:spcBef>
            </a:pPr>
            <a:r>
              <a:rPr sz="2180" spc="-129" dirty="0">
                <a:solidFill>
                  <a:srgbClr val="00B0F0"/>
                </a:solidFill>
                <a:latin typeface="Arial"/>
                <a:cs typeface="Arial"/>
              </a:rPr>
              <a:t>Random</a:t>
            </a:r>
            <a:r>
              <a:rPr sz="2180" spc="-20" dirty="0">
                <a:solidFill>
                  <a:srgbClr val="00B0F0"/>
                </a:solidFill>
                <a:latin typeface="Arial"/>
                <a:cs typeface="Arial"/>
              </a:rPr>
              <a:t> (probability)</a:t>
            </a:r>
            <a:r>
              <a:rPr sz="2180" spc="10" dirty="0">
                <a:solidFill>
                  <a:srgbClr val="00B0F0"/>
                </a:solidFill>
                <a:latin typeface="Arial"/>
                <a:cs typeface="Arial"/>
              </a:rPr>
              <a:t> </a:t>
            </a:r>
            <a:r>
              <a:rPr sz="2180" spc="-109" dirty="0">
                <a:solidFill>
                  <a:srgbClr val="00B0F0"/>
                </a:solidFill>
                <a:latin typeface="Arial"/>
                <a:cs typeface="Arial"/>
              </a:rPr>
              <a:t>sample:</a:t>
            </a:r>
            <a:r>
              <a:rPr sz="2180" spc="218" dirty="0">
                <a:solidFill>
                  <a:srgbClr val="00B0F0"/>
                </a:solidFill>
                <a:latin typeface="Arial"/>
                <a:cs typeface="Arial"/>
              </a:rPr>
              <a:t> </a:t>
            </a:r>
            <a:r>
              <a:rPr sz="2180" spc="-129" dirty="0">
                <a:latin typeface="Arial"/>
                <a:cs typeface="Arial"/>
              </a:rPr>
              <a:t>every</a:t>
            </a:r>
            <a:r>
              <a:rPr sz="2180" spc="10" dirty="0">
                <a:latin typeface="Arial"/>
                <a:cs typeface="Arial"/>
              </a:rPr>
              <a:t> </a:t>
            </a:r>
            <a:r>
              <a:rPr sz="2180" spc="-59" dirty="0">
                <a:latin typeface="Arial"/>
                <a:cs typeface="Arial"/>
              </a:rPr>
              <a:t>individual</a:t>
            </a:r>
            <a:r>
              <a:rPr sz="2180" spc="10" dirty="0">
                <a:latin typeface="Arial"/>
                <a:cs typeface="Arial"/>
              </a:rPr>
              <a:t> </a:t>
            </a:r>
            <a:r>
              <a:rPr sz="2180" dirty="0">
                <a:latin typeface="Arial"/>
                <a:cs typeface="Arial"/>
              </a:rPr>
              <a:t>in</a:t>
            </a:r>
            <a:r>
              <a:rPr sz="2180" spc="10" dirty="0">
                <a:latin typeface="Arial"/>
                <a:cs typeface="Arial"/>
              </a:rPr>
              <a:t> </a:t>
            </a:r>
            <a:r>
              <a:rPr sz="2180" dirty="0">
                <a:latin typeface="Arial"/>
                <a:cs typeface="Arial"/>
              </a:rPr>
              <a:t>the </a:t>
            </a:r>
            <a:r>
              <a:rPr sz="2180" spc="-59" dirty="0">
                <a:latin typeface="Arial"/>
                <a:cs typeface="Arial"/>
              </a:rPr>
              <a:t>population</a:t>
            </a:r>
            <a:r>
              <a:rPr sz="2180" spc="10" dirty="0">
                <a:latin typeface="Arial"/>
                <a:cs typeface="Arial"/>
              </a:rPr>
              <a:t> </a:t>
            </a:r>
            <a:r>
              <a:rPr sz="2180" spc="-178" dirty="0">
                <a:latin typeface="Arial"/>
                <a:cs typeface="Arial"/>
              </a:rPr>
              <a:t>has</a:t>
            </a:r>
            <a:r>
              <a:rPr sz="2180" spc="30" dirty="0">
                <a:latin typeface="Arial"/>
                <a:cs typeface="Arial"/>
              </a:rPr>
              <a:t> </a:t>
            </a:r>
            <a:r>
              <a:rPr sz="2180" spc="-99" dirty="0">
                <a:latin typeface="Arial"/>
                <a:cs typeface="Arial"/>
              </a:rPr>
              <a:t>a </a:t>
            </a:r>
            <a:r>
              <a:rPr sz="2180" spc="-69" dirty="0">
                <a:latin typeface="Arial"/>
                <a:cs typeface="Arial"/>
              </a:rPr>
              <a:t>known,</a:t>
            </a:r>
            <a:r>
              <a:rPr sz="2180" spc="-30" dirty="0">
                <a:latin typeface="Arial"/>
                <a:cs typeface="Arial"/>
              </a:rPr>
              <a:t> </a:t>
            </a:r>
            <a:r>
              <a:rPr sz="2180" spc="-129" dirty="0">
                <a:latin typeface="Arial"/>
                <a:cs typeface="Arial"/>
              </a:rPr>
              <a:t>non-</a:t>
            </a:r>
            <a:r>
              <a:rPr sz="2180" spc="-59" dirty="0">
                <a:latin typeface="Arial"/>
                <a:cs typeface="Arial"/>
              </a:rPr>
              <a:t>zero</a:t>
            </a:r>
            <a:r>
              <a:rPr sz="2180" spc="-10" dirty="0">
                <a:latin typeface="Arial"/>
                <a:cs typeface="Arial"/>
              </a:rPr>
              <a:t> </a:t>
            </a:r>
            <a:r>
              <a:rPr sz="2180" spc="-40" dirty="0">
                <a:latin typeface="Arial"/>
                <a:cs typeface="Arial"/>
              </a:rPr>
              <a:t>probability</a:t>
            </a:r>
            <a:r>
              <a:rPr sz="2180" spc="-20" dirty="0">
                <a:latin typeface="Arial"/>
                <a:cs typeface="Arial"/>
              </a:rPr>
              <a:t> </a:t>
            </a:r>
            <a:r>
              <a:rPr sz="2180" dirty="0">
                <a:latin typeface="Arial"/>
                <a:cs typeface="Arial"/>
              </a:rPr>
              <a:t>of</a:t>
            </a:r>
            <a:r>
              <a:rPr sz="2180" spc="-20" dirty="0">
                <a:latin typeface="Arial"/>
                <a:cs typeface="Arial"/>
              </a:rPr>
              <a:t> </a:t>
            </a:r>
            <a:r>
              <a:rPr sz="2180" spc="-69" dirty="0">
                <a:latin typeface="Arial"/>
                <a:cs typeface="Arial"/>
              </a:rPr>
              <a:t>being</a:t>
            </a:r>
            <a:r>
              <a:rPr sz="2180" spc="-20" dirty="0">
                <a:latin typeface="Arial"/>
                <a:cs typeface="Arial"/>
              </a:rPr>
              <a:t> </a:t>
            </a:r>
            <a:r>
              <a:rPr sz="2180" spc="-79" dirty="0">
                <a:latin typeface="Arial"/>
                <a:cs typeface="Arial"/>
              </a:rPr>
              <a:t>included</a:t>
            </a:r>
            <a:r>
              <a:rPr sz="2180" spc="-10" dirty="0">
                <a:latin typeface="Arial"/>
                <a:cs typeface="Arial"/>
              </a:rPr>
              <a:t> </a:t>
            </a:r>
            <a:r>
              <a:rPr sz="2180" dirty="0">
                <a:latin typeface="Arial"/>
                <a:cs typeface="Arial"/>
              </a:rPr>
              <a:t>in</a:t>
            </a:r>
            <a:r>
              <a:rPr sz="2180" spc="-20" dirty="0">
                <a:latin typeface="Arial"/>
                <a:cs typeface="Arial"/>
              </a:rPr>
              <a:t> </a:t>
            </a:r>
            <a:r>
              <a:rPr sz="2180" dirty="0">
                <a:latin typeface="Arial"/>
                <a:cs typeface="Arial"/>
              </a:rPr>
              <a:t>the</a:t>
            </a:r>
            <a:r>
              <a:rPr sz="2180" spc="-20" dirty="0">
                <a:latin typeface="Arial"/>
                <a:cs typeface="Arial"/>
              </a:rPr>
              <a:t> </a:t>
            </a:r>
            <a:r>
              <a:rPr sz="2180" spc="-139" dirty="0">
                <a:latin typeface="Arial"/>
                <a:cs typeface="Arial"/>
              </a:rPr>
              <a:t>sample</a:t>
            </a:r>
            <a:r>
              <a:rPr sz="2180" spc="-10" dirty="0">
                <a:latin typeface="Arial"/>
                <a:cs typeface="Arial"/>
              </a:rPr>
              <a:t> </a:t>
            </a:r>
            <a:r>
              <a:rPr sz="2180" spc="-79" dirty="0">
                <a:latin typeface="Arial"/>
                <a:cs typeface="Arial"/>
              </a:rPr>
              <a:t>and</a:t>
            </a:r>
            <a:r>
              <a:rPr sz="2180" spc="-20" dirty="0">
                <a:latin typeface="Arial"/>
                <a:cs typeface="Arial"/>
              </a:rPr>
              <a:t> </a:t>
            </a:r>
            <a:r>
              <a:rPr sz="2180" spc="-50" dirty="0">
                <a:latin typeface="Arial"/>
                <a:cs typeface="Arial"/>
              </a:rPr>
              <a:t>is </a:t>
            </a:r>
            <a:r>
              <a:rPr sz="2180" spc="-69" dirty="0">
                <a:latin typeface="Arial"/>
                <a:cs typeface="Arial"/>
              </a:rPr>
              <a:t>randomly</a:t>
            </a:r>
            <a:r>
              <a:rPr sz="2180" dirty="0">
                <a:latin typeface="Arial"/>
                <a:cs typeface="Arial"/>
              </a:rPr>
              <a:t> </a:t>
            </a:r>
            <a:r>
              <a:rPr sz="2180" spc="-129" dirty="0">
                <a:latin typeface="Arial"/>
                <a:cs typeface="Arial"/>
              </a:rPr>
              <a:t>selected</a:t>
            </a:r>
            <a:r>
              <a:rPr sz="2180" dirty="0">
                <a:latin typeface="Arial"/>
                <a:cs typeface="Arial"/>
              </a:rPr>
              <a:t> </a:t>
            </a:r>
            <a:r>
              <a:rPr sz="2180" spc="-89" dirty="0">
                <a:latin typeface="Arial"/>
                <a:cs typeface="Arial"/>
              </a:rPr>
              <a:t>according</a:t>
            </a:r>
            <a:r>
              <a:rPr sz="2180" dirty="0">
                <a:latin typeface="Arial"/>
                <a:cs typeface="Arial"/>
              </a:rPr>
              <a:t> to this </a:t>
            </a:r>
            <a:r>
              <a:rPr sz="2180" spc="-20" dirty="0">
                <a:latin typeface="Arial"/>
                <a:cs typeface="Arial"/>
              </a:rPr>
              <a:t>probability</a:t>
            </a:r>
            <a:endParaRPr sz="2180" dirty="0">
              <a:latin typeface="Arial"/>
              <a:cs typeface="Arial"/>
            </a:endParaRPr>
          </a:p>
          <a:p>
            <a:pPr marL="598989" marR="35235" indent="-271810">
              <a:spcBef>
                <a:spcPts val="486"/>
              </a:spcBef>
              <a:buClr>
                <a:srgbClr val="3333B2"/>
              </a:buClr>
              <a:buSzPct val="60000"/>
              <a:buChar char="►"/>
              <a:tabLst>
                <a:tab pos="598989" algn="l"/>
              </a:tabLst>
            </a:pPr>
            <a:r>
              <a:rPr sz="1982" dirty="0">
                <a:latin typeface="Arial"/>
                <a:cs typeface="Arial"/>
              </a:rPr>
              <a:t>Ex:</a:t>
            </a:r>
            <a:r>
              <a:rPr sz="1982" spc="79" dirty="0">
                <a:latin typeface="Arial"/>
                <a:cs typeface="Arial"/>
              </a:rPr>
              <a:t> </a:t>
            </a:r>
            <a:r>
              <a:rPr sz="1982" spc="-59" dirty="0">
                <a:latin typeface="Arial"/>
                <a:cs typeface="Arial"/>
              </a:rPr>
              <a:t>conducting</a:t>
            </a:r>
            <a:r>
              <a:rPr sz="1982" spc="-10" dirty="0">
                <a:latin typeface="Arial"/>
                <a:cs typeface="Arial"/>
              </a:rPr>
              <a:t> </a:t>
            </a:r>
            <a:r>
              <a:rPr sz="1982" dirty="0">
                <a:latin typeface="Arial"/>
                <a:cs typeface="Arial"/>
              </a:rPr>
              <a:t>that</a:t>
            </a:r>
            <a:r>
              <a:rPr sz="1982" spc="-10" dirty="0">
                <a:latin typeface="Arial"/>
                <a:cs typeface="Arial"/>
              </a:rPr>
              <a:t> </a:t>
            </a:r>
            <a:r>
              <a:rPr sz="1982" spc="-178" dirty="0">
                <a:latin typeface="Arial"/>
                <a:cs typeface="Arial"/>
              </a:rPr>
              <a:t>same</a:t>
            </a:r>
            <a:r>
              <a:rPr sz="1982" spc="40" dirty="0">
                <a:latin typeface="Arial"/>
                <a:cs typeface="Arial"/>
              </a:rPr>
              <a:t> </a:t>
            </a:r>
            <a:r>
              <a:rPr sz="1982" spc="-99" dirty="0">
                <a:latin typeface="Arial"/>
                <a:cs typeface="Arial"/>
              </a:rPr>
              <a:t>survey</a:t>
            </a:r>
            <a:r>
              <a:rPr sz="1982" spc="-10" dirty="0">
                <a:latin typeface="Arial"/>
                <a:cs typeface="Arial"/>
              </a:rPr>
              <a:t> </a:t>
            </a:r>
            <a:r>
              <a:rPr sz="1982" spc="-40" dirty="0">
                <a:latin typeface="Arial"/>
                <a:cs typeface="Arial"/>
              </a:rPr>
              <a:t>by</a:t>
            </a:r>
            <a:r>
              <a:rPr sz="1982" spc="-10" dirty="0">
                <a:latin typeface="Arial"/>
                <a:cs typeface="Arial"/>
              </a:rPr>
              <a:t> </a:t>
            </a:r>
            <a:r>
              <a:rPr sz="1982" spc="-59" dirty="0">
                <a:latin typeface="Arial"/>
                <a:cs typeface="Arial"/>
              </a:rPr>
              <a:t>randomly</a:t>
            </a:r>
            <a:r>
              <a:rPr sz="1982" spc="-20" dirty="0">
                <a:latin typeface="Arial"/>
                <a:cs typeface="Arial"/>
              </a:rPr>
              <a:t> </a:t>
            </a:r>
            <a:r>
              <a:rPr sz="1982" spc="-79" dirty="0">
                <a:latin typeface="Arial"/>
                <a:cs typeface="Arial"/>
              </a:rPr>
              <a:t>selecting</a:t>
            </a:r>
            <a:r>
              <a:rPr sz="1982" spc="-10" dirty="0">
                <a:latin typeface="Arial"/>
                <a:cs typeface="Arial"/>
              </a:rPr>
              <a:t> </a:t>
            </a:r>
            <a:r>
              <a:rPr sz="1982" spc="-168" dirty="0">
                <a:latin typeface="Arial"/>
                <a:cs typeface="Arial"/>
              </a:rPr>
              <a:t>names</a:t>
            </a:r>
            <a:r>
              <a:rPr sz="1982" spc="30" dirty="0">
                <a:latin typeface="Arial"/>
                <a:cs typeface="Arial"/>
              </a:rPr>
              <a:t> </a:t>
            </a:r>
            <a:r>
              <a:rPr sz="1982" dirty="0">
                <a:latin typeface="Arial"/>
                <a:cs typeface="Arial"/>
              </a:rPr>
              <a:t>from</a:t>
            </a:r>
            <a:r>
              <a:rPr sz="1982" spc="-10" dirty="0">
                <a:latin typeface="Arial"/>
                <a:cs typeface="Arial"/>
              </a:rPr>
              <a:t> </a:t>
            </a:r>
            <a:r>
              <a:rPr sz="1982" spc="-50" dirty="0">
                <a:latin typeface="Arial"/>
                <a:cs typeface="Arial"/>
              </a:rPr>
              <a:t>the </a:t>
            </a:r>
            <a:r>
              <a:rPr sz="1982" spc="-99" dirty="0">
                <a:latin typeface="Arial"/>
                <a:cs typeface="Arial"/>
              </a:rPr>
              <a:t>school</a:t>
            </a:r>
            <a:r>
              <a:rPr sz="1982" spc="50" dirty="0">
                <a:latin typeface="Arial"/>
                <a:cs typeface="Arial"/>
              </a:rPr>
              <a:t> </a:t>
            </a:r>
            <a:r>
              <a:rPr sz="1982" spc="-20" dirty="0">
                <a:latin typeface="Arial"/>
                <a:cs typeface="Arial"/>
              </a:rPr>
              <a:t>directory</a:t>
            </a:r>
            <a:endParaRPr sz="1982" dirty="0">
              <a:latin typeface="Arial"/>
              <a:cs typeface="Arial"/>
            </a:endParaRPr>
          </a:p>
        </p:txBody>
      </p:sp>
      <p:grpSp>
        <p:nvGrpSpPr>
          <p:cNvPr id="6" name="object 6">
            <a:extLst>
              <a:ext uri="{FF2B5EF4-FFF2-40B4-BE49-F238E27FC236}">
                <a16:creationId xmlns:a16="http://schemas.microsoft.com/office/drawing/2014/main" id="{A2F2F0A9-2CD8-2F89-54BA-43FF0414EEB0}"/>
              </a:ext>
            </a:extLst>
          </p:cNvPr>
          <p:cNvGrpSpPr/>
          <p:nvPr/>
        </p:nvGrpSpPr>
        <p:grpSpPr>
          <a:xfrm>
            <a:off x="3435886" y="5530788"/>
            <a:ext cx="8583196" cy="942503"/>
            <a:chOff x="138547" y="2686128"/>
            <a:chExt cx="4331335" cy="475615"/>
          </a:xfrm>
        </p:grpSpPr>
        <p:sp>
          <p:nvSpPr>
            <p:cNvPr id="7" name="object 7">
              <a:extLst>
                <a:ext uri="{FF2B5EF4-FFF2-40B4-BE49-F238E27FC236}">
                  <a16:creationId xmlns:a16="http://schemas.microsoft.com/office/drawing/2014/main" id="{6A8C78C7-D1CA-9A2E-8D9B-39999EC54392}"/>
                </a:ext>
              </a:extLst>
            </p:cNvPr>
            <p:cNvSpPr/>
            <p:nvPr/>
          </p:nvSpPr>
          <p:spPr>
            <a:xfrm>
              <a:off x="138547" y="2686128"/>
              <a:ext cx="4331335" cy="475615"/>
            </a:xfrm>
            <a:custGeom>
              <a:avLst/>
              <a:gdLst/>
              <a:ahLst/>
              <a:cxnLst/>
              <a:rect l="l" t="t" r="r" b="b"/>
              <a:pathLst>
                <a:path w="4331335" h="475614">
                  <a:moveTo>
                    <a:pt x="4276964" y="0"/>
                  </a:moveTo>
                  <a:lnTo>
                    <a:pt x="54000" y="0"/>
                  </a:lnTo>
                  <a:lnTo>
                    <a:pt x="32980" y="4243"/>
                  </a:lnTo>
                  <a:lnTo>
                    <a:pt x="15816" y="15816"/>
                  </a:lnTo>
                  <a:lnTo>
                    <a:pt x="4243" y="32980"/>
                  </a:lnTo>
                  <a:lnTo>
                    <a:pt x="0" y="54000"/>
                  </a:lnTo>
                  <a:lnTo>
                    <a:pt x="0" y="421231"/>
                  </a:lnTo>
                  <a:lnTo>
                    <a:pt x="4243" y="442250"/>
                  </a:lnTo>
                  <a:lnTo>
                    <a:pt x="15816" y="459415"/>
                  </a:lnTo>
                  <a:lnTo>
                    <a:pt x="32980" y="470987"/>
                  </a:lnTo>
                  <a:lnTo>
                    <a:pt x="54000" y="475231"/>
                  </a:lnTo>
                  <a:lnTo>
                    <a:pt x="4276964" y="475231"/>
                  </a:lnTo>
                  <a:lnTo>
                    <a:pt x="4297984" y="470987"/>
                  </a:lnTo>
                  <a:lnTo>
                    <a:pt x="4315149" y="459415"/>
                  </a:lnTo>
                  <a:lnTo>
                    <a:pt x="4326721" y="442250"/>
                  </a:lnTo>
                  <a:lnTo>
                    <a:pt x="4330965" y="421231"/>
                  </a:lnTo>
                  <a:lnTo>
                    <a:pt x="4330965" y="54000"/>
                  </a:lnTo>
                  <a:lnTo>
                    <a:pt x="4326721" y="32980"/>
                  </a:lnTo>
                  <a:lnTo>
                    <a:pt x="4315149" y="15816"/>
                  </a:lnTo>
                  <a:lnTo>
                    <a:pt x="4297984" y="4243"/>
                  </a:lnTo>
                  <a:lnTo>
                    <a:pt x="4276964" y="0"/>
                  </a:lnTo>
                  <a:close/>
                </a:path>
              </a:pathLst>
            </a:custGeom>
            <a:solidFill>
              <a:srgbClr val="A8E2A0"/>
            </a:solidFill>
          </p:spPr>
          <p:txBody>
            <a:bodyPr wrap="square" lIns="0" tIns="0" rIns="0" bIns="0" rtlCol="0"/>
            <a:lstStyle/>
            <a:p>
              <a:endParaRPr sz="3567"/>
            </a:p>
          </p:txBody>
        </p:sp>
        <p:sp>
          <p:nvSpPr>
            <p:cNvPr id="8" name="object 8">
              <a:extLst>
                <a:ext uri="{FF2B5EF4-FFF2-40B4-BE49-F238E27FC236}">
                  <a16:creationId xmlns:a16="http://schemas.microsoft.com/office/drawing/2014/main" id="{A85C46EA-E88B-74BF-2D3A-BD29C9C1B6E5}"/>
                </a:ext>
              </a:extLst>
            </p:cNvPr>
            <p:cNvSpPr/>
            <p:nvPr/>
          </p:nvSpPr>
          <p:spPr>
            <a:xfrm>
              <a:off x="156547" y="2704128"/>
              <a:ext cx="4295140" cy="439420"/>
            </a:xfrm>
            <a:custGeom>
              <a:avLst/>
              <a:gdLst/>
              <a:ahLst/>
              <a:cxnLst/>
              <a:rect l="l" t="t" r="r" b="b"/>
              <a:pathLst>
                <a:path w="4295140" h="439419">
                  <a:moveTo>
                    <a:pt x="4258964" y="0"/>
                  </a:moveTo>
                  <a:lnTo>
                    <a:pt x="36000" y="0"/>
                  </a:lnTo>
                  <a:lnTo>
                    <a:pt x="21987" y="2829"/>
                  </a:lnTo>
                  <a:lnTo>
                    <a:pt x="10544" y="10544"/>
                  </a:lnTo>
                  <a:lnTo>
                    <a:pt x="2829" y="21987"/>
                  </a:lnTo>
                  <a:lnTo>
                    <a:pt x="0" y="36000"/>
                  </a:lnTo>
                  <a:lnTo>
                    <a:pt x="0" y="403231"/>
                  </a:lnTo>
                  <a:lnTo>
                    <a:pt x="2829" y="417244"/>
                  </a:lnTo>
                  <a:lnTo>
                    <a:pt x="10544" y="428687"/>
                  </a:lnTo>
                  <a:lnTo>
                    <a:pt x="21987" y="436402"/>
                  </a:lnTo>
                  <a:lnTo>
                    <a:pt x="36000" y="439231"/>
                  </a:lnTo>
                  <a:lnTo>
                    <a:pt x="4258964" y="439231"/>
                  </a:lnTo>
                  <a:lnTo>
                    <a:pt x="4272977" y="436402"/>
                  </a:lnTo>
                  <a:lnTo>
                    <a:pt x="4284420" y="428687"/>
                  </a:lnTo>
                  <a:lnTo>
                    <a:pt x="4292136" y="417244"/>
                  </a:lnTo>
                  <a:lnTo>
                    <a:pt x="4294965" y="403231"/>
                  </a:lnTo>
                  <a:lnTo>
                    <a:pt x="4294965" y="36000"/>
                  </a:lnTo>
                  <a:lnTo>
                    <a:pt x="4292136" y="21987"/>
                  </a:lnTo>
                  <a:lnTo>
                    <a:pt x="4284420" y="10544"/>
                  </a:lnTo>
                  <a:lnTo>
                    <a:pt x="4272977" y="2829"/>
                  </a:lnTo>
                  <a:lnTo>
                    <a:pt x="4258964" y="0"/>
                  </a:lnTo>
                  <a:close/>
                </a:path>
              </a:pathLst>
            </a:custGeom>
            <a:solidFill>
              <a:srgbClr val="F1FAF0"/>
            </a:solidFill>
          </p:spPr>
          <p:txBody>
            <a:bodyPr wrap="square" lIns="0" tIns="0" rIns="0" bIns="0" rtlCol="0"/>
            <a:lstStyle/>
            <a:p>
              <a:endParaRPr sz="3567"/>
            </a:p>
          </p:txBody>
        </p:sp>
      </p:grpSp>
      <p:sp>
        <p:nvSpPr>
          <p:cNvPr id="10" name="TextBox 9">
            <a:extLst>
              <a:ext uri="{FF2B5EF4-FFF2-40B4-BE49-F238E27FC236}">
                <a16:creationId xmlns:a16="http://schemas.microsoft.com/office/drawing/2014/main" id="{C89F06FA-0433-1DE5-80CC-C7075F5020A9}"/>
              </a:ext>
            </a:extLst>
          </p:cNvPr>
          <p:cNvSpPr txBox="1"/>
          <p:nvPr/>
        </p:nvSpPr>
        <p:spPr>
          <a:xfrm>
            <a:off x="3659243" y="5679738"/>
            <a:ext cx="8136482" cy="705450"/>
          </a:xfrm>
          <a:prstGeom prst="rect">
            <a:avLst/>
          </a:prstGeom>
          <a:noFill/>
        </p:spPr>
        <p:txBody>
          <a:bodyPr wrap="square">
            <a:spAutoFit/>
          </a:bodyPr>
          <a:lstStyle/>
          <a:p>
            <a:pPr marL="50335" marR="453017">
              <a:lnSpc>
                <a:spcPct val="102699"/>
              </a:lnSpc>
            </a:pPr>
            <a:r>
              <a:rPr lang="en-US" sz="2000" spc="-40" dirty="0">
                <a:latin typeface="Arial"/>
                <a:cs typeface="Arial"/>
              </a:rPr>
              <a:t>Which</a:t>
            </a:r>
            <a:r>
              <a:rPr lang="en-US" sz="2000" spc="-20" dirty="0">
                <a:latin typeface="Arial"/>
                <a:cs typeface="Arial"/>
              </a:rPr>
              <a:t> </a:t>
            </a:r>
            <a:r>
              <a:rPr lang="en-US" sz="2000" spc="-109" dirty="0">
                <a:latin typeface="Arial"/>
                <a:cs typeface="Arial"/>
              </a:rPr>
              <a:t>approach</a:t>
            </a:r>
            <a:r>
              <a:rPr lang="en-US" sz="2000" spc="-10" dirty="0">
                <a:latin typeface="Arial"/>
                <a:cs typeface="Arial"/>
              </a:rPr>
              <a:t> </a:t>
            </a:r>
            <a:r>
              <a:rPr lang="en-US" sz="2000" dirty="0">
                <a:latin typeface="Arial"/>
                <a:cs typeface="Arial"/>
              </a:rPr>
              <a:t>will</a:t>
            </a:r>
            <a:r>
              <a:rPr lang="en-US" sz="2000" spc="-20" dirty="0">
                <a:latin typeface="Arial"/>
                <a:cs typeface="Arial"/>
              </a:rPr>
              <a:t> </a:t>
            </a:r>
            <a:r>
              <a:rPr lang="en-US" sz="2000" spc="-99" dirty="0">
                <a:latin typeface="Arial"/>
                <a:cs typeface="Arial"/>
              </a:rPr>
              <a:t>produce</a:t>
            </a:r>
            <a:r>
              <a:rPr lang="en-US" sz="2000" spc="-10" dirty="0">
                <a:latin typeface="Arial"/>
                <a:cs typeface="Arial"/>
              </a:rPr>
              <a:t> </a:t>
            </a:r>
            <a:r>
              <a:rPr lang="en-US" sz="2000" dirty="0">
                <a:latin typeface="Arial"/>
                <a:cs typeface="Arial"/>
              </a:rPr>
              <a:t>the</a:t>
            </a:r>
            <a:r>
              <a:rPr lang="en-US" sz="2000" spc="-20" dirty="0">
                <a:latin typeface="Arial"/>
                <a:cs typeface="Arial"/>
              </a:rPr>
              <a:t> </a:t>
            </a:r>
            <a:r>
              <a:rPr lang="en-US" sz="2000" spc="-50" dirty="0">
                <a:latin typeface="Arial"/>
                <a:cs typeface="Arial"/>
              </a:rPr>
              <a:t>best</a:t>
            </a:r>
            <a:r>
              <a:rPr lang="en-US" sz="2000" spc="-10" dirty="0">
                <a:latin typeface="Arial"/>
                <a:cs typeface="Arial"/>
              </a:rPr>
              <a:t> </a:t>
            </a:r>
            <a:r>
              <a:rPr lang="en-US" sz="2000" spc="-20" dirty="0">
                <a:latin typeface="Arial"/>
                <a:cs typeface="Arial"/>
              </a:rPr>
              <a:t>data </a:t>
            </a:r>
            <a:r>
              <a:rPr lang="en-US" sz="2000" spc="-50" dirty="0">
                <a:latin typeface="Arial"/>
                <a:cs typeface="Arial"/>
              </a:rPr>
              <a:t>and</a:t>
            </a:r>
            <a:r>
              <a:rPr lang="en-US" sz="2000" spc="-10" dirty="0">
                <a:latin typeface="Arial"/>
                <a:cs typeface="Arial"/>
              </a:rPr>
              <a:t> </a:t>
            </a:r>
            <a:r>
              <a:rPr lang="en-US" sz="2000" spc="-20" dirty="0">
                <a:latin typeface="Arial"/>
                <a:cs typeface="Arial"/>
              </a:rPr>
              <a:t>insight</a:t>
            </a:r>
            <a:r>
              <a:rPr lang="en-US" sz="2000" spc="-10" dirty="0">
                <a:latin typeface="Arial"/>
                <a:cs typeface="Arial"/>
              </a:rPr>
              <a:t> </a:t>
            </a:r>
            <a:r>
              <a:rPr lang="en-US" sz="2000" dirty="0">
                <a:latin typeface="Arial"/>
                <a:cs typeface="Arial"/>
              </a:rPr>
              <a:t>into</a:t>
            </a:r>
            <a:r>
              <a:rPr lang="en-US" sz="2000" spc="-10" dirty="0">
                <a:latin typeface="Arial"/>
                <a:cs typeface="Arial"/>
              </a:rPr>
              <a:t> </a:t>
            </a:r>
            <a:r>
              <a:rPr lang="en-US" sz="2000" dirty="0">
                <a:latin typeface="Arial"/>
                <a:cs typeface="Arial"/>
              </a:rPr>
              <a:t>the</a:t>
            </a:r>
            <a:r>
              <a:rPr lang="en-US" sz="2000" spc="-20" dirty="0">
                <a:latin typeface="Arial"/>
                <a:cs typeface="Arial"/>
              </a:rPr>
              <a:t> </a:t>
            </a:r>
            <a:r>
              <a:rPr lang="en-US" sz="2000" spc="-40" dirty="0">
                <a:latin typeface="Arial"/>
                <a:cs typeface="Arial"/>
              </a:rPr>
              <a:t>most </a:t>
            </a:r>
            <a:r>
              <a:rPr lang="en-US" sz="2000" spc="-69" dirty="0">
                <a:latin typeface="Arial"/>
                <a:cs typeface="Arial"/>
              </a:rPr>
              <a:t>popular</a:t>
            </a:r>
            <a:r>
              <a:rPr lang="en-US" sz="2000" dirty="0">
                <a:latin typeface="Arial"/>
                <a:cs typeface="Arial"/>
              </a:rPr>
              <a:t> </a:t>
            </a:r>
            <a:r>
              <a:rPr lang="en-US" sz="2000" spc="-99" dirty="0">
                <a:latin typeface="Arial"/>
                <a:cs typeface="Arial"/>
              </a:rPr>
              <a:t>majors</a:t>
            </a:r>
            <a:r>
              <a:rPr lang="en-US" sz="2000" spc="10" dirty="0">
                <a:latin typeface="Arial"/>
                <a:cs typeface="Arial"/>
              </a:rPr>
              <a:t> </a:t>
            </a:r>
            <a:r>
              <a:rPr lang="en-US" sz="2000" dirty="0">
                <a:latin typeface="Arial"/>
                <a:cs typeface="Arial"/>
              </a:rPr>
              <a:t>at</a:t>
            </a:r>
            <a:r>
              <a:rPr lang="en-US" sz="2000" spc="10" dirty="0">
                <a:latin typeface="Arial"/>
                <a:cs typeface="Arial"/>
              </a:rPr>
              <a:t> </a:t>
            </a:r>
            <a:r>
              <a:rPr lang="en-US" sz="2000" spc="-40" dirty="0">
                <a:latin typeface="Arial"/>
                <a:cs typeface="Arial"/>
              </a:rPr>
              <a:t>WSU?</a:t>
            </a:r>
            <a:r>
              <a:rPr lang="en-US" sz="2000" spc="208" dirty="0">
                <a:latin typeface="Arial"/>
                <a:cs typeface="Arial"/>
              </a:rPr>
              <a:t> </a:t>
            </a:r>
            <a:r>
              <a:rPr lang="en-US" sz="2000" spc="-40" dirty="0">
                <a:latin typeface="Arial"/>
                <a:cs typeface="Arial"/>
              </a:rPr>
              <a:t>Why?</a:t>
            </a:r>
            <a:endParaRPr lang="en-US" sz="2000" dirty="0">
              <a:latin typeface="Arial"/>
              <a:cs typeface="Arial"/>
            </a:endParaRPr>
          </a:p>
        </p:txBody>
      </p:sp>
    </p:spTree>
    <p:extLst>
      <p:ext uri="{BB962C8B-B14F-4D97-AF65-F5344CB8AC3E}">
        <p14:creationId xmlns:p14="http://schemas.microsoft.com/office/powerpoint/2010/main" val="985597159"/>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363</TotalTime>
  <Words>3396</Words>
  <Application>Microsoft Macintosh PowerPoint</Application>
  <PresentationFormat>Widescreen</PresentationFormat>
  <Paragraphs>254</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Corbel</vt:lpstr>
      <vt:lpstr>Helvetica</vt:lpstr>
      <vt:lpstr>Menlo</vt:lpstr>
      <vt:lpstr>Wingdings 2</vt:lpstr>
      <vt:lpstr>Frame</vt:lpstr>
      <vt:lpstr>Elementary Statistics – Sampling and Random Experiments </vt:lpstr>
      <vt:lpstr>Plan for Today</vt:lpstr>
      <vt:lpstr>Recap: Big Picture</vt:lpstr>
      <vt:lpstr>Recap: Big Picture</vt:lpstr>
      <vt:lpstr>Problems with a Census</vt:lpstr>
      <vt:lpstr>Problems with a Census</vt:lpstr>
      <vt:lpstr>Problems with a Census</vt:lpstr>
      <vt:lpstr>Approaches to Data Collection </vt:lpstr>
      <vt:lpstr>Approaches to Data Collection </vt:lpstr>
      <vt:lpstr>Simple Random Sampling</vt:lpstr>
      <vt:lpstr>Stratified Random Sampling</vt:lpstr>
      <vt:lpstr>Clustered and Multistage Sampling</vt:lpstr>
      <vt:lpstr>What are the pitfalls of non-representative sampling? </vt:lpstr>
      <vt:lpstr>What are the pitfalls of non-representative sampling? </vt:lpstr>
      <vt:lpstr>What are the pitfalls of non-representative sampling? </vt:lpstr>
      <vt:lpstr>What are the pitfalls of non-representative sampling? </vt:lpstr>
      <vt:lpstr>Practice</vt:lpstr>
      <vt:lpstr>Practice</vt:lpstr>
      <vt:lpstr>Practice</vt:lpstr>
      <vt:lpstr>Practice</vt:lpstr>
      <vt:lpstr>Practice</vt:lpstr>
      <vt:lpstr>Big Picture</vt:lpstr>
      <vt:lpstr>Big Picture</vt:lpstr>
      <vt:lpstr>Big Picture</vt:lpstr>
      <vt:lpstr>Types of Study Designs </vt:lpstr>
      <vt:lpstr>Types of Study Designs </vt:lpstr>
      <vt:lpstr>Types of Study Designs </vt:lpstr>
      <vt:lpstr>Types of Study Designs </vt:lpstr>
      <vt:lpstr>Types of Study Designs </vt:lpstr>
      <vt:lpstr>Visualizing Causality</vt:lpstr>
      <vt:lpstr>Confounding Variables</vt:lpstr>
      <vt:lpstr>Confounding Variables</vt:lpstr>
      <vt:lpstr>Randomization to the Rescue</vt:lpstr>
      <vt:lpstr>Blocking in Randomized Experiments</vt:lpstr>
      <vt:lpstr>Causality and Experimental Design Practice</vt:lpstr>
      <vt:lpstr>Causality and Experimental Design Practice</vt:lpstr>
      <vt:lpstr>Causality and Experimental Design Practice</vt:lpstr>
      <vt:lpstr>Causality and Experimental Design Practice</vt:lpstr>
      <vt:lpstr>Causality and Experimental Design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18</cp:revision>
  <dcterms:created xsi:type="dcterms:W3CDTF">2023-08-03T18:49:17Z</dcterms:created>
  <dcterms:modified xsi:type="dcterms:W3CDTF">2023-12-14T17:06:34Z</dcterms:modified>
</cp:coreProperties>
</file>