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4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3"/>
    <p:restoredTop sz="86089"/>
  </p:normalViewPr>
  <p:slideViewPr>
    <p:cSldViewPr snapToGrid="0">
      <p:cViewPr varScale="1">
        <p:scale>
          <a:sx n="92" d="100"/>
          <a:sy n="9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4" y="193852"/>
            <a:ext cx="977039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46759"/>
            <a:ext cx="8534400" cy="301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8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79"/>
              <a:t> </a:t>
            </a:r>
            <a:r>
              <a:rPr lang="en-US" spc="159"/>
              <a:t>&amp;</a:t>
            </a:r>
            <a:r>
              <a:rPr lang="en-US" spc="79"/>
              <a:t> </a:t>
            </a:r>
            <a:r>
              <a:rPr lang="en-US"/>
              <a:t>Descriptive</a:t>
            </a:r>
            <a:r>
              <a:rPr lang="en-US" spc="99"/>
              <a:t> </a:t>
            </a:r>
            <a:r>
              <a:rPr lang="en-US" spc="-20"/>
              <a:t>Statistics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59"/>
              <a:t> </a:t>
            </a:r>
            <a:r>
              <a:rPr lang="en-US" spc="-50"/>
              <a:t>220</a:t>
            </a:r>
            <a:endParaRPr lang="en-US"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4781">
              <a:spcBef>
                <a:spcPts val="377"/>
              </a:spcBef>
            </a:pPr>
            <a:fld id="{81D60167-4931-47E6-BA6A-407CBD079E47}" type="slidenum">
              <a:rPr lang="en-US" spc="-50" smtClean="0"/>
              <a:pPr marL="154781">
                <a:spcBef>
                  <a:spcPts val="377"/>
                </a:spcBef>
              </a:pPr>
              <a:t>‹#›</a:t>
            </a:fld>
            <a:r>
              <a:rPr lang="en-US" spc="-129"/>
              <a:t> </a:t>
            </a:r>
            <a:r>
              <a:rPr lang="en-US" spc="297"/>
              <a:t>/</a:t>
            </a:r>
            <a:r>
              <a:rPr lang="en-US" spc="-119"/>
              <a:t> </a:t>
            </a:r>
            <a:r>
              <a:rPr lang="en-US" spc="-50"/>
              <a:t>20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8759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Exploratory Data Analysis (EDA)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50" dirty="0"/>
              <a:t>(I)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001760" y="563731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3922556" y="5637311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7469" y="5637311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26539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6179102" y="5637311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81231" y="4059719"/>
            <a:ext cx="3004937" cy="1133772"/>
            <a:chOff x="2953616" y="2048654"/>
            <a:chExt cx="1516380" cy="572135"/>
          </a:xfrm>
        </p:grpSpPr>
        <p:sp>
          <p:nvSpPr>
            <p:cNvPr id="22" name="object 22"/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63070" y="4136303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0" name="object 30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10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40"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87231" y="3318743"/>
            <a:ext cx="2244894" cy="312070"/>
            <a:chOff x="1139977" y="1674736"/>
            <a:chExt cx="1132840" cy="157480"/>
          </a:xfrm>
        </p:grpSpPr>
        <p:sp>
          <p:nvSpPr>
            <p:cNvPr id="10" name="object 10"/>
            <p:cNvSpPr/>
            <p:nvPr/>
          </p:nvSpPr>
          <p:spPr>
            <a:xfrm>
              <a:off x="1142517" y="16772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9997" y="16772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72101" y="3673170"/>
            <a:ext cx="5012003" cy="393863"/>
            <a:chOff x="173545" y="1853590"/>
            <a:chExt cx="2529205" cy="198755"/>
          </a:xfrm>
        </p:grpSpPr>
        <p:sp>
          <p:nvSpPr>
            <p:cNvPr id="14" name="object 14"/>
            <p:cNvSpPr/>
            <p:nvPr/>
          </p:nvSpPr>
          <p:spPr>
            <a:xfrm>
              <a:off x="175767" y="1855813"/>
              <a:ext cx="2524760" cy="0"/>
            </a:xfrm>
            <a:custGeom>
              <a:avLst/>
              <a:gdLst/>
              <a:ahLst/>
              <a:cxnLst/>
              <a:rect l="l" t="t" r="r" b="b"/>
              <a:pathLst>
                <a:path w="2524760">
                  <a:moveTo>
                    <a:pt x="0" y="0"/>
                  </a:moveTo>
                  <a:lnTo>
                    <a:pt x="2524137" y="0"/>
                  </a:lnTo>
                </a:path>
              </a:pathLst>
            </a:custGeom>
            <a:ln w="4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517" y="189791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22555" y="2957608"/>
            <a:ext cx="1974349" cy="108578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  <a:p>
            <a:pPr marL="149747">
              <a:spcBef>
                <a:spcPts val="1060"/>
              </a:spcBef>
              <a:tabLst>
                <a:tab pos="1325074" algn="l"/>
              </a:tabLst>
            </a:pPr>
            <a:r>
              <a:rPr sz="1982" spc="-50" dirty="0">
                <a:latin typeface="Arial"/>
                <a:cs typeface="Arial"/>
              </a:rPr>
              <a:t>21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99" dirty="0"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87231" y="3755969"/>
            <a:ext cx="2244894" cy="612816"/>
            <a:chOff x="1139977" y="1895373"/>
            <a:chExt cx="1132840" cy="309245"/>
          </a:xfrm>
        </p:grpSpPr>
        <p:sp>
          <p:nvSpPr>
            <p:cNvPr id="18" name="object 18"/>
            <p:cNvSpPr/>
            <p:nvPr/>
          </p:nvSpPr>
          <p:spPr>
            <a:xfrm>
              <a:off x="2269997" y="189791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2517" y="2049741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5044" y="2049741"/>
              <a:ext cx="1122680" cy="152400"/>
            </a:xfrm>
            <a:custGeom>
              <a:avLst/>
              <a:gdLst/>
              <a:ahLst/>
              <a:cxnLst/>
              <a:rect l="l" t="t" r="r" b="b"/>
              <a:pathLst>
                <a:path w="1122680" h="152400">
                  <a:moveTo>
                    <a:pt x="404876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04876" y="151828"/>
                  </a:lnTo>
                  <a:lnTo>
                    <a:pt x="404876" y="0"/>
                  </a:lnTo>
                  <a:close/>
                </a:path>
                <a:path w="1122680" h="152400">
                  <a:moveTo>
                    <a:pt x="1122426" y="0"/>
                  </a:moveTo>
                  <a:lnTo>
                    <a:pt x="404888" y="0"/>
                  </a:lnTo>
                  <a:lnTo>
                    <a:pt x="404888" y="151828"/>
                  </a:lnTo>
                  <a:lnTo>
                    <a:pt x="1122426" y="151828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04481" y="3695705"/>
            <a:ext cx="30200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79" dirty="0">
                <a:latin typeface="Arial"/>
                <a:cs typeface="Arial"/>
              </a:rPr>
              <a:t>21</a:t>
            </a:r>
            <a:endParaRPr sz="198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3079" y="3996601"/>
            <a:ext cx="138921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>
              <a:spcBef>
                <a:spcPts val="188"/>
              </a:spcBef>
              <a:tabLst>
                <a:tab pos="1111149" algn="l"/>
              </a:tabLst>
            </a:pPr>
            <a:r>
              <a:rPr sz="1982" spc="-50" dirty="0">
                <a:latin typeface="Arial"/>
                <a:cs typeface="Arial"/>
              </a:rPr>
              <a:t>41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69" dirty="0">
                <a:latin typeface="Arial"/>
                <a:cs typeface="Arial"/>
              </a:rPr>
              <a:t>25</a:t>
            </a:r>
            <a:endParaRPr sz="1982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26539" y="406187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6031547" y="4061872"/>
            <a:ext cx="848127" cy="269304"/>
          </a:xfrm>
          <a:prstGeom prst="rect">
            <a:avLst/>
          </a:prstGeom>
          <a:solidFill>
            <a:srgbClr val="E9F7E7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1"/>
              </a:lnSpc>
            </a:pPr>
            <a:r>
              <a:rPr sz="1982" spc="-50" dirty="0">
                <a:latin typeface="Arial"/>
                <a:cs typeface="Arial"/>
              </a:rPr>
              <a:t>66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87231" y="4357712"/>
            <a:ext cx="2244894" cy="913559"/>
            <a:chOff x="1139977" y="2199030"/>
            <a:chExt cx="1132840" cy="461009"/>
          </a:xfrm>
        </p:grpSpPr>
        <p:sp>
          <p:nvSpPr>
            <p:cNvPr id="26" name="object 26"/>
            <p:cNvSpPr/>
            <p:nvPr/>
          </p:nvSpPr>
          <p:spPr>
            <a:xfrm>
              <a:off x="1142517" y="220157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9997" y="220157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2517" y="235339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9997" y="235339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2517" y="250524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2269997" y="250524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01761" y="3695705"/>
            <a:ext cx="1141322" cy="18652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982" dirty="0">
                <a:latin typeface="Arial"/>
                <a:cs typeface="Arial"/>
              </a:rPr>
              <a:t>Not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Rated </a:t>
            </a:r>
            <a:r>
              <a:rPr sz="1982" spc="-99" dirty="0">
                <a:latin typeface="Arial"/>
                <a:cs typeface="Arial"/>
              </a:rPr>
              <a:t>G</a:t>
            </a:r>
            <a:endParaRPr sz="1982">
              <a:latin typeface="Arial"/>
              <a:cs typeface="Arial"/>
            </a:endParaRPr>
          </a:p>
          <a:p>
            <a:pPr marL="25168" marR="437914">
              <a:lnSpc>
                <a:spcPts val="2378"/>
              </a:lnSpc>
              <a:spcBef>
                <a:spcPts val="59"/>
              </a:spcBef>
            </a:pPr>
            <a:r>
              <a:rPr sz="1982" spc="-50" dirty="0">
                <a:latin typeface="Arial"/>
                <a:cs typeface="Arial"/>
              </a:rPr>
              <a:t>PG </a:t>
            </a:r>
            <a:r>
              <a:rPr sz="1982" spc="-129" dirty="0">
                <a:latin typeface="Arial"/>
                <a:cs typeface="Arial"/>
              </a:rPr>
              <a:t>PG-13 </a:t>
            </a:r>
            <a:r>
              <a:rPr sz="1982" spc="-99" dirty="0">
                <a:latin typeface="Arial"/>
                <a:cs typeface="Arial"/>
              </a:rPr>
              <a:t>R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269"/>
              </a:lnSpc>
            </a:pPr>
            <a:r>
              <a:rPr sz="1982" spc="-109" dirty="0">
                <a:latin typeface="Arial"/>
                <a:cs typeface="Arial"/>
              </a:rPr>
              <a:t>NC-</a:t>
            </a:r>
            <a:r>
              <a:rPr sz="1982" spc="-50" dirty="0">
                <a:latin typeface="Arial"/>
                <a:cs typeface="Arial"/>
              </a:rPr>
              <a:t>17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92265" y="526538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3922556" y="4297470"/>
            <a:ext cx="552415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86828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328</a:t>
            </a:r>
            <a:endParaRPr sz="1982">
              <a:latin typeface="Arial"/>
              <a:cs typeface="Arial"/>
            </a:endParaRPr>
          </a:p>
          <a:p>
            <a:pPr marL="86828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856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1207</a:t>
            </a:r>
            <a:endParaRPr sz="1982">
              <a:latin typeface="Arial"/>
              <a:cs typeface="Arial"/>
            </a:endParaRPr>
          </a:p>
          <a:p>
            <a:pPr marL="149747">
              <a:lnSpc>
                <a:spcPts val="2378"/>
              </a:lnSpc>
            </a:pPr>
            <a:r>
              <a:rPr sz="1982" spc="-50" dirty="0">
                <a:latin typeface="Arial"/>
                <a:cs typeface="Arial"/>
              </a:rPr>
              <a:t>13</a:t>
            </a:r>
            <a:endParaRPr sz="19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7469" y="4297472"/>
            <a:ext cx="426580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ctr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143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252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68"/>
              </a:lnSpc>
            </a:pPr>
            <a:r>
              <a:rPr sz="1982" spc="-50" dirty="0">
                <a:latin typeface="Arial"/>
                <a:cs typeface="Arial"/>
              </a:rPr>
              <a:t>124</a:t>
            </a:r>
            <a:endParaRPr sz="1982">
              <a:latin typeface="Arial"/>
              <a:cs typeface="Arial"/>
            </a:endParaRPr>
          </a:p>
          <a:p>
            <a:pPr algn="ctr">
              <a:lnSpc>
                <a:spcPts val="2378"/>
              </a:lnSpc>
            </a:pPr>
            <a:r>
              <a:rPr sz="1982" spc="-119" dirty="0"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26539" y="5265382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7" name="object 37"/>
          <p:cNvSpPr txBox="1"/>
          <p:nvPr/>
        </p:nvSpPr>
        <p:spPr>
          <a:xfrm>
            <a:off x="6179102" y="4297470"/>
            <a:ext cx="552415" cy="1236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86828">
              <a:lnSpc>
                <a:spcPts val="2378"/>
              </a:lnSpc>
              <a:spcBef>
                <a:spcPts val="188"/>
              </a:spcBef>
            </a:pPr>
            <a:r>
              <a:rPr sz="1982" spc="-50" dirty="0">
                <a:latin typeface="Arial"/>
                <a:cs typeface="Arial"/>
              </a:rPr>
              <a:t>471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1108</a:t>
            </a:r>
            <a:endParaRPr sz="1982">
              <a:latin typeface="Arial"/>
              <a:cs typeface="Arial"/>
            </a:endParaRPr>
          </a:p>
          <a:p>
            <a:pPr marL="25168">
              <a:lnSpc>
                <a:spcPts val="2368"/>
              </a:lnSpc>
            </a:pPr>
            <a:r>
              <a:rPr sz="1982" spc="-99" dirty="0">
                <a:latin typeface="Arial"/>
                <a:cs typeface="Arial"/>
              </a:rPr>
              <a:t>1331</a:t>
            </a:r>
            <a:endParaRPr sz="1982">
              <a:latin typeface="Arial"/>
              <a:cs typeface="Arial"/>
            </a:endParaRPr>
          </a:p>
          <a:p>
            <a:pPr marL="149747">
              <a:lnSpc>
                <a:spcPts val="2378"/>
              </a:lnSpc>
            </a:pPr>
            <a:r>
              <a:rPr sz="1982" spc="-50" dirty="0">
                <a:latin typeface="Arial"/>
                <a:cs typeface="Arial"/>
              </a:rPr>
              <a:t>13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876505" y="5615066"/>
            <a:ext cx="5003194" cy="388830"/>
            <a:chOff x="175768" y="2833528"/>
            <a:chExt cx="2524760" cy="196215"/>
          </a:xfrm>
        </p:grpSpPr>
        <p:sp>
          <p:nvSpPr>
            <p:cNvPr id="39" name="object 39"/>
            <p:cNvSpPr/>
            <p:nvPr/>
          </p:nvSpPr>
          <p:spPr>
            <a:xfrm>
              <a:off x="175768" y="2835605"/>
              <a:ext cx="2524760" cy="0"/>
            </a:xfrm>
            <a:custGeom>
              <a:avLst/>
              <a:gdLst/>
              <a:ahLst/>
              <a:cxnLst/>
              <a:rect l="l" t="t" r="r" b="b"/>
              <a:pathLst>
                <a:path w="2524760">
                  <a:moveTo>
                    <a:pt x="0" y="0"/>
                  </a:moveTo>
                  <a:lnTo>
                    <a:pt x="2524137" y="0"/>
                  </a:lnTo>
                </a:path>
              </a:pathLst>
            </a:custGeom>
            <a:ln w="4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2517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5044" y="2877705"/>
              <a:ext cx="1122680" cy="152400"/>
            </a:xfrm>
            <a:custGeom>
              <a:avLst/>
              <a:gdLst/>
              <a:ahLst/>
              <a:cxnLst/>
              <a:rect l="l" t="t" r="r" b="b"/>
              <a:pathLst>
                <a:path w="1122680" h="152400">
                  <a:moveTo>
                    <a:pt x="404876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04876" y="151828"/>
                  </a:lnTo>
                  <a:lnTo>
                    <a:pt x="404876" y="0"/>
                  </a:lnTo>
                  <a:close/>
                </a:path>
                <a:path w="1122680" h="152400">
                  <a:moveTo>
                    <a:pt x="1122426" y="0"/>
                  </a:moveTo>
                  <a:lnTo>
                    <a:pt x="404888" y="0"/>
                  </a:lnTo>
                  <a:lnTo>
                    <a:pt x="404888" y="151828"/>
                  </a:lnTo>
                  <a:lnTo>
                    <a:pt x="1122426" y="151828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2269997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381231" y="3611291"/>
            <a:ext cx="3004937" cy="2029716"/>
            <a:chOff x="2953616" y="1822364"/>
            <a:chExt cx="1516380" cy="1024255"/>
          </a:xfrm>
        </p:grpSpPr>
        <p:sp>
          <p:nvSpPr>
            <p:cNvPr id="45" name="object 45"/>
            <p:cNvSpPr/>
            <p:nvPr/>
          </p:nvSpPr>
          <p:spPr>
            <a:xfrm>
              <a:off x="2953616" y="1822364"/>
              <a:ext cx="1516380" cy="1024255"/>
            </a:xfrm>
            <a:custGeom>
              <a:avLst/>
              <a:gdLst/>
              <a:ahLst/>
              <a:cxnLst/>
              <a:rect l="l" t="t" r="r" b="b"/>
              <a:pathLst>
                <a:path w="1516379" h="102425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970099"/>
                  </a:lnTo>
                  <a:lnTo>
                    <a:pt x="4243" y="991118"/>
                  </a:lnTo>
                  <a:lnTo>
                    <a:pt x="15816" y="1008283"/>
                  </a:lnTo>
                  <a:lnTo>
                    <a:pt x="32980" y="1019856"/>
                  </a:lnTo>
                  <a:lnTo>
                    <a:pt x="54000" y="1024099"/>
                  </a:lnTo>
                  <a:lnTo>
                    <a:pt x="1461863" y="1024099"/>
                  </a:lnTo>
                  <a:lnTo>
                    <a:pt x="1482883" y="1019856"/>
                  </a:lnTo>
                  <a:lnTo>
                    <a:pt x="1500047" y="1008283"/>
                  </a:lnTo>
                  <a:lnTo>
                    <a:pt x="1511620" y="991118"/>
                  </a:lnTo>
                  <a:lnTo>
                    <a:pt x="1515864" y="970099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616" y="2053518"/>
              <a:ext cx="1480185" cy="775335"/>
            </a:xfrm>
            <a:custGeom>
              <a:avLst/>
              <a:gdLst/>
              <a:ahLst/>
              <a:cxnLst/>
              <a:rect l="l" t="t" r="r" b="b"/>
              <a:pathLst>
                <a:path w="1480185" h="775335">
                  <a:moveTo>
                    <a:pt x="1479863" y="0"/>
                  </a:moveTo>
                  <a:lnTo>
                    <a:pt x="0" y="0"/>
                  </a:lnTo>
                  <a:lnTo>
                    <a:pt x="0" y="738945"/>
                  </a:lnTo>
                  <a:lnTo>
                    <a:pt x="2829" y="752958"/>
                  </a:lnTo>
                  <a:lnTo>
                    <a:pt x="10544" y="764401"/>
                  </a:lnTo>
                  <a:lnTo>
                    <a:pt x="21987" y="772116"/>
                  </a:lnTo>
                  <a:lnTo>
                    <a:pt x="36000" y="774945"/>
                  </a:lnTo>
                  <a:lnTo>
                    <a:pt x="1443863" y="774945"/>
                  </a:lnTo>
                  <a:lnTo>
                    <a:pt x="1457876" y="772116"/>
                  </a:lnTo>
                  <a:lnTo>
                    <a:pt x="1469319" y="764401"/>
                  </a:lnTo>
                  <a:lnTo>
                    <a:pt x="1477034" y="752958"/>
                  </a:lnTo>
                  <a:lnTo>
                    <a:pt x="1479863" y="738945"/>
                  </a:lnTo>
                  <a:lnTo>
                    <a:pt x="1479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463070" y="3421417"/>
            <a:ext cx="2841351" cy="1324424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25168">
              <a:spcBef>
                <a:spcPts val="1655"/>
              </a:spcBef>
            </a:pPr>
            <a:r>
              <a:rPr sz="2180" spc="-59" dirty="0">
                <a:latin typeface="Arial"/>
                <a:cs typeface="Arial"/>
              </a:rPr>
              <a:t>Marginal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>
              <a:spcBef>
                <a:spcPts val="1338"/>
              </a:spcBef>
            </a:pPr>
            <a:r>
              <a:rPr sz="1982" dirty="0">
                <a:latin typeface="Arial"/>
                <a:cs typeface="Arial"/>
              </a:rPr>
              <a:t>66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76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movies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spc="-69" dirty="0">
                <a:latin typeface="Arial"/>
                <a:cs typeface="Arial"/>
              </a:rPr>
              <a:t>dataset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rated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G: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14477" y="5014478"/>
            <a:ext cx="2137934" cy="5114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25838">
              <a:lnSpc>
                <a:spcPts val="1863"/>
              </a:lnSpc>
              <a:spcBef>
                <a:spcPts val="188"/>
              </a:spcBef>
            </a:pPr>
            <a:r>
              <a:rPr sz="1982" i="1" dirty="0">
                <a:latin typeface="Times New Roman"/>
                <a:cs typeface="Times New Roman"/>
              </a:rPr>
              <a:t>p</a:t>
            </a:r>
            <a:r>
              <a:rPr sz="1982" i="1" spc="40" dirty="0">
                <a:latin typeface="Times New Roman"/>
                <a:cs typeface="Times New Roman"/>
              </a:rPr>
              <a:t> </a:t>
            </a: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87" dirty="0">
                <a:latin typeface="Times New Roman"/>
                <a:cs typeface="Times New Roman"/>
              </a:rPr>
              <a:t> </a:t>
            </a:r>
            <a:r>
              <a:rPr sz="2973" u="sng" spc="711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66</a:t>
            </a:r>
            <a:r>
              <a:rPr sz="2973" u="sng" spc="727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2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2%</a:t>
            </a:r>
            <a:endParaRPr sz="1982">
              <a:latin typeface="Times New Roman"/>
              <a:cs typeface="Times New Roman"/>
            </a:endParaRPr>
          </a:p>
          <a:p>
            <a:pPr marL="139680">
              <a:lnSpc>
                <a:spcPts val="1863"/>
              </a:lnSpc>
              <a:tabLst>
                <a:tab pos="615348" algn="l"/>
              </a:tabLst>
            </a:pPr>
            <a:r>
              <a:rPr sz="2973" spc="-73" baseline="38888" dirty="0">
                <a:latin typeface="Arial"/>
                <a:cs typeface="Arial"/>
              </a:rPr>
              <a:t>,,_</a:t>
            </a:r>
            <a:r>
              <a:rPr sz="2973" baseline="38888" dirty="0">
                <a:latin typeface="Arial"/>
                <a:cs typeface="Arial"/>
              </a:rPr>
              <a:t>	</a:t>
            </a: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50" name="object 5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58" name="object 5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11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(III)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4599623" y="3761003"/>
            <a:ext cx="2278869" cy="1805730"/>
          </a:xfrm>
          <a:custGeom>
            <a:avLst/>
            <a:gdLst/>
            <a:ahLst/>
            <a:cxnLst/>
            <a:rect l="l" t="t" r="r" b="b"/>
            <a:pathLst>
              <a:path w="1149985" h="911225">
                <a:moveTo>
                  <a:pt x="717537" y="607326"/>
                </a:moveTo>
                <a:lnTo>
                  <a:pt x="0" y="607326"/>
                </a:lnTo>
                <a:lnTo>
                  <a:pt x="0" y="759155"/>
                </a:lnTo>
                <a:lnTo>
                  <a:pt x="0" y="910983"/>
                </a:lnTo>
                <a:lnTo>
                  <a:pt x="717537" y="910983"/>
                </a:lnTo>
                <a:lnTo>
                  <a:pt x="717537" y="759155"/>
                </a:lnTo>
                <a:lnTo>
                  <a:pt x="717537" y="607326"/>
                </a:lnTo>
                <a:close/>
              </a:path>
              <a:path w="1149985" h="911225">
                <a:moveTo>
                  <a:pt x="717537" y="0"/>
                </a:moveTo>
                <a:lnTo>
                  <a:pt x="0" y="0"/>
                </a:lnTo>
                <a:lnTo>
                  <a:pt x="0" y="151828"/>
                </a:lnTo>
                <a:lnTo>
                  <a:pt x="0" y="303657"/>
                </a:lnTo>
                <a:lnTo>
                  <a:pt x="0" y="455485"/>
                </a:lnTo>
                <a:lnTo>
                  <a:pt x="0" y="607314"/>
                </a:lnTo>
                <a:lnTo>
                  <a:pt x="717537" y="607314"/>
                </a:lnTo>
                <a:lnTo>
                  <a:pt x="717537" y="455485"/>
                </a:lnTo>
                <a:lnTo>
                  <a:pt x="717537" y="303657"/>
                </a:lnTo>
                <a:lnTo>
                  <a:pt x="717537" y="151828"/>
                </a:lnTo>
                <a:lnTo>
                  <a:pt x="717537" y="0"/>
                </a:lnTo>
                <a:close/>
              </a:path>
              <a:path w="1149985" h="911225">
                <a:moveTo>
                  <a:pt x="1149959" y="607326"/>
                </a:moveTo>
                <a:lnTo>
                  <a:pt x="722591" y="607326"/>
                </a:lnTo>
                <a:lnTo>
                  <a:pt x="722591" y="759155"/>
                </a:lnTo>
                <a:lnTo>
                  <a:pt x="722591" y="910983"/>
                </a:lnTo>
                <a:lnTo>
                  <a:pt x="1149959" y="910983"/>
                </a:lnTo>
                <a:lnTo>
                  <a:pt x="1149959" y="759155"/>
                </a:lnTo>
                <a:lnTo>
                  <a:pt x="1149959" y="607326"/>
                </a:lnTo>
                <a:close/>
              </a:path>
              <a:path w="1149985" h="911225">
                <a:moveTo>
                  <a:pt x="1149959" y="0"/>
                </a:moveTo>
                <a:lnTo>
                  <a:pt x="722591" y="0"/>
                </a:lnTo>
                <a:lnTo>
                  <a:pt x="722591" y="151828"/>
                </a:lnTo>
                <a:lnTo>
                  <a:pt x="722591" y="303657"/>
                </a:lnTo>
                <a:lnTo>
                  <a:pt x="722591" y="455485"/>
                </a:lnTo>
                <a:lnTo>
                  <a:pt x="722591" y="607314"/>
                </a:lnTo>
                <a:lnTo>
                  <a:pt x="1149959" y="607314"/>
                </a:lnTo>
                <a:lnTo>
                  <a:pt x="1149959" y="455485"/>
                </a:lnTo>
                <a:lnTo>
                  <a:pt x="1149959" y="303657"/>
                </a:lnTo>
                <a:lnTo>
                  <a:pt x="1149959" y="151828"/>
                </a:lnTo>
                <a:lnTo>
                  <a:pt x="1149959" y="0"/>
                </a:lnTo>
                <a:close/>
              </a:path>
            </a:pathLst>
          </a:custGeom>
          <a:solidFill>
            <a:srgbClr val="E9F7E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4599623" y="5702608"/>
            <a:ext cx="2278869" cy="302004"/>
            <a:chOff x="1549933" y="2877705"/>
            <a:chExt cx="1149985" cy="152400"/>
          </a:xfrm>
        </p:grpSpPr>
        <p:sp>
          <p:nvSpPr>
            <p:cNvPr id="18" name="object 18"/>
            <p:cNvSpPr/>
            <p:nvPr/>
          </p:nvSpPr>
          <p:spPr>
            <a:xfrm>
              <a:off x="1549933" y="2877705"/>
              <a:ext cx="717550" cy="152400"/>
            </a:xfrm>
            <a:custGeom>
              <a:avLst/>
              <a:gdLst/>
              <a:ahLst/>
              <a:cxnLst/>
              <a:rect l="l" t="t" r="r" b="b"/>
              <a:pathLst>
                <a:path w="717550" h="152400">
                  <a:moveTo>
                    <a:pt x="71753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717537" y="151828"/>
                  </a:lnTo>
                  <a:lnTo>
                    <a:pt x="71753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69998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209694" y="3460859"/>
            <a:ext cx="3176072" cy="2330462"/>
            <a:chOff x="2867053" y="1746452"/>
            <a:chExt cx="1602740" cy="1176020"/>
          </a:xfrm>
        </p:grpSpPr>
        <p:sp>
          <p:nvSpPr>
            <p:cNvPr id="22" name="object 22"/>
            <p:cNvSpPr/>
            <p:nvPr/>
          </p:nvSpPr>
          <p:spPr>
            <a:xfrm>
              <a:off x="2867053" y="1746452"/>
              <a:ext cx="1602740" cy="1176020"/>
            </a:xfrm>
            <a:custGeom>
              <a:avLst/>
              <a:gdLst/>
              <a:ahLst/>
              <a:cxnLst/>
              <a:rect l="l" t="t" r="r" b="b"/>
              <a:pathLst>
                <a:path w="1602739" h="1176020">
                  <a:moveTo>
                    <a:pt x="154843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121931"/>
                  </a:lnTo>
                  <a:lnTo>
                    <a:pt x="4243" y="1142951"/>
                  </a:lnTo>
                  <a:lnTo>
                    <a:pt x="15816" y="1160116"/>
                  </a:lnTo>
                  <a:lnTo>
                    <a:pt x="32980" y="1171688"/>
                  </a:lnTo>
                  <a:lnTo>
                    <a:pt x="54000" y="1175932"/>
                  </a:lnTo>
                  <a:lnTo>
                    <a:pt x="1548435" y="1175932"/>
                  </a:lnTo>
                  <a:lnTo>
                    <a:pt x="1569455" y="1171688"/>
                  </a:lnTo>
                  <a:lnTo>
                    <a:pt x="1586619" y="1160116"/>
                  </a:lnTo>
                  <a:lnTo>
                    <a:pt x="1598192" y="1142951"/>
                  </a:lnTo>
                  <a:lnTo>
                    <a:pt x="1602435" y="1121931"/>
                  </a:lnTo>
                  <a:lnTo>
                    <a:pt x="1602435" y="54000"/>
                  </a:lnTo>
                  <a:lnTo>
                    <a:pt x="1598192" y="32980"/>
                  </a:lnTo>
                  <a:lnTo>
                    <a:pt x="1586619" y="15816"/>
                  </a:lnTo>
                  <a:lnTo>
                    <a:pt x="1569455" y="4243"/>
                  </a:lnTo>
                  <a:lnTo>
                    <a:pt x="1548435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5053" y="1977606"/>
              <a:ext cx="1566545" cy="927100"/>
            </a:xfrm>
            <a:custGeom>
              <a:avLst/>
              <a:gdLst/>
              <a:ahLst/>
              <a:cxnLst/>
              <a:rect l="l" t="t" r="r" b="b"/>
              <a:pathLst>
                <a:path w="1566545" h="927100">
                  <a:moveTo>
                    <a:pt x="1566435" y="0"/>
                  </a:moveTo>
                  <a:lnTo>
                    <a:pt x="0" y="0"/>
                  </a:lnTo>
                  <a:lnTo>
                    <a:pt x="0" y="890778"/>
                  </a:lnTo>
                  <a:lnTo>
                    <a:pt x="2829" y="904790"/>
                  </a:lnTo>
                  <a:lnTo>
                    <a:pt x="10544" y="916234"/>
                  </a:lnTo>
                  <a:lnTo>
                    <a:pt x="21987" y="923949"/>
                  </a:lnTo>
                  <a:lnTo>
                    <a:pt x="36000" y="926778"/>
                  </a:lnTo>
                  <a:lnTo>
                    <a:pt x="1530435" y="926778"/>
                  </a:lnTo>
                  <a:lnTo>
                    <a:pt x="1544448" y="923949"/>
                  </a:lnTo>
                  <a:lnTo>
                    <a:pt x="1555891" y="916234"/>
                  </a:lnTo>
                  <a:lnTo>
                    <a:pt x="1563606" y="904790"/>
                  </a:lnTo>
                  <a:lnTo>
                    <a:pt x="1566435" y="890778"/>
                  </a:lnTo>
                  <a:lnTo>
                    <a:pt x="1566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91506" y="3270993"/>
            <a:ext cx="3012487" cy="1629444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25168">
              <a:spcBef>
                <a:spcPts val="1655"/>
              </a:spcBef>
            </a:pPr>
            <a:r>
              <a:rPr sz="2180" spc="-59" dirty="0">
                <a:latin typeface="Arial"/>
                <a:cs typeface="Arial"/>
              </a:rPr>
              <a:t>Marginal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1338"/>
              </a:spcBef>
            </a:pPr>
            <a:r>
              <a:rPr sz="1982" dirty="0">
                <a:latin typeface="Arial"/>
                <a:cs typeface="Arial"/>
              </a:rPr>
              <a:t>544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movies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spc="-59" dirty="0">
                <a:latin typeface="Arial"/>
                <a:cs typeface="Arial"/>
              </a:rPr>
              <a:t>dataset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were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high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box</a:t>
            </a:r>
            <a:r>
              <a:rPr sz="1982" spc="-59" dirty="0">
                <a:latin typeface="Arial"/>
                <a:cs typeface="Arial"/>
              </a:rPr>
              <a:t> office </a:t>
            </a:r>
            <a:r>
              <a:rPr sz="1982" spc="-20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6710" y="5164901"/>
            <a:ext cx="441680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20216">
              <a:lnSpc>
                <a:spcPts val="1189"/>
              </a:lnSpc>
              <a:spcBef>
                <a:spcPts val="188"/>
              </a:spcBef>
            </a:pPr>
            <a:r>
              <a:rPr sz="1982" spc="416" dirty="0">
                <a:latin typeface="Times New Roman"/>
                <a:cs typeface="Times New Roman"/>
              </a:rPr>
              <a:t>=</a:t>
            </a:r>
            <a:endParaRPr sz="1982">
              <a:latin typeface="Times New Roman"/>
              <a:cs typeface="Times New Roman"/>
            </a:endParaRPr>
          </a:p>
          <a:p>
            <a:pPr marL="25168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57240" y="4954585"/>
            <a:ext cx="552415" cy="688158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13100"/>
              </a:lnSpc>
              <a:spcBef>
                <a:spcPts val="198"/>
              </a:spcBef>
            </a:pPr>
            <a:r>
              <a:rPr sz="1982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82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544</a:t>
            </a:r>
            <a:r>
              <a:rPr sz="1982" spc="-50" dirty="0">
                <a:latin typeface="Times New Roman"/>
                <a:cs typeface="Times New Roman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58452" y="5164901"/>
            <a:ext cx="97018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20" dirty="0">
                <a:latin typeface="Times New Roman"/>
                <a:cs typeface="Times New Roman"/>
              </a:rPr>
              <a:t>18</a:t>
            </a:r>
            <a:r>
              <a:rPr sz="1982" i="1" spc="-20" dirty="0">
                <a:latin typeface="Times New Roman"/>
                <a:cs typeface="Times New Roman"/>
              </a:rPr>
              <a:t>.</a:t>
            </a:r>
            <a:r>
              <a:rPr sz="1982" spc="-20" dirty="0">
                <a:latin typeface="Times New Roman"/>
                <a:cs typeface="Times New Roman"/>
              </a:rPr>
              <a:t>0%</a:t>
            </a:r>
            <a:endParaRPr sz="1982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88" y="0"/>
                  </a:moveTo>
                  <a:lnTo>
                    <a:pt x="12" y="0"/>
                  </a:lnTo>
                  <a:lnTo>
                    <a:pt x="12" y="109651"/>
                  </a:lnTo>
                  <a:lnTo>
                    <a:pt x="1535988" y="109651"/>
                  </a:lnTo>
                  <a:lnTo>
                    <a:pt x="15359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88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64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7" name="object 37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40" dirty="0"/>
              <a:t>(IV)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/>
          <p:nvPr/>
        </p:nvSpPr>
        <p:spPr>
          <a:xfrm>
            <a:off x="4599621" y="4061872"/>
            <a:ext cx="1421934" cy="302004"/>
          </a:xfrm>
          <a:custGeom>
            <a:avLst/>
            <a:gdLst/>
            <a:ahLst/>
            <a:cxnLst/>
            <a:rect l="l" t="t" r="r" b="b"/>
            <a:pathLst>
              <a:path w="717550" h="152400">
                <a:moveTo>
                  <a:pt x="717537" y="0"/>
                </a:moveTo>
                <a:lnTo>
                  <a:pt x="0" y="0"/>
                </a:lnTo>
                <a:lnTo>
                  <a:pt x="0" y="151828"/>
                </a:lnTo>
                <a:lnTo>
                  <a:pt x="717537" y="151828"/>
                </a:lnTo>
                <a:lnTo>
                  <a:pt x="717537" y="0"/>
                </a:lnTo>
                <a:close/>
              </a:path>
            </a:pathLst>
          </a:custGeom>
          <a:solidFill>
            <a:srgbClr val="E9F7E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76505" y="3756887"/>
          <a:ext cx="5154196" cy="185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6021530" y="5702608"/>
            <a:ext cx="856933" cy="302004"/>
            <a:chOff x="2267470" y="2877705"/>
            <a:chExt cx="432434" cy="152400"/>
          </a:xfrm>
        </p:grpSpPr>
        <p:sp>
          <p:nvSpPr>
            <p:cNvPr id="18" name="object 18"/>
            <p:cNvSpPr/>
            <p:nvPr/>
          </p:nvSpPr>
          <p:spPr>
            <a:xfrm>
              <a:off x="2269998" y="287770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2525" y="2877705"/>
              <a:ext cx="427990" cy="152400"/>
            </a:xfrm>
            <a:custGeom>
              <a:avLst/>
              <a:gdLst/>
              <a:ahLst/>
              <a:cxnLst/>
              <a:rect l="l" t="t" r="r" b="b"/>
              <a:pathLst>
                <a:path w="427989" h="152400">
                  <a:moveTo>
                    <a:pt x="427367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27367" y="151828"/>
                  </a:lnTo>
                  <a:lnTo>
                    <a:pt x="427367" y="0"/>
                  </a:lnTo>
                  <a:close/>
                </a:path>
              </a:pathLst>
            </a:custGeom>
            <a:solidFill>
              <a:srgbClr val="E9F7E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95462" y="3463174"/>
            <a:ext cx="3090504" cy="2326687"/>
            <a:chOff x="2910334" y="1747620"/>
            <a:chExt cx="1559560" cy="1174115"/>
          </a:xfrm>
        </p:grpSpPr>
        <p:sp>
          <p:nvSpPr>
            <p:cNvPr id="21" name="object 21"/>
            <p:cNvSpPr/>
            <p:nvPr/>
          </p:nvSpPr>
          <p:spPr>
            <a:xfrm>
              <a:off x="2910334" y="1747620"/>
              <a:ext cx="1559560" cy="1174115"/>
            </a:xfrm>
            <a:custGeom>
              <a:avLst/>
              <a:gdLst/>
              <a:ahLst/>
              <a:cxnLst/>
              <a:rect l="l" t="t" r="r" b="b"/>
              <a:pathLst>
                <a:path w="1559560" h="1174114">
                  <a:moveTo>
                    <a:pt x="150514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119594"/>
                  </a:lnTo>
                  <a:lnTo>
                    <a:pt x="4243" y="1140614"/>
                  </a:lnTo>
                  <a:lnTo>
                    <a:pt x="15816" y="1157778"/>
                  </a:lnTo>
                  <a:lnTo>
                    <a:pt x="32980" y="1169351"/>
                  </a:lnTo>
                  <a:lnTo>
                    <a:pt x="54000" y="1173595"/>
                  </a:lnTo>
                  <a:lnTo>
                    <a:pt x="1505149" y="1173595"/>
                  </a:lnTo>
                  <a:lnTo>
                    <a:pt x="1526169" y="1169351"/>
                  </a:lnTo>
                  <a:lnTo>
                    <a:pt x="1543333" y="1157778"/>
                  </a:lnTo>
                  <a:lnTo>
                    <a:pt x="1554906" y="1140614"/>
                  </a:lnTo>
                  <a:lnTo>
                    <a:pt x="1559150" y="1119594"/>
                  </a:lnTo>
                  <a:lnTo>
                    <a:pt x="1559150" y="54000"/>
                  </a:lnTo>
                  <a:lnTo>
                    <a:pt x="1554906" y="32980"/>
                  </a:lnTo>
                  <a:lnTo>
                    <a:pt x="1543333" y="15816"/>
                  </a:lnTo>
                  <a:lnTo>
                    <a:pt x="1526169" y="4243"/>
                  </a:lnTo>
                  <a:lnTo>
                    <a:pt x="1505149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928334" y="1951835"/>
              <a:ext cx="1523365" cy="951865"/>
            </a:xfrm>
            <a:custGeom>
              <a:avLst/>
              <a:gdLst/>
              <a:ahLst/>
              <a:cxnLst/>
              <a:rect l="l" t="t" r="r" b="b"/>
              <a:pathLst>
                <a:path w="1523364" h="951864">
                  <a:moveTo>
                    <a:pt x="1523149" y="0"/>
                  </a:moveTo>
                  <a:lnTo>
                    <a:pt x="0" y="0"/>
                  </a:lnTo>
                  <a:lnTo>
                    <a:pt x="0" y="915380"/>
                  </a:lnTo>
                  <a:lnTo>
                    <a:pt x="2829" y="929393"/>
                  </a:lnTo>
                  <a:lnTo>
                    <a:pt x="10544" y="940836"/>
                  </a:lnTo>
                  <a:lnTo>
                    <a:pt x="21987" y="948551"/>
                  </a:lnTo>
                  <a:lnTo>
                    <a:pt x="36000" y="951380"/>
                  </a:lnTo>
                  <a:lnTo>
                    <a:pt x="1487149" y="951380"/>
                  </a:lnTo>
                  <a:lnTo>
                    <a:pt x="1501162" y="948551"/>
                  </a:lnTo>
                  <a:lnTo>
                    <a:pt x="1512605" y="940836"/>
                  </a:lnTo>
                  <a:lnTo>
                    <a:pt x="1520320" y="929393"/>
                  </a:lnTo>
                  <a:lnTo>
                    <a:pt x="1523149" y="915380"/>
                  </a:lnTo>
                  <a:lnTo>
                    <a:pt x="1523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77274" y="3331759"/>
            <a:ext cx="2926919" cy="1519698"/>
          </a:xfrm>
          <a:prstGeom prst="rect">
            <a:avLst/>
          </a:prstGeom>
        </p:spPr>
        <p:txBody>
          <a:bodyPr vert="horz" wrap="square" lIns="0" tIns="152260" rIns="0" bIns="0" rtlCol="0">
            <a:spAutoFit/>
          </a:bodyPr>
          <a:lstStyle/>
          <a:p>
            <a:pPr marL="25168" algn="just">
              <a:spcBef>
                <a:spcPts val="1199"/>
              </a:spcBef>
            </a:pPr>
            <a:r>
              <a:rPr sz="2180" dirty="0">
                <a:latin typeface="Arial"/>
                <a:cs typeface="Arial"/>
              </a:rPr>
              <a:t>Joint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920"/>
              </a:spcBef>
            </a:pPr>
            <a:r>
              <a:rPr sz="1982" dirty="0">
                <a:latin typeface="Arial"/>
                <a:cs typeface="Arial"/>
              </a:rPr>
              <a:t>25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2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movies</a:t>
            </a:r>
            <a:r>
              <a:rPr sz="1982" spc="525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515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our </a:t>
            </a:r>
            <a:r>
              <a:rPr sz="1982" dirty="0">
                <a:latin typeface="Arial"/>
                <a:cs typeface="Arial"/>
              </a:rPr>
              <a:t>dataset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are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rated</a:t>
            </a:r>
            <a:r>
              <a:rPr sz="1982" spc="454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G</a:t>
            </a:r>
            <a:r>
              <a:rPr sz="1982" spc="466" dirty="0">
                <a:latin typeface="Arial"/>
                <a:cs typeface="Arial"/>
              </a:rPr>
              <a:t> </a:t>
            </a:r>
            <a:r>
              <a:rPr sz="1982" u="sng" spc="-7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were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high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box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office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2790" y="5334578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40" dirty="0">
                <a:latin typeface="Times New Roman"/>
                <a:cs typeface="Times New Roman"/>
              </a:rPr>
              <a:t>3010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1926" y="5162587"/>
            <a:ext cx="2037266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70552">
              <a:lnSpc>
                <a:spcPts val="1189"/>
              </a:lnSpc>
              <a:spcBef>
                <a:spcPts val="188"/>
              </a:spcBef>
            </a:pP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77" dirty="0">
                <a:latin typeface="Times New Roman"/>
                <a:cs typeface="Times New Roman"/>
              </a:rPr>
              <a:t> </a:t>
            </a:r>
            <a:r>
              <a:rPr sz="2973" u="sng" spc="711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2973" u="sng" spc="727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0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8%</a:t>
            </a:r>
            <a:endParaRPr sz="1982">
              <a:latin typeface="Times New Roman"/>
              <a:cs typeface="Times New Roman"/>
            </a:endParaRPr>
          </a:p>
          <a:p>
            <a:pPr marL="75503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5" name="object 35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26" dirty="0"/>
              <a:t> </a:t>
            </a:r>
            <a:r>
              <a:rPr spc="-109" dirty="0"/>
              <a:t>Contingency</a:t>
            </a:r>
            <a:r>
              <a:rPr spc="-30" dirty="0"/>
              <a:t> </a:t>
            </a:r>
            <a:r>
              <a:rPr spc="-139" dirty="0"/>
              <a:t>Tables</a:t>
            </a:r>
            <a:r>
              <a:rPr spc="-20" dirty="0"/>
              <a:t> </a:t>
            </a:r>
            <a:r>
              <a:rPr spc="-50" dirty="0"/>
              <a:t>(V)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071168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757447"/>
            <a:ext cx="8235892" cy="184717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Just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table </a:t>
            </a:r>
            <a:r>
              <a:rPr sz="2180" spc="-79" dirty="0">
                <a:latin typeface="Arial"/>
                <a:cs typeface="Arial"/>
              </a:rPr>
              <a:t>contains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univariate </a:t>
            </a:r>
            <a:r>
              <a:rPr sz="2180" spc="-40" dirty="0">
                <a:latin typeface="Arial"/>
                <a:cs typeface="Arial"/>
              </a:rPr>
              <a:t>barplot,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contingency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table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69" dirty="0">
                <a:latin typeface="Arial"/>
                <a:cs typeface="Arial"/>
              </a:rPr>
              <a:t>numerically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summarize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variables!</a:t>
            </a:r>
            <a:endParaRPr sz="2180">
              <a:latin typeface="Arial"/>
              <a:cs typeface="Arial"/>
            </a:endParaRPr>
          </a:p>
          <a:p>
            <a:pPr marL="573821" marR="712243">
              <a:lnSpc>
                <a:spcPct val="102600"/>
              </a:lnSpc>
              <a:spcBef>
                <a:spcPts val="991"/>
              </a:spcBef>
            </a:pPr>
            <a:r>
              <a:rPr sz="2180" spc="-109" dirty="0">
                <a:latin typeface="Arial"/>
                <a:cs typeface="Arial"/>
              </a:rPr>
              <a:t>Displays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falling</a:t>
            </a:r>
            <a:r>
              <a:rPr sz="2180" dirty="0">
                <a:latin typeface="Arial"/>
                <a:cs typeface="Arial"/>
              </a:rPr>
              <a:t> into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unique </a:t>
            </a:r>
            <a:r>
              <a:rPr sz="2180" spc="-79" dirty="0">
                <a:latin typeface="Arial"/>
                <a:cs typeface="Arial"/>
              </a:rPr>
              <a:t>combination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variables: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7231" y="3017871"/>
            <a:ext cx="2244894" cy="312070"/>
            <a:chOff x="1139977" y="1522907"/>
            <a:chExt cx="1132840" cy="157480"/>
          </a:xfrm>
        </p:grpSpPr>
        <p:sp>
          <p:nvSpPr>
            <p:cNvPr id="6" name="object 6"/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1760" y="3258479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2265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22555" y="2957607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6539" y="3323776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156827" y="3258479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6505" y="3677574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76506" y="3756886"/>
          <a:ext cx="5152938" cy="185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9">
                <a:tc rowSpan="2"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9F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ts val="103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9">
                <a:tc rowSpan="2"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E9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E9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792265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/>
          <p:nvPr/>
        </p:nvSpPr>
        <p:spPr>
          <a:xfrm>
            <a:off x="6026539" y="570260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pSp>
        <p:nvGrpSpPr>
          <p:cNvPr id="17" name="object 17"/>
          <p:cNvGrpSpPr/>
          <p:nvPr/>
        </p:nvGrpSpPr>
        <p:grpSpPr>
          <a:xfrm>
            <a:off x="7209694" y="3487540"/>
            <a:ext cx="3176072" cy="2277611"/>
            <a:chOff x="2867053" y="1759916"/>
            <a:chExt cx="1602740" cy="1149350"/>
          </a:xfrm>
        </p:grpSpPr>
        <p:sp>
          <p:nvSpPr>
            <p:cNvPr id="18" name="object 18"/>
            <p:cNvSpPr/>
            <p:nvPr/>
          </p:nvSpPr>
          <p:spPr>
            <a:xfrm>
              <a:off x="2867053" y="1759916"/>
              <a:ext cx="1602740" cy="1149350"/>
            </a:xfrm>
            <a:custGeom>
              <a:avLst/>
              <a:gdLst/>
              <a:ahLst/>
              <a:cxnLst/>
              <a:rect l="l" t="t" r="r" b="b"/>
              <a:pathLst>
                <a:path w="1602739" h="1149350">
                  <a:moveTo>
                    <a:pt x="1548435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94992"/>
                  </a:lnTo>
                  <a:lnTo>
                    <a:pt x="4243" y="1116012"/>
                  </a:lnTo>
                  <a:lnTo>
                    <a:pt x="15816" y="1133176"/>
                  </a:lnTo>
                  <a:lnTo>
                    <a:pt x="32980" y="1144749"/>
                  </a:lnTo>
                  <a:lnTo>
                    <a:pt x="54000" y="1148992"/>
                  </a:lnTo>
                  <a:lnTo>
                    <a:pt x="1548435" y="1148992"/>
                  </a:lnTo>
                  <a:lnTo>
                    <a:pt x="1569455" y="1144749"/>
                  </a:lnTo>
                  <a:lnTo>
                    <a:pt x="1586619" y="1133176"/>
                  </a:lnTo>
                  <a:lnTo>
                    <a:pt x="1598192" y="1116012"/>
                  </a:lnTo>
                  <a:lnTo>
                    <a:pt x="1602435" y="1094992"/>
                  </a:lnTo>
                  <a:lnTo>
                    <a:pt x="1602435" y="54000"/>
                  </a:lnTo>
                  <a:lnTo>
                    <a:pt x="1598192" y="32980"/>
                  </a:lnTo>
                  <a:lnTo>
                    <a:pt x="1586619" y="15816"/>
                  </a:lnTo>
                  <a:lnTo>
                    <a:pt x="1569455" y="4243"/>
                  </a:lnTo>
                  <a:lnTo>
                    <a:pt x="1548435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5053" y="1964131"/>
              <a:ext cx="1566545" cy="927100"/>
            </a:xfrm>
            <a:custGeom>
              <a:avLst/>
              <a:gdLst/>
              <a:ahLst/>
              <a:cxnLst/>
              <a:rect l="l" t="t" r="r" b="b"/>
              <a:pathLst>
                <a:path w="1566545" h="927100">
                  <a:moveTo>
                    <a:pt x="1566435" y="0"/>
                  </a:moveTo>
                  <a:lnTo>
                    <a:pt x="0" y="0"/>
                  </a:lnTo>
                  <a:lnTo>
                    <a:pt x="0" y="890778"/>
                  </a:lnTo>
                  <a:lnTo>
                    <a:pt x="2829" y="904790"/>
                  </a:lnTo>
                  <a:lnTo>
                    <a:pt x="10544" y="916234"/>
                  </a:lnTo>
                  <a:lnTo>
                    <a:pt x="21987" y="923949"/>
                  </a:lnTo>
                  <a:lnTo>
                    <a:pt x="36000" y="926778"/>
                  </a:lnTo>
                  <a:lnTo>
                    <a:pt x="1530435" y="926778"/>
                  </a:lnTo>
                  <a:lnTo>
                    <a:pt x="1544448" y="923949"/>
                  </a:lnTo>
                  <a:lnTo>
                    <a:pt x="1555891" y="916234"/>
                  </a:lnTo>
                  <a:lnTo>
                    <a:pt x="1563606" y="904790"/>
                  </a:lnTo>
                  <a:lnTo>
                    <a:pt x="1566435" y="890778"/>
                  </a:lnTo>
                  <a:lnTo>
                    <a:pt x="1566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506" y="3356122"/>
            <a:ext cx="3012487" cy="1519698"/>
          </a:xfrm>
          <a:prstGeom prst="rect">
            <a:avLst/>
          </a:prstGeom>
        </p:spPr>
        <p:txBody>
          <a:bodyPr vert="horz" wrap="square" lIns="0" tIns="152260" rIns="0" bIns="0" rtlCol="0">
            <a:spAutoFit/>
          </a:bodyPr>
          <a:lstStyle/>
          <a:p>
            <a:pPr marL="25168" algn="just">
              <a:spcBef>
                <a:spcPts val="1199"/>
              </a:spcBef>
            </a:pPr>
            <a:r>
              <a:rPr sz="2180" spc="-59" dirty="0">
                <a:latin typeface="Arial"/>
                <a:cs typeface="Arial"/>
              </a:rPr>
              <a:t>Conditional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endParaRPr sz="2180">
              <a:latin typeface="Arial"/>
              <a:cs typeface="Arial"/>
            </a:endParaRPr>
          </a:p>
          <a:p>
            <a:pPr marL="25168" marR="10067" algn="just">
              <a:spcBef>
                <a:spcPts val="920"/>
              </a:spcBef>
            </a:pPr>
            <a:r>
              <a:rPr sz="1982" spc="-20" dirty="0">
                <a:latin typeface="Arial"/>
                <a:cs typeface="Arial"/>
              </a:rPr>
              <a:t>Among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movies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that</a:t>
            </a:r>
            <a:r>
              <a:rPr sz="1982" spc="89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are </a:t>
            </a:r>
            <a:r>
              <a:rPr sz="1982" spc="-79" dirty="0">
                <a:latin typeface="Arial"/>
                <a:cs typeface="Arial"/>
              </a:rPr>
              <a:t>rated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G,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25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were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high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box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of- </a:t>
            </a:r>
            <a:r>
              <a:rPr sz="1982" spc="-20" dirty="0">
                <a:latin typeface="Arial"/>
                <a:cs typeface="Arial"/>
              </a:rPr>
              <a:t>fice</a:t>
            </a:r>
            <a:r>
              <a:rPr sz="1982" spc="-10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earners:</a:t>
            </a:r>
            <a:endParaRPr sz="198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619" y="5310215"/>
            <a:ext cx="30200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latin typeface="Times New Roman"/>
                <a:cs typeface="Times New Roman"/>
              </a:rPr>
              <a:t>66</a:t>
            </a:r>
            <a:endParaRPr sz="198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1733" y="5138225"/>
            <a:ext cx="1911432" cy="35269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70552">
              <a:lnSpc>
                <a:spcPts val="1189"/>
              </a:lnSpc>
              <a:spcBef>
                <a:spcPts val="188"/>
              </a:spcBef>
            </a:pPr>
            <a:r>
              <a:rPr sz="1982" spc="404" dirty="0">
                <a:latin typeface="Times New Roman"/>
                <a:cs typeface="Times New Roman"/>
              </a:rPr>
              <a:t>=</a:t>
            </a:r>
            <a:r>
              <a:rPr sz="1982" spc="277" dirty="0">
                <a:latin typeface="Times New Roman"/>
                <a:cs typeface="Times New Roman"/>
              </a:rPr>
              <a:t> </a:t>
            </a:r>
            <a:r>
              <a:rPr sz="2973" u="sng" baseline="361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2973" spc="430" baseline="36111" dirty="0">
                <a:latin typeface="Times New Roman"/>
                <a:cs typeface="Times New Roman"/>
              </a:rPr>
              <a:t> </a:t>
            </a:r>
            <a:r>
              <a:rPr sz="1982" i="1" spc="327" dirty="0">
                <a:latin typeface="Menlo"/>
                <a:cs typeface="Menlo"/>
              </a:rPr>
              <a:t>≈</a:t>
            </a:r>
            <a:r>
              <a:rPr sz="1982" i="1" spc="-654" dirty="0">
                <a:latin typeface="Menlo"/>
                <a:cs typeface="Menlo"/>
              </a:rPr>
              <a:t> </a:t>
            </a:r>
            <a:r>
              <a:rPr sz="1982" spc="-40" dirty="0">
                <a:latin typeface="Times New Roman"/>
                <a:cs typeface="Times New Roman"/>
              </a:rPr>
              <a:t>37</a:t>
            </a:r>
            <a:r>
              <a:rPr sz="1982" i="1" spc="-40" dirty="0">
                <a:latin typeface="Times New Roman"/>
                <a:cs typeface="Times New Roman"/>
              </a:rPr>
              <a:t>.</a:t>
            </a:r>
            <a:r>
              <a:rPr sz="1982" spc="-40" dirty="0">
                <a:latin typeface="Times New Roman"/>
                <a:cs typeface="Times New Roman"/>
              </a:rPr>
              <a:t>9%</a:t>
            </a:r>
            <a:endParaRPr sz="1982">
              <a:latin typeface="Times New Roman"/>
              <a:cs typeface="Times New Roman"/>
            </a:endParaRPr>
          </a:p>
          <a:p>
            <a:pPr marL="75503">
              <a:lnSpc>
                <a:spcPts val="1189"/>
              </a:lnSpc>
            </a:pPr>
            <a:r>
              <a:rPr sz="1982" i="1" spc="-545" dirty="0">
                <a:latin typeface="Times New Roman"/>
                <a:cs typeface="Times New Roman"/>
              </a:rPr>
              <a:t>p</a:t>
            </a:r>
            <a:r>
              <a:rPr sz="1982" spc="-545" dirty="0">
                <a:latin typeface="Arial"/>
                <a:cs typeface="Arial"/>
              </a:rPr>
              <a:t>,,_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88" y="0"/>
                  </a:moveTo>
                  <a:lnTo>
                    <a:pt x="12" y="0"/>
                  </a:lnTo>
                  <a:lnTo>
                    <a:pt x="12" y="109651"/>
                  </a:lnTo>
                  <a:lnTo>
                    <a:pt x="1535988" y="109651"/>
                  </a:lnTo>
                  <a:lnTo>
                    <a:pt x="15359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88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64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01760" y="5598699"/>
            <a:ext cx="596457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22556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97350" y="5598699"/>
            <a:ext cx="426580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9102" y="5598698"/>
            <a:ext cx="552415" cy="368551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25168">
              <a:spcBef>
                <a:spcPts val="495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32" name="object 32"/>
          <p:cNvSpPr txBox="1"/>
          <p:nvPr/>
        </p:nvSpPr>
        <p:spPr>
          <a:xfrm>
            <a:off x="5912005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822" y="2361562"/>
            <a:ext cx="8462394" cy="885388"/>
          </a:xfrm>
          <a:prstGeom prst="rect">
            <a:avLst/>
          </a:prstGeom>
        </p:spPr>
        <p:txBody>
          <a:bodyPr vert="horz" wrap="square" lIns="0" tIns="5033" rIns="0" bIns="0" rtlCol="0">
            <a:spAutoFit/>
          </a:bodyPr>
          <a:lstStyle/>
          <a:p>
            <a:pPr marL="2842679" marR="10067" indent="-2818770">
              <a:lnSpc>
                <a:spcPct val="106700"/>
              </a:lnSpc>
              <a:spcBef>
                <a:spcPts val="40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Categorical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89" dirty="0">
                <a:solidFill>
                  <a:srgbClr val="3333B2"/>
                </a:solidFill>
                <a:latin typeface="Arial"/>
                <a:cs typeface="Arial"/>
              </a:rPr>
              <a:t>Variable</a:t>
            </a:r>
            <a:r>
              <a:rPr sz="2774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59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69" dirty="0">
                <a:solidFill>
                  <a:srgbClr val="3333B2"/>
                </a:solidFill>
                <a:latin typeface="Arial"/>
                <a:cs typeface="Arial"/>
              </a:rPr>
              <a:t>One </a:t>
            </a:r>
            <a:r>
              <a:rPr sz="2774" spc="-79" dirty="0">
                <a:solidFill>
                  <a:srgbClr val="3333B2"/>
                </a:solidFill>
                <a:latin typeface="Arial"/>
                <a:cs typeface="Arial"/>
              </a:rPr>
              <a:t>Numerical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20" dirty="0">
                <a:solidFill>
                  <a:srgbClr val="3333B2"/>
                </a:solidFill>
                <a:latin typeface="Arial"/>
                <a:cs typeface="Arial"/>
              </a:rPr>
              <a:t>Variable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15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79" dirty="0"/>
              <a:t>Visualizations:</a:t>
            </a:r>
            <a:r>
              <a:rPr spc="238" dirty="0"/>
              <a:t> </a:t>
            </a:r>
            <a:r>
              <a:rPr spc="-79" dirty="0"/>
              <a:t>Overlaid</a:t>
            </a:r>
            <a:r>
              <a:rPr dirty="0"/>
              <a:t> </a:t>
            </a:r>
            <a:r>
              <a:rPr spc="-69" dirty="0"/>
              <a:t>Histograms/Density</a:t>
            </a:r>
            <a:r>
              <a:rPr spc="-20" dirty="0"/>
              <a:t> 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61462"/>
            <a:ext cx="839570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distribution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gross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office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earnings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each </a:t>
            </a:r>
            <a:r>
              <a:rPr sz="2180" spc="-99" dirty="0">
                <a:latin typeface="Arial"/>
                <a:cs typeface="Arial"/>
              </a:rPr>
              <a:t>level</a:t>
            </a:r>
            <a:r>
              <a:rPr sz="2180" dirty="0">
                <a:latin typeface="Arial"/>
                <a:cs typeface="Arial"/>
              </a:rPr>
              <a:t> of MPAA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ratings—</a:t>
            </a:r>
            <a:r>
              <a:rPr sz="2180" spc="-20" dirty="0">
                <a:latin typeface="Arial"/>
                <a:cs typeface="Arial"/>
              </a:rPr>
              <a:t>and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compare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distributions</a:t>
            </a:r>
            <a:r>
              <a:rPr sz="2180" dirty="0">
                <a:latin typeface="Arial"/>
                <a:cs typeface="Arial"/>
              </a:rPr>
              <a:t> with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one </a:t>
            </a:r>
            <a:r>
              <a:rPr sz="2180" spc="-109" dirty="0">
                <a:latin typeface="Arial"/>
                <a:cs typeface="Arial"/>
              </a:rPr>
              <a:t>another—</a:t>
            </a:r>
            <a:r>
              <a:rPr sz="2180" spc="-50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overlaid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histograms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density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plots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04" y="2440658"/>
            <a:ext cx="8482934" cy="3486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7240" y="6244464"/>
            <a:ext cx="402545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189" spc="-50" dirty="0">
                <a:latin typeface="Arial"/>
                <a:cs typeface="Arial"/>
              </a:rPr>
              <a:t>Gross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box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office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40" dirty="0">
                <a:latin typeface="Arial"/>
                <a:cs typeface="Arial"/>
              </a:rPr>
              <a:t>earnings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is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being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shown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a</a:t>
            </a:r>
            <a:r>
              <a:rPr sz="1189" spc="20" dirty="0">
                <a:latin typeface="Arial"/>
                <a:cs typeface="Arial"/>
              </a:rPr>
              <a:t> </a:t>
            </a:r>
            <a:r>
              <a:rPr sz="1189" spc="129" dirty="0">
                <a:latin typeface="Times New Roman"/>
                <a:cs typeface="Times New Roman"/>
              </a:rPr>
              <a:t>log</a:t>
            </a:r>
            <a:r>
              <a:rPr sz="1486" spc="192" baseline="-16666" dirty="0">
                <a:latin typeface="Times New Roman"/>
                <a:cs typeface="Times New Roman"/>
              </a:rPr>
              <a:t>10</a:t>
            </a:r>
            <a:r>
              <a:rPr sz="1486" spc="281" baseline="-16666" dirty="0">
                <a:latin typeface="Times New Roman"/>
                <a:cs typeface="Times New Roman"/>
              </a:rPr>
              <a:t> </a:t>
            </a:r>
            <a:r>
              <a:rPr sz="1189" spc="-20" dirty="0">
                <a:latin typeface="Arial"/>
                <a:cs typeface="Arial"/>
              </a:rPr>
              <a:t>scale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11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Aside:</a:t>
            </a:r>
            <a:r>
              <a:rPr spc="198" dirty="0"/>
              <a:t> </a:t>
            </a:r>
            <a:r>
              <a:rPr spc="-79" dirty="0"/>
              <a:t>Overlaid</a:t>
            </a:r>
            <a:r>
              <a:rPr spc="-30" dirty="0"/>
              <a:t> </a:t>
            </a:r>
            <a:r>
              <a:rPr spc="-79" dirty="0"/>
              <a:t>Density</a:t>
            </a:r>
            <a:r>
              <a:rPr spc="-30" dirty="0"/>
              <a:t> </a:t>
            </a:r>
            <a:r>
              <a:rPr dirty="0"/>
              <a:t>Plots</a:t>
            </a:r>
            <a:r>
              <a:rPr spc="-40" dirty="0"/>
              <a:t> </a:t>
            </a:r>
            <a:r>
              <a:rPr spc="238" dirty="0"/>
              <a:t>&amp;</a:t>
            </a:r>
            <a:r>
              <a:rPr spc="-40" dirty="0"/>
              <a:t> </a:t>
            </a:r>
            <a:r>
              <a:rPr dirty="0"/>
              <a:t>Multi-Modal</a:t>
            </a:r>
            <a:r>
              <a:rPr spc="-30" dirty="0"/>
              <a:t> </a:t>
            </a:r>
            <a:r>
              <a:rPr spc="-2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32170"/>
            <a:ext cx="8632272" cy="21153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37163" algn="just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particularly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informative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appear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multi-</a:t>
            </a:r>
            <a:r>
              <a:rPr sz="2180" spc="-20" dirty="0">
                <a:latin typeface="Arial"/>
                <a:cs typeface="Arial"/>
              </a:rPr>
              <a:t>modal,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as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may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(and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is)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something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going </a:t>
            </a:r>
            <a:r>
              <a:rPr sz="2180" spc="-50" dirty="0">
                <a:latin typeface="Arial"/>
                <a:cs typeface="Arial"/>
              </a:rPr>
              <a:t>on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story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25168" marR="10067" algn="just">
              <a:lnSpc>
                <a:spcPct val="102600"/>
              </a:lnSpc>
            </a:pPr>
            <a:r>
              <a:rPr sz="2180" spc="-89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example,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consider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density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showing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in-</a:t>
            </a:r>
            <a:r>
              <a:rPr sz="2180" spc="-20" dirty="0">
                <a:latin typeface="Arial"/>
                <a:cs typeface="Arial"/>
              </a:rPr>
              <a:t>state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college</a:t>
            </a:r>
            <a:r>
              <a:rPr sz="2180" dirty="0">
                <a:latin typeface="Arial"/>
                <a:cs typeface="Arial"/>
              </a:rPr>
              <a:t> tuition </a:t>
            </a:r>
            <a:r>
              <a:rPr sz="2180" spc="-119" dirty="0">
                <a:latin typeface="Arial"/>
                <a:cs typeface="Arial"/>
              </a:rPr>
              <a:t>costs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during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19" dirty="0">
                <a:latin typeface="Arial"/>
                <a:cs typeface="Arial"/>
              </a:rPr>
              <a:t>2018–2019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academic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year: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2283" y="3241843"/>
            <a:ext cx="3515824" cy="2491530"/>
            <a:chOff x="466322" y="1635930"/>
            <a:chExt cx="1774189" cy="1257300"/>
          </a:xfrm>
        </p:grpSpPr>
        <p:sp>
          <p:nvSpPr>
            <p:cNvPr id="5" name="object 5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1768729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68729" y="1251672"/>
                  </a:lnTo>
                  <a:lnTo>
                    <a:pt x="17687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026618"/>
                  </a:moveTo>
                  <a:lnTo>
                    <a:pt x="1768729" y="1026618"/>
                  </a:lnTo>
                </a:path>
                <a:path w="1769110" h="1252220">
                  <a:moveTo>
                    <a:pt x="0" y="690278"/>
                  </a:moveTo>
                  <a:lnTo>
                    <a:pt x="1768729" y="690278"/>
                  </a:lnTo>
                </a:path>
                <a:path w="1769110" h="1252220">
                  <a:moveTo>
                    <a:pt x="0" y="353939"/>
                  </a:moveTo>
                  <a:lnTo>
                    <a:pt x="1768729" y="353939"/>
                  </a:lnTo>
                </a:path>
                <a:path w="1769110" h="1252220">
                  <a:moveTo>
                    <a:pt x="0" y="17600"/>
                  </a:moveTo>
                  <a:lnTo>
                    <a:pt x="1768729" y="17600"/>
                  </a:lnTo>
                </a:path>
                <a:path w="1769110" h="1252220">
                  <a:moveTo>
                    <a:pt x="276675" y="1251672"/>
                  </a:moveTo>
                  <a:lnTo>
                    <a:pt x="276675" y="0"/>
                  </a:lnTo>
                </a:path>
                <a:path w="1769110" h="1252220">
                  <a:moveTo>
                    <a:pt x="710994" y="1251672"/>
                  </a:moveTo>
                  <a:lnTo>
                    <a:pt x="710994" y="0"/>
                  </a:lnTo>
                </a:path>
                <a:path w="1769110" h="1252220">
                  <a:moveTo>
                    <a:pt x="1145355" y="1251672"/>
                  </a:moveTo>
                  <a:lnTo>
                    <a:pt x="1145355" y="0"/>
                  </a:lnTo>
                </a:path>
                <a:path w="1769110" h="1252220">
                  <a:moveTo>
                    <a:pt x="1579674" y="1251672"/>
                  </a:moveTo>
                  <a:lnTo>
                    <a:pt x="157967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194787"/>
                  </a:moveTo>
                  <a:lnTo>
                    <a:pt x="1768729" y="1194787"/>
                  </a:lnTo>
                </a:path>
                <a:path w="1769110" h="1252220">
                  <a:moveTo>
                    <a:pt x="0" y="858448"/>
                  </a:moveTo>
                  <a:lnTo>
                    <a:pt x="1768729" y="858448"/>
                  </a:lnTo>
                </a:path>
                <a:path w="1769110" h="1252220">
                  <a:moveTo>
                    <a:pt x="0" y="522109"/>
                  </a:moveTo>
                  <a:lnTo>
                    <a:pt x="1768729" y="522109"/>
                  </a:lnTo>
                </a:path>
                <a:path w="1769110" h="1252220">
                  <a:moveTo>
                    <a:pt x="0" y="185769"/>
                  </a:moveTo>
                  <a:lnTo>
                    <a:pt x="1768729" y="185769"/>
                  </a:lnTo>
                </a:path>
                <a:path w="1769110" h="1252220">
                  <a:moveTo>
                    <a:pt x="59495" y="1251672"/>
                  </a:moveTo>
                  <a:lnTo>
                    <a:pt x="59495" y="0"/>
                  </a:lnTo>
                </a:path>
                <a:path w="1769110" h="1252220">
                  <a:moveTo>
                    <a:pt x="493814" y="1251672"/>
                  </a:moveTo>
                  <a:lnTo>
                    <a:pt x="493814" y="0"/>
                  </a:lnTo>
                </a:path>
                <a:path w="1769110" h="1252220">
                  <a:moveTo>
                    <a:pt x="928175" y="1251672"/>
                  </a:moveTo>
                  <a:lnTo>
                    <a:pt x="928175" y="0"/>
                  </a:lnTo>
                </a:path>
                <a:path w="1769110" h="1252220">
                  <a:moveTo>
                    <a:pt x="1362494" y="1251672"/>
                  </a:moveTo>
                  <a:lnTo>
                    <a:pt x="1362494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549242" y="1695355"/>
              <a:ext cx="1608455" cy="1096645"/>
            </a:xfrm>
            <a:custGeom>
              <a:avLst/>
              <a:gdLst/>
              <a:ahLst/>
              <a:cxnLst/>
              <a:rect l="l" t="t" r="r" b="b"/>
              <a:pathLst>
                <a:path w="1608455" h="1096645">
                  <a:moveTo>
                    <a:pt x="0" y="389981"/>
                  </a:moveTo>
                  <a:lnTo>
                    <a:pt x="6273" y="342234"/>
                  </a:lnTo>
                  <a:lnTo>
                    <a:pt x="12589" y="295918"/>
                  </a:lnTo>
                  <a:lnTo>
                    <a:pt x="18863" y="251454"/>
                  </a:lnTo>
                  <a:lnTo>
                    <a:pt x="25179" y="209348"/>
                  </a:lnTo>
                  <a:lnTo>
                    <a:pt x="31452" y="170232"/>
                  </a:lnTo>
                  <a:lnTo>
                    <a:pt x="40926" y="117727"/>
                  </a:lnTo>
                  <a:lnTo>
                    <a:pt x="50358" y="73895"/>
                  </a:lnTo>
                  <a:lnTo>
                    <a:pt x="62947" y="30905"/>
                  </a:lnTo>
                  <a:lnTo>
                    <a:pt x="84969" y="0"/>
                  </a:lnTo>
                  <a:lnTo>
                    <a:pt x="88126" y="378"/>
                  </a:lnTo>
                  <a:lnTo>
                    <a:pt x="113264" y="37473"/>
                  </a:lnTo>
                  <a:lnTo>
                    <a:pt x="125853" y="75032"/>
                  </a:lnTo>
                  <a:lnTo>
                    <a:pt x="138443" y="120548"/>
                  </a:lnTo>
                  <a:lnTo>
                    <a:pt x="147874" y="157643"/>
                  </a:lnTo>
                  <a:lnTo>
                    <a:pt x="151032" y="170232"/>
                  </a:lnTo>
                  <a:lnTo>
                    <a:pt x="154190" y="182906"/>
                  </a:lnTo>
                  <a:lnTo>
                    <a:pt x="157348" y="195538"/>
                  </a:lnTo>
                  <a:lnTo>
                    <a:pt x="160464" y="208043"/>
                  </a:lnTo>
                  <a:lnTo>
                    <a:pt x="173053" y="256675"/>
                  </a:lnTo>
                  <a:lnTo>
                    <a:pt x="185643" y="300844"/>
                  </a:lnTo>
                  <a:lnTo>
                    <a:pt x="198233" y="338739"/>
                  </a:lnTo>
                  <a:lnTo>
                    <a:pt x="213980" y="375750"/>
                  </a:lnTo>
                  <a:lnTo>
                    <a:pt x="236001" y="407666"/>
                  </a:lnTo>
                  <a:lnTo>
                    <a:pt x="264338" y="419708"/>
                  </a:lnTo>
                  <a:lnTo>
                    <a:pt x="267454" y="419539"/>
                  </a:lnTo>
                  <a:lnTo>
                    <a:pt x="295791" y="410571"/>
                  </a:lnTo>
                  <a:lnTo>
                    <a:pt x="298949" y="409139"/>
                  </a:lnTo>
                  <a:lnTo>
                    <a:pt x="302065" y="407666"/>
                  </a:lnTo>
                  <a:lnTo>
                    <a:pt x="305223" y="406150"/>
                  </a:lnTo>
                  <a:lnTo>
                    <a:pt x="308381" y="404718"/>
                  </a:lnTo>
                  <a:lnTo>
                    <a:pt x="346149" y="394066"/>
                  </a:lnTo>
                  <a:lnTo>
                    <a:pt x="349265" y="394108"/>
                  </a:lnTo>
                  <a:lnTo>
                    <a:pt x="387034" y="410866"/>
                  </a:lnTo>
                  <a:lnTo>
                    <a:pt x="415371" y="443877"/>
                  </a:lnTo>
                  <a:lnTo>
                    <a:pt x="437392" y="479877"/>
                  </a:lnTo>
                  <a:lnTo>
                    <a:pt x="456256" y="515961"/>
                  </a:lnTo>
                  <a:lnTo>
                    <a:pt x="459413" y="522319"/>
                  </a:lnTo>
                  <a:lnTo>
                    <a:pt x="478277" y="561604"/>
                  </a:lnTo>
                  <a:lnTo>
                    <a:pt x="481435" y="568298"/>
                  </a:lnTo>
                  <a:lnTo>
                    <a:pt x="484593" y="574951"/>
                  </a:lnTo>
                  <a:lnTo>
                    <a:pt x="487751" y="581646"/>
                  </a:lnTo>
                  <a:lnTo>
                    <a:pt x="490866" y="588299"/>
                  </a:lnTo>
                  <a:lnTo>
                    <a:pt x="494024" y="594951"/>
                  </a:lnTo>
                  <a:lnTo>
                    <a:pt x="497182" y="601604"/>
                  </a:lnTo>
                  <a:lnTo>
                    <a:pt x="500340" y="608215"/>
                  </a:lnTo>
                  <a:lnTo>
                    <a:pt x="503456" y="614783"/>
                  </a:lnTo>
                  <a:lnTo>
                    <a:pt x="506614" y="621309"/>
                  </a:lnTo>
                  <a:lnTo>
                    <a:pt x="509772" y="627794"/>
                  </a:lnTo>
                  <a:lnTo>
                    <a:pt x="512888" y="634236"/>
                  </a:lnTo>
                  <a:lnTo>
                    <a:pt x="531793" y="671331"/>
                  </a:lnTo>
                  <a:lnTo>
                    <a:pt x="550656" y="705184"/>
                  </a:lnTo>
                  <a:lnTo>
                    <a:pt x="572677" y="739626"/>
                  </a:lnTo>
                  <a:lnTo>
                    <a:pt x="597857" y="771711"/>
                  </a:lnTo>
                  <a:lnTo>
                    <a:pt x="626194" y="798616"/>
                  </a:lnTo>
                  <a:lnTo>
                    <a:pt x="660804" y="819248"/>
                  </a:lnTo>
                  <a:lnTo>
                    <a:pt x="698573" y="828553"/>
                  </a:lnTo>
                  <a:lnTo>
                    <a:pt x="708005" y="829016"/>
                  </a:lnTo>
                  <a:lnTo>
                    <a:pt x="711163" y="829016"/>
                  </a:lnTo>
                  <a:lnTo>
                    <a:pt x="714279" y="828974"/>
                  </a:lnTo>
                  <a:lnTo>
                    <a:pt x="717436" y="828806"/>
                  </a:lnTo>
                  <a:lnTo>
                    <a:pt x="720594" y="828637"/>
                  </a:lnTo>
                  <a:lnTo>
                    <a:pt x="755205" y="822743"/>
                  </a:lnTo>
                  <a:lnTo>
                    <a:pt x="758363" y="821942"/>
                  </a:lnTo>
                  <a:lnTo>
                    <a:pt x="761479" y="821100"/>
                  </a:lnTo>
                  <a:lnTo>
                    <a:pt x="764637" y="820258"/>
                  </a:lnTo>
                  <a:lnTo>
                    <a:pt x="767795" y="819374"/>
                  </a:lnTo>
                  <a:lnTo>
                    <a:pt x="770953" y="818448"/>
                  </a:lnTo>
                  <a:lnTo>
                    <a:pt x="774068" y="817521"/>
                  </a:lnTo>
                  <a:lnTo>
                    <a:pt x="777226" y="816595"/>
                  </a:lnTo>
                  <a:lnTo>
                    <a:pt x="780384" y="815627"/>
                  </a:lnTo>
                  <a:lnTo>
                    <a:pt x="783542" y="814658"/>
                  </a:lnTo>
                  <a:lnTo>
                    <a:pt x="786658" y="813690"/>
                  </a:lnTo>
                  <a:lnTo>
                    <a:pt x="789816" y="812763"/>
                  </a:lnTo>
                  <a:lnTo>
                    <a:pt x="792974" y="811795"/>
                  </a:lnTo>
                  <a:lnTo>
                    <a:pt x="796090" y="810827"/>
                  </a:lnTo>
                  <a:lnTo>
                    <a:pt x="799248" y="809900"/>
                  </a:lnTo>
                  <a:lnTo>
                    <a:pt x="802406" y="808974"/>
                  </a:lnTo>
                  <a:lnTo>
                    <a:pt x="805563" y="808048"/>
                  </a:lnTo>
                  <a:lnTo>
                    <a:pt x="808679" y="807206"/>
                  </a:lnTo>
                  <a:lnTo>
                    <a:pt x="811837" y="806321"/>
                  </a:lnTo>
                  <a:lnTo>
                    <a:pt x="814995" y="805521"/>
                  </a:lnTo>
                  <a:lnTo>
                    <a:pt x="818153" y="804721"/>
                  </a:lnTo>
                  <a:lnTo>
                    <a:pt x="821269" y="803963"/>
                  </a:lnTo>
                  <a:lnTo>
                    <a:pt x="824427" y="803248"/>
                  </a:lnTo>
                  <a:lnTo>
                    <a:pt x="827585" y="802574"/>
                  </a:lnTo>
                  <a:lnTo>
                    <a:pt x="830743" y="801984"/>
                  </a:lnTo>
                  <a:lnTo>
                    <a:pt x="833858" y="801395"/>
                  </a:lnTo>
                  <a:lnTo>
                    <a:pt x="859038" y="798869"/>
                  </a:lnTo>
                  <a:lnTo>
                    <a:pt x="862195" y="798869"/>
                  </a:lnTo>
                  <a:lnTo>
                    <a:pt x="903080" y="804595"/>
                  </a:lnTo>
                  <a:lnTo>
                    <a:pt x="940849" y="818490"/>
                  </a:lnTo>
                  <a:lnTo>
                    <a:pt x="953438" y="824385"/>
                  </a:lnTo>
                  <a:lnTo>
                    <a:pt x="956596" y="825900"/>
                  </a:lnTo>
                  <a:lnTo>
                    <a:pt x="959754" y="827458"/>
                  </a:lnTo>
                  <a:lnTo>
                    <a:pt x="962870" y="829058"/>
                  </a:lnTo>
                  <a:lnTo>
                    <a:pt x="966028" y="830658"/>
                  </a:lnTo>
                  <a:lnTo>
                    <a:pt x="969186" y="832258"/>
                  </a:lnTo>
                  <a:lnTo>
                    <a:pt x="972344" y="833900"/>
                  </a:lnTo>
                  <a:lnTo>
                    <a:pt x="975459" y="835543"/>
                  </a:lnTo>
                  <a:lnTo>
                    <a:pt x="978617" y="837185"/>
                  </a:lnTo>
                  <a:lnTo>
                    <a:pt x="981775" y="838869"/>
                  </a:lnTo>
                  <a:lnTo>
                    <a:pt x="984891" y="840553"/>
                  </a:lnTo>
                  <a:lnTo>
                    <a:pt x="988049" y="842237"/>
                  </a:lnTo>
                  <a:lnTo>
                    <a:pt x="991207" y="843922"/>
                  </a:lnTo>
                  <a:lnTo>
                    <a:pt x="994365" y="845606"/>
                  </a:lnTo>
                  <a:lnTo>
                    <a:pt x="997481" y="847332"/>
                  </a:lnTo>
                  <a:lnTo>
                    <a:pt x="1000639" y="849016"/>
                  </a:lnTo>
                  <a:lnTo>
                    <a:pt x="1003796" y="850743"/>
                  </a:lnTo>
                  <a:lnTo>
                    <a:pt x="1006954" y="852469"/>
                  </a:lnTo>
                  <a:lnTo>
                    <a:pt x="1010070" y="854153"/>
                  </a:lnTo>
                  <a:lnTo>
                    <a:pt x="1013228" y="855880"/>
                  </a:lnTo>
                  <a:lnTo>
                    <a:pt x="1016386" y="857606"/>
                  </a:lnTo>
                  <a:lnTo>
                    <a:pt x="1019544" y="859290"/>
                  </a:lnTo>
                  <a:lnTo>
                    <a:pt x="1022660" y="861016"/>
                  </a:lnTo>
                  <a:lnTo>
                    <a:pt x="1025818" y="862701"/>
                  </a:lnTo>
                  <a:lnTo>
                    <a:pt x="1028976" y="864385"/>
                  </a:lnTo>
                  <a:lnTo>
                    <a:pt x="1032091" y="866111"/>
                  </a:lnTo>
                  <a:lnTo>
                    <a:pt x="1035249" y="867795"/>
                  </a:lnTo>
                  <a:lnTo>
                    <a:pt x="1038407" y="869480"/>
                  </a:lnTo>
                  <a:lnTo>
                    <a:pt x="1041565" y="871122"/>
                  </a:lnTo>
                  <a:lnTo>
                    <a:pt x="1044681" y="872806"/>
                  </a:lnTo>
                  <a:lnTo>
                    <a:pt x="1047839" y="874448"/>
                  </a:lnTo>
                  <a:lnTo>
                    <a:pt x="1050997" y="876090"/>
                  </a:lnTo>
                  <a:lnTo>
                    <a:pt x="1054155" y="877732"/>
                  </a:lnTo>
                  <a:lnTo>
                    <a:pt x="1057271" y="879375"/>
                  </a:lnTo>
                  <a:lnTo>
                    <a:pt x="1060428" y="881017"/>
                  </a:lnTo>
                  <a:lnTo>
                    <a:pt x="1063586" y="882617"/>
                  </a:lnTo>
                  <a:lnTo>
                    <a:pt x="1066744" y="884217"/>
                  </a:lnTo>
                  <a:lnTo>
                    <a:pt x="1069860" y="885817"/>
                  </a:lnTo>
                  <a:lnTo>
                    <a:pt x="1073018" y="887417"/>
                  </a:lnTo>
                  <a:lnTo>
                    <a:pt x="1076176" y="888975"/>
                  </a:lnTo>
                  <a:lnTo>
                    <a:pt x="1079292" y="890532"/>
                  </a:lnTo>
                  <a:lnTo>
                    <a:pt x="1082450" y="892090"/>
                  </a:lnTo>
                  <a:lnTo>
                    <a:pt x="1085608" y="893606"/>
                  </a:lnTo>
                  <a:lnTo>
                    <a:pt x="1088766" y="895164"/>
                  </a:lnTo>
                  <a:lnTo>
                    <a:pt x="1091881" y="896680"/>
                  </a:lnTo>
                  <a:lnTo>
                    <a:pt x="1095039" y="898196"/>
                  </a:lnTo>
                  <a:lnTo>
                    <a:pt x="1098197" y="899669"/>
                  </a:lnTo>
                  <a:lnTo>
                    <a:pt x="1101355" y="901185"/>
                  </a:lnTo>
                  <a:lnTo>
                    <a:pt x="1104471" y="902659"/>
                  </a:lnTo>
                  <a:lnTo>
                    <a:pt x="1107629" y="904133"/>
                  </a:lnTo>
                  <a:lnTo>
                    <a:pt x="1110787" y="905564"/>
                  </a:lnTo>
                  <a:lnTo>
                    <a:pt x="1113945" y="907038"/>
                  </a:lnTo>
                  <a:lnTo>
                    <a:pt x="1117060" y="908512"/>
                  </a:lnTo>
                  <a:lnTo>
                    <a:pt x="1120218" y="909943"/>
                  </a:lnTo>
                  <a:lnTo>
                    <a:pt x="1123376" y="911375"/>
                  </a:lnTo>
                  <a:lnTo>
                    <a:pt x="1126492" y="912806"/>
                  </a:lnTo>
                  <a:lnTo>
                    <a:pt x="1129650" y="914238"/>
                  </a:lnTo>
                  <a:lnTo>
                    <a:pt x="1132808" y="915670"/>
                  </a:lnTo>
                  <a:lnTo>
                    <a:pt x="1135966" y="917101"/>
                  </a:lnTo>
                  <a:lnTo>
                    <a:pt x="1139082" y="918533"/>
                  </a:lnTo>
                  <a:lnTo>
                    <a:pt x="1142240" y="919964"/>
                  </a:lnTo>
                  <a:lnTo>
                    <a:pt x="1145398" y="921354"/>
                  </a:lnTo>
                  <a:lnTo>
                    <a:pt x="1148555" y="922785"/>
                  </a:lnTo>
                  <a:lnTo>
                    <a:pt x="1151671" y="924217"/>
                  </a:lnTo>
                  <a:lnTo>
                    <a:pt x="1154829" y="925649"/>
                  </a:lnTo>
                  <a:lnTo>
                    <a:pt x="1157987" y="927080"/>
                  </a:lnTo>
                  <a:lnTo>
                    <a:pt x="1161145" y="928512"/>
                  </a:lnTo>
                  <a:lnTo>
                    <a:pt x="1164261" y="929943"/>
                  </a:lnTo>
                  <a:lnTo>
                    <a:pt x="1167419" y="931375"/>
                  </a:lnTo>
                  <a:lnTo>
                    <a:pt x="1170577" y="932849"/>
                  </a:lnTo>
                  <a:lnTo>
                    <a:pt x="1173693" y="934280"/>
                  </a:lnTo>
                  <a:lnTo>
                    <a:pt x="1176850" y="935754"/>
                  </a:lnTo>
                  <a:lnTo>
                    <a:pt x="1180008" y="937185"/>
                  </a:lnTo>
                  <a:lnTo>
                    <a:pt x="1183166" y="938659"/>
                  </a:lnTo>
                  <a:lnTo>
                    <a:pt x="1186282" y="940133"/>
                  </a:lnTo>
                  <a:lnTo>
                    <a:pt x="1189440" y="941607"/>
                  </a:lnTo>
                  <a:lnTo>
                    <a:pt x="1192598" y="943080"/>
                  </a:lnTo>
                  <a:lnTo>
                    <a:pt x="1195756" y="944596"/>
                  </a:lnTo>
                  <a:lnTo>
                    <a:pt x="1198872" y="946070"/>
                  </a:lnTo>
                  <a:lnTo>
                    <a:pt x="1202030" y="947586"/>
                  </a:lnTo>
                  <a:lnTo>
                    <a:pt x="1205187" y="949059"/>
                  </a:lnTo>
                  <a:lnTo>
                    <a:pt x="1208345" y="950575"/>
                  </a:lnTo>
                  <a:lnTo>
                    <a:pt x="1211461" y="952049"/>
                  </a:lnTo>
                  <a:lnTo>
                    <a:pt x="1214619" y="953565"/>
                  </a:lnTo>
                  <a:lnTo>
                    <a:pt x="1217777" y="955080"/>
                  </a:lnTo>
                  <a:lnTo>
                    <a:pt x="1220893" y="956554"/>
                  </a:lnTo>
                  <a:lnTo>
                    <a:pt x="1224051" y="958070"/>
                  </a:lnTo>
                  <a:lnTo>
                    <a:pt x="1227209" y="959544"/>
                  </a:lnTo>
                  <a:lnTo>
                    <a:pt x="1230367" y="961059"/>
                  </a:lnTo>
                  <a:lnTo>
                    <a:pt x="1233482" y="962533"/>
                  </a:lnTo>
                  <a:lnTo>
                    <a:pt x="1236640" y="964007"/>
                  </a:lnTo>
                  <a:lnTo>
                    <a:pt x="1239798" y="965438"/>
                  </a:lnTo>
                  <a:lnTo>
                    <a:pt x="1242956" y="966870"/>
                  </a:lnTo>
                  <a:lnTo>
                    <a:pt x="1246072" y="968301"/>
                  </a:lnTo>
                  <a:lnTo>
                    <a:pt x="1249230" y="969733"/>
                  </a:lnTo>
                  <a:lnTo>
                    <a:pt x="1252388" y="971123"/>
                  </a:lnTo>
                  <a:lnTo>
                    <a:pt x="1255546" y="972512"/>
                  </a:lnTo>
                  <a:lnTo>
                    <a:pt x="1271251" y="978954"/>
                  </a:lnTo>
                  <a:lnTo>
                    <a:pt x="1274409" y="980175"/>
                  </a:lnTo>
                  <a:lnTo>
                    <a:pt x="1312178" y="991502"/>
                  </a:lnTo>
                  <a:lnTo>
                    <a:pt x="1346789" y="995839"/>
                  </a:lnTo>
                  <a:lnTo>
                    <a:pt x="1349946" y="995965"/>
                  </a:lnTo>
                  <a:lnTo>
                    <a:pt x="1353062" y="996007"/>
                  </a:lnTo>
                  <a:lnTo>
                    <a:pt x="1356220" y="996049"/>
                  </a:lnTo>
                  <a:lnTo>
                    <a:pt x="1359378" y="996049"/>
                  </a:lnTo>
                  <a:lnTo>
                    <a:pt x="1362494" y="995965"/>
                  </a:lnTo>
                  <a:lnTo>
                    <a:pt x="1365652" y="995881"/>
                  </a:lnTo>
                  <a:lnTo>
                    <a:pt x="1368810" y="995754"/>
                  </a:lnTo>
                  <a:lnTo>
                    <a:pt x="1371968" y="995628"/>
                  </a:lnTo>
                  <a:lnTo>
                    <a:pt x="1375083" y="995417"/>
                  </a:lnTo>
                  <a:lnTo>
                    <a:pt x="1378241" y="995207"/>
                  </a:lnTo>
                  <a:lnTo>
                    <a:pt x="1381399" y="994996"/>
                  </a:lnTo>
                  <a:lnTo>
                    <a:pt x="1384557" y="994744"/>
                  </a:lnTo>
                  <a:lnTo>
                    <a:pt x="1387673" y="994491"/>
                  </a:lnTo>
                  <a:lnTo>
                    <a:pt x="1390831" y="994196"/>
                  </a:lnTo>
                  <a:lnTo>
                    <a:pt x="1393989" y="993902"/>
                  </a:lnTo>
                  <a:lnTo>
                    <a:pt x="1397147" y="993607"/>
                  </a:lnTo>
                  <a:lnTo>
                    <a:pt x="1400263" y="993312"/>
                  </a:lnTo>
                  <a:lnTo>
                    <a:pt x="1403421" y="993017"/>
                  </a:lnTo>
                  <a:lnTo>
                    <a:pt x="1406578" y="992765"/>
                  </a:lnTo>
                  <a:lnTo>
                    <a:pt x="1409694" y="992470"/>
                  </a:lnTo>
                  <a:lnTo>
                    <a:pt x="1412852" y="992217"/>
                  </a:lnTo>
                  <a:lnTo>
                    <a:pt x="1416010" y="992007"/>
                  </a:lnTo>
                  <a:lnTo>
                    <a:pt x="1419168" y="991754"/>
                  </a:lnTo>
                  <a:lnTo>
                    <a:pt x="1422284" y="991586"/>
                  </a:lnTo>
                  <a:lnTo>
                    <a:pt x="1425442" y="991460"/>
                  </a:lnTo>
                  <a:lnTo>
                    <a:pt x="1428600" y="991333"/>
                  </a:lnTo>
                  <a:lnTo>
                    <a:pt x="1431758" y="991291"/>
                  </a:lnTo>
                  <a:lnTo>
                    <a:pt x="1434873" y="991291"/>
                  </a:lnTo>
                  <a:lnTo>
                    <a:pt x="1438031" y="991291"/>
                  </a:lnTo>
                  <a:lnTo>
                    <a:pt x="1441189" y="991417"/>
                  </a:lnTo>
                  <a:lnTo>
                    <a:pt x="1478958" y="998618"/>
                  </a:lnTo>
                  <a:lnTo>
                    <a:pt x="1513569" y="1017228"/>
                  </a:lnTo>
                  <a:lnTo>
                    <a:pt x="1519842" y="1021818"/>
                  </a:lnTo>
                  <a:lnTo>
                    <a:pt x="1523000" y="1024176"/>
                  </a:lnTo>
                  <a:lnTo>
                    <a:pt x="1551295" y="1048386"/>
                  </a:lnTo>
                  <a:lnTo>
                    <a:pt x="1554453" y="1051207"/>
                  </a:lnTo>
                  <a:lnTo>
                    <a:pt x="1557611" y="1054071"/>
                  </a:lnTo>
                  <a:lnTo>
                    <a:pt x="1560769" y="1056934"/>
                  </a:lnTo>
                  <a:lnTo>
                    <a:pt x="1563885" y="1059797"/>
                  </a:lnTo>
                  <a:lnTo>
                    <a:pt x="1582790" y="1076597"/>
                  </a:lnTo>
                  <a:lnTo>
                    <a:pt x="1585906" y="1079292"/>
                  </a:lnTo>
                  <a:lnTo>
                    <a:pt x="1604812" y="1094281"/>
                  </a:lnTo>
                  <a:lnTo>
                    <a:pt x="1607969" y="109651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2934" y="5514519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934" y="484801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1e−05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2934" y="418142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934" y="3514912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3e−05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4453" y="3615009"/>
            <a:ext cx="2723066" cy="2135418"/>
          </a:xfrm>
          <a:custGeom>
            <a:avLst/>
            <a:gdLst/>
            <a:ahLst/>
            <a:cxnLst/>
            <a:rect l="l" t="t" r="r" b="b"/>
            <a:pathLst>
              <a:path w="1374139" h="1077595">
                <a:moveTo>
                  <a:pt x="0" y="1009018"/>
                </a:moveTo>
                <a:lnTo>
                  <a:pt x="11536" y="1009018"/>
                </a:lnTo>
              </a:path>
              <a:path w="1374139" h="1077595">
                <a:moveTo>
                  <a:pt x="0" y="672678"/>
                </a:moveTo>
                <a:lnTo>
                  <a:pt x="11536" y="672678"/>
                </a:lnTo>
              </a:path>
              <a:path w="1374139" h="1077595">
                <a:moveTo>
                  <a:pt x="0" y="336339"/>
                </a:moveTo>
                <a:lnTo>
                  <a:pt x="11536" y="336339"/>
                </a:lnTo>
              </a:path>
              <a:path w="1374139" h="1077595">
                <a:moveTo>
                  <a:pt x="0" y="0"/>
                </a:moveTo>
                <a:lnTo>
                  <a:pt x="11536" y="0"/>
                </a:lnTo>
              </a:path>
              <a:path w="1374139" h="1077595">
                <a:moveTo>
                  <a:pt x="71032" y="1077439"/>
                </a:moveTo>
                <a:lnTo>
                  <a:pt x="71032" y="1065902"/>
                </a:lnTo>
              </a:path>
              <a:path w="1374139" h="1077595">
                <a:moveTo>
                  <a:pt x="505351" y="1077439"/>
                </a:moveTo>
                <a:lnTo>
                  <a:pt x="505351" y="1065902"/>
                </a:lnTo>
              </a:path>
              <a:path w="1374139" h="1077595">
                <a:moveTo>
                  <a:pt x="939712" y="1077439"/>
                </a:moveTo>
                <a:lnTo>
                  <a:pt x="939712" y="1065902"/>
                </a:lnTo>
              </a:path>
              <a:path w="1374139" h="1077595">
                <a:moveTo>
                  <a:pt x="1374031" y="1077439"/>
                </a:moveTo>
                <a:lnTo>
                  <a:pt x="1374031" y="1065902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517590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0667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32800">
              <a:spcBef>
                <a:spcPts val="664"/>
              </a:spcBef>
              <a:tabLst>
                <a:tab pos="1092273" algn="l"/>
                <a:tab pos="1953003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046" y="4197533"/>
            <a:ext cx="198196" cy="580099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2" name="object 2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17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69" dirty="0"/>
              <a:t>Aside:</a:t>
            </a:r>
            <a:r>
              <a:rPr spc="198" dirty="0"/>
              <a:t> </a:t>
            </a:r>
            <a:r>
              <a:rPr spc="-79" dirty="0"/>
              <a:t>Overlaid</a:t>
            </a:r>
            <a:r>
              <a:rPr spc="-30" dirty="0"/>
              <a:t> </a:t>
            </a:r>
            <a:r>
              <a:rPr spc="-79" dirty="0"/>
              <a:t>Density</a:t>
            </a:r>
            <a:r>
              <a:rPr spc="-30" dirty="0"/>
              <a:t> </a:t>
            </a:r>
            <a:r>
              <a:rPr dirty="0"/>
              <a:t>Plots</a:t>
            </a:r>
            <a:r>
              <a:rPr spc="-40" dirty="0"/>
              <a:t> </a:t>
            </a:r>
            <a:r>
              <a:rPr spc="238" dirty="0"/>
              <a:t>&amp;</a:t>
            </a:r>
            <a:r>
              <a:rPr spc="-40" dirty="0"/>
              <a:t> </a:t>
            </a:r>
            <a:r>
              <a:rPr dirty="0"/>
              <a:t>Multi-Modal</a:t>
            </a:r>
            <a:r>
              <a:rPr spc="-30" dirty="0"/>
              <a:t> </a:t>
            </a:r>
            <a:r>
              <a:rPr spc="-2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32170"/>
            <a:ext cx="8632272" cy="21153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37163" algn="just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particularly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informative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your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appear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multi-</a:t>
            </a:r>
            <a:r>
              <a:rPr sz="2180" spc="-20" dirty="0">
                <a:latin typeface="Arial"/>
                <a:cs typeface="Arial"/>
              </a:rPr>
              <a:t>modal,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as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may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(and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often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is)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something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going </a:t>
            </a:r>
            <a:r>
              <a:rPr sz="2180" spc="-50" dirty="0">
                <a:latin typeface="Arial"/>
                <a:cs typeface="Arial"/>
              </a:rPr>
              <a:t>on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story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76">
              <a:latin typeface="Arial"/>
              <a:cs typeface="Arial"/>
            </a:endParaRPr>
          </a:p>
          <a:p>
            <a:pPr marL="25168" marR="10067" algn="just">
              <a:lnSpc>
                <a:spcPct val="102600"/>
              </a:lnSpc>
            </a:pPr>
            <a:r>
              <a:rPr sz="2180" spc="-89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example,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consider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density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showing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59" dirty="0">
                <a:latin typeface="Arial"/>
                <a:cs typeface="Arial"/>
              </a:rPr>
              <a:t>in-</a:t>
            </a:r>
            <a:r>
              <a:rPr sz="2180" spc="-20" dirty="0">
                <a:latin typeface="Arial"/>
                <a:cs typeface="Arial"/>
              </a:rPr>
              <a:t>state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college</a:t>
            </a:r>
            <a:r>
              <a:rPr sz="2180" dirty="0">
                <a:latin typeface="Arial"/>
                <a:cs typeface="Arial"/>
              </a:rPr>
              <a:t> tuition </a:t>
            </a:r>
            <a:r>
              <a:rPr sz="2180" spc="-119" dirty="0">
                <a:latin typeface="Arial"/>
                <a:cs typeface="Arial"/>
              </a:rPr>
              <a:t>costs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during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19" dirty="0">
                <a:latin typeface="Arial"/>
                <a:cs typeface="Arial"/>
              </a:rPr>
              <a:t>2018–2019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academic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year: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2283" y="3241843"/>
            <a:ext cx="3515824" cy="2491530"/>
            <a:chOff x="466322" y="1635930"/>
            <a:chExt cx="1774189" cy="1257300"/>
          </a:xfrm>
        </p:grpSpPr>
        <p:sp>
          <p:nvSpPr>
            <p:cNvPr id="5" name="object 5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1768729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68729" y="1251672"/>
                  </a:lnTo>
                  <a:lnTo>
                    <a:pt x="17687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026618"/>
                  </a:moveTo>
                  <a:lnTo>
                    <a:pt x="1768729" y="1026618"/>
                  </a:lnTo>
                </a:path>
                <a:path w="1769110" h="1252220">
                  <a:moveTo>
                    <a:pt x="0" y="690278"/>
                  </a:moveTo>
                  <a:lnTo>
                    <a:pt x="1768729" y="690278"/>
                  </a:lnTo>
                </a:path>
                <a:path w="1769110" h="1252220">
                  <a:moveTo>
                    <a:pt x="0" y="353939"/>
                  </a:moveTo>
                  <a:lnTo>
                    <a:pt x="1768729" y="353939"/>
                  </a:lnTo>
                </a:path>
                <a:path w="1769110" h="1252220">
                  <a:moveTo>
                    <a:pt x="0" y="17600"/>
                  </a:moveTo>
                  <a:lnTo>
                    <a:pt x="1768729" y="17600"/>
                  </a:lnTo>
                </a:path>
                <a:path w="1769110" h="1252220">
                  <a:moveTo>
                    <a:pt x="276675" y="1251672"/>
                  </a:moveTo>
                  <a:lnTo>
                    <a:pt x="276675" y="0"/>
                  </a:lnTo>
                </a:path>
                <a:path w="1769110" h="1252220">
                  <a:moveTo>
                    <a:pt x="710994" y="1251672"/>
                  </a:moveTo>
                  <a:lnTo>
                    <a:pt x="710994" y="0"/>
                  </a:lnTo>
                </a:path>
                <a:path w="1769110" h="1252220">
                  <a:moveTo>
                    <a:pt x="1145355" y="1251672"/>
                  </a:moveTo>
                  <a:lnTo>
                    <a:pt x="1145355" y="0"/>
                  </a:lnTo>
                </a:path>
                <a:path w="1769110" h="1252220">
                  <a:moveTo>
                    <a:pt x="1579674" y="1251672"/>
                  </a:moveTo>
                  <a:lnTo>
                    <a:pt x="157967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468862" y="1638470"/>
              <a:ext cx="1769110" cy="1252220"/>
            </a:xfrm>
            <a:custGeom>
              <a:avLst/>
              <a:gdLst/>
              <a:ahLst/>
              <a:cxnLst/>
              <a:rect l="l" t="t" r="r" b="b"/>
              <a:pathLst>
                <a:path w="1769110" h="1252220">
                  <a:moveTo>
                    <a:pt x="0" y="1194787"/>
                  </a:moveTo>
                  <a:lnTo>
                    <a:pt x="1768729" y="1194787"/>
                  </a:lnTo>
                </a:path>
                <a:path w="1769110" h="1252220">
                  <a:moveTo>
                    <a:pt x="0" y="858448"/>
                  </a:moveTo>
                  <a:lnTo>
                    <a:pt x="1768729" y="858448"/>
                  </a:lnTo>
                </a:path>
                <a:path w="1769110" h="1252220">
                  <a:moveTo>
                    <a:pt x="0" y="522109"/>
                  </a:moveTo>
                  <a:lnTo>
                    <a:pt x="1768729" y="522109"/>
                  </a:lnTo>
                </a:path>
                <a:path w="1769110" h="1252220">
                  <a:moveTo>
                    <a:pt x="0" y="185769"/>
                  </a:moveTo>
                  <a:lnTo>
                    <a:pt x="1768729" y="185769"/>
                  </a:lnTo>
                </a:path>
                <a:path w="1769110" h="1252220">
                  <a:moveTo>
                    <a:pt x="59495" y="1251672"/>
                  </a:moveTo>
                  <a:lnTo>
                    <a:pt x="59495" y="0"/>
                  </a:lnTo>
                </a:path>
                <a:path w="1769110" h="1252220">
                  <a:moveTo>
                    <a:pt x="493814" y="1251672"/>
                  </a:moveTo>
                  <a:lnTo>
                    <a:pt x="493814" y="0"/>
                  </a:lnTo>
                </a:path>
                <a:path w="1769110" h="1252220">
                  <a:moveTo>
                    <a:pt x="928175" y="1251672"/>
                  </a:moveTo>
                  <a:lnTo>
                    <a:pt x="928175" y="0"/>
                  </a:lnTo>
                </a:path>
                <a:path w="1769110" h="1252220">
                  <a:moveTo>
                    <a:pt x="1362494" y="1251672"/>
                  </a:moveTo>
                  <a:lnTo>
                    <a:pt x="1362494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549242" y="1695355"/>
              <a:ext cx="1608455" cy="1096645"/>
            </a:xfrm>
            <a:custGeom>
              <a:avLst/>
              <a:gdLst/>
              <a:ahLst/>
              <a:cxnLst/>
              <a:rect l="l" t="t" r="r" b="b"/>
              <a:pathLst>
                <a:path w="1608455" h="1096645">
                  <a:moveTo>
                    <a:pt x="0" y="389981"/>
                  </a:moveTo>
                  <a:lnTo>
                    <a:pt x="6273" y="342234"/>
                  </a:lnTo>
                  <a:lnTo>
                    <a:pt x="12589" y="295918"/>
                  </a:lnTo>
                  <a:lnTo>
                    <a:pt x="18863" y="251454"/>
                  </a:lnTo>
                  <a:lnTo>
                    <a:pt x="25179" y="209348"/>
                  </a:lnTo>
                  <a:lnTo>
                    <a:pt x="31452" y="170232"/>
                  </a:lnTo>
                  <a:lnTo>
                    <a:pt x="40926" y="117727"/>
                  </a:lnTo>
                  <a:lnTo>
                    <a:pt x="50358" y="73895"/>
                  </a:lnTo>
                  <a:lnTo>
                    <a:pt x="62947" y="30905"/>
                  </a:lnTo>
                  <a:lnTo>
                    <a:pt x="84969" y="0"/>
                  </a:lnTo>
                  <a:lnTo>
                    <a:pt x="88126" y="378"/>
                  </a:lnTo>
                  <a:lnTo>
                    <a:pt x="113264" y="37473"/>
                  </a:lnTo>
                  <a:lnTo>
                    <a:pt x="125853" y="75032"/>
                  </a:lnTo>
                  <a:lnTo>
                    <a:pt x="138443" y="120548"/>
                  </a:lnTo>
                  <a:lnTo>
                    <a:pt x="147874" y="157643"/>
                  </a:lnTo>
                  <a:lnTo>
                    <a:pt x="151032" y="170232"/>
                  </a:lnTo>
                  <a:lnTo>
                    <a:pt x="154190" y="182906"/>
                  </a:lnTo>
                  <a:lnTo>
                    <a:pt x="157348" y="195538"/>
                  </a:lnTo>
                  <a:lnTo>
                    <a:pt x="160464" y="208043"/>
                  </a:lnTo>
                  <a:lnTo>
                    <a:pt x="173053" y="256675"/>
                  </a:lnTo>
                  <a:lnTo>
                    <a:pt x="185643" y="300844"/>
                  </a:lnTo>
                  <a:lnTo>
                    <a:pt x="198233" y="338739"/>
                  </a:lnTo>
                  <a:lnTo>
                    <a:pt x="213980" y="375750"/>
                  </a:lnTo>
                  <a:lnTo>
                    <a:pt x="236001" y="407666"/>
                  </a:lnTo>
                  <a:lnTo>
                    <a:pt x="264338" y="419708"/>
                  </a:lnTo>
                  <a:lnTo>
                    <a:pt x="267454" y="419539"/>
                  </a:lnTo>
                  <a:lnTo>
                    <a:pt x="295791" y="410571"/>
                  </a:lnTo>
                  <a:lnTo>
                    <a:pt x="298949" y="409139"/>
                  </a:lnTo>
                  <a:lnTo>
                    <a:pt x="302065" y="407666"/>
                  </a:lnTo>
                  <a:lnTo>
                    <a:pt x="305223" y="406150"/>
                  </a:lnTo>
                  <a:lnTo>
                    <a:pt x="308381" y="404718"/>
                  </a:lnTo>
                  <a:lnTo>
                    <a:pt x="346149" y="394066"/>
                  </a:lnTo>
                  <a:lnTo>
                    <a:pt x="349265" y="394108"/>
                  </a:lnTo>
                  <a:lnTo>
                    <a:pt x="387034" y="410866"/>
                  </a:lnTo>
                  <a:lnTo>
                    <a:pt x="415371" y="443877"/>
                  </a:lnTo>
                  <a:lnTo>
                    <a:pt x="437392" y="479877"/>
                  </a:lnTo>
                  <a:lnTo>
                    <a:pt x="456256" y="515961"/>
                  </a:lnTo>
                  <a:lnTo>
                    <a:pt x="459413" y="522319"/>
                  </a:lnTo>
                  <a:lnTo>
                    <a:pt x="478277" y="561604"/>
                  </a:lnTo>
                  <a:lnTo>
                    <a:pt x="481435" y="568298"/>
                  </a:lnTo>
                  <a:lnTo>
                    <a:pt x="484593" y="574951"/>
                  </a:lnTo>
                  <a:lnTo>
                    <a:pt x="487751" y="581646"/>
                  </a:lnTo>
                  <a:lnTo>
                    <a:pt x="490866" y="588299"/>
                  </a:lnTo>
                  <a:lnTo>
                    <a:pt x="494024" y="594951"/>
                  </a:lnTo>
                  <a:lnTo>
                    <a:pt x="497182" y="601604"/>
                  </a:lnTo>
                  <a:lnTo>
                    <a:pt x="500340" y="608215"/>
                  </a:lnTo>
                  <a:lnTo>
                    <a:pt x="503456" y="614783"/>
                  </a:lnTo>
                  <a:lnTo>
                    <a:pt x="506614" y="621309"/>
                  </a:lnTo>
                  <a:lnTo>
                    <a:pt x="509772" y="627794"/>
                  </a:lnTo>
                  <a:lnTo>
                    <a:pt x="512888" y="634236"/>
                  </a:lnTo>
                  <a:lnTo>
                    <a:pt x="531793" y="671331"/>
                  </a:lnTo>
                  <a:lnTo>
                    <a:pt x="550656" y="705184"/>
                  </a:lnTo>
                  <a:lnTo>
                    <a:pt x="572677" y="739626"/>
                  </a:lnTo>
                  <a:lnTo>
                    <a:pt x="597857" y="771711"/>
                  </a:lnTo>
                  <a:lnTo>
                    <a:pt x="626194" y="798616"/>
                  </a:lnTo>
                  <a:lnTo>
                    <a:pt x="660804" y="819248"/>
                  </a:lnTo>
                  <a:lnTo>
                    <a:pt x="698573" y="828553"/>
                  </a:lnTo>
                  <a:lnTo>
                    <a:pt x="708005" y="829016"/>
                  </a:lnTo>
                  <a:lnTo>
                    <a:pt x="711163" y="829016"/>
                  </a:lnTo>
                  <a:lnTo>
                    <a:pt x="714279" y="828974"/>
                  </a:lnTo>
                  <a:lnTo>
                    <a:pt x="717436" y="828806"/>
                  </a:lnTo>
                  <a:lnTo>
                    <a:pt x="720594" y="828637"/>
                  </a:lnTo>
                  <a:lnTo>
                    <a:pt x="755205" y="822743"/>
                  </a:lnTo>
                  <a:lnTo>
                    <a:pt x="758363" y="821942"/>
                  </a:lnTo>
                  <a:lnTo>
                    <a:pt x="761479" y="821100"/>
                  </a:lnTo>
                  <a:lnTo>
                    <a:pt x="764637" y="820258"/>
                  </a:lnTo>
                  <a:lnTo>
                    <a:pt x="767795" y="819374"/>
                  </a:lnTo>
                  <a:lnTo>
                    <a:pt x="770953" y="818448"/>
                  </a:lnTo>
                  <a:lnTo>
                    <a:pt x="774068" y="817521"/>
                  </a:lnTo>
                  <a:lnTo>
                    <a:pt x="777226" y="816595"/>
                  </a:lnTo>
                  <a:lnTo>
                    <a:pt x="780384" y="815627"/>
                  </a:lnTo>
                  <a:lnTo>
                    <a:pt x="783542" y="814658"/>
                  </a:lnTo>
                  <a:lnTo>
                    <a:pt x="786658" y="813690"/>
                  </a:lnTo>
                  <a:lnTo>
                    <a:pt x="789816" y="812763"/>
                  </a:lnTo>
                  <a:lnTo>
                    <a:pt x="792974" y="811795"/>
                  </a:lnTo>
                  <a:lnTo>
                    <a:pt x="796090" y="810827"/>
                  </a:lnTo>
                  <a:lnTo>
                    <a:pt x="799248" y="809900"/>
                  </a:lnTo>
                  <a:lnTo>
                    <a:pt x="802406" y="808974"/>
                  </a:lnTo>
                  <a:lnTo>
                    <a:pt x="805563" y="808048"/>
                  </a:lnTo>
                  <a:lnTo>
                    <a:pt x="808679" y="807206"/>
                  </a:lnTo>
                  <a:lnTo>
                    <a:pt x="811837" y="806321"/>
                  </a:lnTo>
                  <a:lnTo>
                    <a:pt x="814995" y="805521"/>
                  </a:lnTo>
                  <a:lnTo>
                    <a:pt x="818153" y="804721"/>
                  </a:lnTo>
                  <a:lnTo>
                    <a:pt x="821269" y="803963"/>
                  </a:lnTo>
                  <a:lnTo>
                    <a:pt x="824427" y="803248"/>
                  </a:lnTo>
                  <a:lnTo>
                    <a:pt x="827585" y="802574"/>
                  </a:lnTo>
                  <a:lnTo>
                    <a:pt x="830743" y="801984"/>
                  </a:lnTo>
                  <a:lnTo>
                    <a:pt x="833858" y="801395"/>
                  </a:lnTo>
                  <a:lnTo>
                    <a:pt x="859038" y="798869"/>
                  </a:lnTo>
                  <a:lnTo>
                    <a:pt x="862195" y="798869"/>
                  </a:lnTo>
                  <a:lnTo>
                    <a:pt x="903080" y="804595"/>
                  </a:lnTo>
                  <a:lnTo>
                    <a:pt x="940849" y="818490"/>
                  </a:lnTo>
                  <a:lnTo>
                    <a:pt x="953438" y="824385"/>
                  </a:lnTo>
                  <a:lnTo>
                    <a:pt x="956596" y="825900"/>
                  </a:lnTo>
                  <a:lnTo>
                    <a:pt x="959754" y="827458"/>
                  </a:lnTo>
                  <a:lnTo>
                    <a:pt x="962870" y="829058"/>
                  </a:lnTo>
                  <a:lnTo>
                    <a:pt x="966028" y="830658"/>
                  </a:lnTo>
                  <a:lnTo>
                    <a:pt x="969186" y="832258"/>
                  </a:lnTo>
                  <a:lnTo>
                    <a:pt x="972344" y="833900"/>
                  </a:lnTo>
                  <a:lnTo>
                    <a:pt x="975459" y="835543"/>
                  </a:lnTo>
                  <a:lnTo>
                    <a:pt x="978617" y="837185"/>
                  </a:lnTo>
                  <a:lnTo>
                    <a:pt x="981775" y="838869"/>
                  </a:lnTo>
                  <a:lnTo>
                    <a:pt x="984891" y="840553"/>
                  </a:lnTo>
                  <a:lnTo>
                    <a:pt x="988049" y="842237"/>
                  </a:lnTo>
                  <a:lnTo>
                    <a:pt x="991207" y="843922"/>
                  </a:lnTo>
                  <a:lnTo>
                    <a:pt x="994365" y="845606"/>
                  </a:lnTo>
                  <a:lnTo>
                    <a:pt x="997481" y="847332"/>
                  </a:lnTo>
                  <a:lnTo>
                    <a:pt x="1000639" y="849016"/>
                  </a:lnTo>
                  <a:lnTo>
                    <a:pt x="1003796" y="850743"/>
                  </a:lnTo>
                  <a:lnTo>
                    <a:pt x="1006954" y="852469"/>
                  </a:lnTo>
                  <a:lnTo>
                    <a:pt x="1010070" y="854153"/>
                  </a:lnTo>
                  <a:lnTo>
                    <a:pt x="1013228" y="855880"/>
                  </a:lnTo>
                  <a:lnTo>
                    <a:pt x="1016386" y="857606"/>
                  </a:lnTo>
                  <a:lnTo>
                    <a:pt x="1019544" y="859290"/>
                  </a:lnTo>
                  <a:lnTo>
                    <a:pt x="1022660" y="861016"/>
                  </a:lnTo>
                  <a:lnTo>
                    <a:pt x="1025818" y="862701"/>
                  </a:lnTo>
                  <a:lnTo>
                    <a:pt x="1028976" y="864385"/>
                  </a:lnTo>
                  <a:lnTo>
                    <a:pt x="1032091" y="866111"/>
                  </a:lnTo>
                  <a:lnTo>
                    <a:pt x="1035249" y="867795"/>
                  </a:lnTo>
                  <a:lnTo>
                    <a:pt x="1038407" y="869480"/>
                  </a:lnTo>
                  <a:lnTo>
                    <a:pt x="1041565" y="871122"/>
                  </a:lnTo>
                  <a:lnTo>
                    <a:pt x="1044681" y="872806"/>
                  </a:lnTo>
                  <a:lnTo>
                    <a:pt x="1047839" y="874448"/>
                  </a:lnTo>
                  <a:lnTo>
                    <a:pt x="1050997" y="876090"/>
                  </a:lnTo>
                  <a:lnTo>
                    <a:pt x="1054155" y="877732"/>
                  </a:lnTo>
                  <a:lnTo>
                    <a:pt x="1057271" y="879375"/>
                  </a:lnTo>
                  <a:lnTo>
                    <a:pt x="1060428" y="881017"/>
                  </a:lnTo>
                  <a:lnTo>
                    <a:pt x="1063586" y="882617"/>
                  </a:lnTo>
                  <a:lnTo>
                    <a:pt x="1066744" y="884217"/>
                  </a:lnTo>
                  <a:lnTo>
                    <a:pt x="1069860" y="885817"/>
                  </a:lnTo>
                  <a:lnTo>
                    <a:pt x="1073018" y="887417"/>
                  </a:lnTo>
                  <a:lnTo>
                    <a:pt x="1076176" y="888975"/>
                  </a:lnTo>
                  <a:lnTo>
                    <a:pt x="1079292" y="890532"/>
                  </a:lnTo>
                  <a:lnTo>
                    <a:pt x="1082450" y="892090"/>
                  </a:lnTo>
                  <a:lnTo>
                    <a:pt x="1085608" y="893606"/>
                  </a:lnTo>
                  <a:lnTo>
                    <a:pt x="1088766" y="895164"/>
                  </a:lnTo>
                  <a:lnTo>
                    <a:pt x="1091881" y="896680"/>
                  </a:lnTo>
                  <a:lnTo>
                    <a:pt x="1095039" y="898196"/>
                  </a:lnTo>
                  <a:lnTo>
                    <a:pt x="1098197" y="899669"/>
                  </a:lnTo>
                  <a:lnTo>
                    <a:pt x="1101355" y="901185"/>
                  </a:lnTo>
                  <a:lnTo>
                    <a:pt x="1104471" y="902659"/>
                  </a:lnTo>
                  <a:lnTo>
                    <a:pt x="1107629" y="904133"/>
                  </a:lnTo>
                  <a:lnTo>
                    <a:pt x="1110787" y="905564"/>
                  </a:lnTo>
                  <a:lnTo>
                    <a:pt x="1113945" y="907038"/>
                  </a:lnTo>
                  <a:lnTo>
                    <a:pt x="1117060" y="908512"/>
                  </a:lnTo>
                  <a:lnTo>
                    <a:pt x="1120218" y="909943"/>
                  </a:lnTo>
                  <a:lnTo>
                    <a:pt x="1123376" y="911375"/>
                  </a:lnTo>
                  <a:lnTo>
                    <a:pt x="1126492" y="912806"/>
                  </a:lnTo>
                  <a:lnTo>
                    <a:pt x="1129650" y="914238"/>
                  </a:lnTo>
                  <a:lnTo>
                    <a:pt x="1132808" y="915670"/>
                  </a:lnTo>
                  <a:lnTo>
                    <a:pt x="1135966" y="917101"/>
                  </a:lnTo>
                  <a:lnTo>
                    <a:pt x="1139082" y="918533"/>
                  </a:lnTo>
                  <a:lnTo>
                    <a:pt x="1142240" y="919964"/>
                  </a:lnTo>
                  <a:lnTo>
                    <a:pt x="1145398" y="921354"/>
                  </a:lnTo>
                  <a:lnTo>
                    <a:pt x="1148555" y="922785"/>
                  </a:lnTo>
                  <a:lnTo>
                    <a:pt x="1151671" y="924217"/>
                  </a:lnTo>
                  <a:lnTo>
                    <a:pt x="1154829" y="925649"/>
                  </a:lnTo>
                  <a:lnTo>
                    <a:pt x="1157987" y="927080"/>
                  </a:lnTo>
                  <a:lnTo>
                    <a:pt x="1161145" y="928512"/>
                  </a:lnTo>
                  <a:lnTo>
                    <a:pt x="1164261" y="929943"/>
                  </a:lnTo>
                  <a:lnTo>
                    <a:pt x="1167419" y="931375"/>
                  </a:lnTo>
                  <a:lnTo>
                    <a:pt x="1170577" y="932849"/>
                  </a:lnTo>
                  <a:lnTo>
                    <a:pt x="1173693" y="934280"/>
                  </a:lnTo>
                  <a:lnTo>
                    <a:pt x="1176850" y="935754"/>
                  </a:lnTo>
                  <a:lnTo>
                    <a:pt x="1180008" y="937185"/>
                  </a:lnTo>
                  <a:lnTo>
                    <a:pt x="1183166" y="938659"/>
                  </a:lnTo>
                  <a:lnTo>
                    <a:pt x="1186282" y="940133"/>
                  </a:lnTo>
                  <a:lnTo>
                    <a:pt x="1189440" y="941607"/>
                  </a:lnTo>
                  <a:lnTo>
                    <a:pt x="1192598" y="943080"/>
                  </a:lnTo>
                  <a:lnTo>
                    <a:pt x="1195756" y="944596"/>
                  </a:lnTo>
                  <a:lnTo>
                    <a:pt x="1198872" y="946070"/>
                  </a:lnTo>
                  <a:lnTo>
                    <a:pt x="1202030" y="947586"/>
                  </a:lnTo>
                  <a:lnTo>
                    <a:pt x="1205187" y="949059"/>
                  </a:lnTo>
                  <a:lnTo>
                    <a:pt x="1208345" y="950575"/>
                  </a:lnTo>
                  <a:lnTo>
                    <a:pt x="1211461" y="952049"/>
                  </a:lnTo>
                  <a:lnTo>
                    <a:pt x="1214619" y="953565"/>
                  </a:lnTo>
                  <a:lnTo>
                    <a:pt x="1217777" y="955080"/>
                  </a:lnTo>
                  <a:lnTo>
                    <a:pt x="1220893" y="956554"/>
                  </a:lnTo>
                  <a:lnTo>
                    <a:pt x="1224051" y="958070"/>
                  </a:lnTo>
                  <a:lnTo>
                    <a:pt x="1227209" y="959544"/>
                  </a:lnTo>
                  <a:lnTo>
                    <a:pt x="1230367" y="961059"/>
                  </a:lnTo>
                  <a:lnTo>
                    <a:pt x="1233482" y="962533"/>
                  </a:lnTo>
                  <a:lnTo>
                    <a:pt x="1236640" y="964007"/>
                  </a:lnTo>
                  <a:lnTo>
                    <a:pt x="1239798" y="965438"/>
                  </a:lnTo>
                  <a:lnTo>
                    <a:pt x="1242956" y="966870"/>
                  </a:lnTo>
                  <a:lnTo>
                    <a:pt x="1246072" y="968301"/>
                  </a:lnTo>
                  <a:lnTo>
                    <a:pt x="1249230" y="969733"/>
                  </a:lnTo>
                  <a:lnTo>
                    <a:pt x="1252388" y="971123"/>
                  </a:lnTo>
                  <a:lnTo>
                    <a:pt x="1255546" y="972512"/>
                  </a:lnTo>
                  <a:lnTo>
                    <a:pt x="1271251" y="978954"/>
                  </a:lnTo>
                  <a:lnTo>
                    <a:pt x="1274409" y="980175"/>
                  </a:lnTo>
                  <a:lnTo>
                    <a:pt x="1312178" y="991502"/>
                  </a:lnTo>
                  <a:lnTo>
                    <a:pt x="1346789" y="995839"/>
                  </a:lnTo>
                  <a:lnTo>
                    <a:pt x="1349946" y="995965"/>
                  </a:lnTo>
                  <a:lnTo>
                    <a:pt x="1353062" y="996007"/>
                  </a:lnTo>
                  <a:lnTo>
                    <a:pt x="1356220" y="996049"/>
                  </a:lnTo>
                  <a:lnTo>
                    <a:pt x="1359378" y="996049"/>
                  </a:lnTo>
                  <a:lnTo>
                    <a:pt x="1362494" y="995965"/>
                  </a:lnTo>
                  <a:lnTo>
                    <a:pt x="1365652" y="995881"/>
                  </a:lnTo>
                  <a:lnTo>
                    <a:pt x="1368810" y="995754"/>
                  </a:lnTo>
                  <a:lnTo>
                    <a:pt x="1371968" y="995628"/>
                  </a:lnTo>
                  <a:lnTo>
                    <a:pt x="1375083" y="995417"/>
                  </a:lnTo>
                  <a:lnTo>
                    <a:pt x="1378241" y="995207"/>
                  </a:lnTo>
                  <a:lnTo>
                    <a:pt x="1381399" y="994996"/>
                  </a:lnTo>
                  <a:lnTo>
                    <a:pt x="1384557" y="994744"/>
                  </a:lnTo>
                  <a:lnTo>
                    <a:pt x="1387673" y="994491"/>
                  </a:lnTo>
                  <a:lnTo>
                    <a:pt x="1390831" y="994196"/>
                  </a:lnTo>
                  <a:lnTo>
                    <a:pt x="1393989" y="993902"/>
                  </a:lnTo>
                  <a:lnTo>
                    <a:pt x="1397147" y="993607"/>
                  </a:lnTo>
                  <a:lnTo>
                    <a:pt x="1400263" y="993312"/>
                  </a:lnTo>
                  <a:lnTo>
                    <a:pt x="1403421" y="993017"/>
                  </a:lnTo>
                  <a:lnTo>
                    <a:pt x="1406578" y="992765"/>
                  </a:lnTo>
                  <a:lnTo>
                    <a:pt x="1409694" y="992470"/>
                  </a:lnTo>
                  <a:lnTo>
                    <a:pt x="1412852" y="992217"/>
                  </a:lnTo>
                  <a:lnTo>
                    <a:pt x="1416010" y="992007"/>
                  </a:lnTo>
                  <a:lnTo>
                    <a:pt x="1419168" y="991754"/>
                  </a:lnTo>
                  <a:lnTo>
                    <a:pt x="1422284" y="991586"/>
                  </a:lnTo>
                  <a:lnTo>
                    <a:pt x="1425442" y="991460"/>
                  </a:lnTo>
                  <a:lnTo>
                    <a:pt x="1428600" y="991333"/>
                  </a:lnTo>
                  <a:lnTo>
                    <a:pt x="1431758" y="991291"/>
                  </a:lnTo>
                  <a:lnTo>
                    <a:pt x="1434873" y="991291"/>
                  </a:lnTo>
                  <a:lnTo>
                    <a:pt x="1438031" y="991291"/>
                  </a:lnTo>
                  <a:lnTo>
                    <a:pt x="1441189" y="991417"/>
                  </a:lnTo>
                  <a:lnTo>
                    <a:pt x="1478958" y="998618"/>
                  </a:lnTo>
                  <a:lnTo>
                    <a:pt x="1513569" y="1017228"/>
                  </a:lnTo>
                  <a:lnTo>
                    <a:pt x="1519842" y="1021818"/>
                  </a:lnTo>
                  <a:lnTo>
                    <a:pt x="1523000" y="1024176"/>
                  </a:lnTo>
                  <a:lnTo>
                    <a:pt x="1551295" y="1048386"/>
                  </a:lnTo>
                  <a:lnTo>
                    <a:pt x="1554453" y="1051207"/>
                  </a:lnTo>
                  <a:lnTo>
                    <a:pt x="1557611" y="1054071"/>
                  </a:lnTo>
                  <a:lnTo>
                    <a:pt x="1560769" y="1056934"/>
                  </a:lnTo>
                  <a:lnTo>
                    <a:pt x="1563885" y="1059797"/>
                  </a:lnTo>
                  <a:lnTo>
                    <a:pt x="1582790" y="1076597"/>
                  </a:lnTo>
                  <a:lnTo>
                    <a:pt x="1585906" y="1079292"/>
                  </a:lnTo>
                  <a:lnTo>
                    <a:pt x="1604812" y="1094281"/>
                  </a:lnTo>
                  <a:lnTo>
                    <a:pt x="1607969" y="109651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2934" y="5514519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934" y="484801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1e−05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2934" y="4181421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934" y="3514912"/>
            <a:ext cx="378763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3e−05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4453" y="3615009"/>
            <a:ext cx="2723066" cy="2135418"/>
          </a:xfrm>
          <a:custGeom>
            <a:avLst/>
            <a:gdLst/>
            <a:ahLst/>
            <a:cxnLst/>
            <a:rect l="l" t="t" r="r" b="b"/>
            <a:pathLst>
              <a:path w="1374139" h="1077595">
                <a:moveTo>
                  <a:pt x="0" y="1009018"/>
                </a:moveTo>
                <a:lnTo>
                  <a:pt x="11536" y="1009018"/>
                </a:lnTo>
              </a:path>
              <a:path w="1374139" h="1077595">
                <a:moveTo>
                  <a:pt x="0" y="672678"/>
                </a:moveTo>
                <a:lnTo>
                  <a:pt x="11536" y="672678"/>
                </a:lnTo>
              </a:path>
              <a:path w="1374139" h="1077595">
                <a:moveTo>
                  <a:pt x="0" y="336339"/>
                </a:moveTo>
                <a:lnTo>
                  <a:pt x="11536" y="336339"/>
                </a:lnTo>
              </a:path>
              <a:path w="1374139" h="1077595">
                <a:moveTo>
                  <a:pt x="0" y="0"/>
                </a:moveTo>
                <a:lnTo>
                  <a:pt x="11536" y="0"/>
                </a:lnTo>
              </a:path>
              <a:path w="1374139" h="1077595">
                <a:moveTo>
                  <a:pt x="71032" y="1077439"/>
                </a:moveTo>
                <a:lnTo>
                  <a:pt x="71032" y="1065902"/>
                </a:lnTo>
              </a:path>
              <a:path w="1374139" h="1077595">
                <a:moveTo>
                  <a:pt x="505351" y="1077439"/>
                </a:moveTo>
                <a:lnTo>
                  <a:pt x="505351" y="1065902"/>
                </a:lnTo>
              </a:path>
              <a:path w="1374139" h="1077595">
                <a:moveTo>
                  <a:pt x="939712" y="1077439"/>
                </a:moveTo>
                <a:lnTo>
                  <a:pt x="939712" y="1065902"/>
                </a:lnTo>
              </a:path>
              <a:path w="1374139" h="1077595">
                <a:moveTo>
                  <a:pt x="1374031" y="1077439"/>
                </a:moveTo>
                <a:lnTo>
                  <a:pt x="1374031" y="1065902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2517590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0667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32800">
              <a:spcBef>
                <a:spcPts val="664"/>
              </a:spcBef>
              <a:tabLst>
                <a:tab pos="1092273" algn="l"/>
                <a:tab pos="1953003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046" y="4197533"/>
            <a:ext cx="198196" cy="580099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6620" y="3241843"/>
            <a:ext cx="3418933" cy="2491530"/>
            <a:chOff x="2724205" y="1635930"/>
            <a:chExt cx="1725295" cy="1257300"/>
          </a:xfrm>
        </p:grpSpPr>
        <p:sp>
          <p:nvSpPr>
            <p:cNvPr id="18" name="object 18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1719591" y="0"/>
                  </a:moveTo>
                  <a:lnTo>
                    <a:pt x="0" y="0"/>
                  </a:lnTo>
                  <a:lnTo>
                    <a:pt x="0" y="1251672"/>
                  </a:lnTo>
                  <a:lnTo>
                    <a:pt x="1719591" y="1251672"/>
                  </a:lnTo>
                  <a:lnTo>
                    <a:pt x="171959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0" y="1033691"/>
                  </a:moveTo>
                  <a:lnTo>
                    <a:pt x="1719591" y="1033691"/>
                  </a:lnTo>
                </a:path>
                <a:path w="1720214" h="1252220">
                  <a:moveTo>
                    <a:pt x="0" y="711500"/>
                  </a:moveTo>
                  <a:lnTo>
                    <a:pt x="1719591" y="711500"/>
                  </a:lnTo>
                </a:path>
                <a:path w="1720214" h="1252220">
                  <a:moveTo>
                    <a:pt x="0" y="389308"/>
                  </a:moveTo>
                  <a:lnTo>
                    <a:pt x="1719591" y="389308"/>
                  </a:lnTo>
                </a:path>
                <a:path w="1720214" h="1252220">
                  <a:moveTo>
                    <a:pt x="0" y="67074"/>
                  </a:moveTo>
                  <a:lnTo>
                    <a:pt x="1719591" y="67074"/>
                  </a:lnTo>
                </a:path>
                <a:path w="1720214" h="1252220">
                  <a:moveTo>
                    <a:pt x="269012" y="1251672"/>
                  </a:moveTo>
                  <a:lnTo>
                    <a:pt x="269012" y="0"/>
                  </a:lnTo>
                </a:path>
                <a:path w="1720214" h="1252220">
                  <a:moveTo>
                    <a:pt x="691247" y="1251672"/>
                  </a:moveTo>
                  <a:lnTo>
                    <a:pt x="691247" y="0"/>
                  </a:lnTo>
                </a:path>
                <a:path w="1720214" h="1252220">
                  <a:moveTo>
                    <a:pt x="1113524" y="1251672"/>
                  </a:moveTo>
                  <a:lnTo>
                    <a:pt x="1113524" y="0"/>
                  </a:lnTo>
                </a:path>
                <a:path w="1720214" h="1252220">
                  <a:moveTo>
                    <a:pt x="1535800" y="1251672"/>
                  </a:moveTo>
                  <a:lnTo>
                    <a:pt x="15358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6745" y="1638470"/>
              <a:ext cx="1720214" cy="1252220"/>
            </a:xfrm>
            <a:custGeom>
              <a:avLst/>
              <a:gdLst/>
              <a:ahLst/>
              <a:cxnLst/>
              <a:rect l="l" t="t" r="r" b="b"/>
              <a:pathLst>
                <a:path w="1720214" h="1252220">
                  <a:moveTo>
                    <a:pt x="0" y="1194787"/>
                  </a:moveTo>
                  <a:lnTo>
                    <a:pt x="1719591" y="1194787"/>
                  </a:lnTo>
                </a:path>
                <a:path w="1720214" h="1252220">
                  <a:moveTo>
                    <a:pt x="0" y="872596"/>
                  </a:moveTo>
                  <a:lnTo>
                    <a:pt x="1719591" y="872596"/>
                  </a:lnTo>
                </a:path>
                <a:path w="1720214" h="1252220">
                  <a:moveTo>
                    <a:pt x="0" y="550404"/>
                  </a:moveTo>
                  <a:lnTo>
                    <a:pt x="1719591" y="550404"/>
                  </a:lnTo>
                </a:path>
                <a:path w="1720214" h="1252220">
                  <a:moveTo>
                    <a:pt x="0" y="228212"/>
                  </a:moveTo>
                  <a:lnTo>
                    <a:pt x="1719591" y="228212"/>
                  </a:lnTo>
                </a:path>
                <a:path w="1720214" h="1252220">
                  <a:moveTo>
                    <a:pt x="57853" y="1251672"/>
                  </a:moveTo>
                  <a:lnTo>
                    <a:pt x="57853" y="0"/>
                  </a:lnTo>
                </a:path>
                <a:path w="1720214" h="1252220">
                  <a:moveTo>
                    <a:pt x="480129" y="1251672"/>
                  </a:moveTo>
                  <a:lnTo>
                    <a:pt x="480129" y="0"/>
                  </a:lnTo>
                </a:path>
                <a:path w="1720214" h="1252220">
                  <a:moveTo>
                    <a:pt x="902406" y="1251672"/>
                  </a:moveTo>
                  <a:lnTo>
                    <a:pt x="902406" y="0"/>
                  </a:lnTo>
                </a:path>
                <a:path w="1720214" h="1252220">
                  <a:moveTo>
                    <a:pt x="1324683" y="1251672"/>
                  </a:moveTo>
                  <a:lnTo>
                    <a:pt x="1324683" y="0"/>
                  </a:lnTo>
                </a:path>
              </a:pathLst>
            </a:custGeom>
            <a:ln w="45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4935" y="2191908"/>
              <a:ext cx="1343025" cy="641350"/>
            </a:xfrm>
            <a:custGeom>
              <a:avLst/>
              <a:gdLst/>
              <a:ahLst/>
              <a:cxnLst/>
              <a:rect l="l" t="t" r="r" b="b"/>
              <a:pathLst>
                <a:path w="1343025" h="641350">
                  <a:moveTo>
                    <a:pt x="263075" y="1270"/>
                  </a:moveTo>
                  <a:lnTo>
                    <a:pt x="247791" y="1270"/>
                  </a:lnTo>
                  <a:lnTo>
                    <a:pt x="241643" y="3810"/>
                  </a:lnTo>
                  <a:lnTo>
                    <a:pt x="238612" y="6350"/>
                  </a:lnTo>
                  <a:lnTo>
                    <a:pt x="235538" y="7620"/>
                  </a:lnTo>
                  <a:lnTo>
                    <a:pt x="232464" y="11430"/>
                  </a:lnTo>
                  <a:lnTo>
                    <a:pt x="229433" y="13970"/>
                  </a:lnTo>
                  <a:lnTo>
                    <a:pt x="223285" y="21590"/>
                  </a:lnTo>
                  <a:lnTo>
                    <a:pt x="201896" y="59690"/>
                  </a:lnTo>
                  <a:lnTo>
                    <a:pt x="198822" y="67310"/>
                  </a:lnTo>
                  <a:lnTo>
                    <a:pt x="195748" y="73660"/>
                  </a:lnTo>
                  <a:lnTo>
                    <a:pt x="192717" y="81280"/>
                  </a:lnTo>
                  <a:lnTo>
                    <a:pt x="189643" y="90170"/>
                  </a:lnTo>
                  <a:lnTo>
                    <a:pt x="186611" y="97790"/>
                  </a:lnTo>
                  <a:lnTo>
                    <a:pt x="180464" y="115570"/>
                  </a:lnTo>
                  <a:lnTo>
                    <a:pt x="177432" y="124460"/>
                  </a:lnTo>
                  <a:lnTo>
                    <a:pt x="171285" y="142240"/>
                  </a:lnTo>
                  <a:lnTo>
                    <a:pt x="165180" y="162560"/>
                  </a:lnTo>
                  <a:lnTo>
                    <a:pt x="162106" y="171450"/>
                  </a:lnTo>
                  <a:lnTo>
                    <a:pt x="152927" y="201930"/>
                  </a:lnTo>
                  <a:lnTo>
                    <a:pt x="149895" y="212090"/>
                  </a:lnTo>
                  <a:lnTo>
                    <a:pt x="143748" y="232410"/>
                  </a:lnTo>
                  <a:lnTo>
                    <a:pt x="140716" y="241300"/>
                  </a:lnTo>
                  <a:lnTo>
                    <a:pt x="134569" y="261620"/>
                  </a:lnTo>
                  <a:lnTo>
                    <a:pt x="131537" y="271780"/>
                  </a:lnTo>
                  <a:lnTo>
                    <a:pt x="122358" y="300990"/>
                  </a:lnTo>
                  <a:lnTo>
                    <a:pt x="119285" y="311150"/>
                  </a:lnTo>
                  <a:lnTo>
                    <a:pt x="113179" y="328930"/>
                  </a:lnTo>
                  <a:lnTo>
                    <a:pt x="110106" y="339090"/>
                  </a:lnTo>
                  <a:lnTo>
                    <a:pt x="97895" y="374650"/>
                  </a:lnTo>
                  <a:lnTo>
                    <a:pt x="94821" y="382270"/>
                  </a:lnTo>
                  <a:lnTo>
                    <a:pt x="88716" y="400050"/>
                  </a:lnTo>
                  <a:lnTo>
                    <a:pt x="85642" y="407670"/>
                  </a:lnTo>
                  <a:lnTo>
                    <a:pt x="79537" y="422910"/>
                  </a:lnTo>
                  <a:lnTo>
                    <a:pt x="73390" y="438150"/>
                  </a:lnTo>
                  <a:lnTo>
                    <a:pt x="70358" y="445770"/>
                  </a:lnTo>
                  <a:lnTo>
                    <a:pt x="67284" y="453390"/>
                  </a:lnTo>
                  <a:lnTo>
                    <a:pt x="64211" y="459740"/>
                  </a:lnTo>
                  <a:lnTo>
                    <a:pt x="61179" y="467360"/>
                  </a:lnTo>
                  <a:lnTo>
                    <a:pt x="45852" y="499110"/>
                  </a:lnTo>
                  <a:lnTo>
                    <a:pt x="42821" y="504190"/>
                  </a:lnTo>
                  <a:lnTo>
                    <a:pt x="39747" y="510540"/>
                  </a:lnTo>
                  <a:lnTo>
                    <a:pt x="36673" y="515620"/>
                  </a:lnTo>
                  <a:lnTo>
                    <a:pt x="33642" y="521970"/>
                  </a:lnTo>
                  <a:lnTo>
                    <a:pt x="27494" y="532130"/>
                  </a:lnTo>
                  <a:lnTo>
                    <a:pt x="24463" y="537210"/>
                  </a:lnTo>
                  <a:lnTo>
                    <a:pt x="21389" y="541020"/>
                  </a:lnTo>
                  <a:lnTo>
                    <a:pt x="18315" y="546100"/>
                  </a:lnTo>
                  <a:lnTo>
                    <a:pt x="15284" y="551180"/>
                  </a:lnTo>
                  <a:lnTo>
                    <a:pt x="12210" y="554990"/>
                  </a:lnTo>
                  <a:lnTo>
                    <a:pt x="9136" y="560070"/>
                  </a:lnTo>
                  <a:lnTo>
                    <a:pt x="6105" y="563880"/>
                  </a:lnTo>
                  <a:lnTo>
                    <a:pt x="3031" y="567690"/>
                  </a:lnTo>
                  <a:lnTo>
                    <a:pt x="0" y="571500"/>
                  </a:lnTo>
                  <a:lnTo>
                    <a:pt x="0" y="641350"/>
                  </a:lnTo>
                  <a:lnTo>
                    <a:pt x="1342957" y="641350"/>
                  </a:lnTo>
                  <a:lnTo>
                    <a:pt x="1330746" y="640080"/>
                  </a:lnTo>
                  <a:lnTo>
                    <a:pt x="1312388" y="640080"/>
                  </a:lnTo>
                  <a:lnTo>
                    <a:pt x="1306283" y="638810"/>
                  </a:lnTo>
                  <a:lnTo>
                    <a:pt x="1297104" y="637540"/>
                  </a:lnTo>
                  <a:lnTo>
                    <a:pt x="1287925" y="637540"/>
                  </a:lnTo>
                  <a:lnTo>
                    <a:pt x="1284851" y="636270"/>
                  </a:lnTo>
                  <a:lnTo>
                    <a:pt x="1260388" y="633730"/>
                  </a:lnTo>
                  <a:lnTo>
                    <a:pt x="1257314" y="632460"/>
                  </a:lnTo>
                  <a:lnTo>
                    <a:pt x="1254241" y="632460"/>
                  </a:lnTo>
                  <a:lnTo>
                    <a:pt x="1251209" y="631190"/>
                  </a:lnTo>
                  <a:lnTo>
                    <a:pt x="1098239" y="631190"/>
                  </a:lnTo>
                  <a:lnTo>
                    <a:pt x="1095166" y="629920"/>
                  </a:lnTo>
                  <a:lnTo>
                    <a:pt x="1085987" y="629920"/>
                  </a:lnTo>
                  <a:lnTo>
                    <a:pt x="1082955" y="628650"/>
                  </a:lnTo>
                  <a:lnTo>
                    <a:pt x="1079881" y="628650"/>
                  </a:lnTo>
                  <a:lnTo>
                    <a:pt x="1076808" y="627380"/>
                  </a:lnTo>
                  <a:lnTo>
                    <a:pt x="1073776" y="627380"/>
                  </a:lnTo>
                  <a:lnTo>
                    <a:pt x="1070702" y="626110"/>
                  </a:lnTo>
                  <a:lnTo>
                    <a:pt x="1067629" y="626110"/>
                  </a:lnTo>
                  <a:lnTo>
                    <a:pt x="1064597" y="624840"/>
                  </a:lnTo>
                  <a:lnTo>
                    <a:pt x="1058450" y="623570"/>
                  </a:lnTo>
                  <a:lnTo>
                    <a:pt x="1049313" y="619760"/>
                  </a:lnTo>
                  <a:lnTo>
                    <a:pt x="1046239" y="619760"/>
                  </a:lnTo>
                  <a:lnTo>
                    <a:pt x="985060" y="594360"/>
                  </a:lnTo>
                  <a:lnTo>
                    <a:pt x="981986" y="594360"/>
                  </a:lnTo>
                  <a:lnTo>
                    <a:pt x="972807" y="590550"/>
                  </a:lnTo>
                  <a:lnTo>
                    <a:pt x="969733" y="590550"/>
                  </a:lnTo>
                  <a:lnTo>
                    <a:pt x="966702" y="589280"/>
                  </a:lnTo>
                  <a:lnTo>
                    <a:pt x="963628" y="589280"/>
                  </a:lnTo>
                  <a:lnTo>
                    <a:pt x="960554" y="588010"/>
                  </a:lnTo>
                  <a:lnTo>
                    <a:pt x="957522" y="588010"/>
                  </a:lnTo>
                  <a:lnTo>
                    <a:pt x="954449" y="586740"/>
                  </a:lnTo>
                  <a:lnTo>
                    <a:pt x="951417" y="586740"/>
                  </a:lnTo>
                  <a:lnTo>
                    <a:pt x="948343" y="585470"/>
                  </a:lnTo>
                  <a:lnTo>
                    <a:pt x="838195" y="585470"/>
                  </a:lnTo>
                  <a:lnTo>
                    <a:pt x="835164" y="584200"/>
                  </a:lnTo>
                  <a:lnTo>
                    <a:pt x="825985" y="584200"/>
                  </a:lnTo>
                  <a:lnTo>
                    <a:pt x="822911" y="582930"/>
                  </a:lnTo>
                  <a:lnTo>
                    <a:pt x="819837" y="582930"/>
                  </a:lnTo>
                  <a:lnTo>
                    <a:pt x="816806" y="581660"/>
                  </a:lnTo>
                  <a:lnTo>
                    <a:pt x="813732" y="581660"/>
                  </a:lnTo>
                  <a:lnTo>
                    <a:pt x="804553" y="577850"/>
                  </a:lnTo>
                  <a:lnTo>
                    <a:pt x="801479" y="577850"/>
                  </a:lnTo>
                  <a:lnTo>
                    <a:pt x="798448" y="576580"/>
                  </a:lnTo>
                  <a:lnTo>
                    <a:pt x="795374" y="574040"/>
                  </a:lnTo>
                  <a:lnTo>
                    <a:pt x="786195" y="570230"/>
                  </a:lnTo>
                  <a:lnTo>
                    <a:pt x="783121" y="567690"/>
                  </a:lnTo>
                  <a:lnTo>
                    <a:pt x="780090" y="566420"/>
                  </a:lnTo>
                  <a:lnTo>
                    <a:pt x="777016" y="563880"/>
                  </a:lnTo>
                  <a:lnTo>
                    <a:pt x="773942" y="562610"/>
                  </a:lnTo>
                  <a:lnTo>
                    <a:pt x="770911" y="560070"/>
                  </a:lnTo>
                  <a:lnTo>
                    <a:pt x="755626" y="547370"/>
                  </a:lnTo>
                  <a:lnTo>
                    <a:pt x="749479" y="541020"/>
                  </a:lnTo>
                  <a:lnTo>
                    <a:pt x="743374" y="535940"/>
                  </a:lnTo>
                  <a:lnTo>
                    <a:pt x="740300" y="532130"/>
                  </a:lnTo>
                  <a:lnTo>
                    <a:pt x="731121" y="523240"/>
                  </a:lnTo>
                  <a:lnTo>
                    <a:pt x="728089" y="519430"/>
                  </a:lnTo>
                  <a:lnTo>
                    <a:pt x="725015" y="515620"/>
                  </a:lnTo>
                  <a:lnTo>
                    <a:pt x="718910" y="509270"/>
                  </a:lnTo>
                  <a:lnTo>
                    <a:pt x="709731" y="500380"/>
                  </a:lnTo>
                  <a:lnTo>
                    <a:pt x="706657" y="496570"/>
                  </a:lnTo>
                  <a:lnTo>
                    <a:pt x="703584" y="494030"/>
                  </a:lnTo>
                  <a:lnTo>
                    <a:pt x="700552" y="491490"/>
                  </a:lnTo>
                  <a:lnTo>
                    <a:pt x="697478" y="487680"/>
                  </a:lnTo>
                  <a:lnTo>
                    <a:pt x="694405" y="485140"/>
                  </a:lnTo>
                  <a:lnTo>
                    <a:pt x="691373" y="482600"/>
                  </a:lnTo>
                  <a:lnTo>
                    <a:pt x="685226" y="477520"/>
                  </a:lnTo>
                  <a:lnTo>
                    <a:pt x="682194" y="474980"/>
                  </a:lnTo>
                  <a:lnTo>
                    <a:pt x="679120" y="472440"/>
                  </a:lnTo>
                  <a:lnTo>
                    <a:pt x="676047" y="471170"/>
                  </a:lnTo>
                  <a:lnTo>
                    <a:pt x="674531" y="469900"/>
                  </a:lnTo>
                  <a:lnTo>
                    <a:pt x="559835" y="469900"/>
                  </a:lnTo>
                  <a:lnTo>
                    <a:pt x="556762" y="468630"/>
                  </a:lnTo>
                  <a:lnTo>
                    <a:pt x="553688" y="468630"/>
                  </a:lnTo>
                  <a:lnTo>
                    <a:pt x="535330" y="461010"/>
                  </a:lnTo>
                  <a:lnTo>
                    <a:pt x="532298" y="458470"/>
                  </a:lnTo>
                  <a:lnTo>
                    <a:pt x="526151" y="453390"/>
                  </a:lnTo>
                  <a:lnTo>
                    <a:pt x="523119" y="450850"/>
                  </a:lnTo>
                  <a:lnTo>
                    <a:pt x="520046" y="448310"/>
                  </a:lnTo>
                  <a:lnTo>
                    <a:pt x="516972" y="444500"/>
                  </a:lnTo>
                  <a:lnTo>
                    <a:pt x="513940" y="440690"/>
                  </a:lnTo>
                  <a:lnTo>
                    <a:pt x="507793" y="433070"/>
                  </a:lnTo>
                  <a:lnTo>
                    <a:pt x="504761" y="429260"/>
                  </a:lnTo>
                  <a:lnTo>
                    <a:pt x="501687" y="425450"/>
                  </a:lnTo>
                  <a:lnTo>
                    <a:pt x="498614" y="420370"/>
                  </a:lnTo>
                  <a:lnTo>
                    <a:pt x="495582" y="415290"/>
                  </a:lnTo>
                  <a:lnTo>
                    <a:pt x="492508" y="411480"/>
                  </a:lnTo>
                  <a:lnTo>
                    <a:pt x="489435" y="406400"/>
                  </a:lnTo>
                  <a:lnTo>
                    <a:pt x="486403" y="400050"/>
                  </a:lnTo>
                  <a:lnTo>
                    <a:pt x="483329" y="394970"/>
                  </a:lnTo>
                  <a:lnTo>
                    <a:pt x="480256" y="388620"/>
                  </a:lnTo>
                  <a:lnTo>
                    <a:pt x="477224" y="383540"/>
                  </a:lnTo>
                  <a:lnTo>
                    <a:pt x="464971" y="358140"/>
                  </a:lnTo>
                  <a:lnTo>
                    <a:pt x="458866" y="344170"/>
                  </a:lnTo>
                  <a:lnTo>
                    <a:pt x="455792" y="337820"/>
                  </a:lnTo>
                  <a:lnTo>
                    <a:pt x="449687" y="323850"/>
                  </a:lnTo>
                  <a:lnTo>
                    <a:pt x="446613" y="316230"/>
                  </a:lnTo>
                  <a:lnTo>
                    <a:pt x="443582" y="308610"/>
                  </a:lnTo>
                  <a:lnTo>
                    <a:pt x="440508" y="300990"/>
                  </a:lnTo>
                  <a:lnTo>
                    <a:pt x="437434" y="294640"/>
                  </a:lnTo>
                  <a:lnTo>
                    <a:pt x="434403" y="287020"/>
                  </a:lnTo>
                  <a:lnTo>
                    <a:pt x="428255" y="271780"/>
                  </a:lnTo>
                  <a:lnTo>
                    <a:pt x="425224" y="264160"/>
                  </a:lnTo>
                  <a:lnTo>
                    <a:pt x="416045" y="242570"/>
                  </a:lnTo>
                  <a:lnTo>
                    <a:pt x="406866" y="219710"/>
                  </a:lnTo>
                  <a:lnTo>
                    <a:pt x="397687" y="198120"/>
                  </a:lnTo>
                  <a:lnTo>
                    <a:pt x="394613" y="191770"/>
                  </a:lnTo>
                  <a:lnTo>
                    <a:pt x="388508" y="177800"/>
                  </a:lnTo>
                  <a:lnTo>
                    <a:pt x="382402" y="165100"/>
                  </a:lnTo>
                  <a:lnTo>
                    <a:pt x="379329" y="157480"/>
                  </a:lnTo>
                  <a:lnTo>
                    <a:pt x="376255" y="151130"/>
                  </a:lnTo>
                  <a:lnTo>
                    <a:pt x="373223" y="144780"/>
                  </a:lnTo>
                  <a:lnTo>
                    <a:pt x="370150" y="139700"/>
                  </a:lnTo>
                  <a:lnTo>
                    <a:pt x="360971" y="120650"/>
                  </a:lnTo>
                  <a:lnTo>
                    <a:pt x="354865" y="110490"/>
                  </a:lnTo>
                  <a:lnTo>
                    <a:pt x="351792" y="104140"/>
                  </a:lnTo>
                  <a:lnTo>
                    <a:pt x="348718" y="99060"/>
                  </a:lnTo>
                  <a:lnTo>
                    <a:pt x="345686" y="93980"/>
                  </a:lnTo>
                  <a:lnTo>
                    <a:pt x="339539" y="83820"/>
                  </a:lnTo>
                  <a:lnTo>
                    <a:pt x="336507" y="78740"/>
                  </a:lnTo>
                  <a:lnTo>
                    <a:pt x="333434" y="73660"/>
                  </a:lnTo>
                  <a:lnTo>
                    <a:pt x="327328" y="64770"/>
                  </a:lnTo>
                  <a:lnTo>
                    <a:pt x="324255" y="59690"/>
                  </a:lnTo>
                  <a:lnTo>
                    <a:pt x="318149" y="52070"/>
                  </a:lnTo>
                  <a:lnTo>
                    <a:pt x="315076" y="46990"/>
                  </a:lnTo>
                  <a:lnTo>
                    <a:pt x="312002" y="43180"/>
                  </a:lnTo>
                  <a:lnTo>
                    <a:pt x="308970" y="39370"/>
                  </a:lnTo>
                  <a:lnTo>
                    <a:pt x="302823" y="31750"/>
                  </a:lnTo>
                  <a:lnTo>
                    <a:pt x="299791" y="29210"/>
                  </a:lnTo>
                  <a:lnTo>
                    <a:pt x="296718" y="25400"/>
                  </a:lnTo>
                  <a:lnTo>
                    <a:pt x="293644" y="22860"/>
                  </a:lnTo>
                  <a:lnTo>
                    <a:pt x="290612" y="19050"/>
                  </a:lnTo>
                  <a:lnTo>
                    <a:pt x="287539" y="16510"/>
                  </a:lnTo>
                  <a:lnTo>
                    <a:pt x="284507" y="13970"/>
                  </a:lnTo>
                  <a:lnTo>
                    <a:pt x="278359" y="8890"/>
                  </a:lnTo>
                  <a:lnTo>
                    <a:pt x="275328" y="7620"/>
                  </a:lnTo>
                  <a:lnTo>
                    <a:pt x="272254" y="5080"/>
                  </a:lnTo>
                  <a:lnTo>
                    <a:pt x="263075" y="1270"/>
                  </a:lnTo>
                  <a:close/>
                </a:path>
                <a:path w="1343025" h="641350">
                  <a:moveTo>
                    <a:pt x="1211419" y="626110"/>
                  </a:moveTo>
                  <a:lnTo>
                    <a:pt x="1165524" y="626110"/>
                  </a:lnTo>
                  <a:lnTo>
                    <a:pt x="1162492" y="627380"/>
                  </a:lnTo>
                  <a:lnTo>
                    <a:pt x="1153313" y="627380"/>
                  </a:lnTo>
                  <a:lnTo>
                    <a:pt x="1150240" y="628650"/>
                  </a:lnTo>
                  <a:lnTo>
                    <a:pt x="1141061" y="628650"/>
                  </a:lnTo>
                  <a:lnTo>
                    <a:pt x="1134955" y="629920"/>
                  </a:lnTo>
                  <a:lnTo>
                    <a:pt x="1122703" y="629920"/>
                  </a:lnTo>
                  <a:lnTo>
                    <a:pt x="1119671" y="631190"/>
                  </a:lnTo>
                  <a:lnTo>
                    <a:pt x="1245061" y="631190"/>
                  </a:lnTo>
                  <a:lnTo>
                    <a:pt x="1235925" y="629920"/>
                  </a:lnTo>
                  <a:lnTo>
                    <a:pt x="1229777" y="628650"/>
                  </a:lnTo>
                  <a:lnTo>
                    <a:pt x="1211419" y="626110"/>
                  </a:lnTo>
                  <a:close/>
                </a:path>
                <a:path w="1343025" h="641350">
                  <a:moveTo>
                    <a:pt x="936091" y="584200"/>
                  </a:moveTo>
                  <a:lnTo>
                    <a:pt x="868806" y="584200"/>
                  </a:lnTo>
                  <a:lnTo>
                    <a:pt x="865732" y="585470"/>
                  </a:lnTo>
                  <a:lnTo>
                    <a:pt x="942238" y="585470"/>
                  </a:lnTo>
                  <a:lnTo>
                    <a:pt x="936091" y="584200"/>
                  </a:lnTo>
                  <a:close/>
                </a:path>
                <a:path w="1343025" h="641350">
                  <a:moveTo>
                    <a:pt x="923880" y="582930"/>
                  </a:moveTo>
                  <a:lnTo>
                    <a:pt x="896343" y="582930"/>
                  </a:lnTo>
                  <a:lnTo>
                    <a:pt x="890196" y="584200"/>
                  </a:lnTo>
                  <a:lnTo>
                    <a:pt x="929985" y="584200"/>
                  </a:lnTo>
                  <a:lnTo>
                    <a:pt x="923880" y="582930"/>
                  </a:lnTo>
                  <a:close/>
                </a:path>
                <a:path w="1343025" h="641350">
                  <a:moveTo>
                    <a:pt x="651583" y="459740"/>
                  </a:moveTo>
                  <a:lnTo>
                    <a:pt x="621015" y="459740"/>
                  </a:lnTo>
                  <a:lnTo>
                    <a:pt x="617941" y="461010"/>
                  </a:lnTo>
                  <a:lnTo>
                    <a:pt x="614867" y="461010"/>
                  </a:lnTo>
                  <a:lnTo>
                    <a:pt x="611836" y="462280"/>
                  </a:lnTo>
                  <a:lnTo>
                    <a:pt x="599583" y="464820"/>
                  </a:lnTo>
                  <a:lnTo>
                    <a:pt x="593478" y="467360"/>
                  </a:lnTo>
                  <a:lnTo>
                    <a:pt x="590404" y="467360"/>
                  </a:lnTo>
                  <a:lnTo>
                    <a:pt x="587330" y="468630"/>
                  </a:lnTo>
                  <a:lnTo>
                    <a:pt x="584299" y="468630"/>
                  </a:lnTo>
                  <a:lnTo>
                    <a:pt x="581225" y="469900"/>
                  </a:lnTo>
                  <a:lnTo>
                    <a:pt x="674531" y="469900"/>
                  </a:lnTo>
                  <a:lnTo>
                    <a:pt x="673015" y="468630"/>
                  </a:lnTo>
                  <a:lnTo>
                    <a:pt x="651583" y="459740"/>
                  </a:lnTo>
                  <a:close/>
                </a:path>
                <a:path w="1343025" h="641350">
                  <a:moveTo>
                    <a:pt x="642404" y="458470"/>
                  </a:moveTo>
                  <a:lnTo>
                    <a:pt x="630194" y="458470"/>
                  </a:lnTo>
                  <a:lnTo>
                    <a:pt x="627120" y="459740"/>
                  </a:lnTo>
                  <a:lnTo>
                    <a:pt x="645478" y="459740"/>
                  </a:lnTo>
                  <a:lnTo>
                    <a:pt x="642404" y="458470"/>
                  </a:lnTo>
                  <a:close/>
                </a:path>
                <a:path w="1343025" h="641350">
                  <a:moveTo>
                    <a:pt x="256970" y="0"/>
                  </a:moveTo>
                  <a:lnTo>
                    <a:pt x="253896" y="0"/>
                  </a:lnTo>
                  <a:lnTo>
                    <a:pt x="250822" y="1270"/>
                  </a:lnTo>
                  <a:lnTo>
                    <a:pt x="260001" y="1270"/>
                  </a:lnTo>
                  <a:lnTo>
                    <a:pt x="256970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4935" y="2191822"/>
              <a:ext cx="1563370" cy="641985"/>
            </a:xfrm>
            <a:custGeom>
              <a:avLst/>
              <a:gdLst/>
              <a:ahLst/>
              <a:cxnLst/>
              <a:rect l="l" t="t" r="r" b="b"/>
              <a:pathLst>
                <a:path w="1563370" h="641985">
                  <a:moveTo>
                    <a:pt x="0" y="570867"/>
                  </a:moveTo>
                  <a:lnTo>
                    <a:pt x="24463" y="536214"/>
                  </a:lnTo>
                  <a:lnTo>
                    <a:pt x="45852" y="498193"/>
                  </a:lnTo>
                  <a:lnTo>
                    <a:pt x="55031" y="479498"/>
                  </a:lnTo>
                  <a:lnTo>
                    <a:pt x="58105" y="473014"/>
                  </a:lnTo>
                  <a:lnTo>
                    <a:pt x="73390" y="437982"/>
                  </a:lnTo>
                  <a:lnTo>
                    <a:pt x="88716" y="398950"/>
                  </a:lnTo>
                  <a:lnTo>
                    <a:pt x="104000" y="356213"/>
                  </a:lnTo>
                  <a:lnTo>
                    <a:pt x="116211" y="319539"/>
                  </a:lnTo>
                  <a:lnTo>
                    <a:pt x="119285" y="310065"/>
                  </a:lnTo>
                  <a:lnTo>
                    <a:pt x="122358" y="300507"/>
                  </a:lnTo>
                  <a:lnTo>
                    <a:pt x="125390" y="290823"/>
                  </a:lnTo>
                  <a:lnTo>
                    <a:pt x="128464" y="281054"/>
                  </a:lnTo>
                  <a:lnTo>
                    <a:pt x="131537" y="271244"/>
                  </a:lnTo>
                  <a:lnTo>
                    <a:pt x="134569" y="261307"/>
                  </a:lnTo>
                  <a:lnTo>
                    <a:pt x="137643" y="251370"/>
                  </a:lnTo>
                  <a:lnTo>
                    <a:pt x="140716" y="241349"/>
                  </a:lnTo>
                  <a:lnTo>
                    <a:pt x="143748" y="231285"/>
                  </a:lnTo>
                  <a:lnTo>
                    <a:pt x="146822" y="221222"/>
                  </a:lnTo>
                  <a:lnTo>
                    <a:pt x="149895" y="211159"/>
                  </a:lnTo>
                  <a:lnTo>
                    <a:pt x="152927" y="201138"/>
                  </a:lnTo>
                  <a:lnTo>
                    <a:pt x="156001" y="191159"/>
                  </a:lnTo>
                  <a:lnTo>
                    <a:pt x="159074" y="181180"/>
                  </a:lnTo>
                  <a:lnTo>
                    <a:pt x="162106" y="171285"/>
                  </a:lnTo>
                  <a:lnTo>
                    <a:pt x="165180" y="161516"/>
                  </a:lnTo>
                  <a:lnTo>
                    <a:pt x="168253" y="151874"/>
                  </a:lnTo>
                  <a:lnTo>
                    <a:pt x="171285" y="142316"/>
                  </a:lnTo>
                  <a:lnTo>
                    <a:pt x="174359" y="132927"/>
                  </a:lnTo>
                  <a:lnTo>
                    <a:pt x="189643" y="89221"/>
                  </a:lnTo>
                  <a:lnTo>
                    <a:pt x="204927" y="52547"/>
                  </a:lnTo>
                  <a:lnTo>
                    <a:pt x="226359" y="16758"/>
                  </a:lnTo>
                  <a:lnTo>
                    <a:pt x="253896" y="0"/>
                  </a:lnTo>
                  <a:lnTo>
                    <a:pt x="256970" y="42"/>
                  </a:lnTo>
                  <a:lnTo>
                    <a:pt x="290612" y="18736"/>
                  </a:lnTo>
                  <a:lnTo>
                    <a:pt x="318149" y="51116"/>
                  </a:lnTo>
                  <a:lnTo>
                    <a:pt x="339539" y="83116"/>
                  </a:lnTo>
                  <a:lnTo>
                    <a:pt x="360971" y="120716"/>
                  </a:lnTo>
                  <a:lnTo>
                    <a:pt x="379329" y="157474"/>
                  </a:lnTo>
                  <a:lnTo>
                    <a:pt x="385434" y="170611"/>
                  </a:lnTo>
                  <a:lnTo>
                    <a:pt x="388508" y="177306"/>
                  </a:lnTo>
                  <a:lnTo>
                    <a:pt x="391539" y="184169"/>
                  </a:lnTo>
                  <a:lnTo>
                    <a:pt x="394613" y="191075"/>
                  </a:lnTo>
                  <a:lnTo>
                    <a:pt x="397687" y="198064"/>
                  </a:lnTo>
                  <a:lnTo>
                    <a:pt x="400718" y="205138"/>
                  </a:lnTo>
                  <a:lnTo>
                    <a:pt x="403792" y="212338"/>
                  </a:lnTo>
                  <a:lnTo>
                    <a:pt x="406866" y="219538"/>
                  </a:lnTo>
                  <a:lnTo>
                    <a:pt x="409897" y="226822"/>
                  </a:lnTo>
                  <a:lnTo>
                    <a:pt x="412971" y="234149"/>
                  </a:lnTo>
                  <a:lnTo>
                    <a:pt x="416045" y="241517"/>
                  </a:lnTo>
                  <a:lnTo>
                    <a:pt x="419076" y="248928"/>
                  </a:lnTo>
                  <a:lnTo>
                    <a:pt x="422150" y="256380"/>
                  </a:lnTo>
                  <a:lnTo>
                    <a:pt x="425224" y="263833"/>
                  </a:lnTo>
                  <a:lnTo>
                    <a:pt x="428255" y="271286"/>
                  </a:lnTo>
                  <a:lnTo>
                    <a:pt x="431329" y="278738"/>
                  </a:lnTo>
                  <a:lnTo>
                    <a:pt x="434403" y="286149"/>
                  </a:lnTo>
                  <a:lnTo>
                    <a:pt x="437434" y="293560"/>
                  </a:lnTo>
                  <a:lnTo>
                    <a:pt x="440508" y="300970"/>
                  </a:lnTo>
                  <a:lnTo>
                    <a:pt x="443582" y="308254"/>
                  </a:lnTo>
                  <a:lnTo>
                    <a:pt x="446613" y="315539"/>
                  </a:lnTo>
                  <a:lnTo>
                    <a:pt x="449687" y="322739"/>
                  </a:lnTo>
                  <a:lnTo>
                    <a:pt x="452761" y="329855"/>
                  </a:lnTo>
                  <a:lnTo>
                    <a:pt x="455792" y="336886"/>
                  </a:lnTo>
                  <a:lnTo>
                    <a:pt x="458866" y="343792"/>
                  </a:lnTo>
                  <a:lnTo>
                    <a:pt x="477224" y="382613"/>
                  </a:lnTo>
                  <a:lnTo>
                    <a:pt x="498614" y="420087"/>
                  </a:lnTo>
                  <a:lnTo>
                    <a:pt x="523119" y="450192"/>
                  </a:lnTo>
                  <a:lnTo>
                    <a:pt x="556762" y="468677"/>
                  </a:lnTo>
                  <a:lnTo>
                    <a:pt x="569014" y="469814"/>
                  </a:lnTo>
                  <a:lnTo>
                    <a:pt x="572046" y="469729"/>
                  </a:lnTo>
                  <a:lnTo>
                    <a:pt x="596509" y="465561"/>
                  </a:lnTo>
                  <a:lnTo>
                    <a:pt x="599583" y="464803"/>
                  </a:lnTo>
                  <a:lnTo>
                    <a:pt x="602657" y="464003"/>
                  </a:lnTo>
                  <a:lnTo>
                    <a:pt x="605688" y="463203"/>
                  </a:lnTo>
                  <a:lnTo>
                    <a:pt x="608762" y="462445"/>
                  </a:lnTo>
                  <a:lnTo>
                    <a:pt x="636299" y="458150"/>
                  </a:lnTo>
                  <a:lnTo>
                    <a:pt x="639373" y="458192"/>
                  </a:lnTo>
                  <a:lnTo>
                    <a:pt x="676047" y="470487"/>
                  </a:lnTo>
                  <a:lnTo>
                    <a:pt x="706657" y="496466"/>
                  </a:lnTo>
                  <a:lnTo>
                    <a:pt x="712763" y="502740"/>
                  </a:lnTo>
                  <a:lnTo>
                    <a:pt x="715836" y="505940"/>
                  </a:lnTo>
                  <a:lnTo>
                    <a:pt x="718910" y="509140"/>
                  </a:lnTo>
                  <a:lnTo>
                    <a:pt x="721942" y="512382"/>
                  </a:lnTo>
                  <a:lnTo>
                    <a:pt x="725015" y="515667"/>
                  </a:lnTo>
                  <a:lnTo>
                    <a:pt x="728089" y="518909"/>
                  </a:lnTo>
                  <a:lnTo>
                    <a:pt x="731121" y="522151"/>
                  </a:lnTo>
                  <a:lnTo>
                    <a:pt x="734194" y="525351"/>
                  </a:lnTo>
                  <a:lnTo>
                    <a:pt x="737268" y="528551"/>
                  </a:lnTo>
                  <a:lnTo>
                    <a:pt x="740300" y="531709"/>
                  </a:lnTo>
                  <a:lnTo>
                    <a:pt x="743373" y="534782"/>
                  </a:lnTo>
                  <a:lnTo>
                    <a:pt x="746447" y="537814"/>
                  </a:lnTo>
                  <a:lnTo>
                    <a:pt x="749479" y="540804"/>
                  </a:lnTo>
                  <a:lnTo>
                    <a:pt x="752553" y="543667"/>
                  </a:lnTo>
                  <a:lnTo>
                    <a:pt x="755626" y="546530"/>
                  </a:lnTo>
                  <a:lnTo>
                    <a:pt x="786195" y="569351"/>
                  </a:lnTo>
                  <a:lnTo>
                    <a:pt x="822911" y="582699"/>
                  </a:lnTo>
                  <a:lnTo>
                    <a:pt x="847374" y="584720"/>
                  </a:lnTo>
                  <a:lnTo>
                    <a:pt x="850448" y="584720"/>
                  </a:lnTo>
                  <a:lnTo>
                    <a:pt x="853522" y="584720"/>
                  </a:lnTo>
                  <a:lnTo>
                    <a:pt x="856553" y="584678"/>
                  </a:lnTo>
                  <a:lnTo>
                    <a:pt x="859627" y="584551"/>
                  </a:lnTo>
                  <a:lnTo>
                    <a:pt x="862659" y="584467"/>
                  </a:lnTo>
                  <a:lnTo>
                    <a:pt x="865732" y="584341"/>
                  </a:lnTo>
                  <a:lnTo>
                    <a:pt x="868806" y="584172"/>
                  </a:lnTo>
                  <a:lnTo>
                    <a:pt x="871838" y="584046"/>
                  </a:lnTo>
                  <a:lnTo>
                    <a:pt x="874911" y="583878"/>
                  </a:lnTo>
                  <a:lnTo>
                    <a:pt x="877985" y="583709"/>
                  </a:lnTo>
                  <a:lnTo>
                    <a:pt x="881017" y="583541"/>
                  </a:lnTo>
                  <a:lnTo>
                    <a:pt x="884090" y="583372"/>
                  </a:lnTo>
                  <a:lnTo>
                    <a:pt x="887164" y="583246"/>
                  </a:lnTo>
                  <a:lnTo>
                    <a:pt x="890196" y="583078"/>
                  </a:lnTo>
                  <a:lnTo>
                    <a:pt x="893269" y="582951"/>
                  </a:lnTo>
                  <a:lnTo>
                    <a:pt x="896343" y="582825"/>
                  </a:lnTo>
                  <a:lnTo>
                    <a:pt x="899375" y="582741"/>
                  </a:lnTo>
                  <a:lnTo>
                    <a:pt x="902448" y="582656"/>
                  </a:lnTo>
                  <a:lnTo>
                    <a:pt x="905522" y="582614"/>
                  </a:lnTo>
                  <a:lnTo>
                    <a:pt x="908554" y="582572"/>
                  </a:lnTo>
                  <a:lnTo>
                    <a:pt x="911627" y="582572"/>
                  </a:lnTo>
                  <a:lnTo>
                    <a:pt x="914701" y="582614"/>
                  </a:lnTo>
                  <a:lnTo>
                    <a:pt x="917733" y="582656"/>
                  </a:lnTo>
                  <a:lnTo>
                    <a:pt x="920806" y="582741"/>
                  </a:lnTo>
                  <a:lnTo>
                    <a:pt x="923880" y="582867"/>
                  </a:lnTo>
                  <a:lnTo>
                    <a:pt x="926912" y="583035"/>
                  </a:lnTo>
                  <a:lnTo>
                    <a:pt x="929985" y="583204"/>
                  </a:lnTo>
                  <a:lnTo>
                    <a:pt x="933059" y="583457"/>
                  </a:lnTo>
                  <a:lnTo>
                    <a:pt x="936091" y="583709"/>
                  </a:lnTo>
                  <a:lnTo>
                    <a:pt x="939164" y="584046"/>
                  </a:lnTo>
                  <a:lnTo>
                    <a:pt x="942238" y="584383"/>
                  </a:lnTo>
                  <a:lnTo>
                    <a:pt x="981986" y="593267"/>
                  </a:lnTo>
                  <a:lnTo>
                    <a:pt x="997270" y="598741"/>
                  </a:lnTo>
                  <a:lnTo>
                    <a:pt x="1000344" y="599920"/>
                  </a:lnTo>
                  <a:lnTo>
                    <a:pt x="1003418" y="601141"/>
                  </a:lnTo>
                  <a:lnTo>
                    <a:pt x="1006449" y="602404"/>
                  </a:lnTo>
                  <a:lnTo>
                    <a:pt x="1009523" y="603625"/>
                  </a:lnTo>
                  <a:lnTo>
                    <a:pt x="1012597" y="604930"/>
                  </a:lnTo>
                  <a:lnTo>
                    <a:pt x="1015628" y="606194"/>
                  </a:lnTo>
                  <a:lnTo>
                    <a:pt x="1018702" y="607499"/>
                  </a:lnTo>
                  <a:lnTo>
                    <a:pt x="1021776" y="608804"/>
                  </a:lnTo>
                  <a:lnTo>
                    <a:pt x="1024807" y="610067"/>
                  </a:lnTo>
                  <a:lnTo>
                    <a:pt x="1027881" y="611373"/>
                  </a:lnTo>
                  <a:lnTo>
                    <a:pt x="1030955" y="612636"/>
                  </a:lnTo>
                  <a:lnTo>
                    <a:pt x="1033986" y="613899"/>
                  </a:lnTo>
                  <a:lnTo>
                    <a:pt x="1037060" y="615120"/>
                  </a:lnTo>
                  <a:lnTo>
                    <a:pt x="1040134" y="616341"/>
                  </a:lnTo>
                  <a:lnTo>
                    <a:pt x="1043165" y="617478"/>
                  </a:lnTo>
                  <a:lnTo>
                    <a:pt x="1046239" y="618657"/>
                  </a:lnTo>
                  <a:lnTo>
                    <a:pt x="1061523" y="623667"/>
                  </a:lnTo>
                  <a:lnTo>
                    <a:pt x="1064597" y="624552"/>
                  </a:lnTo>
                  <a:lnTo>
                    <a:pt x="1092134" y="629604"/>
                  </a:lnTo>
                  <a:lnTo>
                    <a:pt x="1095166" y="629899"/>
                  </a:lnTo>
                  <a:lnTo>
                    <a:pt x="1098239" y="630109"/>
                  </a:lnTo>
                  <a:lnTo>
                    <a:pt x="1101313" y="630236"/>
                  </a:lnTo>
                  <a:lnTo>
                    <a:pt x="1104345" y="630320"/>
                  </a:lnTo>
                  <a:lnTo>
                    <a:pt x="1107418" y="630362"/>
                  </a:lnTo>
                  <a:lnTo>
                    <a:pt x="1110492" y="630362"/>
                  </a:lnTo>
                  <a:lnTo>
                    <a:pt x="1125776" y="629731"/>
                  </a:lnTo>
                  <a:lnTo>
                    <a:pt x="1128850" y="629520"/>
                  </a:lnTo>
                  <a:lnTo>
                    <a:pt x="1131882" y="629267"/>
                  </a:lnTo>
                  <a:lnTo>
                    <a:pt x="1134955" y="629015"/>
                  </a:lnTo>
                  <a:lnTo>
                    <a:pt x="1138029" y="628720"/>
                  </a:lnTo>
                  <a:lnTo>
                    <a:pt x="1141061" y="628425"/>
                  </a:lnTo>
                  <a:lnTo>
                    <a:pt x="1144134" y="628088"/>
                  </a:lnTo>
                  <a:lnTo>
                    <a:pt x="1147166" y="627794"/>
                  </a:lnTo>
                  <a:lnTo>
                    <a:pt x="1150240" y="627499"/>
                  </a:lnTo>
                  <a:lnTo>
                    <a:pt x="1153313" y="627162"/>
                  </a:lnTo>
                  <a:lnTo>
                    <a:pt x="1156345" y="626867"/>
                  </a:lnTo>
                  <a:lnTo>
                    <a:pt x="1159419" y="626615"/>
                  </a:lnTo>
                  <a:lnTo>
                    <a:pt x="1162492" y="626320"/>
                  </a:lnTo>
                  <a:lnTo>
                    <a:pt x="1165524" y="626067"/>
                  </a:lnTo>
                  <a:lnTo>
                    <a:pt x="1168598" y="625857"/>
                  </a:lnTo>
                  <a:lnTo>
                    <a:pt x="1171671" y="625646"/>
                  </a:lnTo>
                  <a:lnTo>
                    <a:pt x="1174703" y="625436"/>
                  </a:lnTo>
                  <a:lnTo>
                    <a:pt x="1177777" y="625309"/>
                  </a:lnTo>
                  <a:lnTo>
                    <a:pt x="1180850" y="625183"/>
                  </a:lnTo>
                  <a:lnTo>
                    <a:pt x="1183882" y="625099"/>
                  </a:lnTo>
                  <a:lnTo>
                    <a:pt x="1186956" y="625057"/>
                  </a:lnTo>
                  <a:lnTo>
                    <a:pt x="1190029" y="625015"/>
                  </a:lnTo>
                  <a:lnTo>
                    <a:pt x="1193061" y="625057"/>
                  </a:lnTo>
                  <a:lnTo>
                    <a:pt x="1196135" y="625099"/>
                  </a:lnTo>
                  <a:lnTo>
                    <a:pt x="1214493" y="626194"/>
                  </a:lnTo>
                  <a:lnTo>
                    <a:pt x="1217567" y="626488"/>
                  </a:lnTo>
                  <a:lnTo>
                    <a:pt x="1238956" y="629225"/>
                  </a:lnTo>
                  <a:lnTo>
                    <a:pt x="1242030" y="629688"/>
                  </a:lnTo>
                  <a:lnTo>
                    <a:pt x="1245061" y="630152"/>
                  </a:lnTo>
                  <a:lnTo>
                    <a:pt x="1248135" y="630657"/>
                  </a:lnTo>
                  <a:lnTo>
                    <a:pt x="1251209" y="631120"/>
                  </a:lnTo>
                  <a:lnTo>
                    <a:pt x="1254240" y="631625"/>
                  </a:lnTo>
                  <a:lnTo>
                    <a:pt x="1257314" y="632088"/>
                  </a:lnTo>
                  <a:lnTo>
                    <a:pt x="1260388" y="632594"/>
                  </a:lnTo>
                  <a:lnTo>
                    <a:pt x="1263419" y="633057"/>
                  </a:lnTo>
                  <a:lnTo>
                    <a:pt x="1266493" y="633520"/>
                  </a:lnTo>
                  <a:lnTo>
                    <a:pt x="1269567" y="633983"/>
                  </a:lnTo>
                  <a:lnTo>
                    <a:pt x="1272599" y="634446"/>
                  </a:lnTo>
                  <a:lnTo>
                    <a:pt x="1275672" y="634867"/>
                  </a:lnTo>
                  <a:lnTo>
                    <a:pt x="1278746" y="635288"/>
                  </a:lnTo>
                  <a:lnTo>
                    <a:pt x="1281778" y="635710"/>
                  </a:lnTo>
                  <a:lnTo>
                    <a:pt x="1284851" y="636131"/>
                  </a:lnTo>
                  <a:lnTo>
                    <a:pt x="1287925" y="636510"/>
                  </a:lnTo>
                  <a:lnTo>
                    <a:pt x="1290957" y="636846"/>
                  </a:lnTo>
                  <a:lnTo>
                    <a:pt x="1294030" y="637225"/>
                  </a:lnTo>
                  <a:lnTo>
                    <a:pt x="1315462" y="639162"/>
                  </a:lnTo>
                  <a:lnTo>
                    <a:pt x="1318494" y="639373"/>
                  </a:lnTo>
                  <a:lnTo>
                    <a:pt x="1321567" y="639583"/>
                  </a:lnTo>
                  <a:lnTo>
                    <a:pt x="1324641" y="639752"/>
                  </a:lnTo>
                  <a:lnTo>
                    <a:pt x="1327673" y="639920"/>
                  </a:lnTo>
                  <a:lnTo>
                    <a:pt x="1330746" y="640089"/>
                  </a:lnTo>
                  <a:lnTo>
                    <a:pt x="1333820" y="640215"/>
                  </a:lnTo>
                  <a:lnTo>
                    <a:pt x="1336852" y="640341"/>
                  </a:lnTo>
                  <a:lnTo>
                    <a:pt x="1339925" y="640467"/>
                  </a:lnTo>
                  <a:lnTo>
                    <a:pt x="1342957" y="640594"/>
                  </a:lnTo>
                  <a:lnTo>
                    <a:pt x="1346031" y="640678"/>
                  </a:lnTo>
                  <a:lnTo>
                    <a:pt x="1349104" y="640762"/>
                  </a:lnTo>
                  <a:lnTo>
                    <a:pt x="1352136" y="640846"/>
                  </a:lnTo>
                  <a:lnTo>
                    <a:pt x="1355210" y="640931"/>
                  </a:lnTo>
                  <a:lnTo>
                    <a:pt x="1358283" y="640973"/>
                  </a:lnTo>
                  <a:lnTo>
                    <a:pt x="1361315" y="641057"/>
                  </a:lnTo>
                  <a:lnTo>
                    <a:pt x="1364389" y="641099"/>
                  </a:lnTo>
                  <a:lnTo>
                    <a:pt x="1367462" y="641141"/>
                  </a:lnTo>
                  <a:lnTo>
                    <a:pt x="1370494" y="641183"/>
                  </a:lnTo>
                  <a:lnTo>
                    <a:pt x="1373568" y="641225"/>
                  </a:lnTo>
                  <a:lnTo>
                    <a:pt x="1376641" y="641225"/>
                  </a:lnTo>
                  <a:lnTo>
                    <a:pt x="1379673" y="641267"/>
                  </a:lnTo>
                  <a:lnTo>
                    <a:pt x="1382747" y="641310"/>
                  </a:lnTo>
                  <a:lnTo>
                    <a:pt x="1385820" y="641310"/>
                  </a:lnTo>
                  <a:lnTo>
                    <a:pt x="1388852" y="641310"/>
                  </a:lnTo>
                  <a:lnTo>
                    <a:pt x="1391926" y="641352"/>
                  </a:lnTo>
                  <a:lnTo>
                    <a:pt x="1394999" y="641352"/>
                  </a:lnTo>
                  <a:lnTo>
                    <a:pt x="1398031" y="641352"/>
                  </a:lnTo>
                  <a:lnTo>
                    <a:pt x="1401105" y="641394"/>
                  </a:lnTo>
                  <a:lnTo>
                    <a:pt x="1416389" y="641394"/>
                  </a:lnTo>
                  <a:lnTo>
                    <a:pt x="1419463" y="641436"/>
                  </a:lnTo>
                  <a:lnTo>
                    <a:pt x="1560180" y="641436"/>
                  </a:lnTo>
                  <a:lnTo>
                    <a:pt x="1563253" y="641436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4935" y="2541088"/>
              <a:ext cx="1563370" cy="292735"/>
            </a:xfrm>
            <a:custGeom>
              <a:avLst/>
              <a:gdLst/>
              <a:ahLst/>
              <a:cxnLst/>
              <a:rect l="l" t="t" r="r" b="b"/>
              <a:pathLst>
                <a:path w="1563370" h="292735">
                  <a:moveTo>
                    <a:pt x="844343" y="0"/>
                  </a:moveTo>
                  <a:lnTo>
                    <a:pt x="801479" y="5684"/>
                  </a:lnTo>
                  <a:lnTo>
                    <a:pt x="758658" y="21305"/>
                  </a:lnTo>
                  <a:lnTo>
                    <a:pt x="709731" y="45010"/>
                  </a:lnTo>
                  <a:lnTo>
                    <a:pt x="691373" y="54063"/>
                  </a:lnTo>
                  <a:lnTo>
                    <a:pt x="648552" y="73768"/>
                  </a:lnTo>
                  <a:lnTo>
                    <a:pt x="602657" y="91916"/>
                  </a:lnTo>
                  <a:lnTo>
                    <a:pt x="565941" y="104379"/>
                  </a:lnTo>
                  <a:lnTo>
                    <a:pt x="526151" y="115200"/>
                  </a:lnTo>
                  <a:lnTo>
                    <a:pt x="483329" y="121474"/>
                  </a:lnTo>
                  <a:lnTo>
                    <a:pt x="468045" y="121895"/>
                  </a:lnTo>
                  <a:lnTo>
                    <a:pt x="458866" y="121685"/>
                  </a:lnTo>
                  <a:lnTo>
                    <a:pt x="419076" y="117348"/>
                  </a:lnTo>
                  <a:lnTo>
                    <a:pt x="400718" y="114274"/>
                  </a:lnTo>
                  <a:lnTo>
                    <a:pt x="382402" y="111369"/>
                  </a:lnTo>
                  <a:lnTo>
                    <a:pt x="339539" y="108169"/>
                  </a:lnTo>
                  <a:lnTo>
                    <a:pt x="333434" y="108379"/>
                  </a:lnTo>
                  <a:lnTo>
                    <a:pt x="293644" y="114485"/>
                  </a:lnTo>
                  <a:lnTo>
                    <a:pt x="250822" y="129895"/>
                  </a:lnTo>
                  <a:lnTo>
                    <a:pt x="214106" y="148295"/>
                  </a:lnTo>
                  <a:lnTo>
                    <a:pt x="174359" y="171580"/>
                  </a:lnTo>
                  <a:lnTo>
                    <a:pt x="88716" y="227117"/>
                  </a:lnTo>
                  <a:lnTo>
                    <a:pt x="70358" y="238654"/>
                  </a:lnTo>
                  <a:lnTo>
                    <a:pt x="30568" y="260591"/>
                  </a:lnTo>
                  <a:lnTo>
                    <a:pt x="0" y="273307"/>
                  </a:lnTo>
                  <a:lnTo>
                    <a:pt x="0" y="292170"/>
                  </a:lnTo>
                  <a:lnTo>
                    <a:pt x="1563253" y="292170"/>
                  </a:lnTo>
                  <a:lnTo>
                    <a:pt x="1563253" y="252549"/>
                  </a:lnTo>
                  <a:lnTo>
                    <a:pt x="1557106" y="248675"/>
                  </a:lnTo>
                  <a:lnTo>
                    <a:pt x="1541822" y="238233"/>
                  </a:lnTo>
                  <a:lnTo>
                    <a:pt x="1532643" y="231580"/>
                  </a:lnTo>
                  <a:lnTo>
                    <a:pt x="1511253" y="215622"/>
                  </a:lnTo>
                  <a:lnTo>
                    <a:pt x="1492895" y="202275"/>
                  </a:lnTo>
                  <a:lnTo>
                    <a:pt x="1456179" y="180127"/>
                  </a:lnTo>
                  <a:lnTo>
                    <a:pt x="1416389" y="166864"/>
                  </a:lnTo>
                  <a:lnTo>
                    <a:pt x="1373568" y="163748"/>
                  </a:lnTo>
                  <a:lnTo>
                    <a:pt x="1364389" y="163917"/>
                  </a:lnTo>
                  <a:lnTo>
                    <a:pt x="1349104" y="164422"/>
                  </a:lnTo>
                  <a:lnTo>
                    <a:pt x="1330746" y="164801"/>
                  </a:lnTo>
                  <a:lnTo>
                    <a:pt x="1284851" y="161980"/>
                  </a:lnTo>
                  <a:lnTo>
                    <a:pt x="1238956" y="151327"/>
                  </a:lnTo>
                  <a:lnTo>
                    <a:pt x="1190029" y="133137"/>
                  </a:lnTo>
                  <a:lnTo>
                    <a:pt x="1067629" y="81811"/>
                  </a:lnTo>
                  <a:lnTo>
                    <a:pt x="1015628" y="59116"/>
                  </a:lnTo>
                  <a:lnTo>
                    <a:pt x="966701" y="36631"/>
                  </a:lnTo>
                  <a:lnTo>
                    <a:pt x="942238" y="25684"/>
                  </a:lnTo>
                  <a:lnTo>
                    <a:pt x="902448" y="10315"/>
                  </a:lnTo>
                  <a:lnTo>
                    <a:pt x="856553" y="547"/>
                  </a:lnTo>
                  <a:lnTo>
                    <a:pt x="850448" y="168"/>
                  </a:lnTo>
                  <a:lnTo>
                    <a:pt x="844343" y="0"/>
                  </a:lnTo>
                  <a:close/>
                </a:path>
              </a:pathLst>
            </a:custGeom>
            <a:solidFill>
              <a:srgbClr val="00BA3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804935" y="2541088"/>
              <a:ext cx="1563370" cy="273685"/>
            </a:xfrm>
            <a:custGeom>
              <a:avLst/>
              <a:gdLst/>
              <a:ahLst/>
              <a:cxnLst/>
              <a:rect l="l" t="t" r="r" b="b"/>
              <a:pathLst>
                <a:path w="1563370" h="273685">
                  <a:moveTo>
                    <a:pt x="0" y="273307"/>
                  </a:moveTo>
                  <a:lnTo>
                    <a:pt x="3031" y="272212"/>
                  </a:lnTo>
                  <a:lnTo>
                    <a:pt x="6105" y="271075"/>
                  </a:lnTo>
                  <a:lnTo>
                    <a:pt x="9136" y="269896"/>
                  </a:lnTo>
                  <a:lnTo>
                    <a:pt x="12210" y="268675"/>
                  </a:lnTo>
                  <a:lnTo>
                    <a:pt x="15284" y="267454"/>
                  </a:lnTo>
                  <a:lnTo>
                    <a:pt x="18315" y="266149"/>
                  </a:lnTo>
                  <a:lnTo>
                    <a:pt x="21389" y="264801"/>
                  </a:lnTo>
                  <a:lnTo>
                    <a:pt x="24463" y="263454"/>
                  </a:lnTo>
                  <a:lnTo>
                    <a:pt x="27494" y="262023"/>
                  </a:lnTo>
                  <a:lnTo>
                    <a:pt x="30568" y="260591"/>
                  </a:lnTo>
                  <a:lnTo>
                    <a:pt x="33642" y="259075"/>
                  </a:lnTo>
                  <a:lnTo>
                    <a:pt x="36673" y="257559"/>
                  </a:lnTo>
                  <a:lnTo>
                    <a:pt x="39747" y="256001"/>
                  </a:lnTo>
                  <a:lnTo>
                    <a:pt x="42821" y="254401"/>
                  </a:lnTo>
                  <a:lnTo>
                    <a:pt x="45852" y="252759"/>
                  </a:lnTo>
                  <a:lnTo>
                    <a:pt x="48926" y="251117"/>
                  </a:lnTo>
                  <a:lnTo>
                    <a:pt x="52000" y="249391"/>
                  </a:lnTo>
                  <a:lnTo>
                    <a:pt x="55031" y="247665"/>
                  </a:lnTo>
                  <a:lnTo>
                    <a:pt x="58105" y="245938"/>
                  </a:lnTo>
                  <a:lnTo>
                    <a:pt x="73390" y="236759"/>
                  </a:lnTo>
                  <a:lnTo>
                    <a:pt x="76463" y="234864"/>
                  </a:lnTo>
                  <a:lnTo>
                    <a:pt x="79537" y="232970"/>
                  </a:lnTo>
                  <a:lnTo>
                    <a:pt x="82569" y="231033"/>
                  </a:lnTo>
                  <a:lnTo>
                    <a:pt x="85642" y="229096"/>
                  </a:lnTo>
                  <a:lnTo>
                    <a:pt x="88716" y="227117"/>
                  </a:lnTo>
                  <a:lnTo>
                    <a:pt x="91748" y="225138"/>
                  </a:lnTo>
                  <a:lnTo>
                    <a:pt x="94821" y="223159"/>
                  </a:lnTo>
                  <a:lnTo>
                    <a:pt x="97895" y="221180"/>
                  </a:lnTo>
                  <a:lnTo>
                    <a:pt x="100927" y="219159"/>
                  </a:lnTo>
                  <a:lnTo>
                    <a:pt x="104000" y="217138"/>
                  </a:lnTo>
                  <a:lnTo>
                    <a:pt x="107032" y="215159"/>
                  </a:lnTo>
                  <a:lnTo>
                    <a:pt x="110106" y="213138"/>
                  </a:lnTo>
                  <a:lnTo>
                    <a:pt x="113179" y="211117"/>
                  </a:lnTo>
                  <a:lnTo>
                    <a:pt x="116211" y="209096"/>
                  </a:lnTo>
                  <a:lnTo>
                    <a:pt x="119285" y="207075"/>
                  </a:lnTo>
                  <a:lnTo>
                    <a:pt x="122358" y="205054"/>
                  </a:lnTo>
                  <a:lnTo>
                    <a:pt x="125390" y="203033"/>
                  </a:lnTo>
                  <a:lnTo>
                    <a:pt x="128464" y="201012"/>
                  </a:lnTo>
                  <a:lnTo>
                    <a:pt x="131537" y="198990"/>
                  </a:lnTo>
                  <a:lnTo>
                    <a:pt x="134569" y="196969"/>
                  </a:lnTo>
                  <a:lnTo>
                    <a:pt x="137643" y="194990"/>
                  </a:lnTo>
                  <a:lnTo>
                    <a:pt x="140716" y="192969"/>
                  </a:lnTo>
                  <a:lnTo>
                    <a:pt x="143748" y="190990"/>
                  </a:lnTo>
                  <a:lnTo>
                    <a:pt x="146822" y="189011"/>
                  </a:lnTo>
                  <a:lnTo>
                    <a:pt x="149895" y="187032"/>
                  </a:lnTo>
                  <a:lnTo>
                    <a:pt x="152927" y="185054"/>
                  </a:lnTo>
                  <a:lnTo>
                    <a:pt x="156001" y="183117"/>
                  </a:lnTo>
                  <a:lnTo>
                    <a:pt x="159074" y="181180"/>
                  </a:lnTo>
                  <a:lnTo>
                    <a:pt x="162106" y="179243"/>
                  </a:lnTo>
                  <a:lnTo>
                    <a:pt x="165180" y="177306"/>
                  </a:lnTo>
                  <a:lnTo>
                    <a:pt x="168253" y="175369"/>
                  </a:lnTo>
                  <a:lnTo>
                    <a:pt x="171285" y="173474"/>
                  </a:lnTo>
                  <a:lnTo>
                    <a:pt x="174359" y="171580"/>
                  </a:lnTo>
                  <a:lnTo>
                    <a:pt x="177432" y="169727"/>
                  </a:lnTo>
                  <a:lnTo>
                    <a:pt x="180464" y="167832"/>
                  </a:lnTo>
                  <a:lnTo>
                    <a:pt x="183538" y="165980"/>
                  </a:lnTo>
                  <a:lnTo>
                    <a:pt x="186611" y="164169"/>
                  </a:lnTo>
                  <a:lnTo>
                    <a:pt x="189643" y="162317"/>
                  </a:lnTo>
                  <a:lnTo>
                    <a:pt x="192717" y="160506"/>
                  </a:lnTo>
                  <a:lnTo>
                    <a:pt x="195748" y="158738"/>
                  </a:lnTo>
                  <a:lnTo>
                    <a:pt x="198822" y="156927"/>
                  </a:lnTo>
                  <a:lnTo>
                    <a:pt x="201896" y="155201"/>
                  </a:lnTo>
                  <a:lnTo>
                    <a:pt x="204927" y="153432"/>
                  </a:lnTo>
                  <a:lnTo>
                    <a:pt x="208001" y="151706"/>
                  </a:lnTo>
                  <a:lnTo>
                    <a:pt x="211075" y="150022"/>
                  </a:lnTo>
                  <a:lnTo>
                    <a:pt x="214106" y="148295"/>
                  </a:lnTo>
                  <a:lnTo>
                    <a:pt x="217180" y="146653"/>
                  </a:lnTo>
                  <a:lnTo>
                    <a:pt x="220254" y="145011"/>
                  </a:lnTo>
                  <a:lnTo>
                    <a:pt x="223285" y="143369"/>
                  </a:lnTo>
                  <a:lnTo>
                    <a:pt x="226359" y="141769"/>
                  </a:lnTo>
                  <a:lnTo>
                    <a:pt x="229433" y="140169"/>
                  </a:lnTo>
                  <a:lnTo>
                    <a:pt x="232464" y="138653"/>
                  </a:lnTo>
                  <a:lnTo>
                    <a:pt x="235538" y="137095"/>
                  </a:lnTo>
                  <a:lnTo>
                    <a:pt x="238612" y="135622"/>
                  </a:lnTo>
                  <a:lnTo>
                    <a:pt x="241643" y="134106"/>
                  </a:lnTo>
                  <a:lnTo>
                    <a:pt x="244717" y="132674"/>
                  </a:lnTo>
                  <a:lnTo>
                    <a:pt x="247791" y="131285"/>
                  </a:lnTo>
                  <a:lnTo>
                    <a:pt x="250822" y="129895"/>
                  </a:lnTo>
                  <a:lnTo>
                    <a:pt x="253896" y="128548"/>
                  </a:lnTo>
                  <a:lnTo>
                    <a:pt x="256970" y="127243"/>
                  </a:lnTo>
                  <a:lnTo>
                    <a:pt x="260001" y="125937"/>
                  </a:lnTo>
                  <a:lnTo>
                    <a:pt x="263075" y="124674"/>
                  </a:lnTo>
                  <a:lnTo>
                    <a:pt x="266149" y="123495"/>
                  </a:lnTo>
                  <a:lnTo>
                    <a:pt x="269180" y="122316"/>
                  </a:lnTo>
                  <a:lnTo>
                    <a:pt x="272254" y="121179"/>
                  </a:lnTo>
                  <a:lnTo>
                    <a:pt x="275328" y="120127"/>
                  </a:lnTo>
                  <a:lnTo>
                    <a:pt x="278359" y="119074"/>
                  </a:lnTo>
                  <a:lnTo>
                    <a:pt x="281433" y="118064"/>
                  </a:lnTo>
                  <a:lnTo>
                    <a:pt x="308970" y="111158"/>
                  </a:lnTo>
                  <a:lnTo>
                    <a:pt x="312002" y="110611"/>
                  </a:lnTo>
                  <a:lnTo>
                    <a:pt x="339539" y="108169"/>
                  </a:lnTo>
                  <a:lnTo>
                    <a:pt x="342613" y="108169"/>
                  </a:lnTo>
                  <a:lnTo>
                    <a:pt x="345686" y="108169"/>
                  </a:lnTo>
                  <a:lnTo>
                    <a:pt x="348718" y="108211"/>
                  </a:lnTo>
                  <a:lnTo>
                    <a:pt x="351792" y="108337"/>
                  </a:lnTo>
                  <a:lnTo>
                    <a:pt x="354865" y="108463"/>
                  </a:lnTo>
                  <a:lnTo>
                    <a:pt x="357897" y="108674"/>
                  </a:lnTo>
                  <a:lnTo>
                    <a:pt x="360971" y="108885"/>
                  </a:lnTo>
                  <a:lnTo>
                    <a:pt x="364044" y="109179"/>
                  </a:lnTo>
                  <a:lnTo>
                    <a:pt x="367076" y="109432"/>
                  </a:lnTo>
                  <a:lnTo>
                    <a:pt x="370150" y="109769"/>
                  </a:lnTo>
                  <a:lnTo>
                    <a:pt x="373223" y="110148"/>
                  </a:lnTo>
                  <a:lnTo>
                    <a:pt x="376255" y="110527"/>
                  </a:lnTo>
                  <a:lnTo>
                    <a:pt x="379329" y="110948"/>
                  </a:lnTo>
                  <a:lnTo>
                    <a:pt x="382402" y="111369"/>
                  </a:lnTo>
                  <a:lnTo>
                    <a:pt x="385434" y="111832"/>
                  </a:lnTo>
                  <a:lnTo>
                    <a:pt x="388508" y="112295"/>
                  </a:lnTo>
                  <a:lnTo>
                    <a:pt x="391539" y="112758"/>
                  </a:lnTo>
                  <a:lnTo>
                    <a:pt x="394613" y="113264"/>
                  </a:lnTo>
                  <a:lnTo>
                    <a:pt x="397687" y="113769"/>
                  </a:lnTo>
                  <a:lnTo>
                    <a:pt x="400718" y="114274"/>
                  </a:lnTo>
                  <a:lnTo>
                    <a:pt x="403792" y="114821"/>
                  </a:lnTo>
                  <a:lnTo>
                    <a:pt x="406866" y="115327"/>
                  </a:lnTo>
                  <a:lnTo>
                    <a:pt x="409897" y="115832"/>
                  </a:lnTo>
                  <a:lnTo>
                    <a:pt x="412971" y="116337"/>
                  </a:lnTo>
                  <a:lnTo>
                    <a:pt x="416045" y="116842"/>
                  </a:lnTo>
                  <a:lnTo>
                    <a:pt x="419076" y="117348"/>
                  </a:lnTo>
                  <a:lnTo>
                    <a:pt x="422150" y="117811"/>
                  </a:lnTo>
                  <a:lnTo>
                    <a:pt x="425224" y="118274"/>
                  </a:lnTo>
                  <a:lnTo>
                    <a:pt x="428255" y="118695"/>
                  </a:lnTo>
                  <a:lnTo>
                    <a:pt x="431329" y="119158"/>
                  </a:lnTo>
                  <a:lnTo>
                    <a:pt x="434403" y="119537"/>
                  </a:lnTo>
                  <a:lnTo>
                    <a:pt x="437434" y="119916"/>
                  </a:lnTo>
                  <a:lnTo>
                    <a:pt x="440508" y="120253"/>
                  </a:lnTo>
                  <a:lnTo>
                    <a:pt x="461940" y="121769"/>
                  </a:lnTo>
                  <a:lnTo>
                    <a:pt x="464971" y="121853"/>
                  </a:lnTo>
                  <a:lnTo>
                    <a:pt x="468045" y="121895"/>
                  </a:lnTo>
                  <a:lnTo>
                    <a:pt x="471119" y="121895"/>
                  </a:lnTo>
                  <a:lnTo>
                    <a:pt x="474150" y="121853"/>
                  </a:lnTo>
                  <a:lnTo>
                    <a:pt x="477224" y="121727"/>
                  </a:lnTo>
                  <a:lnTo>
                    <a:pt x="480256" y="121600"/>
                  </a:lnTo>
                  <a:lnTo>
                    <a:pt x="483329" y="121474"/>
                  </a:lnTo>
                  <a:lnTo>
                    <a:pt x="507793" y="118695"/>
                  </a:lnTo>
                  <a:lnTo>
                    <a:pt x="510866" y="118190"/>
                  </a:lnTo>
                  <a:lnTo>
                    <a:pt x="535330" y="113011"/>
                  </a:lnTo>
                  <a:lnTo>
                    <a:pt x="538404" y="112253"/>
                  </a:lnTo>
                  <a:lnTo>
                    <a:pt x="553688" y="108042"/>
                  </a:lnTo>
                  <a:lnTo>
                    <a:pt x="556762" y="107158"/>
                  </a:lnTo>
                  <a:lnTo>
                    <a:pt x="559835" y="106232"/>
                  </a:lnTo>
                  <a:lnTo>
                    <a:pt x="562867" y="105306"/>
                  </a:lnTo>
                  <a:lnTo>
                    <a:pt x="565941" y="104379"/>
                  </a:lnTo>
                  <a:lnTo>
                    <a:pt x="569014" y="103411"/>
                  </a:lnTo>
                  <a:lnTo>
                    <a:pt x="572046" y="102442"/>
                  </a:lnTo>
                  <a:lnTo>
                    <a:pt x="575120" y="101432"/>
                  </a:lnTo>
                  <a:lnTo>
                    <a:pt x="578151" y="100421"/>
                  </a:lnTo>
                  <a:lnTo>
                    <a:pt x="581225" y="99411"/>
                  </a:lnTo>
                  <a:lnTo>
                    <a:pt x="584299" y="98358"/>
                  </a:lnTo>
                  <a:lnTo>
                    <a:pt x="587330" y="97348"/>
                  </a:lnTo>
                  <a:lnTo>
                    <a:pt x="590404" y="96253"/>
                  </a:lnTo>
                  <a:lnTo>
                    <a:pt x="593478" y="95200"/>
                  </a:lnTo>
                  <a:lnTo>
                    <a:pt x="596509" y="94105"/>
                  </a:lnTo>
                  <a:lnTo>
                    <a:pt x="599583" y="93011"/>
                  </a:lnTo>
                  <a:lnTo>
                    <a:pt x="602657" y="91916"/>
                  </a:lnTo>
                  <a:lnTo>
                    <a:pt x="605688" y="90779"/>
                  </a:lnTo>
                  <a:lnTo>
                    <a:pt x="608762" y="89642"/>
                  </a:lnTo>
                  <a:lnTo>
                    <a:pt x="611836" y="88505"/>
                  </a:lnTo>
                  <a:lnTo>
                    <a:pt x="614867" y="87369"/>
                  </a:lnTo>
                  <a:lnTo>
                    <a:pt x="617941" y="86190"/>
                  </a:lnTo>
                  <a:lnTo>
                    <a:pt x="621015" y="85011"/>
                  </a:lnTo>
                  <a:lnTo>
                    <a:pt x="624046" y="83832"/>
                  </a:lnTo>
                  <a:lnTo>
                    <a:pt x="627120" y="82611"/>
                  </a:lnTo>
                  <a:lnTo>
                    <a:pt x="630194" y="81390"/>
                  </a:lnTo>
                  <a:lnTo>
                    <a:pt x="633225" y="80126"/>
                  </a:lnTo>
                  <a:lnTo>
                    <a:pt x="636299" y="78905"/>
                  </a:lnTo>
                  <a:lnTo>
                    <a:pt x="639373" y="77642"/>
                  </a:lnTo>
                  <a:lnTo>
                    <a:pt x="642404" y="76337"/>
                  </a:lnTo>
                  <a:lnTo>
                    <a:pt x="645478" y="75074"/>
                  </a:lnTo>
                  <a:lnTo>
                    <a:pt x="648552" y="73768"/>
                  </a:lnTo>
                  <a:lnTo>
                    <a:pt x="651583" y="72421"/>
                  </a:lnTo>
                  <a:lnTo>
                    <a:pt x="654657" y="71116"/>
                  </a:lnTo>
                  <a:lnTo>
                    <a:pt x="657731" y="69768"/>
                  </a:lnTo>
                  <a:lnTo>
                    <a:pt x="660762" y="68379"/>
                  </a:lnTo>
                  <a:lnTo>
                    <a:pt x="663836" y="67032"/>
                  </a:lnTo>
                  <a:lnTo>
                    <a:pt x="666910" y="65642"/>
                  </a:lnTo>
                  <a:lnTo>
                    <a:pt x="669941" y="64211"/>
                  </a:lnTo>
                  <a:lnTo>
                    <a:pt x="673015" y="62821"/>
                  </a:lnTo>
                  <a:lnTo>
                    <a:pt x="676047" y="61389"/>
                  </a:lnTo>
                  <a:lnTo>
                    <a:pt x="679120" y="59916"/>
                  </a:lnTo>
                  <a:lnTo>
                    <a:pt x="682194" y="58484"/>
                  </a:lnTo>
                  <a:lnTo>
                    <a:pt x="685226" y="57010"/>
                  </a:lnTo>
                  <a:lnTo>
                    <a:pt x="688299" y="55537"/>
                  </a:lnTo>
                  <a:lnTo>
                    <a:pt x="691373" y="54063"/>
                  </a:lnTo>
                  <a:lnTo>
                    <a:pt x="694405" y="52547"/>
                  </a:lnTo>
                  <a:lnTo>
                    <a:pt x="697478" y="51074"/>
                  </a:lnTo>
                  <a:lnTo>
                    <a:pt x="700552" y="49558"/>
                  </a:lnTo>
                  <a:lnTo>
                    <a:pt x="703584" y="48042"/>
                  </a:lnTo>
                  <a:lnTo>
                    <a:pt x="706657" y="46526"/>
                  </a:lnTo>
                  <a:lnTo>
                    <a:pt x="709731" y="45010"/>
                  </a:lnTo>
                  <a:lnTo>
                    <a:pt x="712763" y="43452"/>
                  </a:lnTo>
                  <a:lnTo>
                    <a:pt x="715836" y="41937"/>
                  </a:lnTo>
                  <a:lnTo>
                    <a:pt x="718910" y="40421"/>
                  </a:lnTo>
                  <a:lnTo>
                    <a:pt x="721942" y="38905"/>
                  </a:lnTo>
                  <a:lnTo>
                    <a:pt x="725015" y="37389"/>
                  </a:lnTo>
                  <a:lnTo>
                    <a:pt x="728089" y="35831"/>
                  </a:lnTo>
                  <a:lnTo>
                    <a:pt x="731121" y="34358"/>
                  </a:lnTo>
                  <a:lnTo>
                    <a:pt x="734194" y="32842"/>
                  </a:lnTo>
                  <a:lnTo>
                    <a:pt x="737268" y="31326"/>
                  </a:lnTo>
                  <a:lnTo>
                    <a:pt x="740300" y="29852"/>
                  </a:lnTo>
                  <a:lnTo>
                    <a:pt x="743373" y="28379"/>
                  </a:lnTo>
                  <a:lnTo>
                    <a:pt x="746447" y="26947"/>
                  </a:lnTo>
                  <a:lnTo>
                    <a:pt x="749479" y="25515"/>
                  </a:lnTo>
                  <a:lnTo>
                    <a:pt x="752553" y="24084"/>
                  </a:lnTo>
                  <a:lnTo>
                    <a:pt x="755626" y="22694"/>
                  </a:lnTo>
                  <a:lnTo>
                    <a:pt x="758658" y="21305"/>
                  </a:lnTo>
                  <a:lnTo>
                    <a:pt x="780090" y="12547"/>
                  </a:lnTo>
                  <a:lnTo>
                    <a:pt x="783121" y="11410"/>
                  </a:lnTo>
                  <a:lnTo>
                    <a:pt x="786195" y="10357"/>
                  </a:lnTo>
                  <a:lnTo>
                    <a:pt x="789269" y="9347"/>
                  </a:lnTo>
                  <a:lnTo>
                    <a:pt x="792300" y="8336"/>
                  </a:lnTo>
                  <a:lnTo>
                    <a:pt x="832090" y="463"/>
                  </a:lnTo>
                  <a:lnTo>
                    <a:pt x="844343" y="0"/>
                  </a:lnTo>
                  <a:lnTo>
                    <a:pt x="847374" y="42"/>
                  </a:lnTo>
                  <a:lnTo>
                    <a:pt x="874911" y="3115"/>
                  </a:lnTo>
                  <a:lnTo>
                    <a:pt x="877985" y="3705"/>
                  </a:lnTo>
                  <a:lnTo>
                    <a:pt x="908554" y="12379"/>
                  </a:lnTo>
                  <a:lnTo>
                    <a:pt x="911627" y="13431"/>
                  </a:lnTo>
                  <a:lnTo>
                    <a:pt x="914701" y="14568"/>
                  </a:lnTo>
                  <a:lnTo>
                    <a:pt x="917733" y="15705"/>
                  </a:lnTo>
                  <a:lnTo>
                    <a:pt x="920806" y="16884"/>
                  </a:lnTo>
                  <a:lnTo>
                    <a:pt x="923880" y="18063"/>
                  </a:lnTo>
                  <a:lnTo>
                    <a:pt x="926912" y="19284"/>
                  </a:lnTo>
                  <a:lnTo>
                    <a:pt x="929985" y="20505"/>
                  </a:lnTo>
                  <a:lnTo>
                    <a:pt x="933059" y="21810"/>
                  </a:lnTo>
                  <a:lnTo>
                    <a:pt x="936091" y="23073"/>
                  </a:lnTo>
                  <a:lnTo>
                    <a:pt x="939164" y="24379"/>
                  </a:lnTo>
                  <a:lnTo>
                    <a:pt x="942238" y="25684"/>
                  </a:lnTo>
                  <a:lnTo>
                    <a:pt x="945270" y="27031"/>
                  </a:lnTo>
                  <a:lnTo>
                    <a:pt x="948343" y="28379"/>
                  </a:lnTo>
                  <a:lnTo>
                    <a:pt x="951417" y="29726"/>
                  </a:lnTo>
                  <a:lnTo>
                    <a:pt x="954449" y="31073"/>
                  </a:lnTo>
                  <a:lnTo>
                    <a:pt x="957522" y="32463"/>
                  </a:lnTo>
                  <a:lnTo>
                    <a:pt x="960554" y="33852"/>
                  </a:lnTo>
                  <a:lnTo>
                    <a:pt x="963628" y="35242"/>
                  </a:lnTo>
                  <a:lnTo>
                    <a:pt x="966701" y="36631"/>
                  </a:lnTo>
                  <a:lnTo>
                    <a:pt x="969733" y="38063"/>
                  </a:lnTo>
                  <a:lnTo>
                    <a:pt x="972807" y="39452"/>
                  </a:lnTo>
                  <a:lnTo>
                    <a:pt x="975880" y="40884"/>
                  </a:lnTo>
                  <a:lnTo>
                    <a:pt x="978912" y="42274"/>
                  </a:lnTo>
                  <a:lnTo>
                    <a:pt x="981986" y="43705"/>
                  </a:lnTo>
                  <a:lnTo>
                    <a:pt x="985060" y="45095"/>
                  </a:lnTo>
                  <a:lnTo>
                    <a:pt x="988091" y="46526"/>
                  </a:lnTo>
                  <a:lnTo>
                    <a:pt x="991165" y="47916"/>
                  </a:lnTo>
                  <a:lnTo>
                    <a:pt x="994239" y="49347"/>
                  </a:lnTo>
                  <a:lnTo>
                    <a:pt x="997270" y="50737"/>
                  </a:lnTo>
                  <a:lnTo>
                    <a:pt x="1000344" y="52126"/>
                  </a:lnTo>
                  <a:lnTo>
                    <a:pt x="1003418" y="53558"/>
                  </a:lnTo>
                  <a:lnTo>
                    <a:pt x="1006449" y="54947"/>
                  </a:lnTo>
                  <a:lnTo>
                    <a:pt x="1009523" y="56337"/>
                  </a:lnTo>
                  <a:lnTo>
                    <a:pt x="1012597" y="57726"/>
                  </a:lnTo>
                  <a:lnTo>
                    <a:pt x="1015628" y="59116"/>
                  </a:lnTo>
                  <a:lnTo>
                    <a:pt x="1018702" y="60463"/>
                  </a:lnTo>
                  <a:lnTo>
                    <a:pt x="1021776" y="61853"/>
                  </a:lnTo>
                  <a:lnTo>
                    <a:pt x="1024807" y="63242"/>
                  </a:lnTo>
                  <a:lnTo>
                    <a:pt x="1027881" y="64589"/>
                  </a:lnTo>
                  <a:lnTo>
                    <a:pt x="1030955" y="65937"/>
                  </a:lnTo>
                  <a:lnTo>
                    <a:pt x="1033986" y="67284"/>
                  </a:lnTo>
                  <a:lnTo>
                    <a:pt x="1037060" y="68632"/>
                  </a:lnTo>
                  <a:lnTo>
                    <a:pt x="1040134" y="69979"/>
                  </a:lnTo>
                  <a:lnTo>
                    <a:pt x="1043165" y="71326"/>
                  </a:lnTo>
                  <a:lnTo>
                    <a:pt x="1046239" y="72632"/>
                  </a:lnTo>
                  <a:lnTo>
                    <a:pt x="1049313" y="73979"/>
                  </a:lnTo>
                  <a:lnTo>
                    <a:pt x="1052344" y="75284"/>
                  </a:lnTo>
                  <a:lnTo>
                    <a:pt x="1055418" y="76590"/>
                  </a:lnTo>
                  <a:lnTo>
                    <a:pt x="1058450" y="77895"/>
                  </a:lnTo>
                  <a:lnTo>
                    <a:pt x="1061523" y="79200"/>
                  </a:lnTo>
                  <a:lnTo>
                    <a:pt x="1064597" y="80505"/>
                  </a:lnTo>
                  <a:lnTo>
                    <a:pt x="1067629" y="81811"/>
                  </a:lnTo>
                  <a:lnTo>
                    <a:pt x="1070702" y="83074"/>
                  </a:lnTo>
                  <a:lnTo>
                    <a:pt x="1073776" y="84379"/>
                  </a:lnTo>
                  <a:lnTo>
                    <a:pt x="1076808" y="85642"/>
                  </a:lnTo>
                  <a:lnTo>
                    <a:pt x="1079881" y="86948"/>
                  </a:lnTo>
                  <a:lnTo>
                    <a:pt x="1082955" y="88211"/>
                  </a:lnTo>
                  <a:lnTo>
                    <a:pt x="1085987" y="89474"/>
                  </a:lnTo>
                  <a:lnTo>
                    <a:pt x="1089060" y="90779"/>
                  </a:lnTo>
                  <a:lnTo>
                    <a:pt x="1092134" y="92042"/>
                  </a:lnTo>
                  <a:lnTo>
                    <a:pt x="1095166" y="93305"/>
                  </a:lnTo>
                  <a:lnTo>
                    <a:pt x="1098239" y="94569"/>
                  </a:lnTo>
                  <a:lnTo>
                    <a:pt x="1101313" y="95832"/>
                  </a:lnTo>
                  <a:lnTo>
                    <a:pt x="1104345" y="97137"/>
                  </a:lnTo>
                  <a:lnTo>
                    <a:pt x="1107418" y="98400"/>
                  </a:lnTo>
                  <a:lnTo>
                    <a:pt x="1110492" y="99663"/>
                  </a:lnTo>
                  <a:lnTo>
                    <a:pt x="1113524" y="100927"/>
                  </a:lnTo>
                  <a:lnTo>
                    <a:pt x="1116597" y="102232"/>
                  </a:lnTo>
                  <a:lnTo>
                    <a:pt x="1119671" y="103495"/>
                  </a:lnTo>
                  <a:lnTo>
                    <a:pt x="1122703" y="104758"/>
                  </a:lnTo>
                  <a:lnTo>
                    <a:pt x="1125776" y="106063"/>
                  </a:lnTo>
                  <a:lnTo>
                    <a:pt x="1128850" y="107327"/>
                  </a:lnTo>
                  <a:lnTo>
                    <a:pt x="1131882" y="108632"/>
                  </a:lnTo>
                  <a:lnTo>
                    <a:pt x="1134955" y="109895"/>
                  </a:lnTo>
                  <a:lnTo>
                    <a:pt x="1138029" y="111200"/>
                  </a:lnTo>
                  <a:lnTo>
                    <a:pt x="1141061" y="112506"/>
                  </a:lnTo>
                  <a:lnTo>
                    <a:pt x="1144134" y="113769"/>
                  </a:lnTo>
                  <a:lnTo>
                    <a:pt x="1147166" y="115074"/>
                  </a:lnTo>
                  <a:lnTo>
                    <a:pt x="1150240" y="116379"/>
                  </a:lnTo>
                  <a:lnTo>
                    <a:pt x="1153313" y="117685"/>
                  </a:lnTo>
                  <a:lnTo>
                    <a:pt x="1156345" y="118948"/>
                  </a:lnTo>
                  <a:lnTo>
                    <a:pt x="1159419" y="120253"/>
                  </a:lnTo>
                  <a:lnTo>
                    <a:pt x="1162492" y="121558"/>
                  </a:lnTo>
                  <a:lnTo>
                    <a:pt x="1165524" y="122864"/>
                  </a:lnTo>
                  <a:lnTo>
                    <a:pt x="1168598" y="124169"/>
                  </a:lnTo>
                  <a:lnTo>
                    <a:pt x="1171671" y="125432"/>
                  </a:lnTo>
                  <a:lnTo>
                    <a:pt x="1174703" y="126737"/>
                  </a:lnTo>
                  <a:lnTo>
                    <a:pt x="1177777" y="128043"/>
                  </a:lnTo>
                  <a:lnTo>
                    <a:pt x="1180850" y="129306"/>
                  </a:lnTo>
                  <a:lnTo>
                    <a:pt x="1183882" y="130569"/>
                  </a:lnTo>
                  <a:lnTo>
                    <a:pt x="1186956" y="131874"/>
                  </a:lnTo>
                  <a:lnTo>
                    <a:pt x="1190029" y="133137"/>
                  </a:lnTo>
                  <a:lnTo>
                    <a:pt x="1193061" y="134358"/>
                  </a:lnTo>
                  <a:lnTo>
                    <a:pt x="1196135" y="135622"/>
                  </a:lnTo>
                  <a:lnTo>
                    <a:pt x="1199208" y="136843"/>
                  </a:lnTo>
                  <a:lnTo>
                    <a:pt x="1202240" y="138064"/>
                  </a:lnTo>
                  <a:lnTo>
                    <a:pt x="1205314" y="139285"/>
                  </a:lnTo>
                  <a:lnTo>
                    <a:pt x="1208387" y="140464"/>
                  </a:lnTo>
                  <a:lnTo>
                    <a:pt x="1211419" y="141643"/>
                  </a:lnTo>
                  <a:lnTo>
                    <a:pt x="1214493" y="142822"/>
                  </a:lnTo>
                  <a:lnTo>
                    <a:pt x="1217567" y="143958"/>
                  </a:lnTo>
                  <a:lnTo>
                    <a:pt x="1220598" y="145095"/>
                  </a:lnTo>
                  <a:lnTo>
                    <a:pt x="1223672" y="146190"/>
                  </a:lnTo>
                  <a:lnTo>
                    <a:pt x="1226746" y="147243"/>
                  </a:lnTo>
                  <a:lnTo>
                    <a:pt x="1229777" y="148295"/>
                  </a:lnTo>
                  <a:lnTo>
                    <a:pt x="1232851" y="149348"/>
                  </a:lnTo>
                  <a:lnTo>
                    <a:pt x="1235925" y="150359"/>
                  </a:lnTo>
                  <a:lnTo>
                    <a:pt x="1238956" y="151327"/>
                  </a:lnTo>
                  <a:lnTo>
                    <a:pt x="1242030" y="152253"/>
                  </a:lnTo>
                  <a:lnTo>
                    <a:pt x="1245061" y="153180"/>
                  </a:lnTo>
                  <a:lnTo>
                    <a:pt x="1248135" y="154064"/>
                  </a:lnTo>
                  <a:lnTo>
                    <a:pt x="1251209" y="154906"/>
                  </a:lnTo>
                  <a:lnTo>
                    <a:pt x="1254240" y="155748"/>
                  </a:lnTo>
                  <a:lnTo>
                    <a:pt x="1257314" y="156548"/>
                  </a:lnTo>
                  <a:lnTo>
                    <a:pt x="1260388" y="157264"/>
                  </a:lnTo>
                  <a:lnTo>
                    <a:pt x="1263419" y="157980"/>
                  </a:lnTo>
                  <a:lnTo>
                    <a:pt x="1297104" y="163453"/>
                  </a:lnTo>
                  <a:lnTo>
                    <a:pt x="1300136" y="163748"/>
                  </a:lnTo>
                  <a:lnTo>
                    <a:pt x="1303209" y="163959"/>
                  </a:lnTo>
                  <a:lnTo>
                    <a:pt x="1306283" y="164169"/>
                  </a:lnTo>
                  <a:lnTo>
                    <a:pt x="1309315" y="164380"/>
                  </a:lnTo>
                  <a:lnTo>
                    <a:pt x="1324641" y="164801"/>
                  </a:lnTo>
                  <a:lnTo>
                    <a:pt x="1327673" y="164801"/>
                  </a:lnTo>
                  <a:lnTo>
                    <a:pt x="1330746" y="164801"/>
                  </a:lnTo>
                  <a:lnTo>
                    <a:pt x="1333820" y="164759"/>
                  </a:lnTo>
                  <a:lnTo>
                    <a:pt x="1336852" y="164717"/>
                  </a:lnTo>
                  <a:lnTo>
                    <a:pt x="1339925" y="164674"/>
                  </a:lnTo>
                  <a:lnTo>
                    <a:pt x="1342957" y="164590"/>
                  </a:lnTo>
                  <a:lnTo>
                    <a:pt x="1346031" y="164506"/>
                  </a:lnTo>
                  <a:lnTo>
                    <a:pt x="1349104" y="164422"/>
                  </a:lnTo>
                  <a:lnTo>
                    <a:pt x="1352136" y="164295"/>
                  </a:lnTo>
                  <a:lnTo>
                    <a:pt x="1355210" y="164211"/>
                  </a:lnTo>
                  <a:lnTo>
                    <a:pt x="1358283" y="164127"/>
                  </a:lnTo>
                  <a:lnTo>
                    <a:pt x="1361315" y="164001"/>
                  </a:lnTo>
                  <a:lnTo>
                    <a:pt x="1364389" y="163917"/>
                  </a:lnTo>
                  <a:lnTo>
                    <a:pt x="1367462" y="163874"/>
                  </a:lnTo>
                  <a:lnTo>
                    <a:pt x="1370494" y="163790"/>
                  </a:lnTo>
                  <a:lnTo>
                    <a:pt x="1373568" y="163748"/>
                  </a:lnTo>
                  <a:lnTo>
                    <a:pt x="1376641" y="163748"/>
                  </a:lnTo>
                  <a:lnTo>
                    <a:pt x="1379673" y="163748"/>
                  </a:lnTo>
                  <a:lnTo>
                    <a:pt x="1382747" y="163790"/>
                  </a:lnTo>
                  <a:lnTo>
                    <a:pt x="1385820" y="163832"/>
                  </a:lnTo>
                  <a:lnTo>
                    <a:pt x="1388852" y="163959"/>
                  </a:lnTo>
                  <a:lnTo>
                    <a:pt x="1391926" y="164085"/>
                  </a:lnTo>
                  <a:lnTo>
                    <a:pt x="1394999" y="164253"/>
                  </a:lnTo>
                  <a:lnTo>
                    <a:pt x="1398031" y="164464"/>
                  </a:lnTo>
                  <a:lnTo>
                    <a:pt x="1401105" y="164759"/>
                  </a:lnTo>
                  <a:lnTo>
                    <a:pt x="1404178" y="165053"/>
                  </a:lnTo>
                  <a:lnTo>
                    <a:pt x="1443926" y="174780"/>
                  </a:lnTo>
                  <a:lnTo>
                    <a:pt x="1480642" y="194022"/>
                  </a:lnTo>
                  <a:lnTo>
                    <a:pt x="1489821" y="200169"/>
                  </a:lnTo>
                  <a:lnTo>
                    <a:pt x="1492895" y="202275"/>
                  </a:lnTo>
                  <a:lnTo>
                    <a:pt x="1495926" y="204464"/>
                  </a:lnTo>
                  <a:lnTo>
                    <a:pt x="1499000" y="206654"/>
                  </a:lnTo>
                  <a:lnTo>
                    <a:pt x="1502074" y="208843"/>
                  </a:lnTo>
                  <a:lnTo>
                    <a:pt x="1505106" y="211075"/>
                  </a:lnTo>
                  <a:lnTo>
                    <a:pt x="1508179" y="213348"/>
                  </a:lnTo>
                  <a:lnTo>
                    <a:pt x="1511253" y="215622"/>
                  </a:lnTo>
                  <a:lnTo>
                    <a:pt x="1514285" y="217896"/>
                  </a:lnTo>
                  <a:lnTo>
                    <a:pt x="1517358" y="220212"/>
                  </a:lnTo>
                  <a:lnTo>
                    <a:pt x="1520432" y="222485"/>
                  </a:lnTo>
                  <a:lnTo>
                    <a:pt x="1523464" y="224759"/>
                  </a:lnTo>
                  <a:lnTo>
                    <a:pt x="1526537" y="227075"/>
                  </a:lnTo>
                  <a:lnTo>
                    <a:pt x="1529569" y="229306"/>
                  </a:lnTo>
                  <a:lnTo>
                    <a:pt x="1532643" y="231580"/>
                  </a:lnTo>
                  <a:lnTo>
                    <a:pt x="1535716" y="233812"/>
                  </a:lnTo>
                  <a:lnTo>
                    <a:pt x="1538748" y="236043"/>
                  </a:lnTo>
                  <a:lnTo>
                    <a:pt x="1560180" y="250612"/>
                  </a:lnTo>
                  <a:lnTo>
                    <a:pt x="1563253" y="252549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2804935" y="1695355"/>
              <a:ext cx="835660" cy="1137920"/>
            </a:xfrm>
            <a:custGeom>
              <a:avLst/>
              <a:gdLst/>
              <a:ahLst/>
              <a:cxnLst/>
              <a:rect l="l" t="t" r="r" b="b"/>
              <a:pathLst>
                <a:path w="835660" h="1137920">
                  <a:moveTo>
                    <a:pt x="70358" y="0"/>
                  </a:moveTo>
                  <a:lnTo>
                    <a:pt x="55024" y="36252"/>
                  </a:lnTo>
                  <a:lnTo>
                    <a:pt x="45852" y="96505"/>
                  </a:lnTo>
                  <a:lnTo>
                    <a:pt x="39747" y="149264"/>
                  </a:lnTo>
                  <a:lnTo>
                    <a:pt x="33642" y="210948"/>
                  </a:lnTo>
                  <a:lnTo>
                    <a:pt x="27494" y="279117"/>
                  </a:lnTo>
                  <a:lnTo>
                    <a:pt x="21389" y="352381"/>
                  </a:lnTo>
                  <a:lnTo>
                    <a:pt x="18315" y="390571"/>
                  </a:lnTo>
                  <a:lnTo>
                    <a:pt x="9136" y="508677"/>
                  </a:lnTo>
                  <a:lnTo>
                    <a:pt x="6105" y="548467"/>
                  </a:lnTo>
                  <a:lnTo>
                    <a:pt x="0" y="627499"/>
                  </a:lnTo>
                  <a:lnTo>
                    <a:pt x="0" y="1137903"/>
                  </a:lnTo>
                  <a:lnTo>
                    <a:pt x="835164" y="1137903"/>
                  </a:lnTo>
                  <a:lnTo>
                    <a:pt x="832090" y="1137861"/>
                  </a:lnTo>
                  <a:lnTo>
                    <a:pt x="822911" y="1137861"/>
                  </a:lnTo>
                  <a:lnTo>
                    <a:pt x="819837" y="1137819"/>
                  </a:lnTo>
                  <a:lnTo>
                    <a:pt x="816806" y="1137819"/>
                  </a:lnTo>
                  <a:lnTo>
                    <a:pt x="813732" y="1137776"/>
                  </a:lnTo>
                  <a:lnTo>
                    <a:pt x="810658" y="1137776"/>
                  </a:lnTo>
                  <a:lnTo>
                    <a:pt x="798448" y="1137608"/>
                  </a:lnTo>
                  <a:lnTo>
                    <a:pt x="795374" y="1137524"/>
                  </a:lnTo>
                  <a:lnTo>
                    <a:pt x="792300" y="1137482"/>
                  </a:lnTo>
                  <a:lnTo>
                    <a:pt x="780090" y="1137145"/>
                  </a:lnTo>
                  <a:lnTo>
                    <a:pt x="773942" y="1136892"/>
                  </a:lnTo>
                  <a:lnTo>
                    <a:pt x="770911" y="1136808"/>
                  </a:lnTo>
                  <a:lnTo>
                    <a:pt x="767837" y="1136682"/>
                  </a:lnTo>
                  <a:lnTo>
                    <a:pt x="764763" y="1136513"/>
                  </a:lnTo>
                  <a:lnTo>
                    <a:pt x="755626" y="1136134"/>
                  </a:lnTo>
                  <a:lnTo>
                    <a:pt x="752553" y="1135966"/>
                  </a:lnTo>
                  <a:lnTo>
                    <a:pt x="749479" y="1135840"/>
                  </a:lnTo>
                  <a:lnTo>
                    <a:pt x="746447" y="1135671"/>
                  </a:lnTo>
                  <a:lnTo>
                    <a:pt x="743374" y="1135545"/>
                  </a:lnTo>
                  <a:lnTo>
                    <a:pt x="737268" y="1135208"/>
                  </a:lnTo>
                  <a:lnTo>
                    <a:pt x="734194" y="1135082"/>
                  </a:lnTo>
                  <a:lnTo>
                    <a:pt x="731121" y="1134913"/>
                  </a:lnTo>
                  <a:lnTo>
                    <a:pt x="728089" y="1134703"/>
                  </a:lnTo>
                  <a:lnTo>
                    <a:pt x="725015" y="1134534"/>
                  </a:lnTo>
                  <a:lnTo>
                    <a:pt x="685226" y="1128555"/>
                  </a:lnTo>
                  <a:lnTo>
                    <a:pt x="648552" y="1110366"/>
                  </a:lnTo>
                  <a:lnTo>
                    <a:pt x="630194" y="1097692"/>
                  </a:lnTo>
                  <a:lnTo>
                    <a:pt x="621015" y="1091418"/>
                  </a:lnTo>
                  <a:lnTo>
                    <a:pt x="617941" y="1089397"/>
                  </a:lnTo>
                  <a:lnTo>
                    <a:pt x="608762" y="1083460"/>
                  </a:lnTo>
                  <a:lnTo>
                    <a:pt x="605688" y="1081523"/>
                  </a:lnTo>
                  <a:lnTo>
                    <a:pt x="596509" y="1075544"/>
                  </a:lnTo>
                  <a:lnTo>
                    <a:pt x="565941" y="1048765"/>
                  </a:lnTo>
                  <a:lnTo>
                    <a:pt x="541477" y="1013565"/>
                  </a:lnTo>
                  <a:lnTo>
                    <a:pt x="520046" y="974491"/>
                  </a:lnTo>
                  <a:lnTo>
                    <a:pt x="498614" y="932470"/>
                  </a:lnTo>
                  <a:lnTo>
                    <a:pt x="480256" y="895627"/>
                  </a:lnTo>
                  <a:lnTo>
                    <a:pt x="464083" y="862238"/>
                  </a:lnTo>
                  <a:lnTo>
                    <a:pt x="223285" y="862238"/>
                  </a:lnTo>
                  <a:lnTo>
                    <a:pt x="189643" y="835248"/>
                  </a:lnTo>
                  <a:lnTo>
                    <a:pt x="174359" y="797227"/>
                  </a:lnTo>
                  <a:lnTo>
                    <a:pt x="162106" y="749563"/>
                  </a:lnTo>
                  <a:lnTo>
                    <a:pt x="152927" y="700005"/>
                  </a:lnTo>
                  <a:lnTo>
                    <a:pt x="146822" y="659541"/>
                  </a:lnTo>
                  <a:lnTo>
                    <a:pt x="140716" y="612257"/>
                  </a:lnTo>
                  <a:lnTo>
                    <a:pt x="134569" y="557941"/>
                  </a:lnTo>
                  <a:lnTo>
                    <a:pt x="128464" y="497393"/>
                  </a:lnTo>
                  <a:lnTo>
                    <a:pt x="122358" y="431582"/>
                  </a:lnTo>
                  <a:lnTo>
                    <a:pt x="116211" y="361813"/>
                  </a:lnTo>
                  <a:lnTo>
                    <a:pt x="113179" y="326360"/>
                  </a:lnTo>
                  <a:lnTo>
                    <a:pt x="110106" y="290907"/>
                  </a:lnTo>
                  <a:lnTo>
                    <a:pt x="104000" y="221517"/>
                  </a:lnTo>
                  <a:lnTo>
                    <a:pt x="97895" y="157011"/>
                  </a:lnTo>
                  <a:lnTo>
                    <a:pt x="91748" y="100632"/>
                  </a:lnTo>
                  <a:lnTo>
                    <a:pt x="85642" y="54653"/>
                  </a:lnTo>
                  <a:lnTo>
                    <a:pt x="76463" y="10779"/>
                  </a:lnTo>
                  <a:lnTo>
                    <a:pt x="73390" y="3578"/>
                  </a:lnTo>
                  <a:lnTo>
                    <a:pt x="70358" y="0"/>
                  </a:lnTo>
                  <a:close/>
                </a:path>
                <a:path w="835660" h="1137920">
                  <a:moveTo>
                    <a:pt x="339539" y="759500"/>
                  </a:moveTo>
                  <a:lnTo>
                    <a:pt x="305897" y="781647"/>
                  </a:lnTo>
                  <a:lnTo>
                    <a:pt x="290612" y="802700"/>
                  </a:lnTo>
                  <a:lnTo>
                    <a:pt x="284507" y="811332"/>
                  </a:lnTo>
                  <a:lnTo>
                    <a:pt x="260001" y="841101"/>
                  </a:lnTo>
                  <a:lnTo>
                    <a:pt x="226359" y="861943"/>
                  </a:lnTo>
                  <a:lnTo>
                    <a:pt x="223285" y="862238"/>
                  </a:lnTo>
                  <a:lnTo>
                    <a:pt x="464083" y="862238"/>
                  </a:lnTo>
                  <a:lnTo>
                    <a:pt x="443582" y="821016"/>
                  </a:lnTo>
                  <a:lnTo>
                    <a:pt x="422150" y="788216"/>
                  </a:lnTo>
                  <a:lnTo>
                    <a:pt x="388508" y="770279"/>
                  </a:lnTo>
                  <a:lnTo>
                    <a:pt x="385434" y="769816"/>
                  </a:lnTo>
                  <a:lnTo>
                    <a:pt x="382402" y="769311"/>
                  </a:lnTo>
                  <a:lnTo>
                    <a:pt x="354865" y="762153"/>
                  </a:lnTo>
                  <a:lnTo>
                    <a:pt x="351792" y="761310"/>
                  </a:lnTo>
                  <a:lnTo>
                    <a:pt x="348718" y="760510"/>
                  </a:lnTo>
                  <a:lnTo>
                    <a:pt x="345686" y="759963"/>
                  </a:lnTo>
                  <a:lnTo>
                    <a:pt x="342613" y="759584"/>
                  </a:lnTo>
                  <a:lnTo>
                    <a:pt x="339539" y="759500"/>
                  </a:lnTo>
                  <a:close/>
                </a:path>
              </a:pathLst>
            </a:custGeom>
            <a:solidFill>
              <a:srgbClr val="619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4935" y="1695355"/>
              <a:ext cx="1563370" cy="1137920"/>
            </a:xfrm>
            <a:custGeom>
              <a:avLst/>
              <a:gdLst/>
              <a:ahLst/>
              <a:cxnLst/>
              <a:rect l="l" t="t" r="r" b="b"/>
              <a:pathLst>
                <a:path w="1563370" h="1137920">
                  <a:moveTo>
                    <a:pt x="0" y="627499"/>
                  </a:moveTo>
                  <a:lnTo>
                    <a:pt x="3031" y="588172"/>
                  </a:lnTo>
                  <a:lnTo>
                    <a:pt x="6105" y="548467"/>
                  </a:lnTo>
                  <a:lnTo>
                    <a:pt x="9136" y="508677"/>
                  </a:lnTo>
                  <a:lnTo>
                    <a:pt x="12210" y="468971"/>
                  </a:lnTo>
                  <a:lnTo>
                    <a:pt x="15284" y="429519"/>
                  </a:lnTo>
                  <a:lnTo>
                    <a:pt x="18315" y="390571"/>
                  </a:lnTo>
                  <a:lnTo>
                    <a:pt x="21389" y="352381"/>
                  </a:lnTo>
                  <a:lnTo>
                    <a:pt x="27494" y="279117"/>
                  </a:lnTo>
                  <a:lnTo>
                    <a:pt x="33642" y="210948"/>
                  </a:lnTo>
                  <a:lnTo>
                    <a:pt x="39747" y="149264"/>
                  </a:lnTo>
                  <a:lnTo>
                    <a:pt x="45852" y="96505"/>
                  </a:lnTo>
                  <a:lnTo>
                    <a:pt x="52000" y="53558"/>
                  </a:lnTo>
                  <a:lnTo>
                    <a:pt x="61179" y="10821"/>
                  </a:lnTo>
                  <a:lnTo>
                    <a:pt x="70358" y="0"/>
                  </a:lnTo>
                  <a:lnTo>
                    <a:pt x="73390" y="3578"/>
                  </a:lnTo>
                  <a:lnTo>
                    <a:pt x="85642" y="54653"/>
                  </a:lnTo>
                  <a:lnTo>
                    <a:pt x="91748" y="100632"/>
                  </a:lnTo>
                  <a:lnTo>
                    <a:pt x="97895" y="157011"/>
                  </a:lnTo>
                  <a:lnTo>
                    <a:pt x="104000" y="221517"/>
                  </a:lnTo>
                  <a:lnTo>
                    <a:pt x="110106" y="290907"/>
                  </a:lnTo>
                  <a:lnTo>
                    <a:pt x="116211" y="361813"/>
                  </a:lnTo>
                  <a:lnTo>
                    <a:pt x="119285" y="396971"/>
                  </a:lnTo>
                  <a:lnTo>
                    <a:pt x="125390" y="465056"/>
                  </a:lnTo>
                  <a:lnTo>
                    <a:pt x="131537" y="528425"/>
                  </a:lnTo>
                  <a:lnTo>
                    <a:pt x="137643" y="585899"/>
                  </a:lnTo>
                  <a:lnTo>
                    <a:pt x="143748" y="636846"/>
                  </a:lnTo>
                  <a:lnTo>
                    <a:pt x="149895" y="680552"/>
                  </a:lnTo>
                  <a:lnTo>
                    <a:pt x="159074" y="734447"/>
                  </a:lnTo>
                  <a:lnTo>
                    <a:pt x="168253" y="775626"/>
                  </a:lnTo>
                  <a:lnTo>
                    <a:pt x="180464" y="814995"/>
                  </a:lnTo>
                  <a:lnTo>
                    <a:pt x="198822" y="849185"/>
                  </a:lnTo>
                  <a:lnTo>
                    <a:pt x="223285" y="862238"/>
                  </a:lnTo>
                  <a:lnTo>
                    <a:pt x="226359" y="861943"/>
                  </a:lnTo>
                  <a:lnTo>
                    <a:pt x="260001" y="841101"/>
                  </a:lnTo>
                  <a:lnTo>
                    <a:pt x="284507" y="811332"/>
                  </a:lnTo>
                  <a:lnTo>
                    <a:pt x="287538" y="807037"/>
                  </a:lnTo>
                  <a:lnTo>
                    <a:pt x="290612" y="802700"/>
                  </a:lnTo>
                  <a:lnTo>
                    <a:pt x="315076" y="771332"/>
                  </a:lnTo>
                  <a:lnTo>
                    <a:pt x="339539" y="759500"/>
                  </a:lnTo>
                  <a:lnTo>
                    <a:pt x="342613" y="759584"/>
                  </a:lnTo>
                  <a:lnTo>
                    <a:pt x="357897" y="763121"/>
                  </a:lnTo>
                  <a:lnTo>
                    <a:pt x="360971" y="764089"/>
                  </a:lnTo>
                  <a:lnTo>
                    <a:pt x="364044" y="765016"/>
                  </a:lnTo>
                  <a:lnTo>
                    <a:pt x="367076" y="765942"/>
                  </a:lnTo>
                  <a:lnTo>
                    <a:pt x="370150" y="766742"/>
                  </a:lnTo>
                  <a:lnTo>
                    <a:pt x="388508" y="770279"/>
                  </a:lnTo>
                  <a:lnTo>
                    <a:pt x="391539" y="770826"/>
                  </a:lnTo>
                  <a:lnTo>
                    <a:pt x="425224" y="791837"/>
                  </a:lnTo>
                  <a:lnTo>
                    <a:pt x="446613" y="826827"/>
                  </a:lnTo>
                  <a:lnTo>
                    <a:pt x="455792" y="845143"/>
                  </a:lnTo>
                  <a:lnTo>
                    <a:pt x="458866" y="851416"/>
                  </a:lnTo>
                  <a:lnTo>
                    <a:pt x="461940" y="857774"/>
                  </a:lnTo>
                  <a:lnTo>
                    <a:pt x="464971" y="864090"/>
                  </a:lnTo>
                  <a:lnTo>
                    <a:pt x="468045" y="870448"/>
                  </a:lnTo>
                  <a:lnTo>
                    <a:pt x="471119" y="876806"/>
                  </a:lnTo>
                  <a:lnTo>
                    <a:pt x="474150" y="883122"/>
                  </a:lnTo>
                  <a:lnTo>
                    <a:pt x="477224" y="889396"/>
                  </a:lnTo>
                  <a:lnTo>
                    <a:pt x="480256" y="895627"/>
                  </a:lnTo>
                  <a:lnTo>
                    <a:pt x="483329" y="901859"/>
                  </a:lnTo>
                  <a:lnTo>
                    <a:pt x="486403" y="908048"/>
                  </a:lnTo>
                  <a:lnTo>
                    <a:pt x="489435" y="914196"/>
                  </a:lnTo>
                  <a:lnTo>
                    <a:pt x="492508" y="920301"/>
                  </a:lnTo>
                  <a:lnTo>
                    <a:pt x="495582" y="926406"/>
                  </a:lnTo>
                  <a:lnTo>
                    <a:pt x="498614" y="932470"/>
                  </a:lnTo>
                  <a:lnTo>
                    <a:pt x="501687" y="938533"/>
                  </a:lnTo>
                  <a:lnTo>
                    <a:pt x="504761" y="944596"/>
                  </a:lnTo>
                  <a:lnTo>
                    <a:pt x="507793" y="950617"/>
                  </a:lnTo>
                  <a:lnTo>
                    <a:pt x="510866" y="956638"/>
                  </a:lnTo>
                  <a:lnTo>
                    <a:pt x="513940" y="962617"/>
                  </a:lnTo>
                  <a:lnTo>
                    <a:pt x="516972" y="968554"/>
                  </a:lnTo>
                  <a:lnTo>
                    <a:pt x="520046" y="974491"/>
                  </a:lnTo>
                  <a:lnTo>
                    <a:pt x="538404" y="1008344"/>
                  </a:lnTo>
                  <a:lnTo>
                    <a:pt x="559835" y="1041186"/>
                  </a:lnTo>
                  <a:lnTo>
                    <a:pt x="587330" y="1069018"/>
                  </a:lnTo>
                  <a:lnTo>
                    <a:pt x="602657" y="1079544"/>
                  </a:lnTo>
                  <a:lnTo>
                    <a:pt x="605688" y="1081523"/>
                  </a:lnTo>
                  <a:lnTo>
                    <a:pt x="608762" y="1083460"/>
                  </a:lnTo>
                  <a:lnTo>
                    <a:pt x="611836" y="1085439"/>
                  </a:lnTo>
                  <a:lnTo>
                    <a:pt x="614867" y="1087418"/>
                  </a:lnTo>
                  <a:lnTo>
                    <a:pt x="617941" y="1089397"/>
                  </a:lnTo>
                  <a:lnTo>
                    <a:pt x="621015" y="1091418"/>
                  </a:lnTo>
                  <a:lnTo>
                    <a:pt x="624046" y="1093481"/>
                  </a:lnTo>
                  <a:lnTo>
                    <a:pt x="627120" y="1095587"/>
                  </a:lnTo>
                  <a:lnTo>
                    <a:pt x="630194" y="1097692"/>
                  </a:lnTo>
                  <a:lnTo>
                    <a:pt x="633225" y="1099797"/>
                  </a:lnTo>
                  <a:lnTo>
                    <a:pt x="636299" y="1101945"/>
                  </a:lnTo>
                  <a:lnTo>
                    <a:pt x="639373" y="1104092"/>
                  </a:lnTo>
                  <a:lnTo>
                    <a:pt x="642404" y="1106197"/>
                  </a:lnTo>
                  <a:lnTo>
                    <a:pt x="676047" y="1125397"/>
                  </a:lnTo>
                  <a:lnTo>
                    <a:pt x="715836" y="1133861"/>
                  </a:lnTo>
                  <a:lnTo>
                    <a:pt x="728089" y="1134703"/>
                  </a:lnTo>
                  <a:lnTo>
                    <a:pt x="731121" y="1134913"/>
                  </a:lnTo>
                  <a:lnTo>
                    <a:pt x="734194" y="1135082"/>
                  </a:lnTo>
                  <a:lnTo>
                    <a:pt x="737268" y="1135208"/>
                  </a:lnTo>
                  <a:lnTo>
                    <a:pt x="740300" y="1135376"/>
                  </a:lnTo>
                  <a:lnTo>
                    <a:pt x="743373" y="1135545"/>
                  </a:lnTo>
                  <a:lnTo>
                    <a:pt x="746447" y="1135671"/>
                  </a:lnTo>
                  <a:lnTo>
                    <a:pt x="749479" y="1135840"/>
                  </a:lnTo>
                  <a:lnTo>
                    <a:pt x="752553" y="1135966"/>
                  </a:lnTo>
                  <a:lnTo>
                    <a:pt x="755626" y="1136134"/>
                  </a:lnTo>
                  <a:lnTo>
                    <a:pt x="758658" y="1136261"/>
                  </a:lnTo>
                  <a:lnTo>
                    <a:pt x="761732" y="1136387"/>
                  </a:lnTo>
                  <a:lnTo>
                    <a:pt x="764763" y="1136513"/>
                  </a:lnTo>
                  <a:lnTo>
                    <a:pt x="767837" y="1136682"/>
                  </a:lnTo>
                  <a:lnTo>
                    <a:pt x="770911" y="1136808"/>
                  </a:lnTo>
                  <a:lnTo>
                    <a:pt x="773942" y="1136892"/>
                  </a:lnTo>
                  <a:lnTo>
                    <a:pt x="777016" y="1137019"/>
                  </a:lnTo>
                  <a:lnTo>
                    <a:pt x="780090" y="1137145"/>
                  </a:lnTo>
                  <a:lnTo>
                    <a:pt x="783121" y="1137229"/>
                  </a:lnTo>
                  <a:lnTo>
                    <a:pt x="786195" y="1137313"/>
                  </a:lnTo>
                  <a:lnTo>
                    <a:pt x="789269" y="1137397"/>
                  </a:lnTo>
                  <a:lnTo>
                    <a:pt x="792300" y="1137482"/>
                  </a:lnTo>
                  <a:lnTo>
                    <a:pt x="795374" y="1137524"/>
                  </a:lnTo>
                  <a:lnTo>
                    <a:pt x="798448" y="1137608"/>
                  </a:lnTo>
                  <a:lnTo>
                    <a:pt x="801479" y="1137650"/>
                  </a:lnTo>
                  <a:lnTo>
                    <a:pt x="804553" y="1137692"/>
                  </a:lnTo>
                  <a:lnTo>
                    <a:pt x="807627" y="1137734"/>
                  </a:lnTo>
                  <a:lnTo>
                    <a:pt x="810658" y="1137776"/>
                  </a:lnTo>
                  <a:lnTo>
                    <a:pt x="813732" y="1137776"/>
                  </a:lnTo>
                  <a:lnTo>
                    <a:pt x="816806" y="1137819"/>
                  </a:lnTo>
                  <a:lnTo>
                    <a:pt x="819837" y="1137819"/>
                  </a:lnTo>
                  <a:lnTo>
                    <a:pt x="822911" y="1137861"/>
                  </a:lnTo>
                  <a:lnTo>
                    <a:pt x="825985" y="1137861"/>
                  </a:lnTo>
                  <a:lnTo>
                    <a:pt x="829016" y="1137861"/>
                  </a:lnTo>
                  <a:lnTo>
                    <a:pt x="832090" y="1137861"/>
                  </a:lnTo>
                  <a:lnTo>
                    <a:pt x="835164" y="1137903"/>
                  </a:lnTo>
                  <a:lnTo>
                    <a:pt x="838195" y="1137903"/>
                  </a:lnTo>
                  <a:lnTo>
                    <a:pt x="1560180" y="1137903"/>
                  </a:lnTo>
                  <a:lnTo>
                    <a:pt x="1563253" y="1137903"/>
                  </a:lnTo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39899" y="5514519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0.0e+00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9899" y="4875964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2.5e−05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9899" y="4237492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5.0e−05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9899" y="3599020"/>
            <a:ext cx="476914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7.5e−05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08791" y="3699113"/>
            <a:ext cx="2648824" cy="2051108"/>
          </a:xfrm>
          <a:custGeom>
            <a:avLst/>
            <a:gdLst/>
            <a:ahLst/>
            <a:cxnLst/>
            <a:rect l="l" t="t" r="r" b="b"/>
            <a:pathLst>
              <a:path w="1336675" h="1035050">
                <a:moveTo>
                  <a:pt x="0" y="966575"/>
                </a:moveTo>
                <a:lnTo>
                  <a:pt x="11536" y="966575"/>
                </a:lnTo>
              </a:path>
              <a:path w="1336675" h="1035050">
                <a:moveTo>
                  <a:pt x="0" y="644383"/>
                </a:moveTo>
                <a:lnTo>
                  <a:pt x="11536" y="644383"/>
                </a:lnTo>
              </a:path>
              <a:path w="1336675" h="1035050">
                <a:moveTo>
                  <a:pt x="0" y="322191"/>
                </a:moveTo>
                <a:lnTo>
                  <a:pt x="11536" y="322191"/>
                </a:lnTo>
              </a:path>
              <a:path w="1336675" h="1035050">
                <a:moveTo>
                  <a:pt x="0" y="0"/>
                </a:moveTo>
                <a:lnTo>
                  <a:pt x="11536" y="0"/>
                </a:lnTo>
              </a:path>
              <a:path w="1336675" h="1035050">
                <a:moveTo>
                  <a:pt x="69389" y="1034997"/>
                </a:moveTo>
                <a:lnTo>
                  <a:pt x="69389" y="1023460"/>
                </a:lnTo>
              </a:path>
              <a:path w="1336675" h="1035050">
                <a:moveTo>
                  <a:pt x="491666" y="1034997"/>
                </a:moveTo>
                <a:lnTo>
                  <a:pt x="491666" y="1023460"/>
                </a:lnTo>
              </a:path>
              <a:path w="1336675" h="1035050">
                <a:moveTo>
                  <a:pt x="913943" y="1034997"/>
                </a:moveTo>
                <a:lnTo>
                  <a:pt x="913943" y="1023460"/>
                </a:lnTo>
              </a:path>
              <a:path w="1336675" h="1035050">
                <a:moveTo>
                  <a:pt x="1336220" y="1034997"/>
                </a:moveTo>
                <a:lnTo>
                  <a:pt x="1336220" y="1023460"/>
                </a:lnTo>
              </a:path>
            </a:pathLst>
          </a:custGeom>
          <a:ln w="450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 txBox="1"/>
          <p:nvPr/>
        </p:nvSpPr>
        <p:spPr>
          <a:xfrm>
            <a:off x="6988674" y="5710350"/>
            <a:ext cx="115766" cy="166506"/>
          </a:xfrm>
          <a:prstGeom prst="rect">
            <a:avLst/>
          </a:prstGeom>
        </p:spPr>
        <p:txBody>
          <a:bodyPr vert="horz" wrap="square" lIns="0" tIns="28942" rIns="0" bIns="0" rtlCol="0">
            <a:spAutoFit/>
          </a:bodyPr>
          <a:lstStyle/>
          <a:p>
            <a:pPr marL="25168">
              <a:spcBef>
                <a:spcPts val="228"/>
              </a:spcBef>
            </a:pPr>
            <a:r>
              <a:rPr sz="892" spc="1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892">
              <a:latin typeface="Helvetica"/>
              <a:cs typeface="Helvetic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66361" y="5654395"/>
            <a:ext cx="2339270" cy="51037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54193">
              <a:spcBef>
                <a:spcPts val="664"/>
              </a:spcBef>
              <a:tabLst>
                <a:tab pos="1091015" algn="l"/>
                <a:tab pos="1927835" algn="l"/>
              </a:tabLst>
            </a:pP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20000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40000</a:t>
            </a:r>
            <a:r>
              <a:rPr sz="892" dirty="0">
                <a:solidFill>
                  <a:srgbClr val="4D4D4D"/>
                </a:solidFill>
                <a:latin typeface="Helvetica"/>
                <a:cs typeface="Helvetica"/>
              </a:rPr>
              <a:t>	</a:t>
            </a:r>
            <a:r>
              <a:rPr sz="892" spc="-20" dirty="0">
                <a:solidFill>
                  <a:srgbClr val="4D4D4D"/>
                </a:solidFill>
                <a:latin typeface="Helvetica"/>
                <a:cs typeface="Helvetica"/>
              </a:rPr>
              <a:t>60000</a:t>
            </a:r>
            <a:endParaRPr sz="892">
              <a:latin typeface="Helvetica"/>
              <a:cs typeface="Helvetica"/>
            </a:endParaRPr>
          </a:p>
          <a:p>
            <a:pPr marL="25168">
              <a:spcBef>
                <a:spcPts val="664"/>
              </a:spcBef>
            </a:pPr>
            <a:r>
              <a:rPr sz="1288" spc="-20" dirty="0">
                <a:latin typeface="Helvetica"/>
                <a:cs typeface="Helvetica"/>
              </a:rPr>
              <a:t>Total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In−State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Tuition</a:t>
            </a:r>
            <a:r>
              <a:rPr sz="1288" spc="20" dirty="0">
                <a:latin typeface="Helvetica"/>
                <a:cs typeface="Helvetica"/>
              </a:rPr>
              <a:t> </a:t>
            </a:r>
            <a:r>
              <a:rPr sz="1288" dirty="0">
                <a:latin typeface="Helvetica"/>
                <a:cs typeface="Helvetica"/>
              </a:rPr>
              <a:t>and</a:t>
            </a:r>
            <a:r>
              <a:rPr sz="1288" spc="10" dirty="0">
                <a:latin typeface="Helvetica"/>
                <a:cs typeface="Helvetica"/>
              </a:rPr>
              <a:t> </a:t>
            </a:r>
            <a:r>
              <a:rPr sz="1288" spc="-40" dirty="0">
                <a:latin typeface="Helvetica"/>
                <a:cs typeface="Helvetica"/>
              </a:rPr>
              <a:t>Fees</a:t>
            </a:r>
            <a:endParaRPr sz="1288">
              <a:latin typeface="Helvetica"/>
              <a:cs typeface="Helvetic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9010" y="4183679"/>
            <a:ext cx="198196" cy="60778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288" spc="-20" dirty="0">
                <a:latin typeface="Helvetica"/>
                <a:cs typeface="Helvetica"/>
              </a:rPr>
              <a:t>Density</a:t>
            </a:r>
            <a:endParaRPr sz="1288">
              <a:latin typeface="Helvetica"/>
              <a:cs typeface="Helvetic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96094" y="3397149"/>
            <a:ext cx="864486" cy="692092"/>
            <a:chOff x="3970375" y="1714302"/>
            <a:chExt cx="436245" cy="349250"/>
          </a:xfrm>
        </p:grpSpPr>
        <p:sp>
          <p:nvSpPr>
            <p:cNvPr id="36" name="object 36"/>
            <p:cNvSpPr/>
            <p:nvPr/>
          </p:nvSpPr>
          <p:spPr>
            <a:xfrm>
              <a:off x="3970375" y="1714302"/>
              <a:ext cx="436245" cy="349250"/>
            </a:xfrm>
            <a:custGeom>
              <a:avLst/>
              <a:gdLst/>
              <a:ahLst/>
              <a:cxnLst/>
              <a:rect l="l" t="t" r="r" b="b"/>
              <a:pathLst>
                <a:path w="436245" h="349250">
                  <a:moveTo>
                    <a:pt x="436003" y="0"/>
                  </a:moveTo>
                  <a:lnTo>
                    <a:pt x="0" y="0"/>
                  </a:lnTo>
                  <a:lnTo>
                    <a:pt x="0" y="349055"/>
                  </a:lnTo>
                  <a:lnTo>
                    <a:pt x="436003" y="349055"/>
                  </a:lnTo>
                  <a:lnTo>
                    <a:pt x="436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3993449" y="1822008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3996439" y="182499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996439" y="1824998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3993449" y="1894767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6439" y="189775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00BA3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96439" y="189775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3449" y="196752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58" y="0"/>
                  </a:moveTo>
                  <a:lnTo>
                    <a:pt x="0" y="0"/>
                  </a:lnTo>
                  <a:lnTo>
                    <a:pt x="0" y="72758"/>
                  </a:lnTo>
                  <a:lnTo>
                    <a:pt x="72758" y="72758"/>
                  </a:lnTo>
                  <a:lnTo>
                    <a:pt x="727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6439" y="1970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779" y="0"/>
                  </a:moveTo>
                  <a:lnTo>
                    <a:pt x="0" y="0"/>
                  </a:lnTo>
                  <a:lnTo>
                    <a:pt x="0" y="66779"/>
                  </a:lnTo>
                  <a:lnTo>
                    <a:pt x="66779" y="66779"/>
                  </a:lnTo>
                  <a:lnTo>
                    <a:pt x="66779" y="0"/>
                  </a:lnTo>
                  <a:close/>
                </a:path>
              </a:pathLst>
            </a:custGeom>
            <a:solidFill>
              <a:srgbClr val="619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6439" y="1970515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66779"/>
                  </a:moveTo>
                  <a:lnTo>
                    <a:pt x="66779" y="66779"/>
                  </a:lnTo>
                  <a:lnTo>
                    <a:pt x="66779" y="0"/>
                  </a:lnTo>
                  <a:lnTo>
                    <a:pt x="0" y="0"/>
                  </a:lnTo>
                  <a:lnTo>
                    <a:pt x="0" y="66779"/>
                  </a:lnTo>
                  <a:close/>
                </a:path>
              </a:pathLst>
            </a:custGeom>
            <a:ln w="4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396094" y="3397149"/>
            <a:ext cx="864486" cy="63240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45302">
              <a:spcBef>
                <a:spcPts val="226"/>
              </a:spcBef>
            </a:pPr>
            <a:r>
              <a:rPr sz="892" dirty="0">
                <a:latin typeface="Helvetica"/>
                <a:cs typeface="Helvetica"/>
              </a:rPr>
              <a:t>Funding</a:t>
            </a:r>
            <a:r>
              <a:rPr sz="892" spc="89" dirty="0">
                <a:latin typeface="Helvetica"/>
                <a:cs typeface="Helvetica"/>
              </a:rPr>
              <a:t> </a:t>
            </a:r>
            <a:r>
              <a:rPr sz="892" spc="-20" dirty="0">
                <a:latin typeface="Helvetica"/>
                <a:cs typeface="Helvetica"/>
              </a:rPr>
              <a:t>Model</a:t>
            </a:r>
            <a:endParaRPr sz="892">
              <a:latin typeface="Helvetica"/>
              <a:cs typeface="Helvetica"/>
            </a:endParaRPr>
          </a:p>
          <a:p>
            <a:pPr marL="247901" marR="191274">
              <a:lnSpc>
                <a:spcPct val="119400"/>
              </a:lnSpc>
              <a:spcBef>
                <a:spcPts val="258"/>
              </a:spcBef>
            </a:pPr>
            <a:r>
              <a:rPr sz="793" dirty="0">
                <a:latin typeface="Helvetica"/>
                <a:cs typeface="Helvetica"/>
              </a:rPr>
              <a:t>For</a:t>
            </a:r>
            <a:r>
              <a:rPr sz="793" spc="-59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Profit</a:t>
            </a:r>
            <a:r>
              <a:rPr sz="793" spc="991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Private</a:t>
            </a:r>
            <a:r>
              <a:rPr sz="793" spc="991" dirty="0">
                <a:latin typeface="Helvetica"/>
                <a:cs typeface="Helvetica"/>
              </a:rPr>
              <a:t> </a:t>
            </a:r>
            <a:r>
              <a:rPr sz="793" spc="-20" dirty="0">
                <a:latin typeface="Helvetica"/>
                <a:cs typeface="Helvetica"/>
              </a:rPr>
              <a:t>Public</a:t>
            </a:r>
            <a:endParaRPr sz="793">
              <a:latin typeface="Helvetica"/>
              <a:cs typeface="Helvetic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8" name="object 4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52" name="object 5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18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79" dirty="0"/>
              <a:t>Visualizations:</a:t>
            </a:r>
            <a:r>
              <a:rPr spc="218" dirty="0"/>
              <a:t> </a:t>
            </a:r>
            <a:r>
              <a:rPr spc="-20" dirty="0"/>
              <a:t>“Faceted”</a:t>
            </a:r>
            <a:r>
              <a:rPr spc="-30" dirty="0"/>
              <a:t> </a:t>
            </a:r>
            <a:r>
              <a:rPr spc="-69" dirty="0"/>
              <a:t>Histograms/Density</a:t>
            </a:r>
            <a:r>
              <a:rPr spc="-20" dirty="0"/>
              <a:t> 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740889"/>
            <a:ext cx="8619688" cy="184871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308303" algn="just">
              <a:lnSpc>
                <a:spcPct val="102600"/>
              </a:lnSpc>
              <a:spcBef>
                <a:spcPts val="109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course,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overlaying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all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our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histograms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density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plots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30" dirty="0">
                <a:latin typeface="Arial"/>
                <a:cs typeface="Arial"/>
              </a:rPr>
              <a:t>top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one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another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can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sometimes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be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30" dirty="0">
                <a:latin typeface="Arial"/>
                <a:cs typeface="Arial"/>
              </a:rPr>
              <a:t>hot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mess,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particularly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30" dirty="0">
                <a:latin typeface="Arial"/>
                <a:cs typeface="Arial"/>
              </a:rPr>
              <a:t>if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the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variable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we’re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looking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has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20" dirty="0">
                <a:latin typeface="Arial"/>
                <a:cs typeface="Arial"/>
              </a:rPr>
              <a:t>lot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of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possible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levels</a:t>
            </a:r>
            <a:endParaRPr sz="2180">
              <a:latin typeface="Arial"/>
              <a:cs typeface="Arial"/>
            </a:endParaRPr>
          </a:p>
          <a:p>
            <a:pPr marL="573821" marR="10067" indent="-412746" algn="just">
              <a:lnSpc>
                <a:spcPct val="102600"/>
              </a:lnSpc>
              <a:spcBef>
                <a:spcPts val="991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instead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display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histograms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side-</a:t>
            </a:r>
            <a:r>
              <a:rPr sz="2180" spc="-159" dirty="0">
                <a:latin typeface="Arial"/>
                <a:cs typeface="Arial"/>
              </a:rPr>
              <a:t>by-</a:t>
            </a:r>
            <a:r>
              <a:rPr sz="2180" spc="-89" dirty="0">
                <a:latin typeface="Arial"/>
                <a:cs typeface="Arial"/>
              </a:rPr>
              <a:t>side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plots,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i="1" spc="258" dirty="0">
                <a:latin typeface="Times New Roman"/>
                <a:cs typeface="Times New Roman"/>
              </a:rPr>
              <a:t>x</a:t>
            </a:r>
            <a:r>
              <a:rPr sz="2180" i="1" spc="89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159" dirty="0">
                <a:latin typeface="Times New Roman"/>
                <a:cs typeface="Times New Roman"/>
              </a:rPr>
              <a:t> </a:t>
            </a:r>
            <a:r>
              <a:rPr sz="2180" spc="-99" dirty="0">
                <a:latin typeface="Arial"/>
                <a:cs typeface="Arial"/>
              </a:rPr>
              <a:t>axis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limits,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easier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comparison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levels!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740" y="2909215"/>
            <a:ext cx="8582453" cy="35830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13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Two Variables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10" dirty="0"/>
              <a:t> </a:t>
            </a:r>
            <a:r>
              <a:rPr spc="-79" dirty="0"/>
              <a:t>Visualizations:</a:t>
            </a:r>
            <a:r>
              <a:rPr spc="238" dirty="0"/>
              <a:t> </a:t>
            </a:r>
            <a:r>
              <a:rPr spc="-149" dirty="0"/>
              <a:t>Side-</a:t>
            </a:r>
            <a:r>
              <a:rPr spc="-178" dirty="0"/>
              <a:t>by-</a:t>
            </a:r>
            <a:r>
              <a:rPr spc="-109" dirty="0"/>
              <a:t>Side</a:t>
            </a:r>
            <a:r>
              <a:rPr spc="-10" dirty="0"/>
              <a:t> </a:t>
            </a:r>
            <a:r>
              <a:rPr spc="-40" dirty="0"/>
              <a:t>Boxplots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829500"/>
            <a:ext cx="8633530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also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create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solidFill>
                  <a:srgbClr val="00B0F0"/>
                </a:solidFill>
                <a:latin typeface="Arial"/>
                <a:cs typeface="Arial"/>
              </a:rPr>
              <a:t>side-</a:t>
            </a:r>
            <a:r>
              <a:rPr sz="2180" spc="-159" dirty="0">
                <a:solidFill>
                  <a:srgbClr val="00B0F0"/>
                </a:solidFill>
                <a:latin typeface="Arial"/>
                <a:cs typeface="Arial"/>
              </a:rPr>
              <a:t>by-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side</a:t>
            </a:r>
            <a:r>
              <a:rPr sz="218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boxplots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visually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compare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measures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center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categorical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351" y="2181443"/>
            <a:ext cx="6764571" cy="3897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7240" y="6292382"/>
            <a:ext cx="413241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This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figure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(and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this</a:t>
            </a:r>
            <a:r>
              <a:rPr sz="1189" spc="8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figure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only)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is</a:t>
            </a:r>
            <a:r>
              <a:rPr sz="1189" spc="8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not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on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the</a:t>
            </a:r>
            <a:r>
              <a:rPr sz="1189" spc="79" dirty="0">
                <a:latin typeface="Arial"/>
                <a:cs typeface="Arial"/>
              </a:rPr>
              <a:t> </a:t>
            </a:r>
            <a:r>
              <a:rPr sz="1189" spc="129" dirty="0">
                <a:latin typeface="Times New Roman"/>
                <a:cs typeface="Times New Roman"/>
              </a:rPr>
              <a:t>log</a:t>
            </a:r>
            <a:r>
              <a:rPr sz="1486" spc="192" baseline="-16666" dirty="0">
                <a:latin typeface="Times New Roman"/>
                <a:cs typeface="Times New Roman"/>
              </a:rPr>
              <a:t>10</a:t>
            </a:r>
            <a:r>
              <a:rPr sz="1486" spc="386" baseline="-16666" dirty="0">
                <a:latin typeface="Times New Roman"/>
                <a:cs typeface="Times New Roman"/>
              </a:rPr>
              <a:t> </a:t>
            </a:r>
            <a:r>
              <a:rPr sz="1189" spc="-20" dirty="0">
                <a:latin typeface="Arial"/>
                <a:cs typeface="Arial"/>
              </a:rPr>
              <a:t>scale.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14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8589" y="2514024"/>
            <a:ext cx="709331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4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79" dirty="0">
                <a:solidFill>
                  <a:srgbClr val="3333B2"/>
                </a:solidFill>
                <a:latin typeface="Arial"/>
                <a:cs typeface="Arial"/>
              </a:rPr>
              <a:t>Numerical</a:t>
            </a:r>
            <a:r>
              <a:rPr sz="277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09" dirty="0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21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69" dirty="0"/>
              <a:t> </a:t>
            </a:r>
            <a:r>
              <a:rPr spc="-79" dirty="0"/>
              <a:t>Visualizations:</a:t>
            </a:r>
            <a:r>
              <a:rPr spc="178" dirty="0"/>
              <a:t> </a:t>
            </a:r>
            <a:r>
              <a:rPr spc="-50" dirty="0"/>
              <a:t>Scatterplots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24200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31557"/>
            <a:ext cx="129332" cy="129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407" y="676560"/>
            <a:ext cx="8492595" cy="197528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0335" marR="992861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Scatterplots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most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common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variables.</a:t>
            </a:r>
            <a:endParaRPr sz="2180">
              <a:latin typeface="Arial"/>
              <a:cs typeface="Arial"/>
            </a:endParaRPr>
          </a:p>
          <a:p>
            <a:pPr marL="598989" marR="35235">
              <a:lnSpc>
                <a:spcPct val="102699"/>
              </a:lnSpc>
              <a:spcBef>
                <a:spcPts val="793"/>
              </a:spcBef>
            </a:pPr>
            <a:r>
              <a:rPr sz="2180" spc="-69" dirty="0">
                <a:latin typeface="Arial"/>
                <a:cs typeface="Arial"/>
              </a:rPr>
              <a:t>For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i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observational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unit,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76" baseline="-10416" dirty="0">
                <a:latin typeface="Times New Roman"/>
                <a:cs typeface="Times New Roman"/>
              </a:rPr>
              <a:t>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explanatory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99" dirty="0">
                <a:latin typeface="Times New Roman"/>
                <a:cs typeface="Times New Roman"/>
              </a:rPr>
              <a:t>y</a:t>
            </a:r>
            <a:r>
              <a:rPr sz="2378" i="1" spc="149" baseline="-10416" dirty="0">
                <a:latin typeface="Times New Roman"/>
                <a:cs typeface="Times New Roman"/>
              </a:rPr>
              <a:t>i</a:t>
            </a:r>
            <a:r>
              <a:rPr sz="2378" i="1" spc="43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dirty="0">
                <a:latin typeface="Arial"/>
                <a:cs typeface="Arial"/>
              </a:rPr>
              <a:t> of the </a:t>
            </a:r>
            <a:r>
              <a:rPr sz="2180" spc="-159" dirty="0">
                <a:latin typeface="Arial"/>
                <a:cs typeface="Arial"/>
              </a:rPr>
              <a:t>response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>
              <a:latin typeface="Arial"/>
              <a:cs typeface="Arial"/>
            </a:endParaRPr>
          </a:p>
          <a:p>
            <a:pPr marL="598989">
              <a:spcBef>
                <a:spcPts val="1050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plot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149" dirty="0">
                <a:latin typeface="Times New Roman"/>
                <a:cs typeface="Times New Roman"/>
              </a:rPr>
              <a:t>(</a:t>
            </a:r>
            <a:r>
              <a:rPr sz="2180" i="1" spc="149" dirty="0">
                <a:latin typeface="Times New Roman"/>
                <a:cs typeface="Times New Roman"/>
              </a:rPr>
              <a:t>x</a:t>
            </a:r>
            <a:r>
              <a:rPr sz="2378" i="1" spc="222" baseline="-10416" dirty="0">
                <a:latin typeface="Times New Roman"/>
                <a:cs typeface="Times New Roman"/>
              </a:rPr>
              <a:t>i</a:t>
            </a:r>
            <a:r>
              <a:rPr sz="2180" i="1" spc="149" dirty="0">
                <a:latin typeface="Times New Roman"/>
                <a:cs typeface="Times New Roman"/>
              </a:rPr>
              <a:t>,</a:t>
            </a:r>
            <a:r>
              <a:rPr sz="2180" i="1" spc="-188" dirty="0">
                <a:latin typeface="Times New Roman"/>
                <a:cs typeface="Times New Roman"/>
              </a:rPr>
              <a:t> </a:t>
            </a:r>
            <a:r>
              <a:rPr sz="2180" i="1" spc="129" dirty="0">
                <a:latin typeface="Times New Roman"/>
                <a:cs typeface="Times New Roman"/>
              </a:rPr>
              <a:t>y</a:t>
            </a:r>
            <a:r>
              <a:rPr sz="2378" i="1" spc="192" baseline="-10416" dirty="0">
                <a:latin typeface="Times New Roman"/>
                <a:cs typeface="Times New Roman"/>
              </a:rPr>
              <a:t>i</a:t>
            </a:r>
            <a:r>
              <a:rPr sz="2180" spc="129" dirty="0">
                <a:latin typeface="Times New Roman"/>
                <a:cs typeface="Times New Roman"/>
              </a:rPr>
              <a:t>)</a:t>
            </a:r>
            <a:r>
              <a:rPr sz="2180" spc="69" dirty="0">
                <a:latin typeface="Times New Roman"/>
                <a:cs typeface="Times New Roman"/>
              </a:rPr>
              <a:t> </a:t>
            </a:r>
            <a:r>
              <a:rPr sz="2180" spc="-20" dirty="0">
                <a:latin typeface="Arial"/>
                <a:cs typeface="Arial"/>
              </a:rPr>
              <a:t>pair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7076" y="3002064"/>
            <a:ext cx="5929109" cy="3401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3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10" dirty="0"/>
              <a:t> </a:t>
            </a:r>
            <a:r>
              <a:rPr spc="-20" dirty="0"/>
              <a:t>Statistics:</a:t>
            </a:r>
            <a:r>
              <a:rPr spc="248" dirty="0"/>
              <a:t> </a:t>
            </a:r>
            <a:r>
              <a:rPr spc="-188" dirty="0"/>
              <a:t>Pearson</a:t>
            </a:r>
            <a:r>
              <a:rPr dirty="0"/>
              <a:t> </a:t>
            </a:r>
            <a:r>
              <a:rPr spc="-79" dirty="0"/>
              <a:t>Correlation</a:t>
            </a:r>
            <a:r>
              <a:rPr dirty="0"/>
              <a:t> </a:t>
            </a:r>
            <a:r>
              <a:rPr spc="-50" dirty="0"/>
              <a:t>Coefficient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755358"/>
            <a:ext cx="839318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quantifies</a:t>
            </a:r>
            <a:r>
              <a:rPr sz="2180" dirty="0">
                <a:latin typeface="Arial"/>
                <a:cs typeface="Arial"/>
              </a:rPr>
              <a:t>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strength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 of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the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(linear)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relationship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response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variables: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018" y="1895348"/>
            <a:ext cx="47188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109" dirty="0">
                <a:latin typeface="Times New Roman"/>
                <a:cs typeface="Times New Roman"/>
              </a:rPr>
              <a:t>r </a:t>
            </a:r>
            <a:r>
              <a:rPr sz="2180" spc="337" dirty="0">
                <a:latin typeface="Times New Roman"/>
                <a:cs typeface="Times New Roman"/>
              </a:rPr>
              <a:t>=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837" y="2126433"/>
            <a:ext cx="637983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5357550" y="1649943"/>
            <a:ext cx="17994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218" dirty="0">
                <a:latin typeface="Times New Roman"/>
                <a:cs typeface="Times New Roman"/>
              </a:rPr>
              <a:t>n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1128" y="1675023"/>
            <a:ext cx="3875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634" dirty="0">
                <a:latin typeface="Arial"/>
                <a:cs typeface="Arial"/>
              </a:rPr>
              <a:t>Ø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760" y="2275645"/>
            <a:ext cx="39638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139" dirty="0">
                <a:latin typeface="Times New Roman"/>
                <a:cs typeface="Times New Roman"/>
              </a:rPr>
              <a:t>i</a:t>
            </a:r>
            <a:r>
              <a:rPr sz="1585" spc="139" dirty="0">
                <a:latin typeface="Times New Roman"/>
                <a:cs typeface="Times New Roman"/>
              </a:rPr>
              <a:t>=1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8876" y="2126433"/>
            <a:ext cx="734876" cy="0"/>
          </a:xfrm>
          <a:custGeom>
            <a:avLst/>
            <a:gdLst/>
            <a:ahLst/>
            <a:cxnLst/>
            <a:rect l="l" t="t" r="r" b="b"/>
            <a:pathLst>
              <a:path w="370839">
                <a:moveTo>
                  <a:pt x="0" y="0"/>
                </a:moveTo>
                <a:lnTo>
                  <a:pt x="3706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5649060" y="1559683"/>
            <a:ext cx="121430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004187" algn="l"/>
              </a:tabLst>
            </a:pPr>
            <a:r>
              <a:rPr sz="1982" spc="238" dirty="0">
                <a:latin typeface="Arial"/>
                <a:cs typeface="Arial"/>
              </a:rPr>
              <a:t>3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238" dirty="0">
                <a:latin typeface="Arial"/>
                <a:cs typeface="Arial"/>
              </a:rPr>
              <a:t>4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0625" y="1824754"/>
            <a:ext cx="132504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25662" algn="l"/>
              </a:tabLst>
            </a:pPr>
            <a:r>
              <a:rPr sz="1585" i="1" spc="20" dirty="0">
                <a:latin typeface="Times New Roman"/>
                <a:cs typeface="Times New Roman"/>
              </a:rPr>
              <a:t>i</a:t>
            </a:r>
            <a:r>
              <a:rPr sz="1585" i="1" dirty="0">
                <a:latin typeface="Times New Roman"/>
                <a:cs typeface="Times New Roman"/>
              </a:rPr>
              <a:t>	</a:t>
            </a:r>
            <a:r>
              <a:rPr sz="1585" i="1" spc="20" dirty="0">
                <a:latin typeface="Times New Roman"/>
                <a:cs typeface="Times New Roman"/>
              </a:rPr>
              <a:t>i</a:t>
            </a:r>
            <a:endParaRPr sz="15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1285" y="1709614"/>
            <a:ext cx="18875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" dirty="0">
                <a:latin typeface="Times New Roman"/>
                <a:cs typeface="Times New Roman"/>
              </a:rPr>
              <a:t>¯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710" y="1709615"/>
            <a:ext cx="193911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248312" algn="l"/>
              </a:tabLst>
            </a:pPr>
            <a:r>
              <a:rPr sz="2180" i="1" spc="258" dirty="0">
                <a:latin typeface="Times New Roman"/>
                <a:cs typeface="Times New Roman"/>
              </a:rPr>
              <a:t>x</a:t>
            </a:r>
            <a:r>
              <a:rPr sz="2180" i="1" spc="604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42" dirty="0">
                <a:latin typeface="Menlo"/>
                <a:cs typeface="Menlo"/>
              </a:rPr>
              <a:t> </a:t>
            </a:r>
            <a:r>
              <a:rPr sz="2180" i="1" spc="-50" dirty="0">
                <a:latin typeface="Times New Roman"/>
                <a:cs typeface="Times New Roman"/>
              </a:rPr>
              <a:t>x</a:t>
            </a:r>
            <a:r>
              <a:rPr sz="2180" spc="-50" dirty="0">
                <a:latin typeface="Times New Roman"/>
                <a:cs typeface="Times New Roman"/>
              </a:rPr>
              <a:t>¯</a:t>
            </a:r>
            <a:r>
              <a:rPr sz="2180" dirty="0">
                <a:latin typeface="Times New Roman"/>
                <a:cs typeface="Times New Roman"/>
              </a:rPr>
              <a:t>	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664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22" dirty="0">
                <a:latin typeface="Menlo"/>
                <a:cs typeface="Menlo"/>
              </a:rPr>
              <a:t> </a:t>
            </a:r>
            <a:r>
              <a:rPr sz="2180" i="1" spc="-931" dirty="0">
                <a:latin typeface="Times New Roman"/>
                <a:cs typeface="Times New Roman"/>
              </a:rPr>
              <a:t>y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12343" y="2126433"/>
            <a:ext cx="700900" cy="0"/>
          </a:xfrm>
          <a:custGeom>
            <a:avLst/>
            <a:gdLst/>
            <a:ahLst/>
            <a:cxnLst/>
            <a:rect l="l" t="t" r="r" b="b"/>
            <a:pathLst>
              <a:path w="353694">
                <a:moveTo>
                  <a:pt x="0" y="0"/>
                </a:moveTo>
                <a:lnTo>
                  <a:pt x="3530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4452169" y="1665017"/>
            <a:ext cx="3218856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349830">
              <a:spcBef>
                <a:spcPts val="525"/>
              </a:spcBef>
            </a:pPr>
            <a:r>
              <a:rPr sz="2180" spc="-10" dirty="0">
                <a:latin typeface="Times New Roman"/>
                <a:cs typeface="Times New Roman"/>
              </a:rPr>
              <a:t>1</a:t>
            </a:r>
            <a:endParaRPr sz="2180">
              <a:latin typeface="Times New Roman"/>
              <a:cs typeface="Times New Roman"/>
            </a:endParaRPr>
          </a:p>
          <a:p>
            <a:pPr marL="100670">
              <a:spcBef>
                <a:spcPts val="337"/>
              </a:spcBef>
              <a:tabLst>
                <a:tab pos="1672386" algn="l"/>
                <a:tab pos="2882947" algn="l"/>
              </a:tabLst>
            </a:pP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-69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−</a:t>
            </a:r>
            <a:r>
              <a:rPr sz="2180" i="1" spc="-842" dirty="0">
                <a:latin typeface="Menlo"/>
                <a:cs typeface="Menlo"/>
              </a:rPr>
              <a:t> </a:t>
            </a:r>
            <a:r>
              <a:rPr sz="2180" spc="-99" dirty="0">
                <a:latin typeface="Times New Roman"/>
                <a:cs typeface="Times New Roman"/>
              </a:rPr>
              <a:t>1</a:t>
            </a:r>
            <a:r>
              <a:rPr sz="2180" dirty="0">
                <a:latin typeface="Times New Roman"/>
                <a:cs typeface="Times New Roman"/>
              </a:rPr>
              <a:t>	</a:t>
            </a:r>
            <a:r>
              <a:rPr sz="2180" i="1" spc="119" dirty="0">
                <a:latin typeface="Times New Roman"/>
                <a:cs typeface="Times New Roman"/>
              </a:rPr>
              <a:t>s</a:t>
            </a:r>
            <a:r>
              <a:rPr sz="2378" i="1" spc="176" baseline="-10416" dirty="0">
                <a:latin typeface="Times New Roman"/>
                <a:cs typeface="Times New Roman"/>
              </a:rPr>
              <a:t>x</a:t>
            </a:r>
            <a:r>
              <a:rPr sz="2378" i="1" baseline="-10416" dirty="0">
                <a:latin typeface="Times New Roman"/>
                <a:cs typeface="Times New Roman"/>
              </a:rPr>
              <a:t>	</a:t>
            </a:r>
            <a:r>
              <a:rPr sz="2180" i="1" spc="79" dirty="0">
                <a:latin typeface="Times New Roman"/>
                <a:cs typeface="Times New Roman"/>
              </a:rPr>
              <a:t>s</a:t>
            </a:r>
            <a:r>
              <a:rPr sz="2378" i="1" spc="119" baseline="-10416" dirty="0">
                <a:latin typeface="Times New Roman"/>
                <a:cs typeface="Times New Roman"/>
              </a:rPr>
              <a:t>y</a:t>
            </a:r>
            <a:endParaRPr sz="2378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583" y="1484457"/>
            <a:ext cx="12080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982792" algn="l"/>
              </a:tabLst>
            </a:pPr>
            <a:r>
              <a:rPr sz="1982" spc="139" dirty="0">
                <a:latin typeface="Arial"/>
                <a:cs typeface="Arial"/>
              </a:rPr>
              <a:t>A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139" dirty="0">
                <a:latin typeface="Arial"/>
                <a:cs typeface="Arial"/>
              </a:rPr>
              <a:t>B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1238" y="1895346"/>
            <a:ext cx="1270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50" dirty="0">
                <a:latin typeface="Times New Roman"/>
                <a:cs typeface="Times New Roman"/>
              </a:rPr>
              <a:t>,</a:t>
            </a:r>
            <a:endParaRPr sz="218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7239" y="2718307"/>
            <a:ext cx="7859646" cy="129702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2180" spc="-129" dirty="0">
                <a:latin typeface="Arial"/>
                <a:cs typeface="Arial"/>
              </a:rPr>
              <a:t>where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426" dirty="0">
                <a:latin typeface="Times New Roman"/>
                <a:cs typeface="Times New Roman"/>
              </a:rPr>
              <a:t>x</a:t>
            </a:r>
            <a:r>
              <a:rPr sz="2180" spc="-426" dirty="0">
                <a:latin typeface="Times New Roman"/>
                <a:cs typeface="Times New Roman"/>
              </a:rPr>
              <a:t>¯</a:t>
            </a:r>
            <a:r>
              <a:rPr sz="2180" spc="188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i="1" spc="-436" dirty="0">
                <a:latin typeface="Times New Roman"/>
                <a:cs typeface="Times New Roman"/>
              </a:rPr>
              <a:t>y</a:t>
            </a:r>
            <a:r>
              <a:rPr sz="2180" spc="-436" dirty="0">
                <a:latin typeface="Times New Roman"/>
                <a:cs typeface="Times New Roman"/>
              </a:rPr>
              <a:t>¯</a:t>
            </a:r>
            <a:r>
              <a:rPr sz="2180" spc="79" dirty="0">
                <a:latin typeface="Times New Roman"/>
                <a:cs typeface="Times New Roman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means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i="1" spc="188" dirty="0">
                <a:latin typeface="Times New Roman"/>
                <a:cs typeface="Times New Roman"/>
              </a:rPr>
              <a:t>s</a:t>
            </a:r>
            <a:r>
              <a:rPr sz="2378" i="1" spc="281" baseline="-10416" dirty="0">
                <a:latin typeface="Times New Roman"/>
                <a:cs typeface="Times New Roman"/>
              </a:rPr>
              <a:t>x</a:t>
            </a:r>
            <a:r>
              <a:rPr sz="2378" i="1" spc="489" baseline="-10416" dirty="0">
                <a:latin typeface="Times New Roman"/>
                <a:cs typeface="Times New Roman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spc="129" dirty="0">
                <a:latin typeface="Times New Roman"/>
                <a:cs typeface="Times New Roman"/>
              </a:rPr>
              <a:t>s</a:t>
            </a:r>
            <a:r>
              <a:rPr sz="2378" i="1" spc="192" baseline="-10416" dirty="0">
                <a:latin typeface="Times New Roman"/>
                <a:cs typeface="Times New Roman"/>
              </a:rPr>
              <a:t>y</a:t>
            </a:r>
            <a:r>
              <a:rPr sz="2378" i="1" spc="563" baseline="-10416" dirty="0">
                <a:latin typeface="Times New Roman"/>
                <a:cs typeface="Times New Roman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sample </a:t>
            </a:r>
            <a:r>
              <a:rPr sz="2180" spc="-89" dirty="0">
                <a:latin typeface="Arial"/>
                <a:cs typeface="Arial"/>
              </a:rPr>
              <a:t>standard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deviations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2041"/>
              </a:spcBef>
            </a:pPr>
            <a:r>
              <a:rPr sz="2180" dirty="0">
                <a:latin typeface="Arial"/>
                <a:cs typeface="Arial"/>
              </a:rPr>
              <a:t>What </a:t>
            </a:r>
            <a:r>
              <a:rPr sz="2180" spc="-139" dirty="0">
                <a:latin typeface="Arial"/>
                <a:cs typeface="Arial"/>
              </a:rPr>
              <a:t>aspects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109" dirty="0">
                <a:latin typeface="Times New Roman"/>
                <a:cs typeface="Times New Roman"/>
              </a:rPr>
              <a:t>r</a:t>
            </a:r>
            <a:r>
              <a:rPr sz="2180" i="1" spc="119" dirty="0">
                <a:latin typeface="Times New Roman"/>
                <a:cs typeface="Times New Roman"/>
              </a:rPr>
              <a:t> </a:t>
            </a:r>
            <a:r>
              <a:rPr sz="2180" spc="-20" dirty="0">
                <a:latin typeface="Arial"/>
                <a:cs typeface="Arial"/>
              </a:rPr>
              <a:t>capture?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361" y="4184505"/>
            <a:ext cx="226332" cy="2263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27406" y="4158876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6332" y="4000096"/>
            <a:ext cx="7874744" cy="2247892"/>
          </a:xfrm>
          <a:prstGeom prst="rect">
            <a:avLst/>
          </a:prstGeom>
        </p:spPr>
        <p:txBody>
          <a:bodyPr vert="horz" wrap="square" lIns="0" tIns="99410" rIns="0" bIns="0" rtlCol="0">
            <a:spAutoFit/>
          </a:bodyPr>
          <a:lstStyle/>
          <a:p>
            <a:pPr marL="75503">
              <a:spcBef>
                <a:spcPts val="783"/>
              </a:spcBef>
            </a:pPr>
            <a:r>
              <a:rPr sz="2180" spc="-40" dirty="0">
                <a:latin typeface="Arial"/>
                <a:cs typeface="Arial"/>
              </a:rPr>
              <a:t>Direction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association</a:t>
            </a:r>
            <a:endParaRPr sz="2180">
              <a:latin typeface="Arial"/>
              <a:cs typeface="Arial"/>
            </a:endParaRPr>
          </a:p>
          <a:p>
            <a:pPr marL="624156" marR="60402" indent="-271810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624156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17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Do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higher-</a:t>
            </a:r>
            <a:r>
              <a:rPr sz="1982" spc="-40" dirty="0">
                <a:latin typeface="Arial"/>
                <a:cs typeface="Arial"/>
              </a:rPr>
              <a:t>rated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tend</a:t>
            </a:r>
            <a:r>
              <a:rPr sz="1982" dirty="0">
                <a:latin typeface="Arial"/>
                <a:cs typeface="Arial"/>
              </a:rPr>
              <a:t> 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make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more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money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at </a:t>
            </a:r>
            <a:r>
              <a:rPr sz="1982" spc="-50" dirty="0">
                <a:latin typeface="Arial"/>
                <a:cs typeface="Arial"/>
              </a:rPr>
              <a:t>the </a:t>
            </a:r>
            <a:r>
              <a:rPr sz="1982" spc="-40" dirty="0">
                <a:latin typeface="Arial"/>
                <a:cs typeface="Arial"/>
              </a:rPr>
              <a:t>box</a:t>
            </a:r>
            <a:r>
              <a:rPr sz="1982" spc="-9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office?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971"/>
              </a:spcBef>
            </a:pPr>
            <a:r>
              <a:rPr sz="2180" spc="-149" dirty="0">
                <a:latin typeface="Arial"/>
                <a:cs typeface="Arial"/>
              </a:rPr>
              <a:t>Degree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noisiness</a:t>
            </a:r>
            <a:r>
              <a:rPr sz="2180" spc="575" dirty="0">
                <a:latin typeface="Arial"/>
                <a:cs typeface="Arial"/>
              </a:rPr>
              <a:t> </a:t>
            </a:r>
            <a:r>
              <a:rPr sz="2180" spc="454" dirty="0">
                <a:latin typeface="Times New Roman"/>
                <a:cs typeface="Times New Roman"/>
              </a:rPr>
              <a:t>=</a:t>
            </a:r>
            <a:r>
              <a:rPr sz="2180" i="1" spc="454" dirty="0">
                <a:latin typeface="Menlo"/>
                <a:cs typeface="Menlo"/>
              </a:rPr>
              <a:t>⇒</a:t>
            </a:r>
            <a:r>
              <a:rPr sz="2180" i="1" spc="-129" dirty="0"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two-</a:t>
            </a:r>
            <a:r>
              <a:rPr sz="2180" spc="-109" dirty="0">
                <a:latin typeface="Arial"/>
                <a:cs typeface="Arial"/>
              </a:rPr>
              <a:t>dimensional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spread!</a:t>
            </a:r>
            <a:endParaRPr sz="2180">
              <a:latin typeface="Arial"/>
              <a:cs typeface="Arial"/>
            </a:endParaRPr>
          </a:p>
          <a:p>
            <a:pPr marL="624156" marR="152264" indent="-271810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624156" algn="l"/>
              </a:tabLst>
            </a:pPr>
            <a:r>
              <a:rPr sz="1982" dirty="0">
                <a:latin typeface="Arial"/>
                <a:cs typeface="Arial"/>
              </a:rPr>
              <a:t>Ex:</a:t>
            </a:r>
            <a:r>
              <a:rPr sz="1982" spc="10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movie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receives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20" dirty="0">
                <a:latin typeface="Arial"/>
                <a:cs typeface="Arial"/>
              </a:rPr>
              <a:t> 7.4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how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certain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(and </a:t>
            </a:r>
            <a:r>
              <a:rPr sz="1982" spc="-69" dirty="0">
                <a:latin typeface="Arial"/>
                <a:cs typeface="Arial"/>
              </a:rPr>
              <a:t>how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much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uncertainty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remains)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box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office</a:t>
            </a:r>
            <a:r>
              <a:rPr sz="1982" spc="-20" dirty="0">
                <a:latin typeface="Arial"/>
                <a:cs typeface="Arial"/>
              </a:rPr>
              <a:t> totals?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361" y="5312792"/>
            <a:ext cx="226332" cy="22633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27406" y="5287163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9" name="object 29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214871"/>
            <a:ext cx="584088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139" dirty="0"/>
              <a:t>Summary</a:t>
            </a:r>
            <a:r>
              <a:rPr spc="-30" dirty="0"/>
              <a:t> </a:t>
            </a:r>
            <a:r>
              <a:rPr spc="-20" dirty="0"/>
              <a:t>Statistics:</a:t>
            </a:r>
            <a:r>
              <a:rPr spc="218" dirty="0"/>
              <a:t> </a:t>
            </a:r>
            <a:r>
              <a:rPr spc="-79" dirty="0"/>
              <a:t>Properties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9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1226938"/>
            <a:ext cx="70027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takes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spc="168" dirty="0">
                <a:latin typeface="Menlo"/>
                <a:cs typeface="Menlo"/>
              </a:rPr>
              <a:t>−</a:t>
            </a:r>
            <a:r>
              <a:rPr sz="2180" spc="168" dirty="0">
                <a:latin typeface="Times New Roman"/>
                <a:cs typeface="Times New Roman"/>
              </a:rPr>
              <a:t>1</a:t>
            </a:r>
            <a:r>
              <a:rPr sz="2180" spc="-10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≤</a:t>
            </a:r>
            <a:r>
              <a:rPr sz="2180" i="1" spc="-713" dirty="0">
                <a:latin typeface="Menlo"/>
                <a:cs typeface="Menlo"/>
              </a:rPr>
              <a:t> </a:t>
            </a:r>
            <a:r>
              <a:rPr sz="2180" i="1" spc="109" dirty="0">
                <a:latin typeface="Times New Roman"/>
                <a:cs typeface="Times New Roman"/>
              </a:rPr>
              <a:t>r</a:t>
            </a:r>
            <a:r>
              <a:rPr sz="2180" i="1" spc="40" dirty="0">
                <a:latin typeface="Times New Roman"/>
                <a:cs typeface="Times New Roman"/>
              </a:rPr>
              <a:t> </a:t>
            </a:r>
            <a:r>
              <a:rPr sz="2180" i="1" spc="367" dirty="0">
                <a:latin typeface="Menlo"/>
                <a:cs typeface="Menlo"/>
              </a:rPr>
              <a:t>≤</a:t>
            </a:r>
            <a:r>
              <a:rPr sz="2180" i="1" spc="-713" dirty="0">
                <a:latin typeface="Menlo"/>
                <a:cs typeface="Menlo"/>
              </a:rPr>
              <a:t> </a:t>
            </a:r>
            <a:r>
              <a:rPr sz="2180" dirty="0">
                <a:latin typeface="Times New Roman"/>
                <a:cs typeface="Times New Roman"/>
              </a:rPr>
              <a:t>1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where: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6415" y="5407914"/>
            <a:ext cx="236569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Perfect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positive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1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79" dirty="0">
                <a:latin typeface="Times New Roman"/>
                <a:cs typeface="Times New Roman"/>
              </a:rPr>
              <a:t> </a:t>
            </a:r>
            <a:r>
              <a:rPr sz="1189" spc="20" dirty="0">
                <a:latin typeface="Times New Roman"/>
                <a:cs typeface="Times New Roman"/>
              </a:rPr>
              <a:t>1</a:t>
            </a:r>
            <a:endParaRPr sz="1189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740" y="2090453"/>
            <a:ext cx="8496564" cy="3157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88266" y="5412898"/>
            <a:ext cx="1526377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No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9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3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99" dirty="0">
                <a:latin typeface="Times New Roman"/>
                <a:cs typeface="Times New Roman"/>
              </a:rPr>
              <a:t> </a:t>
            </a:r>
            <a:r>
              <a:rPr sz="1189" spc="20" dirty="0">
                <a:latin typeface="Times New Roman"/>
                <a:cs typeface="Times New Roman"/>
              </a:rPr>
              <a:t>0</a:t>
            </a:r>
            <a:endParaRPr sz="11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6369" y="5407914"/>
            <a:ext cx="255444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Perfect</a:t>
            </a:r>
            <a:r>
              <a:rPr sz="1189" spc="4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negative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correlation,</a:t>
            </a:r>
            <a:r>
              <a:rPr sz="1189" spc="50" dirty="0">
                <a:latin typeface="Arial"/>
                <a:cs typeface="Arial"/>
              </a:rPr>
              <a:t> </a:t>
            </a:r>
            <a:r>
              <a:rPr sz="1189" i="1" spc="218" dirty="0">
                <a:latin typeface="Times New Roman"/>
                <a:cs typeface="Times New Roman"/>
              </a:rPr>
              <a:t>r</a:t>
            </a:r>
            <a:r>
              <a:rPr sz="1189" i="1" spc="119" dirty="0">
                <a:latin typeface="Times New Roman"/>
                <a:cs typeface="Times New Roman"/>
              </a:rPr>
              <a:t> </a:t>
            </a:r>
            <a:r>
              <a:rPr sz="1189" spc="426" dirty="0">
                <a:latin typeface="Times New Roman"/>
                <a:cs typeface="Times New Roman"/>
              </a:rPr>
              <a:t>=</a:t>
            </a:r>
            <a:r>
              <a:rPr sz="1189" spc="79" dirty="0">
                <a:latin typeface="Times New Roman"/>
                <a:cs typeface="Times New Roman"/>
              </a:rPr>
              <a:t> </a:t>
            </a:r>
            <a:r>
              <a:rPr sz="1189" i="1" spc="226" dirty="0">
                <a:latin typeface="Arial"/>
                <a:cs typeface="Arial"/>
              </a:rPr>
              <a:t>−</a:t>
            </a:r>
            <a:r>
              <a:rPr sz="1189" spc="226" dirty="0">
                <a:latin typeface="Times New Roman"/>
                <a:cs typeface="Times New Roman"/>
              </a:rPr>
              <a:t>1</a:t>
            </a:r>
            <a:endParaRPr sz="1189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50" dirty="0"/>
              <a:t>(I)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7" y="1957275"/>
            <a:ext cx="3754102" cy="419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19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40" dirty="0"/>
              <a:t>(II)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7" y="1957275"/>
            <a:ext cx="3754102" cy="4198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20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20" dirty="0"/>
              <a:t>(III)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986" y="2143871"/>
            <a:ext cx="3696347" cy="3927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21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27639" y="534221"/>
            <a:ext cx="19361509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pc="-50" dirty="0"/>
              <a:t>Post</a:t>
            </a:r>
            <a:r>
              <a:rPr spc="-59" dirty="0"/>
              <a:t> </a:t>
            </a:r>
            <a:r>
              <a:rPr spc="-69" dirty="0"/>
              <a:t>Credits</a:t>
            </a:r>
            <a:r>
              <a:rPr spc="-50" dirty="0"/>
              <a:t> </a:t>
            </a:r>
            <a:r>
              <a:rPr spc="-149" dirty="0"/>
              <a:t>Scene:</a:t>
            </a:r>
            <a:r>
              <a:rPr spc="178" dirty="0"/>
              <a:t> </a:t>
            </a:r>
            <a:r>
              <a:rPr spc="-79" dirty="0"/>
              <a:t>Exploring</a:t>
            </a:r>
            <a:r>
              <a:rPr spc="-59" dirty="0"/>
              <a:t> </a:t>
            </a:r>
            <a:r>
              <a:rPr spc="-99" dirty="0"/>
              <a:t>Correlations</a:t>
            </a:r>
            <a:r>
              <a:rPr spc="-59" dirty="0"/>
              <a:t> </a:t>
            </a:r>
            <a:r>
              <a:rPr spc="-40" dirty="0"/>
              <a:t>(IV)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642" y="2143871"/>
            <a:ext cx="3669691" cy="38962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4" y="862041"/>
            <a:ext cx="8617171" cy="233724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968952">
              <a:lnSpc>
                <a:spcPct val="102699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What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Pearson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coefficient,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r</a:t>
            </a:r>
            <a:r>
              <a:rPr sz="2180" dirty="0">
                <a:latin typeface="Arial"/>
                <a:cs typeface="Arial"/>
              </a:rPr>
              <a:t>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associated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this </a:t>
            </a:r>
            <a:r>
              <a:rPr sz="2180" spc="-20" dirty="0">
                <a:latin typeface="Arial"/>
                <a:cs typeface="Arial"/>
              </a:rPr>
              <a:t>scatterplot?</a:t>
            </a:r>
            <a:endParaRPr sz="218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71">
              <a:latin typeface="Arial"/>
              <a:cs typeface="Arial"/>
            </a:endParaRPr>
          </a:p>
          <a:p>
            <a:pPr marL="6561191" marR="10067" indent="-1716430">
              <a:lnSpc>
                <a:spcPct val="135700"/>
              </a:lnSpc>
              <a:spcBef>
                <a:spcPts val="2150"/>
              </a:spcBef>
            </a:pPr>
            <a:r>
              <a:rPr sz="2180" spc="-159" dirty="0">
                <a:latin typeface="Arial"/>
                <a:cs typeface="Arial"/>
              </a:rPr>
              <a:t>Respond</a:t>
            </a:r>
            <a:r>
              <a:rPr sz="2180" spc="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00FF"/>
                </a:solidFill>
                <a:latin typeface="Arial"/>
                <a:cs typeface="Arial"/>
              </a:rPr>
              <a:t>PollEv.com/kcook93 </a:t>
            </a:r>
            <a:r>
              <a:rPr sz="2180" spc="-50" dirty="0">
                <a:latin typeface="Arial"/>
                <a:cs typeface="Arial"/>
              </a:rPr>
              <a:t>or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8008" y="3570882"/>
            <a:ext cx="1857941" cy="18579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95736" y="12842202"/>
            <a:ext cx="117145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Introduction</a:t>
            </a:r>
            <a:r>
              <a:rPr spc="79" dirty="0"/>
              <a:t> </a:t>
            </a:r>
            <a:r>
              <a:rPr spc="159" dirty="0"/>
              <a:t>&amp;</a:t>
            </a:r>
            <a:r>
              <a:rPr spc="79" dirty="0"/>
              <a:t> </a:t>
            </a:r>
            <a:r>
              <a:rPr dirty="0"/>
              <a:t>Descriptive</a:t>
            </a:r>
            <a:r>
              <a:rPr spc="99" dirty="0"/>
              <a:t> </a:t>
            </a:r>
            <a:r>
              <a:rPr spc="-20" dirty="0"/>
              <a:t>Statistics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048309" y="12842202"/>
            <a:ext cx="5436066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25168">
              <a:spcBef>
                <a:spcPts val="377"/>
              </a:spcBef>
            </a:pPr>
            <a:r>
              <a:rPr dirty="0"/>
              <a:t>SDS</a:t>
            </a:r>
            <a:r>
              <a:rPr spc="-59" dirty="0"/>
              <a:t> </a:t>
            </a:r>
            <a:r>
              <a:rPr spc="-50" dirty="0"/>
              <a:t>220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24129537" y="12842202"/>
            <a:ext cx="3033764" cy="231283"/>
          </a:xfrm>
          <a:prstGeom prst="rect">
            <a:avLst/>
          </a:prstGeom>
        </p:spPr>
        <p:txBody>
          <a:bodyPr vert="horz" wrap="square" lIns="0" tIns="47817" rIns="0" bIns="0" rtlCol="0" anchor="ctr">
            <a:spAutoFit/>
          </a:bodyPr>
          <a:lstStyle/>
          <a:p>
            <a:pPr marL="75503">
              <a:spcBef>
                <a:spcPts val="377"/>
              </a:spcBef>
            </a:pPr>
            <a:r>
              <a:rPr spc="-50" dirty="0"/>
              <a:t>22</a:t>
            </a:r>
            <a:r>
              <a:rPr spc="-119" dirty="0"/>
              <a:t> </a:t>
            </a:r>
            <a:r>
              <a:rPr spc="297" dirty="0"/>
              <a:t>/</a:t>
            </a:r>
            <a:r>
              <a:rPr spc="-109" dirty="0"/>
              <a:t> </a:t>
            </a:r>
            <a:r>
              <a:rPr spc="-50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-185195"/>
            <a:ext cx="3949954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Next</a:t>
            </a:r>
            <a:r>
              <a:rPr spc="-178" dirty="0"/>
              <a:t> </a:t>
            </a:r>
            <a:r>
              <a:rPr dirty="0"/>
              <a:t>Time</a:t>
            </a:r>
            <a:r>
              <a:rPr spc="-40" dirty="0"/>
              <a:t> </a:t>
            </a:r>
            <a:r>
              <a:rPr spc="-89" dirty="0"/>
              <a:t>On.</a:t>
            </a:r>
            <a:r>
              <a:rPr spc="-317" dirty="0"/>
              <a:t> </a:t>
            </a:r>
            <a:r>
              <a:rPr dirty="0"/>
              <a:t>.</a:t>
            </a:r>
            <a:r>
              <a:rPr spc="-317" dirty="0"/>
              <a:t> </a:t>
            </a:r>
            <a:r>
              <a:rPr dirty="0"/>
              <a:t>.</a:t>
            </a:r>
            <a:r>
              <a:rPr spc="-317" dirty="0"/>
              <a:t> </a:t>
            </a:r>
            <a:r>
              <a:rPr spc="-139" dirty="0"/>
              <a:t>SDS</a:t>
            </a:r>
            <a:r>
              <a:rPr spc="10" dirty="0"/>
              <a:t> </a:t>
            </a:r>
            <a:r>
              <a:rPr spc="-79" dirty="0"/>
              <a:t>220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1063856"/>
            <a:ext cx="118158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Big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Ideas: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361" y="1587325"/>
            <a:ext cx="226332" cy="226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76331" y="1433430"/>
            <a:ext cx="7847062" cy="2169562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75503">
              <a:spcBef>
                <a:spcPts val="545"/>
              </a:spcBef>
            </a:pPr>
            <a:r>
              <a:rPr sz="2180" spc="-59" dirty="0">
                <a:latin typeface="Arial"/>
                <a:cs typeface="Arial"/>
              </a:rPr>
              <a:t>How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conduct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exploratory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analysis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R?</a:t>
            </a:r>
            <a:endParaRPr sz="2180">
              <a:latin typeface="Arial"/>
              <a:cs typeface="Arial"/>
            </a:endParaRPr>
          </a:p>
          <a:p>
            <a:pPr marL="75503" marR="60402">
              <a:lnSpc>
                <a:spcPts val="2378"/>
              </a:lnSpc>
              <a:spcBef>
                <a:spcPts val="62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correlation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extent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0" dirty="0">
                <a:latin typeface="Arial"/>
                <a:cs typeface="Arial"/>
              </a:rPr>
              <a:t> which there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linear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explanatory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307" dirty="0">
                <a:latin typeface="Times New Roman"/>
                <a:cs typeface="Times New Roman"/>
              </a:rPr>
              <a:t>X</a:t>
            </a:r>
            <a:r>
              <a:rPr sz="2180" spc="307" dirty="0">
                <a:latin typeface="Arial"/>
                <a:cs typeface="Arial"/>
              </a:rPr>
              <a:t>,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response </a:t>
            </a:r>
            <a:r>
              <a:rPr sz="2180" spc="-89" dirty="0">
                <a:latin typeface="Arial"/>
                <a:cs typeface="Arial"/>
              </a:rPr>
              <a:t>variable,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i="1" dirty="0">
                <a:latin typeface="Times New Roman"/>
                <a:cs typeface="Times New Roman"/>
              </a:rPr>
              <a:t>Y</a:t>
            </a:r>
            <a:r>
              <a:rPr sz="2180" i="1" spc="-13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.</a:t>
            </a:r>
            <a:r>
              <a:rPr sz="2180" spc="208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notion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line</a:t>
            </a:r>
            <a:r>
              <a:rPr sz="2180" dirty="0">
                <a:latin typeface="Arial"/>
                <a:cs typeface="Arial"/>
              </a:rPr>
              <a:t> 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us:</a:t>
            </a:r>
            <a:endParaRPr sz="2180">
              <a:latin typeface="Arial"/>
              <a:cs typeface="Arial"/>
            </a:endParaRPr>
          </a:p>
          <a:p>
            <a:pPr marL="622898" indent="-270552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622898" algn="l"/>
              </a:tabLst>
            </a:pPr>
            <a:r>
              <a:rPr sz="1982" dirty="0">
                <a:latin typeface="Arial"/>
                <a:cs typeface="Arial"/>
              </a:rPr>
              <a:t>Better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understand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association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between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X</a:t>
            </a:r>
            <a:r>
              <a:rPr sz="1982" i="1" spc="188" dirty="0">
                <a:latin typeface="Times New Roman"/>
                <a:cs typeface="Times New Roman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i="1" dirty="0">
                <a:latin typeface="Times New Roman"/>
                <a:cs typeface="Times New Roman"/>
              </a:rPr>
              <a:t>Y</a:t>
            </a:r>
            <a:r>
              <a:rPr sz="1982" i="1" spc="-119" dirty="0">
                <a:latin typeface="Times New Roman"/>
                <a:cs typeface="Times New Roman"/>
              </a:rPr>
              <a:t> </a:t>
            </a:r>
            <a:r>
              <a:rPr sz="1982" spc="-99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 marL="622898" indent="-270552">
              <a:spcBef>
                <a:spcPts val="585"/>
              </a:spcBef>
              <a:buClr>
                <a:srgbClr val="3333B2"/>
              </a:buClr>
              <a:buSzPct val="60000"/>
              <a:buChar char="►"/>
              <a:tabLst>
                <a:tab pos="622898" algn="l"/>
              </a:tabLst>
            </a:pPr>
            <a:r>
              <a:rPr sz="1982" spc="-178" dirty="0">
                <a:latin typeface="Arial"/>
                <a:cs typeface="Arial"/>
              </a:rPr>
              <a:t>Use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159" dirty="0">
                <a:latin typeface="Arial"/>
                <a:cs typeface="Arial"/>
              </a:rPr>
              <a:t>we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have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i="1" spc="416" dirty="0">
                <a:latin typeface="Times New Roman"/>
                <a:cs typeface="Times New Roman"/>
              </a:rPr>
              <a:t>X</a:t>
            </a:r>
            <a:r>
              <a:rPr sz="1982" i="1" spc="238" dirty="0">
                <a:latin typeface="Times New Roman"/>
                <a:cs typeface="Times New Roman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predict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i="1" dirty="0">
                <a:latin typeface="Times New Roman"/>
                <a:cs typeface="Times New Roman"/>
              </a:rPr>
              <a:t>Y</a:t>
            </a:r>
            <a:r>
              <a:rPr sz="1982" i="1" spc="-99" dirty="0">
                <a:latin typeface="Times New Roman"/>
                <a:cs typeface="Times New Roman"/>
              </a:rPr>
              <a:t> </a:t>
            </a:r>
            <a:r>
              <a:rPr sz="1982" spc="-99" dirty="0"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361" y="1963420"/>
            <a:ext cx="226332" cy="2263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7406" y="1561697"/>
            <a:ext cx="130868" cy="58250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  <a:p>
            <a:pPr marL="25168">
              <a:spcBef>
                <a:spcPts val="1536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7573" y="3764221"/>
            <a:ext cx="85567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To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Do: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361" y="4287666"/>
            <a:ext cx="226332" cy="2263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27406" y="4262060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6665" y="4093681"/>
            <a:ext cx="7701094" cy="170995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89" dirty="0">
                <a:latin typeface="Arial"/>
                <a:cs typeface="Arial"/>
              </a:rPr>
              <a:t>Complete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check-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survey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today’s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class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-89" dirty="0">
                <a:latin typeface="Arial"/>
                <a:cs typeface="Arial"/>
              </a:rPr>
              <a:t>11:59pm</a:t>
            </a:r>
            <a:r>
              <a:rPr sz="2180" i="1" spc="-20" dirty="0">
                <a:latin typeface="Arial"/>
                <a:cs typeface="Arial"/>
              </a:rPr>
              <a:t> tonight</a:t>
            </a:r>
            <a:endParaRPr sz="2180">
              <a:latin typeface="Arial"/>
              <a:cs typeface="Arial"/>
            </a:endParaRPr>
          </a:p>
          <a:p>
            <a:pPr marL="25168" marR="3099389">
              <a:lnSpc>
                <a:spcPct val="125299"/>
              </a:lnSpc>
            </a:pPr>
            <a:r>
              <a:rPr sz="2180" spc="-50" dirty="0">
                <a:latin typeface="Arial"/>
                <a:cs typeface="Arial"/>
              </a:rPr>
              <a:t>Lab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assignment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1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due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Friday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-50" dirty="0">
                <a:latin typeface="Arial"/>
                <a:cs typeface="Arial"/>
              </a:rPr>
              <a:t> 5pm </a:t>
            </a:r>
            <a:r>
              <a:rPr sz="2180" dirty="0">
                <a:latin typeface="Arial"/>
                <a:cs typeface="Arial"/>
              </a:rPr>
              <a:t>HW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2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next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Monday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(2/13)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5pm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69" dirty="0">
                <a:latin typeface="Arial"/>
                <a:cs typeface="Arial"/>
              </a:rPr>
              <a:t>Finish</a:t>
            </a:r>
            <a:r>
              <a:rPr sz="2180" spc="-79" dirty="0">
                <a:latin typeface="Arial"/>
                <a:cs typeface="Arial"/>
              </a:rPr>
              <a:t> reading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IMS</a:t>
            </a:r>
            <a:r>
              <a:rPr sz="2180" spc="-69" dirty="0">
                <a:latin typeface="Arial"/>
                <a:cs typeface="Arial"/>
              </a:rPr>
              <a:t> Ch </a:t>
            </a:r>
            <a:r>
              <a:rPr sz="2180" spc="-20" dirty="0">
                <a:latin typeface="Arial"/>
                <a:cs typeface="Arial"/>
              </a:rPr>
              <a:t>7.1</a:t>
            </a:r>
            <a:r>
              <a:rPr sz="2180" spc="-79" dirty="0">
                <a:latin typeface="Arial"/>
                <a:cs typeface="Arial"/>
              </a:rPr>
              <a:t> and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start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reading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IMS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Ch </a:t>
            </a:r>
            <a:r>
              <a:rPr sz="2180" spc="-20" dirty="0">
                <a:latin typeface="Arial"/>
                <a:cs typeface="Arial"/>
              </a:rPr>
              <a:t>7.2.1–7.2.3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361" y="4703876"/>
            <a:ext cx="226332" cy="2263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9361" y="5120088"/>
            <a:ext cx="226332" cy="2263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27406" y="4678274"/>
            <a:ext cx="130868" cy="63405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585">
              <a:latin typeface="Arial"/>
              <a:cs typeface="Arial"/>
            </a:endParaRPr>
          </a:p>
          <a:p>
            <a:pPr marL="25168"/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79361" y="5536300"/>
            <a:ext cx="226332" cy="22633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27406" y="5510671"/>
            <a:ext cx="13086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22" name="object 2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29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50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841103"/>
            <a:ext cx="167360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Set-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Up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Chunk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19580"/>
            <a:ext cx="8732939" cy="90221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Unpacking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necessary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packages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and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tools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(tidyverse)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0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sets/main/movies.csv"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4" y="2565494"/>
            <a:ext cx="43677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7517" y="3043970"/>
            <a:ext cx="8732939" cy="2734392"/>
          </a:xfrm>
          <a:custGeom>
            <a:avLst/>
            <a:gdLst/>
            <a:ahLst/>
            <a:cxnLst/>
            <a:rect l="l" t="t" r="r" b="b"/>
            <a:pathLst>
              <a:path w="4406900" h="1379855">
                <a:moveTo>
                  <a:pt x="4406823" y="0"/>
                </a:moveTo>
                <a:lnTo>
                  <a:pt x="0" y="0"/>
                </a:lnTo>
                <a:lnTo>
                  <a:pt x="0" y="1379651"/>
                </a:lnTo>
                <a:lnTo>
                  <a:pt x="4406823" y="137965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3" y="3036557"/>
            <a:ext cx="7540025" cy="269237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Storing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factor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with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"Not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Rated"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reference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69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59" dirty="0">
                <a:latin typeface="Courier New"/>
                <a:cs typeface="Courier New"/>
              </a:rPr>
              <a:t>$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endParaRPr sz="1189">
              <a:latin typeface="Courier New"/>
              <a:cs typeface="Courier New"/>
            </a:endParaRPr>
          </a:p>
          <a:p>
            <a:pPr marL="2582195">
              <a:lnSpc>
                <a:spcPts val="1407"/>
              </a:lnSpc>
            </a:pP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"Not</a:t>
            </a:r>
            <a:r>
              <a:rPr sz="1189" spc="-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Rated"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"PG-13"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"NC-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17"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Restricting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data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movies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released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after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1969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(when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system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began)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filter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(title_year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1969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bar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element_text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angle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45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69" dirty="0">
                <a:solidFill>
                  <a:srgbClr val="54AA54"/>
                </a:solidFill>
                <a:latin typeface="Courier New"/>
                <a:cs typeface="Courier New"/>
              </a:rPr>
              <a:t>hjust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69" dirty="0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relative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bar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79607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=(..count..)</a:t>
            </a:r>
            <a:r>
              <a:rPr sz="1189" spc="-99" dirty="0">
                <a:latin typeface="Courier New"/>
                <a:cs typeface="Courier New"/>
              </a:rPr>
              <a:t>/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(..count..)))</a:t>
            </a:r>
            <a:r>
              <a:rPr sz="1189" spc="226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"Relative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Frequency"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element_text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angle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45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hjust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50" dirty="0"/>
              <a:t>(I)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911319"/>
            <a:ext cx="167360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Set-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Up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Chunk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89796"/>
            <a:ext cx="8732939" cy="142799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Unpacking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necessary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packages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and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tools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library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(tidyverse)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31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0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sets/main/movies.csv"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Reading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college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tuition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dataset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tuition</a:t>
            </a:r>
            <a:r>
              <a:rPr sz="1189" spc="307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317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read.csv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"https://raw.githubusercontent.com/kaitlyncook/data-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sets/main/tuition.csv"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4" y="3162227"/>
            <a:ext cx="610802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Data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Processing:</a:t>
            </a:r>
            <a:r>
              <a:rPr sz="2180" spc="14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517" y="3640705"/>
            <a:ext cx="8732939" cy="197942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Storing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factor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with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"Not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Rated"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reference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77"/>
              </a:lnSpc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69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59" dirty="0">
                <a:latin typeface="Courier New"/>
                <a:cs typeface="Courier New"/>
              </a:rPr>
              <a:t>$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endParaRPr sz="1189">
              <a:latin typeface="Courier New"/>
              <a:cs typeface="Courier New"/>
            </a:endParaRPr>
          </a:p>
          <a:p>
            <a:pPr marL="2632530">
              <a:lnSpc>
                <a:spcPts val="1407"/>
              </a:lnSpc>
            </a:pP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"Not</a:t>
            </a:r>
            <a:r>
              <a:rPr sz="1189" spc="-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Rated"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"PG-13"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"R"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"NC-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17"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Restricting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data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movies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released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after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1969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(when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system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began)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filter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(title_year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AE0F91"/>
                </a:solidFill>
                <a:latin typeface="Courier New"/>
                <a:cs typeface="Courier New"/>
              </a:rPr>
              <a:t>1969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new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categorical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variable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indicating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whether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are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over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100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million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7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-5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mutate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large_gross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case_when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(gross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&gt;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100000000</a:t>
            </a:r>
            <a:r>
              <a:rPr sz="1189" spc="-50" dirty="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˜</a:t>
            </a:r>
            <a:r>
              <a:rPr sz="1189" spc="-50" dirty="0"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"&gt;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endParaRPr sz="1189">
              <a:latin typeface="Courier New"/>
              <a:cs typeface="Courier New"/>
            </a:endParaRPr>
          </a:p>
          <a:p>
            <a:pPr marL="74244" marR="256707" indent="4715148">
              <a:lnSpc>
                <a:spcPts val="1387"/>
              </a:lnSpc>
              <a:spcBef>
                <a:spcPts val="59"/>
              </a:spcBef>
            </a:pP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gross</a:t>
            </a:r>
            <a:r>
              <a:rPr sz="1189" spc="-7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&lt;=</a:t>
            </a:r>
            <a:r>
              <a:rPr sz="1189" spc="-69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100000000</a:t>
            </a:r>
            <a:r>
              <a:rPr sz="1189" spc="-69" dirty="0">
                <a:solidFill>
                  <a:srgbClr val="AE0F91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˜</a:t>
            </a:r>
            <a:r>
              <a:rPr sz="1189" spc="-69" dirty="0"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"&lt;=</a:t>
            </a:r>
            <a:r>
              <a:rPr sz="1189" spc="-7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))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large_gross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z="1189" spc="2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factor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large_gross,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levels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"&gt;</a:t>
            </a:r>
            <a:r>
              <a:rPr sz="1189"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"&lt;=</a:t>
            </a:r>
            <a:r>
              <a:rPr sz="1189"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$100</a:t>
            </a:r>
            <a:r>
              <a:rPr sz="1189"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million"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30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751181"/>
            <a:ext cx="404433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229659"/>
            <a:ext cx="8732939" cy="3260381"/>
          </a:xfrm>
          <a:custGeom>
            <a:avLst/>
            <a:gdLst/>
            <a:ahLst/>
            <a:cxnLst/>
            <a:rect l="l" t="t" r="r" b="b"/>
            <a:pathLst>
              <a:path w="4406900" h="1645285">
                <a:moveTo>
                  <a:pt x="4406823" y="0"/>
                </a:moveTo>
                <a:lnTo>
                  <a:pt x="0" y="0"/>
                </a:lnTo>
                <a:lnTo>
                  <a:pt x="0" y="1644929"/>
                </a:lnTo>
                <a:lnTo>
                  <a:pt x="4406823" y="1644929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95735" y="4686841"/>
            <a:ext cx="14496176" cy="4198362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dataset</a:t>
            </a:r>
            <a:r>
              <a:rPr spc="-59" dirty="0"/>
              <a:t> </a:t>
            </a:r>
            <a:r>
              <a:rPr spc="-109" dirty="0"/>
              <a:t>to</a:t>
            </a:r>
            <a:r>
              <a:rPr spc="-69" dirty="0"/>
              <a:t> </a:t>
            </a:r>
            <a:r>
              <a:rPr spc="-99" dirty="0"/>
              <a:t>use</a:t>
            </a:r>
            <a:r>
              <a:rPr spc="-59" dirty="0"/>
              <a:t> </a:t>
            </a:r>
            <a:r>
              <a:rPr spc="-109" dirty="0"/>
              <a:t>when</a:t>
            </a:r>
            <a:r>
              <a:rPr spc="-69" dirty="0"/>
              <a:t> </a:t>
            </a:r>
            <a:r>
              <a:rPr spc="-99" dirty="0"/>
              <a:t>generating</a:t>
            </a:r>
            <a:r>
              <a:rPr spc="-59" dirty="0"/>
              <a:t> </a:t>
            </a:r>
            <a:r>
              <a:rPr spc="-99" dirty="0"/>
              <a:t>the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20" dirty="0"/>
              <a:t>barplots</a:t>
            </a:r>
          </a:p>
          <a:p>
            <a:pPr marL="25168">
              <a:lnSpc>
                <a:spcPts val="1407"/>
              </a:lnSpc>
            </a:pP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mpaa.plot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pc="-1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count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(content_rating,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 large_gross)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6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99" dirty="0"/>
              <a:t>frequency</a:t>
            </a:r>
            <a:r>
              <a:rPr spc="-69" dirty="0"/>
              <a:t> </a:t>
            </a:r>
            <a:r>
              <a:rPr spc="-20" dirty="0"/>
              <a:t>barplot</a:t>
            </a:r>
          </a:p>
          <a:p>
            <a:pPr marL="184982" marR="1308715" indent="-161073">
              <a:lnSpc>
                <a:spcPts val="1387"/>
              </a:lnSpc>
              <a:spcBef>
                <a:spcPts val="59"/>
              </a:spcBef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(mpaa.plot,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=large_gross,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=n))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position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"stack"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stat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"identity"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5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scale_fill_viridis_d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begin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AE0F91"/>
                </a:solidFill>
                <a:latin typeface="Courier New"/>
                <a:cs typeface="Courier New"/>
              </a:rPr>
              <a:t>0.1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end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89" dirty="0">
                <a:solidFill>
                  <a:srgbClr val="AE0F91"/>
                </a:solidFill>
                <a:latin typeface="Courier New"/>
                <a:cs typeface="Courier New"/>
              </a:rPr>
              <a:t>0.9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"Frequency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(Number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of</a:t>
            </a:r>
            <a:r>
              <a:rPr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Movies)"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</a:p>
          <a:p>
            <a:pPr marL="184982">
              <a:lnSpc>
                <a:spcPts val="1328"/>
              </a:lnSpc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20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a</a:t>
            </a:r>
            <a:r>
              <a:rPr spc="-69" dirty="0"/>
              <a:t> </a:t>
            </a:r>
            <a:r>
              <a:rPr spc="-99" dirty="0"/>
              <a:t>stacked</a:t>
            </a:r>
            <a:r>
              <a:rPr spc="-59" dirty="0"/>
              <a:t> </a:t>
            </a:r>
            <a:r>
              <a:rPr spc="-99" dirty="0"/>
              <a:t>relative</a:t>
            </a:r>
            <a:r>
              <a:rPr spc="-59" dirty="0"/>
              <a:t> </a:t>
            </a:r>
            <a:r>
              <a:rPr spc="-99" dirty="0"/>
              <a:t>Frequency</a:t>
            </a:r>
            <a:r>
              <a:rPr spc="-69" dirty="0"/>
              <a:t> </a:t>
            </a:r>
            <a:r>
              <a:rPr spc="-20" dirty="0"/>
              <a:t>barplot</a:t>
            </a:r>
          </a:p>
          <a:p>
            <a:pPr marL="184982" marR="1389251" indent="-161073">
              <a:lnSpc>
                <a:spcPts val="1387"/>
              </a:lnSpc>
              <a:spcBef>
                <a:spcPts val="59"/>
              </a:spcBef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(mpaa.plot,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=large_gross,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pc="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=n))</a:t>
            </a:r>
            <a:r>
              <a:rPr spc="9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geom_bar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position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"fill"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stat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"identity"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scale_fill_viridis_d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begin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AE0F91"/>
                </a:solidFill>
                <a:latin typeface="Courier New"/>
                <a:cs typeface="Courier New"/>
              </a:rPr>
              <a:t>0.1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end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89" dirty="0">
                <a:solidFill>
                  <a:srgbClr val="AE0F91"/>
                </a:solidFill>
                <a:latin typeface="Courier New"/>
                <a:cs typeface="Courier New"/>
              </a:rPr>
              <a:t>0.9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"Relative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Frequency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(%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of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Movies)"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i="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spc="-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</a:p>
          <a:p>
            <a:pPr marL="184982">
              <a:lnSpc>
                <a:spcPts val="1328"/>
              </a:lnSpc>
            </a:pP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i="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20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pc="-99" dirty="0"/>
              <a:t>#</a:t>
            </a:r>
            <a:r>
              <a:rPr spc="-69" dirty="0"/>
              <a:t> </a:t>
            </a:r>
            <a:r>
              <a:rPr spc="-99" dirty="0"/>
              <a:t>Creating</a:t>
            </a:r>
            <a:r>
              <a:rPr spc="-59" dirty="0"/>
              <a:t> </a:t>
            </a:r>
            <a:r>
              <a:rPr spc="-99" dirty="0"/>
              <a:t>the</a:t>
            </a:r>
            <a:r>
              <a:rPr spc="-59" dirty="0"/>
              <a:t> </a:t>
            </a:r>
            <a:r>
              <a:rPr spc="-99" dirty="0"/>
              <a:t>contingency</a:t>
            </a:r>
            <a:r>
              <a:rPr spc="-69" dirty="0"/>
              <a:t> </a:t>
            </a:r>
            <a:r>
              <a:rPr spc="-20" dirty="0"/>
              <a:t>table</a:t>
            </a:r>
          </a:p>
          <a:p>
            <a:pPr marL="25168">
              <a:lnSpc>
                <a:spcPts val="1377"/>
              </a:lnSpc>
            </a:pP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ct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AF5A64"/>
                </a:solidFill>
                <a:latin typeface="Courier New"/>
                <a:cs typeface="Courier New"/>
              </a:rPr>
              <a:t>&lt;-</a:t>
            </a:r>
            <a:r>
              <a:rPr spc="30" dirty="0">
                <a:solidFill>
                  <a:srgbClr val="AF5A64"/>
                </a:solidFill>
                <a:latin typeface="Courier New"/>
                <a:cs typeface="Courier New"/>
              </a:rPr>
              <a:t> </a:t>
            </a:r>
            <a:r>
              <a:rPr b="1" spc="-99" dirty="0">
                <a:solidFill>
                  <a:srgbClr val="BB5A64"/>
                </a:solidFill>
                <a:latin typeface="Courier New"/>
                <a:cs typeface="Courier New"/>
              </a:rPr>
              <a:t>table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(mpaa.movies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content_rating,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pc="-99" dirty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spc="-99" dirty="0">
                <a:solidFill>
                  <a:srgbClr val="575757"/>
                </a:solidFill>
                <a:latin typeface="Courier New"/>
                <a:cs typeface="Courier New"/>
              </a:rPr>
              <a:t>large_gross,</a:t>
            </a:r>
            <a:r>
              <a:rPr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54AA54"/>
                </a:solidFill>
                <a:latin typeface="Courier New"/>
                <a:cs typeface="Courier New"/>
              </a:rPr>
              <a:t>dnn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pc="-9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spc="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pc="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pc="-69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pc="-69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</a:p>
          <a:p>
            <a:pPr marL="25168">
              <a:lnSpc>
                <a:spcPts val="1407"/>
              </a:lnSpc>
            </a:pPr>
            <a:r>
              <a:rPr b="1" spc="-20" dirty="0">
                <a:solidFill>
                  <a:srgbClr val="BB5A64"/>
                </a:solidFill>
                <a:latin typeface="Courier New"/>
                <a:cs typeface="Courier New"/>
              </a:rPr>
              <a:t>addmargins</a:t>
            </a:r>
            <a:r>
              <a:rPr spc="-20" dirty="0">
                <a:solidFill>
                  <a:srgbClr val="575757"/>
                </a:solidFill>
                <a:latin typeface="Courier New"/>
                <a:cs typeface="Courier New"/>
              </a:rPr>
              <a:t>(ct)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7575" y="4756354"/>
            <a:ext cx="724934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517" y="5234829"/>
            <a:ext cx="8732939" cy="748322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endParaRPr sz="1189">
              <a:latin typeface="Courier New"/>
              <a:cs typeface="Courier New"/>
            </a:endParaRPr>
          </a:p>
          <a:p>
            <a:pPr marL="234059" marR="2100235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12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0.7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50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31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5" y="695010"/>
            <a:ext cx="813019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188735"/>
            <a:ext cx="8732939" cy="3085471"/>
          </a:xfrm>
          <a:custGeom>
            <a:avLst/>
            <a:gdLst/>
            <a:ahLst/>
            <a:cxnLst/>
            <a:rect l="l" t="t" r="r" b="b"/>
            <a:pathLst>
              <a:path w="4406900" h="1557020">
                <a:moveTo>
                  <a:pt x="4406823" y="0"/>
                </a:moveTo>
                <a:lnTo>
                  <a:pt x="0" y="0"/>
                </a:lnTo>
                <a:lnTo>
                  <a:pt x="0" y="1556791"/>
                </a:lnTo>
                <a:lnTo>
                  <a:pt x="4406823" y="155679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7575" y="1181322"/>
            <a:ext cx="7948988" cy="306427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earnings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spc="12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=content_rating))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4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labs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"MPAA</a:t>
            </a:r>
            <a:r>
              <a:rPr sz="1189" spc="-5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Aside: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an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overlaid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in-state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college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tuition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(tuition,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=in_state_total))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"Total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In-State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Tuition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and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Fees"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184982" marR="814172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(tuition,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=in_state_total,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group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=type,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=type))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"Total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In-State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Tuition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and</a:t>
            </a:r>
            <a:r>
              <a:rPr sz="1189" spc="-4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Fees"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scale_fill_discrete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name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"Funding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Model"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legend.position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c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0.85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40" dirty="0">
                <a:solidFill>
                  <a:srgbClr val="AE0F91"/>
                </a:solidFill>
                <a:latin typeface="Courier New"/>
                <a:cs typeface="Courier New"/>
              </a:rPr>
              <a:t>0.8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))</a:t>
            </a:r>
            <a:endParaRPr sz="1189">
              <a:latin typeface="Courier New"/>
              <a:cs typeface="Courier New"/>
            </a:endParaRPr>
          </a:p>
          <a:p>
            <a:pPr marL="25168" marR="10067">
              <a:lnSpc>
                <a:spcPts val="1387"/>
              </a:lnSpc>
              <a:spcBef>
                <a:spcPts val="1367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Using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facet_wrap()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better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visualize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gross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revenue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each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89" dirty="0">
                <a:solidFill>
                  <a:srgbClr val="AC94AE"/>
                </a:solidFill>
                <a:latin typeface="Courier New"/>
                <a:cs typeface="Courier New"/>
              </a:rPr>
              <a:t>possible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MPAA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rating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1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(mpaa.movies,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=gross))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1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1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endParaRPr sz="1189">
              <a:latin typeface="Courier New"/>
              <a:cs typeface="Courier New"/>
            </a:endParaRPr>
          </a:p>
          <a:p>
            <a:pPr marL="4101057">
              <a:lnSpc>
                <a:spcPts val="1377"/>
              </a:lnSpc>
            </a:pP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50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scale_x_continuous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log10</a:t>
            </a:r>
            <a:r>
              <a:rPr sz="1189" spc="-99" dirty="0">
                <a:solidFill>
                  <a:srgbClr val="307DCC"/>
                </a:solidFill>
                <a:latin typeface="Monaco"/>
                <a:cs typeface="Monaco"/>
              </a:rPr>
              <a:t>1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21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"Gross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Box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Earnings"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"Frequency"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59" dirty="0">
                <a:latin typeface="Courier New"/>
                <a:cs typeface="Courier New"/>
              </a:rPr>
              <a:t> </a:t>
            </a:r>
            <a:r>
              <a:rPr sz="1189" b="1" spc="-50" dirty="0">
                <a:solidFill>
                  <a:srgbClr val="BB5A64"/>
                </a:solidFill>
                <a:latin typeface="Courier New"/>
                <a:cs typeface="Courier New"/>
              </a:rPr>
              <a:t>facet_wrap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50" dirty="0">
                <a:latin typeface="Courier New"/>
                <a:cs typeface="Courier New"/>
              </a:rPr>
              <a:t>˜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content_rating)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7574" y="4540798"/>
            <a:ext cx="392478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00B0F0"/>
                </a:solidFill>
                <a:latin typeface="Arial"/>
                <a:cs typeface="Arial"/>
              </a:rPr>
              <a:t>Two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517" y="4965871"/>
            <a:ext cx="8732939" cy="1456849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scatterplot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gross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office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revenue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against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IMDB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movie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rating</a:t>
            </a:r>
            <a:endParaRPr sz="1189">
              <a:latin typeface="Courier New"/>
              <a:cs typeface="Courier New"/>
            </a:endParaRPr>
          </a:p>
          <a:p>
            <a:pPr marL="234059" marR="3945020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y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=gross))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geom_point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7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79" dirty="0">
                <a:latin typeface="Courier New"/>
                <a:cs typeface="Courier New"/>
              </a:rPr>
              <a:t> </a:t>
            </a:r>
            <a:r>
              <a:rPr sz="1189" b="1" spc="-8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"Box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Office</a:t>
            </a:r>
            <a:r>
              <a:rPr sz="1189" spc="-69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Gross"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7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scale_y_continuous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trans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59" dirty="0">
                <a:solidFill>
                  <a:srgbClr val="307DCC"/>
                </a:solidFill>
                <a:latin typeface="Courier New"/>
                <a:cs typeface="Courier New"/>
              </a:rPr>
              <a:t>"log10"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74244" marR="2718100">
              <a:lnSpc>
                <a:spcPts val="1387"/>
              </a:lnSpc>
              <a:spcBef>
                <a:spcPts val="1367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Computing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Pearson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correlation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coefficient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for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linear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relationship 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between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these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two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variables</a:t>
            </a:r>
            <a:endParaRPr sz="1189">
              <a:latin typeface="Courier New"/>
              <a:cs typeface="Courier New"/>
            </a:endParaRPr>
          </a:p>
          <a:p>
            <a:pPr marL="74244">
              <a:lnSpc>
                <a:spcPts val="133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cor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imdb_score,</a:t>
            </a:r>
            <a:r>
              <a:rPr sz="1189" spc="17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20" dirty="0">
                <a:latin typeface="Courier New"/>
                <a:cs typeface="Courier New"/>
              </a:rPr>
              <a:t>$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gross)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32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4" y="844149"/>
            <a:ext cx="52485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Categorical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517" y="1337876"/>
            <a:ext cx="8732939" cy="927858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6359" rIns="0" bIns="0" rtlCol="0">
            <a:spAutoFit/>
          </a:bodyPr>
          <a:lstStyle/>
          <a:p>
            <a:pPr marL="74244">
              <a:lnSpc>
                <a:spcPts val="1407"/>
              </a:lnSpc>
              <a:spcBef>
                <a:spcPts val="129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frequency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table</a:t>
            </a:r>
            <a:endParaRPr sz="1189">
              <a:latin typeface="Courier New"/>
              <a:cs typeface="Courier New"/>
            </a:endParaRPr>
          </a:p>
          <a:p>
            <a:pPr marL="234059" marR="6332166" indent="-161073">
              <a:lnSpc>
                <a:spcPts val="1387"/>
              </a:lnSpc>
              <a:spcBef>
                <a:spcPts val="59"/>
              </a:spcBef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mpaa.movies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group_by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(content_rating)</a:t>
            </a:r>
            <a:r>
              <a:rPr sz="1189" spc="168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119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summarize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())</a:t>
            </a:r>
            <a:r>
              <a:rPr sz="1189"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|&gt; </a:t>
            </a:r>
            <a:r>
              <a:rPr sz="1189" b="1" spc="-40" dirty="0">
                <a:solidFill>
                  <a:srgbClr val="BB5A64"/>
                </a:solidFill>
                <a:latin typeface="Courier New"/>
                <a:cs typeface="Courier New"/>
              </a:rPr>
              <a:t>mutate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40" dirty="0">
                <a:solidFill>
                  <a:srgbClr val="54AA54"/>
                </a:solidFill>
                <a:latin typeface="Courier New"/>
                <a:cs typeface="Courier New"/>
              </a:rPr>
              <a:t>prop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=n</a:t>
            </a:r>
            <a:r>
              <a:rPr sz="1189" spc="-40" dirty="0">
                <a:latin typeface="Courier New"/>
                <a:cs typeface="Courier New"/>
              </a:rPr>
              <a:t>/</a:t>
            </a:r>
            <a:r>
              <a:rPr sz="1189" b="1" spc="-40" dirty="0">
                <a:solidFill>
                  <a:srgbClr val="BB5A64"/>
                </a:solidFill>
                <a:latin typeface="Courier New"/>
                <a:cs typeface="Courier New"/>
              </a:rPr>
              <a:t>sum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(n))</a:t>
            </a:r>
            <a:endParaRPr sz="11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7573" y="2583815"/>
            <a:ext cx="424818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 Variable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7517" y="3062266"/>
            <a:ext cx="8732939" cy="2734392"/>
          </a:xfrm>
          <a:custGeom>
            <a:avLst/>
            <a:gdLst/>
            <a:ahLst/>
            <a:cxnLst/>
            <a:rect l="l" t="t" r="r" b="b"/>
            <a:pathLst>
              <a:path w="4406900" h="1379855">
                <a:moveTo>
                  <a:pt x="4406823" y="0"/>
                </a:moveTo>
                <a:lnTo>
                  <a:pt x="0" y="0"/>
                </a:lnTo>
                <a:lnTo>
                  <a:pt x="0" y="1379651"/>
                </a:lnTo>
                <a:lnTo>
                  <a:pt x="4406823" y="1379651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777573" y="3054853"/>
            <a:ext cx="6271610" cy="270840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1407"/>
              </a:lnSpc>
              <a:spcBef>
                <a:spcPts val="1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histogram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geom_histogram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bins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AE0F91"/>
                </a:solidFill>
                <a:latin typeface="Courier New"/>
                <a:cs typeface="Courier New"/>
              </a:rPr>
              <a:t>16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40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"Count"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4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33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density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87158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r>
              <a:rPr sz="1189" spc="991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geom_density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ylab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"Density"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3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+</a:t>
            </a:r>
            <a:r>
              <a:rPr sz="1189" spc="-2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Rating"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Creating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box</a:t>
            </a:r>
            <a:r>
              <a:rPr sz="1189" i="1" spc="-7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plot</a:t>
            </a:r>
            <a:endParaRPr sz="1189">
              <a:latin typeface="Courier New"/>
              <a:cs typeface="Courier New"/>
            </a:endParaRPr>
          </a:p>
          <a:p>
            <a:pPr marL="184982" marR="887158" indent="-161073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ggplot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(movies,</a:t>
            </a:r>
            <a:r>
              <a:rPr sz="1189" spc="13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mapping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aes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=imdb_score))</a:t>
            </a:r>
            <a:r>
              <a:rPr sz="1189" spc="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r>
              <a:rPr sz="1189" spc="991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geom_boxplot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col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"forest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fill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"light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green"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alpha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89" dirty="0">
                <a:solidFill>
                  <a:srgbClr val="AE0F91"/>
                </a:solidFill>
                <a:latin typeface="Courier New"/>
                <a:cs typeface="Courier New"/>
              </a:rPr>
              <a:t>0.4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xlab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"IMDB</a:t>
            </a:r>
            <a:r>
              <a:rPr sz="1189" spc="-3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307DCC"/>
                </a:solidFill>
                <a:latin typeface="Courier New"/>
                <a:cs typeface="Courier New"/>
              </a:rPr>
              <a:t>Movie</a:t>
            </a:r>
            <a:r>
              <a:rPr sz="1189" spc="-20" dirty="0">
                <a:solidFill>
                  <a:srgbClr val="307DCC"/>
                </a:solidFill>
                <a:latin typeface="Courier New"/>
                <a:cs typeface="Courier New"/>
              </a:rPr>
              <a:t> </a:t>
            </a:r>
            <a:r>
              <a:rPr sz="1189" spc="-89" dirty="0">
                <a:solidFill>
                  <a:srgbClr val="307DCC"/>
                </a:solidFill>
                <a:latin typeface="Courier New"/>
                <a:cs typeface="Courier New"/>
              </a:rPr>
              <a:t>Rating"</a:t>
            </a: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)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latin typeface="Courier New"/>
                <a:cs typeface="Courier New"/>
              </a:rPr>
              <a:t>+</a:t>
            </a:r>
            <a:endParaRPr sz="1189">
              <a:latin typeface="Courier New"/>
              <a:cs typeface="Courier New"/>
            </a:endParaRPr>
          </a:p>
          <a:p>
            <a:pPr marL="184982">
              <a:lnSpc>
                <a:spcPts val="1328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theme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axis.text.y</a:t>
            </a:r>
            <a:r>
              <a:rPr sz="1189" spc="-20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element_blank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(),</a:t>
            </a:r>
            <a:r>
              <a:rPr sz="1189" spc="-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axis.ticks.y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b="1" spc="-59" dirty="0">
                <a:solidFill>
                  <a:srgbClr val="BB5A64"/>
                </a:solidFill>
                <a:latin typeface="Courier New"/>
                <a:cs typeface="Courier New"/>
              </a:rPr>
              <a:t>element_blank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())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4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R</a:t>
            </a:r>
            <a:r>
              <a:rPr spc="-89" dirty="0"/>
              <a:t> </a:t>
            </a:r>
            <a:r>
              <a:rPr spc="-79" dirty="0"/>
              <a:t>Appendix </a:t>
            </a:r>
            <a:r>
              <a:rPr spc="-40" dirty="0"/>
              <a:t>(III)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573" y="1398878"/>
            <a:ext cx="51290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EDA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a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Single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Numerical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solidFill>
                  <a:srgbClr val="00B0F0"/>
                </a:solidFill>
                <a:latin typeface="Arial"/>
                <a:cs typeface="Arial"/>
              </a:rPr>
              <a:t>Variable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(cont.)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7517" y="1892581"/>
            <a:ext cx="8732939" cy="3071629"/>
          </a:xfrm>
          <a:custGeom>
            <a:avLst/>
            <a:gdLst/>
            <a:ahLst/>
            <a:cxnLst/>
            <a:rect l="l" t="t" r="r" b="b"/>
            <a:pathLst>
              <a:path w="4406900" h="1550035">
                <a:moveTo>
                  <a:pt x="4406823" y="0"/>
                </a:moveTo>
                <a:lnTo>
                  <a:pt x="0" y="0"/>
                </a:lnTo>
                <a:lnTo>
                  <a:pt x="0" y="1550022"/>
                </a:lnTo>
                <a:lnTo>
                  <a:pt x="4406823" y="1550022"/>
                </a:lnTo>
                <a:lnTo>
                  <a:pt x="440682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1777574" y="1885194"/>
            <a:ext cx="5500242" cy="308725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marR="2202164">
              <a:lnSpc>
                <a:spcPts val="1387"/>
              </a:lnSpc>
              <a:spcBef>
                <a:spcPts val="26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Obtaining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center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40" dirty="0">
                <a:solidFill>
                  <a:srgbClr val="AC94AE"/>
                </a:solidFill>
                <a:latin typeface="Courier New"/>
                <a:cs typeface="Courier New"/>
              </a:rPr>
              <a:t>mean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median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2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median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Obtaining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of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spread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max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latin typeface="Courier New"/>
                <a:cs typeface="Courier New"/>
              </a:rPr>
              <a:t>-</a:t>
            </a:r>
            <a:r>
              <a:rPr sz="1189" spc="30" dirty="0"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min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2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2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range</a:t>
            </a:r>
            <a:endParaRPr sz="1189">
              <a:latin typeface="Courier New"/>
              <a:cs typeface="Courier New"/>
            </a:endParaRPr>
          </a:p>
          <a:p>
            <a:pPr marL="25168" marR="1570458">
              <a:lnSpc>
                <a:spcPts val="1387"/>
              </a:lnSpc>
              <a:spcBef>
                <a:spcPts val="59"/>
              </a:spcBef>
            </a:pP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IQR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4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50" dirty="0">
                <a:solidFill>
                  <a:srgbClr val="AC94AE"/>
                </a:solidFill>
                <a:latin typeface="Courier New"/>
                <a:cs typeface="Courier New"/>
              </a:rPr>
              <a:t>IQR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var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spc="1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20" dirty="0">
                <a:solidFill>
                  <a:srgbClr val="AC94AE"/>
                </a:solidFill>
                <a:latin typeface="Courier New"/>
                <a:cs typeface="Courier New"/>
              </a:rPr>
              <a:t>variance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sd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(movies</a:t>
            </a:r>
            <a:r>
              <a:rPr sz="1189" spc="-99" dirty="0">
                <a:latin typeface="Courier New"/>
                <a:cs typeface="Courier New"/>
              </a:rPr>
              <a:t>$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imdb_score)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sample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standard</a:t>
            </a:r>
            <a:r>
              <a:rPr sz="1189" i="1" spc="-10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deviation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407"/>
              </a:lnSpc>
              <a:spcBef>
                <a:spcPts val="1288"/>
              </a:spcBef>
            </a:pP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#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Using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summarize()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to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collect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all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the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summary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measures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109" dirty="0">
                <a:solidFill>
                  <a:srgbClr val="AC94AE"/>
                </a:solidFill>
                <a:latin typeface="Courier New"/>
                <a:cs typeface="Courier New"/>
              </a:rPr>
              <a:t>in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99" dirty="0">
                <a:solidFill>
                  <a:srgbClr val="AC94AE"/>
                </a:solidFill>
                <a:latin typeface="Courier New"/>
                <a:cs typeface="Courier New"/>
              </a:rPr>
              <a:t>one</a:t>
            </a:r>
            <a:r>
              <a:rPr sz="1189" i="1" spc="-59" dirty="0">
                <a:solidFill>
                  <a:srgbClr val="AC94AE"/>
                </a:solidFill>
                <a:latin typeface="Courier New"/>
                <a:cs typeface="Courier New"/>
              </a:rPr>
              <a:t> </a:t>
            </a:r>
            <a:r>
              <a:rPr sz="1189" i="1" spc="-69" dirty="0">
                <a:solidFill>
                  <a:srgbClr val="AC94AE"/>
                </a:solidFill>
                <a:latin typeface="Courier New"/>
                <a:cs typeface="Courier New"/>
              </a:rPr>
              <a:t>place!</a:t>
            </a:r>
            <a:endParaRPr sz="1189">
              <a:latin typeface="Courier New"/>
              <a:cs typeface="Courier New"/>
            </a:endParaRPr>
          </a:p>
          <a:p>
            <a:pPr marL="25168">
              <a:lnSpc>
                <a:spcPts val="1377"/>
              </a:lnSpc>
            </a:pPr>
            <a:r>
              <a:rPr sz="1189" spc="-89" dirty="0">
                <a:solidFill>
                  <a:srgbClr val="575757"/>
                </a:solidFill>
                <a:latin typeface="Courier New"/>
                <a:cs typeface="Courier New"/>
              </a:rPr>
              <a:t>movies</a:t>
            </a:r>
            <a:r>
              <a:rPr sz="1189" spc="-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|&gt;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summarize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</a:t>
            </a:r>
            <a:r>
              <a:rPr sz="1189" spc="-99" dirty="0">
                <a:solidFill>
                  <a:srgbClr val="54AA54"/>
                </a:solidFill>
                <a:latin typeface="Courier New"/>
                <a:cs typeface="Courier New"/>
              </a:rPr>
              <a:t>min_imdb</a:t>
            </a:r>
            <a:r>
              <a:rPr sz="1189" spc="-59" dirty="0">
                <a:solidFill>
                  <a:srgbClr val="54AA54"/>
                </a:solidFill>
                <a:latin typeface="Courier New"/>
                <a:cs typeface="Courier New"/>
              </a:rPr>
              <a:t>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50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min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</a:t>
            </a:r>
            <a:endParaRPr sz="1189">
              <a:latin typeface="Courier New"/>
              <a:cs typeface="Courier New"/>
            </a:endParaRPr>
          </a:p>
          <a:p>
            <a:pPr marL="1623310" marR="1468529">
              <a:lnSpc>
                <a:spcPts val="1387"/>
              </a:lnSpc>
              <a:spcBef>
                <a:spcPts val="59"/>
              </a:spcBef>
            </a:pP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mean_imdb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69" dirty="0">
                <a:solidFill>
                  <a:srgbClr val="BB5A64"/>
                </a:solidFill>
                <a:latin typeface="Courier New"/>
                <a:cs typeface="Courier New"/>
              </a:rPr>
              <a:t>mean</a:t>
            </a:r>
            <a:r>
              <a:rPr sz="1189" spc="-69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med_imdb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99" dirty="0">
                <a:solidFill>
                  <a:srgbClr val="BB5A64"/>
                </a:solidFill>
                <a:latin typeface="Courier New"/>
                <a:cs typeface="Courier New"/>
              </a:rPr>
              <a:t>median</a:t>
            </a:r>
            <a:r>
              <a:rPr sz="1189" spc="-99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max_imdb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max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iqr_imdb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4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IQR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(imdb_score), </a:t>
            </a:r>
            <a:r>
              <a:rPr sz="1189" spc="-89" dirty="0">
                <a:solidFill>
                  <a:srgbClr val="54AA54"/>
                </a:solidFill>
                <a:latin typeface="Courier New"/>
                <a:cs typeface="Courier New"/>
              </a:rPr>
              <a:t>sd_imdb </a:t>
            </a:r>
            <a:r>
              <a:rPr sz="1189" dirty="0">
                <a:solidFill>
                  <a:srgbClr val="575757"/>
                </a:solidFill>
                <a:latin typeface="Courier New"/>
                <a:cs typeface="Courier New"/>
              </a:rPr>
              <a:t>=</a:t>
            </a:r>
            <a:r>
              <a:rPr sz="1189" spc="-159" dirty="0">
                <a:solidFill>
                  <a:srgbClr val="575757"/>
                </a:solidFill>
                <a:latin typeface="Courier New"/>
                <a:cs typeface="Courier New"/>
              </a:rPr>
              <a:t> </a:t>
            </a:r>
            <a:r>
              <a:rPr sz="1189" b="1" spc="-20" dirty="0">
                <a:solidFill>
                  <a:srgbClr val="BB5A64"/>
                </a:solidFill>
                <a:latin typeface="Courier New"/>
                <a:cs typeface="Courier New"/>
              </a:rPr>
              <a:t>sd</a:t>
            </a:r>
            <a:r>
              <a:rPr sz="1189" spc="-20" dirty="0">
                <a:solidFill>
                  <a:srgbClr val="575757"/>
                </a:solidFill>
                <a:latin typeface="Courier New"/>
                <a:cs typeface="Courier New"/>
              </a:rPr>
              <a:t>(imdb_score))</a:t>
            </a:r>
            <a:endParaRPr sz="1189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3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5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20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Big </a:t>
            </a:r>
            <a:r>
              <a:rPr spc="-50" dirty="0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56063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70944"/>
            <a:ext cx="129332" cy="129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2407" y="723471"/>
            <a:ext cx="8673797" cy="267579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50335" marR="161073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On </a:t>
            </a:r>
            <a:r>
              <a:rPr sz="2180" spc="-119" dirty="0">
                <a:latin typeface="Arial"/>
                <a:cs typeface="Arial"/>
              </a:rPr>
              <a:t>Monday,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discussed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might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98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dataset:</a:t>
            </a:r>
            <a:endParaRPr sz="2180">
              <a:latin typeface="Arial"/>
              <a:cs typeface="Arial"/>
            </a:endParaRPr>
          </a:p>
          <a:p>
            <a:pPr marL="598989">
              <a:spcBef>
                <a:spcPts val="743"/>
              </a:spcBef>
            </a:pP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46384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dirty="0">
                <a:latin typeface="Arial"/>
                <a:cs typeface="Arial"/>
              </a:rPr>
              <a:t>Bar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plots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 </a:t>
            </a:r>
            <a:r>
              <a:rPr sz="1982" spc="-89" dirty="0">
                <a:latin typeface="Arial"/>
                <a:cs typeface="Arial"/>
              </a:rPr>
              <a:t>frequency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tables</a:t>
            </a:r>
            <a:endParaRPr sz="1982">
              <a:latin typeface="Arial"/>
              <a:cs typeface="Arial"/>
            </a:endParaRPr>
          </a:p>
          <a:p>
            <a:pPr marL="598989">
              <a:spcBef>
                <a:spcPts val="872"/>
              </a:spcBef>
            </a:pP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46384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spc="-69" dirty="0">
                <a:latin typeface="Arial"/>
                <a:cs typeface="Arial"/>
              </a:rPr>
              <a:t>Histograms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density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plots</a:t>
            </a:r>
            <a:r>
              <a:rPr sz="1982" spc="41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198" dirty="0">
                <a:latin typeface="Menlo"/>
                <a:cs typeface="Menlo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distribution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</a:t>
            </a:r>
            <a:endParaRPr sz="1982">
              <a:latin typeface="Arial"/>
              <a:cs typeface="Arial"/>
            </a:endParaRPr>
          </a:p>
          <a:p>
            <a:pPr marL="1146384" indent="-270552">
              <a:spcBef>
                <a:spcPts val="386"/>
              </a:spcBef>
              <a:buClr>
                <a:srgbClr val="3333B2"/>
              </a:buClr>
              <a:buSzPct val="60000"/>
              <a:buChar char="►"/>
              <a:tabLst>
                <a:tab pos="1146384" algn="l"/>
              </a:tabLst>
            </a:pPr>
            <a:r>
              <a:rPr sz="1982" spc="-40" dirty="0">
                <a:latin typeface="Arial"/>
                <a:cs typeface="Arial"/>
              </a:rPr>
              <a:t>Statistics</a:t>
            </a:r>
            <a:r>
              <a:rPr sz="1982" spc="-20" dirty="0">
                <a:latin typeface="Arial"/>
                <a:cs typeface="Arial"/>
              </a:rPr>
              <a:t> like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mean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standard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deviation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208" dirty="0">
                <a:latin typeface="Menlo"/>
                <a:cs typeface="Menlo"/>
              </a:rPr>
              <a:t> </a:t>
            </a:r>
            <a:r>
              <a:rPr sz="1982" i="1" spc="-69" dirty="0">
                <a:latin typeface="Arial"/>
                <a:cs typeface="Arial"/>
              </a:rPr>
              <a:t>center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spread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10127578" y="6582946"/>
            <a:ext cx="4240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latin typeface="Arial"/>
                <a:cs typeface="Arial"/>
              </a:rPr>
              <a:t>2</a:t>
            </a:r>
            <a:r>
              <a:rPr sz="1189" spc="-129" dirty="0">
                <a:latin typeface="Arial"/>
                <a:cs typeface="Arial"/>
              </a:rPr>
              <a:t> </a:t>
            </a:r>
            <a:r>
              <a:rPr sz="1189" spc="297" dirty="0">
                <a:latin typeface="Arial"/>
                <a:cs typeface="Arial"/>
              </a:rPr>
              <a:t>/</a:t>
            </a:r>
            <a:r>
              <a:rPr sz="1189" spc="-119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392" y="6491870"/>
            <a:ext cx="5840882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Big </a:t>
            </a:r>
            <a:r>
              <a:rPr spc="-50" dirty="0"/>
              <a:t>Picture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1656063"/>
            <a:ext cx="129332" cy="12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16" y="2470944"/>
            <a:ext cx="129332" cy="1293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2747" y="3922153"/>
            <a:ext cx="6008615" cy="2231052"/>
            <a:chOff x="138547" y="1979234"/>
            <a:chExt cx="3032125" cy="1125855"/>
          </a:xfrm>
        </p:grpSpPr>
        <p:sp>
          <p:nvSpPr>
            <p:cNvPr id="6" name="object 6"/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27240" y="723471"/>
            <a:ext cx="8724131" cy="5282151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186240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On </a:t>
            </a:r>
            <a:r>
              <a:rPr sz="2180" spc="-119" dirty="0">
                <a:latin typeface="Arial"/>
                <a:cs typeface="Arial"/>
              </a:rPr>
              <a:t>Monday,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discussed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might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98" dirty="0">
                <a:solidFill>
                  <a:srgbClr val="00B0F0"/>
                </a:solidFill>
                <a:latin typeface="Arial"/>
                <a:cs typeface="Arial"/>
              </a:rPr>
              <a:t>use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B0F0"/>
                </a:solidFill>
                <a:latin typeface="Arial"/>
                <a:cs typeface="Arial"/>
              </a:rPr>
              <a:t>both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numbers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and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19" dirty="0">
                <a:solidFill>
                  <a:srgbClr val="00B0F0"/>
                </a:solidFill>
                <a:latin typeface="Arial"/>
                <a:cs typeface="Arial"/>
              </a:rPr>
              <a:t>visuals</a:t>
            </a:r>
            <a:r>
              <a:rPr sz="2180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0B0F0"/>
                </a:solidFill>
                <a:latin typeface="Arial"/>
                <a:cs typeface="Arial"/>
              </a:rPr>
              <a:t>to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summarize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individual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variables</a:t>
            </a:r>
            <a:r>
              <a:rPr sz="2180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dataset:</a:t>
            </a:r>
            <a:endParaRPr sz="2180">
              <a:latin typeface="Arial"/>
              <a:cs typeface="Arial"/>
            </a:endParaRPr>
          </a:p>
          <a:p>
            <a:pPr marL="624156">
              <a:spcBef>
                <a:spcPts val="743"/>
              </a:spcBef>
            </a:pPr>
            <a:r>
              <a:rPr sz="2180" spc="-99" dirty="0">
                <a:latin typeface="Arial"/>
                <a:cs typeface="Arial"/>
              </a:rPr>
              <a:t>Categorical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71551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dirty="0">
                <a:latin typeface="Arial"/>
                <a:cs typeface="Arial"/>
              </a:rPr>
              <a:t>Bar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plots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 </a:t>
            </a:r>
            <a:r>
              <a:rPr sz="1982" spc="-89" dirty="0">
                <a:latin typeface="Arial"/>
                <a:cs typeface="Arial"/>
              </a:rPr>
              <a:t>frequency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tables</a:t>
            </a:r>
            <a:endParaRPr sz="1982">
              <a:latin typeface="Arial"/>
              <a:cs typeface="Arial"/>
            </a:endParaRPr>
          </a:p>
          <a:p>
            <a:pPr marL="624156">
              <a:spcBef>
                <a:spcPts val="872"/>
              </a:spcBef>
            </a:pP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</a:t>
            </a:r>
            <a:endParaRPr sz="2180">
              <a:latin typeface="Arial"/>
              <a:cs typeface="Arial"/>
            </a:endParaRPr>
          </a:p>
          <a:p>
            <a:pPr marL="1171551" indent="-270552">
              <a:spcBef>
                <a:spcPts val="545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spc="-69" dirty="0">
                <a:latin typeface="Arial"/>
                <a:cs typeface="Arial"/>
              </a:rPr>
              <a:t>Histograms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density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plots</a:t>
            </a:r>
            <a:r>
              <a:rPr sz="1982" spc="41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198" dirty="0">
                <a:latin typeface="Menlo"/>
                <a:cs typeface="Menlo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distribution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</a:t>
            </a:r>
            <a:endParaRPr sz="1982">
              <a:latin typeface="Arial"/>
              <a:cs typeface="Arial"/>
            </a:endParaRPr>
          </a:p>
          <a:p>
            <a:pPr marL="1171551" indent="-270552">
              <a:spcBef>
                <a:spcPts val="386"/>
              </a:spcBef>
              <a:buClr>
                <a:srgbClr val="3333B2"/>
              </a:buClr>
              <a:buSzPct val="60000"/>
              <a:buChar char="►"/>
              <a:tabLst>
                <a:tab pos="1171551" algn="l"/>
              </a:tabLst>
            </a:pPr>
            <a:r>
              <a:rPr sz="1982" spc="-40" dirty="0">
                <a:latin typeface="Arial"/>
                <a:cs typeface="Arial"/>
              </a:rPr>
              <a:t>Statistics</a:t>
            </a:r>
            <a:r>
              <a:rPr sz="1982" spc="-20" dirty="0">
                <a:latin typeface="Arial"/>
                <a:cs typeface="Arial"/>
              </a:rPr>
              <a:t> like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mean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standard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deviation</a:t>
            </a:r>
            <a:r>
              <a:rPr sz="1982" spc="436" dirty="0">
                <a:latin typeface="Arial"/>
                <a:cs typeface="Arial"/>
              </a:rPr>
              <a:t> </a:t>
            </a:r>
            <a:r>
              <a:rPr sz="1982" spc="426" dirty="0">
                <a:latin typeface="Times New Roman"/>
                <a:cs typeface="Times New Roman"/>
              </a:rPr>
              <a:t>=</a:t>
            </a:r>
            <a:r>
              <a:rPr sz="1982" i="1" spc="426" dirty="0">
                <a:latin typeface="Menlo"/>
                <a:cs typeface="Menlo"/>
              </a:rPr>
              <a:t>⇒</a:t>
            </a:r>
            <a:r>
              <a:rPr sz="1982" i="1" spc="-208" dirty="0">
                <a:latin typeface="Menlo"/>
                <a:cs typeface="Menlo"/>
              </a:rPr>
              <a:t> </a:t>
            </a:r>
            <a:r>
              <a:rPr sz="1982" i="1" spc="-69" dirty="0">
                <a:latin typeface="Arial"/>
                <a:cs typeface="Arial"/>
              </a:rPr>
              <a:t>center</a:t>
            </a:r>
            <a:r>
              <a:rPr sz="1982" i="1" spc="-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i="1" spc="-20" dirty="0">
                <a:latin typeface="Arial"/>
                <a:cs typeface="Arial"/>
              </a:rPr>
              <a:t>spread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74">
              <a:latin typeface="Arial"/>
              <a:cs typeface="Arial"/>
            </a:endParaRPr>
          </a:p>
          <a:p>
            <a:pPr marL="182465" marR="2731942">
              <a:lnSpc>
                <a:spcPct val="102600"/>
              </a:lnSpc>
              <a:spcBef>
                <a:spcPts val="1714"/>
              </a:spcBef>
            </a:pPr>
            <a:r>
              <a:rPr sz="2180" dirty="0">
                <a:latin typeface="Arial"/>
                <a:cs typeface="Arial"/>
              </a:rPr>
              <a:t>Life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multidimensional,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and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40" dirty="0">
                <a:latin typeface="Arial"/>
                <a:cs typeface="Arial"/>
              </a:rPr>
              <a:t> statistics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be,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too!</a:t>
            </a:r>
            <a:endParaRPr sz="2180">
              <a:latin typeface="Arial"/>
              <a:cs typeface="Arial"/>
            </a:endParaRPr>
          </a:p>
          <a:p>
            <a:pPr marL="182465" marR="2730684" algn="just">
              <a:lnSpc>
                <a:spcPct val="102600"/>
              </a:lnSpc>
              <a:spcBef>
                <a:spcPts val="1982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conduct </a:t>
            </a:r>
            <a:r>
              <a:rPr sz="2180" spc="-69" dirty="0">
                <a:latin typeface="Arial"/>
                <a:cs typeface="Arial"/>
              </a:rPr>
              <a:t>exploratory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analysis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a </a:t>
            </a:r>
            <a:r>
              <a:rPr sz="2180" spc="-218" dirty="0">
                <a:latin typeface="Arial"/>
                <a:cs typeface="Arial"/>
              </a:rPr>
              <a:t>way</a:t>
            </a:r>
            <a:r>
              <a:rPr sz="2180" spc="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informs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bivariate </a:t>
            </a:r>
            <a:r>
              <a:rPr sz="2180" spc="-40" dirty="0">
                <a:latin typeface="Arial"/>
                <a:cs typeface="Arial"/>
              </a:rPr>
              <a:t>(two-</a:t>
            </a:r>
            <a:r>
              <a:rPr sz="2180" spc="-59" dirty="0">
                <a:latin typeface="Arial"/>
                <a:cs typeface="Arial"/>
              </a:rPr>
              <a:t>way)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relationships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variables?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2209" y="3606805"/>
            <a:ext cx="1931046" cy="28614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5" name="object 15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10127578" y="6582946"/>
            <a:ext cx="4240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latin typeface="Arial"/>
                <a:cs typeface="Arial"/>
              </a:rPr>
              <a:t>2</a:t>
            </a:r>
            <a:r>
              <a:rPr sz="1189" spc="-129" dirty="0">
                <a:latin typeface="Arial"/>
                <a:cs typeface="Arial"/>
              </a:rPr>
              <a:t> </a:t>
            </a:r>
            <a:r>
              <a:rPr sz="1189" spc="297" dirty="0">
                <a:latin typeface="Arial"/>
                <a:cs typeface="Arial"/>
              </a:rPr>
              <a:t>/</a:t>
            </a:r>
            <a:r>
              <a:rPr sz="1189" spc="-119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715" y="2514024"/>
            <a:ext cx="725060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119" dirty="0">
                <a:solidFill>
                  <a:srgbClr val="3333B2"/>
                </a:solidFill>
                <a:latin typeface="Arial"/>
                <a:cs typeface="Arial"/>
              </a:rPr>
              <a:t>Relationships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149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2774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4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Categorical</a:t>
            </a:r>
            <a:r>
              <a:rPr sz="2774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774" spc="-99" dirty="0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2774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8" name="object 8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8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7" y="-185195"/>
            <a:ext cx="5789662" cy="114230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dirty="0"/>
              <a:t>Data</a:t>
            </a:r>
            <a:r>
              <a:rPr spc="-59" dirty="0"/>
              <a:t> </a:t>
            </a:r>
            <a:r>
              <a:rPr spc="-79" dirty="0"/>
              <a:t>Visualizations:</a:t>
            </a:r>
            <a:r>
              <a:rPr spc="178" dirty="0"/>
              <a:t> </a:t>
            </a:r>
            <a:r>
              <a:rPr spc="-129" dirty="0"/>
              <a:t>Stacked</a:t>
            </a:r>
            <a:r>
              <a:rPr spc="-59" dirty="0"/>
              <a:t> </a:t>
            </a:r>
            <a:r>
              <a:rPr dirty="0"/>
              <a:t>Bar</a:t>
            </a:r>
            <a:r>
              <a:rPr spc="-59" dirty="0"/>
              <a:t> </a:t>
            </a:r>
            <a:r>
              <a:rPr spc="-20" dirty="0"/>
              <a:t>Plots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216" y="2775566"/>
            <a:ext cx="129332" cy="129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573" y="614777"/>
            <a:ext cx="8614655" cy="270772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understand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relationship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between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movie’s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MPAA </a:t>
            </a:r>
            <a:r>
              <a:rPr sz="2180" dirty="0">
                <a:latin typeface="Arial"/>
                <a:cs typeface="Arial"/>
              </a:rPr>
              <a:t>rating</a:t>
            </a:r>
            <a:r>
              <a:rPr sz="2180" spc="-79" dirty="0">
                <a:latin typeface="Arial"/>
                <a:cs typeface="Arial"/>
              </a:rPr>
              <a:t> 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grosses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$100</a:t>
            </a:r>
            <a:r>
              <a:rPr sz="2180" spc="-20" dirty="0">
                <a:latin typeface="Arial"/>
                <a:cs typeface="Arial"/>
              </a:rPr>
              <a:t> million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20" dirty="0">
                <a:latin typeface="Arial"/>
                <a:cs typeface="Arial"/>
              </a:rPr>
              <a:t> office</a:t>
            </a:r>
            <a:endParaRPr sz="2180">
              <a:latin typeface="Arial"/>
              <a:cs typeface="Arial"/>
            </a:endParaRPr>
          </a:p>
          <a:p>
            <a:pPr marL="573821" marR="869538" indent="-412746">
              <a:lnSpc>
                <a:spcPct val="102600"/>
              </a:lnSpc>
              <a:spcBef>
                <a:spcPts val="95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spc="-59" dirty="0">
                <a:latin typeface="Arial"/>
                <a:cs typeface="Arial"/>
              </a:rPr>
              <a:t>How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does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movies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large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versus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small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79" dirty="0">
                <a:latin typeface="Arial"/>
                <a:cs typeface="Arial"/>
              </a:rPr>
              <a:t>moderate </a:t>
            </a:r>
            <a:r>
              <a:rPr sz="2180" spc="-40" dirty="0">
                <a:latin typeface="Arial"/>
                <a:cs typeface="Arial"/>
              </a:rPr>
              <a:t>box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office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earnings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differ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based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MPAA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rating?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30"/>
              </a:spcBef>
            </a:pPr>
            <a:r>
              <a:rPr sz="2180" spc="-50" dirty="0">
                <a:latin typeface="Arial"/>
                <a:cs typeface="Arial"/>
              </a:rPr>
              <a:t>Enter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stage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left:</a:t>
            </a:r>
            <a:r>
              <a:rPr sz="2180" spc="21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solidFill>
                  <a:srgbClr val="00B0F0"/>
                </a:solidFill>
                <a:latin typeface="Arial"/>
                <a:cs typeface="Arial"/>
              </a:rPr>
              <a:t>stacked</a:t>
            </a:r>
            <a:r>
              <a:rPr sz="2180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barplot</a:t>
            </a:r>
            <a:r>
              <a:rPr sz="2180" spc="-20" dirty="0">
                <a:latin typeface="Arial"/>
                <a:cs typeface="Arial"/>
              </a:rPr>
              <a:t>!</a:t>
            </a:r>
            <a:endParaRPr sz="2180">
              <a:latin typeface="Arial"/>
              <a:cs typeface="Arial"/>
            </a:endParaRPr>
          </a:p>
          <a:p>
            <a:pPr marL="573821" marR="167364">
              <a:lnSpc>
                <a:spcPct val="102600"/>
              </a:lnSpc>
              <a:spcBef>
                <a:spcPts val="367"/>
              </a:spcBef>
            </a:pPr>
            <a:r>
              <a:rPr sz="2180" spc="-129" dirty="0">
                <a:latin typeface="Arial"/>
                <a:cs typeface="Arial"/>
              </a:rPr>
              <a:t>Each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bar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standard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barplot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divided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into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stacked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sub-</a:t>
            </a:r>
            <a:r>
              <a:rPr sz="2180" spc="-109" dirty="0">
                <a:latin typeface="Arial"/>
                <a:cs typeface="Arial"/>
              </a:rPr>
              <a:t>bars,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each </a:t>
            </a:r>
            <a:r>
              <a:rPr sz="2180" spc="-109" dirty="0">
                <a:latin typeface="Arial"/>
                <a:cs typeface="Arial"/>
              </a:rPr>
              <a:t>corresponding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level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second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3382" y="3587886"/>
            <a:ext cx="7664839" cy="289350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8195" y="6631296"/>
            <a:ext cx="9131836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9064" y="3321949"/>
            <a:ext cx="125858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377"/>
              </a:spcBef>
            </a:pPr>
            <a:r>
              <a:rPr lang="en-US"/>
              <a:t>Introduction</a:t>
            </a:r>
            <a:r>
              <a:rPr lang="en-US" spc="40"/>
              <a:t> </a:t>
            </a:r>
            <a:r>
              <a:rPr lang="en-US" spc="80"/>
              <a:t>&amp;</a:t>
            </a:r>
            <a:r>
              <a:rPr lang="en-US" spc="40"/>
              <a:t> </a:t>
            </a:r>
            <a:r>
              <a:rPr lang="en-US"/>
              <a:t>Descriptive</a:t>
            </a:r>
            <a:r>
              <a:rPr lang="en-US" spc="50"/>
              <a:t> </a:t>
            </a:r>
            <a:r>
              <a:rPr lang="en-US" spc="-10"/>
              <a:t>Statistics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5911979" y="6582945"/>
            <a:ext cx="363663" cy="231283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</a:pPr>
            <a:r>
              <a:rPr sz="1189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EDA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3815245" y="3321949"/>
            <a:ext cx="361657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4445">
              <a:spcBef>
                <a:spcPts val="377"/>
              </a:spcBef>
            </a:pPr>
            <a:r>
              <a:rPr lang="en-US"/>
              <a:t>SDS</a:t>
            </a:r>
            <a:r>
              <a:rPr lang="en-US" spc="-30"/>
              <a:t> </a:t>
            </a:r>
            <a:r>
              <a:rPr lang="en-US" spc="-25"/>
              <a:t>220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3768" y="3321949"/>
            <a:ext cx="279742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8105">
              <a:spcBef>
                <a:spcPts val="190"/>
              </a:spcBef>
            </a:pPr>
            <a:fld id="{81D60167-4931-47E6-BA6A-407CBD079E47}" type="slidenum">
              <a:rPr lang="en-US" spc="-25" smtClean="0"/>
              <a:pPr marL="78105">
                <a:spcBef>
                  <a:spcPts val="190"/>
                </a:spcBef>
              </a:pPr>
              <a:t>9</a:t>
            </a:fld>
            <a:r>
              <a:rPr lang="en-US" spc="-65"/>
              <a:t> </a:t>
            </a:r>
            <a:r>
              <a:rPr lang="en-US" spc="150"/>
              <a:t>/</a:t>
            </a:r>
            <a:r>
              <a:rPr lang="en-US" spc="-60"/>
              <a:t> </a:t>
            </a:r>
            <a:r>
              <a:rPr lang="en-US" spc="-25"/>
              <a:t>26</a:t>
            </a:r>
            <a:endParaRPr spc="-5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560</TotalTime>
  <Words>3707</Words>
  <Application>Microsoft Macintosh PowerPoint</Application>
  <PresentationFormat>Widescreen</PresentationFormat>
  <Paragraphs>540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Corbel</vt:lpstr>
      <vt:lpstr>Courier New</vt:lpstr>
      <vt:lpstr>Helvetica</vt:lpstr>
      <vt:lpstr>Menlo</vt:lpstr>
      <vt:lpstr>Monaco</vt:lpstr>
      <vt:lpstr>Times New Roman</vt:lpstr>
      <vt:lpstr>Wingdings 2</vt:lpstr>
      <vt:lpstr>Frame</vt:lpstr>
      <vt:lpstr>Elementary Statistics – Exploratory Data Analysis (EDA) Pt 2</vt:lpstr>
      <vt:lpstr>Plan for Today</vt:lpstr>
      <vt:lpstr>R Appendix (I)</vt:lpstr>
      <vt:lpstr>R Appendix (II)</vt:lpstr>
      <vt:lpstr>R Appendix (III)</vt:lpstr>
      <vt:lpstr>Big Picture</vt:lpstr>
      <vt:lpstr>Big Picture</vt:lpstr>
      <vt:lpstr>PowerPoint Presentation</vt:lpstr>
      <vt:lpstr>Data Visualizations: Stacked Bar Plots</vt:lpstr>
      <vt:lpstr>Summary Statistics: Contingency Tables (I)</vt:lpstr>
      <vt:lpstr>Summary Statistics: Contingency Tables (II)</vt:lpstr>
      <vt:lpstr>Summary Statistics: Contingency Tables (III)</vt:lpstr>
      <vt:lpstr>Summary Statistics: Contingency Tables (IV)</vt:lpstr>
      <vt:lpstr>Summary Statistics: Contingency Tables (V)</vt:lpstr>
      <vt:lpstr>PowerPoint Presentation</vt:lpstr>
      <vt:lpstr>Data Visualizations: Overlaid Histograms/Density Plots</vt:lpstr>
      <vt:lpstr>Aside: Overlaid Density Plots &amp; Multi-Modal Distributions</vt:lpstr>
      <vt:lpstr>Aside: Overlaid Density Plots &amp; Multi-Modal Distributions</vt:lpstr>
      <vt:lpstr>Data Visualizations: “Faceted” Histograms/Density Plots</vt:lpstr>
      <vt:lpstr>Data Visualizations: Side-by-Side Boxplots</vt:lpstr>
      <vt:lpstr>PowerPoint Presentation</vt:lpstr>
      <vt:lpstr>Data Visualizations: Scatterplots</vt:lpstr>
      <vt:lpstr>Summary Statistics: Pearson Correlation Coefficient</vt:lpstr>
      <vt:lpstr>Summary Statistics: Properties of the Correlation</vt:lpstr>
      <vt:lpstr>Post Credits Scene: Exploring Correlations (I)</vt:lpstr>
      <vt:lpstr>Post Credits Scene: Exploring Correlations (II)</vt:lpstr>
      <vt:lpstr>Post Credits Scene: Exploring Correlations (III)</vt:lpstr>
      <vt:lpstr>Post Credits Scene: Exploring Correlations (IV)</vt:lpstr>
      <vt:lpstr>Next Time On. . . SDS 220</vt:lpstr>
      <vt:lpstr>R Appendix (I)</vt:lpstr>
      <vt:lpstr>R Appendix (II)</vt:lpstr>
      <vt:lpstr>R Appendix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26</cp:revision>
  <dcterms:created xsi:type="dcterms:W3CDTF">2023-08-03T18:49:17Z</dcterms:created>
  <dcterms:modified xsi:type="dcterms:W3CDTF">2023-12-14T20:28:37Z</dcterms:modified>
</cp:coreProperties>
</file>