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7"/>
  </p:notesMasterIdLst>
  <p:sldIdLst>
    <p:sldId id="256" r:id="rId2"/>
    <p:sldId id="257" r:id="rId3"/>
    <p:sldId id="432" r:id="rId4"/>
    <p:sldId id="383" r:id="rId5"/>
    <p:sldId id="423" r:id="rId6"/>
    <p:sldId id="389" r:id="rId7"/>
    <p:sldId id="390" r:id="rId8"/>
    <p:sldId id="414" r:id="rId9"/>
    <p:sldId id="425" r:id="rId10"/>
    <p:sldId id="426" r:id="rId11"/>
    <p:sldId id="427" r:id="rId12"/>
    <p:sldId id="428" r:id="rId13"/>
    <p:sldId id="429" r:id="rId14"/>
    <p:sldId id="430" r:id="rId15"/>
    <p:sldId id="417" r:id="rId16"/>
    <p:sldId id="387" r:id="rId17"/>
    <p:sldId id="419" r:id="rId18"/>
    <p:sldId id="370" r:id="rId19"/>
    <p:sldId id="375" r:id="rId20"/>
    <p:sldId id="374" r:id="rId21"/>
    <p:sldId id="377" r:id="rId22"/>
    <p:sldId id="378" r:id="rId23"/>
    <p:sldId id="379" r:id="rId24"/>
    <p:sldId id="422" r:id="rId25"/>
    <p:sldId id="43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4568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13"/>
    <p:restoredTop sz="87599"/>
  </p:normalViewPr>
  <p:slideViewPr>
    <p:cSldViewPr snapToGrid="0">
      <p:cViewPr varScale="1">
        <p:scale>
          <a:sx n="94" d="100"/>
          <a:sy n="94" d="100"/>
        </p:scale>
        <p:origin x="5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4/9/24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4</a:t>
            </a:fld>
            <a:endParaRPr lang="en-US"/>
          </a:p>
        </p:txBody>
      </p:sp>
    </p:spTree>
    <p:extLst>
      <p:ext uri="{BB962C8B-B14F-4D97-AF65-F5344CB8AC3E}">
        <p14:creationId xmlns:p14="http://schemas.microsoft.com/office/powerpoint/2010/main" val="4069854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13</a:t>
            </a:fld>
            <a:endParaRPr lang="en-US"/>
          </a:p>
        </p:txBody>
      </p:sp>
    </p:spTree>
    <p:extLst>
      <p:ext uri="{BB962C8B-B14F-4D97-AF65-F5344CB8AC3E}">
        <p14:creationId xmlns:p14="http://schemas.microsoft.com/office/powerpoint/2010/main" val="1435954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14</a:t>
            </a:fld>
            <a:endParaRPr lang="en-US"/>
          </a:p>
        </p:txBody>
      </p:sp>
    </p:spTree>
    <p:extLst>
      <p:ext uri="{BB962C8B-B14F-4D97-AF65-F5344CB8AC3E}">
        <p14:creationId xmlns:p14="http://schemas.microsoft.com/office/powerpoint/2010/main" val="994093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15</a:t>
            </a:fld>
            <a:endParaRPr lang="en-US"/>
          </a:p>
        </p:txBody>
      </p:sp>
    </p:spTree>
    <p:extLst>
      <p:ext uri="{BB962C8B-B14F-4D97-AF65-F5344CB8AC3E}">
        <p14:creationId xmlns:p14="http://schemas.microsoft.com/office/powerpoint/2010/main" val="3094214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16</a:t>
            </a:fld>
            <a:endParaRPr lang="en-US"/>
          </a:p>
        </p:txBody>
      </p:sp>
    </p:spTree>
    <p:extLst>
      <p:ext uri="{BB962C8B-B14F-4D97-AF65-F5344CB8AC3E}">
        <p14:creationId xmlns:p14="http://schemas.microsoft.com/office/powerpoint/2010/main" val="1597191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17</a:t>
            </a:fld>
            <a:endParaRPr lang="en-US"/>
          </a:p>
        </p:txBody>
      </p:sp>
    </p:spTree>
    <p:extLst>
      <p:ext uri="{BB962C8B-B14F-4D97-AF65-F5344CB8AC3E}">
        <p14:creationId xmlns:p14="http://schemas.microsoft.com/office/powerpoint/2010/main" val="298610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18</a:t>
            </a:fld>
            <a:endParaRPr lang="en-US"/>
          </a:p>
        </p:txBody>
      </p:sp>
    </p:spTree>
    <p:extLst>
      <p:ext uri="{BB962C8B-B14F-4D97-AF65-F5344CB8AC3E}">
        <p14:creationId xmlns:p14="http://schemas.microsoft.com/office/powerpoint/2010/main" val="1507864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19</a:t>
            </a:fld>
            <a:endParaRPr lang="en-US"/>
          </a:p>
        </p:txBody>
      </p:sp>
    </p:spTree>
    <p:extLst>
      <p:ext uri="{BB962C8B-B14F-4D97-AF65-F5344CB8AC3E}">
        <p14:creationId xmlns:p14="http://schemas.microsoft.com/office/powerpoint/2010/main" val="346873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20</a:t>
            </a:fld>
            <a:endParaRPr lang="en-US"/>
          </a:p>
        </p:txBody>
      </p:sp>
    </p:spTree>
    <p:extLst>
      <p:ext uri="{BB962C8B-B14F-4D97-AF65-F5344CB8AC3E}">
        <p14:creationId xmlns:p14="http://schemas.microsoft.com/office/powerpoint/2010/main" val="1400758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r>
              <a:rPr lang="en-US" dirty="0"/>
              <a:t>t* = 1.98 </a:t>
            </a:r>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21</a:t>
            </a:fld>
            <a:endParaRPr lang="en-US"/>
          </a:p>
        </p:txBody>
      </p:sp>
    </p:spTree>
    <p:extLst>
      <p:ext uri="{BB962C8B-B14F-4D97-AF65-F5344CB8AC3E}">
        <p14:creationId xmlns:p14="http://schemas.microsoft.com/office/powerpoint/2010/main" val="2556414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22</a:t>
            </a:fld>
            <a:endParaRPr lang="en-US"/>
          </a:p>
        </p:txBody>
      </p:sp>
    </p:spTree>
    <p:extLst>
      <p:ext uri="{BB962C8B-B14F-4D97-AF65-F5344CB8AC3E}">
        <p14:creationId xmlns:p14="http://schemas.microsoft.com/office/powerpoint/2010/main" val="310828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2372687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23</a:t>
            </a:fld>
            <a:endParaRPr lang="en-US"/>
          </a:p>
        </p:txBody>
      </p:sp>
    </p:spTree>
    <p:extLst>
      <p:ext uri="{BB962C8B-B14F-4D97-AF65-F5344CB8AC3E}">
        <p14:creationId xmlns:p14="http://schemas.microsoft.com/office/powerpoint/2010/main" val="1881124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24</a:t>
            </a:fld>
            <a:endParaRPr lang="en-US"/>
          </a:p>
        </p:txBody>
      </p:sp>
    </p:spTree>
    <p:extLst>
      <p:ext uri="{BB962C8B-B14F-4D97-AF65-F5344CB8AC3E}">
        <p14:creationId xmlns:p14="http://schemas.microsoft.com/office/powerpoint/2010/main" val="550628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25</a:t>
            </a:fld>
            <a:endParaRPr lang="en-US"/>
          </a:p>
        </p:txBody>
      </p:sp>
    </p:spTree>
    <p:extLst>
      <p:ext uri="{BB962C8B-B14F-4D97-AF65-F5344CB8AC3E}">
        <p14:creationId xmlns:p14="http://schemas.microsoft.com/office/powerpoint/2010/main" val="3271600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3067049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778294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3605196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3065170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932425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3270992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12</a:t>
            </a:fld>
            <a:endParaRPr lang="en-US"/>
          </a:p>
        </p:txBody>
      </p:sp>
    </p:spTree>
    <p:extLst>
      <p:ext uri="{BB962C8B-B14F-4D97-AF65-F5344CB8AC3E}">
        <p14:creationId xmlns:p14="http://schemas.microsoft.com/office/powerpoint/2010/main" val="2399604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4/9/24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4/9/24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4/9/24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4/9/24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4/9/24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4/9/24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4/9/24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4/9/24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4/9/24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mith.edu/people/kaitlyn-coo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Elementary Statistics – Inference for Numerical Data Pt. 2</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9009454" cy="369332"/>
          </a:xfrm>
          <a:prstGeom prst="rect">
            <a:avLst/>
          </a:prstGeom>
          <a:noFill/>
        </p:spPr>
        <p:txBody>
          <a:bodyPr wrap="none" rtlCol="0">
            <a:spAutoFit/>
          </a:bodyPr>
          <a:lstStyle/>
          <a:p>
            <a:r>
              <a:rPr lang="en-US" dirty="0"/>
              <a:t>Slides based off slides courtesy of Kaitlyn Cook (</a:t>
            </a:r>
            <a:r>
              <a:rPr lang="en-US" dirty="0">
                <a:hlinkClick r:id="rId2"/>
              </a:rPr>
              <a:t>https://www.smith.edu/people/kaitlyn-cook</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Dependent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4524315"/>
          </a:xfrm>
          <a:prstGeom prst="rect">
            <a:avLst/>
          </a:prstGeom>
          <a:noFill/>
        </p:spPr>
        <p:txBody>
          <a:bodyPr wrap="square" rtlCol="0">
            <a:spAutoFit/>
          </a:bodyPr>
          <a:lstStyle/>
          <a:p>
            <a:r>
              <a:rPr lang="en-US" sz="2400" dirty="0"/>
              <a:t>So far, we have looked at inference for categorical variables, single means, and independent means. </a:t>
            </a:r>
          </a:p>
          <a:p>
            <a:endParaRPr lang="en-US" sz="2400" dirty="0"/>
          </a:p>
          <a:p>
            <a:r>
              <a:rPr lang="en-US" sz="2400" dirty="0"/>
              <a:t>All of the tests we covered had the requirement that observations in the data are independent. </a:t>
            </a:r>
          </a:p>
          <a:p>
            <a:endParaRPr lang="en-US" sz="2400" dirty="0"/>
          </a:p>
          <a:p>
            <a:r>
              <a:rPr lang="en-US" sz="2400" dirty="0"/>
              <a:t>But what if observations are not independent? </a:t>
            </a:r>
          </a:p>
          <a:p>
            <a:endParaRPr lang="en-US" sz="2400" dirty="0"/>
          </a:p>
          <a:p>
            <a:r>
              <a:rPr lang="en-US" sz="2400" dirty="0"/>
              <a:t>Sometimes, dependency cannot be addresses through a statistical method. However, one specific type of dependency, </a:t>
            </a:r>
            <a:r>
              <a:rPr lang="en-US" sz="2400" b="1" i="1" dirty="0"/>
              <a:t>pairing</a:t>
            </a:r>
            <a:r>
              <a:rPr lang="en-US" sz="2400" dirty="0"/>
              <a:t>, can be with tools we already know. </a:t>
            </a:r>
          </a:p>
          <a:p>
            <a:endParaRPr lang="en-US" sz="2400" dirty="0"/>
          </a:p>
        </p:txBody>
      </p:sp>
    </p:spTree>
    <p:extLst>
      <p:ext uri="{BB962C8B-B14F-4D97-AF65-F5344CB8AC3E}">
        <p14:creationId xmlns:p14="http://schemas.microsoft.com/office/powerpoint/2010/main" val="196480193"/>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Paired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785652"/>
          </a:xfrm>
          <a:prstGeom prst="rect">
            <a:avLst/>
          </a:prstGeom>
          <a:noFill/>
        </p:spPr>
        <p:txBody>
          <a:bodyPr wrap="square" rtlCol="0">
            <a:spAutoFit/>
          </a:bodyPr>
          <a:lstStyle/>
          <a:p>
            <a:r>
              <a:rPr lang="en-US" sz="2400" b="1" i="1" dirty="0"/>
              <a:t>Paired data </a:t>
            </a:r>
            <a:r>
              <a:rPr lang="en-US" sz="2400" dirty="0"/>
              <a:t>result from a specific type of experimental structure.</a:t>
            </a:r>
          </a:p>
          <a:p>
            <a:endParaRPr lang="en-US" sz="2400" dirty="0"/>
          </a:p>
          <a:p>
            <a:r>
              <a:rPr lang="en-US" sz="2400" dirty="0"/>
              <a:t>In this type of experiment:</a:t>
            </a:r>
          </a:p>
          <a:p>
            <a:pPr marL="342900" indent="-342900">
              <a:buFont typeface="Arial" panose="020B0604020202020204" pitchFamily="34" charset="0"/>
              <a:buChar char="•"/>
            </a:pPr>
            <a:r>
              <a:rPr lang="en-US" sz="2400" dirty="0"/>
              <a:t>The observational unit is paired across two levels of the explanatory variable</a:t>
            </a:r>
          </a:p>
          <a:p>
            <a:pPr marL="342900" indent="-342900">
              <a:buFont typeface="Arial" panose="020B0604020202020204" pitchFamily="34" charset="0"/>
              <a:buChar char="•"/>
            </a:pPr>
            <a:r>
              <a:rPr lang="en-US" sz="2400" dirty="0"/>
              <a:t>For each observational unit, quantitative measures are made on each of the two levels of the explanatory variable. The two measurements are subtracted and only the difference is retained</a:t>
            </a:r>
          </a:p>
          <a:p>
            <a:endParaRPr lang="en-US" sz="2400" dirty="0"/>
          </a:p>
        </p:txBody>
      </p:sp>
    </p:spTree>
    <p:extLst>
      <p:ext uri="{BB962C8B-B14F-4D97-AF65-F5344CB8AC3E}">
        <p14:creationId xmlns:p14="http://schemas.microsoft.com/office/powerpoint/2010/main" val="1698962323"/>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Paired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785652"/>
          </a:xfrm>
          <a:prstGeom prst="rect">
            <a:avLst/>
          </a:prstGeom>
          <a:noFill/>
        </p:spPr>
        <p:txBody>
          <a:bodyPr wrap="square" rtlCol="0">
            <a:spAutoFit/>
          </a:bodyPr>
          <a:lstStyle/>
          <a:p>
            <a:r>
              <a:rPr lang="en-US" sz="2400" b="1" i="1" dirty="0"/>
              <a:t>Paired data </a:t>
            </a:r>
            <a:r>
              <a:rPr lang="en-US" sz="2400" dirty="0"/>
              <a:t>result from a specific type of experimental structure.</a:t>
            </a:r>
          </a:p>
          <a:p>
            <a:endParaRPr lang="en-US" sz="2400" dirty="0"/>
          </a:p>
          <a:p>
            <a:r>
              <a:rPr lang="en-US" sz="2400" dirty="0"/>
              <a:t>In this type of experiment:</a:t>
            </a:r>
          </a:p>
          <a:p>
            <a:pPr marL="342900" indent="-342900">
              <a:buFont typeface="Arial" panose="020B0604020202020204" pitchFamily="34" charset="0"/>
              <a:buChar char="•"/>
            </a:pPr>
            <a:r>
              <a:rPr lang="en-US" sz="2400" dirty="0"/>
              <a:t>The observational unit is paired across two levels of the explanatory variable</a:t>
            </a:r>
          </a:p>
          <a:p>
            <a:pPr marL="342900" indent="-342900">
              <a:buFont typeface="Arial" panose="020B0604020202020204" pitchFamily="34" charset="0"/>
              <a:buChar char="•"/>
            </a:pPr>
            <a:r>
              <a:rPr lang="en-US" sz="2400" dirty="0"/>
              <a:t>For each observational unit, quantitative measures are made on each of the two levels of the explanatory variable. The two measurements are subtracted and only the difference is retained</a:t>
            </a:r>
          </a:p>
          <a:p>
            <a:endParaRPr lang="en-US" sz="2400" dirty="0"/>
          </a:p>
        </p:txBody>
      </p:sp>
      <p:graphicFrame>
        <p:nvGraphicFramePr>
          <p:cNvPr id="3" name="Table 2">
            <a:extLst>
              <a:ext uri="{FF2B5EF4-FFF2-40B4-BE49-F238E27FC236}">
                <a16:creationId xmlns:a16="http://schemas.microsoft.com/office/drawing/2014/main" id="{57B40C59-F0F0-C1AF-62F7-3899D2530AC6}"/>
              </a:ext>
            </a:extLst>
          </p:cNvPr>
          <p:cNvGraphicFramePr>
            <a:graphicFrameLocks noGrp="1"/>
          </p:cNvGraphicFramePr>
          <p:nvPr>
            <p:extLst>
              <p:ext uri="{D42A27DB-BD31-4B8C-83A1-F6EECF244321}">
                <p14:modId xmlns:p14="http://schemas.microsoft.com/office/powerpoint/2010/main" val="197547706"/>
              </p:ext>
            </p:extLst>
          </p:nvPr>
        </p:nvGraphicFramePr>
        <p:xfrm>
          <a:off x="126460" y="3881888"/>
          <a:ext cx="11939080" cy="1852275"/>
        </p:xfrm>
        <a:graphic>
          <a:graphicData uri="http://schemas.openxmlformats.org/drawingml/2006/table">
            <a:tbl>
              <a:tblPr firstRow="1" bandRow="1">
                <a:tableStyleId>{7DF18680-E054-41AD-8BC1-D1AEF772440D}</a:tableStyleId>
              </a:tblPr>
              <a:tblGrid>
                <a:gridCol w="2984770">
                  <a:extLst>
                    <a:ext uri="{9D8B030D-6E8A-4147-A177-3AD203B41FA5}">
                      <a16:colId xmlns:a16="http://schemas.microsoft.com/office/drawing/2014/main" val="399572505"/>
                    </a:ext>
                  </a:extLst>
                </a:gridCol>
                <a:gridCol w="2984770">
                  <a:extLst>
                    <a:ext uri="{9D8B030D-6E8A-4147-A177-3AD203B41FA5}">
                      <a16:colId xmlns:a16="http://schemas.microsoft.com/office/drawing/2014/main" val="3562288080"/>
                    </a:ext>
                  </a:extLst>
                </a:gridCol>
                <a:gridCol w="2984770">
                  <a:extLst>
                    <a:ext uri="{9D8B030D-6E8A-4147-A177-3AD203B41FA5}">
                      <a16:colId xmlns:a16="http://schemas.microsoft.com/office/drawing/2014/main" val="2832461148"/>
                    </a:ext>
                  </a:extLst>
                </a:gridCol>
                <a:gridCol w="2984770">
                  <a:extLst>
                    <a:ext uri="{9D8B030D-6E8A-4147-A177-3AD203B41FA5}">
                      <a16:colId xmlns:a16="http://schemas.microsoft.com/office/drawing/2014/main" val="4043102095"/>
                    </a:ext>
                  </a:extLst>
                </a:gridCol>
              </a:tblGrid>
              <a:tr h="832989">
                <a:tc>
                  <a:txBody>
                    <a:bodyPr/>
                    <a:lstStyle/>
                    <a:p>
                      <a:pPr algn="ctr"/>
                      <a:r>
                        <a:rPr lang="en-US" sz="2400" dirty="0"/>
                        <a:t>Observational Unit</a:t>
                      </a:r>
                    </a:p>
                  </a:txBody>
                  <a:tcPr anchor="ctr"/>
                </a:tc>
                <a:tc>
                  <a:txBody>
                    <a:bodyPr/>
                    <a:lstStyle/>
                    <a:p>
                      <a:pPr algn="ctr"/>
                      <a:r>
                        <a:rPr lang="en-US" sz="2400" dirty="0"/>
                        <a:t>Explanatory Variable</a:t>
                      </a:r>
                    </a:p>
                  </a:txBody>
                  <a:tcPr anchor="ctr"/>
                </a:tc>
                <a:tc>
                  <a:txBody>
                    <a:bodyPr/>
                    <a:lstStyle/>
                    <a:p>
                      <a:pPr algn="ctr"/>
                      <a:r>
                        <a:rPr lang="en-US" sz="2400" dirty="0"/>
                        <a:t>Measurement</a:t>
                      </a:r>
                    </a:p>
                  </a:txBody>
                  <a:tcPr anchor="ctr"/>
                </a:tc>
                <a:tc>
                  <a:txBody>
                    <a:bodyPr/>
                    <a:lstStyle/>
                    <a:p>
                      <a:pPr algn="ctr"/>
                      <a:r>
                        <a:rPr lang="en-US" sz="2400" dirty="0"/>
                        <a:t>Response Variable</a:t>
                      </a:r>
                    </a:p>
                  </a:txBody>
                  <a:tcPr anchor="ctr"/>
                </a:tc>
                <a:extLst>
                  <a:ext uri="{0D108BD9-81ED-4DB2-BD59-A6C34878D82A}">
                    <a16:rowId xmlns:a16="http://schemas.microsoft.com/office/drawing/2014/main" val="3093166026"/>
                  </a:ext>
                </a:extLst>
              </a:tr>
              <a:tr h="1019286">
                <a:tc>
                  <a:txBody>
                    <a:bodyPr/>
                    <a:lstStyle/>
                    <a:p>
                      <a:pPr algn="ctr"/>
                      <a:r>
                        <a:rPr lang="en-US" sz="2400" dirty="0"/>
                        <a:t>Car</a:t>
                      </a:r>
                    </a:p>
                  </a:txBody>
                  <a:tcPr anchor="ctr"/>
                </a:tc>
                <a:tc>
                  <a:txBody>
                    <a:bodyPr/>
                    <a:lstStyle/>
                    <a:p>
                      <a:pPr algn="ctr"/>
                      <a:r>
                        <a:rPr lang="en-US" sz="2400" dirty="0"/>
                        <a:t>Smooth Turn vs. Quick Turn</a:t>
                      </a:r>
                    </a:p>
                  </a:txBody>
                  <a:tcPr anchor="ctr"/>
                </a:tc>
                <a:tc>
                  <a:txBody>
                    <a:bodyPr/>
                    <a:lstStyle/>
                    <a:p>
                      <a:pPr algn="ctr"/>
                      <a:r>
                        <a:rPr lang="en-US" sz="2400" dirty="0"/>
                        <a:t>Amount of tire tread after 1000 miles</a:t>
                      </a:r>
                    </a:p>
                  </a:txBody>
                  <a:tcPr anchor="ctr"/>
                </a:tc>
                <a:tc>
                  <a:txBody>
                    <a:bodyPr/>
                    <a:lstStyle/>
                    <a:p>
                      <a:pPr algn="ctr"/>
                      <a:r>
                        <a:rPr lang="en-US" sz="2400" dirty="0"/>
                        <a:t>Difference in tread</a:t>
                      </a:r>
                    </a:p>
                  </a:txBody>
                  <a:tcPr anchor="ctr"/>
                </a:tc>
                <a:extLst>
                  <a:ext uri="{0D108BD9-81ED-4DB2-BD59-A6C34878D82A}">
                    <a16:rowId xmlns:a16="http://schemas.microsoft.com/office/drawing/2014/main" val="1930440026"/>
                  </a:ext>
                </a:extLst>
              </a:tr>
            </a:tbl>
          </a:graphicData>
        </a:graphic>
      </p:graphicFrame>
    </p:spTree>
    <p:extLst>
      <p:ext uri="{BB962C8B-B14F-4D97-AF65-F5344CB8AC3E}">
        <p14:creationId xmlns:p14="http://schemas.microsoft.com/office/powerpoint/2010/main" val="1261418535"/>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Paired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785652"/>
          </a:xfrm>
          <a:prstGeom prst="rect">
            <a:avLst/>
          </a:prstGeom>
          <a:noFill/>
        </p:spPr>
        <p:txBody>
          <a:bodyPr wrap="square" rtlCol="0">
            <a:spAutoFit/>
          </a:bodyPr>
          <a:lstStyle/>
          <a:p>
            <a:r>
              <a:rPr lang="en-US" sz="2400" b="1" i="1" dirty="0"/>
              <a:t>Paired data </a:t>
            </a:r>
            <a:r>
              <a:rPr lang="en-US" sz="2400" dirty="0"/>
              <a:t>result from a specific type of experimental structure.</a:t>
            </a:r>
          </a:p>
          <a:p>
            <a:endParaRPr lang="en-US" sz="2400" dirty="0"/>
          </a:p>
          <a:p>
            <a:r>
              <a:rPr lang="en-US" sz="2400" dirty="0"/>
              <a:t>In this type of experiment:</a:t>
            </a:r>
          </a:p>
          <a:p>
            <a:pPr marL="342900" indent="-342900">
              <a:buFont typeface="Arial" panose="020B0604020202020204" pitchFamily="34" charset="0"/>
              <a:buChar char="•"/>
            </a:pPr>
            <a:r>
              <a:rPr lang="en-US" sz="2400" dirty="0"/>
              <a:t>The observational unit is paired across two levels of the explanatory variable</a:t>
            </a:r>
          </a:p>
          <a:p>
            <a:pPr marL="342900" indent="-342900">
              <a:buFont typeface="Arial" panose="020B0604020202020204" pitchFamily="34" charset="0"/>
              <a:buChar char="•"/>
            </a:pPr>
            <a:r>
              <a:rPr lang="en-US" sz="2400" dirty="0"/>
              <a:t>For each observational unit, quantitative measures are made on each of the two levels of the explanatory variable. The two measurements are subtracted and only the difference is retained</a:t>
            </a:r>
          </a:p>
          <a:p>
            <a:endParaRPr lang="en-US" sz="2400" dirty="0"/>
          </a:p>
        </p:txBody>
      </p:sp>
      <p:graphicFrame>
        <p:nvGraphicFramePr>
          <p:cNvPr id="3" name="Table 2">
            <a:extLst>
              <a:ext uri="{FF2B5EF4-FFF2-40B4-BE49-F238E27FC236}">
                <a16:creationId xmlns:a16="http://schemas.microsoft.com/office/drawing/2014/main" id="{57B40C59-F0F0-C1AF-62F7-3899D2530AC6}"/>
              </a:ext>
            </a:extLst>
          </p:cNvPr>
          <p:cNvGraphicFramePr>
            <a:graphicFrameLocks noGrp="1"/>
          </p:cNvGraphicFramePr>
          <p:nvPr>
            <p:extLst>
              <p:ext uri="{D42A27DB-BD31-4B8C-83A1-F6EECF244321}">
                <p14:modId xmlns:p14="http://schemas.microsoft.com/office/powerpoint/2010/main" val="2720417595"/>
              </p:ext>
            </p:extLst>
          </p:nvPr>
        </p:nvGraphicFramePr>
        <p:xfrm>
          <a:off x="126460" y="3881888"/>
          <a:ext cx="11939080" cy="2871561"/>
        </p:xfrm>
        <a:graphic>
          <a:graphicData uri="http://schemas.openxmlformats.org/drawingml/2006/table">
            <a:tbl>
              <a:tblPr firstRow="1" bandRow="1">
                <a:tableStyleId>{7DF18680-E054-41AD-8BC1-D1AEF772440D}</a:tableStyleId>
              </a:tblPr>
              <a:tblGrid>
                <a:gridCol w="2984770">
                  <a:extLst>
                    <a:ext uri="{9D8B030D-6E8A-4147-A177-3AD203B41FA5}">
                      <a16:colId xmlns:a16="http://schemas.microsoft.com/office/drawing/2014/main" val="399572505"/>
                    </a:ext>
                  </a:extLst>
                </a:gridCol>
                <a:gridCol w="2984770">
                  <a:extLst>
                    <a:ext uri="{9D8B030D-6E8A-4147-A177-3AD203B41FA5}">
                      <a16:colId xmlns:a16="http://schemas.microsoft.com/office/drawing/2014/main" val="3562288080"/>
                    </a:ext>
                  </a:extLst>
                </a:gridCol>
                <a:gridCol w="2984770">
                  <a:extLst>
                    <a:ext uri="{9D8B030D-6E8A-4147-A177-3AD203B41FA5}">
                      <a16:colId xmlns:a16="http://schemas.microsoft.com/office/drawing/2014/main" val="2832461148"/>
                    </a:ext>
                  </a:extLst>
                </a:gridCol>
                <a:gridCol w="2984770">
                  <a:extLst>
                    <a:ext uri="{9D8B030D-6E8A-4147-A177-3AD203B41FA5}">
                      <a16:colId xmlns:a16="http://schemas.microsoft.com/office/drawing/2014/main" val="4043102095"/>
                    </a:ext>
                  </a:extLst>
                </a:gridCol>
              </a:tblGrid>
              <a:tr h="832989">
                <a:tc>
                  <a:txBody>
                    <a:bodyPr/>
                    <a:lstStyle/>
                    <a:p>
                      <a:pPr algn="ctr"/>
                      <a:r>
                        <a:rPr lang="en-US" sz="2400" dirty="0"/>
                        <a:t>Observational Unit</a:t>
                      </a:r>
                    </a:p>
                  </a:txBody>
                  <a:tcPr anchor="ctr"/>
                </a:tc>
                <a:tc>
                  <a:txBody>
                    <a:bodyPr/>
                    <a:lstStyle/>
                    <a:p>
                      <a:pPr algn="ctr"/>
                      <a:r>
                        <a:rPr lang="en-US" sz="2400" dirty="0"/>
                        <a:t>Explanatory Variable</a:t>
                      </a:r>
                    </a:p>
                  </a:txBody>
                  <a:tcPr anchor="ctr"/>
                </a:tc>
                <a:tc>
                  <a:txBody>
                    <a:bodyPr/>
                    <a:lstStyle/>
                    <a:p>
                      <a:pPr algn="ctr"/>
                      <a:r>
                        <a:rPr lang="en-US" sz="2400" dirty="0"/>
                        <a:t>Measurement</a:t>
                      </a:r>
                    </a:p>
                  </a:txBody>
                  <a:tcPr anchor="ctr"/>
                </a:tc>
                <a:tc>
                  <a:txBody>
                    <a:bodyPr/>
                    <a:lstStyle/>
                    <a:p>
                      <a:pPr algn="ctr"/>
                      <a:r>
                        <a:rPr lang="en-US" sz="2400" dirty="0"/>
                        <a:t>Response Variable</a:t>
                      </a:r>
                    </a:p>
                  </a:txBody>
                  <a:tcPr anchor="ctr"/>
                </a:tc>
                <a:extLst>
                  <a:ext uri="{0D108BD9-81ED-4DB2-BD59-A6C34878D82A}">
                    <a16:rowId xmlns:a16="http://schemas.microsoft.com/office/drawing/2014/main" val="3093166026"/>
                  </a:ext>
                </a:extLst>
              </a:tr>
              <a:tr h="1019286">
                <a:tc>
                  <a:txBody>
                    <a:bodyPr/>
                    <a:lstStyle/>
                    <a:p>
                      <a:pPr algn="ctr"/>
                      <a:r>
                        <a:rPr lang="en-US" sz="2400" dirty="0"/>
                        <a:t>Car</a:t>
                      </a:r>
                    </a:p>
                  </a:txBody>
                  <a:tcPr anchor="ctr"/>
                </a:tc>
                <a:tc>
                  <a:txBody>
                    <a:bodyPr/>
                    <a:lstStyle/>
                    <a:p>
                      <a:pPr algn="ctr"/>
                      <a:r>
                        <a:rPr lang="en-US" sz="2400" dirty="0"/>
                        <a:t>Smooth Turn vs. Quick Turn</a:t>
                      </a:r>
                    </a:p>
                  </a:txBody>
                  <a:tcPr anchor="ctr"/>
                </a:tc>
                <a:tc>
                  <a:txBody>
                    <a:bodyPr/>
                    <a:lstStyle/>
                    <a:p>
                      <a:pPr algn="ctr"/>
                      <a:r>
                        <a:rPr lang="en-US" sz="2400" dirty="0"/>
                        <a:t>Amount of tire tread after 1000 miles</a:t>
                      </a:r>
                    </a:p>
                  </a:txBody>
                  <a:tcPr anchor="ctr"/>
                </a:tc>
                <a:tc>
                  <a:txBody>
                    <a:bodyPr/>
                    <a:lstStyle/>
                    <a:p>
                      <a:pPr algn="ctr"/>
                      <a:r>
                        <a:rPr lang="en-US" sz="2400" dirty="0"/>
                        <a:t>Difference in tread</a:t>
                      </a:r>
                    </a:p>
                  </a:txBody>
                  <a:tcPr anchor="ctr"/>
                </a:tc>
                <a:extLst>
                  <a:ext uri="{0D108BD9-81ED-4DB2-BD59-A6C34878D82A}">
                    <a16:rowId xmlns:a16="http://schemas.microsoft.com/office/drawing/2014/main" val="1930440026"/>
                  </a:ext>
                </a:extLst>
              </a:tr>
              <a:tr h="1019286">
                <a:tc>
                  <a:txBody>
                    <a:bodyPr/>
                    <a:lstStyle/>
                    <a:p>
                      <a:pPr algn="ctr"/>
                      <a:r>
                        <a:rPr lang="en-US" sz="2400" dirty="0"/>
                        <a:t>Textbook</a:t>
                      </a:r>
                    </a:p>
                  </a:txBody>
                  <a:tcPr anchor="ctr"/>
                </a:tc>
                <a:tc>
                  <a:txBody>
                    <a:bodyPr/>
                    <a:lstStyle/>
                    <a:p>
                      <a:pPr algn="ctr"/>
                      <a:r>
                        <a:rPr lang="en-US" sz="2400" dirty="0"/>
                        <a:t>UCLA vs. Amazon</a:t>
                      </a:r>
                    </a:p>
                  </a:txBody>
                  <a:tcPr anchor="ctr"/>
                </a:tc>
                <a:tc>
                  <a:txBody>
                    <a:bodyPr/>
                    <a:lstStyle/>
                    <a:p>
                      <a:pPr algn="ctr"/>
                      <a:r>
                        <a:rPr lang="en-US" sz="2400" dirty="0"/>
                        <a:t>Price of new text</a:t>
                      </a:r>
                    </a:p>
                  </a:txBody>
                  <a:tcPr anchor="ctr"/>
                </a:tc>
                <a:tc>
                  <a:txBody>
                    <a:bodyPr/>
                    <a:lstStyle/>
                    <a:p>
                      <a:pPr algn="ctr"/>
                      <a:r>
                        <a:rPr lang="en-US" sz="2400" dirty="0"/>
                        <a:t>Difference in price</a:t>
                      </a:r>
                    </a:p>
                  </a:txBody>
                  <a:tcPr anchor="ctr"/>
                </a:tc>
                <a:extLst>
                  <a:ext uri="{0D108BD9-81ED-4DB2-BD59-A6C34878D82A}">
                    <a16:rowId xmlns:a16="http://schemas.microsoft.com/office/drawing/2014/main" val="3455475971"/>
                  </a:ext>
                </a:extLst>
              </a:tr>
            </a:tbl>
          </a:graphicData>
        </a:graphic>
      </p:graphicFrame>
    </p:spTree>
    <p:extLst>
      <p:ext uri="{BB962C8B-B14F-4D97-AF65-F5344CB8AC3E}">
        <p14:creationId xmlns:p14="http://schemas.microsoft.com/office/powerpoint/2010/main" val="1992562956"/>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Paired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785652"/>
          </a:xfrm>
          <a:prstGeom prst="rect">
            <a:avLst/>
          </a:prstGeom>
          <a:noFill/>
        </p:spPr>
        <p:txBody>
          <a:bodyPr wrap="square" rtlCol="0">
            <a:spAutoFit/>
          </a:bodyPr>
          <a:lstStyle/>
          <a:p>
            <a:r>
              <a:rPr lang="en-US" sz="2400" b="1" i="1" dirty="0"/>
              <a:t>Paired data </a:t>
            </a:r>
            <a:r>
              <a:rPr lang="en-US" sz="2400" dirty="0"/>
              <a:t>result from a specific type of experimental structure.</a:t>
            </a:r>
          </a:p>
          <a:p>
            <a:endParaRPr lang="en-US" sz="2400" dirty="0"/>
          </a:p>
          <a:p>
            <a:r>
              <a:rPr lang="en-US" sz="2400" dirty="0"/>
              <a:t>In this type of experiment:</a:t>
            </a:r>
          </a:p>
          <a:p>
            <a:pPr marL="342900" indent="-342900">
              <a:buFont typeface="Arial" panose="020B0604020202020204" pitchFamily="34" charset="0"/>
              <a:buChar char="•"/>
            </a:pPr>
            <a:r>
              <a:rPr lang="en-US" sz="2400" dirty="0"/>
              <a:t>The observational unit is paired across two levels of the explanatory variable</a:t>
            </a:r>
          </a:p>
          <a:p>
            <a:pPr marL="342900" indent="-342900">
              <a:buFont typeface="Arial" panose="020B0604020202020204" pitchFamily="34" charset="0"/>
              <a:buChar char="•"/>
            </a:pPr>
            <a:r>
              <a:rPr lang="en-US" sz="2400" dirty="0"/>
              <a:t>For each observational unit, quantitative measures are made on each of the two levels of the explanatory variable. The two measurements are subtracted and only the difference is retained</a:t>
            </a:r>
          </a:p>
          <a:p>
            <a:endParaRPr lang="en-US" sz="2400" dirty="0"/>
          </a:p>
        </p:txBody>
      </p:sp>
      <p:graphicFrame>
        <p:nvGraphicFramePr>
          <p:cNvPr id="3" name="Table 2">
            <a:extLst>
              <a:ext uri="{FF2B5EF4-FFF2-40B4-BE49-F238E27FC236}">
                <a16:creationId xmlns:a16="http://schemas.microsoft.com/office/drawing/2014/main" id="{57B40C59-F0F0-C1AF-62F7-3899D2530AC6}"/>
              </a:ext>
            </a:extLst>
          </p:cNvPr>
          <p:cNvGraphicFramePr>
            <a:graphicFrameLocks noGrp="1"/>
          </p:cNvGraphicFramePr>
          <p:nvPr/>
        </p:nvGraphicFramePr>
        <p:xfrm>
          <a:off x="126460" y="3881888"/>
          <a:ext cx="11939080" cy="2871561"/>
        </p:xfrm>
        <a:graphic>
          <a:graphicData uri="http://schemas.openxmlformats.org/drawingml/2006/table">
            <a:tbl>
              <a:tblPr firstRow="1" bandRow="1">
                <a:tableStyleId>{7DF18680-E054-41AD-8BC1-D1AEF772440D}</a:tableStyleId>
              </a:tblPr>
              <a:tblGrid>
                <a:gridCol w="2984770">
                  <a:extLst>
                    <a:ext uri="{9D8B030D-6E8A-4147-A177-3AD203B41FA5}">
                      <a16:colId xmlns:a16="http://schemas.microsoft.com/office/drawing/2014/main" val="399572505"/>
                    </a:ext>
                  </a:extLst>
                </a:gridCol>
                <a:gridCol w="2984770">
                  <a:extLst>
                    <a:ext uri="{9D8B030D-6E8A-4147-A177-3AD203B41FA5}">
                      <a16:colId xmlns:a16="http://schemas.microsoft.com/office/drawing/2014/main" val="3562288080"/>
                    </a:ext>
                  </a:extLst>
                </a:gridCol>
                <a:gridCol w="2984770">
                  <a:extLst>
                    <a:ext uri="{9D8B030D-6E8A-4147-A177-3AD203B41FA5}">
                      <a16:colId xmlns:a16="http://schemas.microsoft.com/office/drawing/2014/main" val="2832461148"/>
                    </a:ext>
                  </a:extLst>
                </a:gridCol>
                <a:gridCol w="2984770">
                  <a:extLst>
                    <a:ext uri="{9D8B030D-6E8A-4147-A177-3AD203B41FA5}">
                      <a16:colId xmlns:a16="http://schemas.microsoft.com/office/drawing/2014/main" val="4043102095"/>
                    </a:ext>
                  </a:extLst>
                </a:gridCol>
              </a:tblGrid>
              <a:tr h="832989">
                <a:tc>
                  <a:txBody>
                    <a:bodyPr/>
                    <a:lstStyle/>
                    <a:p>
                      <a:pPr algn="ctr"/>
                      <a:r>
                        <a:rPr lang="en-US" sz="2400" dirty="0"/>
                        <a:t>Observational Unit</a:t>
                      </a:r>
                    </a:p>
                  </a:txBody>
                  <a:tcPr anchor="ctr"/>
                </a:tc>
                <a:tc>
                  <a:txBody>
                    <a:bodyPr/>
                    <a:lstStyle/>
                    <a:p>
                      <a:pPr algn="ctr"/>
                      <a:r>
                        <a:rPr lang="en-US" sz="2400" dirty="0"/>
                        <a:t>Explanatory Variable</a:t>
                      </a:r>
                    </a:p>
                  </a:txBody>
                  <a:tcPr anchor="ctr"/>
                </a:tc>
                <a:tc>
                  <a:txBody>
                    <a:bodyPr/>
                    <a:lstStyle/>
                    <a:p>
                      <a:pPr algn="ctr"/>
                      <a:r>
                        <a:rPr lang="en-US" sz="2400" dirty="0"/>
                        <a:t>Measurement</a:t>
                      </a:r>
                    </a:p>
                  </a:txBody>
                  <a:tcPr anchor="ctr"/>
                </a:tc>
                <a:tc>
                  <a:txBody>
                    <a:bodyPr/>
                    <a:lstStyle/>
                    <a:p>
                      <a:pPr algn="ctr"/>
                      <a:r>
                        <a:rPr lang="en-US" sz="2400" dirty="0"/>
                        <a:t>Response Variable</a:t>
                      </a:r>
                    </a:p>
                  </a:txBody>
                  <a:tcPr anchor="ctr"/>
                </a:tc>
                <a:extLst>
                  <a:ext uri="{0D108BD9-81ED-4DB2-BD59-A6C34878D82A}">
                    <a16:rowId xmlns:a16="http://schemas.microsoft.com/office/drawing/2014/main" val="3093166026"/>
                  </a:ext>
                </a:extLst>
              </a:tr>
              <a:tr h="1019286">
                <a:tc>
                  <a:txBody>
                    <a:bodyPr/>
                    <a:lstStyle/>
                    <a:p>
                      <a:pPr algn="ctr"/>
                      <a:r>
                        <a:rPr lang="en-US" sz="2400" dirty="0"/>
                        <a:t>Car</a:t>
                      </a:r>
                    </a:p>
                  </a:txBody>
                  <a:tcPr anchor="ctr"/>
                </a:tc>
                <a:tc>
                  <a:txBody>
                    <a:bodyPr/>
                    <a:lstStyle/>
                    <a:p>
                      <a:pPr algn="ctr"/>
                      <a:r>
                        <a:rPr lang="en-US" sz="2400" dirty="0"/>
                        <a:t>Smooth Turn vs. Quick Turn</a:t>
                      </a:r>
                    </a:p>
                  </a:txBody>
                  <a:tcPr anchor="ctr"/>
                </a:tc>
                <a:tc>
                  <a:txBody>
                    <a:bodyPr/>
                    <a:lstStyle/>
                    <a:p>
                      <a:pPr algn="ctr"/>
                      <a:r>
                        <a:rPr lang="en-US" sz="2400" dirty="0"/>
                        <a:t>Amount of tire tread after 1000 miles</a:t>
                      </a:r>
                    </a:p>
                  </a:txBody>
                  <a:tcPr anchor="ctr"/>
                </a:tc>
                <a:tc>
                  <a:txBody>
                    <a:bodyPr/>
                    <a:lstStyle/>
                    <a:p>
                      <a:pPr algn="ctr"/>
                      <a:r>
                        <a:rPr lang="en-US" sz="2400" dirty="0"/>
                        <a:t>Difference in tread</a:t>
                      </a:r>
                    </a:p>
                  </a:txBody>
                  <a:tcPr anchor="ctr"/>
                </a:tc>
                <a:extLst>
                  <a:ext uri="{0D108BD9-81ED-4DB2-BD59-A6C34878D82A}">
                    <a16:rowId xmlns:a16="http://schemas.microsoft.com/office/drawing/2014/main" val="1930440026"/>
                  </a:ext>
                </a:extLst>
              </a:tr>
              <a:tr h="1019286">
                <a:tc>
                  <a:txBody>
                    <a:bodyPr/>
                    <a:lstStyle/>
                    <a:p>
                      <a:pPr algn="ctr"/>
                      <a:r>
                        <a:rPr lang="en-US" sz="2400" dirty="0"/>
                        <a:t>Textbook</a:t>
                      </a:r>
                    </a:p>
                  </a:txBody>
                  <a:tcPr anchor="ctr"/>
                </a:tc>
                <a:tc>
                  <a:txBody>
                    <a:bodyPr/>
                    <a:lstStyle/>
                    <a:p>
                      <a:pPr algn="ctr"/>
                      <a:r>
                        <a:rPr lang="en-US" sz="2400" dirty="0"/>
                        <a:t>UCLA vs. Amazon</a:t>
                      </a:r>
                    </a:p>
                  </a:txBody>
                  <a:tcPr anchor="ctr"/>
                </a:tc>
                <a:tc>
                  <a:txBody>
                    <a:bodyPr/>
                    <a:lstStyle/>
                    <a:p>
                      <a:pPr algn="ctr"/>
                      <a:r>
                        <a:rPr lang="en-US" sz="2400" dirty="0"/>
                        <a:t>Price of new text</a:t>
                      </a:r>
                    </a:p>
                  </a:txBody>
                  <a:tcPr anchor="ctr"/>
                </a:tc>
                <a:tc>
                  <a:txBody>
                    <a:bodyPr/>
                    <a:lstStyle/>
                    <a:p>
                      <a:pPr algn="ctr"/>
                      <a:r>
                        <a:rPr lang="en-US" sz="2400" dirty="0"/>
                        <a:t>Difference in price</a:t>
                      </a:r>
                    </a:p>
                  </a:txBody>
                  <a:tcPr anchor="ctr"/>
                </a:tc>
                <a:extLst>
                  <a:ext uri="{0D108BD9-81ED-4DB2-BD59-A6C34878D82A}">
                    <a16:rowId xmlns:a16="http://schemas.microsoft.com/office/drawing/2014/main" val="3455475971"/>
                  </a:ext>
                </a:extLst>
              </a:tr>
            </a:tbl>
          </a:graphicData>
        </a:graphic>
      </p:graphicFrame>
      <p:sp>
        <p:nvSpPr>
          <p:cNvPr id="4" name="Rounded Rectangle 3">
            <a:extLst>
              <a:ext uri="{FF2B5EF4-FFF2-40B4-BE49-F238E27FC236}">
                <a16:creationId xmlns:a16="http://schemas.microsoft.com/office/drawing/2014/main" id="{76BE883F-2FE7-94EC-6A8C-D8CAC95C5079}"/>
              </a:ext>
            </a:extLst>
          </p:cNvPr>
          <p:cNvSpPr/>
          <p:nvPr/>
        </p:nvSpPr>
        <p:spPr>
          <a:xfrm>
            <a:off x="126460" y="104551"/>
            <a:ext cx="11939080" cy="378565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sz="2400" dirty="0"/>
              <a:t>Are the following data paired? If yes, identify the observational unit, explanatory variable, measurement, and response variable. </a:t>
            </a:r>
          </a:p>
          <a:p>
            <a:pPr marL="342900" indent="-342900">
              <a:buFont typeface="Arial" panose="020B0604020202020204" pitchFamily="34" charset="0"/>
              <a:buChar char="•"/>
            </a:pPr>
            <a:r>
              <a:rPr lang="en-US" sz="2400" dirty="0"/>
              <a:t>Compare pre- (beginning of semester) and post-test (end of semester) scores of students.</a:t>
            </a:r>
          </a:p>
          <a:p>
            <a:pPr marL="342900" indent="-342900">
              <a:buFont typeface="Arial" panose="020B0604020202020204" pitchFamily="34" charset="0"/>
              <a:buChar char="•"/>
            </a:pPr>
            <a:r>
              <a:rPr lang="en-US" sz="2400" dirty="0"/>
              <a:t>Assess gender-related salary gap by comparing salaries of randomly sampled men and women.</a:t>
            </a:r>
          </a:p>
          <a:p>
            <a:pPr marL="342900" indent="-342900">
              <a:buFont typeface="Arial" panose="020B0604020202020204" pitchFamily="34" charset="0"/>
              <a:buChar char="•"/>
            </a:pPr>
            <a:r>
              <a:rPr lang="en-US" sz="2400" dirty="0"/>
              <a:t>Compare artery thicknesses at the beginning of a study and after 2 years of taking Vitamin E for the same group of patients.</a:t>
            </a:r>
          </a:p>
          <a:p>
            <a:pPr marL="342900" indent="-342900">
              <a:buFont typeface="Arial" panose="020B0604020202020204" pitchFamily="34" charset="0"/>
              <a:buChar char="•"/>
            </a:pPr>
            <a:r>
              <a:rPr lang="en-US" sz="2400" dirty="0"/>
              <a:t> Assess effectiveness of a diet regimen by comparing the before and after weights of subjects.</a:t>
            </a:r>
          </a:p>
        </p:txBody>
      </p:sp>
    </p:spTree>
    <p:extLst>
      <p:ext uri="{BB962C8B-B14F-4D97-AF65-F5344CB8AC3E}">
        <p14:creationId xmlns:p14="http://schemas.microsoft.com/office/powerpoint/2010/main" val="1482195703"/>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046988"/>
              </a:xfrm>
              <a:prstGeom prst="rect">
                <a:avLst/>
              </a:prstGeom>
              <a:noFill/>
            </p:spPr>
            <p:txBody>
              <a:bodyPr wrap="square" rtlCol="0">
                <a:spAutoFit/>
              </a:bodyPr>
              <a:lstStyle/>
              <a:p>
                <a:r>
                  <a:rPr lang="en-US" sz="2400" dirty="0"/>
                  <a:t>Our sample statistic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m:rPr>
                            <m:sty m:val="p"/>
                          </m:rPr>
                          <a:rPr lang="en-US" sz="2400" b="0" i="0" smtClean="0">
                            <a:latin typeface="Cambria Math" panose="02040503050406030204" pitchFamily="18" charset="0"/>
                          </a:rPr>
                          <m:t>diff</m:t>
                        </m:r>
                      </m:sub>
                    </m:sSub>
                  </m:oMath>
                </a14:m>
                <a:r>
                  <a:rPr lang="en-US" sz="2400" dirty="0"/>
                  <a:t>) represents our best guess for the true population parameter,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𝑑𝑖𝑓𝑓</m:t>
                        </m:r>
                      </m:sub>
                    </m:sSub>
                  </m:oMath>
                </a14:m>
                <a:r>
                  <a:rPr lang="en-US" sz="2400" dirty="0"/>
                  <a:t>). We know this best guess is not perfect; we expect error (variability) due to the sampling process. </a:t>
                </a:r>
              </a:p>
              <a:p>
                <a:endParaRPr lang="en-US" sz="2400" dirty="0"/>
              </a:p>
              <a:p>
                <a:r>
                  <a:rPr lang="en-US" sz="2400" dirty="0"/>
                  <a:t>Because we can’t know the truth directly, we infer the truth via:</a:t>
                </a:r>
              </a:p>
              <a:p>
                <a:endParaRPr lang="en-US" sz="2400" dirty="0"/>
              </a:p>
              <a:p>
                <a:pPr marL="457200" indent="-457200">
                  <a:buFont typeface="+mj-lt"/>
                  <a:buAutoNum type="arabicPeriod"/>
                </a:pPr>
                <a:r>
                  <a:rPr lang="en-US" sz="2400" dirty="0"/>
                  <a:t>A confidence interval </a:t>
                </a:r>
              </a:p>
              <a:p>
                <a:pPr marL="457200" indent="-457200">
                  <a:buFont typeface="+mj-lt"/>
                  <a:buAutoNum type="arabicPeriod"/>
                </a:pPr>
                <a:r>
                  <a:rPr lang="en-US" sz="2400" dirty="0"/>
                  <a:t>A hypothesis test</a:t>
                </a:r>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450923"/>
                <a:ext cx="8457310" cy="3046988"/>
              </a:xfrm>
              <a:prstGeom prst="rect">
                <a:avLst/>
              </a:prstGeom>
              <a:blipFill>
                <a:blip r:embed="rId3"/>
                <a:stretch>
                  <a:fillRect l="-1199" t="-1245" r="-150" b="-4564"/>
                </a:stretch>
              </a:blipFill>
            </p:spPr>
            <p:txBody>
              <a:bodyPr/>
              <a:lstStyle/>
              <a:p>
                <a:r>
                  <a:rPr lang="en-US">
                    <a:noFill/>
                  </a:rPr>
                  <a:t> </a:t>
                </a:r>
              </a:p>
            </p:txBody>
          </p:sp>
        </mc:Fallback>
      </mc:AlternateContent>
    </p:spTree>
    <p:extLst>
      <p:ext uri="{BB962C8B-B14F-4D97-AF65-F5344CB8AC3E}">
        <p14:creationId xmlns:p14="http://schemas.microsoft.com/office/powerpoint/2010/main" val="19570965"/>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2" y="276950"/>
                <a:ext cx="8457310" cy="5598456"/>
              </a:xfrm>
              <a:prstGeom prst="rect">
                <a:avLst/>
              </a:prstGeom>
              <a:noFill/>
            </p:spPr>
            <p:txBody>
              <a:bodyPr wrap="square" rtlCol="0">
                <a:spAutoFit/>
              </a:bodyPr>
              <a:lstStyle/>
              <a:p>
                <a:r>
                  <a:rPr lang="en-US" sz="2400" dirty="0"/>
                  <a:t>In either case, we need the sampling distribution for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 </a:t>
                </a:r>
              </a:p>
              <a:p>
                <a:endParaRPr lang="en-US" sz="2400" dirty="0"/>
              </a:p>
              <a:p>
                <a:r>
                  <a:rPr lang="en-US" sz="2400" dirty="0"/>
                  <a:t>We can approximate it via the central limit theorem as long as:</a:t>
                </a:r>
              </a:p>
              <a:p>
                <a:pPr marL="514350" indent="-514350">
                  <a:buFont typeface="+mj-lt"/>
                  <a:buAutoNum type="arabicPeriod"/>
                </a:pPr>
                <a:r>
                  <a:rPr lang="en-US" sz="2400" dirty="0"/>
                  <a:t>The sample’s observations are </a:t>
                </a:r>
                <a:r>
                  <a:rPr lang="en-US" sz="2400" b="1" dirty="0"/>
                  <a:t>independent</a:t>
                </a:r>
              </a:p>
              <a:p>
                <a:pPr marL="514350" indent="-514350">
                  <a:buFont typeface="+mj-lt"/>
                  <a:buAutoNum type="arabicPeriod"/>
                </a:pPr>
                <a:r>
                  <a:rPr lang="en-US" sz="2400" dirty="0"/>
                  <a:t>The sample size is </a:t>
                </a:r>
                <a:r>
                  <a:rPr lang="en-US" sz="2400" b="1" dirty="0"/>
                  <a:t>large enough</a:t>
                </a:r>
                <a:r>
                  <a:rPr lang="en-US" sz="2400" dirty="0"/>
                  <a: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≥30</m:t>
                    </m:r>
                  </m:oMath>
                </a14:m>
                <a:r>
                  <a:rPr lang="en-US" sz="2400" dirty="0"/>
                  <a:t>, or clearly normally distributed with no outliers</a:t>
                </a:r>
              </a:p>
              <a:p>
                <a:pPr marL="514350" indent="-514350">
                  <a:buFont typeface="+mj-lt"/>
                  <a:buAutoNum type="arabicPeriod"/>
                </a:pPr>
                <a:endParaRPr lang="en-US" sz="2400" dirty="0"/>
              </a:p>
              <a:p>
                <a:r>
                  <a:rPr lang="en-US" sz="2400" dirty="0"/>
                  <a:t>When these conditions are met, variability of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 is well described by: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𝑑𝑖𝑓𝑓</m:t>
                            </m:r>
                          </m:sub>
                        </m:sSub>
                      </m:num>
                      <m:den>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𝑑𝑖𝑓𝑓</m:t>
                            </m:r>
                          </m:sub>
                        </m:sSub>
                      </m:den>
                    </m:f>
                  </m:oMath>
                </a14:m>
                <a:endParaRPr lang="en-US" sz="2400" dirty="0"/>
              </a:p>
              <a:p>
                <a:endParaRPr lang="en-US" sz="2400" dirty="0"/>
              </a:p>
              <a:p>
                <a:endParaRPr lang="en-US" sz="2400" dirty="0"/>
              </a:p>
              <a:p>
                <a:endParaRPr lang="en-US" sz="2400" dirty="0"/>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2" y="276950"/>
                <a:ext cx="8457310" cy="5598456"/>
              </a:xfrm>
              <a:prstGeom prst="rect">
                <a:avLst/>
              </a:prstGeom>
              <a:blipFill>
                <a:blip r:embed="rId3"/>
                <a:stretch>
                  <a:fillRect l="-1199" t="-679"/>
                </a:stretch>
              </a:blipFill>
            </p:spPr>
            <p:txBody>
              <a:bodyPr/>
              <a:lstStyle/>
              <a:p>
                <a:r>
                  <a:rPr lang="en-US">
                    <a:noFill/>
                  </a:rPr>
                  <a:t> </a:t>
                </a:r>
              </a:p>
            </p:txBody>
          </p:sp>
        </mc:Fallback>
      </mc:AlternateContent>
    </p:spTree>
    <p:extLst>
      <p:ext uri="{BB962C8B-B14F-4D97-AF65-F5344CB8AC3E}">
        <p14:creationId xmlns:p14="http://schemas.microsoft.com/office/powerpoint/2010/main" val="2789328326"/>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2" y="276950"/>
                <a:ext cx="8457310" cy="7164654"/>
              </a:xfrm>
              <a:prstGeom prst="rect">
                <a:avLst/>
              </a:prstGeom>
              <a:noFill/>
            </p:spPr>
            <p:txBody>
              <a:bodyPr wrap="square" rtlCol="0">
                <a:spAutoFit/>
              </a:bodyPr>
              <a:lstStyle/>
              <a:p>
                <a:r>
                  <a:rPr lang="en-US" sz="2400" dirty="0"/>
                  <a:t>In either case, we need the sampling distribution for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 </a:t>
                </a:r>
              </a:p>
              <a:p>
                <a:endParaRPr lang="en-US" sz="2400" dirty="0"/>
              </a:p>
              <a:p>
                <a:r>
                  <a:rPr lang="en-US" sz="2400" dirty="0"/>
                  <a:t>We can approximate it via the central limit theorem as long as:</a:t>
                </a:r>
              </a:p>
              <a:p>
                <a:pPr marL="514350" indent="-514350">
                  <a:buFont typeface="+mj-lt"/>
                  <a:buAutoNum type="arabicPeriod"/>
                </a:pPr>
                <a:r>
                  <a:rPr lang="en-US" sz="2400" dirty="0"/>
                  <a:t>The sample’s observations are </a:t>
                </a:r>
                <a:r>
                  <a:rPr lang="en-US" sz="2400" b="1" dirty="0"/>
                  <a:t>independent</a:t>
                </a:r>
              </a:p>
              <a:p>
                <a:pPr marL="514350" indent="-514350">
                  <a:buFont typeface="+mj-lt"/>
                  <a:buAutoNum type="arabicPeriod"/>
                </a:pPr>
                <a:r>
                  <a:rPr lang="en-US" sz="2400" dirty="0"/>
                  <a:t>The sample size is </a:t>
                </a:r>
                <a:r>
                  <a:rPr lang="en-US" sz="2400" b="1" dirty="0"/>
                  <a:t>large enough</a:t>
                </a:r>
                <a:r>
                  <a:rPr lang="en-US" sz="2400" dirty="0"/>
                  <a: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≥30</m:t>
                    </m:r>
                  </m:oMath>
                </a14:m>
                <a:r>
                  <a:rPr lang="en-US" sz="2400" dirty="0"/>
                  <a:t>, or clearly normally distributed with no outliers</a:t>
                </a:r>
              </a:p>
              <a:p>
                <a:pPr marL="514350" indent="-514350">
                  <a:buFont typeface="+mj-lt"/>
                  <a:buAutoNum type="arabicPeriod"/>
                </a:pPr>
                <a:endParaRPr lang="en-US" sz="2400" dirty="0"/>
              </a:p>
              <a:p>
                <a:r>
                  <a:rPr lang="en-US" sz="2400" dirty="0"/>
                  <a:t>When these conditions are met, variability of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 is well described by: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𝑑𝑖𝑓𝑓</m:t>
                            </m:r>
                          </m:sub>
                        </m:sSub>
                      </m:num>
                      <m:den>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𝑑𝑖𝑓𝑓</m:t>
                            </m:r>
                          </m:sub>
                        </m:sSub>
                      </m:den>
                    </m:f>
                  </m:oMath>
                </a14:m>
                <a:endParaRPr lang="en-US" sz="2400" dirty="0"/>
              </a:p>
              <a:p>
                <a:endParaRPr lang="en-US" sz="2400" dirty="0"/>
              </a:p>
              <a:p>
                <a:r>
                  <a:rPr lang="en-US" sz="2400" dirty="0"/>
                  <a:t>We typically use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𝑑𝑖𝑓𝑓</m:t>
                        </m:r>
                      </m:sub>
                    </m:sSub>
                  </m:oMath>
                </a14:m>
                <a:r>
                  <a:rPr lang="en-US" sz="2400" dirty="0"/>
                  <a:t> (sample variance), as the best guess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𝑑𝑖𝑓𝑓</m:t>
                        </m:r>
                      </m:sub>
                    </m:sSub>
                  </m:oMath>
                </a14:m>
                <a:r>
                  <a:rPr lang="en-US" sz="2400" dirty="0"/>
                  <a:t> (population variance). However, this is less precise with small samples. </a:t>
                </a:r>
              </a:p>
              <a:p>
                <a:r>
                  <a:rPr lang="en-US" sz="2400" dirty="0"/>
                  <a:t>As a solution, we use the t-distribution to model the sampling distribution of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endParaRPr lang="en-US" sz="2400" dirty="0"/>
              </a:p>
              <a:p>
                <a:endParaRPr lang="en-US" sz="2400" dirty="0"/>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2" y="276950"/>
                <a:ext cx="8457310" cy="7164654"/>
              </a:xfrm>
              <a:prstGeom prst="rect">
                <a:avLst/>
              </a:prstGeom>
              <a:blipFill>
                <a:blip r:embed="rId3"/>
                <a:stretch>
                  <a:fillRect l="-1199" t="-530"/>
                </a:stretch>
              </a:blipFill>
            </p:spPr>
            <p:txBody>
              <a:bodyPr/>
              <a:lstStyle/>
              <a:p>
                <a:r>
                  <a:rPr lang="en-US">
                    <a:noFill/>
                  </a:rPr>
                  <a:t> </a:t>
                </a:r>
              </a:p>
            </p:txBody>
          </p:sp>
        </mc:Fallback>
      </mc:AlternateContent>
    </p:spTree>
    <p:extLst>
      <p:ext uri="{BB962C8B-B14F-4D97-AF65-F5344CB8AC3E}">
        <p14:creationId xmlns:p14="http://schemas.microsoft.com/office/powerpoint/2010/main" val="41021240"/>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2414572"/>
              </a:xfrm>
              <a:prstGeom prst="rect">
                <a:avLst/>
              </a:prstGeom>
              <a:noFill/>
            </p:spPr>
            <p:txBody>
              <a:bodyPr wrap="square" rtlCol="0">
                <a:spAutoFit/>
              </a:bodyPr>
              <a:lstStyle/>
              <a:p>
                <a:r>
                  <a:rPr lang="en-US" sz="2400" b="1" dirty="0"/>
                  <a:t>Confidence Interval for Paired Means</a:t>
                </a:r>
                <a:endParaRPr lang="en-US" sz="2400" dirty="0"/>
              </a:p>
              <a:p>
                <a:endParaRPr lang="en-US" sz="2400" dirty="0"/>
              </a:p>
              <a:p>
                <a:r>
                  <a:rPr lang="en-US" sz="2400" dirty="0"/>
                  <a:t>For confidence intervals, we use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𝑑𝑖𝑓𝑓</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𝑑𝑖𝑓𝑓</m:t>
                        </m:r>
                      </m:sub>
                    </m:sSub>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b="0" i="1" smtClean="0">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𝑑𝑖𝑓𝑓</m:t>
                              </m:r>
                            </m:sub>
                          </m:sSub>
                        </m:den>
                      </m:f>
                    </m:oMath>
                  </m:oMathPara>
                </a14:m>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2414572"/>
              </a:xfrm>
              <a:prstGeom prst="rect">
                <a:avLst/>
              </a:prstGeom>
              <a:blipFill>
                <a:blip r:embed="rId3"/>
                <a:stretch>
                  <a:fillRect l="-1199" t="-2083" b="-1042"/>
                </a:stretch>
              </a:blipFill>
            </p:spPr>
            <p:txBody>
              <a:bodyPr/>
              <a:lstStyle/>
              <a:p>
                <a:r>
                  <a:rPr lang="en-US">
                    <a:noFill/>
                  </a:rPr>
                  <a:t> </a:t>
                </a:r>
              </a:p>
            </p:txBody>
          </p:sp>
        </mc:Fallback>
      </mc:AlternateContent>
    </p:spTree>
    <p:extLst>
      <p:ext uri="{BB962C8B-B14F-4D97-AF65-F5344CB8AC3E}">
        <p14:creationId xmlns:p14="http://schemas.microsoft.com/office/powerpoint/2010/main" val="2720039696"/>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317272"/>
              </a:xfrm>
              <a:prstGeom prst="rect">
                <a:avLst/>
              </a:prstGeom>
              <a:noFill/>
            </p:spPr>
            <p:txBody>
              <a:bodyPr wrap="square" rtlCol="0">
                <a:spAutoFit/>
              </a:bodyPr>
              <a:lstStyle/>
              <a:p>
                <a:r>
                  <a:rPr lang="en-US" sz="2400" b="1" dirty="0"/>
                  <a:t>Confidence Interval for Paired Means</a:t>
                </a:r>
                <a:endParaRPr lang="en-US" sz="2400" dirty="0"/>
              </a:p>
              <a:p>
                <a:endParaRPr lang="en-US" sz="2400" dirty="0"/>
              </a:p>
              <a:p>
                <a:r>
                  <a:rPr lang="en-US" sz="2400" dirty="0"/>
                  <a:t>For confidence intervals, we use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𝑑𝑖𝑓𝑓</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𝑑𝑖𝑓𝑓</m:t>
                        </m:r>
                      </m:sub>
                    </m:sSub>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𝑑𝑖𝑓𝑓</m:t>
                              </m:r>
                            </m:sub>
                          </m:sSub>
                        </m:den>
                      </m:f>
                    </m:oMath>
                  </m:oMathPara>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𝑆𝐸</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r>
                          <a:rPr lang="en-US" sz="2400" b="0" i="1" smtClean="0">
                            <a:latin typeface="Cambria Math" panose="02040503050406030204" pitchFamily="18" charset="0"/>
                          </a:rPr>
                          <m:t> +</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𝑡</m:t>
                            </m:r>
                          </m:e>
                          <m:sup>
                            <m:r>
                              <a:rPr lang="en-US" sz="2400" b="0" i="1">
                                <a:latin typeface="Cambria Math" panose="02040503050406030204" pitchFamily="18" charset="0"/>
                              </a:rPr>
                              <m:t>∗</m:t>
                            </m:r>
                          </m:sup>
                        </m:sSup>
                        <m:r>
                          <m:rPr>
                            <m:sty m:val="p"/>
                          </m:rPr>
                          <a:rPr lang="en-US" sz="2400" b="0" i="0" smtClean="0">
                            <a:latin typeface="Cambria Math" panose="02040503050406030204" pitchFamily="18" charset="0"/>
                          </a:rPr>
                          <m:t>SE</m:t>
                        </m:r>
                      </m:e>
                    </m:d>
                  </m:oMath>
                </a14:m>
                <a:endParaRPr lang="en-US" sz="2400" dirty="0"/>
              </a:p>
              <a:p>
                <a:endParaRPr lang="en-US" sz="2400" dirty="0"/>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317272"/>
              </a:xfrm>
              <a:prstGeom prst="rect">
                <a:avLst/>
              </a:prstGeom>
              <a:blipFill>
                <a:blip r:embed="rId3"/>
                <a:stretch>
                  <a:fillRect l="-1199" t="-1173" r="-2099"/>
                </a:stretch>
              </a:blipFill>
            </p:spPr>
            <p:txBody>
              <a:bodyPr/>
              <a:lstStyle/>
              <a:p>
                <a:r>
                  <a:rPr lang="en-US">
                    <a:noFill/>
                  </a:rPr>
                  <a:t> </a:t>
                </a:r>
              </a:p>
            </p:txBody>
          </p:sp>
        </mc:Fallback>
      </mc:AlternateContent>
    </p:spTree>
    <p:extLst>
      <p:ext uri="{BB962C8B-B14F-4D97-AF65-F5344CB8AC3E}">
        <p14:creationId xmlns:p14="http://schemas.microsoft.com/office/powerpoint/2010/main" val="2147641829"/>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r>
              <a:rPr lang="en-US" sz="2400" dirty="0"/>
              <a:t>Final project </a:t>
            </a:r>
          </a:p>
          <a:p>
            <a:r>
              <a:rPr lang="en-US" sz="2400" dirty="0"/>
              <a:t>Inference for numerical variables</a:t>
            </a:r>
          </a:p>
          <a:p>
            <a:pPr lvl="1"/>
            <a:r>
              <a:rPr lang="en-US" sz="2200" dirty="0"/>
              <a:t>Paired means </a:t>
            </a:r>
          </a:p>
          <a:p>
            <a:r>
              <a:rPr lang="en-US" sz="2400" dirty="0"/>
              <a:t>Note: We will work on Quiz 5 in class on Thursday </a:t>
            </a:r>
          </a:p>
        </p:txBody>
      </p:sp>
    </p:spTree>
    <p:extLst>
      <p:ext uri="{BB962C8B-B14F-4D97-AF65-F5344CB8AC3E}">
        <p14:creationId xmlns:p14="http://schemas.microsoft.com/office/powerpoint/2010/main" val="108554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5097036"/>
              </a:xfrm>
              <a:prstGeom prst="rect">
                <a:avLst/>
              </a:prstGeom>
              <a:noFill/>
            </p:spPr>
            <p:txBody>
              <a:bodyPr wrap="square" rtlCol="0">
                <a:spAutoFit/>
              </a:bodyPr>
              <a:lstStyle/>
              <a:p>
                <a:r>
                  <a:rPr lang="en-US" sz="2400" b="1" dirty="0"/>
                  <a:t>Confidence Interval for Paired Means</a:t>
                </a:r>
                <a:endParaRPr lang="en-US" sz="2400" dirty="0"/>
              </a:p>
              <a:p>
                <a:endParaRPr lang="en-US" sz="2400" dirty="0"/>
              </a:p>
              <a:p>
                <a:r>
                  <a:rPr lang="en-US" sz="2400" dirty="0"/>
                  <a:t>For confidence intervals, we use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𝑑𝑖𝑓𝑓</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𝑑𝑖𝑓𝑓</m:t>
                        </m:r>
                      </m:sub>
                    </m:sSub>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𝑑𝑖𝑓𝑓</m:t>
                              </m:r>
                            </m:sub>
                          </m:sSub>
                        </m:den>
                      </m:f>
                    </m:oMath>
                  </m:oMathPara>
                </a14:m>
                <a:endParaRPr lang="en-US" sz="2400" dirty="0"/>
              </a:p>
              <a:p>
                <a:endParaRPr lang="en-US" sz="2400" dirty="0"/>
              </a:p>
              <a:p>
                <a:r>
                  <a:rPr lang="en-US" sz="2400" dirty="0"/>
                  <a:t>We use </a:t>
                </a:r>
                <a14:m>
                  <m:oMath xmlns:m="http://schemas.openxmlformats.org/officeDocument/2006/math">
                    <m:r>
                      <a:rPr lang="en-US" sz="2400" i="1">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sup>
                        </m:sSup>
                        <m:r>
                          <a:rPr lang="en-US" sz="2400" i="1">
                            <a:latin typeface="Cambria Math" panose="02040503050406030204" pitchFamily="18" charset="0"/>
                          </a:rPr>
                          <m:t>𝑆𝐸</m:t>
                        </m:r>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sup>
                        </m:sSup>
                        <m:r>
                          <m:rPr>
                            <m:sty m:val="p"/>
                          </m:rPr>
                          <a:rPr lang="en-US" sz="2400">
                            <a:latin typeface="Cambria Math" panose="02040503050406030204" pitchFamily="18" charset="0"/>
                          </a:rPr>
                          <m:t>SE</m:t>
                        </m:r>
                      </m:e>
                    </m:d>
                  </m:oMath>
                </a14:m>
                <a:endParaRPr lang="en-US" sz="2400" dirty="0"/>
              </a:p>
              <a:p>
                <a:endParaRPr lang="en-US" sz="2400" dirty="0"/>
              </a:p>
              <a:p>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𝑑𝑓</m:t>
                        </m:r>
                      </m:sub>
                      <m:sup>
                        <m:r>
                          <a:rPr lang="en-US" sz="2400" b="0" i="1" smtClean="0">
                            <a:latin typeface="Cambria Math" panose="02040503050406030204" pitchFamily="18" charset="0"/>
                          </a:rPr>
                          <m:t>∗</m:t>
                        </m:r>
                      </m:sup>
                    </m:sSubSup>
                  </m:oMath>
                </a14:m>
                <a:r>
                  <a:rPr lang="en-US" sz="2400" dirty="0"/>
                  <a:t> is calculated from a specified percentile on the t-distribution</a:t>
                </a:r>
              </a:p>
              <a:p>
                <a:r>
                  <a:rPr lang="en-US" sz="2400" dirty="0"/>
                  <a:t>	Ex. 2.5</a:t>
                </a:r>
                <a:r>
                  <a:rPr lang="en-US" sz="2400" baseline="30000" dirty="0"/>
                  <a:t>th</a:t>
                </a:r>
                <a:r>
                  <a:rPr lang="en-US" sz="2400" dirty="0"/>
                  <a:t> percentile of a for 95% confidence </a:t>
                </a:r>
              </a:p>
              <a:p>
                <a:endParaRPr lang="en-US" sz="2400" dirty="0"/>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5097036"/>
              </a:xfrm>
              <a:prstGeom prst="rect">
                <a:avLst/>
              </a:prstGeom>
              <a:blipFill>
                <a:blip r:embed="rId3"/>
                <a:stretch>
                  <a:fillRect l="-1199" t="-993" r="-2099"/>
                </a:stretch>
              </a:blipFill>
            </p:spPr>
            <p:txBody>
              <a:bodyPr/>
              <a:lstStyle/>
              <a:p>
                <a:r>
                  <a:rPr lang="en-US">
                    <a:noFill/>
                  </a:rPr>
                  <a:t> </a:t>
                </a:r>
              </a:p>
            </p:txBody>
          </p:sp>
        </mc:Fallback>
      </mc:AlternateContent>
    </p:spTree>
    <p:extLst>
      <p:ext uri="{BB962C8B-B14F-4D97-AF65-F5344CB8AC3E}">
        <p14:creationId xmlns:p14="http://schemas.microsoft.com/office/powerpoint/2010/main" val="3651266064"/>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727704"/>
              </a:xfrm>
              <a:prstGeom prst="rect">
                <a:avLst/>
              </a:prstGeom>
              <a:noFill/>
            </p:spPr>
            <p:txBody>
              <a:bodyPr wrap="square" rtlCol="0">
                <a:spAutoFit/>
              </a:bodyPr>
              <a:lstStyle/>
              <a:p>
                <a:r>
                  <a:rPr lang="en-US" sz="2400" b="1" dirty="0"/>
                  <a:t>Confidence Interval for Paired Means</a:t>
                </a:r>
                <a:endParaRPr lang="en-US" sz="2400" dirty="0"/>
              </a:p>
              <a:p>
                <a:endParaRPr lang="en-US" sz="2400" dirty="0"/>
              </a:p>
              <a:p>
                <a:r>
                  <a:rPr lang="en-US" sz="2400" dirty="0"/>
                  <a:t>For confidence intervals, we use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𝑑𝑖𝑓𝑓</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𝑑𝑖𝑓𝑓</m:t>
                        </m:r>
                      </m:sub>
                    </m:sSub>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𝑑𝑖𝑓𝑓</m:t>
                              </m:r>
                            </m:sub>
                          </m:sSub>
                        </m:den>
                      </m:f>
                    </m:oMath>
                  </m:oMathPara>
                </a14:m>
                <a:endParaRPr lang="en-US" sz="2400" dirty="0"/>
              </a:p>
              <a:p>
                <a:endParaRPr lang="en-US" sz="2400" dirty="0"/>
              </a:p>
              <a:p>
                <a:r>
                  <a:rPr lang="en-US" sz="2400" dirty="0"/>
                  <a:t>We use </a:t>
                </a:r>
                <a14:m>
                  <m:oMath xmlns:m="http://schemas.openxmlformats.org/officeDocument/2006/math">
                    <m:r>
                      <a:rPr lang="en-US" sz="2400" i="1">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sup>
                        </m:sSup>
                        <m:r>
                          <a:rPr lang="en-US" sz="2400" i="1">
                            <a:latin typeface="Cambria Math" panose="02040503050406030204" pitchFamily="18" charset="0"/>
                          </a:rPr>
                          <m:t>𝑆𝐸</m:t>
                        </m:r>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sup>
                        </m:sSup>
                        <m:r>
                          <m:rPr>
                            <m:sty m:val="p"/>
                          </m:rPr>
                          <a:rPr lang="en-US" sz="2400">
                            <a:latin typeface="Cambria Math" panose="02040503050406030204" pitchFamily="18" charset="0"/>
                          </a:rPr>
                          <m:t>SE</m:t>
                        </m:r>
                      </m:e>
                    </m:d>
                  </m:oMath>
                </a14:m>
                <a:endParaRPr lang="en-US" sz="2400" dirty="0"/>
              </a:p>
              <a:p>
                <a:endParaRPr lang="en-US" sz="2400" dirty="0"/>
              </a:p>
              <a:p>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oMath>
                </a14:m>
                <a:r>
                  <a:rPr lang="en-US" sz="2400" dirty="0"/>
                  <a:t> is calculated from a specified percentile on the t-distribution 	Ex. 2.5</a:t>
                </a:r>
                <a:r>
                  <a:rPr lang="en-US" sz="2400" baseline="30000" dirty="0"/>
                  <a:t>th</a:t>
                </a:r>
                <a:r>
                  <a:rPr lang="en-US" sz="2400" dirty="0"/>
                  <a:t> percentile of a for 95% confidence</a:t>
                </a:r>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727704"/>
              </a:xfrm>
              <a:prstGeom prst="rect">
                <a:avLst/>
              </a:prstGeom>
              <a:blipFill>
                <a:blip r:embed="rId3"/>
                <a:stretch>
                  <a:fillRect l="-1199" t="-1070" r="-2099" b="-18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ounded Rectangle 3">
                <a:extLst>
                  <a:ext uri="{FF2B5EF4-FFF2-40B4-BE49-F238E27FC236}">
                    <a16:creationId xmlns:a16="http://schemas.microsoft.com/office/drawing/2014/main" id="{FEF61058-CE27-96E6-6653-939A297C91BD}"/>
                  </a:ext>
                </a:extLst>
              </p:cNvPr>
              <p:cNvSpPr/>
              <p:nvPr/>
            </p:nvSpPr>
            <p:spPr>
              <a:xfrm>
                <a:off x="0" y="4899804"/>
                <a:ext cx="12192000" cy="183350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that on average WSU students work more during the summer than during the semester. You perform an experiment to statistically test this suspicion. You sample 100 students and calculate the difference in average number of hours worked per week between the summer and semester to be 30,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=1.5</m:t>
                    </m:r>
                  </m:oMath>
                </a14:m>
                <a:r>
                  <a:rPr lang="en-US" sz="2400" dirty="0"/>
                  <a:t>. Calculate a 95% CI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𝑑𝑖𝑓𝑓</m:t>
                        </m:r>
                      </m:sub>
                    </m:sSub>
                  </m:oMath>
                </a14:m>
                <a:r>
                  <a:rPr lang="en-US" sz="2400" dirty="0"/>
                  <a:t> from your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a:t>
                </a:r>
              </a:p>
            </p:txBody>
          </p:sp>
        </mc:Choice>
        <mc:Fallback xmlns="">
          <p:sp>
            <p:nvSpPr>
              <p:cNvPr id="4" name="Rounded Rectangle 3">
                <a:extLst>
                  <a:ext uri="{FF2B5EF4-FFF2-40B4-BE49-F238E27FC236}">
                    <a16:creationId xmlns:a16="http://schemas.microsoft.com/office/drawing/2014/main" id="{FEF61058-CE27-96E6-6653-939A297C91BD}"/>
                  </a:ext>
                </a:extLst>
              </p:cNvPr>
              <p:cNvSpPr>
                <a:spLocks noRot="1" noChangeAspect="1" noMove="1" noResize="1" noEditPoints="1" noAdjustHandles="1" noChangeArrowheads="1" noChangeShapeType="1" noTextEdit="1"/>
              </p:cNvSpPr>
              <p:nvPr/>
            </p:nvSpPr>
            <p:spPr>
              <a:xfrm>
                <a:off x="0" y="4899804"/>
                <a:ext cx="12192000" cy="1833505"/>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88384114"/>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2942152"/>
              </a:xfrm>
              <a:prstGeom prst="rect">
                <a:avLst/>
              </a:prstGeom>
              <a:noFill/>
            </p:spPr>
            <p:txBody>
              <a:bodyPr wrap="square" rtlCol="0">
                <a:spAutoFit/>
              </a:bodyPr>
              <a:lstStyle/>
              <a:p>
                <a:r>
                  <a:rPr lang="en-US" sz="2400" b="1" dirty="0"/>
                  <a:t>Hypothesis Test for Paired Means</a:t>
                </a:r>
              </a:p>
              <a:p>
                <a:endParaRPr lang="en-US" sz="2400" dirty="0"/>
              </a:p>
              <a:p>
                <a:r>
                  <a:rPr lang="en-US" sz="2400" dirty="0"/>
                  <a:t>When the conditions are met so that the distribution of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m:rPr>
                            <m:sty m:val="p"/>
                          </m:rPr>
                          <a:rPr lang="en-US" sz="2400" b="0" i="0" smtClean="0">
                            <a:latin typeface="Cambria Math" panose="02040503050406030204" pitchFamily="18" charset="0"/>
                          </a:rPr>
                          <m:t>diff</m:t>
                        </m:r>
                      </m:sub>
                    </m:sSub>
                  </m:oMath>
                </a14:m>
                <a:r>
                  <a:rPr lang="en-US" sz="2400" dirty="0"/>
                  <a:t> can be modeled with a t-distribution, variability of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 is well described by: </a:t>
                </a:r>
              </a:p>
              <a:p>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b="0" i="1" smtClean="0">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𝑑𝑖𝑓𝑓</m:t>
                            </m:r>
                          </m:sub>
                        </m:sSub>
                      </m:den>
                    </m:f>
                  </m:oMath>
                </a14:m>
                <a:r>
                  <a:rPr lang="en-US" sz="2400" dirty="0"/>
                  <a:t> </a:t>
                </a:r>
              </a:p>
              <a:p>
                <a:r>
                  <a:rPr lang="en-US" sz="2400" dirty="0"/>
                  <a:t> </a:t>
                </a:r>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2942152"/>
              </a:xfrm>
              <a:prstGeom prst="rect">
                <a:avLst/>
              </a:prstGeom>
              <a:blipFill>
                <a:blip r:embed="rId3"/>
                <a:stretch>
                  <a:fillRect l="-1199" t="-1717"/>
                </a:stretch>
              </a:blipFill>
            </p:spPr>
            <p:txBody>
              <a:bodyPr/>
              <a:lstStyle/>
              <a:p>
                <a:r>
                  <a:rPr lang="en-US">
                    <a:noFill/>
                  </a:rPr>
                  <a:t> </a:t>
                </a:r>
              </a:p>
            </p:txBody>
          </p:sp>
        </mc:Fallback>
      </mc:AlternateContent>
    </p:spTree>
    <p:extLst>
      <p:ext uri="{BB962C8B-B14F-4D97-AF65-F5344CB8AC3E}">
        <p14:creationId xmlns:p14="http://schemas.microsoft.com/office/powerpoint/2010/main" val="501917354"/>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732449"/>
              </a:xfrm>
              <a:prstGeom prst="rect">
                <a:avLst/>
              </a:prstGeom>
              <a:noFill/>
            </p:spPr>
            <p:txBody>
              <a:bodyPr wrap="square" rtlCol="0">
                <a:spAutoFit/>
              </a:bodyPr>
              <a:lstStyle/>
              <a:p>
                <a:r>
                  <a:rPr lang="en-US" sz="2400" b="1" dirty="0"/>
                  <a:t>Hypothesis Test for Paired Means</a:t>
                </a:r>
              </a:p>
              <a:p>
                <a:endParaRPr lang="en-US" sz="2400" dirty="0"/>
              </a:p>
              <a:p>
                <a:r>
                  <a:rPr lang="en-US" sz="2400" dirty="0"/>
                  <a:t>When the conditions are met so that the distribution of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m:rPr>
                            <m:sty m:val="p"/>
                          </m:rPr>
                          <a:rPr lang="en-US" sz="2400">
                            <a:latin typeface="Cambria Math" panose="02040503050406030204" pitchFamily="18" charset="0"/>
                          </a:rPr>
                          <m:t>diff</m:t>
                        </m:r>
                      </m:sub>
                    </m:sSub>
                  </m:oMath>
                </a14:m>
                <a:r>
                  <a:rPr lang="en-US" sz="2400" dirty="0"/>
                  <a:t> can be modeled with a t-distribution, variability of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oMath>
                </a14:m>
                <a:r>
                  <a:rPr lang="en-US" sz="2400" dirty="0"/>
                  <a:t> is well described by: </a:t>
                </a:r>
              </a:p>
              <a:p>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𝑑𝑖𝑓𝑓</m:t>
                            </m:r>
                          </m:sub>
                        </m:sSub>
                      </m:den>
                    </m:f>
                  </m:oMath>
                </a14:m>
                <a:r>
                  <a:rPr lang="en-US" sz="2400" dirty="0"/>
                  <a:t> </a:t>
                </a:r>
              </a:p>
              <a:p>
                <a:endParaRPr lang="en-US" sz="2400" dirty="0"/>
              </a:p>
              <a:p>
                <a:r>
                  <a:rPr lang="en-US" sz="2400" dirty="0"/>
                  <a:t>Because we are using the t-distribution, we will need a T-score to find our p-value:</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0</m:t>
                              </m:r>
                              <m:r>
                                <a:rPr lang="en-US" sz="2400" b="0" i="1" smtClean="0">
                                  <a:latin typeface="Cambria Math" panose="02040503050406030204" pitchFamily="18" charset="0"/>
                                </a:rPr>
                                <m:t>𝑑𝑖𝑓𝑓</m:t>
                              </m:r>
                              <m:r>
                                <a:rPr lang="en-US" sz="2400" b="0" i="1" smtClean="0">
                                  <a:latin typeface="Cambria Math" panose="02040503050406030204" pitchFamily="18" charset="0"/>
                                </a:rPr>
                                <m:t> </m:t>
                              </m:r>
                            </m:sub>
                          </m:sSub>
                        </m:num>
                        <m:den>
                          <m:r>
                            <a:rPr lang="en-US" sz="2400" b="0" i="1" smtClean="0">
                              <a:latin typeface="Cambria Math" panose="02040503050406030204" pitchFamily="18" charset="0"/>
                            </a:rPr>
                            <m:t>𝑆𝐸</m:t>
                          </m:r>
                        </m:den>
                      </m:f>
                    </m:oMath>
                  </m:oMathPara>
                </a14:m>
                <a:endParaRPr lang="en-US" sz="2400" dirty="0"/>
              </a:p>
              <a:p>
                <a:r>
                  <a:rPr lang="en-US" sz="2400" dirty="0"/>
                  <a:t>Degrees of freedom, </a:t>
                </a:r>
                <a14:m>
                  <m:oMath xmlns:m="http://schemas.openxmlformats.org/officeDocument/2006/math">
                    <m:r>
                      <a:rPr lang="en-US" sz="2400" b="0" i="1" smtClean="0">
                        <a:latin typeface="Cambria Math" panose="02040503050406030204" pitchFamily="18" charset="0"/>
                      </a:rPr>
                      <m:t>𝑑𝑓</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𝑑𝑖𝑓𝑓</m:t>
                        </m:r>
                      </m:sub>
                    </m:sSub>
                    <m:r>
                      <a:rPr lang="en-US" sz="2400" b="0" i="1" smtClean="0">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732449"/>
              </a:xfrm>
              <a:prstGeom prst="rect">
                <a:avLst/>
              </a:prstGeom>
              <a:blipFill>
                <a:blip r:embed="rId3"/>
                <a:stretch>
                  <a:fillRect l="-1199" t="-1070" b="-2406"/>
                </a:stretch>
              </a:blipFill>
            </p:spPr>
            <p:txBody>
              <a:bodyPr/>
              <a:lstStyle/>
              <a:p>
                <a:r>
                  <a:rPr lang="en-US">
                    <a:noFill/>
                  </a:rPr>
                  <a:t> </a:t>
                </a:r>
              </a:p>
            </p:txBody>
          </p:sp>
        </mc:Fallback>
      </mc:AlternateContent>
    </p:spTree>
    <p:extLst>
      <p:ext uri="{BB962C8B-B14F-4D97-AF65-F5344CB8AC3E}">
        <p14:creationId xmlns:p14="http://schemas.microsoft.com/office/powerpoint/2010/main" val="1380688812"/>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732449"/>
              </a:xfrm>
              <a:prstGeom prst="rect">
                <a:avLst/>
              </a:prstGeom>
              <a:noFill/>
            </p:spPr>
            <p:txBody>
              <a:bodyPr wrap="square" rtlCol="0">
                <a:spAutoFit/>
              </a:bodyPr>
              <a:lstStyle/>
              <a:p>
                <a:r>
                  <a:rPr lang="en-US" sz="2400" b="1" dirty="0"/>
                  <a:t>Hypothesis Test for Paired Means</a:t>
                </a:r>
              </a:p>
              <a:p>
                <a:endParaRPr lang="en-US" sz="2400" dirty="0"/>
              </a:p>
              <a:p>
                <a:r>
                  <a:rPr lang="en-US" sz="2400" dirty="0"/>
                  <a:t>When the conditions are met so that the distribution of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m:rPr>
                            <m:sty m:val="p"/>
                          </m:rPr>
                          <a:rPr lang="en-US" sz="2400">
                            <a:latin typeface="Cambria Math" panose="02040503050406030204" pitchFamily="18" charset="0"/>
                          </a:rPr>
                          <m:t>diff</m:t>
                        </m:r>
                      </m:sub>
                    </m:sSub>
                  </m:oMath>
                </a14:m>
                <a:r>
                  <a:rPr lang="en-US" sz="2400" dirty="0"/>
                  <a:t> can be modeled with a t-distribution, variability of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oMath>
                </a14:m>
                <a:r>
                  <a:rPr lang="en-US" sz="2400" dirty="0"/>
                  <a:t> is well described by: </a:t>
                </a:r>
              </a:p>
              <a:p>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𝑑𝑖𝑓𝑓</m:t>
                            </m:r>
                          </m:sub>
                        </m:sSub>
                      </m:den>
                    </m:f>
                  </m:oMath>
                </a14:m>
                <a:r>
                  <a:rPr lang="en-US" sz="2400" dirty="0"/>
                  <a:t> </a:t>
                </a:r>
              </a:p>
              <a:p>
                <a:endParaRPr lang="en-US" sz="2400" dirty="0"/>
              </a:p>
              <a:p>
                <a:r>
                  <a:rPr lang="en-US" sz="2400" dirty="0"/>
                  <a:t>Because we are using the t-distribution, we will need a T-score to find our p-value:</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0</m:t>
                              </m:r>
                              <m:r>
                                <a:rPr lang="en-US" sz="2400" b="0" i="1" smtClean="0">
                                  <a:latin typeface="Cambria Math" panose="02040503050406030204" pitchFamily="18" charset="0"/>
                                </a:rPr>
                                <m:t>𝑑𝑖𝑓𝑓</m:t>
                              </m:r>
                              <m:r>
                                <a:rPr lang="en-US" sz="2400" b="0" i="1" smtClean="0">
                                  <a:latin typeface="Cambria Math" panose="02040503050406030204" pitchFamily="18" charset="0"/>
                                </a:rPr>
                                <m:t> </m:t>
                              </m:r>
                            </m:sub>
                          </m:sSub>
                        </m:num>
                        <m:den>
                          <m:r>
                            <a:rPr lang="en-US" sz="2400" b="0" i="1" smtClean="0">
                              <a:latin typeface="Cambria Math" panose="02040503050406030204" pitchFamily="18" charset="0"/>
                            </a:rPr>
                            <m:t>𝑆𝐸</m:t>
                          </m:r>
                        </m:den>
                      </m:f>
                    </m:oMath>
                  </m:oMathPara>
                </a14:m>
                <a:endParaRPr lang="en-US" sz="2400" dirty="0"/>
              </a:p>
              <a:p>
                <a:r>
                  <a:rPr lang="en-US" sz="2400" dirty="0"/>
                  <a:t>Degrees of freedom, </a:t>
                </a:r>
                <a14:m>
                  <m:oMath xmlns:m="http://schemas.openxmlformats.org/officeDocument/2006/math">
                    <m:r>
                      <a:rPr lang="en-US" sz="2400" b="0" i="1" smtClean="0">
                        <a:latin typeface="Cambria Math" panose="02040503050406030204" pitchFamily="18" charset="0"/>
                      </a:rPr>
                      <m:t>𝑑𝑓</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𝑑𝑖𝑓𝑓</m:t>
                        </m:r>
                      </m:sub>
                    </m:sSub>
                    <m:r>
                      <a:rPr lang="en-US" sz="2400" b="0" i="1" smtClean="0">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732449"/>
              </a:xfrm>
              <a:prstGeom prst="rect">
                <a:avLst/>
              </a:prstGeom>
              <a:blipFill>
                <a:blip r:embed="rId3"/>
                <a:stretch>
                  <a:fillRect l="-1199" t="-1070" b="-24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FDF676FD-49A7-398B-EC77-93FF7D31D75D}"/>
                  </a:ext>
                </a:extLst>
              </p:cNvPr>
              <p:cNvSpPr/>
              <p:nvPr/>
            </p:nvSpPr>
            <p:spPr>
              <a:xfrm>
                <a:off x="0" y="5009399"/>
                <a:ext cx="12312769" cy="180292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that on average WSU students work more during the summer than during the semester. You perform an experiment to statistically test this suspicion. You sample 100 students and calculate the difference in average number of hours worked per week between the summer and semester to be 30 , with </a:t>
                </a:r>
                <a14:m>
                  <m:oMath xmlns:m="http://schemas.openxmlformats.org/officeDocument/2006/math">
                    <m:r>
                      <a:rPr lang="en-US" sz="2400" i="1">
                        <a:latin typeface="Cambria Math" panose="02040503050406030204" pitchFamily="18" charset="0"/>
                      </a:rPr>
                      <m:t>𝑠</m:t>
                    </m:r>
                    <m:r>
                      <a:rPr lang="en-US" sz="2400" i="1">
                        <a:latin typeface="Cambria Math" panose="02040503050406030204" pitchFamily="18" charset="0"/>
                      </a:rPr>
                      <m:t>=1.5</m:t>
                    </m:r>
                  </m:oMath>
                </a14:m>
                <a:r>
                  <a:rPr lang="en-US" sz="2400" dirty="0"/>
                  <a:t>. </a:t>
                </a:r>
              </a:p>
              <a:p>
                <a:pPr algn="ctr"/>
                <a:r>
                  <a:rPr lang="en-US" sz="2400" dirty="0"/>
                  <a:t>Perform a hypothesis test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𝑑𝑖𝑓𝑓</m:t>
                        </m:r>
                      </m:sub>
                    </m:sSub>
                    <m:r>
                      <a:rPr lang="en-US" sz="2400" b="0" i="1" smtClean="0">
                        <a:latin typeface="Cambria Math" panose="02040503050406030204" pitchFamily="18" charset="0"/>
                      </a:rPr>
                      <m:t>=0,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𝐴</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𝑑𝑖𝑓𝑓</m:t>
                        </m:r>
                      </m:sub>
                    </m:sSub>
                    <m:r>
                      <a:rPr lang="en-US" sz="2400" b="0" i="1" smtClean="0">
                        <a:latin typeface="Cambria Math" panose="02040503050406030204" pitchFamily="18" charset="0"/>
                      </a:rPr>
                      <m:t>≠0</m:t>
                    </m:r>
                  </m:oMath>
                </a14:m>
                <a:r>
                  <a:rPr lang="en-US" sz="2400" dirty="0"/>
                  <a:t>. Use </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=0.05</m:t>
                    </m:r>
                  </m:oMath>
                </a14:m>
                <a:r>
                  <a:rPr lang="en-US" sz="2400" dirty="0"/>
                  <a:t>.</a:t>
                </a:r>
              </a:p>
            </p:txBody>
          </p:sp>
        </mc:Choice>
        <mc:Fallback xmlns="">
          <p:sp>
            <p:nvSpPr>
              <p:cNvPr id="3" name="Rounded Rectangle 2">
                <a:extLst>
                  <a:ext uri="{FF2B5EF4-FFF2-40B4-BE49-F238E27FC236}">
                    <a16:creationId xmlns:a16="http://schemas.microsoft.com/office/drawing/2014/main" id="{FDF676FD-49A7-398B-EC77-93FF7D31D75D}"/>
                  </a:ext>
                </a:extLst>
              </p:cNvPr>
              <p:cNvSpPr>
                <a:spLocks noRot="1" noChangeAspect="1" noMove="1" noResize="1" noEditPoints="1" noAdjustHandles="1" noChangeArrowheads="1" noChangeShapeType="1" noTextEdit="1"/>
              </p:cNvSpPr>
              <p:nvPr/>
            </p:nvSpPr>
            <p:spPr>
              <a:xfrm>
                <a:off x="0" y="5009399"/>
                <a:ext cx="12312769" cy="1802921"/>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0387869"/>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Quiz 5</a:t>
            </a:r>
          </a:p>
        </p:txBody>
      </p:sp>
      <p:sp>
        <p:nvSpPr>
          <p:cNvPr id="2" name="TextBox 1">
            <a:extLst>
              <a:ext uri="{FF2B5EF4-FFF2-40B4-BE49-F238E27FC236}">
                <a16:creationId xmlns:a16="http://schemas.microsoft.com/office/drawing/2014/main" id="{6EBB5214-BDD9-0660-EB04-9701920B6A1B}"/>
              </a:ext>
            </a:extLst>
          </p:cNvPr>
          <p:cNvSpPr txBox="1"/>
          <p:nvPr/>
        </p:nvSpPr>
        <p:spPr>
          <a:xfrm>
            <a:off x="3481772" y="278852"/>
            <a:ext cx="8457309" cy="6370975"/>
          </a:xfrm>
          <a:prstGeom prst="rect">
            <a:avLst/>
          </a:prstGeom>
          <a:noFill/>
        </p:spPr>
        <p:txBody>
          <a:bodyPr wrap="square" rtlCol="0">
            <a:spAutoFit/>
          </a:bodyPr>
          <a:lstStyle/>
          <a:p>
            <a:r>
              <a:rPr lang="en-US" sz="2400" dirty="0"/>
              <a:t>Open up Quiz 5 on PLATO </a:t>
            </a:r>
          </a:p>
          <a:p>
            <a:endParaRPr lang="en-US" sz="2400" dirty="0"/>
          </a:p>
          <a:p>
            <a:r>
              <a:rPr lang="en-US" sz="2400" dirty="0"/>
              <a:t>Find a group to work with. Everyone in the group must participate (I will be checking). </a:t>
            </a:r>
          </a:p>
          <a:p>
            <a:endParaRPr lang="en-US" sz="2400" dirty="0"/>
          </a:p>
          <a:p>
            <a:r>
              <a:rPr lang="en-US" sz="2400" dirty="0"/>
              <a:t>Go through the quiz; for each problem write down the problem and your work to solve it on paper (write your name on the paper, too!). </a:t>
            </a:r>
            <a:r>
              <a:rPr lang="en-US" sz="2400" b="1" dirty="0"/>
              <a:t>At the end of class on Thursday, you will turn in the pages showing your work</a:t>
            </a:r>
            <a:r>
              <a:rPr lang="en-US" sz="2400" dirty="0"/>
              <a:t>.</a:t>
            </a:r>
          </a:p>
          <a:p>
            <a:endParaRPr lang="en-US" sz="2400" dirty="0"/>
          </a:p>
          <a:p>
            <a:r>
              <a:rPr lang="en-US" sz="2400" dirty="0"/>
              <a:t>Your grade on Quiz 5 will be updated based on what you turn in from class. In addition to answering the questions correctly, you will get credit for working with your group to solve the problems and asking questions.   </a:t>
            </a:r>
          </a:p>
          <a:p>
            <a:r>
              <a:rPr lang="en-US" sz="2400" dirty="0"/>
              <a:t> </a:t>
            </a:r>
          </a:p>
          <a:p>
            <a:r>
              <a:rPr lang="en-US" sz="2400" dirty="0"/>
              <a:t>I will come around to check-in, but also please get my attention if you have a question! </a:t>
            </a:r>
          </a:p>
        </p:txBody>
      </p:sp>
    </p:spTree>
    <p:extLst>
      <p:ext uri="{BB962C8B-B14F-4D97-AF65-F5344CB8AC3E}">
        <p14:creationId xmlns:p14="http://schemas.microsoft.com/office/powerpoint/2010/main" val="3209003759"/>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Final Project</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r>
              <a:rPr lang="en-US" sz="2400" dirty="0"/>
              <a:t>Any questions?</a:t>
            </a:r>
          </a:p>
          <a:p>
            <a:r>
              <a:rPr lang="en-US" sz="2400" dirty="0"/>
              <a:t>Reminder: Your proposal is </a:t>
            </a:r>
            <a:r>
              <a:rPr lang="en-US" sz="2400" b="1" i="1" dirty="0"/>
              <a:t>due before class </a:t>
            </a:r>
            <a:r>
              <a:rPr lang="en-US" sz="2400" dirty="0"/>
              <a:t>on Thursday </a:t>
            </a:r>
            <a:endParaRPr lang="en-US" sz="2200" dirty="0"/>
          </a:p>
        </p:txBody>
      </p:sp>
    </p:spTree>
    <p:extLst>
      <p:ext uri="{BB962C8B-B14F-4D97-AF65-F5344CB8AC3E}">
        <p14:creationId xmlns:p14="http://schemas.microsoft.com/office/powerpoint/2010/main" val="2592401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Warm Up: 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4720588"/>
              </a:xfrm>
              <a:prstGeom prst="rect">
                <a:avLst/>
              </a:prstGeom>
              <a:noFill/>
            </p:spPr>
            <p:txBody>
              <a:bodyPr wrap="square" rtlCol="0">
                <a:spAutoFit/>
              </a:bodyPr>
              <a:lstStyle/>
              <a:p>
                <a:r>
                  <a:rPr lang="en-US" sz="2400" b="1" dirty="0"/>
                  <a:t>Confidence Interval for Difference Between Two Independent Means</a:t>
                </a:r>
              </a:p>
              <a:p>
                <a:endParaRPr lang="en-US" sz="2400" dirty="0"/>
              </a:p>
              <a:p>
                <a:r>
                  <a:rPr lang="en-US" sz="2400" dirty="0"/>
                  <a:t>For confidence intervals, we use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e>
                    </m:rad>
                  </m:oMath>
                </a14:m>
                <a:endParaRPr lang="en-US" sz="2400" dirty="0"/>
              </a:p>
              <a:p>
                <a:r>
                  <a:rPr lang="en-US" sz="2400" dirty="0"/>
                  <a:t>For degrees of freedom, use the smaller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oMath>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𝑑𝑓</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𝑆𝐸</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a:rPr lang="en-US" sz="2400" i="1">
                            <a:latin typeface="Cambria Math" panose="02040503050406030204" pitchFamily="18" charset="0"/>
                          </a:rPr>
                          <m:t>𝑆𝐸</m:t>
                        </m:r>
                      </m:e>
                    </m:d>
                  </m:oMath>
                </a14:m>
                <a:endParaRPr lang="en-US" sz="2400" dirty="0"/>
              </a:p>
              <a:p>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4720588"/>
              </a:xfrm>
              <a:prstGeom prst="rect">
                <a:avLst/>
              </a:prstGeom>
              <a:blipFill>
                <a:blip r:embed="rId3"/>
                <a:stretch>
                  <a:fillRect l="-1199" t="-1072" r="-2099"/>
                </a:stretch>
              </a:blipFill>
            </p:spPr>
            <p:txBody>
              <a:bodyPr/>
              <a:lstStyle/>
              <a:p>
                <a:r>
                  <a:rPr lang="en-US">
                    <a:noFill/>
                  </a:rPr>
                  <a:t> </a:t>
                </a:r>
              </a:p>
            </p:txBody>
          </p:sp>
        </mc:Fallback>
      </mc:AlternateContent>
    </p:spTree>
    <p:extLst>
      <p:ext uri="{BB962C8B-B14F-4D97-AF65-F5344CB8AC3E}">
        <p14:creationId xmlns:p14="http://schemas.microsoft.com/office/powerpoint/2010/main" val="3655440694"/>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Warm Up: 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4720588"/>
              </a:xfrm>
              <a:prstGeom prst="rect">
                <a:avLst/>
              </a:prstGeom>
              <a:noFill/>
            </p:spPr>
            <p:txBody>
              <a:bodyPr wrap="square" rtlCol="0">
                <a:spAutoFit/>
              </a:bodyPr>
              <a:lstStyle/>
              <a:p>
                <a:r>
                  <a:rPr lang="en-US" sz="2400" b="1" dirty="0"/>
                  <a:t>Confidence Interval for Difference Between Two Independent Means</a:t>
                </a:r>
              </a:p>
              <a:p>
                <a:endParaRPr lang="en-US" sz="2400" dirty="0"/>
              </a:p>
              <a:p>
                <a:r>
                  <a:rPr lang="en-US" sz="2400" dirty="0"/>
                  <a:t>For confidence intervals, we use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e>
                    </m:rad>
                  </m:oMath>
                </a14:m>
                <a:endParaRPr lang="en-US" sz="2400" dirty="0"/>
              </a:p>
              <a:p>
                <a:r>
                  <a:rPr lang="en-US" sz="2400" dirty="0"/>
                  <a:t>For degrees of freedom, use the smaller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oMath>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𝑑𝑓</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𝑆𝐸</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a:rPr lang="en-US" sz="2400" i="1">
                            <a:latin typeface="Cambria Math" panose="02040503050406030204" pitchFamily="18" charset="0"/>
                          </a:rPr>
                          <m:t>𝑆𝐸</m:t>
                        </m:r>
                      </m:e>
                    </m:d>
                  </m:oMath>
                </a14:m>
                <a:endParaRPr lang="en-US" sz="2400" dirty="0"/>
              </a:p>
              <a:p>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4720588"/>
              </a:xfrm>
              <a:prstGeom prst="rect">
                <a:avLst/>
              </a:prstGeom>
              <a:blipFill>
                <a:blip r:embed="rId3"/>
                <a:stretch>
                  <a:fillRect l="-1199" t="-1072" r="-20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E7CF42EF-74F1-B935-B036-04B53EF39D39}"/>
                  </a:ext>
                </a:extLst>
              </p:cNvPr>
              <p:cNvSpPr/>
              <p:nvPr/>
            </p:nvSpPr>
            <p:spPr>
              <a:xfrm>
                <a:off x="1" y="4552122"/>
                <a:ext cx="12192000" cy="218118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WSU and SC students have different numbers of siblings. You perform an experiment to statistically test this suspicion. You sample 100 WSU students and find on average they have 3 siblings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=0.5</m:t>
                    </m:r>
                  </m:oMath>
                </a14:m>
                <a:r>
                  <a:rPr lang="en-US" sz="2400" dirty="0"/>
                  <a:t>. You sample 110 SC students and find on average they have 1 sibling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=0.75</m:t>
                    </m:r>
                  </m:oMath>
                </a14:m>
                <a:r>
                  <a:rPr lang="en-US" sz="2400" dirty="0"/>
                  <a:t>.  Calculate a 95% CI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𝑆𝐶</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𝑊𝑆𝑈</m:t>
                        </m:r>
                      </m:sub>
                    </m:sSub>
                  </m:oMath>
                </a14:m>
                <a:r>
                  <a:rPr lang="en-US" sz="2400" dirty="0"/>
                  <a:t> from your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m:rPr>
                            <m:sty m:val="p"/>
                          </m:rPr>
                          <a:rPr lang="en-US" sz="2400" b="0" i="0" dirty="0" smtClean="0">
                            <a:latin typeface="Cambria Math" panose="02040503050406030204" pitchFamily="18" charset="0"/>
                          </a:rPr>
                          <m:t>SC</m:t>
                        </m:r>
                      </m:sub>
                    </m:sSub>
                  </m:oMath>
                </a14:m>
                <a:r>
                  <a:rPr lang="en-US" sz="2400" dirty="0"/>
                  <a:t> and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𝑊𝑆𝑈</m:t>
                        </m:r>
                      </m:sub>
                    </m:sSub>
                  </m:oMath>
                </a14:m>
                <a:r>
                  <a:rPr lang="en-US" sz="2400" dirty="0"/>
                  <a:t>.</a:t>
                </a:r>
              </a:p>
            </p:txBody>
          </p:sp>
        </mc:Choice>
        <mc:Fallback xmlns="">
          <p:sp>
            <p:nvSpPr>
              <p:cNvPr id="3" name="Rounded Rectangle 2">
                <a:extLst>
                  <a:ext uri="{FF2B5EF4-FFF2-40B4-BE49-F238E27FC236}">
                    <a16:creationId xmlns:a16="http://schemas.microsoft.com/office/drawing/2014/main" id="{E7CF42EF-74F1-B935-B036-04B53EF39D39}"/>
                  </a:ext>
                </a:extLst>
              </p:cNvPr>
              <p:cNvSpPr>
                <a:spLocks noRot="1" noChangeAspect="1" noMove="1" noResize="1" noEditPoints="1" noAdjustHandles="1" noChangeArrowheads="1" noChangeShapeType="1" noTextEdit="1"/>
              </p:cNvSpPr>
              <p:nvPr/>
            </p:nvSpPr>
            <p:spPr>
              <a:xfrm>
                <a:off x="1" y="4552122"/>
                <a:ext cx="12192000" cy="2181187"/>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95721402"/>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Warm Up: 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3970318"/>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r>
                  <a:rPr lang="en-US" sz="2400" dirty="0"/>
                  <a:t>We use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oMath>
                </a14:m>
                <a:endParaRPr lang="en-US" sz="2400" dirty="0"/>
              </a:p>
              <a:p>
                <a:r>
                  <a:rPr lang="en-US" sz="2400" dirty="0"/>
                  <a:t>Then,  </a:t>
                </a:r>
                <a14:m>
                  <m:oMath xmlns:m="http://schemas.openxmlformats.org/officeDocument/2006/math">
                    <m:r>
                      <a:rPr lang="en-US" sz="2400" i="1">
                        <a:latin typeface="Cambria Math" panose="02040503050406030204" pitchFamily="18" charset="0"/>
                      </a:rPr>
                      <m:t>𝑇</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 −0</m:t>
                        </m:r>
                      </m:num>
                      <m:den>
                        <m:r>
                          <a:rPr lang="en-US" sz="2400" i="1">
                            <a:latin typeface="Cambria Math" panose="02040503050406030204" pitchFamily="18" charset="0"/>
                          </a:rPr>
                          <m:t>𝑆𝐸</m:t>
                        </m:r>
                      </m:den>
                    </m:f>
                  </m:oMath>
                </a14:m>
                <a:r>
                  <a:rPr lang="en-US" sz="2400" dirty="0"/>
                  <a:t> , and </a:t>
                </a:r>
                <a:r>
                  <a:rPr lang="en-US" sz="2400" dirty="0" err="1"/>
                  <a:t>df</a:t>
                </a:r>
                <a:r>
                  <a:rPr lang="en-US" sz="2400" dirty="0"/>
                  <a:t> is the smaller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i="1">
                        <a:latin typeface="Cambria Math" panose="02040503050406030204" pitchFamily="18" charset="0"/>
                      </a:rPr>
                      <m:t>−1, </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r>
                      <a:rPr lang="en-US" sz="2400" i="1">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3970318"/>
              </a:xfrm>
              <a:prstGeom prst="rect">
                <a:avLst/>
              </a:prstGeom>
              <a:blipFill>
                <a:blip r:embed="rId3"/>
                <a:stretch>
                  <a:fillRect l="-1199" t="-1274" b="-318"/>
                </a:stretch>
              </a:blipFill>
            </p:spPr>
            <p:txBody>
              <a:bodyPr/>
              <a:lstStyle/>
              <a:p>
                <a:r>
                  <a:rPr lang="en-US">
                    <a:noFill/>
                  </a:rPr>
                  <a:t> </a:t>
                </a:r>
              </a:p>
            </p:txBody>
          </p:sp>
        </mc:Fallback>
      </mc:AlternateContent>
    </p:spTree>
    <p:extLst>
      <p:ext uri="{BB962C8B-B14F-4D97-AF65-F5344CB8AC3E}">
        <p14:creationId xmlns:p14="http://schemas.microsoft.com/office/powerpoint/2010/main" val="3372381027"/>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Warm Up: 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3970318"/>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r>
                  <a:rPr lang="en-US" sz="2400" dirty="0"/>
                  <a:t>We use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oMath>
                </a14:m>
                <a:endParaRPr lang="en-US" sz="2400" dirty="0"/>
              </a:p>
              <a:p>
                <a:r>
                  <a:rPr lang="en-US" sz="2400" dirty="0"/>
                  <a:t>Then,  </a:t>
                </a:r>
                <a14:m>
                  <m:oMath xmlns:m="http://schemas.openxmlformats.org/officeDocument/2006/math">
                    <m:r>
                      <a:rPr lang="en-US" sz="2400" i="1">
                        <a:latin typeface="Cambria Math" panose="02040503050406030204" pitchFamily="18" charset="0"/>
                      </a:rPr>
                      <m:t>𝑇</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 −0</m:t>
                        </m:r>
                      </m:num>
                      <m:den>
                        <m:r>
                          <a:rPr lang="en-US" sz="2400" i="1">
                            <a:latin typeface="Cambria Math" panose="02040503050406030204" pitchFamily="18" charset="0"/>
                          </a:rPr>
                          <m:t>𝑆𝐸</m:t>
                        </m:r>
                      </m:den>
                    </m:f>
                  </m:oMath>
                </a14:m>
                <a:r>
                  <a:rPr lang="en-US" sz="2400" dirty="0"/>
                  <a:t> , and </a:t>
                </a:r>
                <a:r>
                  <a:rPr lang="en-US" sz="2400" dirty="0" err="1"/>
                  <a:t>df</a:t>
                </a:r>
                <a:r>
                  <a:rPr lang="en-US" sz="2400" dirty="0"/>
                  <a:t> is the smaller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i="1">
                        <a:latin typeface="Cambria Math" panose="02040503050406030204" pitchFamily="18" charset="0"/>
                      </a:rPr>
                      <m:t>−1, </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r>
                      <a:rPr lang="en-US" sz="2400" i="1">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3970318"/>
              </a:xfrm>
              <a:prstGeom prst="rect">
                <a:avLst/>
              </a:prstGeom>
              <a:blipFill>
                <a:blip r:embed="rId3"/>
                <a:stretch>
                  <a:fillRect l="-1199" t="-1274" b="-3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14EE3A0F-0F09-F7E5-FA7E-F08EB993F89C}"/>
                  </a:ext>
                </a:extLst>
              </p:cNvPr>
              <p:cNvSpPr/>
              <p:nvPr/>
            </p:nvSpPr>
            <p:spPr>
              <a:xfrm>
                <a:off x="252918" y="4472610"/>
                <a:ext cx="11686161" cy="242649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WSU and SC students have different numbers of siblings. You perform an experiment to statistically test this suspicion. You sample 100 WSU students and find on average they have 3 siblings with </a:t>
                </a:r>
                <a14:m>
                  <m:oMath xmlns:m="http://schemas.openxmlformats.org/officeDocument/2006/math">
                    <m:r>
                      <a:rPr lang="en-US" sz="2400" i="1">
                        <a:latin typeface="Cambria Math" panose="02040503050406030204" pitchFamily="18" charset="0"/>
                      </a:rPr>
                      <m:t>𝑠</m:t>
                    </m:r>
                    <m:r>
                      <a:rPr lang="en-US" sz="2400" i="1">
                        <a:latin typeface="Cambria Math" panose="02040503050406030204" pitchFamily="18" charset="0"/>
                      </a:rPr>
                      <m:t>=0.5</m:t>
                    </m:r>
                  </m:oMath>
                </a14:m>
                <a:r>
                  <a:rPr lang="en-US" sz="2400" dirty="0"/>
                  <a:t>. You sample 110 SC students and find on average they have 1 sibling with </a:t>
                </a:r>
                <a14:m>
                  <m:oMath xmlns:m="http://schemas.openxmlformats.org/officeDocument/2006/math">
                    <m:r>
                      <a:rPr lang="en-US" sz="2400" i="1">
                        <a:latin typeface="Cambria Math" panose="02040503050406030204" pitchFamily="18" charset="0"/>
                      </a:rPr>
                      <m:t>𝑠</m:t>
                    </m:r>
                    <m:r>
                      <a:rPr lang="en-US" sz="2400" i="1">
                        <a:latin typeface="Cambria Math" panose="02040503050406030204" pitchFamily="18" charset="0"/>
                      </a:rPr>
                      <m:t>=0.75</m:t>
                    </m:r>
                  </m:oMath>
                </a14:m>
                <a:r>
                  <a:rPr lang="en-US" sz="2400" dirty="0"/>
                  <a:t>. </a:t>
                </a:r>
              </a:p>
              <a:p>
                <a:pPr algn="ctr"/>
                <a:r>
                  <a:rPr lang="en-US" sz="2400" dirty="0"/>
                  <a:t>You perform a hypothesis test with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𝑆𝐶</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𝑊𝑆𝑈</m:t>
                        </m:r>
                      </m:sub>
                    </m:sSub>
                    <m:r>
                      <a:rPr lang="en-US" sz="2400" b="0" i="1" smtClean="0">
                        <a:latin typeface="Cambria Math" panose="02040503050406030204" pitchFamily="18" charset="0"/>
                      </a:rPr>
                      <m:t>=0,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𝐴</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𝑆𝐶</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𝑊𝑆𝑈</m:t>
                        </m:r>
                      </m:sub>
                    </m:sSub>
                    <m:r>
                      <a:rPr lang="en-US" sz="2400" b="0" i="1" smtClean="0">
                        <a:latin typeface="Cambria Math" panose="02040503050406030204" pitchFamily="18" charset="0"/>
                      </a:rPr>
                      <m:t>≠0</m:t>
                    </m:r>
                  </m:oMath>
                </a14:m>
                <a:r>
                  <a:rPr lang="en-US" sz="2400" dirty="0"/>
                  <a:t>.</a:t>
                </a:r>
              </a:p>
              <a:p>
                <a:pPr algn="ctr"/>
                <a:r>
                  <a:rPr lang="en-US" sz="2400" dirty="0"/>
                  <a:t>Finish the hypothesis test. Calculate T, find the p-value, and compare to an </a:t>
                </a:r>
                <a14:m>
                  <m:oMath xmlns:m="http://schemas.openxmlformats.org/officeDocument/2006/math">
                    <m:r>
                      <a:rPr lang="en-US" sz="2400" b="0" i="1" smtClean="0">
                        <a:latin typeface="Cambria Math" panose="02040503050406030204" pitchFamily="18" charset="0"/>
                      </a:rPr>
                      <m:t>𝛼</m:t>
                    </m:r>
                  </m:oMath>
                </a14:m>
                <a:r>
                  <a:rPr lang="en-US" sz="2400" dirty="0"/>
                  <a:t> of 0.05.</a:t>
                </a:r>
              </a:p>
            </p:txBody>
          </p:sp>
        </mc:Choice>
        <mc:Fallback xmlns="">
          <p:sp>
            <p:nvSpPr>
              <p:cNvPr id="3" name="Rounded Rectangle 2">
                <a:extLst>
                  <a:ext uri="{FF2B5EF4-FFF2-40B4-BE49-F238E27FC236}">
                    <a16:creationId xmlns:a16="http://schemas.microsoft.com/office/drawing/2014/main" id="{14EE3A0F-0F09-F7E5-FA7E-F08EB993F89C}"/>
                  </a:ext>
                </a:extLst>
              </p:cNvPr>
              <p:cNvSpPr>
                <a:spLocks noRot="1" noChangeAspect="1" noMove="1" noResize="1" noEditPoints="1" noAdjustHandles="1" noChangeArrowheads="1" noChangeShapeType="1" noTextEdit="1"/>
              </p:cNvSpPr>
              <p:nvPr/>
            </p:nvSpPr>
            <p:spPr>
              <a:xfrm>
                <a:off x="252918" y="4472610"/>
                <a:ext cx="11686161" cy="2426494"/>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82374877"/>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Dependent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2677656"/>
          </a:xfrm>
          <a:prstGeom prst="rect">
            <a:avLst/>
          </a:prstGeom>
          <a:noFill/>
        </p:spPr>
        <p:txBody>
          <a:bodyPr wrap="square" rtlCol="0">
            <a:spAutoFit/>
          </a:bodyPr>
          <a:lstStyle/>
          <a:p>
            <a:r>
              <a:rPr lang="en-US" sz="2400" dirty="0"/>
              <a:t>So far, we have looked at inference for categorical variables, single means, and independent means. </a:t>
            </a:r>
          </a:p>
          <a:p>
            <a:endParaRPr lang="en-US" sz="2400" dirty="0"/>
          </a:p>
          <a:p>
            <a:r>
              <a:rPr lang="en-US" sz="2400" dirty="0"/>
              <a:t>All of the tests we covered had the requirement that observations in the data are independent. </a:t>
            </a:r>
          </a:p>
          <a:p>
            <a:endParaRPr lang="en-US" sz="2400" dirty="0"/>
          </a:p>
          <a:p>
            <a:endParaRPr lang="en-US" sz="2400" dirty="0"/>
          </a:p>
        </p:txBody>
      </p:sp>
    </p:spTree>
    <p:extLst>
      <p:ext uri="{BB962C8B-B14F-4D97-AF65-F5344CB8AC3E}">
        <p14:creationId xmlns:p14="http://schemas.microsoft.com/office/powerpoint/2010/main" val="1664139599"/>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Dependent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046988"/>
          </a:xfrm>
          <a:prstGeom prst="rect">
            <a:avLst/>
          </a:prstGeom>
          <a:noFill/>
        </p:spPr>
        <p:txBody>
          <a:bodyPr wrap="square" rtlCol="0">
            <a:spAutoFit/>
          </a:bodyPr>
          <a:lstStyle/>
          <a:p>
            <a:r>
              <a:rPr lang="en-US" sz="2400" dirty="0"/>
              <a:t>So far, we have looked at inference for categorical variables, single means, and independent means. </a:t>
            </a:r>
          </a:p>
          <a:p>
            <a:endParaRPr lang="en-US" sz="2400" dirty="0"/>
          </a:p>
          <a:p>
            <a:r>
              <a:rPr lang="en-US" sz="2400" dirty="0"/>
              <a:t>All of the tests we covered had the requirement that observations in the data are independent. </a:t>
            </a:r>
          </a:p>
          <a:p>
            <a:endParaRPr lang="en-US" sz="2400" dirty="0"/>
          </a:p>
          <a:p>
            <a:r>
              <a:rPr lang="en-US" sz="2400" dirty="0"/>
              <a:t>But what if observations are not independent? </a:t>
            </a:r>
          </a:p>
          <a:p>
            <a:endParaRPr lang="en-US" sz="2400" dirty="0"/>
          </a:p>
        </p:txBody>
      </p:sp>
    </p:spTree>
    <p:extLst>
      <p:ext uri="{BB962C8B-B14F-4D97-AF65-F5344CB8AC3E}">
        <p14:creationId xmlns:p14="http://schemas.microsoft.com/office/powerpoint/2010/main" val="3502573919"/>
      </p:ext>
    </p:extLst>
  </p:cSld>
  <p:clrMapOvr>
    <a:masterClrMapping/>
  </p:clrMapOvr>
  <p:transition>
    <p:cut/>
  </p:transition>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2228</TotalTime>
  <Words>2146</Words>
  <Application>Microsoft Macintosh PowerPoint</Application>
  <PresentationFormat>Widescreen</PresentationFormat>
  <Paragraphs>263</Paragraphs>
  <Slides>25</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Cambria Math</vt:lpstr>
      <vt:lpstr>Corbel</vt:lpstr>
      <vt:lpstr>Helvetica</vt:lpstr>
      <vt:lpstr>Wingdings 2</vt:lpstr>
      <vt:lpstr>Frame</vt:lpstr>
      <vt:lpstr>Elementary Statistics – Inference for Numerical Data Pt. 2</vt:lpstr>
      <vt:lpstr>Plan for Today</vt:lpstr>
      <vt:lpstr>Final Project</vt:lpstr>
      <vt:lpstr>Warm Up: Inference for Two Independent Means</vt:lpstr>
      <vt:lpstr>Warm Up: Inference for Two Independent Means</vt:lpstr>
      <vt:lpstr>Warm Up: Inference for Two Independent Means</vt:lpstr>
      <vt:lpstr>Warm Up: Inference for Two Independent Means</vt:lpstr>
      <vt:lpstr>Inference for Dependent Means</vt:lpstr>
      <vt:lpstr>Inference for Dependent Means</vt:lpstr>
      <vt:lpstr>Inference for Dependent Means</vt:lpstr>
      <vt:lpstr>Paired Means</vt:lpstr>
      <vt:lpstr>Paired Means</vt:lpstr>
      <vt:lpstr>Paired Means</vt:lpstr>
      <vt:lpstr>Paired Means</vt:lpstr>
      <vt:lpstr>Inference for Paired Means</vt:lpstr>
      <vt:lpstr>Inference for Paired Means</vt:lpstr>
      <vt:lpstr>Inference for Paired Means</vt:lpstr>
      <vt:lpstr>Inference for Paired Means</vt:lpstr>
      <vt:lpstr>Inference for Paired Means</vt:lpstr>
      <vt:lpstr>Inference for Paired Means</vt:lpstr>
      <vt:lpstr>Inference for a Single Mean</vt:lpstr>
      <vt:lpstr>Inference for Paired Means</vt:lpstr>
      <vt:lpstr>Inference for Paired Means</vt:lpstr>
      <vt:lpstr>Inference for Paired Means</vt:lpstr>
      <vt:lpstr>Quiz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88</cp:revision>
  <dcterms:created xsi:type="dcterms:W3CDTF">2023-08-03T18:49:17Z</dcterms:created>
  <dcterms:modified xsi:type="dcterms:W3CDTF">2024-04-09T13:29:40Z</dcterms:modified>
</cp:coreProperties>
</file>