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34"/>
  </p:notesMasterIdLst>
  <p:sldIdLst>
    <p:sldId id="256" r:id="rId2"/>
    <p:sldId id="257" r:id="rId3"/>
    <p:sldId id="399" r:id="rId4"/>
    <p:sldId id="413" r:id="rId5"/>
    <p:sldId id="414" r:id="rId6"/>
    <p:sldId id="417" r:id="rId7"/>
    <p:sldId id="387" r:id="rId8"/>
    <p:sldId id="419" r:id="rId9"/>
    <p:sldId id="420" r:id="rId10"/>
    <p:sldId id="421" r:id="rId11"/>
    <p:sldId id="370" r:id="rId12"/>
    <p:sldId id="375" r:id="rId13"/>
    <p:sldId id="374" r:id="rId14"/>
    <p:sldId id="376" r:id="rId15"/>
    <p:sldId id="377" r:id="rId16"/>
    <p:sldId id="378" r:id="rId17"/>
    <p:sldId id="379" r:id="rId18"/>
    <p:sldId id="425" r:id="rId19"/>
    <p:sldId id="422" r:id="rId20"/>
    <p:sldId id="361" r:id="rId21"/>
    <p:sldId id="388" r:id="rId22"/>
    <p:sldId id="364" r:id="rId23"/>
    <p:sldId id="380" r:id="rId24"/>
    <p:sldId id="382" r:id="rId25"/>
    <p:sldId id="383" r:id="rId26"/>
    <p:sldId id="423" r:id="rId27"/>
    <p:sldId id="384" r:id="rId28"/>
    <p:sldId id="386" r:id="rId29"/>
    <p:sldId id="385" r:id="rId30"/>
    <p:sldId id="389" r:id="rId31"/>
    <p:sldId id="390" r:id="rId32"/>
    <p:sldId id="42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4568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00"/>
    <p:restoredTop sz="68551"/>
  </p:normalViewPr>
  <p:slideViewPr>
    <p:cSldViewPr snapToGrid="0">
      <p:cViewPr varScale="1">
        <p:scale>
          <a:sx n="72" d="100"/>
          <a:sy n="72" d="100"/>
        </p:scale>
        <p:origin x="7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3/28/24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3</a:t>
            </a:fld>
            <a:endParaRPr lang="en-US"/>
          </a:p>
        </p:txBody>
      </p:sp>
    </p:spTree>
    <p:extLst>
      <p:ext uri="{BB962C8B-B14F-4D97-AF65-F5344CB8AC3E}">
        <p14:creationId xmlns:p14="http://schemas.microsoft.com/office/powerpoint/2010/main" val="2442025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346873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13</a:t>
            </a:fld>
            <a:endParaRPr lang="en-US"/>
          </a:p>
        </p:txBody>
      </p:sp>
    </p:spTree>
    <p:extLst>
      <p:ext uri="{BB962C8B-B14F-4D97-AF65-F5344CB8AC3E}">
        <p14:creationId xmlns:p14="http://schemas.microsoft.com/office/powerpoint/2010/main" val="1400758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14</a:t>
            </a:fld>
            <a:endParaRPr lang="en-US"/>
          </a:p>
        </p:txBody>
      </p:sp>
    </p:spTree>
    <p:extLst>
      <p:ext uri="{BB962C8B-B14F-4D97-AF65-F5344CB8AC3E}">
        <p14:creationId xmlns:p14="http://schemas.microsoft.com/office/powerpoint/2010/main" val="3866097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15</a:t>
            </a:fld>
            <a:endParaRPr lang="en-US"/>
          </a:p>
        </p:txBody>
      </p:sp>
    </p:spTree>
    <p:extLst>
      <p:ext uri="{BB962C8B-B14F-4D97-AF65-F5344CB8AC3E}">
        <p14:creationId xmlns:p14="http://schemas.microsoft.com/office/powerpoint/2010/main" val="2556414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16</a:t>
            </a:fld>
            <a:endParaRPr lang="en-US"/>
          </a:p>
        </p:txBody>
      </p:sp>
    </p:spTree>
    <p:extLst>
      <p:ext uri="{BB962C8B-B14F-4D97-AF65-F5344CB8AC3E}">
        <p14:creationId xmlns:p14="http://schemas.microsoft.com/office/powerpoint/2010/main" val="3108281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17</a:t>
            </a:fld>
            <a:endParaRPr lang="en-US"/>
          </a:p>
        </p:txBody>
      </p:sp>
    </p:spTree>
    <p:extLst>
      <p:ext uri="{BB962C8B-B14F-4D97-AF65-F5344CB8AC3E}">
        <p14:creationId xmlns:p14="http://schemas.microsoft.com/office/powerpoint/2010/main" val="1881124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19</a:t>
            </a:fld>
            <a:endParaRPr lang="en-US"/>
          </a:p>
        </p:txBody>
      </p:sp>
    </p:spTree>
    <p:extLst>
      <p:ext uri="{BB962C8B-B14F-4D97-AF65-F5344CB8AC3E}">
        <p14:creationId xmlns:p14="http://schemas.microsoft.com/office/powerpoint/2010/main" val="550628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20</a:t>
            </a:fld>
            <a:endParaRPr lang="en-US"/>
          </a:p>
        </p:txBody>
      </p:sp>
    </p:spTree>
    <p:extLst>
      <p:ext uri="{BB962C8B-B14F-4D97-AF65-F5344CB8AC3E}">
        <p14:creationId xmlns:p14="http://schemas.microsoft.com/office/powerpoint/2010/main" val="2208106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21</a:t>
            </a:fld>
            <a:endParaRPr lang="en-US"/>
          </a:p>
        </p:txBody>
      </p:sp>
    </p:spTree>
    <p:extLst>
      <p:ext uri="{BB962C8B-B14F-4D97-AF65-F5344CB8AC3E}">
        <p14:creationId xmlns:p14="http://schemas.microsoft.com/office/powerpoint/2010/main" val="2392998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22</a:t>
            </a:fld>
            <a:endParaRPr lang="en-US"/>
          </a:p>
        </p:txBody>
      </p:sp>
    </p:spTree>
    <p:extLst>
      <p:ext uri="{BB962C8B-B14F-4D97-AF65-F5344CB8AC3E}">
        <p14:creationId xmlns:p14="http://schemas.microsoft.com/office/powerpoint/2010/main" val="49512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4205914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23</a:t>
            </a:fld>
            <a:endParaRPr lang="en-US"/>
          </a:p>
        </p:txBody>
      </p:sp>
    </p:spTree>
    <p:extLst>
      <p:ext uri="{BB962C8B-B14F-4D97-AF65-F5344CB8AC3E}">
        <p14:creationId xmlns:p14="http://schemas.microsoft.com/office/powerpoint/2010/main" val="926498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24</a:t>
            </a:fld>
            <a:endParaRPr lang="en-US"/>
          </a:p>
        </p:txBody>
      </p:sp>
    </p:spTree>
    <p:extLst>
      <p:ext uri="{BB962C8B-B14F-4D97-AF65-F5344CB8AC3E}">
        <p14:creationId xmlns:p14="http://schemas.microsoft.com/office/powerpoint/2010/main" val="1322036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25</a:t>
            </a:fld>
            <a:endParaRPr lang="en-US"/>
          </a:p>
        </p:txBody>
      </p:sp>
    </p:spTree>
    <p:extLst>
      <p:ext uri="{BB962C8B-B14F-4D97-AF65-F5344CB8AC3E}">
        <p14:creationId xmlns:p14="http://schemas.microsoft.com/office/powerpoint/2010/main" val="4069854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26</a:t>
            </a:fld>
            <a:endParaRPr lang="en-US"/>
          </a:p>
        </p:txBody>
      </p:sp>
    </p:spTree>
    <p:extLst>
      <p:ext uri="{BB962C8B-B14F-4D97-AF65-F5344CB8AC3E}">
        <p14:creationId xmlns:p14="http://schemas.microsoft.com/office/powerpoint/2010/main" val="2372687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27</a:t>
            </a:fld>
            <a:endParaRPr lang="en-US"/>
          </a:p>
        </p:txBody>
      </p:sp>
    </p:spTree>
    <p:extLst>
      <p:ext uri="{BB962C8B-B14F-4D97-AF65-F5344CB8AC3E}">
        <p14:creationId xmlns:p14="http://schemas.microsoft.com/office/powerpoint/2010/main" val="2572272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28</a:t>
            </a:fld>
            <a:endParaRPr lang="en-US"/>
          </a:p>
        </p:txBody>
      </p:sp>
    </p:spTree>
    <p:extLst>
      <p:ext uri="{BB962C8B-B14F-4D97-AF65-F5344CB8AC3E}">
        <p14:creationId xmlns:p14="http://schemas.microsoft.com/office/powerpoint/2010/main" val="1707816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29</a:t>
            </a:fld>
            <a:endParaRPr lang="en-US"/>
          </a:p>
        </p:txBody>
      </p:sp>
    </p:spTree>
    <p:extLst>
      <p:ext uri="{BB962C8B-B14F-4D97-AF65-F5344CB8AC3E}">
        <p14:creationId xmlns:p14="http://schemas.microsoft.com/office/powerpoint/2010/main" val="2967163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30</a:t>
            </a:fld>
            <a:endParaRPr lang="en-US"/>
          </a:p>
        </p:txBody>
      </p:sp>
    </p:spTree>
    <p:extLst>
      <p:ext uri="{BB962C8B-B14F-4D97-AF65-F5344CB8AC3E}">
        <p14:creationId xmlns:p14="http://schemas.microsoft.com/office/powerpoint/2010/main" val="3067049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31</a:t>
            </a:fld>
            <a:endParaRPr lang="en-US"/>
          </a:p>
        </p:txBody>
      </p:sp>
    </p:spTree>
    <p:extLst>
      <p:ext uri="{BB962C8B-B14F-4D97-AF65-F5344CB8AC3E}">
        <p14:creationId xmlns:p14="http://schemas.microsoft.com/office/powerpoint/2010/main" val="778294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32</a:t>
            </a:fld>
            <a:endParaRPr lang="en-US"/>
          </a:p>
        </p:txBody>
      </p:sp>
    </p:spTree>
    <p:extLst>
      <p:ext uri="{BB962C8B-B14F-4D97-AF65-F5344CB8AC3E}">
        <p14:creationId xmlns:p14="http://schemas.microsoft.com/office/powerpoint/2010/main" val="248379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3605196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3094214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1597191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298610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51078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1000820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1507864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3/28/24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3/28/24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3/28/24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3/28/24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3/28/24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3/28/24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3/28/24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mith.edu/people/kaitlyn-c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Elementary Statistics – Inference for Numerical Data Pt. 1</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9009454" cy="369332"/>
          </a:xfrm>
          <a:prstGeom prst="rect">
            <a:avLst/>
          </a:prstGeom>
          <a:noFill/>
        </p:spPr>
        <p:txBody>
          <a:bodyPr wrap="none" rtlCol="0">
            <a:spAutoFit/>
          </a:bodyPr>
          <a:lstStyle/>
          <a:p>
            <a:r>
              <a:rPr lang="en-US" dirty="0"/>
              <a:t>Slides based off slides courtesy of Kaitlyn Cook (</a:t>
            </a:r>
            <a:r>
              <a:rPr lang="en-US" dirty="0">
                <a:hlinkClick r:id="rId2"/>
              </a:rPr>
              <a:t>https://www.smith.edu/people/kaitlyn-cook</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The t-distribution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710229" cy="2353401"/>
              </a:xfrm>
              <a:prstGeom prst="rect">
                <a:avLst/>
              </a:prstGeom>
              <a:noFill/>
            </p:spPr>
            <p:txBody>
              <a:bodyPr wrap="square" rtlCol="0">
                <a:spAutoFit/>
              </a:bodyPr>
              <a:lstStyle/>
              <a:p>
                <a:r>
                  <a:rPr lang="en-US" sz="2400" dirty="0"/>
                  <a:t>Like the Chi-square distribution, the shape of the t-distribution depends on degrees of freedom. </a:t>
                </a:r>
              </a:p>
              <a:p>
                <a:endParaRPr lang="en-US" sz="2400" dirty="0"/>
              </a:p>
              <a:p>
                <a:r>
                  <a:rPr lang="en-US" sz="2400" dirty="0"/>
                  <a:t>When our sample size is </a:t>
                </a:r>
                <a14:m>
                  <m:oMath xmlns:m="http://schemas.openxmlformats.org/officeDocument/2006/math">
                    <m:r>
                      <a:rPr lang="en-US" sz="2400" b="0" i="1" smtClean="0">
                        <a:latin typeface="Cambria Math" panose="02040503050406030204" pitchFamily="18" charset="0"/>
                      </a:rPr>
                      <m:t>𝑛</m:t>
                    </m:r>
                  </m:oMath>
                </a14:m>
                <a:r>
                  <a:rPr lang="en-US" sz="2400" dirty="0"/>
                  <a:t>, we will use a t-distribution with</a:t>
                </a:r>
              </a:p>
              <a:p>
                <a:r>
                  <a:rPr lang="en-US" sz="2400" dirty="0"/>
                  <a:t> </a:t>
                </a:r>
                <a14:m>
                  <m:oMath xmlns:m="http://schemas.openxmlformats.org/officeDocument/2006/math">
                    <m:r>
                      <a:rPr lang="en-US" sz="2400" b="0" i="1" smtClean="0">
                        <a:latin typeface="Cambria Math" panose="02040503050406030204" pitchFamily="18" charset="0"/>
                      </a:rPr>
                      <m:t>𝑑𝑓</m:t>
                    </m:r>
                    <m:r>
                      <a:rPr lang="en-US" sz="2400" b="0" i="0"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r>
                  <a:rPr lang="en-US" sz="2400" dirty="0"/>
                  <a:t> to model the null distribution of the sample mean,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t>
                </a:r>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710229" cy="2353401"/>
              </a:xfrm>
              <a:prstGeom prst="rect">
                <a:avLst/>
              </a:prstGeom>
              <a:blipFill>
                <a:blip r:embed="rId3"/>
                <a:stretch>
                  <a:fillRect l="-1164" t="-2151"/>
                </a:stretch>
              </a:blipFill>
            </p:spPr>
            <p:txBody>
              <a:bodyPr/>
              <a:lstStyle/>
              <a:p>
                <a:r>
                  <a:rPr lang="en-US">
                    <a:noFill/>
                  </a:rPr>
                  <a:t> </a:t>
                </a:r>
              </a:p>
            </p:txBody>
          </p:sp>
        </mc:Fallback>
      </mc:AlternateContent>
      <p:pic>
        <p:nvPicPr>
          <p:cNvPr id="5" name="Picture 4" descr="A diagram of a curve&#10;&#10;Description automatically generated">
            <a:extLst>
              <a:ext uri="{FF2B5EF4-FFF2-40B4-BE49-F238E27FC236}">
                <a16:creationId xmlns:a16="http://schemas.microsoft.com/office/drawing/2014/main" id="{69C19135-ACB7-135C-6F0A-47BC79C0B6A8}"/>
              </a:ext>
            </a:extLst>
          </p:cNvPr>
          <p:cNvPicPr>
            <a:picLocks noChangeAspect="1"/>
          </p:cNvPicPr>
          <p:nvPr/>
        </p:nvPicPr>
        <p:blipFill>
          <a:blip r:embed="rId4"/>
          <a:stretch>
            <a:fillRect/>
          </a:stretch>
        </p:blipFill>
        <p:spPr>
          <a:xfrm>
            <a:off x="3950685" y="2630351"/>
            <a:ext cx="7772400" cy="3304507"/>
          </a:xfrm>
          <a:prstGeom prst="rect">
            <a:avLst/>
          </a:prstGeom>
        </p:spPr>
      </p:pic>
    </p:spTree>
    <p:extLst>
      <p:ext uri="{BB962C8B-B14F-4D97-AF65-F5344CB8AC3E}">
        <p14:creationId xmlns:p14="http://schemas.microsoft.com/office/powerpoint/2010/main" val="1218724569"/>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2251129"/>
              </a:xfrm>
              <a:prstGeom prst="rect">
                <a:avLst/>
              </a:prstGeom>
              <a:noFill/>
            </p:spPr>
            <p:txBody>
              <a:bodyPr wrap="square" rtlCol="0">
                <a:spAutoFit/>
              </a:bodyPr>
              <a:lstStyle/>
              <a:p>
                <a:r>
                  <a:rPr lang="en-US" sz="2400" b="1" dirty="0"/>
                  <a:t>Confidence Interval for One Mean</a:t>
                </a:r>
                <a:endParaRPr lang="en-US" sz="2400" dirty="0"/>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𝜇</m:t>
                    </m:r>
                  </m:oMath>
                </a14:m>
                <a:r>
                  <a:rPr lang="en-US" sz="2400" dirty="0"/>
                  <a:t>, and </a:t>
                </a:r>
                <a14:m>
                  <m:oMath xmlns:m="http://schemas.openxmlformats.org/officeDocument/2006/math">
                    <m:r>
                      <a:rPr lang="en-US" sz="2400" b="0" i="1" smtClean="0">
                        <a:latin typeface="Cambria Math" panose="02040503050406030204" pitchFamily="18" charset="0"/>
                      </a:rPr>
                      <m:t>𝑠</m:t>
                    </m:r>
                  </m:oMath>
                </a14:m>
                <a:r>
                  <a:rPr lang="en-US" sz="2400" dirty="0"/>
                  <a:t> as the best guess of </a:t>
                </a:r>
                <a14:m>
                  <m:oMath xmlns:m="http://schemas.openxmlformats.org/officeDocument/2006/math">
                    <m:r>
                      <a:rPr lang="en-US" sz="2400" b="0" i="1" smtClean="0">
                        <a:latin typeface="Cambria Math" panose="02040503050406030204" pitchFamily="18" charset="0"/>
                      </a:rPr>
                      <m:t>𝜎</m:t>
                    </m:r>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m:oMathPara>
                </a14:m>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2251129"/>
              </a:xfrm>
              <a:prstGeom prst="rect">
                <a:avLst/>
              </a:prstGeom>
              <a:blipFill>
                <a:blip r:embed="rId3"/>
                <a:stretch>
                  <a:fillRect l="-1199" t="-2235" r="-300" b="-3352"/>
                </a:stretch>
              </a:blipFill>
            </p:spPr>
            <p:txBody>
              <a:bodyPr/>
              <a:lstStyle/>
              <a:p>
                <a:r>
                  <a:rPr lang="en-US">
                    <a:noFill/>
                  </a:rPr>
                  <a:t> </a:t>
                </a:r>
              </a:p>
            </p:txBody>
          </p:sp>
        </mc:Fallback>
      </mc:AlternateContent>
    </p:spTree>
    <p:extLst>
      <p:ext uri="{BB962C8B-B14F-4D97-AF65-F5344CB8AC3E}">
        <p14:creationId xmlns:p14="http://schemas.microsoft.com/office/powerpoint/2010/main" val="2720039696"/>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171591"/>
              </a:xfrm>
              <a:prstGeom prst="rect">
                <a:avLst/>
              </a:prstGeom>
              <a:noFill/>
            </p:spPr>
            <p:txBody>
              <a:bodyPr wrap="square" rtlCol="0">
                <a:spAutoFit/>
              </a:bodyPr>
              <a:lstStyle/>
              <a:p>
                <a:r>
                  <a:rPr lang="en-US" sz="2400" b="1" dirty="0"/>
                  <a:t>Confidence Interval for One Mean</a:t>
                </a:r>
                <a:endParaRPr lang="en-US" sz="2400" dirty="0"/>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𝜇</m:t>
                    </m:r>
                  </m:oMath>
                </a14:m>
                <a:r>
                  <a:rPr lang="en-US" sz="2400" dirty="0"/>
                  <a:t>, and </a:t>
                </a:r>
                <a14:m>
                  <m:oMath xmlns:m="http://schemas.openxmlformats.org/officeDocument/2006/math">
                    <m:r>
                      <a:rPr lang="en-US" sz="2400" b="0" i="1" smtClean="0">
                        <a:latin typeface="Cambria Math" panose="02040503050406030204" pitchFamily="18" charset="0"/>
                      </a:rPr>
                      <m:t>𝑠</m:t>
                    </m:r>
                  </m:oMath>
                </a14:m>
                <a:r>
                  <a:rPr lang="en-US" sz="2400" dirty="0"/>
                  <a:t> as the best guess of </a:t>
                </a:r>
                <a14:m>
                  <m:oMath xmlns:m="http://schemas.openxmlformats.org/officeDocument/2006/math">
                    <m:r>
                      <a:rPr lang="en-US" sz="2400" b="0" i="1" smtClean="0">
                        <a:latin typeface="Cambria Math" panose="02040503050406030204" pitchFamily="18" charset="0"/>
                      </a:rPr>
                      <m:t>𝜎</m:t>
                    </m:r>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m:oMathPara>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𝑆𝐸</m:t>
                        </m:r>
                        <m:r>
                          <a:rPr lang="en-US" sz="2400" b="0" i="1" smtClean="0">
                            <a:latin typeface="Cambria Math" panose="02040503050406030204" pitchFamily="18" charset="0"/>
                          </a:rPr>
                          <m:t>,</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 +</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𝑡</m:t>
                            </m:r>
                          </m:e>
                          <m:sup>
                            <m:r>
                              <a:rPr lang="en-US" sz="2400" b="0" i="1">
                                <a:latin typeface="Cambria Math" panose="02040503050406030204" pitchFamily="18" charset="0"/>
                              </a:rPr>
                              <m:t>∗</m:t>
                            </m:r>
                          </m:sup>
                        </m:sSup>
                        <m:r>
                          <m:rPr>
                            <m:sty m:val="p"/>
                          </m:rPr>
                          <a:rPr lang="en-US" sz="2400" b="0" i="0" smtClean="0">
                            <a:latin typeface="Cambria Math" panose="02040503050406030204" pitchFamily="18" charset="0"/>
                          </a:rPr>
                          <m:t>SE</m:t>
                        </m:r>
                      </m:e>
                    </m:d>
                  </m:oMath>
                </a14:m>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171591"/>
              </a:xfrm>
              <a:prstGeom prst="rect">
                <a:avLst/>
              </a:prstGeom>
              <a:blipFill>
                <a:blip r:embed="rId3"/>
                <a:stretch>
                  <a:fillRect l="-1199" t="-1212" r="-2099"/>
                </a:stretch>
              </a:blipFill>
            </p:spPr>
            <p:txBody>
              <a:bodyPr/>
              <a:lstStyle/>
              <a:p>
                <a:r>
                  <a:rPr lang="en-US">
                    <a:noFill/>
                  </a:rPr>
                  <a:t> </a:t>
                </a:r>
              </a:p>
            </p:txBody>
          </p:sp>
        </mc:Fallback>
      </mc:AlternateContent>
    </p:spTree>
    <p:extLst>
      <p:ext uri="{BB962C8B-B14F-4D97-AF65-F5344CB8AC3E}">
        <p14:creationId xmlns:p14="http://schemas.microsoft.com/office/powerpoint/2010/main" val="2147641829"/>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5273303"/>
              </a:xfrm>
              <a:prstGeom prst="rect">
                <a:avLst/>
              </a:prstGeom>
              <a:noFill/>
            </p:spPr>
            <p:txBody>
              <a:bodyPr wrap="square" rtlCol="0">
                <a:spAutoFit/>
              </a:bodyPr>
              <a:lstStyle/>
              <a:p>
                <a:r>
                  <a:rPr lang="en-US" sz="2400" b="1" dirty="0"/>
                  <a:t>Confidence Interval for One Mean</a:t>
                </a:r>
                <a:endParaRPr lang="en-US" sz="2400" dirty="0"/>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𝜇</m:t>
                    </m:r>
                  </m:oMath>
                </a14:m>
                <a:r>
                  <a:rPr lang="en-US" sz="2400" dirty="0"/>
                  <a:t>, and </a:t>
                </a:r>
                <a14:m>
                  <m:oMath xmlns:m="http://schemas.openxmlformats.org/officeDocument/2006/math">
                    <m:r>
                      <a:rPr lang="en-US" sz="2400" b="0" i="1" smtClean="0">
                        <a:latin typeface="Cambria Math" panose="02040503050406030204" pitchFamily="18" charset="0"/>
                      </a:rPr>
                      <m:t>𝑠</m:t>
                    </m:r>
                  </m:oMath>
                </a14:m>
                <a:r>
                  <a:rPr lang="en-US" sz="2400" dirty="0"/>
                  <a:t> as the best guess of </a:t>
                </a:r>
                <a14:m>
                  <m:oMath xmlns:m="http://schemas.openxmlformats.org/officeDocument/2006/math">
                    <m:r>
                      <a:rPr lang="en-US" sz="2400" b="0" i="1" smtClean="0">
                        <a:latin typeface="Cambria Math" panose="02040503050406030204" pitchFamily="18" charset="0"/>
                      </a:rPr>
                      <m:t>𝜎</m:t>
                    </m:r>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m:oMathPara>
                </a14:m>
                <a:endParaRPr lang="en-US" sz="2400" dirty="0"/>
              </a:p>
              <a:p>
                <a:endParaRPr lang="en-US" sz="2400" dirty="0"/>
              </a:p>
              <a:p>
                <a:r>
                  <a:rPr lang="en-US" sz="2400" dirty="0"/>
                  <a:t>We use </a:t>
                </a:r>
                <a14:m>
                  <m:oMath xmlns:m="http://schemas.openxmlformats.org/officeDocument/2006/math">
                    <m:r>
                      <a:rPr lang="en-US" sz="2400" i="1">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i="1">
                                <a:latin typeface="Cambria Math" panose="02040503050406030204" pitchFamily="18" charset="0"/>
                              </a:rPr>
                              <m:t>𝑡</m:t>
                            </m:r>
                          </m:e>
                          <m:sub>
                            <m:r>
                              <a:rPr lang="en-US" sz="2400" b="0" i="1" smtClean="0">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 +</m:t>
                        </m:r>
                        <m:sSubSup>
                          <m:sSubSupPr>
                            <m:ctrlPr>
                              <a:rPr lang="en-US" sz="2400" b="0" i="1" smtClean="0">
                                <a:latin typeface="Cambria Math" panose="02040503050406030204" pitchFamily="18" charset="0"/>
                              </a:rPr>
                            </m:ctrlPr>
                          </m:sSubSupPr>
                          <m:e>
                            <m:r>
                              <a:rPr lang="en-US" sz="2400" i="1">
                                <a:latin typeface="Cambria Math" panose="02040503050406030204" pitchFamily="18" charset="0"/>
                              </a:rPr>
                              <m:t>𝑡</m:t>
                            </m:r>
                          </m:e>
                          <m:sub>
                            <m:r>
                              <a:rPr lang="en-US" sz="2400" b="0" i="1" smtClean="0">
                                <a:latin typeface="Cambria Math" panose="02040503050406030204" pitchFamily="18" charset="0"/>
                              </a:rPr>
                              <m:t>𝑑𝑓</m:t>
                            </m:r>
                          </m:sub>
                          <m:sup>
                            <m:r>
                              <a:rPr lang="en-US" sz="2400" i="1">
                                <a:latin typeface="Cambria Math" panose="02040503050406030204" pitchFamily="18" charset="0"/>
                              </a:rPr>
                              <m:t>∗</m:t>
                            </m:r>
                          </m:sup>
                        </m:sSubSup>
                        <m:r>
                          <m:rPr>
                            <m:sty m:val="p"/>
                          </m:rPr>
                          <a:rPr lang="en-US" sz="2400">
                            <a:latin typeface="Cambria Math" panose="02040503050406030204" pitchFamily="18" charset="0"/>
                          </a:rPr>
                          <m:t>SE</m:t>
                        </m:r>
                      </m:e>
                    </m:d>
                  </m:oMath>
                </a14:m>
                <a:endParaRPr lang="en-US" sz="2400" dirty="0"/>
              </a:p>
              <a:p>
                <a:endParaRPr lang="en-US" sz="2400" dirty="0"/>
              </a:p>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up>
                        <m:r>
                          <a:rPr lang="en-US" sz="2400" b="0" i="1" smtClean="0">
                            <a:latin typeface="Cambria Math" panose="02040503050406030204" pitchFamily="18" charset="0"/>
                          </a:rPr>
                          <m:t>∗</m:t>
                        </m:r>
                      </m:sup>
                    </m:sSubSup>
                  </m:oMath>
                </a14:m>
                <a:r>
                  <a:rPr lang="en-US" sz="2400" dirty="0"/>
                  <a:t> is calculated from a specified percentile on the t-distribution with </a:t>
                </a:r>
                <a:r>
                  <a:rPr lang="en-US" sz="2400" dirty="0" err="1"/>
                  <a:t>df</a:t>
                </a:r>
                <a:r>
                  <a:rPr lang="en-US" sz="2400" dirty="0"/>
                  <a:t>. </a:t>
                </a:r>
              </a:p>
              <a:p>
                <a:r>
                  <a:rPr lang="en-US" sz="2400" dirty="0"/>
                  <a:t>	Ex. 5</a:t>
                </a:r>
                <a:r>
                  <a:rPr lang="en-US" sz="2400" baseline="30000" dirty="0"/>
                  <a:t>th</a:t>
                </a:r>
                <a:r>
                  <a:rPr lang="en-US" sz="2400" dirty="0"/>
                  <a:t> percentile of a for a 95% confidence</a:t>
                </a:r>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5273303"/>
              </a:xfrm>
              <a:prstGeom prst="rect">
                <a:avLst/>
              </a:prstGeom>
              <a:blipFill>
                <a:blip r:embed="rId3"/>
                <a:stretch>
                  <a:fillRect l="-1199" t="-962" r="-2099"/>
                </a:stretch>
              </a:blipFill>
            </p:spPr>
            <p:txBody>
              <a:bodyPr/>
              <a:lstStyle/>
              <a:p>
                <a:r>
                  <a:rPr lang="en-US">
                    <a:noFill/>
                  </a:rPr>
                  <a:t> </a:t>
                </a:r>
              </a:p>
            </p:txBody>
          </p:sp>
        </mc:Fallback>
      </mc:AlternateContent>
    </p:spTree>
    <p:extLst>
      <p:ext uri="{BB962C8B-B14F-4D97-AF65-F5344CB8AC3E}">
        <p14:creationId xmlns:p14="http://schemas.microsoft.com/office/powerpoint/2010/main" val="3651266064"/>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945072"/>
              </a:xfrm>
              <a:prstGeom prst="rect">
                <a:avLst/>
              </a:prstGeom>
              <a:noFill/>
            </p:spPr>
            <p:txBody>
              <a:bodyPr wrap="square" rtlCol="0">
                <a:spAutoFit/>
              </a:bodyPr>
              <a:lstStyle/>
              <a:p>
                <a:r>
                  <a:rPr lang="en-US" sz="2400" b="1" dirty="0"/>
                  <a:t>Confidence Interval for One Mean</a:t>
                </a:r>
                <a:endParaRPr lang="en-US" sz="2400" dirty="0"/>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𝜇</m:t>
                    </m:r>
                  </m:oMath>
                </a14:m>
                <a:r>
                  <a:rPr lang="en-US" sz="2400" dirty="0"/>
                  <a:t>, and </a:t>
                </a:r>
                <a14:m>
                  <m:oMath xmlns:m="http://schemas.openxmlformats.org/officeDocument/2006/math">
                    <m:r>
                      <a:rPr lang="en-US" sz="2400" b="0" i="1" smtClean="0">
                        <a:latin typeface="Cambria Math" panose="02040503050406030204" pitchFamily="18" charset="0"/>
                      </a:rPr>
                      <m:t>𝑠</m:t>
                    </m:r>
                  </m:oMath>
                </a14:m>
                <a:r>
                  <a:rPr lang="en-US" sz="2400" dirty="0"/>
                  <a:t> as the best guess of </a:t>
                </a:r>
                <a14:m>
                  <m:oMath xmlns:m="http://schemas.openxmlformats.org/officeDocument/2006/math">
                    <m:r>
                      <a:rPr lang="en-US" sz="2400" b="0" i="1" smtClean="0">
                        <a:latin typeface="Cambria Math" panose="02040503050406030204" pitchFamily="18" charset="0"/>
                      </a:rPr>
                      <m:t>𝜎</m:t>
                    </m:r>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m:oMathPara>
                </a14:m>
                <a:endParaRPr lang="en-US" sz="2400" dirty="0"/>
              </a:p>
              <a:p>
                <a:endParaRPr lang="en-US" sz="2400" dirty="0"/>
              </a:p>
              <a:p>
                <a:r>
                  <a:rPr lang="en-US" sz="2400" dirty="0"/>
                  <a:t>We use </a:t>
                </a:r>
                <a14:m>
                  <m:oMath xmlns:m="http://schemas.openxmlformats.org/officeDocument/2006/math">
                    <m:r>
                      <a:rPr lang="en-US" sz="2400" i="1">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m:rPr>
                            <m:sty m:val="p"/>
                          </m:rPr>
                          <a:rPr lang="en-US" sz="2400">
                            <a:latin typeface="Cambria Math" panose="02040503050406030204" pitchFamily="18" charset="0"/>
                          </a:rPr>
                          <m:t>SE</m:t>
                        </m:r>
                      </m:e>
                    </m:d>
                  </m:oMath>
                </a14:m>
                <a:endParaRPr lang="en-US" sz="2400" dirty="0"/>
              </a:p>
              <a:p>
                <a:endParaRPr lang="en-US" sz="2400" dirty="0"/>
              </a:p>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oMath>
                </a14:m>
                <a:r>
                  <a:rPr lang="en-US" sz="2400" dirty="0"/>
                  <a:t> is calculated from a specified percentile on the t-distribution with </a:t>
                </a:r>
                <a:r>
                  <a:rPr lang="en-US" sz="2400" dirty="0" err="1"/>
                  <a:t>df</a:t>
                </a:r>
                <a:r>
                  <a:rPr lang="en-US" sz="2400" dirty="0"/>
                  <a:t>. </a:t>
                </a:r>
              </a:p>
              <a:p>
                <a:r>
                  <a:rPr lang="en-US" sz="2400" dirty="0"/>
                  <a:t>	Ex. 5</a:t>
                </a:r>
                <a:r>
                  <a:rPr lang="en-US" sz="2400" baseline="30000" dirty="0"/>
                  <a:t>th</a:t>
                </a:r>
                <a:r>
                  <a:rPr lang="en-US" sz="2400" dirty="0"/>
                  <a:t> percentile of a for a 95% confidence</a:t>
                </a:r>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945072"/>
              </a:xfrm>
              <a:prstGeom prst="rect">
                <a:avLst/>
              </a:prstGeom>
              <a:blipFill>
                <a:blip r:embed="rId3"/>
                <a:stretch>
                  <a:fillRect l="-1199" t="-1023" r="-2099" b="-17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CDDED78D-DB74-F23E-625A-95FE43284CD9}"/>
                  </a:ext>
                </a:extLst>
              </p:cNvPr>
              <p:cNvSpPr/>
              <p:nvPr/>
            </p:nvSpPr>
            <p:spPr>
              <a:xfrm>
                <a:off x="4128654" y="5569528"/>
                <a:ext cx="6719454" cy="89951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Find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99</m:t>
                        </m:r>
                      </m:sub>
                      <m:sup>
                        <m:r>
                          <a:rPr lang="en-US" sz="2400" b="0" i="1" smtClean="0">
                            <a:latin typeface="Cambria Math" panose="02040503050406030204" pitchFamily="18" charset="0"/>
                          </a:rPr>
                          <m:t>∗</m:t>
                        </m:r>
                      </m:sup>
                    </m:sSubSup>
                  </m:oMath>
                </a14:m>
                <a:r>
                  <a:rPr lang="en-US" sz="2400" dirty="0"/>
                  <a:t> for a 95% CI, a 90% CI, and a 99% CI</a:t>
                </a:r>
              </a:p>
            </p:txBody>
          </p:sp>
        </mc:Choice>
        <mc:Fallback xmlns="">
          <p:sp>
            <p:nvSpPr>
              <p:cNvPr id="3" name="Rounded Rectangle 2">
                <a:extLst>
                  <a:ext uri="{FF2B5EF4-FFF2-40B4-BE49-F238E27FC236}">
                    <a16:creationId xmlns:a16="http://schemas.microsoft.com/office/drawing/2014/main" id="{CDDED78D-DB74-F23E-625A-95FE43284CD9}"/>
                  </a:ext>
                </a:extLst>
              </p:cNvPr>
              <p:cNvSpPr>
                <a:spLocks noRot="1" noChangeAspect="1" noMove="1" noResize="1" noEditPoints="1" noAdjustHandles="1" noChangeArrowheads="1" noChangeShapeType="1" noTextEdit="1"/>
              </p:cNvSpPr>
              <p:nvPr/>
            </p:nvSpPr>
            <p:spPr>
              <a:xfrm>
                <a:off x="4128654" y="5569528"/>
                <a:ext cx="6719454" cy="899512"/>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92388438"/>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945072"/>
              </a:xfrm>
              <a:prstGeom prst="rect">
                <a:avLst/>
              </a:prstGeom>
              <a:noFill/>
            </p:spPr>
            <p:txBody>
              <a:bodyPr wrap="square" rtlCol="0">
                <a:spAutoFit/>
              </a:bodyPr>
              <a:lstStyle/>
              <a:p>
                <a:r>
                  <a:rPr lang="en-US" sz="2400" b="1" dirty="0"/>
                  <a:t>Confidence Interval for One Mean</a:t>
                </a:r>
                <a:endParaRPr lang="en-US" sz="2400" dirty="0"/>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𝜇</m:t>
                    </m:r>
                  </m:oMath>
                </a14:m>
                <a:r>
                  <a:rPr lang="en-US" sz="2400" dirty="0"/>
                  <a:t>, and </a:t>
                </a:r>
                <a14:m>
                  <m:oMath xmlns:m="http://schemas.openxmlformats.org/officeDocument/2006/math">
                    <m:r>
                      <a:rPr lang="en-US" sz="2400" b="0" i="1" smtClean="0">
                        <a:latin typeface="Cambria Math" panose="02040503050406030204" pitchFamily="18" charset="0"/>
                      </a:rPr>
                      <m:t>𝑠</m:t>
                    </m:r>
                  </m:oMath>
                </a14:m>
                <a:r>
                  <a:rPr lang="en-US" sz="2400" dirty="0"/>
                  <a:t> as the best guess of </a:t>
                </a:r>
                <a14:m>
                  <m:oMath xmlns:m="http://schemas.openxmlformats.org/officeDocument/2006/math">
                    <m:r>
                      <a:rPr lang="en-US" sz="2400" b="0" i="1" smtClean="0">
                        <a:latin typeface="Cambria Math" panose="02040503050406030204" pitchFamily="18" charset="0"/>
                      </a:rPr>
                      <m:t>𝜎</m:t>
                    </m:r>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m:oMathPara>
                </a14:m>
                <a:endParaRPr lang="en-US" sz="2400" dirty="0"/>
              </a:p>
              <a:p>
                <a:endParaRPr lang="en-US" sz="2400" dirty="0"/>
              </a:p>
              <a:p>
                <a:r>
                  <a:rPr lang="en-US" sz="2400" dirty="0"/>
                  <a:t>We use </a:t>
                </a:r>
                <a14:m>
                  <m:oMath xmlns:m="http://schemas.openxmlformats.org/officeDocument/2006/math">
                    <m:r>
                      <a:rPr lang="en-US" sz="2400" i="1">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m:rPr>
                            <m:sty m:val="p"/>
                          </m:rPr>
                          <a:rPr lang="en-US" sz="2400">
                            <a:latin typeface="Cambria Math" panose="02040503050406030204" pitchFamily="18" charset="0"/>
                          </a:rPr>
                          <m:t>SE</m:t>
                        </m:r>
                      </m:e>
                    </m:d>
                  </m:oMath>
                </a14:m>
                <a:endParaRPr lang="en-US" sz="2400" dirty="0"/>
              </a:p>
              <a:p>
                <a:endParaRPr lang="en-US" sz="2400" dirty="0"/>
              </a:p>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oMath>
                </a14:m>
                <a:r>
                  <a:rPr lang="en-US" sz="2400" dirty="0"/>
                  <a:t> is calculated from a specified percentile on the t-distribution with </a:t>
                </a:r>
                <a:r>
                  <a:rPr lang="en-US" sz="2400" dirty="0" err="1"/>
                  <a:t>df</a:t>
                </a:r>
                <a:r>
                  <a:rPr lang="en-US" sz="2400" dirty="0"/>
                  <a:t>. </a:t>
                </a:r>
              </a:p>
              <a:p>
                <a:r>
                  <a:rPr lang="en-US" sz="2400" dirty="0"/>
                  <a:t>	Ex. 5</a:t>
                </a:r>
                <a:r>
                  <a:rPr lang="en-US" sz="2400" baseline="30000" dirty="0"/>
                  <a:t>th</a:t>
                </a:r>
                <a:r>
                  <a:rPr lang="en-US" sz="2400" dirty="0"/>
                  <a:t> percentile of a for a 95% confidence</a:t>
                </a:r>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945072"/>
              </a:xfrm>
              <a:prstGeom prst="rect">
                <a:avLst/>
              </a:prstGeom>
              <a:blipFill>
                <a:blip r:embed="rId3"/>
                <a:stretch>
                  <a:fillRect l="-1199" t="-1023" r="-2099" b="-17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ounded Rectangle 3">
                <a:extLst>
                  <a:ext uri="{FF2B5EF4-FFF2-40B4-BE49-F238E27FC236}">
                    <a16:creationId xmlns:a16="http://schemas.microsoft.com/office/drawing/2014/main" id="{FEF61058-CE27-96E6-6653-939A297C91BD}"/>
                  </a:ext>
                </a:extLst>
              </p:cNvPr>
              <p:cNvSpPr/>
              <p:nvPr/>
            </p:nvSpPr>
            <p:spPr>
              <a:xfrm>
                <a:off x="95534" y="5444836"/>
                <a:ext cx="12096466" cy="128847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that on average WSU students work 15 hours/week . You perform an experiment to statistically test this suspicion. You sample 100 students and calculate their average number of hours worked per week to be 25,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=5</m:t>
                    </m:r>
                  </m:oMath>
                </a14:m>
                <a:r>
                  <a:rPr lang="en-US" sz="2400" dirty="0"/>
                  <a:t>. Calculate a 95% CI for </a:t>
                </a:r>
                <a14:m>
                  <m:oMath xmlns:m="http://schemas.openxmlformats.org/officeDocument/2006/math">
                    <m:r>
                      <a:rPr lang="en-US" sz="2400" b="0" i="1" smtClean="0">
                        <a:latin typeface="Cambria Math" panose="02040503050406030204" pitchFamily="18" charset="0"/>
                      </a:rPr>
                      <m:t>𝜇</m:t>
                    </m:r>
                  </m:oMath>
                </a14:m>
                <a:r>
                  <a:rPr lang="en-US" sz="2400" dirty="0"/>
                  <a:t> from your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a:t>
                </a:r>
              </a:p>
            </p:txBody>
          </p:sp>
        </mc:Choice>
        <mc:Fallback xmlns="">
          <p:sp>
            <p:nvSpPr>
              <p:cNvPr id="4" name="Rounded Rectangle 3">
                <a:extLst>
                  <a:ext uri="{FF2B5EF4-FFF2-40B4-BE49-F238E27FC236}">
                    <a16:creationId xmlns:a16="http://schemas.microsoft.com/office/drawing/2014/main" id="{FEF61058-CE27-96E6-6653-939A297C91BD}"/>
                  </a:ext>
                </a:extLst>
              </p:cNvPr>
              <p:cNvSpPr>
                <a:spLocks noRot="1" noChangeAspect="1" noMove="1" noResize="1" noEditPoints="1" noAdjustHandles="1" noChangeArrowheads="1" noChangeShapeType="1" noTextEdit="1"/>
              </p:cNvSpPr>
              <p:nvPr/>
            </p:nvSpPr>
            <p:spPr>
              <a:xfrm>
                <a:off x="95534" y="5444836"/>
                <a:ext cx="12096466" cy="1288473"/>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88384114"/>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2440540"/>
              </a:xfrm>
              <a:prstGeom prst="rect">
                <a:avLst/>
              </a:prstGeom>
              <a:noFill/>
            </p:spPr>
            <p:txBody>
              <a:bodyPr wrap="square" rtlCol="0">
                <a:spAutoFit/>
              </a:bodyPr>
              <a:lstStyle/>
              <a:p>
                <a:r>
                  <a:rPr lang="en-US" sz="2400" b="1" dirty="0"/>
                  <a:t>Hypothesis Test for One Mean</a:t>
                </a:r>
              </a:p>
              <a:p>
                <a:endParaRPr lang="en-US" sz="2400" dirty="0"/>
              </a:p>
              <a:p>
                <a:r>
                  <a:rPr lang="en-US" sz="2400" dirty="0"/>
                  <a:t>When the conditions are met so that the distribution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can be modeled with a t-distribution, variability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is well described by: </a:t>
                </a:r>
              </a:p>
              <a:p>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a14:m>
                <a:r>
                  <a:rPr lang="en-US" sz="2400" dirty="0"/>
                  <a:t> </a:t>
                </a:r>
              </a:p>
              <a:p>
                <a:r>
                  <a:rPr lang="en-US" sz="2400" dirty="0"/>
                  <a:t> </a:t>
                </a:r>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2440540"/>
              </a:xfrm>
              <a:prstGeom prst="rect">
                <a:avLst/>
              </a:prstGeom>
              <a:blipFill>
                <a:blip r:embed="rId3"/>
                <a:stretch>
                  <a:fillRect l="-1199" t="-2062" r="-450"/>
                </a:stretch>
              </a:blipFill>
            </p:spPr>
            <p:txBody>
              <a:bodyPr/>
              <a:lstStyle/>
              <a:p>
                <a:r>
                  <a:rPr lang="en-US">
                    <a:noFill/>
                  </a:rPr>
                  <a:t> </a:t>
                </a:r>
              </a:p>
            </p:txBody>
          </p:sp>
        </mc:Fallback>
      </mc:AlternateContent>
    </p:spTree>
    <p:extLst>
      <p:ext uri="{BB962C8B-B14F-4D97-AF65-F5344CB8AC3E}">
        <p14:creationId xmlns:p14="http://schemas.microsoft.com/office/powerpoint/2010/main" val="501917354"/>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230838"/>
              </a:xfrm>
              <a:prstGeom prst="rect">
                <a:avLst/>
              </a:prstGeom>
              <a:noFill/>
            </p:spPr>
            <p:txBody>
              <a:bodyPr wrap="square" rtlCol="0">
                <a:spAutoFit/>
              </a:bodyPr>
              <a:lstStyle/>
              <a:p>
                <a:r>
                  <a:rPr lang="en-US" sz="2400" b="1" dirty="0"/>
                  <a:t>Hypothesis Test for One Mean</a:t>
                </a:r>
              </a:p>
              <a:p>
                <a:endParaRPr lang="en-US" sz="2400" dirty="0"/>
              </a:p>
              <a:p>
                <a:r>
                  <a:rPr lang="en-US" sz="2400" dirty="0"/>
                  <a:t>When the conditions are met so that the distribution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can be modeled with a t-distribution, variability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is well described by: </a:t>
                </a:r>
              </a:p>
              <a:p>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a14:m>
                <a:r>
                  <a:rPr lang="en-US" sz="2400" dirty="0"/>
                  <a:t> </a:t>
                </a:r>
              </a:p>
              <a:p>
                <a:endParaRPr lang="en-US" sz="2400" dirty="0"/>
              </a:p>
              <a:p>
                <a:r>
                  <a:rPr lang="en-US" sz="2400" dirty="0"/>
                  <a:t>Because we are using the t-distribution, we will need a T-score to find our p-value: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f>
                        <m:fPr>
                          <m:ctrlPr>
                            <a:rPr lang="en-US" sz="2400" i="1">
                              <a:latin typeface="Cambria Math" panose="02040503050406030204" pitchFamily="18" charset="0"/>
                            </a:rPr>
                          </m:ctrlPr>
                        </m:fPr>
                        <m:num>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rPr>
                            <m:t>𝑆𝐸</m:t>
                          </m:r>
                        </m:den>
                      </m:f>
                    </m:oMath>
                  </m:oMathPara>
                </a14:m>
                <a:endParaRPr lang="en-US" sz="2400" dirty="0"/>
              </a:p>
              <a:p>
                <a:r>
                  <a:rPr lang="en-US" sz="2400" dirty="0"/>
                  <a:t>Degrees of freedom, </a:t>
                </a:r>
                <a14:m>
                  <m:oMath xmlns:m="http://schemas.openxmlformats.org/officeDocument/2006/math">
                    <m:r>
                      <a:rPr lang="en-US" sz="2400" b="0" i="1" smtClean="0">
                        <a:latin typeface="Cambria Math" panose="02040503050406030204" pitchFamily="18" charset="0"/>
                      </a:rPr>
                      <m:t>𝑑𝑓</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230838"/>
              </a:xfrm>
              <a:prstGeom prst="rect">
                <a:avLst/>
              </a:prstGeom>
              <a:blipFill>
                <a:blip r:embed="rId3"/>
                <a:stretch>
                  <a:fillRect l="-1199" t="-1198" r="-450" b="-2096"/>
                </a:stretch>
              </a:blipFill>
            </p:spPr>
            <p:txBody>
              <a:bodyPr/>
              <a:lstStyle/>
              <a:p>
                <a:r>
                  <a:rPr lang="en-US">
                    <a:noFill/>
                  </a:rPr>
                  <a:t> </a:t>
                </a:r>
              </a:p>
            </p:txBody>
          </p:sp>
        </mc:Fallback>
      </mc:AlternateContent>
    </p:spTree>
    <p:extLst>
      <p:ext uri="{BB962C8B-B14F-4D97-AF65-F5344CB8AC3E}">
        <p14:creationId xmlns:p14="http://schemas.microsoft.com/office/powerpoint/2010/main" val="1380688812"/>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3DAE-A441-E74A-ADFA-A583E9F51B52}"/>
              </a:ext>
            </a:extLst>
          </p:cNvPr>
          <p:cNvSpPr>
            <a:spLocks noGrp="1"/>
          </p:cNvSpPr>
          <p:nvPr>
            <p:ph type="title"/>
          </p:nvPr>
        </p:nvSpPr>
        <p:spPr/>
        <p:txBody>
          <a:bodyPr/>
          <a:lstStyle/>
          <a:p>
            <a:r>
              <a:rPr lang="en-US" dirty="0"/>
              <a:t>Start </a:t>
            </a:r>
            <a:r>
              <a:rPr lang="en-US"/>
              <a:t>here Thursday</a:t>
            </a:r>
          </a:p>
        </p:txBody>
      </p:sp>
      <p:sp>
        <p:nvSpPr>
          <p:cNvPr id="3" name="Text Placeholder 2">
            <a:extLst>
              <a:ext uri="{FF2B5EF4-FFF2-40B4-BE49-F238E27FC236}">
                <a16:creationId xmlns:a16="http://schemas.microsoft.com/office/drawing/2014/main" id="{D59A69D9-5FAB-7185-A664-1E2436D7A4E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55456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230838"/>
              </a:xfrm>
              <a:prstGeom prst="rect">
                <a:avLst/>
              </a:prstGeom>
              <a:noFill/>
            </p:spPr>
            <p:txBody>
              <a:bodyPr wrap="square" rtlCol="0">
                <a:spAutoFit/>
              </a:bodyPr>
              <a:lstStyle/>
              <a:p>
                <a:r>
                  <a:rPr lang="en-US" sz="2400" b="1" dirty="0"/>
                  <a:t>Hypothesis Test for One Mean</a:t>
                </a:r>
              </a:p>
              <a:p>
                <a:endParaRPr lang="en-US" sz="2400" dirty="0"/>
              </a:p>
              <a:p>
                <a:r>
                  <a:rPr lang="en-US" sz="2400" dirty="0"/>
                  <a:t>When the conditions are met so that the distribution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can be modeled with a t-distribution, variability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is well described by: </a:t>
                </a:r>
              </a:p>
              <a:p>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a14:m>
                <a:r>
                  <a:rPr lang="en-US" sz="2400" dirty="0"/>
                  <a:t> </a:t>
                </a:r>
              </a:p>
              <a:p>
                <a:endParaRPr lang="en-US" sz="2400" dirty="0"/>
              </a:p>
              <a:p>
                <a:r>
                  <a:rPr lang="en-US" sz="2400" dirty="0"/>
                  <a:t>Because we are using the t-distribution, we will need a T-score to find our p-value: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f>
                        <m:fPr>
                          <m:ctrlPr>
                            <a:rPr lang="en-US" sz="2400" i="1">
                              <a:latin typeface="Cambria Math" panose="02040503050406030204" pitchFamily="18" charset="0"/>
                            </a:rPr>
                          </m:ctrlPr>
                        </m:fPr>
                        <m:num>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rPr>
                            <m:t>𝑆𝐸</m:t>
                          </m:r>
                        </m:den>
                      </m:f>
                    </m:oMath>
                  </m:oMathPara>
                </a14:m>
                <a:endParaRPr lang="en-US" sz="2400" dirty="0"/>
              </a:p>
              <a:p>
                <a:r>
                  <a:rPr lang="en-US" sz="2400" dirty="0"/>
                  <a:t>Degrees of freedom, </a:t>
                </a:r>
                <a14:m>
                  <m:oMath xmlns:m="http://schemas.openxmlformats.org/officeDocument/2006/math">
                    <m:r>
                      <a:rPr lang="en-US" sz="2400" b="0" i="1" smtClean="0">
                        <a:latin typeface="Cambria Math" panose="02040503050406030204" pitchFamily="18" charset="0"/>
                      </a:rPr>
                      <m:t>𝑑𝑓</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230838"/>
              </a:xfrm>
              <a:prstGeom prst="rect">
                <a:avLst/>
              </a:prstGeom>
              <a:blipFill>
                <a:blip r:embed="rId3"/>
                <a:stretch>
                  <a:fillRect l="-1199" t="-1198" r="-450" b="-2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FDF676FD-49A7-398B-EC77-93FF7D31D75D}"/>
                  </a:ext>
                </a:extLst>
              </p:cNvPr>
              <p:cNvSpPr/>
              <p:nvPr/>
            </p:nvSpPr>
            <p:spPr>
              <a:xfrm>
                <a:off x="795130" y="4810540"/>
                <a:ext cx="11396869" cy="19227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that on average WSU students work 15 hours/week . You perform an experiment to statistically test this suspicion. You sample 100 students and calculate their average number of hours worked per week to be 25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=5</m:t>
                    </m:r>
                  </m:oMath>
                </a14:m>
                <a:r>
                  <a:rPr lang="en-US" sz="2400" dirty="0"/>
                  <a:t>. Perform a hypothesis test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𝜇</m:t>
                    </m:r>
                    <m:r>
                      <a:rPr lang="en-US" sz="2400" b="0" i="1" smtClean="0">
                        <a:latin typeface="Cambria Math" panose="02040503050406030204" pitchFamily="18" charset="0"/>
                      </a:rPr>
                      <m:t>=15,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m:t>
                    </m:r>
                    <m:r>
                      <a:rPr lang="en-US" sz="2400" b="0" i="1" smtClean="0">
                        <a:latin typeface="Cambria Math" panose="02040503050406030204" pitchFamily="18" charset="0"/>
                      </a:rPr>
                      <m:t>𝜇</m:t>
                    </m:r>
                    <m:r>
                      <a:rPr lang="en-US" sz="2400" b="0" i="1" smtClean="0">
                        <a:latin typeface="Cambria Math" panose="02040503050406030204" pitchFamily="18" charset="0"/>
                      </a:rPr>
                      <m:t>≠15</m:t>
                    </m:r>
                  </m:oMath>
                </a14:m>
                <a:r>
                  <a:rPr lang="en-US" sz="2400" dirty="0"/>
                  <a:t>. Use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=0.05</m:t>
                    </m:r>
                  </m:oMath>
                </a14:m>
                <a:r>
                  <a:rPr lang="en-US" sz="2400" dirty="0"/>
                  <a:t>.</a:t>
                </a:r>
              </a:p>
            </p:txBody>
          </p:sp>
        </mc:Choice>
        <mc:Fallback xmlns="">
          <p:sp>
            <p:nvSpPr>
              <p:cNvPr id="3" name="Rounded Rectangle 2">
                <a:extLst>
                  <a:ext uri="{FF2B5EF4-FFF2-40B4-BE49-F238E27FC236}">
                    <a16:creationId xmlns:a16="http://schemas.microsoft.com/office/drawing/2014/main" id="{FDF676FD-49A7-398B-EC77-93FF7D31D75D}"/>
                  </a:ext>
                </a:extLst>
              </p:cNvPr>
              <p:cNvSpPr>
                <a:spLocks noRot="1" noChangeAspect="1" noMove="1" noResize="1" noEditPoints="1" noAdjustHandles="1" noChangeArrowheads="1" noChangeShapeType="1" noTextEdit="1"/>
              </p:cNvSpPr>
              <p:nvPr/>
            </p:nvSpPr>
            <p:spPr>
              <a:xfrm>
                <a:off x="795130" y="4810540"/>
                <a:ext cx="11396869" cy="1922770"/>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0387869"/>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Inference for numerical variables</a:t>
            </a:r>
          </a:p>
          <a:p>
            <a:pPr lvl="1"/>
            <a:r>
              <a:rPr lang="en-US" sz="2200" dirty="0"/>
              <a:t>Single mean </a:t>
            </a:r>
          </a:p>
          <a:p>
            <a:pPr lvl="1"/>
            <a:r>
              <a:rPr lang="en-US" sz="2200" dirty="0"/>
              <a:t>Independent means </a:t>
            </a: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p:sp>
        <p:nvSpPr>
          <p:cNvPr id="10" name="TextBox 9">
            <a:extLst>
              <a:ext uri="{FF2B5EF4-FFF2-40B4-BE49-F238E27FC236}">
                <a16:creationId xmlns:a16="http://schemas.microsoft.com/office/drawing/2014/main" id="{5912FD36-5C56-DDF1-A12A-DEA4F04B44F4}"/>
              </a:ext>
            </a:extLst>
          </p:cNvPr>
          <p:cNvSpPr txBox="1"/>
          <p:nvPr/>
        </p:nvSpPr>
        <p:spPr>
          <a:xfrm>
            <a:off x="3481772" y="276950"/>
            <a:ext cx="8311008" cy="4524315"/>
          </a:xfrm>
          <a:prstGeom prst="rect">
            <a:avLst/>
          </a:prstGeom>
          <a:noFill/>
        </p:spPr>
        <p:txBody>
          <a:bodyPr wrap="square" rtlCol="0">
            <a:spAutoFit/>
          </a:bodyPr>
          <a:lstStyle/>
          <a:p>
            <a:r>
              <a:rPr lang="en-US" sz="2400" dirty="0"/>
              <a:t>So far, we’ve done inference to see if our population mean differs from some hypothesized value.</a:t>
            </a:r>
          </a:p>
          <a:p>
            <a:endParaRPr lang="en-US" sz="2400" dirty="0"/>
          </a:p>
          <a:p>
            <a:r>
              <a:rPr lang="en-US" sz="2400" dirty="0"/>
              <a:t>	Ex. Is the average number of hours WSU students work per 	week 15?</a:t>
            </a:r>
          </a:p>
          <a:p>
            <a:endParaRPr lang="en-US" sz="2400" dirty="0"/>
          </a:p>
          <a:p>
            <a:r>
              <a:rPr lang="en-US" sz="2400" dirty="0"/>
              <a:t>Sometimes our research question instead focuses on </a:t>
            </a:r>
            <a:r>
              <a:rPr lang="en-US" sz="2400" b="1" dirty="0"/>
              <a:t>comparing means from two independent groups</a:t>
            </a:r>
            <a:r>
              <a:rPr lang="en-US" sz="2400" dirty="0"/>
              <a:t>. </a:t>
            </a:r>
          </a:p>
          <a:p>
            <a:endParaRPr lang="en-US" sz="2400" dirty="0"/>
          </a:p>
          <a:p>
            <a:r>
              <a:rPr lang="en-US" sz="2400" dirty="0"/>
              <a:t>	Ex. Is the average number of hours WSU students work per 	week different than the average number of hours Springfield 	College students work per week? </a:t>
            </a:r>
          </a:p>
        </p:txBody>
      </p:sp>
    </p:spTree>
    <p:extLst>
      <p:ext uri="{BB962C8B-B14F-4D97-AF65-F5344CB8AC3E}">
        <p14:creationId xmlns:p14="http://schemas.microsoft.com/office/powerpoint/2010/main" val="2284837137"/>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p:sp>
        <p:nvSpPr>
          <p:cNvPr id="10" name="TextBox 9">
            <a:extLst>
              <a:ext uri="{FF2B5EF4-FFF2-40B4-BE49-F238E27FC236}">
                <a16:creationId xmlns:a16="http://schemas.microsoft.com/office/drawing/2014/main" id="{5912FD36-5C56-DDF1-A12A-DEA4F04B44F4}"/>
              </a:ext>
            </a:extLst>
          </p:cNvPr>
          <p:cNvSpPr txBox="1"/>
          <p:nvPr/>
        </p:nvSpPr>
        <p:spPr>
          <a:xfrm>
            <a:off x="3481772" y="276950"/>
            <a:ext cx="8311008" cy="6370975"/>
          </a:xfrm>
          <a:prstGeom prst="rect">
            <a:avLst/>
          </a:prstGeom>
          <a:noFill/>
        </p:spPr>
        <p:txBody>
          <a:bodyPr wrap="square" rtlCol="0">
            <a:spAutoFit/>
          </a:bodyPr>
          <a:lstStyle/>
          <a:p>
            <a:r>
              <a:rPr lang="en-US" sz="2400" dirty="0"/>
              <a:t>So far, we’ve done inference to see if our population mean differs from some hypothesized value.</a:t>
            </a:r>
          </a:p>
          <a:p>
            <a:endParaRPr lang="en-US" sz="2400" dirty="0"/>
          </a:p>
          <a:p>
            <a:r>
              <a:rPr lang="en-US" sz="2400" dirty="0"/>
              <a:t>	Ex. Is the average number of hours WSU students work per 	week 15?</a:t>
            </a:r>
          </a:p>
          <a:p>
            <a:endParaRPr lang="en-US" sz="2400" dirty="0"/>
          </a:p>
          <a:p>
            <a:r>
              <a:rPr lang="en-US" sz="2400" dirty="0"/>
              <a:t>Sometimes our research question instead focuses on </a:t>
            </a:r>
            <a:r>
              <a:rPr lang="en-US" sz="2400" b="1" dirty="0"/>
              <a:t>comparing means from two independent groups</a:t>
            </a:r>
            <a:r>
              <a:rPr lang="en-US" sz="2400" dirty="0"/>
              <a:t>. </a:t>
            </a:r>
          </a:p>
          <a:p>
            <a:endParaRPr lang="en-US" sz="2400" dirty="0"/>
          </a:p>
          <a:p>
            <a:r>
              <a:rPr lang="en-US" sz="2400" dirty="0"/>
              <a:t>	Ex. Is the average number of hours WSU students work per 	week different than the average number of hours Springfield 	College students work per week? </a:t>
            </a:r>
          </a:p>
          <a:p>
            <a:endParaRPr lang="en-US" sz="2400" dirty="0"/>
          </a:p>
          <a:p>
            <a:r>
              <a:rPr lang="en-US" sz="2400" dirty="0"/>
              <a:t>Just like with one mean, we can use sample statistics to infer the population level answer to this question with </a:t>
            </a:r>
          </a:p>
          <a:p>
            <a:r>
              <a:rPr lang="en-US" sz="2400" dirty="0"/>
              <a:t>(a) a confidence interval and/or</a:t>
            </a:r>
          </a:p>
          <a:p>
            <a:r>
              <a:rPr lang="en-US" sz="2400" dirty="0"/>
              <a:t>(b) a hypothesis test </a:t>
            </a:r>
          </a:p>
        </p:txBody>
      </p:sp>
    </p:spTree>
    <p:extLst>
      <p:ext uri="{BB962C8B-B14F-4D97-AF65-F5344CB8AC3E}">
        <p14:creationId xmlns:p14="http://schemas.microsoft.com/office/powerpoint/2010/main" val="1412709834"/>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912FD36-5C56-DDF1-A12A-DEA4F04B44F4}"/>
                  </a:ext>
                </a:extLst>
              </p:cNvPr>
              <p:cNvSpPr txBox="1"/>
              <p:nvPr/>
            </p:nvSpPr>
            <p:spPr>
              <a:xfrm>
                <a:off x="3481772" y="276950"/>
                <a:ext cx="8311008" cy="3829831"/>
              </a:xfrm>
              <a:prstGeom prst="rect">
                <a:avLst/>
              </a:prstGeom>
              <a:noFill/>
            </p:spPr>
            <p:txBody>
              <a:bodyPr wrap="square" rtlCol="0">
                <a:spAutoFit/>
              </a:bodyPr>
              <a:lstStyle/>
              <a:p>
                <a:r>
                  <a:rPr lang="en-US" sz="2400" dirty="0"/>
                  <a:t>To compare two independent means, we look at their difference. </a:t>
                </a:r>
              </a:p>
              <a:p>
                <a:endParaRPr lang="en-US" sz="2400" dirty="0"/>
              </a:p>
              <a:p>
                <a:r>
                  <a:rPr lang="en-US" sz="2400" dirty="0"/>
                  <a:t>	 Ex. Is the average number of hours WSU students work per 	week different than the average number of hours Springfield 	College students work per week? </a:t>
                </a:r>
              </a:p>
              <a:p>
                <a:endParaRPr lang="en-US" sz="2400" dirty="0"/>
              </a:p>
              <a:p>
                <a:r>
                  <a:rPr lang="en-US" sz="2400" dirty="0"/>
                  <a:t>	To answer this, we need to look at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𝑊𝑆𝑈</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𝑆𝐶</m:t>
                        </m:r>
                      </m:sub>
                    </m:sSub>
                  </m:oMath>
                </a14:m>
                <a:endParaRPr lang="en-US" sz="2400" dirty="0"/>
              </a:p>
              <a:p>
                <a:endParaRPr lang="en-US" sz="2400" dirty="0"/>
              </a:p>
              <a:p>
                <a:r>
                  <a:rPr lang="en-US" sz="2400" dirty="0"/>
                  <a:t>  </a:t>
                </a:r>
              </a:p>
              <a:p>
                <a:endParaRPr lang="en-US" sz="2400" dirty="0"/>
              </a:p>
            </p:txBody>
          </p:sp>
        </mc:Choice>
        <mc:Fallback xmlns="">
          <p:sp>
            <p:nvSpPr>
              <p:cNvPr id="10" name="TextBox 9">
                <a:extLst>
                  <a:ext uri="{FF2B5EF4-FFF2-40B4-BE49-F238E27FC236}">
                    <a16:creationId xmlns:a16="http://schemas.microsoft.com/office/drawing/2014/main" id="{5912FD36-5C56-DDF1-A12A-DEA4F04B44F4}"/>
                  </a:ext>
                </a:extLst>
              </p:cNvPr>
              <p:cNvSpPr txBox="1">
                <a:spLocks noRot="1" noChangeAspect="1" noMove="1" noResize="1" noEditPoints="1" noAdjustHandles="1" noChangeArrowheads="1" noChangeShapeType="1" noTextEdit="1"/>
              </p:cNvSpPr>
              <p:nvPr/>
            </p:nvSpPr>
            <p:spPr>
              <a:xfrm>
                <a:off x="3481772" y="276950"/>
                <a:ext cx="8311008" cy="3829831"/>
              </a:xfrm>
              <a:prstGeom prst="rect">
                <a:avLst/>
              </a:prstGeom>
              <a:blipFill>
                <a:blip r:embed="rId3"/>
                <a:stretch>
                  <a:fillRect l="-1221" t="-1320" r="-1527"/>
                </a:stretch>
              </a:blipFill>
            </p:spPr>
            <p:txBody>
              <a:bodyPr/>
              <a:lstStyle/>
              <a:p>
                <a:r>
                  <a:rPr lang="en-US">
                    <a:noFill/>
                  </a:rPr>
                  <a:t> </a:t>
                </a:r>
              </a:p>
            </p:txBody>
          </p:sp>
        </mc:Fallback>
      </mc:AlternateContent>
    </p:spTree>
    <p:extLst>
      <p:ext uri="{BB962C8B-B14F-4D97-AF65-F5344CB8AC3E}">
        <p14:creationId xmlns:p14="http://schemas.microsoft.com/office/powerpoint/2010/main" val="3268904710"/>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457310" cy="6383863"/>
              </a:xfrm>
              <a:prstGeom prst="rect">
                <a:avLst/>
              </a:prstGeom>
              <a:noFill/>
            </p:spPr>
            <p:txBody>
              <a:bodyPr wrap="square" rtlCol="0">
                <a:spAutoFit/>
              </a:bodyPr>
              <a:lstStyle/>
              <a:p>
                <a:r>
                  <a:rPr lang="en-US" sz="2400" b="1" dirty="0"/>
                  <a:t>Confidence Interval for Difference Between Two Independent Means</a:t>
                </a:r>
              </a:p>
              <a:p>
                <a:endParaRPr lang="en-US" sz="2400" dirty="0"/>
              </a:p>
              <a:p>
                <a:r>
                  <a:rPr lang="en-US" sz="2400" dirty="0"/>
                  <a:t>Conditions for </a:t>
                </a:r>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2</m:t>
                        </m:r>
                      </m:sub>
                    </m:sSub>
                  </m:oMath>
                </a14:m>
                <a:r>
                  <a:rPr lang="en-US" sz="2400" dirty="0"/>
                  <a:t> to be approximated with the t-distribution:</a:t>
                </a:r>
              </a:p>
              <a:p>
                <a:pPr marL="457200" indent="-457200">
                  <a:buFont typeface="+mj-lt"/>
                  <a:buAutoNum type="arabicPeriod"/>
                </a:pPr>
                <a:r>
                  <a:rPr lang="en-US" sz="2400" dirty="0"/>
                  <a:t>Data are </a:t>
                </a:r>
                <a:r>
                  <a:rPr lang="en-US" sz="2400" b="1" dirty="0"/>
                  <a:t>independent within and between</a:t>
                </a:r>
                <a:r>
                  <a:rPr lang="en-US" sz="2400" dirty="0"/>
                  <a:t> the two </a:t>
                </a:r>
                <a:r>
                  <a:rPr lang="en-US" sz="2400" b="1" dirty="0"/>
                  <a:t>groups</a:t>
                </a:r>
              </a:p>
              <a:p>
                <a:pPr marL="457200" indent="-457200">
                  <a:buFont typeface="+mj-lt"/>
                  <a:buAutoNum type="arabicPeriod"/>
                </a:pPr>
                <a:r>
                  <a:rPr lang="en-US" sz="2400" dirty="0"/>
                  <a:t>Each group is has </a:t>
                </a:r>
                <a:r>
                  <a:rPr lang="en-US" sz="2400" b="1" dirty="0"/>
                  <a:t>over 30 observations</a:t>
                </a:r>
                <a:r>
                  <a:rPr lang="en-US" sz="2400" dirty="0"/>
                  <a:t>, or is clearly normally distributed with no outliers </a:t>
                </a:r>
              </a:p>
              <a:p>
                <a:pPr marL="457200" indent="-457200">
                  <a:buFont typeface="+mj-lt"/>
                  <a:buAutoNum type="arabicPeriod"/>
                </a:pPr>
                <a:endParaRPr lang="en-US" sz="2400" dirty="0"/>
              </a:p>
              <a:p>
                <a:r>
                  <a:rPr lang="en-US" sz="2400" dirty="0"/>
                  <a:t>When the conditions are met so that the distribution of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oMath>
                </a14:m>
                <a:r>
                  <a:rPr lang="en-US" sz="2400" dirty="0"/>
                  <a:t> can be modeled by the t-distribution, variability is described by: </a:t>
                </a:r>
              </a:p>
              <a:p>
                <a:endParaRPr lang="en-US" sz="2400" dirty="0"/>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𝑓𝑜𝑟</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e>
                                </m:d>
                              </m:e>
                              <m:sup>
                                <m:r>
                                  <a:rPr lang="en-US" sz="2400" b="0" i="1" smtClean="0">
                                    <a:latin typeface="Cambria Math" panose="02040503050406030204" pitchFamily="18" charset="0"/>
                                  </a:rPr>
                                  <m:t>2</m:t>
                                </m:r>
                              </m:sup>
                            </m:s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𝑓𝑜𝑟</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2</m:t>
                                </m:r>
                              </m:sup>
                            </m:s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rad>
                  </m:oMath>
                </a14:m>
                <a:endParaRPr lang="en-US" sz="2400" dirty="0"/>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a14:m>
                <a:r>
                  <a:rPr lang="en-US" sz="2400" dirty="0"/>
                  <a:t> are population standard deviations for each group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oMath>
                </a14:m>
                <a:r>
                  <a:rPr lang="en-US" sz="2400" dirty="0"/>
                  <a:t> are the sample sizes for each group</a:t>
                </a:r>
              </a:p>
              <a:p>
                <a:endParaRPr lang="en-US" sz="2400" dirty="0"/>
              </a:p>
              <a:p>
                <a:r>
                  <a:rPr lang="en-US" sz="2400" dirty="0"/>
                  <a:t>For degrees of freedom, use the smaller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a14:m>
                <a:endParaRPr lang="en-US" sz="2400" dirty="0"/>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457310" cy="6383863"/>
              </a:xfrm>
              <a:prstGeom prst="rect">
                <a:avLst/>
              </a:prstGeom>
              <a:blipFill>
                <a:blip r:embed="rId3"/>
                <a:stretch>
                  <a:fillRect l="-1199" t="-595" r="-600" b="-1190"/>
                </a:stretch>
              </a:blipFill>
            </p:spPr>
            <p:txBody>
              <a:bodyPr/>
              <a:lstStyle/>
              <a:p>
                <a:r>
                  <a:rPr lang="en-US">
                    <a:noFill/>
                  </a:rPr>
                  <a:t> </a:t>
                </a:r>
              </a:p>
            </p:txBody>
          </p:sp>
        </mc:Fallback>
      </mc:AlternateContent>
    </p:spTree>
    <p:extLst>
      <p:ext uri="{BB962C8B-B14F-4D97-AF65-F5344CB8AC3E}">
        <p14:creationId xmlns:p14="http://schemas.microsoft.com/office/powerpoint/2010/main" val="4168405976"/>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3798540"/>
              </a:xfrm>
              <a:prstGeom prst="rect">
                <a:avLst/>
              </a:prstGeom>
              <a:noFill/>
            </p:spPr>
            <p:txBody>
              <a:bodyPr wrap="square" rtlCol="0">
                <a:spAutoFit/>
              </a:bodyPr>
              <a:lstStyle/>
              <a:p>
                <a:r>
                  <a:rPr lang="en-US" sz="2400" b="1" dirty="0"/>
                  <a:t>Confidence Interval for Difference Between Two Independent Means</a:t>
                </a:r>
              </a:p>
              <a:p>
                <a:endParaRPr lang="en-US" sz="2400" dirty="0"/>
              </a:p>
              <a:p>
                <a:r>
                  <a:rPr lang="en-US" sz="2400" dirty="0"/>
                  <a:t>For confidence intervals, we use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rad>
                  </m:oMath>
                </a14:m>
                <a:endParaRPr lang="en-US" sz="2400" dirty="0"/>
              </a:p>
              <a:p>
                <a:r>
                  <a:rPr lang="en-US" sz="2400" dirty="0"/>
                  <a:t>For degrees of freedom, use the smaller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a14:m>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3798540"/>
              </a:xfrm>
              <a:prstGeom prst="rect">
                <a:avLst/>
              </a:prstGeom>
              <a:blipFill>
                <a:blip r:embed="rId3"/>
                <a:stretch>
                  <a:fillRect l="-1199" t="-1329"/>
                </a:stretch>
              </a:blipFill>
            </p:spPr>
            <p:txBody>
              <a:bodyPr/>
              <a:lstStyle/>
              <a:p>
                <a:r>
                  <a:rPr lang="en-US">
                    <a:noFill/>
                  </a:rPr>
                  <a:t> </a:t>
                </a:r>
              </a:p>
            </p:txBody>
          </p:sp>
        </mc:Fallback>
      </mc:AlternateContent>
    </p:spTree>
    <p:extLst>
      <p:ext uri="{BB962C8B-B14F-4D97-AF65-F5344CB8AC3E}">
        <p14:creationId xmlns:p14="http://schemas.microsoft.com/office/powerpoint/2010/main" val="2355126340"/>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4720588"/>
              </a:xfrm>
              <a:prstGeom prst="rect">
                <a:avLst/>
              </a:prstGeom>
              <a:noFill/>
            </p:spPr>
            <p:txBody>
              <a:bodyPr wrap="square" rtlCol="0">
                <a:spAutoFit/>
              </a:bodyPr>
              <a:lstStyle/>
              <a:p>
                <a:r>
                  <a:rPr lang="en-US" sz="2400" b="1" dirty="0"/>
                  <a:t>Confidence Interval for Difference Between Two Independent Means</a:t>
                </a:r>
              </a:p>
              <a:p>
                <a:endParaRPr lang="en-US" sz="2400" dirty="0"/>
              </a:p>
              <a:p>
                <a:r>
                  <a:rPr lang="en-US" sz="2400" dirty="0"/>
                  <a:t>For confidence intervals, we use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rad>
                  </m:oMath>
                </a14:m>
                <a:endParaRPr lang="en-US" sz="2400" dirty="0"/>
              </a:p>
              <a:p>
                <a:r>
                  <a:rPr lang="en-US" sz="2400" dirty="0"/>
                  <a:t>For degrees of freedom, use the smaller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𝑆𝐸</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e>
                    </m:d>
                  </m:oMath>
                </a14:m>
                <a:endParaRPr lang="en-US" sz="2400" dirty="0"/>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4720588"/>
              </a:xfrm>
              <a:prstGeom prst="rect">
                <a:avLst/>
              </a:prstGeom>
              <a:blipFill>
                <a:blip r:embed="rId3"/>
                <a:stretch>
                  <a:fillRect l="-1199" t="-1072" r="-2099"/>
                </a:stretch>
              </a:blipFill>
            </p:spPr>
            <p:txBody>
              <a:bodyPr/>
              <a:lstStyle/>
              <a:p>
                <a:r>
                  <a:rPr lang="en-US">
                    <a:noFill/>
                  </a:rPr>
                  <a:t> </a:t>
                </a:r>
              </a:p>
            </p:txBody>
          </p:sp>
        </mc:Fallback>
      </mc:AlternateContent>
    </p:spTree>
    <p:extLst>
      <p:ext uri="{BB962C8B-B14F-4D97-AF65-F5344CB8AC3E}">
        <p14:creationId xmlns:p14="http://schemas.microsoft.com/office/powerpoint/2010/main" val="3655440694"/>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4720588"/>
              </a:xfrm>
              <a:prstGeom prst="rect">
                <a:avLst/>
              </a:prstGeom>
              <a:noFill/>
            </p:spPr>
            <p:txBody>
              <a:bodyPr wrap="square" rtlCol="0">
                <a:spAutoFit/>
              </a:bodyPr>
              <a:lstStyle/>
              <a:p>
                <a:r>
                  <a:rPr lang="en-US" sz="2400" b="1" dirty="0"/>
                  <a:t>Confidence Interval for Difference Between Two Independent Means</a:t>
                </a:r>
              </a:p>
              <a:p>
                <a:endParaRPr lang="en-US" sz="2400" dirty="0"/>
              </a:p>
              <a:p>
                <a:r>
                  <a:rPr lang="en-US" sz="2400" dirty="0"/>
                  <a:t>For confidence intervals, we use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rad>
                  </m:oMath>
                </a14:m>
                <a:endParaRPr lang="en-US" sz="2400" dirty="0"/>
              </a:p>
              <a:p>
                <a:r>
                  <a:rPr lang="en-US" sz="2400" dirty="0"/>
                  <a:t>For degrees of freedom, use the smaller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𝑆𝐸</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e>
                    </m:d>
                  </m:oMath>
                </a14:m>
                <a:endParaRPr lang="en-US" sz="2400" dirty="0"/>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4720588"/>
              </a:xfrm>
              <a:prstGeom prst="rect">
                <a:avLst/>
              </a:prstGeom>
              <a:blipFill>
                <a:blip r:embed="rId3"/>
                <a:stretch>
                  <a:fillRect l="-1199" t="-1072" r="-20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E7CF42EF-74F1-B935-B036-04B53EF39D39}"/>
                  </a:ext>
                </a:extLst>
              </p:cNvPr>
              <p:cNvSpPr/>
              <p:nvPr/>
            </p:nvSpPr>
            <p:spPr>
              <a:xfrm>
                <a:off x="252919" y="4552122"/>
                <a:ext cx="11939081" cy="218118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WSU and SC students spend different amounts of time working per week. You perform an experiment to statistically test this suspicion. You sample 120 WSU students and find on average they work 20 hours/week,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=2</m:t>
                    </m:r>
                  </m:oMath>
                </a14:m>
                <a:r>
                  <a:rPr lang="en-US" sz="2400" dirty="0"/>
                  <a:t>. You sample 130 SC students and find on average they work 7 hours/week,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=4</m:t>
                    </m:r>
                  </m:oMath>
                </a14:m>
                <a:r>
                  <a:rPr lang="en-US" sz="2400" dirty="0"/>
                  <a:t>.  Calculate a 95% CI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𝑆𝐶</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𝑊𝑆𝑈</m:t>
                        </m:r>
                      </m:sub>
                    </m:sSub>
                  </m:oMath>
                </a14:m>
                <a:r>
                  <a:rPr lang="en-US" sz="2400" dirty="0"/>
                  <a:t> from your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m:rPr>
                            <m:sty m:val="p"/>
                          </m:rPr>
                          <a:rPr lang="en-US" sz="2400" b="0" i="0" dirty="0" smtClean="0">
                            <a:latin typeface="Cambria Math" panose="02040503050406030204" pitchFamily="18" charset="0"/>
                          </a:rPr>
                          <m:t>SC</m:t>
                        </m:r>
                      </m:sub>
                    </m:sSub>
                  </m:oMath>
                </a14:m>
                <a:r>
                  <a:rPr lang="en-US" sz="2400" dirty="0"/>
                  <a:t> and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𝑊𝑆𝑈</m:t>
                        </m:r>
                      </m:sub>
                    </m:sSub>
                  </m:oMath>
                </a14:m>
                <a:r>
                  <a:rPr lang="en-US" sz="2400" dirty="0"/>
                  <a:t>.</a:t>
                </a:r>
              </a:p>
            </p:txBody>
          </p:sp>
        </mc:Choice>
        <mc:Fallback xmlns="">
          <p:sp>
            <p:nvSpPr>
              <p:cNvPr id="3" name="Rounded Rectangle 2">
                <a:extLst>
                  <a:ext uri="{FF2B5EF4-FFF2-40B4-BE49-F238E27FC236}">
                    <a16:creationId xmlns:a16="http://schemas.microsoft.com/office/drawing/2014/main" id="{E7CF42EF-74F1-B935-B036-04B53EF39D39}"/>
                  </a:ext>
                </a:extLst>
              </p:cNvPr>
              <p:cNvSpPr>
                <a:spLocks noRot="1" noChangeAspect="1" noMove="1" noResize="1" noEditPoints="1" noAdjustHandles="1" noChangeArrowheads="1" noChangeShapeType="1" noTextEdit="1"/>
              </p:cNvSpPr>
              <p:nvPr/>
            </p:nvSpPr>
            <p:spPr>
              <a:xfrm>
                <a:off x="252919" y="4552122"/>
                <a:ext cx="11939081" cy="2181187"/>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95721402"/>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2677656"/>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endParaRPr lang="en-US" sz="2400" dirty="0"/>
          </a:p>
        </p:txBody>
      </p:sp>
    </p:spTree>
    <p:extLst>
      <p:ext uri="{BB962C8B-B14F-4D97-AF65-F5344CB8AC3E}">
        <p14:creationId xmlns:p14="http://schemas.microsoft.com/office/powerpoint/2010/main" val="1114826372"/>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2677656"/>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endParaRPr lang="en-US" sz="2400" dirty="0"/>
          </a:p>
        </p:txBody>
      </p:sp>
      <mc:AlternateContent xmlns:mc="http://schemas.openxmlformats.org/markup-compatibility/2006" xmlns:a14="http://schemas.microsoft.com/office/drawing/2010/main">
        <mc:Choice Requires="a14">
          <p:sp>
            <p:nvSpPr>
              <p:cNvPr id="4" name="Rounded Rectangle 3">
                <a:extLst>
                  <a:ext uri="{FF2B5EF4-FFF2-40B4-BE49-F238E27FC236}">
                    <a16:creationId xmlns:a16="http://schemas.microsoft.com/office/drawing/2014/main" id="{00A796A0-ADBB-F4FB-70F3-A56D05098C63}"/>
                  </a:ext>
                </a:extLst>
              </p:cNvPr>
              <p:cNvSpPr/>
              <p:nvPr/>
            </p:nvSpPr>
            <p:spPr>
              <a:xfrm>
                <a:off x="3481771" y="2180690"/>
                <a:ext cx="8297853" cy="440035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WSU and SC students spend different amounts of time working per week. You perform an experiment to statistically test this suspicion. You sample 120 WSU students and find on average they work 20 hours/week,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=2</m:t>
                    </m:r>
                  </m:oMath>
                </a14:m>
                <a:r>
                  <a:rPr lang="en-US" sz="2400" dirty="0"/>
                  <a:t>. You sample 130 SC students and find on average they work 7 hours/week,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=4</m:t>
                    </m:r>
                  </m:oMath>
                </a14:m>
                <a:r>
                  <a:rPr lang="en-US" sz="2400" dirty="0"/>
                  <a:t>.</a:t>
                </a:r>
              </a:p>
              <a:p>
                <a:pPr algn="ctr"/>
                <a:r>
                  <a:rPr lang="en-US" sz="2400" dirty="0"/>
                  <a:t>You want to perform a hypothesis test to see if there is a difference in these means. What is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a:t> in terms of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𝑆𝐶</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𝑊𝑆𝑈</m:t>
                        </m:r>
                      </m:sub>
                    </m:sSub>
                  </m:oMath>
                </a14:m>
                <a:r>
                  <a:rPr lang="en-US" sz="2400" dirty="0"/>
                  <a:t>? What is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oMath>
                </a14:m>
                <a:r>
                  <a:rPr lang="en-US" sz="2400" dirty="0"/>
                  <a:t>? </a:t>
                </a:r>
              </a:p>
            </p:txBody>
          </p:sp>
        </mc:Choice>
        <mc:Fallback xmlns="">
          <p:sp>
            <p:nvSpPr>
              <p:cNvPr id="4" name="Rounded Rectangle 3">
                <a:extLst>
                  <a:ext uri="{FF2B5EF4-FFF2-40B4-BE49-F238E27FC236}">
                    <a16:creationId xmlns:a16="http://schemas.microsoft.com/office/drawing/2014/main" id="{00A796A0-ADBB-F4FB-70F3-A56D05098C63}"/>
                  </a:ext>
                </a:extLst>
              </p:cNvPr>
              <p:cNvSpPr>
                <a:spLocks noRot="1" noChangeAspect="1" noMove="1" noResize="1" noEditPoints="1" noAdjustHandles="1" noChangeArrowheads="1" noChangeShapeType="1" noTextEdit="1"/>
              </p:cNvSpPr>
              <p:nvPr/>
            </p:nvSpPr>
            <p:spPr>
              <a:xfrm>
                <a:off x="3481771" y="2180690"/>
                <a:ext cx="8297853" cy="4400359"/>
              </a:xfrm>
              <a:prstGeom prst="round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45746991"/>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4906536"/>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r>
                  <a:rPr lang="en-US" sz="2400" dirty="0"/>
                  <a:t>We 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a14:m>
                <a:endParaRPr lang="en-US" sz="2400" dirty="0"/>
              </a:p>
              <a:p>
                <a:endParaRPr lang="en-US" sz="2400" dirty="0"/>
              </a:p>
              <a:p>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4906536"/>
              </a:xfrm>
              <a:prstGeom prst="rect">
                <a:avLst/>
              </a:prstGeom>
              <a:blipFill>
                <a:blip r:embed="rId3"/>
                <a:stretch>
                  <a:fillRect l="-1199" t="-1031"/>
                </a:stretch>
              </a:blipFill>
            </p:spPr>
            <p:txBody>
              <a:bodyPr/>
              <a:lstStyle/>
              <a:p>
                <a:r>
                  <a:rPr lang="en-US">
                    <a:noFill/>
                  </a:rPr>
                  <a:t> </a:t>
                </a:r>
              </a:p>
            </p:txBody>
          </p:sp>
        </mc:Fallback>
      </mc:AlternateContent>
    </p:spTree>
    <p:extLst>
      <p:ext uri="{BB962C8B-B14F-4D97-AF65-F5344CB8AC3E}">
        <p14:creationId xmlns:p14="http://schemas.microsoft.com/office/powerpoint/2010/main" val="1987293701"/>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5569473"/>
              </a:xfrm>
              <a:prstGeom prst="rect">
                <a:avLst/>
              </a:prstGeom>
              <a:noFill/>
            </p:spPr>
            <p:txBody>
              <a:bodyPr wrap="square" rtlCol="0">
                <a:spAutoFit/>
              </a:bodyPr>
              <a:lstStyle/>
              <a:p>
                <a:r>
                  <a:rPr lang="en-US" sz="2400" dirty="0"/>
                  <a:t>Pieces of a Hypothesis test:</a:t>
                </a:r>
              </a:p>
              <a:p>
                <a:pPr marL="457200" indent="-457200">
                  <a:buAutoNum type="arabicPeriod"/>
                </a:pPr>
                <a:r>
                  <a:rPr lang="en-US" sz="2400" b="1" i="1" dirty="0"/>
                  <a:t>Null and Alternative Hypotheses</a:t>
                </a:r>
              </a:p>
              <a:p>
                <a:pPr marL="457200" indent="-457200">
                  <a:buAutoNum type="arabicPeriod"/>
                </a:pPr>
                <a:r>
                  <a:rPr lang="en-US" sz="2400" b="1" i="1" dirty="0"/>
                  <a:t>Test Statistic</a:t>
                </a:r>
              </a:p>
              <a:p>
                <a:pPr marL="457200" indent="-457200">
                  <a:buAutoNum type="arabicPeriod"/>
                </a:pPr>
                <a:r>
                  <a:rPr lang="en-US" sz="2400" b="1" i="1" dirty="0"/>
                  <a:t>Null Distribution	</a:t>
                </a:r>
                <a:endParaRPr lang="en-US" sz="2400" dirty="0"/>
              </a:p>
              <a:p>
                <a:pPr marL="457200" indent="-457200">
                  <a:buFont typeface="+mj-lt"/>
                  <a:buAutoNum type="arabicPeriod" startAt="4"/>
                </a:pPr>
                <a:r>
                  <a:rPr lang="en-US" sz="2400" b="1" i="1" dirty="0"/>
                  <a:t>P-value</a:t>
                </a:r>
              </a:p>
              <a:p>
                <a:endParaRPr lang="en-US" sz="2400" dirty="0"/>
              </a:p>
              <a:p>
                <a:r>
                  <a:rPr lang="en-US" sz="2400" dirty="0"/>
                  <a:t>Chi-square statistic: </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i="1">
                              <a:latin typeface="Cambria Math" panose="02040503050406030204" pitchFamily="18" charset="0"/>
                            </a:rPr>
                            <m:t>𝑟𝑜𝑤</m:t>
                          </m:r>
                          <m:r>
                            <a:rPr lang="en-US" sz="2400" i="1">
                              <a:latin typeface="Cambria Math" panose="02040503050406030204" pitchFamily="18" charset="0"/>
                            </a:rPr>
                            <m:t> </m:t>
                          </m:r>
                          <m:r>
                            <a:rPr lang="en-US" sz="2400" i="1">
                              <a:latin typeface="Cambria Math" panose="02040503050406030204" pitchFamily="18" charset="0"/>
                            </a:rPr>
                            <m:t>𝑖</m:t>
                          </m:r>
                          <m:r>
                            <a:rPr lang="en-US" sz="2400" i="1">
                              <a:latin typeface="Cambria Math" panose="02040503050406030204" pitchFamily="18" charset="0"/>
                            </a:rPr>
                            <m:t> </m:t>
                          </m:r>
                          <m:r>
                            <a:rPr lang="en-US" sz="2400" i="1">
                              <a:latin typeface="Cambria Math" panose="02040503050406030204" pitchFamily="18" charset="0"/>
                            </a:rPr>
                            <m:t>𝑡𝑜𝑡𝑎𝑙</m:t>
                          </m:r>
                          <m:r>
                            <a:rPr lang="en-US" sz="2400" i="1">
                              <a:latin typeface="Cambria Math" panose="02040503050406030204" pitchFamily="18" charset="0"/>
                            </a:rPr>
                            <m:t> ×</m:t>
                          </m:r>
                          <m:r>
                            <a:rPr lang="en-US" sz="2400" i="1">
                              <a:latin typeface="Cambria Math" panose="02040503050406030204" pitchFamily="18" charset="0"/>
                            </a:rPr>
                            <m:t>𝑐𝑜𝑙𝑢𝑚𝑛</m:t>
                          </m:r>
                          <m:r>
                            <a:rPr lang="en-US" sz="2400" i="1">
                              <a:latin typeface="Cambria Math" panose="02040503050406030204" pitchFamily="18" charset="0"/>
                            </a:rPr>
                            <m:t> </m:t>
                          </m:r>
                          <m:r>
                            <a:rPr lang="en-US" sz="2400" i="1">
                              <a:latin typeface="Cambria Math" panose="02040503050406030204" pitchFamily="18" charset="0"/>
                            </a:rPr>
                            <m:t>𝑗</m:t>
                          </m:r>
                          <m:r>
                            <a:rPr lang="en-US" sz="2400" b="0" i="1" smtClean="0">
                              <a:latin typeface="Cambria Math" panose="02040503050406030204" pitchFamily="18" charset="0"/>
                            </a:rPr>
                            <m:t> </m:t>
                          </m:r>
                          <m:r>
                            <a:rPr lang="en-US" sz="2400" b="0" i="1" smtClean="0">
                              <a:latin typeface="Cambria Math" panose="02040503050406030204" pitchFamily="18" charset="0"/>
                            </a:rPr>
                            <m:t>𝑡𝑜𝑡𝑎𝑙</m:t>
                          </m:r>
                        </m:num>
                        <m:den>
                          <m:r>
                            <a:rPr lang="en-US" sz="2400" b="0" i="1" smtClean="0">
                              <a:latin typeface="Cambria Math" panose="02040503050406030204" pitchFamily="18" charset="0"/>
                            </a:rPr>
                            <m:t>𝑡𝑎𝑏𝑙𝑒</m:t>
                          </m:r>
                          <m:r>
                            <a:rPr lang="en-US" sz="2400" b="0" i="1" smtClean="0">
                              <a:latin typeface="Cambria Math" panose="02040503050406030204" pitchFamily="18" charset="0"/>
                            </a:rPr>
                            <m:t> </m:t>
                          </m:r>
                          <m:r>
                            <a:rPr lang="en-US" sz="2400" b="0" i="1" smtClean="0">
                              <a:latin typeface="Cambria Math" panose="02040503050406030204" pitchFamily="18" charset="0"/>
                            </a:rPr>
                            <m:t>𝑡𝑜𝑡𝑎𝑙</m:t>
                          </m:r>
                        </m:den>
                      </m:f>
                    </m:oMath>
                  </m:oMathPara>
                </a14:m>
                <a:endParaRPr lang="en-US" sz="2400" dirty="0"/>
              </a:p>
              <a:p>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𝑅</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𝐶</m:t>
                              </m:r>
                            </m:sup>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𝑖𝑗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𝑖𝑗</m:t>
                                              </m:r>
                                            </m:sub>
                                          </m:sSub>
                                        </m:e>
                                      </m:d>
                                    </m:e>
                                    <m:sup>
                                      <m:r>
                                        <a:rPr lang="en-US" sz="2400" b="0" i="1" smtClean="0">
                                          <a:latin typeface="Cambria Math" panose="02040503050406030204" pitchFamily="18" charset="0"/>
                                        </a:rPr>
                                        <m:t>2</m:t>
                                      </m:r>
                                    </m:sup>
                                  </m:s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𝑖𝑗</m:t>
                                      </m:r>
                                    </m:sub>
                                  </m:sSub>
                                </m:den>
                              </m:f>
                            </m:e>
                          </m:nary>
                        </m:e>
                      </m:nary>
                    </m:oMath>
                  </m:oMathPara>
                </a14:m>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176829" cy="5569473"/>
              </a:xfrm>
              <a:prstGeom prst="rect">
                <a:avLst/>
              </a:prstGeom>
              <a:blipFill>
                <a:blip r:embed="rId3"/>
                <a:stretch>
                  <a:fillRect l="-1240" t="-682" b="-17727"/>
                </a:stretch>
              </a:blipFill>
            </p:spPr>
            <p:txBody>
              <a:bodyPr/>
              <a:lstStyle/>
              <a:p>
                <a:r>
                  <a:rPr lang="en-US">
                    <a:noFill/>
                  </a:rPr>
                  <a:t> </a:t>
                </a:r>
              </a:p>
            </p:txBody>
          </p:sp>
        </mc:Fallback>
      </mc:AlternateContent>
    </p:spTree>
    <p:extLst>
      <p:ext uri="{BB962C8B-B14F-4D97-AF65-F5344CB8AC3E}">
        <p14:creationId xmlns:p14="http://schemas.microsoft.com/office/powerpoint/2010/main" val="3874084933"/>
      </p:ext>
    </p:extLst>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3970318"/>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r>
                  <a:rPr lang="en-US" sz="2400" dirty="0"/>
                  <a:t>We 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a14:m>
                <a:endParaRPr lang="en-US" sz="2400" dirty="0"/>
              </a:p>
              <a:p>
                <a:r>
                  <a:rPr lang="en-US" sz="2400" dirty="0"/>
                  <a:t>Then,  </a:t>
                </a:r>
                <a14:m>
                  <m:oMath xmlns:m="http://schemas.openxmlformats.org/officeDocument/2006/math">
                    <m:r>
                      <a:rPr lang="en-US" sz="2400" i="1">
                        <a:latin typeface="Cambria Math" panose="02040503050406030204" pitchFamily="18" charset="0"/>
                      </a:rPr>
                      <m:t>𝑇</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 −0</m:t>
                        </m:r>
                      </m:num>
                      <m:den>
                        <m:r>
                          <a:rPr lang="en-US" sz="2400" i="1">
                            <a:latin typeface="Cambria Math" panose="02040503050406030204" pitchFamily="18" charset="0"/>
                          </a:rPr>
                          <m:t>𝑆𝐸</m:t>
                        </m:r>
                      </m:den>
                    </m:f>
                  </m:oMath>
                </a14:m>
                <a:r>
                  <a:rPr lang="en-US" sz="2400" dirty="0"/>
                  <a:t> , and </a:t>
                </a:r>
                <a:r>
                  <a:rPr lang="en-US" sz="2400" dirty="0" err="1"/>
                  <a:t>df</a:t>
                </a:r>
                <a:r>
                  <a:rPr lang="en-US" sz="2400" dirty="0"/>
                  <a:t> is the smaller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i="1">
                        <a:latin typeface="Cambria Math" panose="02040503050406030204" pitchFamily="18" charset="0"/>
                      </a:rPr>
                      <m:t>−1, </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r>
                      <a:rPr lang="en-US" sz="2400" i="1">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3970318"/>
              </a:xfrm>
              <a:prstGeom prst="rect">
                <a:avLst/>
              </a:prstGeom>
              <a:blipFill>
                <a:blip r:embed="rId3"/>
                <a:stretch>
                  <a:fillRect l="-1199" t="-1274" b="-318"/>
                </a:stretch>
              </a:blipFill>
            </p:spPr>
            <p:txBody>
              <a:bodyPr/>
              <a:lstStyle/>
              <a:p>
                <a:r>
                  <a:rPr lang="en-US">
                    <a:noFill/>
                  </a:rPr>
                  <a:t> </a:t>
                </a:r>
              </a:p>
            </p:txBody>
          </p:sp>
        </mc:Fallback>
      </mc:AlternateContent>
    </p:spTree>
    <p:extLst>
      <p:ext uri="{BB962C8B-B14F-4D97-AF65-F5344CB8AC3E}">
        <p14:creationId xmlns:p14="http://schemas.microsoft.com/office/powerpoint/2010/main" val="3372381027"/>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3970318"/>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r>
                  <a:rPr lang="en-US" sz="2400" dirty="0"/>
                  <a:t>We 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a14:m>
                <a:endParaRPr lang="en-US" sz="2400" dirty="0"/>
              </a:p>
              <a:p>
                <a:r>
                  <a:rPr lang="en-US" sz="2400" dirty="0"/>
                  <a:t>Then,  </a:t>
                </a:r>
                <a14:m>
                  <m:oMath xmlns:m="http://schemas.openxmlformats.org/officeDocument/2006/math">
                    <m:r>
                      <a:rPr lang="en-US" sz="2400" i="1">
                        <a:latin typeface="Cambria Math" panose="02040503050406030204" pitchFamily="18" charset="0"/>
                      </a:rPr>
                      <m:t>𝑇</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 −0</m:t>
                        </m:r>
                      </m:num>
                      <m:den>
                        <m:r>
                          <a:rPr lang="en-US" sz="2400" i="1">
                            <a:latin typeface="Cambria Math" panose="02040503050406030204" pitchFamily="18" charset="0"/>
                          </a:rPr>
                          <m:t>𝑆𝐸</m:t>
                        </m:r>
                      </m:den>
                    </m:f>
                  </m:oMath>
                </a14:m>
                <a:r>
                  <a:rPr lang="en-US" sz="2400" dirty="0"/>
                  <a:t> , and </a:t>
                </a:r>
                <a:r>
                  <a:rPr lang="en-US" sz="2400" dirty="0" err="1"/>
                  <a:t>df</a:t>
                </a:r>
                <a:r>
                  <a:rPr lang="en-US" sz="2400" dirty="0"/>
                  <a:t> is the smaller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i="1">
                        <a:latin typeface="Cambria Math" panose="02040503050406030204" pitchFamily="18" charset="0"/>
                      </a:rPr>
                      <m:t>−1, </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r>
                      <a:rPr lang="en-US" sz="2400" i="1">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3970318"/>
              </a:xfrm>
              <a:prstGeom prst="rect">
                <a:avLst/>
              </a:prstGeom>
              <a:blipFill>
                <a:blip r:embed="rId3"/>
                <a:stretch>
                  <a:fillRect l="-1199" t="-1274" b="-3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14EE3A0F-0F09-F7E5-FA7E-F08EB993F89C}"/>
                  </a:ext>
                </a:extLst>
              </p:cNvPr>
              <p:cNvSpPr/>
              <p:nvPr/>
            </p:nvSpPr>
            <p:spPr>
              <a:xfrm>
                <a:off x="252918" y="4472610"/>
                <a:ext cx="11686161" cy="242649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WSU and SC students spend different amounts of time working per week. You perform an experiment to statistically test this suspicion. You sample 120 WSU students and find on average they work 20 hours/week,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=2</m:t>
                    </m:r>
                  </m:oMath>
                </a14:m>
                <a:r>
                  <a:rPr lang="en-US" sz="2400" dirty="0"/>
                  <a:t>. You sample 130 SC students and find on average they work 7 hours/week,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=4</m:t>
                    </m:r>
                  </m:oMath>
                </a14:m>
                <a:r>
                  <a:rPr lang="en-US" sz="2400" dirty="0"/>
                  <a:t>.</a:t>
                </a:r>
              </a:p>
              <a:p>
                <a:pPr algn="ctr"/>
                <a:endParaRPr lang="en-US" sz="2400" dirty="0"/>
              </a:p>
              <a:p>
                <a:pPr algn="ctr"/>
                <a:r>
                  <a:rPr lang="en-US" sz="2400" dirty="0"/>
                  <a:t>Finish the hypothesis test. Calculate T, find the p-value, and compare to an </a:t>
                </a:r>
                <a14:m>
                  <m:oMath xmlns:m="http://schemas.openxmlformats.org/officeDocument/2006/math">
                    <m:r>
                      <a:rPr lang="en-US" sz="2400" b="0" i="1" smtClean="0">
                        <a:latin typeface="Cambria Math" panose="02040503050406030204" pitchFamily="18" charset="0"/>
                      </a:rPr>
                      <m:t>𝛼</m:t>
                    </m:r>
                  </m:oMath>
                </a14:m>
                <a:r>
                  <a:rPr lang="en-US" sz="2400" dirty="0"/>
                  <a:t> of 0.05.</a:t>
                </a:r>
              </a:p>
            </p:txBody>
          </p:sp>
        </mc:Choice>
        <mc:Fallback xmlns="">
          <p:sp>
            <p:nvSpPr>
              <p:cNvPr id="3" name="Rounded Rectangle 2">
                <a:extLst>
                  <a:ext uri="{FF2B5EF4-FFF2-40B4-BE49-F238E27FC236}">
                    <a16:creationId xmlns:a16="http://schemas.microsoft.com/office/drawing/2014/main" id="{14EE3A0F-0F09-F7E5-FA7E-F08EB993F89C}"/>
                  </a:ext>
                </a:extLst>
              </p:cNvPr>
              <p:cNvSpPr>
                <a:spLocks noRot="1" noChangeAspect="1" noMove="1" noResize="1" noEditPoints="1" noAdjustHandles="1" noChangeArrowheads="1" noChangeShapeType="1" noTextEdit="1"/>
              </p:cNvSpPr>
              <p:nvPr/>
            </p:nvSpPr>
            <p:spPr>
              <a:xfrm>
                <a:off x="252918" y="4472610"/>
                <a:ext cx="11686161" cy="2426494"/>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2374877"/>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3970318"/>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r>
                  <a:rPr lang="en-US" sz="2400" dirty="0"/>
                  <a:t>We 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a14:m>
                <a:endParaRPr lang="en-US" sz="2400" dirty="0"/>
              </a:p>
              <a:p>
                <a:r>
                  <a:rPr lang="en-US" sz="2400" dirty="0"/>
                  <a:t>Then,  </a:t>
                </a:r>
                <a14:m>
                  <m:oMath xmlns:m="http://schemas.openxmlformats.org/officeDocument/2006/math">
                    <m:r>
                      <a:rPr lang="en-US" sz="2400" i="1">
                        <a:latin typeface="Cambria Math" panose="02040503050406030204" pitchFamily="18" charset="0"/>
                      </a:rPr>
                      <m:t>𝑇</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 −0</m:t>
                        </m:r>
                      </m:num>
                      <m:den>
                        <m:r>
                          <a:rPr lang="en-US" sz="2400" i="1">
                            <a:latin typeface="Cambria Math" panose="02040503050406030204" pitchFamily="18" charset="0"/>
                          </a:rPr>
                          <m:t>𝑆𝐸</m:t>
                        </m:r>
                      </m:den>
                    </m:f>
                  </m:oMath>
                </a14:m>
                <a:r>
                  <a:rPr lang="en-US" sz="2400" dirty="0"/>
                  <a:t> , and </a:t>
                </a:r>
                <a:r>
                  <a:rPr lang="en-US" sz="2400" dirty="0" err="1"/>
                  <a:t>df</a:t>
                </a:r>
                <a:r>
                  <a:rPr lang="en-US" sz="2400" dirty="0"/>
                  <a:t> is the smaller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i="1">
                        <a:latin typeface="Cambria Math" panose="02040503050406030204" pitchFamily="18" charset="0"/>
                      </a:rPr>
                      <m:t>−1, </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r>
                      <a:rPr lang="en-US" sz="2400" i="1">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3970318"/>
              </a:xfrm>
              <a:prstGeom prst="rect">
                <a:avLst/>
              </a:prstGeom>
              <a:blipFill>
                <a:blip r:embed="rId3"/>
                <a:stretch>
                  <a:fillRect l="-1199" t="-1274" b="-318"/>
                </a:stretch>
              </a:blipFill>
            </p:spPr>
            <p:txBody>
              <a:bodyPr/>
              <a:lstStyle/>
              <a:p>
                <a:r>
                  <a:rPr lang="en-US">
                    <a:noFill/>
                  </a:rPr>
                  <a:t> </a:t>
                </a:r>
              </a:p>
            </p:txBody>
          </p:sp>
        </mc:Fallback>
      </mc:AlternateContent>
      <p:sp>
        <p:nvSpPr>
          <p:cNvPr id="3" name="Rounded Rectangle 2">
            <a:extLst>
              <a:ext uri="{FF2B5EF4-FFF2-40B4-BE49-F238E27FC236}">
                <a16:creationId xmlns:a16="http://schemas.microsoft.com/office/drawing/2014/main" id="{14EE3A0F-0F09-F7E5-FA7E-F08EB993F89C}"/>
              </a:ext>
            </a:extLst>
          </p:cNvPr>
          <p:cNvSpPr/>
          <p:nvPr/>
        </p:nvSpPr>
        <p:spPr>
          <a:xfrm>
            <a:off x="815008" y="1064202"/>
            <a:ext cx="11124071" cy="573416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sz="2400" dirty="0">
                <a:effectLst/>
                <a:latin typeface="Helvetica" pitchFamily="2" charset="0"/>
              </a:rPr>
              <a:t>A group of researchers who are </a:t>
            </a:r>
            <a:r>
              <a:rPr lang="en-US" sz="2400">
                <a:effectLst/>
                <a:latin typeface="Helvetica" pitchFamily="2" charset="0"/>
              </a:rPr>
              <a:t>interested in the </a:t>
            </a:r>
            <a:r>
              <a:rPr lang="en-US" sz="2400" dirty="0">
                <a:effectLst/>
                <a:latin typeface="Helvetica" pitchFamily="2" charset="0"/>
              </a:rPr>
              <a:t>possible effects of distracting stimuli during eating, such as an increase or decrease in</a:t>
            </a:r>
            <a:r>
              <a:rPr lang="en-US" sz="2400" dirty="0">
                <a:latin typeface="Helvetica" pitchFamily="2" charset="0"/>
              </a:rPr>
              <a:t> </a:t>
            </a:r>
            <a:r>
              <a:rPr lang="en-US" sz="2400" dirty="0">
                <a:effectLst/>
                <a:latin typeface="Helvetica" pitchFamily="2" charset="0"/>
              </a:rPr>
              <a:t>the amount of food consumption, monitored food intake for a group of 44 patients who were</a:t>
            </a:r>
            <a:r>
              <a:rPr lang="en-US" sz="2400" dirty="0">
                <a:latin typeface="Helvetica" pitchFamily="2" charset="0"/>
              </a:rPr>
              <a:t> r</a:t>
            </a:r>
            <a:r>
              <a:rPr lang="en-US" sz="2400" dirty="0">
                <a:effectLst/>
                <a:latin typeface="Helvetica" pitchFamily="2" charset="0"/>
              </a:rPr>
              <a:t>andomized into two equal groups. The treatment group ate lunch while playing solitaire, and</a:t>
            </a:r>
            <a:r>
              <a:rPr lang="en-US" sz="2400" dirty="0">
                <a:latin typeface="Helvetica" pitchFamily="2" charset="0"/>
              </a:rPr>
              <a:t> </a:t>
            </a:r>
            <a:r>
              <a:rPr lang="en-US" sz="2400" dirty="0">
                <a:effectLst/>
                <a:latin typeface="Helvetica" pitchFamily="2" charset="0"/>
              </a:rPr>
              <a:t>the control group ate lunch without any added distractions. Patients in the treatment group</a:t>
            </a:r>
            <a:r>
              <a:rPr lang="en-US" sz="2400" dirty="0">
                <a:latin typeface="Helvetica" pitchFamily="2" charset="0"/>
              </a:rPr>
              <a:t> </a:t>
            </a:r>
            <a:r>
              <a:rPr lang="en-US" sz="2400" dirty="0">
                <a:effectLst/>
                <a:latin typeface="Helvetica" pitchFamily="2" charset="0"/>
              </a:rPr>
              <a:t>ate 52.1 grams of biscuits, with a standard deviation of 45.1 grams, and patients in the control</a:t>
            </a:r>
            <a:r>
              <a:rPr lang="en-US" sz="2400" dirty="0">
                <a:latin typeface="Helvetica" pitchFamily="2" charset="0"/>
              </a:rPr>
              <a:t> </a:t>
            </a:r>
            <a:r>
              <a:rPr lang="en-US" sz="2400" dirty="0">
                <a:effectLst/>
                <a:latin typeface="Helvetica" pitchFamily="2" charset="0"/>
              </a:rPr>
              <a:t>group ate 27.1 grams of biscuits, with a standard deviation of 26.4 grams. Do these data provide</a:t>
            </a:r>
            <a:r>
              <a:rPr lang="en-US" sz="2400" dirty="0">
                <a:latin typeface="Helvetica" pitchFamily="2" charset="0"/>
              </a:rPr>
              <a:t> </a:t>
            </a:r>
            <a:r>
              <a:rPr lang="en-US" sz="2400" dirty="0">
                <a:effectLst/>
                <a:latin typeface="Helvetica" pitchFamily="2" charset="0"/>
              </a:rPr>
              <a:t>convincing evidence that the average food intake (measured in amount of biscuits consumed) is</a:t>
            </a:r>
            <a:r>
              <a:rPr lang="en-US" sz="2400" dirty="0">
                <a:latin typeface="Helvetica" pitchFamily="2" charset="0"/>
              </a:rPr>
              <a:t> </a:t>
            </a:r>
            <a:r>
              <a:rPr lang="en-US" sz="2400" dirty="0">
                <a:effectLst/>
                <a:latin typeface="Helvetica" pitchFamily="2" charset="0"/>
              </a:rPr>
              <a:t>different for the patients in the treatment group compared to the control group? Assume that</a:t>
            </a:r>
            <a:r>
              <a:rPr lang="en-US" sz="2400" dirty="0">
                <a:latin typeface="Helvetica" pitchFamily="2" charset="0"/>
              </a:rPr>
              <a:t> </a:t>
            </a:r>
            <a:r>
              <a:rPr lang="en-US" sz="2400" dirty="0">
                <a:effectLst/>
                <a:latin typeface="Helvetica" pitchFamily="2" charset="0"/>
              </a:rPr>
              <a:t>conditions for conducting inference using mathematical models are satisfied.</a:t>
            </a:r>
          </a:p>
        </p:txBody>
      </p:sp>
    </p:spTree>
    <p:extLst>
      <p:ext uri="{BB962C8B-B14F-4D97-AF65-F5344CB8AC3E}">
        <p14:creationId xmlns:p14="http://schemas.microsoft.com/office/powerpoint/2010/main" val="919627782"/>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Warm Up: 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457310" cy="3046988"/>
          </a:xfrm>
          <a:prstGeom prst="rect">
            <a:avLst/>
          </a:prstGeom>
          <a:noFill/>
        </p:spPr>
        <p:txBody>
          <a:bodyPr wrap="square" rtlCol="0">
            <a:spAutoFit/>
          </a:bodyPr>
          <a:lstStyle/>
          <a:p>
            <a:r>
              <a:rPr lang="en-US" sz="2400" b="1" dirty="0"/>
              <a:t>Practice</a:t>
            </a:r>
          </a:p>
          <a:p>
            <a:endParaRPr lang="en-US" sz="2400" b="1" dirty="0"/>
          </a:p>
          <a:p>
            <a:r>
              <a:rPr lang="en-US" sz="2400" dirty="0"/>
              <a:t>In order to assess whether habitat conditions are related to the</a:t>
            </a:r>
          </a:p>
          <a:p>
            <a:r>
              <a:rPr lang="en-US" sz="2400" dirty="0"/>
              <a:t>sunlight choices a lizard makes for resting, Western fence lizards (Sceloporus occidentalis) were observed across three different microhabitats. Perform a hypothesis test with a significance level of 5% to determine if habitat conditions and sunlight choices are related. </a:t>
            </a:r>
          </a:p>
        </p:txBody>
      </p:sp>
      <p:pic>
        <p:nvPicPr>
          <p:cNvPr id="7" name="Picture 6" descr="A table with numbers and text&#10;&#10;Description automatically generated">
            <a:extLst>
              <a:ext uri="{FF2B5EF4-FFF2-40B4-BE49-F238E27FC236}">
                <a16:creationId xmlns:a16="http://schemas.microsoft.com/office/drawing/2014/main" id="{ED532B33-F1CA-19A0-521C-EF03963D12A5}"/>
              </a:ext>
            </a:extLst>
          </p:cNvPr>
          <p:cNvPicPr>
            <a:picLocks noChangeAspect="1"/>
          </p:cNvPicPr>
          <p:nvPr/>
        </p:nvPicPr>
        <p:blipFill>
          <a:blip r:embed="rId3"/>
          <a:stretch>
            <a:fillRect/>
          </a:stretch>
        </p:blipFill>
        <p:spPr>
          <a:xfrm>
            <a:off x="3601514" y="3429000"/>
            <a:ext cx="8007525" cy="2511677"/>
          </a:xfrm>
          <a:prstGeom prst="rect">
            <a:avLst/>
          </a:prstGeom>
        </p:spPr>
      </p:pic>
    </p:spTree>
    <p:extLst>
      <p:ext uri="{BB962C8B-B14F-4D97-AF65-F5344CB8AC3E}">
        <p14:creationId xmlns:p14="http://schemas.microsoft.com/office/powerpoint/2010/main" val="1172920190"/>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2308324"/>
          </a:xfrm>
          <a:prstGeom prst="rect">
            <a:avLst/>
          </a:prstGeom>
          <a:noFill/>
        </p:spPr>
        <p:txBody>
          <a:bodyPr wrap="square" rtlCol="0">
            <a:spAutoFit/>
          </a:bodyPr>
          <a:lstStyle/>
          <a:p>
            <a:r>
              <a:rPr lang="en-US" sz="2400" dirty="0"/>
              <a:t>So far, we have looked at inference for categorical variables. </a:t>
            </a:r>
          </a:p>
          <a:p>
            <a:endParaRPr lang="en-US" sz="2400" dirty="0"/>
          </a:p>
          <a:p>
            <a:r>
              <a:rPr lang="en-US" sz="2400" dirty="0"/>
              <a:t>Now, we will look at inference for numerical variables, starting with </a:t>
            </a:r>
            <a:r>
              <a:rPr lang="en-US" sz="2400" b="1" dirty="0"/>
              <a:t>inference for a single mean</a:t>
            </a:r>
            <a:r>
              <a:rPr lang="en-US" sz="2400" dirty="0"/>
              <a:t>. </a:t>
            </a:r>
          </a:p>
          <a:p>
            <a:endParaRPr lang="en-US" sz="2400" dirty="0"/>
          </a:p>
          <a:p>
            <a:endParaRPr lang="en-US" sz="2400" dirty="0"/>
          </a:p>
        </p:txBody>
      </p:sp>
    </p:spTree>
    <p:extLst>
      <p:ext uri="{BB962C8B-B14F-4D97-AF65-F5344CB8AC3E}">
        <p14:creationId xmlns:p14="http://schemas.microsoft.com/office/powerpoint/2010/main" val="1664139599"/>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046988"/>
              </a:xfrm>
              <a:prstGeom prst="rect">
                <a:avLst/>
              </a:prstGeom>
              <a:noFill/>
            </p:spPr>
            <p:txBody>
              <a:bodyPr wrap="square" rtlCol="0">
                <a:spAutoFit/>
              </a:bodyPr>
              <a:lstStyle/>
              <a:p>
                <a:r>
                  <a:rPr lang="en-US" sz="2400" dirty="0"/>
                  <a:t>Our sample statistic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represents our best guess for the true population parameter, (</a:t>
                </a:r>
                <a14:m>
                  <m:oMath xmlns:m="http://schemas.openxmlformats.org/officeDocument/2006/math">
                    <m:r>
                      <a:rPr lang="en-US" sz="2400" b="0" i="1" smtClean="0">
                        <a:latin typeface="Cambria Math" panose="02040503050406030204" pitchFamily="18" charset="0"/>
                      </a:rPr>
                      <m:t>𝜇</m:t>
                    </m:r>
                  </m:oMath>
                </a14:m>
                <a:r>
                  <a:rPr lang="en-US" sz="2400" dirty="0"/>
                  <a:t>). We know this best guess is not perfect; we expect error (variability) due to the sampling process. </a:t>
                </a:r>
              </a:p>
              <a:p>
                <a:endParaRPr lang="en-US" sz="2400" dirty="0"/>
              </a:p>
              <a:p>
                <a:r>
                  <a:rPr lang="en-US" sz="2400" dirty="0"/>
                  <a:t>Because we can’t know the truth directly, we infer the truth via:</a:t>
                </a:r>
              </a:p>
              <a:p>
                <a:endParaRPr lang="en-US" sz="2400" dirty="0"/>
              </a:p>
              <a:p>
                <a:pPr marL="457200" indent="-457200">
                  <a:buFont typeface="+mj-lt"/>
                  <a:buAutoNum type="arabicPeriod"/>
                </a:pPr>
                <a:r>
                  <a:rPr lang="en-US" sz="2400" dirty="0"/>
                  <a:t>A confidence interval </a:t>
                </a:r>
              </a:p>
              <a:p>
                <a:pPr marL="457200" indent="-457200">
                  <a:buFont typeface="+mj-lt"/>
                  <a:buAutoNum type="arabicPeriod"/>
                </a:pPr>
                <a:r>
                  <a:rPr lang="en-US" sz="2400" dirty="0"/>
                  <a:t>A hypothesis test</a:t>
                </a:r>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450923"/>
                <a:ext cx="8457310" cy="3046988"/>
              </a:xfrm>
              <a:prstGeom prst="rect">
                <a:avLst/>
              </a:prstGeom>
              <a:blipFill>
                <a:blip r:embed="rId3"/>
                <a:stretch>
                  <a:fillRect l="-1199" t="-1245" r="-1199" b="-3320"/>
                </a:stretch>
              </a:blipFill>
            </p:spPr>
            <p:txBody>
              <a:bodyPr/>
              <a:lstStyle/>
              <a:p>
                <a:r>
                  <a:rPr lang="en-US">
                    <a:noFill/>
                  </a:rPr>
                  <a:t> </a:t>
                </a:r>
              </a:p>
            </p:txBody>
          </p:sp>
        </mc:Fallback>
      </mc:AlternateContent>
    </p:spTree>
    <p:extLst>
      <p:ext uri="{BB962C8B-B14F-4D97-AF65-F5344CB8AC3E}">
        <p14:creationId xmlns:p14="http://schemas.microsoft.com/office/powerpoint/2010/main" val="19570965"/>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710229" cy="5067221"/>
              </a:xfrm>
              <a:prstGeom prst="rect">
                <a:avLst/>
              </a:prstGeom>
              <a:noFill/>
            </p:spPr>
            <p:txBody>
              <a:bodyPr wrap="square" rtlCol="0">
                <a:spAutoFit/>
              </a:bodyPr>
              <a:lstStyle/>
              <a:p>
                <a:r>
                  <a:rPr lang="en-US" sz="2400" dirty="0"/>
                  <a:t>In either case, we need the sampling distribution for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t>
                </a:r>
              </a:p>
              <a:p>
                <a:endParaRPr lang="en-US" sz="2400" dirty="0"/>
              </a:p>
              <a:p>
                <a:r>
                  <a:rPr lang="en-US" sz="2400" dirty="0"/>
                  <a:t>We can approximate it via the central limit theorem as long as:</a:t>
                </a:r>
              </a:p>
              <a:p>
                <a:pPr marL="514350" indent="-514350">
                  <a:buFont typeface="+mj-lt"/>
                  <a:buAutoNum type="arabicPeriod"/>
                </a:pPr>
                <a:r>
                  <a:rPr lang="en-US" sz="2400" dirty="0"/>
                  <a:t>The sample’s observations are </a:t>
                </a:r>
                <a:r>
                  <a:rPr lang="en-US" sz="2400" b="1" dirty="0"/>
                  <a:t>independent</a:t>
                </a:r>
              </a:p>
              <a:p>
                <a:pPr marL="514350" indent="-514350">
                  <a:buFont typeface="+mj-lt"/>
                  <a:buAutoNum type="arabicPeriod"/>
                </a:pPr>
                <a:r>
                  <a:rPr lang="en-US" sz="2400" dirty="0"/>
                  <a:t>The sample size is </a:t>
                </a:r>
                <a:r>
                  <a:rPr lang="en-US" sz="2400" b="1" dirty="0"/>
                  <a:t>large enough</a:t>
                </a:r>
                <a:r>
                  <a:rPr lang="en-US" sz="2400" dirty="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≥30</m:t>
                    </m:r>
                  </m:oMath>
                </a14:m>
                <a:r>
                  <a:rPr lang="en-US" sz="2400" dirty="0"/>
                  <a:t>, or clearly normally distributed with no outliers</a:t>
                </a:r>
              </a:p>
              <a:p>
                <a:pPr marL="514350" indent="-514350">
                  <a:buFont typeface="+mj-lt"/>
                  <a:buAutoNum type="arabicPeriod"/>
                </a:pPr>
                <a:endParaRPr lang="en-US" sz="2400" dirty="0"/>
              </a:p>
              <a:p>
                <a:r>
                  <a:rPr lang="en-US" sz="2400" dirty="0"/>
                  <a:t>When these conditions are met, variability of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is well described by: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𝜎</m:t>
                        </m:r>
                      </m:num>
                      <m:den>
                        <m:r>
                          <a:rPr lang="en-US" sz="2400" b="0" i="1" smtClean="0">
                            <a:latin typeface="Cambria Math" panose="02040503050406030204" pitchFamily="18" charset="0"/>
                          </a:rPr>
                          <m:t>√</m:t>
                        </m:r>
                        <m:r>
                          <a:rPr lang="en-US" sz="2400" b="0" i="1" smtClean="0">
                            <a:latin typeface="Cambria Math" panose="02040503050406030204" pitchFamily="18" charset="0"/>
                          </a:rPr>
                          <m:t>𝑛</m:t>
                        </m:r>
                      </m:den>
                    </m:f>
                  </m:oMath>
                </a14:m>
                <a:endParaRPr lang="en-US" sz="2400" dirty="0"/>
              </a:p>
              <a:p>
                <a:endParaRPr lang="en-US" sz="2400" dirty="0"/>
              </a:p>
              <a:p>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710229" cy="5067221"/>
              </a:xfrm>
              <a:prstGeom prst="rect">
                <a:avLst/>
              </a:prstGeom>
              <a:blipFill>
                <a:blip r:embed="rId3"/>
                <a:stretch>
                  <a:fillRect l="-1164" t="-750" r="-291"/>
                </a:stretch>
              </a:blipFill>
            </p:spPr>
            <p:txBody>
              <a:bodyPr/>
              <a:lstStyle/>
              <a:p>
                <a:r>
                  <a:rPr lang="en-US">
                    <a:noFill/>
                  </a:rPr>
                  <a:t> </a:t>
                </a:r>
              </a:p>
            </p:txBody>
          </p:sp>
        </mc:Fallback>
      </mc:AlternateContent>
    </p:spTree>
    <p:extLst>
      <p:ext uri="{BB962C8B-B14F-4D97-AF65-F5344CB8AC3E}">
        <p14:creationId xmlns:p14="http://schemas.microsoft.com/office/powerpoint/2010/main" val="2789328326"/>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710229" cy="6913880"/>
              </a:xfrm>
              <a:prstGeom prst="rect">
                <a:avLst/>
              </a:prstGeom>
              <a:noFill/>
            </p:spPr>
            <p:txBody>
              <a:bodyPr wrap="square" rtlCol="0">
                <a:spAutoFit/>
              </a:bodyPr>
              <a:lstStyle/>
              <a:p>
                <a:r>
                  <a:rPr lang="en-US" sz="2400" dirty="0"/>
                  <a:t>In either case, we need the sampling distribution for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t>
                </a:r>
              </a:p>
              <a:p>
                <a:endParaRPr lang="en-US" sz="2400" dirty="0"/>
              </a:p>
              <a:p>
                <a:r>
                  <a:rPr lang="en-US" sz="2400" dirty="0"/>
                  <a:t>We can approximate it via the central limit theorem as long as:</a:t>
                </a:r>
              </a:p>
              <a:p>
                <a:pPr marL="514350" indent="-514350">
                  <a:buFont typeface="+mj-lt"/>
                  <a:buAutoNum type="arabicPeriod"/>
                </a:pPr>
                <a:r>
                  <a:rPr lang="en-US" sz="2400" dirty="0"/>
                  <a:t>The sample’s observations are </a:t>
                </a:r>
                <a:r>
                  <a:rPr lang="en-US" sz="2400" b="1" dirty="0"/>
                  <a:t>independent</a:t>
                </a:r>
              </a:p>
              <a:p>
                <a:pPr marL="514350" indent="-514350">
                  <a:buFont typeface="+mj-lt"/>
                  <a:buAutoNum type="arabicPeriod"/>
                </a:pPr>
                <a:r>
                  <a:rPr lang="en-US" sz="2400" dirty="0"/>
                  <a:t>The sample size is </a:t>
                </a:r>
                <a:r>
                  <a:rPr lang="en-US" sz="2400" b="1" dirty="0"/>
                  <a:t>large enough</a:t>
                </a:r>
                <a:r>
                  <a:rPr lang="en-US" sz="2400" dirty="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≥30</m:t>
                    </m:r>
                  </m:oMath>
                </a14:m>
                <a:r>
                  <a:rPr lang="en-US" sz="2400" dirty="0"/>
                  <a:t>, or clearly normally distributed with no outliers</a:t>
                </a:r>
              </a:p>
              <a:p>
                <a:pPr marL="514350" indent="-514350">
                  <a:buFont typeface="+mj-lt"/>
                  <a:buAutoNum type="arabicPeriod"/>
                </a:pPr>
                <a:endParaRPr lang="en-US" sz="2400" dirty="0"/>
              </a:p>
              <a:p>
                <a:r>
                  <a:rPr lang="en-US" sz="2400" dirty="0"/>
                  <a:t>When these conditions are met, variability of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is well described by: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𝜎</m:t>
                        </m:r>
                      </m:num>
                      <m:den>
                        <m:r>
                          <a:rPr lang="en-US" sz="2400" b="0" i="1" smtClean="0">
                            <a:latin typeface="Cambria Math" panose="02040503050406030204" pitchFamily="18" charset="0"/>
                          </a:rPr>
                          <m:t>√</m:t>
                        </m:r>
                        <m:r>
                          <a:rPr lang="en-US" sz="2400" b="0" i="1" smtClean="0">
                            <a:latin typeface="Cambria Math" panose="02040503050406030204" pitchFamily="18" charset="0"/>
                          </a:rPr>
                          <m:t>𝑛</m:t>
                        </m:r>
                      </m:den>
                    </m:f>
                  </m:oMath>
                </a14:m>
                <a:endParaRPr lang="en-US" sz="2400" dirty="0"/>
              </a:p>
              <a:p>
                <a:endParaRPr lang="en-US" sz="2400" dirty="0"/>
              </a:p>
              <a:p>
                <a:r>
                  <a:rPr lang="en-US" sz="2400" dirty="0"/>
                  <a:t>We typically use </a:t>
                </a:r>
                <a14:m>
                  <m:oMath xmlns:m="http://schemas.openxmlformats.org/officeDocument/2006/math">
                    <m:r>
                      <a:rPr lang="en-US" sz="2400" b="0" i="1" smtClean="0">
                        <a:latin typeface="Cambria Math" panose="02040503050406030204" pitchFamily="18" charset="0"/>
                      </a:rPr>
                      <m:t>𝑠</m:t>
                    </m:r>
                  </m:oMath>
                </a14:m>
                <a:r>
                  <a:rPr lang="en-US" sz="2400" dirty="0"/>
                  <a:t> (sample variance), as the best guess for </a:t>
                </a:r>
                <a14:m>
                  <m:oMath xmlns:m="http://schemas.openxmlformats.org/officeDocument/2006/math">
                    <m:r>
                      <a:rPr lang="en-US" sz="2400" b="0" i="1" smtClean="0">
                        <a:latin typeface="Cambria Math" panose="02040503050406030204" pitchFamily="18" charset="0"/>
                      </a:rPr>
                      <m:t>𝜎</m:t>
                    </m:r>
                  </m:oMath>
                </a14:m>
                <a:r>
                  <a:rPr lang="en-US" sz="2400" dirty="0"/>
                  <a:t> (population variance). However, this is less precise with small samples. </a:t>
                </a:r>
              </a:p>
              <a:p>
                <a:r>
                  <a:rPr lang="en-US" sz="2400" dirty="0"/>
                  <a:t> </a:t>
                </a:r>
              </a:p>
              <a:p>
                <a:r>
                  <a:rPr lang="en-US" sz="2400" dirty="0"/>
                  <a:t>As a solution, we use the t-distribution to model the sampling distribution of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710229" cy="6913880"/>
              </a:xfrm>
              <a:prstGeom prst="rect">
                <a:avLst/>
              </a:prstGeom>
              <a:blipFill>
                <a:blip r:embed="rId3"/>
                <a:stretch>
                  <a:fillRect l="-1164" t="-549" r="-291"/>
                </a:stretch>
              </a:blipFill>
            </p:spPr>
            <p:txBody>
              <a:bodyPr/>
              <a:lstStyle/>
              <a:p>
                <a:r>
                  <a:rPr lang="en-US">
                    <a:noFill/>
                  </a:rPr>
                  <a:t> </a:t>
                </a:r>
              </a:p>
            </p:txBody>
          </p:sp>
        </mc:Fallback>
      </mc:AlternateContent>
    </p:spTree>
    <p:extLst>
      <p:ext uri="{BB962C8B-B14F-4D97-AF65-F5344CB8AC3E}">
        <p14:creationId xmlns:p14="http://schemas.microsoft.com/office/powerpoint/2010/main" val="41021240"/>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The t-distribution</a:t>
            </a:r>
          </a:p>
        </p:txBody>
      </p:sp>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710229" cy="2677656"/>
          </a:xfrm>
          <a:prstGeom prst="rect">
            <a:avLst/>
          </a:prstGeom>
          <a:noFill/>
        </p:spPr>
        <p:txBody>
          <a:bodyPr wrap="square" rtlCol="0">
            <a:spAutoFit/>
          </a:bodyPr>
          <a:lstStyle/>
          <a:p>
            <a:r>
              <a:rPr lang="en-US" sz="2400" dirty="0"/>
              <a:t>The t-distribution is similar to the normal distribution, but has thicker tails. </a:t>
            </a:r>
          </a:p>
          <a:p>
            <a:endParaRPr lang="en-US" sz="2400" dirty="0"/>
          </a:p>
          <a:p>
            <a:r>
              <a:rPr lang="en-US" sz="2400" dirty="0"/>
              <a:t>This means observations are more likely to fall more than two standard deviations away from the mean. In other words, it accounts for more variance than the normal distribution. </a:t>
            </a:r>
          </a:p>
          <a:p>
            <a:endParaRPr lang="en-US" sz="2400" dirty="0"/>
          </a:p>
        </p:txBody>
      </p:sp>
      <p:pic>
        <p:nvPicPr>
          <p:cNvPr id="4" name="Picture 3" descr="A diagram of a distribution curve&#10;&#10;Description automatically generated">
            <a:extLst>
              <a:ext uri="{FF2B5EF4-FFF2-40B4-BE49-F238E27FC236}">
                <a16:creationId xmlns:a16="http://schemas.microsoft.com/office/drawing/2014/main" id="{A81FBB49-DE70-8E92-9700-B42A8FBD4D09}"/>
              </a:ext>
            </a:extLst>
          </p:cNvPr>
          <p:cNvPicPr>
            <a:picLocks noChangeAspect="1"/>
          </p:cNvPicPr>
          <p:nvPr/>
        </p:nvPicPr>
        <p:blipFill>
          <a:blip r:embed="rId3"/>
          <a:stretch>
            <a:fillRect/>
          </a:stretch>
        </p:blipFill>
        <p:spPr>
          <a:xfrm>
            <a:off x="3481770" y="2950766"/>
            <a:ext cx="8710229" cy="3535836"/>
          </a:xfrm>
          <a:prstGeom prst="rect">
            <a:avLst/>
          </a:prstGeom>
        </p:spPr>
      </p:pic>
    </p:spTree>
    <p:extLst>
      <p:ext uri="{BB962C8B-B14F-4D97-AF65-F5344CB8AC3E}">
        <p14:creationId xmlns:p14="http://schemas.microsoft.com/office/powerpoint/2010/main" val="1192039329"/>
      </p:ext>
    </p:extLst>
  </p:cSld>
  <p:clrMapOvr>
    <a:masterClrMapping/>
  </p:clrMapOvr>
  <p:transition>
    <p:cut/>
  </p:transition>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2312</TotalTime>
  <Words>2543</Words>
  <Application>Microsoft Macintosh PowerPoint</Application>
  <PresentationFormat>Widescreen</PresentationFormat>
  <Paragraphs>289</Paragraphs>
  <Slides>32</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vt:lpstr>
      <vt:lpstr>Cambria Math</vt:lpstr>
      <vt:lpstr>Corbel</vt:lpstr>
      <vt:lpstr>Helvetica</vt:lpstr>
      <vt:lpstr>Wingdings 2</vt:lpstr>
      <vt:lpstr>Frame</vt:lpstr>
      <vt:lpstr>Elementary Statistics – Inference for Numerical Data Pt. 1</vt:lpstr>
      <vt:lpstr>Plan for Today</vt:lpstr>
      <vt:lpstr>Inference for Categorical Variables</vt:lpstr>
      <vt:lpstr>Warm Up: Inference for Categorical Variables</vt:lpstr>
      <vt:lpstr>Inference for a Single Mean</vt:lpstr>
      <vt:lpstr>Inference for a Single Mean</vt:lpstr>
      <vt:lpstr>Inference for a Single Mean</vt:lpstr>
      <vt:lpstr>Inference for a Single Mean</vt:lpstr>
      <vt:lpstr>The t-distribution</vt:lpstr>
      <vt:lpstr>The t-distribution</vt:lpstr>
      <vt:lpstr>Inference for a Single Mean</vt:lpstr>
      <vt:lpstr>Inference for a Single Mean</vt:lpstr>
      <vt:lpstr>Inference for a Single Mean</vt:lpstr>
      <vt:lpstr>Inference for a Single Mean</vt:lpstr>
      <vt:lpstr>Inference for a Single Mean</vt:lpstr>
      <vt:lpstr>Inference for a Single Mean</vt:lpstr>
      <vt:lpstr>Inference for a Single Mean</vt:lpstr>
      <vt:lpstr>Start here Thursday</vt:lpstr>
      <vt:lpstr>Inference for a Single Mean</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87</cp:revision>
  <dcterms:created xsi:type="dcterms:W3CDTF">2023-08-03T18:49:17Z</dcterms:created>
  <dcterms:modified xsi:type="dcterms:W3CDTF">2024-03-28T17:55:47Z</dcterms:modified>
</cp:coreProperties>
</file>