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6"/>
  </p:notesMasterIdLst>
  <p:sldIdLst>
    <p:sldId id="256" r:id="rId2"/>
    <p:sldId id="257" r:id="rId3"/>
    <p:sldId id="383" r:id="rId4"/>
    <p:sldId id="423" r:id="rId5"/>
    <p:sldId id="389" r:id="rId6"/>
    <p:sldId id="390" r:id="rId7"/>
    <p:sldId id="414" r:id="rId8"/>
    <p:sldId id="425" r:id="rId9"/>
    <p:sldId id="426" r:id="rId10"/>
    <p:sldId id="427" r:id="rId11"/>
    <p:sldId id="428" r:id="rId12"/>
    <p:sldId id="429" r:id="rId13"/>
    <p:sldId id="430" r:id="rId14"/>
    <p:sldId id="417" r:id="rId15"/>
    <p:sldId id="387" r:id="rId16"/>
    <p:sldId id="419" r:id="rId17"/>
    <p:sldId id="370" r:id="rId18"/>
    <p:sldId id="375" r:id="rId19"/>
    <p:sldId id="374" r:id="rId20"/>
    <p:sldId id="377" r:id="rId21"/>
    <p:sldId id="378" r:id="rId22"/>
    <p:sldId id="379" r:id="rId23"/>
    <p:sldId id="422" r:id="rId24"/>
    <p:sldId id="43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599"/>
  </p:normalViewPr>
  <p:slideViewPr>
    <p:cSldViewPr snapToGrid="0">
      <p:cViewPr varScale="1">
        <p:scale>
          <a:sx n="65" d="100"/>
          <a:sy n="65" d="100"/>
        </p:scale>
        <p:origin x="23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43595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99409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32716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0651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3242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2709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39960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spTree>
    <p:extLst>
      <p:ext uri="{BB962C8B-B14F-4D97-AF65-F5344CB8AC3E}">
        <p14:creationId xmlns:p14="http://schemas.microsoft.com/office/powerpoint/2010/main" val="169896232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197547706"/>
              </p:ext>
            </p:extLst>
          </p:nvPr>
        </p:nvGraphicFramePr>
        <p:xfrm>
          <a:off x="126460" y="3881888"/>
          <a:ext cx="11939080" cy="1852275"/>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bl>
          </a:graphicData>
        </a:graphic>
      </p:graphicFrame>
    </p:spTree>
    <p:extLst>
      <p:ext uri="{BB962C8B-B14F-4D97-AF65-F5344CB8AC3E}">
        <p14:creationId xmlns:p14="http://schemas.microsoft.com/office/powerpoint/2010/main" val="126141853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2720417595"/>
              </p:ext>
            </p:extLst>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Tree>
    <p:extLst>
      <p:ext uri="{BB962C8B-B14F-4D97-AF65-F5344CB8AC3E}">
        <p14:creationId xmlns:p14="http://schemas.microsoft.com/office/powerpoint/2010/main" val="199256295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
        <p:nvSpPr>
          <p:cNvPr id="4" name="Rounded Rectangle 3">
            <a:extLst>
              <a:ext uri="{FF2B5EF4-FFF2-40B4-BE49-F238E27FC236}">
                <a16:creationId xmlns:a16="http://schemas.microsoft.com/office/drawing/2014/main" id="{76BE883F-2FE7-94EC-6A8C-D8CAC95C5079}"/>
              </a:ext>
            </a:extLst>
          </p:cNvPr>
          <p:cNvSpPr/>
          <p:nvPr/>
        </p:nvSpPr>
        <p:spPr>
          <a:xfrm>
            <a:off x="126460" y="104551"/>
            <a:ext cx="11939080" cy="37856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t>Are the following data paired? If yes, identify the observational unit, explanatory variable, measurement, and response variable. </a:t>
            </a:r>
          </a:p>
          <a:p>
            <a:pPr marL="342900" indent="-342900">
              <a:buFont typeface="Arial" panose="020B0604020202020204" pitchFamily="34" charset="0"/>
              <a:buChar char="•"/>
            </a:pPr>
            <a:r>
              <a:rPr lang="en-US" sz="2400" dirty="0"/>
              <a:t>Compare pre- (beginning of semester) and post-test (end of semester) scores of students.</a:t>
            </a:r>
          </a:p>
          <a:p>
            <a:pPr marL="342900" indent="-342900">
              <a:buFont typeface="Arial" panose="020B0604020202020204" pitchFamily="34" charset="0"/>
              <a:buChar char="•"/>
            </a:pPr>
            <a:r>
              <a:rPr lang="en-US" sz="2400" dirty="0"/>
              <a:t>Assess gender-related salary gap by comparing salaries of randomly sampled men and women.</a:t>
            </a:r>
          </a:p>
          <a:p>
            <a:pPr marL="342900" indent="-342900">
              <a:buFont typeface="Arial" panose="020B0604020202020204" pitchFamily="34" charset="0"/>
              <a:buChar char="•"/>
            </a:pPr>
            <a:r>
              <a:rPr lang="en-US" sz="2400" dirty="0"/>
              <a:t>Compare artery thicknesses at the beginning of a study and after 2 years of taking Vitamin E for the same group of patients.</a:t>
            </a:r>
          </a:p>
          <a:p>
            <a:pPr marL="342900" indent="-342900">
              <a:buFont typeface="Arial" panose="020B0604020202020204" pitchFamily="34" charset="0"/>
              <a:buChar char="•"/>
            </a:pPr>
            <a:r>
              <a:rPr lang="en-US" sz="2400" dirty="0"/>
              <a:t> Assess effectiveness of a diet regimen by comparing the before and after weights of subjects.</a:t>
            </a:r>
          </a:p>
        </p:txBody>
      </p:sp>
    </p:spTree>
    <p:extLst>
      <p:ext uri="{BB962C8B-B14F-4D97-AF65-F5344CB8AC3E}">
        <p14:creationId xmlns:p14="http://schemas.microsoft.com/office/powerpoint/2010/main" val="1482195703"/>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represents our best guess for the true population parameter,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50" b="-4564"/>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559845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5598456"/>
              </a:xfrm>
              <a:prstGeom prst="rect">
                <a:avLst/>
              </a:prstGeom>
              <a:blipFill>
                <a:blip r:embed="rId3"/>
                <a:stretch>
                  <a:fillRect l="-1199" t="-67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7164654"/>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r>
                  <a:rPr lang="en-US" sz="2400" dirty="0"/>
                  <a:t>We typically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(sample variance), as the best guess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(population variance). However, this is less precise with small samples. </a:t>
                </a:r>
              </a:p>
              <a:p>
                <a:r>
                  <a:rPr lang="en-US" sz="2400" dirty="0"/>
                  <a:t>As a solution, we use the t-distribution to model the sampling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7164654"/>
              </a:xfrm>
              <a:prstGeom prst="rect">
                <a:avLst/>
              </a:prstGeom>
              <a:blipFill>
                <a:blip r:embed="rId3"/>
                <a:stretch>
                  <a:fillRect l="-1199" t="-530"/>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145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14572"/>
              </a:xfrm>
              <a:prstGeom prst="rect">
                <a:avLst/>
              </a:prstGeom>
              <a:blipFill>
                <a:blip r:embed="rId3"/>
                <a:stretch>
                  <a:fillRect l="-1199" t="-2083" b="-104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3172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317272"/>
              </a:xfrm>
              <a:prstGeom prst="rect">
                <a:avLst/>
              </a:prstGeom>
              <a:blipFill>
                <a:blip r:embed="rId3"/>
                <a:stretch>
                  <a:fillRect l="-1199" t="-1173"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477846"/>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477846"/>
              </a:xfrm>
              <a:prstGeom prst="rect">
                <a:avLst/>
              </a:prstGeom>
              <a:blipFill>
                <a:blip r:embed="rId3"/>
                <a:stretch>
                  <a:fillRect l="-1199" t="-924"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numerical variables</a:t>
            </a:r>
          </a:p>
          <a:p>
            <a:pPr lvl="1"/>
            <a:r>
              <a:rPr lang="en-US" sz="2200" dirty="0"/>
              <a:t>Paired means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108514"/>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108514"/>
              </a:xfrm>
              <a:prstGeom prst="rect">
                <a:avLst/>
              </a:prstGeom>
              <a:blipFill>
                <a:blip r:embed="rId3"/>
                <a:stretch>
                  <a:fillRect l="-1199" t="-993" r="-2099" b="-1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FEF61058-CE27-96E6-6653-939A297C91BD}"/>
                  </a:ext>
                </a:extLst>
              </p:cNvPr>
              <p:cNvSpPr/>
              <p:nvPr/>
            </p:nvSpPr>
            <p:spPr>
              <a:xfrm>
                <a:off x="0" y="4899804"/>
                <a:ext cx="12192000" cy="1833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=1.5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from your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a:t>
                </a:r>
              </a:p>
            </p:txBody>
          </p:sp>
        </mc:Choice>
        <mc:Fallback>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0" y="4899804"/>
                <a:ext cx="12192000" cy="1833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942152"/>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r>
                  <a:rPr lang="en-US" sz="2400" dirty="0"/>
                  <a:t> </a:t>
                </a:r>
              </a:p>
              <a:p>
                <a:r>
                  <a:rPr lang="en-US" sz="2400" dirty="0"/>
                  <a:t> </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942152"/>
              </a:xfrm>
              <a:prstGeom prst="rect">
                <a:avLst/>
              </a:prstGeom>
              <a:blipFill>
                <a:blip r:embed="rId3"/>
                <a:stretch>
                  <a:fillRect l="-1199" t="-1717"/>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FDF676FD-49A7-398B-EC77-93FF7D31D75D}"/>
                  </a:ext>
                </a:extLst>
              </p:cNvPr>
              <p:cNvSpPr/>
              <p:nvPr/>
            </p:nvSpPr>
            <p:spPr>
              <a:xfrm>
                <a:off x="0" y="5009399"/>
                <a:ext cx="12312769" cy="180292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=1.5</m:t>
                    </m:r>
                  </m:oMath>
                </a14:m>
                <a:r>
                  <a:rPr lang="en-US" sz="2400" dirty="0"/>
                  <a:t>. </a:t>
                </a:r>
              </a:p>
              <a:p>
                <a:pPr algn="ctr"/>
                <a:r>
                  <a:rPr lang="en-US" sz="2400" dirty="0"/>
                  <a:t>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0" y="5009399"/>
                <a:ext cx="12312769" cy="180292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In-Class Activity 3</a:t>
            </a:r>
          </a:p>
        </p:txBody>
      </p:sp>
      <p:sp>
        <p:nvSpPr>
          <p:cNvPr id="2" name="TextBox 1">
            <a:extLst>
              <a:ext uri="{FF2B5EF4-FFF2-40B4-BE49-F238E27FC236}">
                <a16:creationId xmlns:a16="http://schemas.microsoft.com/office/drawing/2014/main" id="{6EBB5214-BDD9-0660-EB04-9701920B6A1B}"/>
              </a:ext>
            </a:extLst>
          </p:cNvPr>
          <p:cNvSpPr txBox="1"/>
          <p:nvPr/>
        </p:nvSpPr>
        <p:spPr>
          <a:xfrm>
            <a:off x="3481772" y="893004"/>
            <a:ext cx="8457309" cy="2677656"/>
          </a:xfrm>
          <a:prstGeom prst="rect">
            <a:avLst/>
          </a:prstGeom>
          <a:noFill/>
        </p:spPr>
        <p:txBody>
          <a:bodyPr wrap="square" rtlCol="0">
            <a:spAutoFit/>
          </a:bodyPr>
          <a:lstStyle/>
          <a:p>
            <a:r>
              <a:rPr lang="en-US" sz="2400" dirty="0"/>
              <a:t>Start on the next in class activity (ic03)</a:t>
            </a:r>
          </a:p>
          <a:p>
            <a:endParaRPr lang="en-US" sz="2400" dirty="0"/>
          </a:p>
          <a:p>
            <a:r>
              <a:rPr lang="en-US" sz="2400" dirty="0"/>
              <a:t>Instructions are on the course website. You will have the remainder of class today and all of next class to complete the activity. </a:t>
            </a:r>
          </a:p>
          <a:p>
            <a:endParaRPr lang="en-US" sz="2400" dirty="0"/>
          </a:p>
          <a:p>
            <a:r>
              <a:rPr lang="en-US" sz="2400"/>
              <a:t>Ask questions as they come up! </a:t>
            </a:r>
            <a:endParaRPr lang="en-US" sz="2400" dirty="0"/>
          </a:p>
        </p:txBody>
      </p:sp>
    </p:spTree>
    <p:extLst>
      <p:ext uri="{BB962C8B-B14F-4D97-AF65-F5344CB8AC3E}">
        <p14:creationId xmlns:p14="http://schemas.microsoft.com/office/powerpoint/2010/main" val="320900375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E7CF42EF-74F1-B935-B036-04B53EF39D39}"/>
                  </a:ext>
                </a:extLst>
              </p:cNvPr>
              <p:cNvSpPr/>
              <p:nvPr/>
            </p:nvSpPr>
            <p:spPr>
              <a:xfrm>
                <a:off x="1" y="4552122"/>
                <a:ext cx="12192000"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=0.75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1" y="4552122"/>
                <a:ext cx="12192000"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=0.75</m:t>
                    </m:r>
                  </m:oMath>
                </a14:m>
                <a:r>
                  <a:rPr lang="en-US" sz="2400" dirty="0"/>
                  <a:t>. </a:t>
                </a:r>
              </a:p>
              <a:p>
                <a:pPr algn="ctr"/>
                <a:r>
                  <a:rPr lang="en-US" sz="2400" dirty="0"/>
                  <a:t>You perform a hypothesis test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m:t>
                    </m:r>
                  </m:oMath>
                </a14:m>
                <a:r>
                  <a:rPr lang="en-US" sz="2400" dirty="0"/>
                  <a:t>.</a:t>
                </a:r>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677656"/>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p:txBody>
      </p:sp>
    </p:spTree>
    <p:extLst>
      <p:ext uri="{BB962C8B-B14F-4D97-AF65-F5344CB8AC3E}">
        <p14:creationId xmlns:p14="http://schemas.microsoft.com/office/powerpoint/2010/main" val="350257391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4524315"/>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a:p>
            <a:r>
              <a:rPr lang="en-US" sz="2400" dirty="0"/>
              <a:t>Sometimes, dependency cannot be addresses through a statistical method. However, one specific type of dependency, </a:t>
            </a:r>
            <a:r>
              <a:rPr lang="en-US" sz="2400" b="1" i="1" dirty="0"/>
              <a:t>pairing</a:t>
            </a:r>
            <a:r>
              <a:rPr lang="en-US" sz="2400" dirty="0"/>
              <a:t>, can be with tools we already know. </a:t>
            </a:r>
          </a:p>
          <a:p>
            <a:endParaRPr lang="en-US" sz="2400" dirty="0"/>
          </a:p>
        </p:txBody>
      </p:sp>
    </p:spTree>
    <p:extLst>
      <p:ext uri="{BB962C8B-B14F-4D97-AF65-F5344CB8AC3E}">
        <p14:creationId xmlns:p14="http://schemas.microsoft.com/office/powerpoint/2010/main" val="196480193"/>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2208</TotalTime>
  <Words>2017</Words>
  <Application>Microsoft Macintosh PowerPoint</Application>
  <PresentationFormat>Widescreen</PresentationFormat>
  <Paragraphs>254</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Corbel</vt:lpstr>
      <vt:lpstr>Helvetica</vt:lpstr>
      <vt:lpstr>Wingdings 2</vt:lpstr>
      <vt:lpstr>Frame</vt:lpstr>
      <vt:lpstr>Elementary Statistics – Inference for Numerical Data Pt. 2</vt:lpstr>
      <vt:lpstr>Plan for Today</vt:lpstr>
      <vt:lpstr>Inference for Two Independent Means</vt:lpstr>
      <vt:lpstr>Inference for Two Independent Means</vt:lpstr>
      <vt:lpstr>Inference for Two Independent Means</vt:lpstr>
      <vt:lpstr>Inference for Two Independent Means</vt:lpstr>
      <vt:lpstr>Inference for Dependent Means</vt:lpstr>
      <vt:lpstr>Inference for Dependent Means</vt:lpstr>
      <vt:lpstr>Inference for Dependent Means</vt:lpstr>
      <vt:lpstr>Paired Means</vt:lpstr>
      <vt:lpstr>Paired Means</vt:lpstr>
      <vt:lpstr>Paired Means</vt:lpstr>
      <vt:lpstr>Paired Means</vt:lpstr>
      <vt:lpstr>Inference for Paired Means</vt:lpstr>
      <vt:lpstr>Inference for Paired Means</vt:lpstr>
      <vt:lpstr>Inference for Paired Means</vt:lpstr>
      <vt:lpstr>Inference for Paired Means</vt:lpstr>
      <vt:lpstr>Inference for Paired Means</vt:lpstr>
      <vt:lpstr>Inference for Paired Means</vt:lpstr>
      <vt:lpstr>Inference for a Single Mean</vt:lpstr>
      <vt:lpstr>Inference for Paired Means</vt:lpstr>
      <vt:lpstr>Inference for Paired Means</vt:lpstr>
      <vt:lpstr>Inference for Paired Means</vt:lpstr>
      <vt:lpstr>In-Class Activity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85</cp:revision>
  <dcterms:created xsi:type="dcterms:W3CDTF">2023-08-03T18:49:17Z</dcterms:created>
  <dcterms:modified xsi:type="dcterms:W3CDTF">2024-04-03T16:42:27Z</dcterms:modified>
</cp:coreProperties>
</file>