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4"/>
  </p:notesMasterIdLst>
  <p:sldIdLst>
    <p:sldId id="256" r:id="rId2"/>
    <p:sldId id="335" r:id="rId3"/>
    <p:sldId id="257" r:id="rId4"/>
    <p:sldId id="358" r:id="rId5"/>
    <p:sldId id="397" r:id="rId6"/>
    <p:sldId id="396" r:id="rId7"/>
    <p:sldId id="398" r:id="rId8"/>
    <p:sldId id="400" r:id="rId9"/>
    <p:sldId id="399" r:id="rId10"/>
    <p:sldId id="401" r:id="rId11"/>
    <p:sldId id="402" r:id="rId12"/>
    <p:sldId id="40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4568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87"/>
    <p:restoredTop sz="86169"/>
  </p:normalViewPr>
  <p:slideViewPr>
    <p:cSldViewPr snapToGrid="0">
      <p:cViewPr varScale="1">
        <p:scale>
          <a:sx n="92" d="100"/>
          <a:sy n="92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FF428-A751-7C94-F8EA-50BA02FEA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E34161-39A9-94C2-4E62-A77B3CA38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56E879-C388-C1A8-9F88-BD828EA72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BA29A-C24F-53E5-991F-2D2C901FFA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1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FF428-A751-7C94-F8EA-50BA02FEA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E34161-39A9-94C2-4E62-A77B3CA38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56E879-C388-C1A8-9F88-BD828EA72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BA29A-C24F-53E5-991F-2D2C901FFA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22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FF428-A751-7C94-F8EA-50BA02FEA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E34161-39A9-94C2-4E62-A77B3CA38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56E879-C388-C1A8-9F88-BD828EA72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BA29A-C24F-53E5-991F-2D2C901FFA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09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FF428-A751-7C94-F8EA-50BA02FEA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E34161-39A9-94C2-4E62-A77B3CA38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56E879-C388-C1A8-9F88-BD828EA72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BA29A-C24F-53E5-991F-2D2C901FFA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19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FF428-A751-7C94-F8EA-50BA02FEA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E34161-39A9-94C2-4E62-A77B3CA38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56E879-C388-C1A8-9F88-BD828EA72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BA29A-C24F-53E5-991F-2D2C901FFA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00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FF428-A751-7C94-F8EA-50BA02FEA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E34161-39A9-94C2-4E62-A77B3CA38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56E879-C388-C1A8-9F88-BD828EA72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BA29A-C24F-53E5-991F-2D2C901FFA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95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FF428-A751-7C94-F8EA-50BA02FEA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E34161-39A9-94C2-4E62-A77B3CA38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56E879-C388-C1A8-9F88-BD828EA72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BA29A-C24F-53E5-991F-2D2C901FFA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18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FF428-A751-7C94-F8EA-50BA02FEA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E34161-39A9-94C2-4E62-A77B3CA38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56E879-C388-C1A8-9F88-BD828EA72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BA29A-C24F-53E5-991F-2D2C901FFA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95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FF428-A751-7C94-F8EA-50BA02FEA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E34161-39A9-94C2-4E62-A77B3CA38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56E879-C388-C1A8-9F88-BD828EA72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BA29A-C24F-53E5-991F-2D2C901FFA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13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2/29/24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2/29/24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mith.edu/people/kaitlyn-coo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Elementary Statistics – Decision Errors and Power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900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Kaitlyn Cook (</a:t>
            </a:r>
            <a:r>
              <a:rPr lang="en-US" dirty="0">
                <a:hlinkClick r:id="rId2"/>
              </a:rPr>
              <a:t>https://www.smith.edu/people/kaitlyn-cook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8B79B-E8E6-9CBC-CFFE-FCF3DF3AC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F8453FC2-5BE9-D49A-A77C-346F0550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12FD36-5C56-DDF1-A12A-DEA4F04B44F4}"/>
                  </a:ext>
                </a:extLst>
              </p:cNvPr>
              <p:cNvSpPr txBox="1"/>
              <p:nvPr/>
            </p:nvSpPr>
            <p:spPr>
              <a:xfrm>
                <a:off x="3464839" y="748226"/>
                <a:ext cx="8311008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Because we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, the probability of a Type 1 error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probability of a Type 2 error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</a:t>
                </a:r>
                <a:r>
                  <a:rPr lang="en-US" sz="2400" b="1" i="1" dirty="0"/>
                  <a:t>power </a:t>
                </a:r>
                <a:r>
                  <a:rPr lang="en-US" sz="2400" dirty="0"/>
                  <a:t>of a statistical test is the probability of correctly rejecting a false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12FD36-5C56-DDF1-A12A-DEA4F04B4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839" y="748226"/>
                <a:ext cx="8311008" cy="6001643"/>
              </a:xfrm>
              <a:prstGeom prst="rect">
                <a:avLst/>
              </a:prstGeom>
              <a:blipFill>
                <a:blip r:embed="rId3"/>
                <a:stretch>
                  <a:fillRect l="-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F9FED91-E2C2-4F33-9677-2C3630A5969D}"/>
              </a:ext>
            </a:extLst>
          </p:cNvPr>
          <p:cNvSpPr/>
          <p:nvPr/>
        </p:nvSpPr>
        <p:spPr>
          <a:xfrm>
            <a:off x="4959927" y="2854036"/>
            <a:ext cx="512618" cy="4857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1C6698-57EE-95F9-B5BC-E2F2C1B9C21A}"/>
              </a:ext>
            </a:extLst>
          </p:cNvPr>
          <p:cNvSpPr/>
          <p:nvPr/>
        </p:nvSpPr>
        <p:spPr>
          <a:xfrm>
            <a:off x="9354272" y="2658169"/>
            <a:ext cx="1745849" cy="509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BD752D-4781-7701-FF0E-49C83C0540AE}"/>
              </a:ext>
            </a:extLst>
          </p:cNvPr>
          <p:cNvSpPr/>
          <p:nvPr/>
        </p:nvSpPr>
        <p:spPr>
          <a:xfrm>
            <a:off x="7382476" y="2658169"/>
            <a:ext cx="1745849" cy="509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0229C7F4-F9DF-7B3E-ED6B-08A61D7144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9887293"/>
                  </p:ext>
                </p:extLst>
              </p:nvPr>
            </p:nvGraphicFramePr>
            <p:xfrm>
              <a:off x="3556343" y="159429"/>
              <a:ext cx="8219504" cy="252808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7339">
                      <a:extLst>
                        <a:ext uri="{9D8B030D-6E8A-4147-A177-3AD203B41FA5}">
                          <a16:colId xmlns:a16="http://schemas.microsoft.com/office/drawing/2014/main" val="1078454106"/>
                        </a:ext>
                      </a:extLst>
                    </a:gridCol>
                    <a:gridCol w="1767453">
                      <a:extLst>
                        <a:ext uri="{9D8B030D-6E8A-4147-A177-3AD203B41FA5}">
                          <a16:colId xmlns:a16="http://schemas.microsoft.com/office/drawing/2014/main" val="1156508427"/>
                        </a:ext>
                      </a:extLst>
                    </a:gridCol>
                    <a:gridCol w="2633623">
                      <a:extLst>
                        <a:ext uri="{9D8B030D-6E8A-4147-A177-3AD203B41FA5}">
                          <a16:colId xmlns:a16="http://schemas.microsoft.com/office/drawing/2014/main" val="3036579095"/>
                        </a:ext>
                      </a:extLst>
                    </a:gridCol>
                    <a:gridCol w="2701089">
                      <a:extLst>
                        <a:ext uri="{9D8B030D-6E8A-4147-A177-3AD203B41FA5}">
                          <a16:colId xmlns:a16="http://schemas.microsoft.com/office/drawing/2014/main" val="4107515368"/>
                        </a:ext>
                      </a:extLst>
                    </a:gridCol>
                  </a:tblGrid>
                  <a:tr h="409158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Test Conclusion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7505066"/>
                      </a:ext>
                    </a:extLst>
                  </a:tr>
                  <a:tr h="723894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(we suspect</a:t>
                          </a:r>
                          <a:r>
                            <a:rPr lang="en-US" sz="2000" baseline="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is false)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Fail</a:t>
                          </a:r>
                          <a:r>
                            <a:rPr lang="en-US" sz="2000" baseline="0" dirty="0"/>
                            <a:t> to r</a:t>
                          </a:r>
                          <a:r>
                            <a:rPr lang="en-US" sz="2000" dirty="0"/>
                            <a:t>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(we</a:t>
                          </a:r>
                          <a:r>
                            <a:rPr lang="en-US" sz="2000" baseline="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suspect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is true)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76627883"/>
                      </a:ext>
                    </a:extLst>
                  </a:tr>
                  <a:tr h="67113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Truth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 is true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C00000"/>
                              </a:solidFill>
                            </a:rPr>
                            <a:t>Type 1 Error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3287830"/>
                      </a:ext>
                    </a:extLst>
                  </a:tr>
                  <a:tr h="72389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0" i="0" dirty="0">
                              <a:latin typeface="+mj-lt"/>
                            </a:rPr>
                            <a:t> is false</a:t>
                          </a:r>
                          <a:endParaRPr lang="en-US" sz="20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is true)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C00000"/>
                              </a:solidFill>
                            </a:rPr>
                            <a:t>Type 2 error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860187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0229C7F4-F9DF-7B3E-ED6B-08A61D7144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9887293"/>
                  </p:ext>
                </p:extLst>
              </p:nvPr>
            </p:nvGraphicFramePr>
            <p:xfrm>
              <a:off x="3556343" y="159429"/>
              <a:ext cx="8219504" cy="252808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7339">
                      <a:extLst>
                        <a:ext uri="{9D8B030D-6E8A-4147-A177-3AD203B41FA5}">
                          <a16:colId xmlns:a16="http://schemas.microsoft.com/office/drawing/2014/main" val="1078454106"/>
                        </a:ext>
                      </a:extLst>
                    </a:gridCol>
                    <a:gridCol w="1767453">
                      <a:extLst>
                        <a:ext uri="{9D8B030D-6E8A-4147-A177-3AD203B41FA5}">
                          <a16:colId xmlns:a16="http://schemas.microsoft.com/office/drawing/2014/main" val="1156508427"/>
                        </a:ext>
                      </a:extLst>
                    </a:gridCol>
                    <a:gridCol w="2633623">
                      <a:extLst>
                        <a:ext uri="{9D8B030D-6E8A-4147-A177-3AD203B41FA5}">
                          <a16:colId xmlns:a16="http://schemas.microsoft.com/office/drawing/2014/main" val="3036579095"/>
                        </a:ext>
                      </a:extLst>
                    </a:gridCol>
                    <a:gridCol w="2701089">
                      <a:extLst>
                        <a:ext uri="{9D8B030D-6E8A-4147-A177-3AD203B41FA5}">
                          <a16:colId xmlns:a16="http://schemas.microsoft.com/office/drawing/2014/main" val="4107515368"/>
                        </a:ext>
                      </a:extLst>
                    </a:gridCol>
                  </a:tblGrid>
                  <a:tr h="409158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Test Conclusion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7505066"/>
                      </a:ext>
                    </a:extLst>
                  </a:tr>
                  <a:tr h="723894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9615" t="-58621" r="-102885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4695" t="-58621" r="-469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6627883"/>
                      </a:ext>
                    </a:extLst>
                  </a:tr>
                  <a:tr h="67113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Truth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4029" t="-173585" r="-303597" b="-1207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C00000"/>
                              </a:solidFill>
                            </a:rPr>
                            <a:t>Type 1 Error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3287830"/>
                      </a:ext>
                    </a:extLst>
                  </a:tr>
                  <a:tr h="72389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4029" t="-254386" r="-303597" b="-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C00000"/>
                              </a:solidFill>
                            </a:rPr>
                            <a:t>Type 2 error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8601879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8" name="Graphic 17" descr="Thumbs up sign with solid fill">
            <a:extLst>
              <a:ext uri="{FF2B5EF4-FFF2-40B4-BE49-F238E27FC236}">
                <a16:creationId xmlns:a16="http://schemas.microsoft.com/office/drawing/2014/main" id="{FE215A2C-6127-0B47-86BE-79C3385F71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05841" y="1910350"/>
            <a:ext cx="777160" cy="777160"/>
          </a:xfrm>
          <a:prstGeom prst="rect">
            <a:avLst/>
          </a:prstGeom>
        </p:spPr>
      </p:pic>
      <p:pic>
        <p:nvPicPr>
          <p:cNvPr id="19" name="Graphic 18" descr="Thumbs up sign with solid fill">
            <a:extLst>
              <a:ext uri="{FF2B5EF4-FFF2-40B4-BE49-F238E27FC236}">
                <a16:creationId xmlns:a16="http://schemas.microsoft.com/office/drawing/2014/main" id="{49D69BE1-469A-4B88-E8F8-0566CB503A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92932" y="1256709"/>
            <a:ext cx="777160" cy="777160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B247E05-CC17-433E-E9BB-51C1E3B5B8C9}"/>
              </a:ext>
            </a:extLst>
          </p:cNvPr>
          <p:cNvSpPr/>
          <p:nvPr/>
        </p:nvSpPr>
        <p:spPr>
          <a:xfrm>
            <a:off x="460524" y="2854035"/>
            <a:ext cx="11522928" cy="395888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Suppose you are the manager of a professional baseball team.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One of the players on your team consistently had a 0.250 batting average (they hit about one out of every four times at the plate).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When you sit down to negotiate, this player claims they have been working hard in the off season and improved to become a 0.333 hitter.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Should you offer this player a raise (at the expense of another players salary)?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dirty="0"/>
              <a:t>What is the parameter of interest in this context?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dirty="0"/>
              <a:t>If you were to conduct a hypothesis test, what would your null and alternative hypotheses be?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dirty="0"/>
              <a:t>What would a Type 1 error be in the context of this problem?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dirty="0"/>
              <a:t>What would a Type 2 error be in the context of this problem?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dirty="0"/>
              <a:t>Who would be most worried about each type of error (you or the player)? </a:t>
            </a:r>
          </a:p>
        </p:txBody>
      </p:sp>
    </p:spTree>
    <p:extLst>
      <p:ext uri="{BB962C8B-B14F-4D97-AF65-F5344CB8AC3E}">
        <p14:creationId xmlns:p14="http://schemas.microsoft.com/office/powerpoint/2010/main" val="187991199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8B79B-E8E6-9CBC-CFFE-FCF3DF3AC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F8453FC2-5BE9-D49A-A77C-346F0550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Significance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12FD36-5C56-DDF1-A12A-DEA4F04B44F4}"/>
                  </a:ext>
                </a:extLst>
              </p:cNvPr>
              <p:cNvSpPr txBox="1"/>
              <p:nvPr/>
            </p:nvSpPr>
            <p:spPr>
              <a:xfrm>
                <a:off x="3464839" y="748226"/>
                <a:ext cx="8311008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Suppose that we want to determine whether a generic formulation of a drug is more harmful (i.e., produces more side effects) than the name brand version, which has a 10% adverse event rate.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&gt;0.10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We conduct a clinical trial and find that the sample proportion of patients who experience a side effect on the generic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=0.105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12FD36-5C56-DDF1-A12A-DEA4F04B4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839" y="748226"/>
                <a:ext cx="8311008" cy="4524315"/>
              </a:xfrm>
              <a:prstGeom prst="rect">
                <a:avLst/>
              </a:prstGeom>
              <a:blipFill>
                <a:blip r:embed="rId3"/>
                <a:stretch>
                  <a:fillRect l="-1067" t="-1120" r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ular Callout 2">
                <a:extLst>
                  <a:ext uri="{FF2B5EF4-FFF2-40B4-BE49-F238E27FC236}">
                    <a16:creationId xmlns:a16="http://schemas.microsoft.com/office/drawing/2014/main" id="{2B77BF78-658F-53C9-829D-C9A1A61D9985}"/>
                  </a:ext>
                </a:extLst>
              </p:cNvPr>
              <p:cNvSpPr/>
              <p:nvPr/>
            </p:nvSpPr>
            <p:spPr>
              <a:xfrm>
                <a:off x="8617528" y="1884218"/>
                <a:ext cx="3574472" cy="1544782"/>
              </a:xfrm>
              <a:prstGeom prst="wedgeRoundRectCallout">
                <a:avLst>
                  <a:gd name="adj1" fmla="val -55329"/>
                  <a:gd name="adj2" fmla="val 13564"/>
                  <a:gd name="adj3" fmla="val 16667"/>
                </a:avLst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1" dirty="0"/>
                  <a:t>Aside:</a:t>
                </a:r>
                <a:r>
                  <a:rPr lang="en-US" sz="2400" dirty="0"/>
                  <a:t> This is called a one-sided test.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≠0.10</m:t>
                    </m:r>
                  </m:oMath>
                </a14:m>
                <a:r>
                  <a:rPr lang="en-US" sz="2400" dirty="0"/>
                  <a:t> we’d be doing a two-sided test. </a:t>
                </a:r>
              </a:p>
            </p:txBody>
          </p:sp>
        </mc:Choice>
        <mc:Fallback xmlns="">
          <p:sp>
            <p:nvSpPr>
              <p:cNvPr id="3" name="Rounded Rectangular Callout 2">
                <a:extLst>
                  <a:ext uri="{FF2B5EF4-FFF2-40B4-BE49-F238E27FC236}">
                    <a16:creationId xmlns:a16="http://schemas.microsoft.com/office/drawing/2014/main" id="{2B77BF78-658F-53C9-829D-C9A1A61D9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528" y="1884218"/>
                <a:ext cx="3574472" cy="1544782"/>
              </a:xfrm>
              <a:prstGeom prst="wedgeRoundRectCallout">
                <a:avLst>
                  <a:gd name="adj1" fmla="val -55329"/>
                  <a:gd name="adj2" fmla="val 13564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845051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8B79B-E8E6-9CBC-CFFE-FCF3DF3AC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F8453FC2-5BE9-D49A-A77C-346F0550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Significance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12FD36-5C56-DDF1-A12A-DEA4F04B44F4}"/>
                  </a:ext>
                </a:extLst>
              </p:cNvPr>
              <p:cNvSpPr txBox="1"/>
              <p:nvPr/>
            </p:nvSpPr>
            <p:spPr>
              <a:xfrm>
                <a:off x="3464839" y="748226"/>
                <a:ext cx="8311008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Suppose that we want to determine whether a generic formulation of a drug is more harmful (i.e., produces more side effects) than the name brand version, which has a 10% adverse event rate.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&gt;0.10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We conduct a clinical trial and find that the sample proportion of patients who experience a side effect on the generic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=0.105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12FD36-5C56-DDF1-A12A-DEA4F04B4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839" y="748226"/>
                <a:ext cx="8311008" cy="4524315"/>
              </a:xfrm>
              <a:prstGeom prst="rect">
                <a:avLst/>
              </a:prstGeom>
              <a:blipFill>
                <a:blip r:embed="rId3"/>
                <a:stretch>
                  <a:fillRect l="-1067" t="-1120" r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C71D67B-5EBB-E2C3-6F4D-85116CF98BC2}"/>
              </a:ext>
            </a:extLst>
          </p:cNvPr>
          <p:cNvSpPr/>
          <p:nvPr/>
        </p:nvSpPr>
        <p:spPr>
          <a:xfrm>
            <a:off x="3628073" y="4502727"/>
            <a:ext cx="8311008" cy="222706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effectLst/>
                <a:latin typeface="+mj-lt"/>
              </a:rPr>
              <a:t>What is the corresponding z-score if the sample size for the trial is n = 100?</a:t>
            </a:r>
          </a:p>
          <a:p>
            <a:endParaRPr lang="en-US" sz="2400" dirty="0">
              <a:effectLst/>
              <a:latin typeface="+mj-lt"/>
            </a:endParaRPr>
          </a:p>
          <a:p>
            <a:r>
              <a:rPr lang="en-US" sz="2400" dirty="0">
                <a:effectLst/>
                <a:latin typeface="+mj-lt"/>
              </a:rPr>
              <a:t>What is the corresponding z-score if the sample size for the trial is n = 50000?</a:t>
            </a:r>
          </a:p>
        </p:txBody>
      </p:sp>
    </p:spTree>
    <p:extLst>
      <p:ext uri="{BB962C8B-B14F-4D97-AF65-F5344CB8AC3E}">
        <p14:creationId xmlns:p14="http://schemas.microsoft.com/office/powerpoint/2010/main" val="3819101697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6A380-698D-F04F-898D-CC6BD209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44880-6285-A04C-B6DB-BE442B8A2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is your responsibility to submit your assignments on </a:t>
            </a:r>
            <a:r>
              <a:rPr lang="en-US" sz="2400" dirty="0" err="1"/>
              <a:t>Gradescope</a:t>
            </a:r>
            <a:r>
              <a:rPr lang="en-US" sz="2400" dirty="0"/>
              <a:t> (and quizzes on PLATO) on time</a:t>
            </a:r>
          </a:p>
          <a:p>
            <a:r>
              <a:rPr lang="en-US" sz="2400" dirty="0"/>
              <a:t>A lot of people are missing submissions – I will not track you down and I will not accept late assignments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302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Hypothesis Testing</a:t>
            </a:r>
          </a:p>
          <a:p>
            <a:pPr lvl="1"/>
            <a:r>
              <a:rPr lang="en-US" sz="2000" dirty="0"/>
              <a:t>Decision Errors</a:t>
            </a:r>
          </a:p>
          <a:p>
            <a:pPr lvl="1"/>
            <a:r>
              <a:rPr lang="en-US" sz="2000" dirty="0"/>
              <a:t>Power 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8B79B-E8E6-9CBC-CFFE-FCF3DF3AC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F8453FC2-5BE9-D49A-A77C-346F0550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Statistics and CIs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12FD36-5C56-DDF1-A12A-DEA4F04B44F4}"/>
                  </a:ext>
                </a:extLst>
              </p:cNvPr>
              <p:cNvSpPr txBox="1"/>
              <p:nvPr/>
            </p:nvSpPr>
            <p:spPr>
              <a:xfrm>
                <a:off x="3464839" y="734150"/>
                <a:ext cx="8311008" cy="4060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Pieces of a Hypothesis test:</a:t>
                </a:r>
              </a:p>
              <a:p>
                <a:pPr marL="457200" indent="-457200">
                  <a:buAutoNum type="arabicPeriod"/>
                </a:pPr>
                <a:r>
                  <a:rPr lang="en-US" sz="2000" b="1" i="1" dirty="0"/>
                  <a:t>Two competing and complementary claims about the world</a:t>
                </a:r>
              </a:p>
              <a:p>
                <a:pPr marL="457200" indent="-457200">
                  <a:buAutoNum type="arabicPeriod"/>
                </a:pPr>
                <a:r>
                  <a:rPr lang="en-US" sz="2000" b="1" i="1" dirty="0"/>
                  <a:t>Test Statistic</a:t>
                </a:r>
              </a:p>
              <a:p>
                <a:pPr marL="457200" indent="-457200">
                  <a:buAutoNum type="arabicPeriod"/>
                </a:pPr>
                <a:r>
                  <a:rPr lang="en-US" sz="2000" b="1" i="1" dirty="0"/>
                  <a:t>Null Distribution	</a:t>
                </a:r>
                <a:endParaRPr lang="en-US" sz="2000" dirty="0"/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en-US" sz="2000" b="1" i="1" dirty="0"/>
                  <a:t>P-value</a:t>
                </a:r>
              </a:p>
              <a:p>
                <a:r>
                  <a:rPr lang="en-US" sz="2000" b="1" i="1" dirty="0"/>
                  <a:t>	</a:t>
                </a:r>
              </a:p>
              <a:p>
                <a:r>
                  <a:rPr lang="en-US" sz="2000" dirty="0"/>
                  <a:t>The </a:t>
                </a:r>
                <a:r>
                  <a:rPr lang="en-US" sz="2000" b="1" i="1" dirty="0"/>
                  <a:t>z-score </a:t>
                </a:r>
                <a:r>
                  <a:rPr lang="en-US" sz="2000" dirty="0"/>
                  <a:t>of an observation characterizes the number of standard deviations it falls above or below the mean.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sz="2000" dirty="0"/>
                  <a:t> , for a sample proportion,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en-US" sz="20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12FD36-5C56-DDF1-A12A-DEA4F04B4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839" y="734150"/>
                <a:ext cx="8311008" cy="4060086"/>
              </a:xfrm>
              <a:prstGeom prst="rect">
                <a:avLst/>
              </a:prstGeom>
              <a:blipFill>
                <a:blip r:embed="rId3"/>
                <a:stretch>
                  <a:fillRect l="-1067" t="-1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8EA4ADED-2E93-AECE-B0D0-B142A0AD1B6D}"/>
                  </a:ext>
                </a:extLst>
              </p:cNvPr>
              <p:cNvSpPr/>
              <p:nvPr/>
            </p:nvSpPr>
            <p:spPr>
              <a:xfrm>
                <a:off x="252919" y="4109013"/>
                <a:ext cx="11686162" cy="2615877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1" i="1" dirty="0">
                    <a:latin typeface="+mj-lt"/>
                  </a:rPr>
                  <a:t>Practice</a:t>
                </a:r>
                <a:r>
                  <a:rPr lang="en-US" sz="2400" dirty="0">
                    <a:latin typeface="+mj-lt"/>
                  </a:rPr>
                  <a:t>: </a:t>
                </a:r>
              </a:p>
              <a:p>
                <a:pPr algn="ctr"/>
                <a:r>
                  <a:rPr lang="en-US" sz="2400" dirty="0"/>
                  <a:t>Suppose I rolled a 10 sided die 100 times and recorded the number of times I rolled a 9 (which was 45). I want to know if my die is fair so I do a hypothesis test with these hypotheses: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𝑑𝑖𝑒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𝑓𝑎𝑖𝑟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𝑑𝑖𝑒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𝑓𝑎𝑖𝑟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algn="ctr"/>
                <a:endParaRPr lang="en-US" sz="2400" dirty="0"/>
              </a:p>
              <a:p>
                <a:pPr algn="ctr"/>
                <a:r>
                  <a:rPr lang="en-US" sz="2400" dirty="0"/>
                  <a:t>What is Z? What p-value does Z imply? Should I reject my null hypothesis?</a:t>
                </a:r>
              </a:p>
              <a:p>
                <a:endParaRPr lang="en-US" sz="24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8EA4ADED-2E93-AECE-B0D0-B142A0AD1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19" y="4109013"/>
                <a:ext cx="11686162" cy="261587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122359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8B79B-E8E6-9CBC-CFFE-FCF3DF3AC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3595297-5E36-9712-77C2-C0E84B2848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3733501"/>
                  </p:ext>
                </p:extLst>
              </p:nvPr>
            </p:nvGraphicFramePr>
            <p:xfrm>
              <a:off x="3556343" y="1316915"/>
              <a:ext cx="8219504" cy="252808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7339">
                      <a:extLst>
                        <a:ext uri="{9D8B030D-6E8A-4147-A177-3AD203B41FA5}">
                          <a16:colId xmlns:a16="http://schemas.microsoft.com/office/drawing/2014/main" val="1078454106"/>
                        </a:ext>
                      </a:extLst>
                    </a:gridCol>
                    <a:gridCol w="1767453">
                      <a:extLst>
                        <a:ext uri="{9D8B030D-6E8A-4147-A177-3AD203B41FA5}">
                          <a16:colId xmlns:a16="http://schemas.microsoft.com/office/drawing/2014/main" val="1156508427"/>
                        </a:ext>
                      </a:extLst>
                    </a:gridCol>
                    <a:gridCol w="2633623">
                      <a:extLst>
                        <a:ext uri="{9D8B030D-6E8A-4147-A177-3AD203B41FA5}">
                          <a16:colId xmlns:a16="http://schemas.microsoft.com/office/drawing/2014/main" val="3036579095"/>
                        </a:ext>
                      </a:extLst>
                    </a:gridCol>
                    <a:gridCol w="2701089">
                      <a:extLst>
                        <a:ext uri="{9D8B030D-6E8A-4147-A177-3AD203B41FA5}">
                          <a16:colId xmlns:a16="http://schemas.microsoft.com/office/drawing/2014/main" val="4107515368"/>
                        </a:ext>
                      </a:extLst>
                    </a:gridCol>
                  </a:tblGrid>
                  <a:tr h="409158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Test Conclusion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7505066"/>
                      </a:ext>
                    </a:extLst>
                  </a:tr>
                  <a:tr h="723894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(we suspect</a:t>
                          </a:r>
                          <a:r>
                            <a:rPr lang="en-US" sz="2000" baseline="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is false)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Fail</a:t>
                          </a:r>
                          <a:r>
                            <a:rPr lang="en-US" sz="2000" baseline="0" dirty="0"/>
                            <a:t> to r</a:t>
                          </a:r>
                          <a:r>
                            <a:rPr lang="en-US" sz="2000" dirty="0"/>
                            <a:t>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(we</a:t>
                          </a:r>
                          <a:r>
                            <a:rPr lang="en-US" sz="2000" baseline="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suspect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is true)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76627883"/>
                      </a:ext>
                    </a:extLst>
                  </a:tr>
                  <a:tr h="67113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Truth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 is true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3287830"/>
                      </a:ext>
                    </a:extLst>
                  </a:tr>
                  <a:tr h="72389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0" i="0" dirty="0">
                              <a:latin typeface="+mj-lt"/>
                            </a:rPr>
                            <a:t> is false</a:t>
                          </a:r>
                          <a:endParaRPr lang="en-US" sz="20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is true)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860187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3595297-5E36-9712-77C2-C0E84B2848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3733501"/>
                  </p:ext>
                </p:extLst>
              </p:nvPr>
            </p:nvGraphicFramePr>
            <p:xfrm>
              <a:off x="3556343" y="1316915"/>
              <a:ext cx="8219504" cy="252808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7339">
                      <a:extLst>
                        <a:ext uri="{9D8B030D-6E8A-4147-A177-3AD203B41FA5}">
                          <a16:colId xmlns:a16="http://schemas.microsoft.com/office/drawing/2014/main" val="1078454106"/>
                        </a:ext>
                      </a:extLst>
                    </a:gridCol>
                    <a:gridCol w="1767453">
                      <a:extLst>
                        <a:ext uri="{9D8B030D-6E8A-4147-A177-3AD203B41FA5}">
                          <a16:colId xmlns:a16="http://schemas.microsoft.com/office/drawing/2014/main" val="1156508427"/>
                        </a:ext>
                      </a:extLst>
                    </a:gridCol>
                    <a:gridCol w="2633623">
                      <a:extLst>
                        <a:ext uri="{9D8B030D-6E8A-4147-A177-3AD203B41FA5}">
                          <a16:colId xmlns:a16="http://schemas.microsoft.com/office/drawing/2014/main" val="3036579095"/>
                        </a:ext>
                      </a:extLst>
                    </a:gridCol>
                    <a:gridCol w="2701089">
                      <a:extLst>
                        <a:ext uri="{9D8B030D-6E8A-4147-A177-3AD203B41FA5}">
                          <a16:colId xmlns:a16="http://schemas.microsoft.com/office/drawing/2014/main" val="4107515368"/>
                        </a:ext>
                      </a:extLst>
                    </a:gridCol>
                  </a:tblGrid>
                  <a:tr h="409158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Test Conclusion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7505066"/>
                      </a:ext>
                    </a:extLst>
                  </a:tr>
                  <a:tr h="723894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615" t="-58621" r="-102885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4695" t="-58621" r="-469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6627883"/>
                      </a:ext>
                    </a:extLst>
                  </a:tr>
                  <a:tr h="67113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Truth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4029" t="-173585" r="-303597" b="-1207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3287830"/>
                      </a:ext>
                    </a:extLst>
                  </a:tr>
                  <a:tr h="72389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4029" t="-254386" r="-303597" b="-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860187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" name="Title 24">
            <a:extLst>
              <a:ext uri="{FF2B5EF4-FFF2-40B4-BE49-F238E27FC236}">
                <a16:creationId xmlns:a16="http://schemas.microsoft.com/office/drawing/2014/main" id="{F8453FC2-5BE9-D49A-A77C-346F0550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 of a Hypothesis Test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12FD36-5C56-DDF1-A12A-DEA4F04B44F4}"/>
              </a:ext>
            </a:extLst>
          </p:cNvPr>
          <p:cNvSpPr txBox="1"/>
          <p:nvPr/>
        </p:nvSpPr>
        <p:spPr>
          <a:xfrm>
            <a:off x="3464839" y="748226"/>
            <a:ext cx="8311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hypothesis test has 4 possible outcomes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F6A40-6D65-7D91-EED7-78D2FEC78C1A}"/>
              </a:ext>
            </a:extLst>
          </p:cNvPr>
          <p:cNvSpPr/>
          <p:nvPr/>
        </p:nvSpPr>
        <p:spPr>
          <a:xfrm>
            <a:off x="7374461" y="2300674"/>
            <a:ext cx="6399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78523C-E965-1598-101F-3BFA21CCD212}"/>
              </a:ext>
            </a:extLst>
          </p:cNvPr>
          <p:cNvSpPr/>
          <p:nvPr/>
        </p:nvSpPr>
        <p:spPr>
          <a:xfrm>
            <a:off x="10166898" y="2300674"/>
            <a:ext cx="6158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D38060-A974-995D-87DD-67576ECB936A}"/>
              </a:ext>
            </a:extLst>
          </p:cNvPr>
          <p:cNvSpPr/>
          <p:nvPr/>
        </p:nvSpPr>
        <p:spPr>
          <a:xfrm>
            <a:off x="7400109" y="3029476"/>
            <a:ext cx="5886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BDCF46-861B-8137-F861-AB2D861C74A7}"/>
              </a:ext>
            </a:extLst>
          </p:cNvPr>
          <p:cNvSpPr/>
          <p:nvPr/>
        </p:nvSpPr>
        <p:spPr>
          <a:xfrm>
            <a:off x="10143655" y="3029476"/>
            <a:ext cx="662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776AD27-76A7-745F-AF01-EFC11748436B}"/>
              </a:ext>
            </a:extLst>
          </p:cNvPr>
          <p:cNvSpPr/>
          <p:nvPr/>
        </p:nvSpPr>
        <p:spPr>
          <a:xfrm>
            <a:off x="3784827" y="4909446"/>
            <a:ext cx="7899516" cy="10904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 which scenario(s) have we made the correct decision? Why?</a:t>
            </a:r>
          </a:p>
        </p:txBody>
      </p:sp>
    </p:spTree>
    <p:extLst>
      <p:ext uri="{BB962C8B-B14F-4D97-AF65-F5344CB8AC3E}">
        <p14:creationId xmlns:p14="http://schemas.microsoft.com/office/powerpoint/2010/main" val="843082216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8B79B-E8E6-9CBC-CFFE-FCF3DF3AC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F8453FC2-5BE9-D49A-A77C-346F0550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 of a Hypothesis Test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12FD36-5C56-DDF1-A12A-DEA4F04B44F4}"/>
              </a:ext>
            </a:extLst>
          </p:cNvPr>
          <p:cNvSpPr txBox="1"/>
          <p:nvPr/>
        </p:nvSpPr>
        <p:spPr>
          <a:xfrm>
            <a:off x="3464839" y="748226"/>
            <a:ext cx="8311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hypothesis test has 4 possible outcomes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FED91-E2C2-4F33-9677-2C3630A5969D}"/>
              </a:ext>
            </a:extLst>
          </p:cNvPr>
          <p:cNvSpPr/>
          <p:nvPr/>
        </p:nvSpPr>
        <p:spPr>
          <a:xfrm>
            <a:off x="4959927" y="2854036"/>
            <a:ext cx="512618" cy="4857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1C6698-57EE-95F9-B5BC-E2F2C1B9C21A}"/>
              </a:ext>
            </a:extLst>
          </p:cNvPr>
          <p:cNvSpPr/>
          <p:nvPr/>
        </p:nvSpPr>
        <p:spPr>
          <a:xfrm>
            <a:off x="9354272" y="2658169"/>
            <a:ext cx="1745849" cy="509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BD752D-4781-7701-FF0E-49C83C0540AE}"/>
              </a:ext>
            </a:extLst>
          </p:cNvPr>
          <p:cNvSpPr/>
          <p:nvPr/>
        </p:nvSpPr>
        <p:spPr>
          <a:xfrm>
            <a:off x="7382476" y="2658169"/>
            <a:ext cx="1745849" cy="509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9F9BA05E-A1E6-0BBA-D21D-8335E1F11B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4279083"/>
                  </p:ext>
                </p:extLst>
              </p:nvPr>
            </p:nvGraphicFramePr>
            <p:xfrm>
              <a:off x="3556343" y="1316915"/>
              <a:ext cx="8219504" cy="252808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7339">
                      <a:extLst>
                        <a:ext uri="{9D8B030D-6E8A-4147-A177-3AD203B41FA5}">
                          <a16:colId xmlns:a16="http://schemas.microsoft.com/office/drawing/2014/main" val="1078454106"/>
                        </a:ext>
                      </a:extLst>
                    </a:gridCol>
                    <a:gridCol w="1767453">
                      <a:extLst>
                        <a:ext uri="{9D8B030D-6E8A-4147-A177-3AD203B41FA5}">
                          <a16:colId xmlns:a16="http://schemas.microsoft.com/office/drawing/2014/main" val="1156508427"/>
                        </a:ext>
                      </a:extLst>
                    </a:gridCol>
                    <a:gridCol w="2633623">
                      <a:extLst>
                        <a:ext uri="{9D8B030D-6E8A-4147-A177-3AD203B41FA5}">
                          <a16:colId xmlns:a16="http://schemas.microsoft.com/office/drawing/2014/main" val="3036579095"/>
                        </a:ext>
                      </a:extLst>
                    </a:gridCol>
                    <a:gridCol w="2701089">
                      <a:extLst>
                        <a:ext uri="{9D8B030D-6E8A-4147-A177-3AD203B41FA5}">
                          <a16:colId xmlns:a16="http://schemas.microsoft.com/office/drawing/2014/main" val="4107515368"/>
                        </a:ext>
                      </a:extLst>
                    </a:gridCol>
                  </a:tblGrid>
                  <a:tr h="409158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Test Conclusion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7505066"/>
                      </a:ext>
                    </a:extLst>
                  </a:tr>
                  <a:tr h="723894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(we suspect</a:t>
                          </a:r>
                          <a:r>
                            <a:rPr lang="en-US" sz="2000" baseline="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is false)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Fail</a:t>
                          </a:r>
                          <a:r>
                            <a:rPr lang="en-US" sz="2000" baseline="0" dirty="0"/>
                            <a:t> to r</a:t>
                          </a:r>
                          <a:r>
                            <a:rPr lang="en-US" sz="2000" dirty="0"/>
                            <a:t>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(we</a:t>
                          </a:r>
                          <a:r>
                            <a:rPr lang="en-US" sz="2000" baseline="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suspect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is true)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76627883"/>
                      </a:ext>
                    </a:extLst>
                  </a:tr>
                  <a:tr h="67113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Truth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 is true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3287830"/>
                      </a:ext>
                    </a:extLst>
                  </a:tr>
                  <a:tr h="72389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0" i="0" dirty="0">
                              <a:latin typeface="+mj-lt"/>
                            </a:rPr>
                            <a:t> is false</a:t>
                          </a:r>
                          <a:endParaRPr lang="en-US" sz="20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is true)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860187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9F9BA05E-A1E6-0BBA-D21D-8335E1F11B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4279083"/>
                  </p:ext>
                </p:extLst>
              </p:nvPr>
            </p:nvGraphicFramePr>
            <p:xfrm>
              <a:off x="3556343" y="1316915"/>
              <a:ext cx="8219504" cy="252808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7339">
                      <a:extLst>
                        <a:ext uri="{9D8B030D-6E8A-4147-A177-3AD203B41FA5}">
                          <a16:colId xmlns:a16="http://schemas.microsoft.com/office/drawing/2014/main" val="1078454106"/>
                        </a:ext>
                      </a:extLst>
                    </a:gridCol>
                    <a:gridCol w="1767453">
                      <a:extLst>
                        <a:ext uri="{9D8B030D-6E8A-4147-A177-3AD203B41FA5}">
                          <a16:colId xmlns:a16="http://schemas.microsoft.com/office/drawing/2014/main" val="1156508427"/>
                        </a:ext>
                      </a:extLst>
                    </a:gridCol>
                    <a:gridCol w="2633623">
                      <a:extLst>
                        <a:ext uri="{9D8B030D-6E8A-4147-A177-3AD203B41FA5}">
                          <a16:colId xmlns:a16="http://schemas.microsoft.com/office/drawing/2014/main" val="3036579095"/>
                        </a:ext>
                      </a:extLst>
                    </a:gridCol>
                    <a:gridCol w="2701089">
                      <a:extLst>
                        <a:ext uri="{9D8B030D-6E8A-4147-A177-3AD203B41FA5}">
                          <a16:colId xmlns:a16="http://schemas.microsoft.com/office/drawing/2014/main" val="4107515368"/>
                        </a:ext>
                      </a:extLst>
                    </a:gridCol>
                  </a:tblGrid>
                  <a:tr h="409158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Test Conclusion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7505066"/>
                      </a:ext>
                    </a:extLst>
                  </a:tr>
                  <a:tr h="723894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615" t="-58621" r="-102885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4695" t="-58621" r="-469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6627883"/>
                      </a:ext>
                    </a:extLst>
                  </a:tr>
                  <a:tr h="67113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Truth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4029" t="-173585" r="-303597" b="-1207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3287830"/>
                      </a:ext>
                    </a:extLst>
                  </a:tr>
                  <a:tr h="72389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4029" t="-254386" r="-303597" b="-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8601879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1" name="Graphic 20" descr="Thumbs up sign with solid fill">
            <a:extLst>
              <a:ext uri="{FF2B5EF4-FFF2-40B4-BE49-F238E27FC236}">
                <a16:creationId xmlns:a16="http://schemas.microsoft.com/office/drawing/2014/main" id="{22C8D34C-5D99-1699-A0C3-90B42DEC7F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05841" y="3067836"/>
            <a:ext cx="777160" cy="777160"/>
          </a:xfrm>
          <a:prstGeom prst="rect">
            <a:avLst/>
          </a:prstGeom>
        </p:spPr>
      </p:pic>
      <p:pic>
        <p:nvPicPr>
          <p:cNvPr id="22" name="Graphic 21" descr="Thumbs up sign with solid fill">
            <a:extLst>
              <a:ext uri="{FF2B5EF4-FFF2-40B4-BE49-F238E27FC236}">
                <a16:creationId xmlns:a16="http://schemas.microsoft.com/office/drawing/2014/main" id="{24E2B3DE-8B53-1CAE-B37F-CA621AD5B7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2932" y="2414195"/>
            <a:ext cx="777160" cy="77716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AD176FB-F33E-60A5-49E7-60AAF2FAA988}"/>
              </a:ext>
            </a:extLst>
          </p:cNvPr>
          <p:cNvSpPr/>
          <p:nvPr/>
        </p:nvSpPr>
        <p:spPr>
          <a:xfrm>
            <a:off x="7374461" y="2300674"/>
            <a:ext cx="6399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693F12-6899-3746-6090-C63A4311ECD7}"/>
              </a:ext>
            </a:extLst>
          </p:cNvPr>
          <p:cNvSpPr/>
          <p:nvPr/>
        </p:nvSpPr>
        <p:spPr>
          <a:xfrm>
            <a:off x="10143655" y="3029476"/>
            <a:ext cx="662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6861003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8B79B-E8E6-9CBC-CFFE-FCF3DF3AC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F8453FC2-5BE9-D49A-A77C-346F0550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Errors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12FD36-5C56-DDF1-A12A-DEA4F04B44F4}"/>
              </a:ext>
            </a:extLst>
          </p:cNvPr>
          <p:cNvSpPr txBox="1"/>
          <p:nvPr/>
        </p:nvSpPr>
        <p:spPr>
          <a:xfrm>
            <a:off x="3464839" y="748226"/>
            <a:ext cx="83110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hypothesis test has 4 possible outcomes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FED91-E2C2-4F33-9677-2C3630A5969D}"/>
              </a:ext>
            </a:extLst>
          </p:cNvPr>
          <p:cNvSpPr/>
          <p:nvPr/>
        </p:nvSpPr>
        <p:spPr>
          <a:xfrm>
            <a:off x="4959927" y="2854036"/>
            <a:ext cx="512618" cy="4857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1C6698-57EE-95F9-B5BC-E2F2C1B9C21A}"/>
              </a:ext>
            </a:extLst>
          </p:cNvPr>
          <p:cNvSpPr/>
          <p:nvPr/>
        </p:nvSpPr>
        <p:spPr>
          <a:xfrm>
            <a:off x="9354272" y="2658169"/>
            <a:ext cx="1745849" cy="509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BD752D-4781-7701-FF0E-49C83C0540AE}"/>
              </a:ext>
            </a:extLst>
          </p:cNvPr>
          <p:cNvSpPr/>
          <p:nvPr/>
        </p:nvSpPr>
        <p:spPr>
          <a:xfrm>
            <a:off x="7382476" y="2658169"/>
            <a:ext cx="1745849" cy="509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7C3B4870-D457-353A-99F2-220712102E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197758"/>
                  </p:ext>
                </p:extLst>
              </p:nvPr>
            </p:nvGraphicFramePr>
            <p:xfrm>
              <a:off x="3556343" y="1316915"/>
              <a:ext cx="8219504" cy="252808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7339">
                      <a:extLst>
                        <a:ext uri="{9D8B030D-6E8A-4147-A177-3AD203B41FA5}">
                          <a16:colId xmlns:a16="http://schemas.microsoft.com/office/drawing/2014/main" val="1078454106"/>
                        </a:ext>
                      </a:extLst>
                    </a:gridCol>
                    <a:gridCol w="1767453">
                      <a:extLst>
                        <a:ext uri="{9D8B030D-6E8A-4147-A177-3AD203B41FA5}">
                          <a16:colId xmlns:a16="http://schemas.microsoft.com/office/drawing/2014/main" val="1156508427"/>
                        </a:ext>
                      </a:extLst>
                    </a:gridCol>
                    <a:gridCol w="2633623">
                      <a:extLst>
                        <a:ext uri="{9D8B030D-6E8A-4147-A177-3AD203B41FA5}">
                          <a16:colId xmlns:a16="http://schemas.microsoft.com/office/drawing/2014/main" val="3036579095"/>
                        </a:ext>
                      </a:extLst>
                    </a:gridCol>
                    <a:gridCol w="2701089">
                      <a:extLst>
                        <a:ext uri="{9D8B030D-6E8A-4147-A177-3AD203B41FA5}">
                          <a16:colId xmlns:a16="http://schemas.microsoft.com/office/drawing/2014/main" val="4107515368"/>
                        </a:ext>
                      </a:extLst>
                    </a:gridCol>
                  </a:tblGrid>
                  <a:tr h="409158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Test Conclusion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7505066"/>
                      </a:ext>
                    </a:extLst>
                  </a:tr>
                  <a:tr h="723894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(we suspect</a:t>
                          </a:r>
                          <a:r>
                            <a:rPr lang="en-US" sz="2000" baseline="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is false)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Fail</a:t>
                          </a:r>
                          <a:r>
                            <a:rPr lang="en-US" sz="2000" baseline="0" dirty="0"/>
                            <a:t> to r</a:t>
                          </a:r>
                          <a:r>
                            <a:rPr lang="en-US" sz="2000" dirty="0"/>
                            <a:t>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(we</a:t>
                          </a:r>
                          <a:r>
                            <a:rPr lang="en-US" sz="2000" baseline="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suspect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is true)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76627883"/>
                      </a:ext>
                    </a:extLst>
                  </a:tr>
                  <a:tr h="67113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Truth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 is true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C00000"/>
                              </a:solidFill>
                            </a:rPr>
                            <a:t>Type 1 Error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3287830"/>
                      </a:ext>
                    </a:extLst>
                  </a:tr>
                  <a:tr h="72389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0" i="0" dirty="0">
                              <a:latin typeface="+mj-lt"/>
                            </a:rPr>
                            <a:t> is false</a:t>
                          </a:r>
                          <a:endParaRPr lang="en-US" sz="20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is true)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C00000"/>
                              </a:solidFill>
                            </a:rPr>
                            <a:t>Type 2 error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860187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7C3B4870-D457-353A-99F2-220712102E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197758"/>
                  </p:ext>
                </p:extLst>
              </p:nvPr>
            </p:nvGraphicFramePr>
            <p:xfrm>
              <a:off x="3556343" y="1316915"/>
              <a:ext cx="8219504" cy="252808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7339">
                      <a:extLst>
                        <a:ext uri="{9D8B030D-6E8A-4147-A177-3AD203B41FA5}">
                          <a16:colId xmlns:a16="http://schemas.microsoft.com/office/drawing/2014/main" val="1078454106"/>
                        </a:ext>
                      </a:extLst>
                    </a:gridCol>
                    <a:gridCol w="1767453">
                      <a:extLst>
                        <a:ext uri="{9D8B030D-6E8A-4147-A177-3AD203B41FA5}">
                          <a16:colId xmlns:a16="http://schemas.microsoft.com/office/drawing/2014/main" val="1156508427"/>
                        </a:ext>
                      </a:extLst>
                    </a:gridCol>
                    <a:gridCol w="2633623">
                      <a:extLst>
                        <a:ext uri="{9D8B030D-6E8A-4147-A177-3AD203B41FA5}">
                          <a16:colId xmlns:a16="http://schemas.microsoft.com/office/drawing/2014/main" val="3036579095"/>
                        </a:ext>
                      </a:extLst>
                    </a:gridCol>
                    <a:gridCol w="2701089">
                      <a:extLst>
                        <a:ext uri="{9D8B030D-6E8A-4147-A177-3AD203B41FA5}">
                          <a16:colId xmlns:a16="http://schemas.microsoft.com/office/drawing/2014/main" val="4107515368"/>
                        </a:ext>
                      </a:extLst>
                    </a:gridCol>
                  </a:tblGrid>
                  <a:tr h="409158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Test Conclusion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7505066"/>
                      </a:ext>
                    </a:extLst>
                  </a:tr>
                  <a:tr h="723894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615" t="-58621" r="-102885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4695" t="-58621" r="-469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6627883"/>
                      </a:ext>
                    </a:extLst>
                  </a:tr>
                  <a:tr h="67113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Truth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4029" t="-173585" r="-303597" b="-1207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C00000"/>
                              </a:solidFill>
                            </a:rPr>
                            <a:t>Type 1 Error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3287830"/>
                      </a:ext>
                    </a:extLst>
                  </a:tr>
                  <a:tr h="72389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4029" t="-254386" r="-303597" b="-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C00000"/>
                              </a:solidFill>
                            </a:rPr>
                            <a:t>Type 2 error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8601879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Graphic 4" descr="Thumbs up sign with solid fill">
            <a:extLst>
              <a:ext uri="{FF2B5EF4-FFF2-40B4-BE49-F238E27FC236}">
                <a16:creationId xmlns:a16="http://schemas.microsoft.com/office/drawing/2014/main" id="{CFA13594-9B0C-6C5B-A1E6-33B95A023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05841" y="3067836"/>
            <a:ext cx="777160" cy="777160"/>
          </a:xfrm>
          <a:prstGeom prst="rect">
            <a:avLst/>
          </a:prstGeom>
        </p:spPr>
      </p:pic>
      <p:pic>
        <p:nvPicPr>
          <p:cNvPr id="6" name="Graphic 5" descr="Thumbs up sign with solid fill">
            <a:extLst>
              <a:ext uri="{FF2B5EF4-FFF2-40B4-BE49-F238E27FC236}">
                <a16:creationId xmlns:a16="http://schemas.microsoft.com/office/drawing/2014/main" id="{5F9A859A-0655-1916-E26E-66EDEB9582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2932" y="2414195"/>
            <a:ext cx="777160" cy="77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23589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8B79B-E8E6-9CBC-CFFE-FCF3DF3AC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F8453FC2-5BE9-D49A-A77C-346F0550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12FD36-5C56-DDF1-A12A-DEA4F04B44F4}"/>
                  </a:ext>
                </a:extLst>
              </p:cNvPr>
              <p:cNvSpPr txBox="1"/>
              <p:nvPr/>
            </p:nvSpPr>
            <p:spPr>
              <a:xfrm>
                <a:off x="3464839" y="748226"/>
                <a:ext cx="8311008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 hypothesis test has 4 possible outcomes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Because we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, the probability of a Type 1 error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probability of a Type 2 error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12FD36-5C56-DDF1-A12A-DEA4F04B4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839" y="748226"/>
                <a:ext cx="8311008" cy="4893647"/>
              </a:xfrm>
              <a:prstGeom prst="rect">
                <a:avLst/>
              </a:prstGeom>
              <a:blipFill>
                <a:blip r:embed="rId3"/>
                <a:stretch>
                  <a:fillRect l="-1067" t="-1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F9FED91-E2C2-4F33-9677-2C3630A5969D}"/>
              </a:ext>
            </a:extLst>
          </p:cNvPr>
          <p:cNvSpPr/>
          <p:nvPr/>
        </p:nvSpPr>
        <p:spPr>
          <a:xfrm>
            <a:off x="4959927" y="2854036"/>
            <a:ext cx="512618" cy="4857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1C6698-57EE-95F9-B5BC-E2F2C1B9C21A}"/>
              </a:ext>
            </a:extLst>
          </p:cNvPr>
          <p:cNvSpPr/>
          <p:nvPr/>
        </p:nvSpPr>
        <p:spPr>
          <a:xfrm>
            <a:off x="9354272" y="2658169"/>
            <a:ext cx="1745849" cy="509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BD752D-4781-7701-FF0E-49C83C0540AE}"/>
              </a:ext>
            </a:extLst>
          </p:cNvPr>
          <p:cNvSpPr/>
          <p:nvPr/>
        </p:nvSpPr>
        <p:spPr>
          <a:xfrm>
            <a:off x="7382476" y="2658169"/>
            <a:ext cx="1745849" cy="509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7C3B4870-D457-353A-99F2-220712102E5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556343" y="1316915"/>
              <a:ext cx="8219504" cy="252808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7339">
                      <a:extLst>
                        <a:ext uri="{9D8B030D-6E8A-4147-A177-3AD203B41FA5}">
                          <a16:colId xmlns:a16="http://schemas.microsoft.com/office/drawing/2014/main" val="1078454106"/>
                        </a:ext>
                      </a:extLst>
                    </a:gridCol>
                    <a:gridCol w="1767453">
                      <a:extLst>
                        <a:ext uri="{9D8B030D-6E8A-4147-A177-3AD203B41FA5}">
                          <a16:colId xmlns:a16="http://schemas.microsoft.com/office/drawing/2014/main" val="1156508427"/>
                        </a:ext>
                      </a:extLst>
                    </a:gridCol>
                    <a:gridCol w="2633623">
                      <a:extLst>
                        <a:ext uri="{9D8B030D-6E8A-4147-A177-3AD203B41FA5}">
                          <a16:colId xmlns:a16="http://schemas.microsoft.com/office/drawing/2014/main" val="3036579095"/>
                        </a:ext>
                      </a:extLst>
                    </a:gridCol>
                    <a:gridCol w="2701089">
                      <a:extLst>
                        <a:ext uri="{9D8B030D-6E8A-4147-A177-3AD203B41FA5}">
                          <a16:colId xmlns:a16="http://schemas.microsoft.com/office/drawing/2014/main" val="4107515368"/>
                        </a:ext>
                      </a:extLst>
                    </a:gridCol>
                  </a:tblGrid>
                  <a:tr h="409158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Test Conclusion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7505066"/>
                      </a:ext>
                    </a:extLst>
                  </a:tr>
                  <a:tr h="723894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(we suspect</a:t>
                          </a:r>
                          <a:r>
                            <a:rPr lang="en-US" sz="2000" baseline="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is false)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Fail</a:t>
                          </a:r>
                          <a:r>
                            <a:rPr lang="en-US" sz="2000" baseline="0" dirty="0"/>
                            <a:t> to r</a:t>
                          </a:r>
                          <a:r>
                            <a:rPr lang="en-US" sz="2000" dirty="0"/>
                            <a:t>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(we</a:t>
                          </a:r>
                          <a:r>
                            <a:rPr lang="en-US" sz="2000" baseline="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suspect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is true)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76627883"/>
                      </a:ext>
                    </a:extLst>
                  </a:tr>
                  <a:tr h="67113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Truth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 is true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C00000"/>
                              </a:solidFill>
                            </a:rPr>
                            <a:t>Type 1 Error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3287830"/>
                      </a:ext>
                    </a:extLst>
                  </a:tr>
                  <a:tr h="72389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0" i="0" dirty="0">
                              <a:latin typeface="+mj-lt"/>
                            </a:rPr>
                            <a:t> is false</a:t>
                          </a:r>
                          <a:endParaRPr lang="en-US" sz="20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is true)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C00000"/>
                              </a:solidFill>
                            </a:rPr>
                            <a:t>Type 2 error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860187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7C3B4870-D457-353A-99F2-220712102E5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556343" y="1316915"/>
              <a:ext cx="8219504" cy="252808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7339">
                      <a:extLst>
                        <a:ext uri="{9D8B030D-6E8A-4147-A177-3AD203B41FA5}">
                          <a16:colId xmlns:a16="http://schemas.microsoft.com/office/drawing/2014/main" val="1078454106"/>
                        </a:ext>
                      </a:extLst>
                    </a:gridCol>
                    <a:gridCol w="1767453">
                      <a:extLst>
                        <a:ext uri="{9D8B030D-6E8A-4147-A177-3AD203B41FA5}">
                          <a16:colId xmlns:a16="http://schemas.microsoft.com/office/drawing/2014/main" val="1156508427"/>
                        </a:ext>
                      </a:extLst>
                    </a:gridCol>
                    <a:gridCol w="2633623">
                      <a:extLst>
                        <a:ext uri="{9D8B030D-6E8A-4147-A177-3AD203B41FA5}">
                          <a16:colId xmlns:a16="http://schemas.microsoft.com/office/drawing/2014/main" val="3036579095"/>
                        </a:ext>
                      </a:extLst>
                    </a:gridCol>
                    <a:gridCol w="2701089">
                      <a:extLst>
                        <a:ext uri="{9D8B030D-6E8A-4147-A177-3AD203B41FA5}">
                          <a16:colId xmlns:a16="http://schemas.microsoft.com/office/drawing/2014/main" val="4107515368"/>
                        </a:ext>
                      </a:extLst>
                    </a:gridCol>
                  </a:tblGrid>
                  <a:tr h="409158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Test Conclusion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7505066"/>
                      </a:ext>
                    </a:extLst>
                  </a:tr>
                  <a:tr h="723894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9615" t="-58621" r="-102885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4695" t="-58621" r="-469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6627883"/>
                      </a:ext>
                    </a:extLst>
                  </a:tr>
                  <a:tr h="67113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Truth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4029" t="-173585" r="-303597" b="-1207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C00000"/>
                              </a:solidFill>
                            </a:rPr>
                            <a:t>Type 1 Error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3287830"/>
                      </a:ext>
                    </a:extLst>
                  </a:tr>
                  <a:tr h="72389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4029" t="-254386" r="-303597" b="-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C00000"/>
                              </a:solidFill>
                            </a:rPr>
                            <a:t>Type 2 error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8601879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Graphic 4" descr="Thumbs up sign with solid fill">
            <a:extLst>
              <a:ext uri="{FF2B5EF4-FFF2-40B4-BE49-F238E27FC236}">
                <a16:creationId xmlns:a16="http://schemas.microsoft.com/office/drawing/2014/main" id="{CFA13594-9B0C-6C5B-A1E6-33B95A023C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05841" y="3067836"/>
            <a:ext cx="777160" cy="777160"/>
          </a:xfrm>
          <a:prstGeom prst="rect">
            <a:avLst/>
          </a:prstGeom>
        </p:spPr>
      </p:pic>
      <p:pic>
        <p:nvPicPr>
          <p:cNvPr id="6" name="Graphic 5" descr="Thumbs up sign with solid fill">
            <a:extLst>
              <a:ext uri="{FF2B5EF4-FFF2-40B4-BE49-F238E27FC236}">
                <a16:creationId xmlns:a16="http://schemas.microsoft.com/office/drawing/2014/main" id="{5F9A859A-0655-1916-E26E-66EDEB9582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92932" y="2414195"/>
            <a:ext cx="777160" cy="77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95642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8B79B-E8E6-9CBC-CFFE-FCF3DF3AC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F8453FC2-5BE9-D49A-A77C-346F0550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12FD36-5C56-DDF1-A12A-DEA4F04B44F4}"/>
                  </a:ext>
                </a:extLst>
              </p:cNvPr>
              <p:cNvSpPr txBox="1"/>
              <p:nvPr/>
            </p:nvSpPr>
            <p:spPr>
              <a:xfrm>
                <a:off x="3464839" y="748226"/>
                <a:ext cx="8311008" cy="637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 hypothesis test has 4 possible outcomes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Because we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, the probability of a Type 1 error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probability of a Type 2 error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</a:t>
                </a:r>
                <a:r>
                  <a:rPr lang="en-US" sz="2400" b="1" i="1" dirty="0"/>
                  <a:t>power </a:t>
                </a:r>
                <a:r>
                  <a:rPr lang="en-US" sz="2400" dirty="0"/>
                  <a:t>of a statistical test is the probability of correctly rejecting a false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12FD36-5C56-DDF1-A12A-DEA4F04B4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839" y="748226"/>
                <a:ext cx="8311008" cy="6370975"/>
              </a:xfrm>
              <a:prstGeom prst="rect">
                <a:avLst/>
              </a:prstGeom>
              <a:blipFill>
                <a:blip r:embed="rId3"/>
                <a:stretch>
                  <a:fillRect l="-1067" t="-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F9FED91-E2C2-4F33-9677-2C3630A5969D}"/>
              </a:ext>
            </a:extLst>
          </p:cNvPr>
          <p:cNvSpPr/>
          <p:nvPr/>
        </p:nvSpPr>
        <p:spPr>
          <a:xfrm>
            <a:off x="4959927" y="2854036"/>
            <a:ext cx="512618" cy="4857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1C6698-57EE-95F9-B5BC-E2F2C1B9C21A}"/>
              </a:ext>
            </a:extLst>
          </p:cNvPr>
          <p:cNvSpPr/>
          <p:nvPr/>
        </p:nvSpPr>
        <p:spPr>
          <a:xfrm>
            <a:off x="9354272" y="2658169"/>
            <a:ext cx="1745849" cy="509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BD752D-4781-7701-FF0E-49C83C0540AE}"/>
              </a:ext>
            </a:extLst>
          </p:cNvPr>
          <p:cNvSpPr/>
          <p:nvPr/>
        </p:nvSpPr>
        <p:spPr>
          <a:xfrm>
            <a:off x="7382476" y="2658169"/>
            <a:ext cx="1745849" cy="509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0229C7F4-F9DF-7B3E-ED6B-08A61D7144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7499652"/>
                  </p:ext>
                </p:extLst>
              </p:nvPr>
            </p:nvGraphicFramePr>
            <p:xfrm>
              <a:off x="3556343" y="1316915"/>
              <a:ext cx="8219504" cy="252808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7339">
                      <a:extLst>
                        <a:ext uri="{9D8B030D-6E8A-4147-A177-3AD203B41FA5}">
                          <a16:colId xmlns:a16="http://schemas.microsoft.com/office/drawing/2014/main" val="1078454106"/>
                        </a:ext>
                      </a:extLst>
                    </a:gridCol>
                    <a:gridCol w="1767453">
                      <a:extLst>
                        <a:ext uri="{9D8B030D-6E8A-4147-A177-3AD203B41FA5}">
                          <a16:colId xmlns:a16="http://schemas.microsoft.com/office/drawing/2014/main" val="1156508427"/>
                        </a:ext>
                      </a:extLst>
                    </a:gridCol>
                    <a:gridCol w="2633623">
                      <a:extLst>
                        <a:ext uri="{9D8B030D-6E8A-4147-A177-3AD203B41FA5}">
                          <a16:colId xmlns:a16="http://schemas.microsoft.com/office/drawing/2014/main" val="3036579095"/>
                        </a:ext>
                      </a:extLst>
                    </a:gridCol>
                    <a:gridCol w="2701089">
                      <a:extLst>
                        <a:ext uri="{9D8B030D-6E8A-4147-A177-3AD203B41FA5}">
                          <a16:colId xmlns:a16="http://schemas.microsoft.com/office/drawing/2014/main" val="4107515368"/>
                        </a:ext>
                      </a:extLst>
                    </a:gridCol>
                  </a:tblGrid>
                  <a:tr h="409158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Test Conclusion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7505066"/>
                      </a:ext>
                    </a:extLst>
                  </a:tr>
                  <a:tr h="723894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(we suspect</a:t>
                          </a:r>
                          <a:r>
                            <a:rPr lang="en-US" sz="2000" baseline="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is false)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Fail</a:t>
                          </a:r>
                          <a:r>
                            <a:rPr lang="en-US" sz="2000" baseline="0" dirty="0"/>
                            <a:t> to r</a:t>
                          </a:r>
                          <a:r>
                            <a:rPr lang="en-US" sz="2000" dirty="0"/>
                            <a:t>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(we</a:t>
                          </a:r>
                          <a:r>
                            <a:rPr lang="en-US" sz="2000" baseline="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suspect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is true)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76627883"/>
                      </a:ext>
                    </a:extLst>
                  </a:tr>
                  <a:tr h="67113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Truth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 is true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C00000"/>
                              </a:solidFill>
                            </a:rPr>
                            <a:t>Type 1 Error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3287830"/>
                      </a:ext>
                    </a:extLst>
                  </a:tr>
                  <a:tr h="72389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0" i="0" dirty="0">
                              <a:latin typeface="+mj-lt"/>
                            </a:rPr>
                            <a:t> is false</a:t>
                          </a:r>
                          <a:endParaRPr lang="en-US" sz="20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is true)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C00000"/>
                              </a:solidFill>
                            </a:rPr>
                            <a:t>Type 2 error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860187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0229C7F4-F9DF-7B3E-ED6B-08A61D7144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7499652"/>
                  </p:ext>
                </p:extLst>
              </p:nvPr>
            </p:nvGraphicFramePr>
            <p:xfrm>
              <a:off x="3556343" y="1316915"/>
              <a:ext cx="8219504" cy="252808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7339">
                      <a:extLst>
                        <a:ext uri="{9D8B030D-6E8A-4147-A177-3AD203B41FA5}">
                          <a16:colId xmlns:a16="http://schemas.microsoft.com/office/drawing/2014/main" val="1078454106"/>
                        </a:ext>
                      </a:extLst>
                    </a:gridCol>
                    <a:gridCol w="1767453">
                      <a:extLst>
                        <a:ext uri="{9D8B030D-6E8A-4147-A177-3AD203B41FA5}">
                          <a16:colId xmlns:a16="http://schemas.microsoft.com/office/drawing/2014/main" val="1156508427"/>
                        </a:ext>
                      </a:extLst>
                    </a:gridCol>
                    <a:gridCol w="2633623">
                      <a:extLst>
                        <a:ext uri="{9D8B030D-6E8A-4147-A177-3AD203B41FA5}">
                          <a16:colId xmlns:a16="http://schemas.microsoft.com/office/drawing/2014/main" val="3036579095"/>
                        </a:ext>
                      </a:extLst>
                    </a:gridCol>
                    <a:gridCol w="2701089">
                      <a:extLst>
                        <a:ext uri="{9D8B030D-6E8A-4147-A177-3AD203B41FA5}">
                          <a16:colId xmlns:a16="http://schemas.microsoft.com/office/drawing/2014/main" val="4107515368"/>
                        </a:ext>
                      </a:extLst>
                    </a:gridCol>
                  </a:tblGrid>
                  <a:tr h="409158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Test Conclusion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7505066"/>
                      </a:ext>
                    </a:extLst>
                  </a:tr>
                  <a:tr h="723894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9615" t="-58621" r="-102885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4695" t="-58621" r="-469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6627883"/>
                      </a:ext>
                    </a:extLst>
                  </a:tr>
                  <a:tr h="67113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Truth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4029" t="-173585" r="-303597" b="-1207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C00000"/>
                              </a:solidFill>
                            </a:rPr>
                            <a:t>Type 1 Error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3287830"/>
                      </a:ext>
                    </a:extLst>
                  </a:tr>
                  <a:tr h="72389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4029" t="-254386" r="-303597" b="-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C00000"/>
                              </a:solidFill>
                            </a:rPr>
                            <a:t>Type 2 error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8601879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8" name="Graphic 17" descr="Thumbs up sign with solid fill">
            <a:extLst>
              <a:ext uri="{FF2B5EF4-FFF2-40B4-BE49-F238E27FC236}">
                <a16:creationId xmlns:a16="http://schemas.microsoft.com/office/drawing/2014/main" id="{FE215A2C-6127-0B47-86BE-79C3385F71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05841" y="3067836"/>
            <a:ext cx="777160" cy="777160"/>
          </a:xfrm>
          <a:prstGeom prst="rect">
            <a:avLst/>
          </a:prstGeom>
        </p:spPr>
      </p:pic>
      <p:pic>
        <p:nvPicPr>
          <p:cNvPr id="19" name="Graphic 18" descr="Thumbs up sign with solid fill">
            <a:extLst>
              <a:ext uri="{FF2B5EF4-FFF2-40B4-BE49-F238E27FC236}">
                <a16:creationId xmlns:a16="http://schemas.microsoft.com/office/drawing/2014/main" id="{49D69BE1-469A-4B88-E8F8-0566CB503A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92932" y="2414195"/>
            <a:ext cx="777160" cy="77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04870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1587</TotalTime>
  <Words>1020</Words>
  <Application>Microsoft Macintosh PowerPoint</Application>
  <PresentationFormat>Widescreen</PresentationFormat>
  <Paragraphs>181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Corbel</vt:lpstr>
      <vt:lpstr>Wingdings</vt:lpstr>
      <vt:lpstr>Wingdings 2</vt:lpstr>
      <vt:lpstr>Frame</vt:lpstr>
      <vt:lpstr>Elementary Statistics – Decision Errors and Power </vt:lpstr>
      <vt:lpstr>Reminder</vt:lpstr>
      <vt:lpstr>Plan for Today</vt:lpstr>
      <vt:lpstr>Warm Up: Statistics and CIs</vt:lpstr>
      <vt:lpstr>Outcomes of a Hypothesis Test</vt:lpstr>
      <vt:lpstr>Outcomes of a Hypothesis Test</vt:lpstr>
      <vt:lpstr>Decision Errors</vt:lpstr>
      <vt:lpstr>Decision Errors</vt:lpstr>
      <vt:lpstr>Decision Errors</vt:lpstr>
      <vt:lpstr>Decision Errors</vt:lpstr>
      <vt:lpstr>Practical Significance</vt:lpstr>
      <vt:lpstr>Practical Significance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59</cp:revision>
  <dcterms:created xsi:type="dcterms:W3CDTF">2023-08-03T18:49:17Z</dcterms:created>
  <dcterms:modified xsi:type="dcterms:W3CDTF">2024-02-29T15:32:26Z</dcterms:modified>
</cp:coreProperties>
</file>