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349" r:id="rId10"/>
    <p:sldId id="266" r:id="rId11"/>
    <p:sldId id="265" r:id="rId12"/>
    <p:sldId id="267" r:id="rId13"/>
    <p:sldId id="268" r:id="rId14"/>
    <p:sldId id="270" r:id="rId15"/>
    <p:sldId id="326" r:id="rId16"/>
    <p:sldId id="271" r:id="rId17"/>
    <p:sldId id="272" r:id="rId18"/>
    <p:sldId id="327" r:id="rId19"/>
    <p:sldId id="328" r:id="rId20"/>
    <p:sldId id="329" r:id="rId21"/>
    <p:sldId id="331" r:id="rId22"/>
    <p:sldId id="332" r:id="rId23"/>
    <p:sldId id="330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345" r:id="rId37"/>
    <p:sldId id="346" r:id="rId38"/>
    <p:sldId id="347" r:id="rId39"/>
    <p:sldId id="348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86089"/>
  </p:normalViewPr>
  <p:slideViewPr>
    <p:cSldViewPr snapToGrid="0">
      <p:cViewPr varScale="1">
        <p:scale>
          <a:sx n="92" d="100"/>
          <a:sy n="92" d="100"/>
        </p:scale>
        <p:origin x="1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1/16/24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28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59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28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85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88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28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8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32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45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17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Boolean algebra and logic, proof techniques, sets, relations and functions, counting, sequences, and graph theory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Math that computer science relies heavily 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42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77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16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076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705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84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Boolean algebra and logic, proof techniques, sets, relations and functions, counting, sequences, and graph theory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Math that computer science relies heavily 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61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08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36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52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statement</a:t>
            </a:r>
          </a:p>
          <a:p>
            <a:r>
              <a:rPr lang="en-US" dirty="0"/>
              <a:t>not</a:t>
            </a:r>
          </a:p>
          <a:p>
            <a:r>
              <a:rPr lang="en-US" dirty="0"/>
              <a:t>not</a:t>
            </a:r>
          </a:p>
          <a:p>
            <a:r>
              <a:rPr lang="en-US" dirty="0"/>
              <a:t>statement</a:t>
            </a:r>
          </a:p>
          <a:p>
            <a:r>
              <a:rPr lang="en-US" dirty="0"/>
              <a:t>not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6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64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98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mosca01.github.io/MATH220-S24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radescope.com/article/ccbpppziu9-student-submit-work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jpe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Discrete Structures– Welcome!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2440-5A19-98D6-370E-25F83333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&amp; Logistics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13A61-3C39-B61C-6B39-4F616BBB0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87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An introduction to discrete mathematics</a:t>
            </a:r>
          </a:p>
          <a:p>
            <a:r>
              <a:rPr lang="en-US" sz="3200" dirty="0"/>
              <a:t>You will learn to…</a:t>
            </a:r>
          </a:p>
          <a:p>
            <a:pPr lvl="1"/>
            <a:r>
              <a:rPr lang="en-US" sz="3000" dirty="0"/>
              <a:t>Logically prove mathematical statements </a:t>
            </a:r>
          </a:p>
          <a:p>
            <a:pPr lvl="1"/>
            <a:r>
              <a:rPr lang="en-US" sz="3000" dirty="0"/>
              <a:t>Model scenarios combinatorically </a:t>
            </a:r>
          </a:p>
          <a:p>
            <a:pPr lvl="1"/>
            <a:r>
              <a:rPr lang="en-US" sz="3000" dirty="0"/>
              <a:t>Describe functions, relations, and sequences</a:t>
            </a:r>
          </a:p>
          <a:p>
            <a:pPr lvl="1"/>
            <a:r>
              <a:rPr lang="en-US" sz="3000" dirty="0"/>
              <a:t>Model scenarios graphically 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6648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**Important Info**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13132" cy="5120640"/>
          </a:xfrm>
        </p:spPr>
        <p:txBody>
          <a:bodyPr anchor="t">
            <a:normAutofit/>
          </a:bodyPr>
          <a:lstStyle/>
          <a:p>
            <a:endParaRPr lang="en-US" sz="3000" dirty="0"/>
          </a:p>
          <a:p>
            <a:r>
              <a:rPr lang="en-US" sz="3200" dirty="0"/>
              <a:t>Course website (</a:t>
            </a:r>
            <a:r>
              <a:rPr lang="en-US" sz="3200" b="1" dirty="0"/>
              <a:t>write this down</a:t>
            </a:r>
            <a:r>
              <a:rPr lang="en-US" sz="3200" dirty="0"/>
              <a:t>!): </a:t>
            </a:r>
            <a:r>
              <a:rPr lang="en-US" sz="3200" dirty="0">
                <a:hlinkClick r:id="rId2"/>
              </a:rPr>
              <a:t>https://amosca01.github.io/MATH220-S24/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Office Hours</a:t>
            </a:r>
          </a:p>
          <a:p>
            <a:pPr lvl="1"/>
            <a:r>
              <a:rPr lang="en-US" sz="3000" dirty="0"/>
              <a:t>Wilson Hall 325</a:t>
            </a:r>
          </a:p>
          <a:p>
            <a:pPr lvl="2"/>
            <a:r>
              <a:rPr lang="en-US" sz="2800" dirty="0"/>
              <a:t>Wednesday 09:30 - 11:00</a:t>
            </a:r>
          </a:p>
          <a:p>
            <a:pPr lvl="2"/>
            <a:r>
              <a:rPr lang="en-US" sz="2800" dirty="0"/>
              <a:t>Thursday 14:30 - 16:30</a:t>
            </a:r>
          </a:p>
          <a:p>
            <a:pPr lvl="2"/>
            <a:r>
              <a:rPr lang="en-US" sz="2800" dirty="0"/>
              <a:t>By Appointment </a:t>
            </a:r>
          </a:p>
        </p:txBody>
      </p:sp>
    </p:spTree>
    <p:extLst>
      <p:ext uri="{BB962C8B-B14F-4D97-AF65-F5344CB8AC3E}">
        <p14:creationId xmlns:p14="http://schemas.microsoft.com/office/powerpoint/2010/main" val="763381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**Important Info**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endParaRPr lang="en-US" sz="1800" dirty="0"/>
          </a:p>
          <a:p>
            <a:r>
              <a:rPr lang="en-US" sz="2800" dirty="0"/>
              <a:t>Textbook: </a:t>
            </a:r>
            <a:r>
              <a:rPr lang="en-US" sz="2800" i="1" dirty="0"/>
              <a:t>Discrete Mathematics: An Open Introduction</a:t>
            </a:r>
            <a:r>
              <a:rPr lang="en-US" sz="2800" dirty="0"/>
              <a:t>, 3</a:t>
            </a:r>
            <a:r>
              <a:rPr lang="en-US" sz="2800" baseline="30000" dirty="0"/>
              <a:t>rd</a:t>
            </a:r>
            <a:r>
              <a:rPr lang="en-US" sz="2800" dirty="0"/>
              <a:t> Edition </a:t>
            </a:r>
            <a:endParaRPr lang="en-US" sz="2800" i="1" dirty="0"/>
          </a:p>
          <a:p>
            <a:pPr lvl="1"/>
            <a:r>
              <a:rPr lang="en-US" sz="2400" dirty="0"/>
              <a:t>See course website for instructions </a:t>
            </a:r>
          </a:p>
          <a:p>
            <a:r>
              <a:rPr lang="en-US" sz="2800" dirty="0"/>
              <a:t>Assignments:</a:t>
            </a:r>
          </a:p>
          <a:p>
            <a:pPr lvl="1"/>
            <a:r>
              <a:rPr lang="en-US" sz="2400" b="0" i="0" dirty="0">
                <a:effectLst/>
              </a:rPr>
              <a:t>Turn in on </a:t>
            </a:r>
            <a:r>
              <a:rPr lang="en-US" sz="2400" b="0" i="0" dirty="0" err="1">
                <a:effectLst/>
              </a:rPr>
              <a:t>Gradescope</a:t>
            </a:r>
            <a:r>
              <a:rPr lang="en-US" sz="2400" b="0" i="0" dirty="0">
                <a:effectLst/>
              </a:rPr>
              <a:t> – Demo!  (</a:t>
            </a:r>
            <a:r>
              <a:rPr lang="en-US" sz="2400" b="0" i="0" dirty="0">
                <a:effectLst/>
                <a:hlinkClick r:id="rId2"/>
              </a:rPr>
              <a:t>https://help.gradescope.com/article/ccbpppziu9-student-submit-work</a:t>
            </a:r>
            <a:r>
              <a:rPr lang="en-US" sz="2400" b="0" i="0" dirty="0">
                <a:effectLst/>
              </a:rPr>
              <a:t>) </a:t>
            </a:r>
          </a:p>
          <a:p>
            <a:r>
              <a:rPr lang="en-US" sz="2800" dirty="0"/>
              <a:t>Due Dates: As listed on course schedule.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24hr grace period; no late submissions</a:t>
            </a:r>
          </a:p>
          <a:p>
            <a:pPr lvl="1"/>
            <a:r>
              <a:rPr lang="en-US" sz="2400" dirty="0"/>
              <a:t>Lowest homework dropped </a:t>
            </a:r>
          </a:p>
          <a:p>
            <a:pPr lvl="1"/>
            <a:r>
              <a:rPr lang="en-US" sz="2400" b="1" dirty="0"/>
              <a:t>See syllabus for revise and resubmit policy </a:t>
            </a:r>
          </a:p>
        </p:txBody>
      </p:sp>
    </p:spTree>
    <p:extLst>
      <p:ext uri="{BB962C8B-B14F-4D97-AF65-F5344CB8AC3E}">
        <p14:creationId xmlns:p14="http://schemas.microsoft.com/office/powerpoint/2010/main" val="3413582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**Important Info**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1" y="692726"/>
            <a:ext cx="7647708" cy="580505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Assignments </a:t>
            </a:r>
          </a:p>
          <a:p>
            <a:pPr lvl="1"/>
            <a:r>
              <a:rPr lang="en-US" sz="2800" dirty="0"/>
              <a:t>Homework </a:t>
            </a:r>
          </a:p>
          <a:p>
            <a:pPr lvl="2"/>
            <a:r>
              <a:rPr lang="en-US" sz="2400" dirty="0"/>
              <a:t>Pair assignments</a:t>
            </a:r>
          </a:p>
          <a:p>
            <a:pPr lvl="2"/>
            <a:r>
              <a:rPr lang="en-US" sz="2400" dirty="0"/>
              <a:t>Graded on effort and correctness </a:t>
            </a:r>
          </a:p>
          <a:p>
            <a:pPr lvl="1"/>
            <a:r>
              <a:rPr lang="en-US" sz="2800" dirty="0"/>
              <a:t>Quizzes</a:t>
            </a:r>
          </a:p>
          <a:p>
            <a:pPr lvl="2"/>
            <a:r>
              <a:rPr lang="en-US" sz="2400" dirty="0"/>
              <a:t>Individual assignments </a:t>
            </a:r>
          </a:p>
          <a:p>
            <a:pPr lvl="2"/>
            <a:r>
              <a:rPr lang="en-US" sz="2400" dirty="0"/>
              <a:t>Can re-take as many times as wanted before deadline </a:t>
            </a:r>
          </a:p>
          <a:p>
            <a:pPr lvl="1"/>
            <a:r>
              <a:rPr lang="en-US" sz="2800" dirty="0"/>
              <a:t>In-class Activities</a:t>
            </a:r>
          </a:p>
          <a:p>
            <a:pPr lvl="2"/>
            <a:r>
              <a:rPr lang="en-US" sz="2400" dirty="0"/>
              <a:t>Graded on effort </a:t>
            </a:r>
          </a:p>
          <a:p>
            <a:pPr lvl="1"/>
            <a:r>
              <a:rPr lang="en-US" sz="2800" dirty="0"/>
              <a:t>Final Project </a:t>
            </a:r>
          </a:p>
          <a:p>
            <a:pPr lvl="2"/>
            <a:r>
              <a:rPr lang="en-US" sz="2400" dirty="0"/>
              <a:t>Small group </a:t>
            </a:r>
          </a:p>
          <a:p>
            <a:pPr lvl="2"/>
            <a:r>
              <a:rPr lang="en-US" sz="2400" dirty="0"/>
              <a:t>Graded on creativity and correctness </a:t>
            </a:r>
          </a:p>
        </p:txBody>
      </p:sp>
    </p:spTree>
    <p:extLst>
      <p:ext uri="{BB962C8B-B14F-4D97-AF65-F5344CB8AC3E}">
        <p14:creationId xmlns:p14="http://schemas.microsoft.com/office/powerpoint/2010/main" val="3645714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**Important Info**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endParaRPr lang="en-US" sz="2400" dirty="0"/>
          </a:p>
          <a:p>
            <a:r>
              <a:rPr lang="en-US" sz="3600" dirty="0"/>
              <a:t>I’m here to help you succeed</a:t>
            </a:r>
          </a:p>
          <a:p>
            <a:endParaRPr lang="en-US" sz="3600" dirty="0"/>
          </a:p>
          <a:p>
            <a:r>
              <a:rPr lang="en-US" sz="3600" dirty="0"/>
              <a:t>Please come to office hours or reach out if you need any additional support  </a:t>
            </a:r>
          </a:p>
        </p:txBody>
      </p:sp>
    </p:spTree>
    <p:extLst>
      <p:ext uri="{BB962C8B-B14F-4D97-AF65-F5344CB8AC3E}">
        <p14:creationId xmlns:p14="http://schemas.microsoft.com/office/powerpoint/2010/main" val="1025868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00A5-2664-11AE-22FA-8E9A78E8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the good stuff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41B40-7D74-9DE8-5ABB-9E6193687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9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Discrete Math?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929AB28-AEAF-5668-A05F-D1D20CE47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677" y="936335"/>
            <a:ext cx="6896032" cy="48183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EB9E38-57AA-1B16-3DF3-47C7ED1E0D6B}"/>
              </a:ext>
            </a:extLst>
          </p:cNvPr>
          <p:cNvSpPr txBox="1"/>
          <p:nvPr/>
        </p:nvSpPr>
        <p:spPr>
          <a:xfrm>
            <a:off x="6799049" y="6394779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www.merriam-webster.com</a:t>
            </a:r>
            <a:r>
              <a:rPr lang="en-US" dirty="0"/>
              <a:t>/dictionary/discrete</a:t>
            </a:r>
          </a:p>
        </p:txBody>
      </p:sp>
    </p:spTree>
    <p:extLst>
      <p:ext uri="{BB962C8B-B14F-4D97-AF65-F5344CB8AC3E}">
        <p14:creationId xmlns:p14="http://schemas.microsoft.com/office/powerpoint/2010/main" val="1653371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Discrete Math?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In this class we’ll cove four main topics:</a:t>
            </a:r>
          </a:p>
          <a:p>
            <a:pPr lvl="1"/>
            <a:r>
              <a:rPr lang="en-US" sz="2800" dirty="0"/>
              <a:t>Logic </a:t>
            </a:r>
          </a:p>
          <a:p>
            <a:pPr lvl="1"/>
            <a:r>
              <a:rPr lang="en-US" sz="2800" dirty="0"/>
              <a:t>Combinatorics (counting)</a:t>
            </a:r>
          </a:p>
          <a:p>
            <a:pPr lvl="1"/>
            <a:r>
              <a:rPr lang="en-US" sz="2800" dirty="0"/>
              <a:t>Sequences</a:t>
            </a:r>
          </a:p>
          <a:p>
            <a:pPr lvl="1"/>
            <a:r>
              <a:rPr lang="en-US" sz="2800" dirty="0"/>
              <a:t>Graphs </a:t>
            </a:r>
          </a:p>
        </p:txBody>
      </p:sp>
    </p:spTree>
    <p:extLst>
      <p:ext uri="{BB962C8B-B14F-4D97-AF65-F5344CB8AC3E}">
        <p14:creationId xmlns:p14="http://schemas.microsoft.com/office/powerpoint/2010/main" val="889389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While walking through a fictional forest, you encounter three trolls guarding a bridge. Each is either a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knight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who always tells the truth, or a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knave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who always lies. The trolls will not let you pass until you correctly identify each as either a knight or a knave. Each troll makes a single statement:</a:t>
            </a:r>
          </a:p>
          <a:p>
            <a:pPr marL="0" indent="0" algn="l">
              <a:buNone/>
            </a:pPr>
            <a:endParaRPr lang="en-US" sz="2400" dirty="0">
              <a:effectLst/>
            </a:endParaRPr>
          </a:p>
          <a:p>
            <a:pPr marL="0" indent="0">
              <a:buNone/>
            </a:pPr>
            <a:r>
              <a:rPr lang="en-US" sz="2200" dirty="0">
                <a:effectLst/>
              </a:rPr>
              <a:t>Troll 1: If I am a knave, then there are exactly two knights here.</a:t>
            </a:r>
          </a:p>
          <a:p>
            <a:pPr marL="0" indent="0">
              <a:buNone/>
            </a:pPr>
            <a:r>
              <a:rPr lang="en-US" sz="2200" dirty="0">
                <a:effectLst/>
              </a:rPr>
              <a:t>Troll 2: Troll 1 is lying.</a:t>
            </a:r>
          </a:p>
          <a:p>
            <a:pPr marL="0" indent="0">
              <a:buNone/>
            </a:pPr>
            <a:r>
              <a:rPr lang="en-US" sz="2200" dirty="0">
                <a:effectLst/>
              </a:rPr>
              <a:t>Troll 3: Either we are all knaves or at least one of us is a knight.</a:t>
            </a:r>
          </a:p>
          <a:p>
            <a:pPr marL="0" indent="0">
              <a:buNone/>
            </a:pPr>
            <a:endParaRPr lang="en-US" sz="22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Which troll is which?</a:t>
            </a:r>
          </a:p>
        </p:txBody>
      </p:sp>
    </p:spTree>
    <p:extLst>
      <p:ext uri="{BB962C8B-B14F-4D97-AF65-F5344CB8AC3E}">
        <p14:creationId xmlns:p14="http://schemas.microsoft.com/office/powerpoint/2010/main" val="401271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  <a:p>
            <a:r>
              <a:rPr lang="en-US" dirty="0"/>
              <a:t>Who are you?</a:t>
            </a:r>
          </a:p>
          <a:p>
            <a:r>
              <a:rPr lang="en-US" dirty="0"/>
              <a:t>What will we do in this class? </a:t>
            </a:r>
          </a:p>
          <a:p>
            <a:r>
              <a:rPr lang="en-US" dirty="0"/>
              <a:t>What is discrete math?</a:t>
            </a:r>
          </a:p>
          <a:p>
            <a:r>
              <a:rPr lang="en-US" dirty="0"/>
              <a:t>Mathematical Statements 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statement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any declarative sentence which is either true or false</a:t>
            </a:r>
          </a:p>
        </p:txBody>
      </p:sp>
    </p:spTree>
    <p:extLst>
      <p:ext uri="{BB962C8B-B14F-4D97-AF65-F5344CB8AC3E}">
        <p14:creationId xmlns:p14="http://schemas.microsoft.com/office/powerpoint/2010/main" val="3448741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statement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any declarative sentence which is either true or false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Example Statements: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Telephone numbers in the US have 10 digits.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The moon is made of cheese. 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Example non-Statements: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Would you like some cake?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The sum of two squares. </a:t>
            </a:r>
          </a:p>
        </p:txBody>
      </p:sp>
    </p:spTree>
    <p:extLst>
      <p:ext uri="{BB962C8B-B14F-4D97-AF65-F5344CB8AC3E}">
        <p14:creationId xmlns:p14="http://schemas.microsoft.com/office/powerpoint/2010/main" val="768404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statement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any declarative sentence which is either true or false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Which are statements and which are not?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- 42 is a perfect square.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- 1 + 3  + 5 + 7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Go to your room!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- 3 + 7 = 12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- 3 + x = 12 </a:t>
            </a:r>
          </a:p>
        </p:txBody>
      </p:sp>
    </p:spTree>
    <p:extLst>
      <p:ext uri="{BB962C8B-B14F-4D97-AF65-F5344CB8AC3E}">
        <p14:creationId xmlns:p14="http://schemas.microsoft.com/office/powerpoint/2010/main" val="2239477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Vocab: Types of Statements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statement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any declarative sentence which is either true or false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latin typeface="Open Sans" panose="020B0606030504020204" pitchFamily="34" charset="0"/>
              </a:rPr>
              <a:t>atomic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: a statement that </a:t>
            </a:r>
            <a:r>
              <a:rPr lang="en-US" sz="2400" i="1" dirty="0">
                <a:solidFill>
                  <a:srgbClr val="000000"/>
                </a:solidFill>
                <a:latin typeface="Open Sans" panose="020B0606030504020204" pitchFamily="34" charset="0"/>
              </a:rPr>
              <a:t>cannot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 be divided into smaller statements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molecular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a statement that 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be divided into smaller statements </a:t>
            </a:r>
          </a:p>
        </p:txBody>
      </p:sp>
    </p:spTree>
    <p:extLst>
      <p:ext uri="{BB962C8B-B14F-4D97-AF65-F5344CB8AC3E}">
        <p14:creationId xmlns:p14="http://schemas.microsoft.com/office/powerpoint/2010/main" val="2994318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Vocab: Types of Statements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statement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any declarative sentence which is either true or false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latin typeface="Open Sans" panose="020B0606030504020204" pitchFamily="34" charset="0"/>
              </a:rPr>
              <a:t>atomic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: a statement that </a:t>
            </a:r>
            <a:r>
              <a:rPr lang="en-US" sz="2400" i="1" dirty="0">
                <a:solidFill>
                  <a:srgbClr val="000000"/>
                </a:solidFill>
                <a:latin typeface="Open Sans" panose="020B0606030504020204" pitchFamily="34" charset="0"/>
              </a:rPr>
              <a:t>cannot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 be divided into smaller statements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molecular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a statement that 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be divided into smaller statements 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Example atomic statement: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Telephone numbers in the US have 10 digits. </a:t>
            </a:r>
          </a:p>
        </p:txBody>
      </p:sp>
    </p:spTree>
    <p:extLst>
      <p:ext uri="{BB962C8B-B14F-4D97-AF65-F5344CB8AC3E}">
        <p14:creationId xmlns:p14="http://schemas.microsoft.com/office/powerpoint/2010/main" val="2026155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Vocab: Types of Statements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statement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any declarative sentence which is either true or false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latin typeface="Open Sans" panose="020B0606030504020204" pitchFamily="34" charset="0"/>
              </a:rPr>
              <a:t>atomic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: a statement that </a:t>
            </a:r>
            <a:r>
              <a:rPr lang="en-US" sz="2400" i="1" dirty="0">
                <a:solidFill>
                  <a:srgbClr val="000000"/>
                </a:solidFill>
                <a:latin typeface="Open Sans" panose="020B0606030504020204" pitchFamily="34" charset="0"/>
              </a:rPr>
              <a:t>cannot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 be divided into smaller statements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molecular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a statement that 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be divided into smaller statements 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Example atomic statement: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Telephone numbers in the US have 10 digits.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Example of molecular statement: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Telephone numbers in the US have 10 digits 	   and 42 is a perfect square. </a:t>
            </a:r>
            <a:endParaRPr lang="en-US" sz="2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789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Vocab: Types of Statements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statement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any declarative sentence which is either true or false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latin typeface="Open Sans" panose="020B0606030504020204" pitchFamily="34" charset="0"/>
              </a:rPr>
              <a:t>atomic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: a statement that </a:t>
            </a:r>
            <a:r>
              <a:rPr lang="en-US" sz="2400" i="1" dirty="0">
                <a:solidFill>
                  <a:srgbClr val="000000"/>
                </a:solidFill>
                <a:latin typeface="Open Sans" panose="020B0606030504020204" pitchFamily="34" charset="0"/>
              </a:rPr>
              <a:t>cannot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 be divided into smaller statements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molecular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a statement that 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be divided into smaller statements 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Example atomic statement: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Telephone numbers in the US have 10 digits.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Example of molecular statement: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Telephone numbers in the US have 10 digits 	   and 42 is a perfect square. </a:t>
            </a:r>
            <a:endParaRPr lang="en-US" sz="2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6AEB9095-FE2F-E610-B80A-2D94946FCA7B}"/>
              </a:ext>
            </a:extLst>
          </p:cNvPr>
          <p:cNvSpPr/>
          <p:nvPr/>
        </p:nvSpPr>
        <p:spPr>
          <a:xfrm>
            <a:off x="4710545" y="5181600"/>
            <a:ext cx="6400800" cy="429491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586C9FED-9F04-D6FC-4CC5-97F9A4D38F62}"/>
              </a:ext>
            </a:extLst>
          </p:cNvPr>
          <p:cNvSpPr/>
          <p:nvPr/>
        </p:nvSpPr>
        <p:spPr>
          <a:xfrm>
            <a:off x="5403271" y="5525930"/>
            <a:ext cx="3283529" cy="429491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79721849-7D0D-6CBE-7230-FEF033DA6D6F}"/>
              </a:ext>
            </a:extLst>
          </p:cNvPr>
          <p:cNvSpPr/>
          <p:nvPr/>
        </p:nvSpPr>
        <p:spPr>
          <a:xfrm>
            <a:off x="3463635" y="5725020"/>
            <a:ext cx="1246909" cy="707092"/>
          </a:xfrm>
          <a:prstGeom prst="wedgeRoundRectCallout">
            <a:avLst>
              <a:gd name="adj1" fmla="val 48763"/>
              <a:gd name="adj2" fmla="val -77134"/>
              <a:gd name="adj3" fmla="val 16667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atomic statement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C05415D2-D32C-8758-9BB5-9B516B6CAA7B}"/>
              </a:ext>
            </a:extLst>
          </p:cNvPr>
          <p:cNvSpPr/>
          <p:nvPr/>
        </p:nvSpPr>
        <p:spPr>
          <a:xfrm>
            <a:off x="8977744" y="6047254"/>
            <a:ext cx="1246909" cy="707092"/>
          </a:xfrm>
          <a:prstGeom prst="wedgeRoundRectCallout">
            <a:avLst>
              <a:gd name="adj1" fmla="val -76793"/>
              <a:gd name="adj2" fmla="val -84972"/>
              <a:gd name="adj3" fmla="val 16667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atomic statement</a:t>
            </a:r>
          </a:p>
        </p:txBody>
      </p:sp>
    </p:spTree>
    <p:extLst>
      <p:ext uri="{BB962C8B-B14F-4D97-AF65-F5344CB8AC3E}">
        <p14:creationId xmlns:p14="http://schemas.microsoft.com/office/powerpoint/2010/main" val="472255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Vocab: Types of Statements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statement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any declarative sentence which is either true or false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latin typeface="Open Sans" panose="020B0606030504020204" pitchFamily="34" charset="0"/>
              </a:rPr>
              <a:t>atomic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: a statement that </a:t>
            </a:r>
            <a:r>
              <a:rPr lang="en-US" sz="2400" i="1" dirty="0">
                <a:solidFill>
                  <a:srgbClr val="000000"/>
                </a:solidFill>
                <a:latin typeface="Open Sans" panose="020B0606030504020204" pitchFamily="34" charset="0"/>
              </a:rPr>
              <a:t>cannot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 be divided into smaller statements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molecular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a statement that 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be divided into smaller statements 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Example atomic statement: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Telephone numbers in the US have 10 digits.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Example of molecular statement: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Telephone numbers in the US have 10 digits 	   and 42 is a perfect square. </a:t>
            </a:r>
            <a:endParaRPr lang="en-US" sz="2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6AEB9095-FE2F-E610-B80A-2D94946FCA7B}"/>
              </a:ext>
            </a:extLst>
          </p:cNvPr>
          <p:cNvSpPr/>
          <p:nvPr/>
        </p:nvSpPr>
        <p:spPr>
          <a:xfrm>
            <a:off x="4710545" y="5181600"/>
            <a:ext cx="6400800" cy="429491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586C9FED-9F04-D6FC-4CC5-97F9A4D38F62}"/>
              </a:ext>
            </a:extLst>
          </p:cNvPr>
          <p:cNvSpPr/>
          <p:nvPr/>
        </p:nvSpPr>
        <p:spPr>
          <a:xfrm>
            <a:off x="5403271" y="5525930"/>
            <a:ext cx="3283529" cy="429491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79721849-7D0D-6CBE-7230-FEF033DA6D6F}"/>
              </a:ext>
            </a:extLst>
          </p:cNvPr>
          <p:cNvSpPr/>
          <p:nvPr/>
        </p:nvSpPr>
        <p:spPr>
          <a:xfrm>
            <a:off x="3463635" y="5725020"/>
            <a:ext cx="1246909" cy="707092"/>
          </a:xfrm>
          <a:prstGeom prst="wedgeRoundRectCallout">
            <a:avLst>
              <a:gd name="adj1" fmla="val 48763"/>
              <a:gd name="adj2" fmla="val -77134"/>
              <a:gd name="adj3" fmla="val 16667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atomic statement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C05415D2-D32C-8758-9BB5-9B516B6CAA7B}"/>
              </a:ext>
            </a:extLst>
          </p:cNvPr>
          <p:cNvSpPr/>
          <p:nvPr/>
        </p:nvSpPr>
        <p:spPr>
          <a:xfrm>
            <a:off x="8977744" y="6047254"/>
            <a:ext cx="1246909" cy="707092"/>
          </a:xfrm>
          <a:prstGeom prst="wedgeRoundRectCallout">
            <a:avLst>
              <a:gd name="adj1" fmla="val -76793"/>
              <a:gd name="adj2" fmla="val -84972"/>
              <a:gd name="adj3" fmla="val 16667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atomic statement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0121B070-1083-C8EA-3D56-6E8992ED6A15}"/>
              </a:ext>
            </a:extLst>
          </p:cNvPr>
          <p:cNvSpPr/>
          <p:nvPr/>
        </p:nvSpPr>
        <p:spPr>
          <a:xfrm>
            <a:off x="4710544" y="5551606"/>
            <a:ext cx="692727" cy="344330"/>
          </a:xfrm>
          <a:prstGeom prst="fram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532A484E-FDBE-51F5-04B2-72F064DE5BDA}"/>
              </a:ext>
            </a:extLst>
          </p:cNvPr>
          <p:cNvSpPr/>
          <p:nvPr/>
        </p:nvSpPr>
        <p:spPr>
          <a:xfrm>
            <a:off x="5811980" y="6104219"/>
            <a:ext cx="1669478" cy="707092"/>
          </a:xfrm>
          <a:prstGeom prst="wedgeRoundRectCallout">
            <a:avLst>
              <a:gd name="adj1" fmla="val -92966"/>
              <a:gd name="adj2" fmla="val -84972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logical connective</a:t>
            </a:r>
          </a:p>
        </p:txBody>
      </p:sp>
    </p:spTree>
    <p:extLst>
      <p:ext uri="{BB962C8B-B14F-4D97-AF65-F5344CB8AC3E}">
        <p14:creationId xmlns:p14="http://schemas.microsoft.com/office/powerpoint/2010/main" val="2640858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Vocab: Logical Connectives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logical connectives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connect or modify statements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endParaRPr lang="en-US" sz="2400" dirty="0">
              <a:solidFill>
                <a:srgbClr val="000000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198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Vocab: Logical Connectives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logical connectives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connect or modify statements</a:t>
            </a:r>
          </a:p>
          <a:p>
            <a:pPr marL="0" indent="0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latin typeface="Open Sans" panose="020B0606030504020204" pitchFamily="34" charset="0"/>
              </a:rPr>
              <a:t>binary connectives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: connect two statements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- and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- or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if … then …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- if and only if 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endParaRPr lang="en-US" sz="2400" dirty="0">
              <a:solidFill>
                <a:srgbClr val="000000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34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EA169-A2A5-D1CC-6884-C4505988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Who Am I?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A9CF7B-6D34-42D7-9614-7AA88992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Run outline">
            <a:extLst>
              <a:ext uri="{FF2B5EF4-FFF2-40B4-BE49-F238E27FC236}">
                <a16:creationId xmlns:a16="http://schemas.microsoft.com/office/drawing/2014/main" id="{6A3406ED-FB70-F44B-830E-4E1BBBD5A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7903" y="1042986"/>
            <a:ext cx="1443039" cy="144303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Graphic 10" descr="Deciduous tree outline">
            <a:extLst>
              <a:ext uri="{FF2B5EF4-FFF2-40B4-BE49-F238E27FC236}">
                <a16:creationId xmlns:a16="http://schemas.microsoft.com/office/drawing/2014/main" id="{3C0224A4-C520-E780-ADA9-8D7643AD4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4121" y="1686356"/>
            <a:ext cx="1443039" cy="1443039"/>
          </a:xfrm>
          <a:prstGeom prst="rect">
            <a:avLst/>
          </a:prstGeom>
        </p:spPr>
      </p:pic>
      <p:pic>
        <p:nvPicPr>
          <p:cNvPr id="9" name="Graphic 8" descr="Rolling Pin outline">
            <a:extLst>
              <a:ext uri="{FF2B5EF4-FFF2-40B4-BE49-F238E27FC236}">
                <a16:creationId xmlns:a16="http://schemas.microsoft.com/office/drawing/2014/main" id="{AE69D74D-A666-F8C0-0A8E-FDFF489ED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3568" y="2496714"/>
            <a:ext cx="1443039" cy="144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37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Vocab: Logical Connectives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logical connectives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connect or modify statements</a:t>
            </a:r>
          </a:p>
          <a:p>
            <a:pPr marL="0" indent="0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latin typeface="Open Sans" panose="020B0606030504020204" pitchFamily="34" charset="0"/>
              </a:rPr>
              <a:t>binary connectives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: connect two statements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- and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- or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if … then …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- if and only if 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latin typeface="Open Sans" panose="020B0606030504020204" pitchFamily="34" charset="0"/>
              </a:rPr>
              <a:t>unary connectives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: applies to a single statement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not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endParaRPr lang="en-US" sz="2400" dirty="0">
              <a:solidFill>
                <a:srgbClr val="000000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679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Vocab: Logical Connectives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logical connectives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connect or modify statements</a:t>
            </a:r>
          </a:p>
          <a:p>
            <a:pPr marL="0" indent="0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latin typeface="Open Sans" panose="020B0606030504020204" pitchFamily="34" charset="0"/>
              </a:rPr>
              <a:t>binary connectives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: connect two statements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- and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- or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if … then …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- if and only if 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latin typeface="Open Sans" panose="020B0606030504020204" pitchFamily="34" charset="0"/>
              </a:rPr>
              <a:t>unary connectives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: applies to a single statement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	- not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763C989-DA82-16D4-2486-3DBAED0D9368}"/>
              </a:ext>
            </a:extLst>
          </p:cNvPr>
          <p:cNvSpPr/>
          <p:nvPr/>
        </p:nvSpPr>
        <p:spPr>
          <a:xfrm>
            <a:off x="623455" y="5167745"/>
            <a:ext cx="11139054" cy="152400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Practice</a:t>
            </a:r>
            <a:r>
              <a:rPr lang="en-US" sz="2400" dirty="0"/>
              <a:t>: Form 5 groups. Each will be assigned a connective. Come up with two examples of statements using your connective. For each example, identify molecular statements, atomic statements, and connective. </a:t>
            </a:r>
          </a:p>
        </p:txBody>
      </p:sp>
    </p:spTree>
    <p:extLst>
      <p:ext uri="{BB962C8B-B14F-4D97-AF65-F5344CB8AC3E}">
        <p14:creationId xmlns:p14="http://schemas.microsoft.com/office/powerpoint/2010/main" val="3095277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Symbolic Representation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Writing out entire statements is a pain</a:t>
            </a:r>
          </a:p>
        </p:txBody>
      </p:sp>
    </p:spTree>
    <p:extLst>
      <p:ext uri="{BB962C8B-B14F-4D97-AF65-F5344CB8AC3E}">
        <p14:creationId xmlns:p14="http://schemas.microsoft.com/office/powerpoint/2010/main" val="3511187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Symbolic Representation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Writing out entire statements is a pain</a:t>
            </a:r>
          </a:p>
          <a:p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To save time, we represent statements (usually atomic) with </a:t>
            </a:r>
            <a:r>
              <a:rPr lang="en-US" sz="2400" i="1" dirty="0">
                <a:solidFill>
                  <a:srgbClr val="000000"/>
                </a:solidFill>
                <a:latin typeface="Open Sans" panose="020B0606030504020204" pitchFamily="34" charset="0"/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1834707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Symbolic Representation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Writing out entire statements is a pain</a:t>
            </a:r>
          </a:p>
          <a:p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To save time, we represent statements (usually atomic) with </a:t>
            </a:r>
            <a:r>
              <a:rPr lang="en-US" sz="2400" i="1" dirty="0">
                <a:solidFill>
                  <a:srgbClr val="000000"/>
                </a:solidFill>
                <a:latin typeface="Open Sans" panose="020B0606030504020204" pitchFamily="34" charset="0"/>
              </a:rPr>
              <a:t>variables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It is custom to use capital letters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 in the middle of the alphabet for statement variables</a:t>
            </a:r>
          </a:p>
          <a:p>
            <a:pPr lvl="1"/>
            <a:r>
              <a:rPr lang="en-US" sz="22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Ex. 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</a:t>
            </a:r>
            <a:r>
              <a:rPr lang="en-US" sz="22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</a:t>
            </a:r>
            <a:r>
              <a:rPr lang="en-US" sz="22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</a:t>
            </a:r>
            <a:r>
              <a:rPr lang="en-US" sz="22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491847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Symbolic Representation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Writing out entire statements is a pain</a:t>
            </a:r>
          </a:p>
          <a:p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To save time, we represent statements (usually atomic) with </a:t>
            </a:r>
            <a:r>
              <a:rPr lang="en-US" sz="2400" i="1" dirty="0">
                <a:solidFill>
                  <a:srgbClr val="000000"/>
                </a:solidFill>
                <a:latin typeface="Open Sans" panose="020B0606030504020204" pitchFamily="34" charset="0"/>
              </a:rPr>
              <a:t>variables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It is custom to use capital letters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 in the middle of the alphabet for statement variables</a:t>
            </a:r>
          </a:p>
          <a:p>
            <a:pPr lvl="1"/>
            <a:r>
              <a:rPr lang="en-US" sz="22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Ex. 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</a:t>
            </a:r>
            <a:r>
              <a:rPr lang="en-US" sz="22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</a:t>
            </a:r>
            <a:r>
              <a:rPr lang="en-US" sz="22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</a:t>
            </a:r>
            <a:r>
              <a:rPr lang="en-US" sz="22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Note: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In this context, a variable only has 2 possible values – True (written T or 1) or False (written F or 0) </a:t>
            </a:r>
            <a:endParaRPr lang="en-US" sz="2400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1314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Symbolic Representation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327" y="864108"/>
            <a:ext cx="7827818" cy="5536692"/>
          </a:xfrm>
        </p:spPr>
        <p:txBody>
          <a:bodyPr anchor="t"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Writing out entire statements is a pain</a:t>
            </a:r>
          </a:p>
          <a:p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To save time, we represent statements (usually atomic) with </a:t>
            </a:r>
            <a:r>
              <a:rPr lang="en-US" sz="2400" i="1" dirty="0">
                <a:solidFill>
                  <a:srgbClr val="000000"/>
                </a:solidFill>
                <a:latin typeface="Open Sans" panose="020B0606030504020204" pitchFamily="34" charset="0"/>
              </a:rPr>
              <a:t>variables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It is custom to use capital letters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 in the middle of the alphabet for statement variables</a:t>
            </a:r>
          </a:p>
          <a:p>
            <a:pPr lvl="1"/>
            <a:r>
              <a:rPr lang="en-US" sz="22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Ex. 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</a:t>
            </a:r>
            <a:r>
              <a:rPr lang="en-US" sz="22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</a:t>
            </a:r>
            <a:r>
              <a:rPr lang="en-US" sz="22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</a:t>
            </a:r>
            <a:r>
              <a:rPr lang="en-US" sz="22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Note: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In this context, a variable only has 2 possible values – True (written T or 1) or False (written F or 0) </a:t>
            </a:r>
            <a:endParaRPr lang="en-US" sz="2400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1325F07-17EB-600D-ECB4-1B7DEAF585D7}"/>
              </a:ext>
            </a:extLst>
          </p:cNvPr>
          <p:cNvSpPr/>
          <p:nvPr/>
        </p:nvSpPr>
        <p:spPr>
          <a:xfrm>
            <a:off x="623455" y="5167745"/>
            <a:ext cx="11139054" cy="152400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Practice</a:t>
            </a:r>
            <a:r>
              <a:rPr lang="en-US" sz="2400" dirty="0"/>
              <a:t>: Return to your groups. Re-write your statements from the previous exercise using variables. </a:t>
            </a:r>
          </a:p>
        </p:txBody>
      </p:sp>
    </p:spTree>
    <p:extLst>
      <p:ext uri="{BB962C8B-B14F-4D97-AF65-F5344CB8AC3E}">
        <p14:creationId xmlns:p14="http://schemas.microsoft.com/office/powerpoint/2010/main" val="40573751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Symbolic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88327" y="864108"/>
                <a:ext cx="7827818" cy="5536692"/>
              </a:xfrm>
            </p:spPr>
            <p:txBody>
              <a:bodyPr anchor="t">
                <a:normAutofit lnSpcReduction="10000"/>
              </a:bodyPr>
              <a:lstStyle/>
              <a:p>
                <a:r>
                  <a:rPr lang="en-US" sz="24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We also have shorthand symbols for connectives:</a:t>
                </a:r>
              </a:p>
              <a:p>
                <a:pPr lvl="1"/>
                <a:r>
                  <a:rPr lang="en-US" sz="2200" b="1" i="1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and</a:t>
                </a:r>
                <a:r>
                  <a:rPr lang="en-US" sz="22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</a:t>
                </a:r>
              </a:p>
              <a:p>
                <a:pPr lvl="2"/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Symbol: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0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000" b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endParaRPr>
              </a:p>
              <a:p>
                <a:pPr lvl="1"/>
                <a:r>
                  <a:rPr lang="en-US" sz="2200" b="1" i="1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or</a:t>
                </a:r>
                <a:r>
                  <a:rPr lang="en-US" sz="22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lvl="2"/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Symbol: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0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1"/>
                <a:r>
                  <a:rPr lang="en-US" sz="2200" b="1" i="1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if ... then …</a:t>
                </a:r>
              </a:p>
              <a:p>
                <a:pPr lvl="2"/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Symbol: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0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000" b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endParaRPr>
              </a:p>
              <a:p>
                <a:pPr lvl="1"/>
                <a:r>
                  <a:rPr lang="en-US" sz="2200" b="1" i="1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if and only if </a:t>
                </a:r>
              </a:p>
              <a:p>
                <a:pPr lvl="2"/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Symbol: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0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lvl="1"/>
                <a:r>
                  <a:rPr lang="en-US" sz="2200" b="1" i="1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not</a:t>
                </a:r>
                <a:r>
                  <a:rPr lang="en-US" sz="22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</a:t>
                </a:r>
              </a:p>
              <a:p>
                <a:pPr lvl="2"/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Symbol: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0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000" b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8327" y="864108"/>
                <a:ext cx="7827818" cy="5536692"/>
              </a:xfrm>
              <a:blipFill>
                <a:blip r:embed="rId3"/>
                <a:stretch>
                  <a:fillRect l="-971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0788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Symbolic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88327" y="748145"/>
                <a:ext cx="7786255" cy="5652655"/>
              </a:xfrm>
            </p:spPr>
            <p:txBody>
              <a:bodyPr anchor="t">
                <a:normAutofit lnSpcReduction="10000"/>
              </a:bodyPr>
              <a:lstStyle/>
              <a:p>
                <a:r>
                  <a:rPr lang="en-US" sz="24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We also have shorthand symbols for connectives </a:t>
                </a:r>
                <a:r>
                  <a:rPr lang="en-US" sz="2400" b="0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</a:rPr>
                  <a:t>and</a:t>
                </a:r>
                <a:r>
                  <a:rPr lang="en-US" sz="2400" b="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 fancy names</a:t>
                </a:r>
                <a:r>
                  <a:rPr lang="en-US" sz="24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:</a:t>
                </a:r>
              </a:p>
              <a:p>
                <a:pPr lvl="1"/>
                <a:r>
                  <a:rPr lang="en-US" sz="2200" b="1" i="1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and</a:t>
                </a:r>
                <a:r>
                  <a:rPr lang="en-US" sz="22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en-US" sz="2200" b="0" i="1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conjunction</a:t>
                </a:r>
              </a:p>
              <a:p>
                <a:pPr lvl="2"/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Symbol: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0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000" b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endParaRPr>
              </a:p>
              <a:p>
                <a:pPr lvl="1"/>
                <a:r>
                  <a:rPr lang="en-US" sz="2200" b="1" i="1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or</a:t>
                </a:r>
                <a:r>
                  <a:rPr lang="en-US" sz="22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sz="2200" i="1" dirty="0">
                    <a:solidFill>
                      <a:srgbClr val="C00000"/>
                    </a:solidFill>
                    <a:latin typeface="Open Sans" panose="020B0606030504020204" pitchFamily="34" charset="0"/>
                  </a:rPr>
                  <a:t>disjunction</a:t>
                </a:r>
              </a:p>
              <a:p>
                <a:pPr lvl="2"/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Symbol: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0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1"/>
                <a:r>
                  <a:rPr lang="en-US" sz="2200" b="1" i="1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if ... then … </a:t>
                </a:r>
                <a:r>
                  <a:rPr lang="en-US" sz="2200" i="1" dirty="0">
                    <a:solidFill>
                      <a:srgbClr val="C00000"/>
                    </a:solidFill>
                    <a:latin typeface="Open Sans" panose="020B0606030504020204" pitchFamily="34" charset="0"/>
                  </a:rPr>
                  <a:t>implication</a:t>
                </a:r>
                <a:r>
                  <a:rPr lang="en-US" sz="2200" i="1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sz="22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or</a:t>
                </a:r>
                <a:r>
                  <a:rPr lang="en-US" sz="2200" i="1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sz="2200" i="1" dirty="0">
                    <a:solidFill>
                      <a:srgbClr val="C00000"/>
                    </a:solidFill>
                    <a:latin typeface="Open Sans" panose="020B0606030504020204" pitchFamily="34" charset="0"/>
                  </a:rPr>
                  <a:t>conditional</a:t>
                </a:r>
                <a:endParaRPr lang="en-US" sz="2200" b="1" i="1" dirty="0">
                  <a:solidFill>
                    <a:srgbClr val="C00000"/>
                  </a:solidFill>
                  <a:effectLst/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Symbol: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0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000" b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endParaRPr>
              </a:p>
              <a:p>
                <a:pPr lvl="1"/>
                <a:r>
                  <a:rPr lang="en-US" sz="2200" b="1" i="1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if and only if </a:t>
                </a:r>
                <a:r>
                  <a:rPr lang="en-US" sz="2200" i="1" dirty="0">
                    <a:solidFill>
                      <a:srgbClr val="C00000"/>
                    </a:solidFill>
                    <a:latin typeface="Open Sans" panose="020B0606030504020204" pitchFamily="34" charset="0"/>
                  </a:rPr>
                  <a:t>biconditional</a:t>
                </a:r>
              </a:p>
              <a:p>
                <a:pPr lvl="2"/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Symbol: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0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lvl="1"/>
                <a:r>
                  <a:rPr lang="en-US" sz="2200" b="1" i="1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not</a:t>
                </a:r>
                <a:r>
                  <a:rPr lang="en-US" sz="22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en-US" sz="2200" b="0" i="1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negation</a:t>
                </a:r>
              </a:p>
              <a:p>
                <a:pPr lvl="2"/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Symbol: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0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000" b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8327" y="748145"/>
                <a:ext cx="7786255" cy="5652655"/>
              </a:xfrm>
              <a:blipFill>
                <a:blip r:embed="rId3"/>
                <a:stretch>
                  <a:fillRect l="-977" t="-2466" b="-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6127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Symbolic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88328" y="748145"/>
                <a:ext cx="7716982" cy="4488873"/>
              </a:xfrm>
            </p:spPr>
            <p:txBody>
              <a:bodyPr anchor="t">
                <a:normAutofit fontScale="85000" lnSpcReduction="20000"/>
              </a:bodyPr>
              <a:lstStyle/>
              <a:p>
                <a:r>
                  <a:rPr lang="en-US" sz="24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We also have shorthand symbols for connectives </a:t>
                </a:r>
                <a:r>
                  <a:rPr lang="en-US" sz="2400" b="0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</a:rPr>
                  <a:t>and</a:t>
                </a:r>
                <a:r>
                  <a:rPr lang="en-US" sz="2400" b="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 fancy names</a:t>
                </a:r>
                <a:r>
                  <a:rPr lang="en-US" sz="24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:</a:t>
                </a:r>
              </a:p>
              <a:p>
                <a:pPr lvl="1"/>
                <a:r>
                  <a:rPr lang="en-US" sz="2200" b="1" i="1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and</a:t>
                </a:r>
                <a:r>
                  <a:rPr lang="en-US" sz="22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en-US" sz="2200" b="0" i="1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conjunction</a:t>
                </a:r>
              </a:p>
              <a:p>
                <a:pPr lvl="2"/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Symbol: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0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000" b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endParaRPr>
              </a:p>
              <a:p>
                <a:pPr lvl="1"/>
                <a:r>
                  <a:rPr lang="en-US" sz="2200" b="1" i="1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or</a:t>
                </a:r>
                <a:r>
                  <a:rPr lang="en-US" sz="22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sz="2200" i="1" dirty="0">
                    <a:solidFill>
                      <a:srgbClr val="C00000"/>
                    </a:solidFill>
                    <a:latin typeface="Open Sans" panose="020B0606030504020204" pitchFamily="34" charset="0"/>
                  </a:rPr>
                  <a:t>disjunction</a:t>
                </a:r>
              </a:p>
              <a:p>
                <a:pPr lvl="2"/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Symbol: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0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1"/>
                <a:r>
                  <a:rPr lang="en-US" sz="2200" b="1" i="1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if ... then … </a:t>
                </a:r>
                <a:r>
                  <a:rPr lang="en-US" sz="2200" i="1" dirty="0">
                    <a:solidFill>
                      <a:srgbClr val="C00000"/>
                    </a:solidFill>
                    <a:latin typeface="Open Sans" panose="020B0606030504020204" pitchFamily="34" charset="0"/>
                  </a:rPr>
                  <a:t>implication</a:t>
                </a:r>
                <a:r>
                  <a:rPr lang="en-US" sz="2200" i="1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sz="22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or</a:t>
                </a:r>
                <a:r>
                  <a:rPr lang="en-US" sz="2200" i="1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sz="2200" i="1" dirty="0">
                    <a:solidFill>
                      <a:srgbClr val="C00000"/>
                    </a:solidFill>
                    <a:latin typeface="Open Sans" panose="020B0606030504020204" pitchFamily="34" charset="0"/>
                  </a:rPr>
                  <a:t>conditional</a:t>
                </a:r>
                <a:endParaRPr lang="en-US" sz="2200" b="1" i="1" dirty="0">
                  <a:solidFill>
                    <a:srgbClr val="C00000"/>
                  </a:solidFill>
                  <a:effectLst/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Symbol: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0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000" b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endParaRPr>
              </a:p>
              <a:p>
                <a:pPr lvl="1"/>
                <a:r>
                  <a:rPr lang="en-US" sz="2200" b="1" i="1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if and only if </a:t>
                </a:r>
                <a:r>
                  <a:rPr lang="en-US" sz="2200" i="1" dirty="0">
                    <a:solidFill>
                      <a:srgbClr val="C00000"/>
                    </a:solidFill>
                    <a:latin typeface="Open Sans" panose="020B0606030504020204" pitchFamily="34" charset="0"/>
                  </a:rPr>
                  <a:t>biconditional</a:t>
                </a:r>
              </a:p>
              <a:p>
                <a:pPr lvl="2"/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Symbol: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0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lvl="1"/>
                <a:r>
                  <a:rPr lang="en-US" sz="2200" b="1" i="1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not</a:t>
                </a:r>
                <a:r>
                  <a:rPr lang="en-US" sz="22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en-US" sz="2200" b="0" i="1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negation</a:t>
                </a:r>
              </a:p>
              <a:p>
                <a:pPr lvl="2"/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Symbol: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lvl="2"/>
                <a:r>
                  <a:rPr lang="en-US" sz="20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000" b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8328" y="748145"/>
                <a:ext cx="7716982" cy="4488873"/>
              </a:xfrm>
              <a:blipFill>
                <a:blip r:embed="rId3"/>
                <a:stretch>
                  <a:fillRect l="-657" t="-2542" b="-1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0F86DBD-B49F-D082-3341-1DF91F55104F}"/>
              </a:ext>
            </a:extLst>
          </p:cNvPr>
          <p:cNvSpPr/>
          <p:nvPr/>
        </p:nvSpPr>
        <p:spPr>
          <a:xfrm>
            <a:off x="623455" y="5167745"/>
            <a:ext cx="11139054" cy="152400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Practice</a:t>
            </a:r>
            <a:r>
              <a:rPr lang="en-US" sz="2400" dirty="0"/>
              <a:t>: Return to your groups. Add the appropriate connective to your statements from the previous exercise. </a:t>
            </a:r>
          </a:p>
        </p:txBody>
      </p:sp>
    </p:spTree>
    <p:extLst>
      <p:ext uri="{BB962C8B-B14F-4D97-AF65-F5344CB8AC3E}">
        <p14:creationId xmlns:p14="http://schemas.microsoft.com/office/powerpoint/2010/main" val="373060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EA169-A2A5-D1CC-6884-C4505988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Who Am I?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A9CF7B-6D34-42D7-9614-7AA88992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Run outline">
            <a:extLst>
              <a:ext uri="{FF2B5EF4-FFF2-40B4-BE49-F238E27FC236}">
                <a16:creationId xmlns:a16="http://schemas.microsoft.com/office/drawing/2014/main" id="{6A3406ED-FB70-F44B-830E-4E1BBBD5A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7903" y="1042986"/>
            <a:ext cx="1443039" cy="144303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Graphic 10" descr="Deciduous tree outline">
            <a:extLst>
              <a:ext uri="{FF2B5EF4-FFF2-40B4-BE49-F238E27FC236}">
                <a16:creationId xmlns:a16="http://schemas.microsoft.com/office/drawing/2014/main" id="{3C0224A4-C520-E780-ADA9-8D7643AD4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4121" y="1686356"/>
            <a:ext cx="1443039" cy="1443039"/>
          </a:xfrm>
          <a:prstGeom prst="rect">
            <a:avLst/>
          </a:prstGeom>
        </p:spPr>
      </p:pic>
      <p:pic>
        <p:nvPicPr>
          <p:cNvPr id="9" name="Graphic 8" descr="Rolling Pin outline">
            <a:extLst>
              <a:ext uri="{FF2B5EF4-FFF2-40B4-BE49-F238E27FC236}">
                <a16:creationId xmlns:a16="http://schemas.microsoft.com/office/drawing/2014/main" id="{AE69D74D-A666-F8C0-0A8E-FDFF489ED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3568" y="2496714"/>
            <a:ext cx="1443039" cy="1443039"/>
          </a:xfrm>
          <a:prstGeom prst="rect">
            <a:avLst/>
          </a:prstGeom>
        </p:spPr>
      </p:pic>
      <p:pic>
        <p:nvPicPr>
          <p:cNvPr id="6" name="Graphic 5" descr="Computer outline">
            <a:extLst>
              <a:ext uri="{FF2B5EF4-FFF2-40B4-BE49-F238E27FC236}">
                <a16:creationId xmlns:a16="http://schemas.microsoft.com/office/drawing/2014/main" id="{19ED5668-2A51-3705-E494-1F9EDC7DB5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78028" y="2744866"/>
            <a:ext cx="1528359" cy="1528359"/>
          </a:xfrm>
          <a:prstGeom prst="rect">
            <a:avLst/>
          </a:prstGeom>
        </p:spPr>
      </p:pic>
      <p:pic>
        <p:nvPicPr>
          <p:cNvPr id="8" name="Graphic 7" descr="Diploma roll outline">
            <a:extLst>
              <a:ext uri="{FF2B5EF4-FFF2-40B4-BE49-F238E27FC236}">
                <a16:creationId xmlns:a16="http://schemas.microsoft.com/office/drawing/2014/main" id="{E674053C-30DF-5BCD-240B-E0DCA5D71B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842116">
            <a:off x="9694853" y="3284573"/>
            <a:ext cx="1967141" cy="1967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FD14AA-591B-F28C-8215-7450A2F88E59}"/>
              </a:ext>
            </a:extLst>
          </p:cNvPr>
          <p:cNvSpPr txBox="1"/>
          <p:nvPr/>
        </p:nvSpPr>
        <p:spPr>
          <a:xfrm rot="18974100">
            <a:off x="10334367" y="3866460"/>
            <a:ext cx="4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Dr.</a:t>
            </a:r>
          </a:p>
        </p:txBody>
      </p:sp>
      <p:pic>
        <p:nvPicPr>
          <p:cNvPr id="13" name="Graphic 12" descr="Periodic Graph outline">
            <a:extLst>
              <a:ext uri="{FF2B5EF4-FFF2-40B4-BE49-F238E27FC236}">
                <a16:creationId xmlns:a16="http://schemas.microsoft.com/office/drawing/2014/main" id="{C4D15C3F-ADC6-EA65-1011-17F2517888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26020" y="4988630"/>
            <a:ext cx="914400" cy="914400"/>
          </a:xfrm>
          <a:prstGeom prst="rect">
            <a:avLst/>
          </a:prstGeom>
        </p:spPr>
      </p:pic>
      <p:pic>
        <p:nvPicPr>
          <p:cNvPr id="15" name="Graphic 14" descr="Scatterplot outline">
            <a:extLst>
              <a:ext uri="{FF2B5EF4-FFF2-40B4-BE49-F238E27FC236}">
                <a16:creationId xmlns:a16="http://schemas.microsoft.com/office/drawing/2014/main" id="{52EF2DA9-FE0A-3D65-91F6-152AA6793D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53008" y="4988630"/>
            <a:ext cx="914400" cy="914400"/>
          </a:xfrm>
          <a:prstGeom prst="rect">
            <a:avLst/>
          </a:prstGeom>
        </p:spPr>
      </p:pic>
      <p:pic>
        <p:nvPicPr>
          <p:cNvPr id="19" name="Graphic 18" descr="Bar chart outline">
            <a:extLst>
              <a:ext uri="{FF2B5EF4-FFF2-40B4-BE49-F238E27FC236}">
                <a16:creationId xmlns:a16="http://schemas.microsoft.com/office/drawing/2014/main" id="{4C310D26-A60B-2D5E-7BBC-EC5802DE00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87465" y="49886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16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EA169-A2A5-D1CC-6884-C4505988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Who Am I?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A9CF7B-6D34-42D7-9614-7AA88992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Run outline">
            <a:extLst>
              <a:ext uri="{FF2B5EF4-FFF2-40B4-BE49-F238E27FC236}">
                <a16:creationId xmlns:a16="http://schemas.microsoft.com/office/drawing/2014/main" id="{6A3406ED-FB70-F44B-830E-4E1BBBD5A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7903" y="1042986"/>
            <a:ext cx="1443039" cy="144303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Graphic 10" descr="Deciduous tree outline">
            <a:extLst>
              <a:ext uri="{FF2B5EF4-FFF2-40B4-BE49-F238E27FC236}">
                <a16:creationId xmlns:a16="http://schemas.microsoft.com/office/drawing/2014/main" id="{3C0224A4-C520-E780-ADA9-8D7643AD4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4121" y="1686356"/>
            <a:ext cx="1443039" cy="1443039"/>
          </a:xfrm>
          <a:prstGeom prst="rect">
            <a:avLst/>
          </a:prstGeom>
        </p:spPr>
      </p:pic>
      <p:pic>
        <p:nvPicPr>
          <p:cNvPr id="9" name="Graphic 8" descr="Rolling Pin outline">
            <a:extLst>
              <a:ext uri="{FF2B5EF4-FFF2-40B4-BE49-F238E27FC236}">
                <a16:creationId xmlns:a16="http://schemas.microsoft.com/office/drawing/2014/main" id="{AE69D74D-A666-F8C0-0A8E-FDFF489ED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3568" y="2496714"/>
            <a:ext cx="1443039" cy="1443039"/>
          </a:xfrm>
          <a:prstGeom prst="rect">
            <a:avLst/>
          </a:prstGeom>
        </p:spPr>
      </p:pic>
      <p:pic>
        <p:nvPicPr>
          <p:cNvPr id="6" name="Graphic 5" descr="Computer outline">
            <a:extLst>
              <a:ext uri="{FF2B5EF4-FFF2-40B4-BE49-F238E27FC236}">
                <a16:creationId xmlns:a16="http://schemas.microsoft.com/office/drawing/2014/main" id="{19ED5668-2A51-3705-E494-1F9EDC7DB5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78028" y="2744866"/>
            <a:ext cx="1528359" cy="1528359"/>
          </a:xfrm>
          <a:prstGeom prst="rect">
            <a:avLst/>
          </a:prstGeom>
        </p:spPr>
      </p:pic>
      <p:pic>
        <p:nvPicPr>
          <p:cNvPr id="8" name="Graphic 7" descr="Diploma roll outline">
            <a:extLst>
              <a:ext uri="{FF2B5EF4-FFF2-40B4-BE49-F238E27FC236}">
                <a16:creationId xmlns:a16="http://schemas.microsoft.com/office/drawing/2014/main" id="{E674053C-30DF-5BCD-240B-E0DCA5D71B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842116">
            <a:off x="9694853" y="3284573"/>
            <a:ext cx="1967141" cy="1967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FD14AA-591B-F28C-8215-7450A2F88E59}"/>
              </a:ext>
            </a:extLst>
          </p:cNvPr>
          <p:cNvSpPr txBox="1"/>
          <p:nvPr/>
        </p:nvSpPr>
        <p:spPr>
          <a:xfrm rot="18974100">
            <a:off x="10334367" y="3866460"/>
            <a:ext cx="4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Dr.</a:t>
            </a:r>
          </a:p>
        </p:txBody>
      </p:sp>
      <p:pic>
        <p:nvPicPr>
          <p:cNvPr id="13" name="Graphic 12" descr="Periodic Graph outline">
            <a:extLst>
              <a:ext uri="{FF2B5EF4-FFF2-40B4-BE49-F238E27FC236}">
                <a16:creationId xmlns:a16="http://schemas.microsoft.com/office/drawing/2014/main" id="{C4D15C3F-ADC6-EA65-1011-17F2517888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26020" y="4988630"/>
            <a:ext cx="914400" cy="914400"/>
          </a:xfrm>
          <a:prstGeom prst="rect">
            <a:avLst/>
          </a:prstGeom>
        </p:spPr>
      </p:pic>
      <p:pic>
        <p:nvPicPr>
          <p:cNvPr id="15" name="Graphic 14" descr="Scatterplot outline">
            <a:extLst>
              <a:ext uri="{FF2B5EF4-FFF2-40B4-BE49-F238E27FC236}">
                <a16:creationId xmlns:a16="http://schemas.microsoft.com/office/drawing/2014/main" id="{52EF2DA9-FE0A-3D65-91F6-152AA6793D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53008" y="4988630"/>
            <a:ext cx="914400" cy="914400"/>
          </a:xfrm>
          <a:prstGeom prst="rect">
            <a:avLst/>
          </a:prstGeom>
        </p:spPr>
      </p:pic>
      <p:pic>
        <p:nvPicPr>
          <p:cNvPr id="19" name="Graphic 18" descr="Bar chart outline">
            <a:extLst>
              <a:ext uri="{FF2B5EF4-FFF2-40B4-BE49-F238E27FC236}">
                <a16:creationId xmlns:a16="http://schemas.microsoft.com/office/drawing/2014/main" id="{4C310D26-A60B-2D5E-7BBC-EC5802DE00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87465" y="4988630"/>
            <a:ext cx="914400" cy="914400"/>
          </a:xfrm>
          <a:prstGeom prst="rect">
            <a:avLst/>
          </a:prstGeom>
        </p:spPr>
      </p:pic>
      <p:pic>
        <p:nvPicPr>
          <p:cNvPr id="4" name="Picture 2" descr="Progress Pride Flag Download - Make Badges">
            <a:extLst>
              <a:ext uri="{FF2B5EF4-FFF2-40B4-BE49-F238E27FC236}">
                <a16:creationId xmlns:a16="http://schemas.microsoft.com/office/drawing/2014/main" id="{E3C4DD0A-50C0-5970-4CE0-38470792B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958" y="5171644"/>
            <a:ext cx="1688677" cy="84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1" descr="Business Growth outline">
            <a:extLst>
              <a:ext uri="{FF2B5EF4-FFF2-40B4-BE49-F238E27FC236}">
                <a16:creationId xmlns:a16="http://schemas.microsoft.com/office/drawing/2014/main" id="{BA70DCEE-47AA-E958-C83C-EEEEC7DC1BD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888744" y="4205975"/>
            <a:ext cx="1896798" cy="1896798"/>
          </a:xfrm>
          <a:prstGeom prst="rect">
            <a:avLst/>
          </a:prstGeom>
        </p:spPr>
      </p:pic>
      <p:pic>
        <p:nvPicPr>
          <p:cNvPr id="1026" name="Picture 2" descr="Amazon.com : Black Lives Matter Flag 3x5ft Poly : Patio, Lawn &amp; Garden">
            <a:extLst>
              <a:ext uri="{FF2B5EF4-FFF2-40B4-BE49-F238E27FC236}">
                <a16:creationId xmlns:a16="http://schemas.microsoft.com/office/drawing/2014/main" id="{364A768E-0A0B-D88B-8F7D-27F93FBE8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"/>
          <a:stretch/>
        </p:blipFill>
        <p:spPr bwMode="auto">
          <a:xfrm>
            <a:off x="5179753" y="4192523"/>
            <a:ext cx="1584379" cy="97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18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64AC-5049-3BB5-4EC9-FC62E80A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7BA5-3E19-47E8-E063-2A2122F9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57175"/>
            <a:ext cx="7260695" cy="6386513"/>
          </a:xfrm>
        </p:spPr>
        <p:txBody>
          <a:bodyPr anchor="t">
            <a:normAutofit fontScale="92500"/>
          </a:bodyPr>
          <a:lstStyle/>
          <a:p>
            <a:r>
              <a:rPr lang="en-US" sz="3600" dirty="0"/>
              <a:t>Form groups of 3</a:t>
            </a:r>
          </a:p>
          <a:p>
            <a:r>
              <a:rPr lang="en-US" sz="3600" dirty="0"/>
              <a:t>Introduce yourselves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(name, pronouns)</a:t>
            </a:r>
          </a:p>
          <a:p>
            <a:r>
              <a:rPr lang="en-US" sz="3600" dirty="0"/>
              <a:t>Share:</a:t>
            </a:r>
          </a:p>
          <a:p>
            <a:pPr lvl="1"/>
            <a:r>
              <a:rPr lang="en-US" sz="3400" dirty="0"/>
              <a:t>A highlight of your winter break</a:t>
            </a:r>
          </a:p>
          <a:p>
            <a:r>
              <a:rPr lang="en-US" sz="3600" dirty="0"/>
              <a:t>Find 1 thing that your entire group has in common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(favorite color? hometown? left-handed? Be creative!) </a:t>
            </a:r>
          </a:p>
          <a:p>
            <a:r>
              <a:rPr lang="en-US" sz="3600" dirty="0"/>
              <a:t>After about 5 minutes we will go around, introduce ourselves, and share what each group has in common</a:t>
            </a:r>
          </a:p>
        </p:txBody>
      </p:sp>
    </p:spTree>
    <p:extLst>
      <p:ext uri="{BB962C8B-B14F-4D97-AF65-F5344CB8AC3E}">
        <p14:creationId xmlns:p14="http://schemas.microsoft.com/office/powerpoint/2010/main" val="149026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64AC-5049-3BB5-4EC9-FC62E80A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7BA5-3E19-47E8-E063-2A2122F9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568036"/>
            <a:ext cx="7260695" cy="6075652"/>
          </a:xfrm>
        </p:spPr>
        <p:txBody>
          <a:bodyPr anchor="t">
            <a:normAutofit/>
          </a:bodyPr>
          <a:lstStyle/>
          <a:p>
            <a:r>
              <a:rPr lang="en-US" sz="2800" dirty="0"/>
              <a:t>Form </a:t>
            </a:r>
            <a:r>
              <a:rPr lang="en-US" sz="2800" b="1" dirty="0">
                <a:highlight>
                  <a:srgbClr val="FFFF00"/>
                </a:highlight>
              </a:rPr>
              <a:t>new groups</a:t>
            </a:r>
            <a:r>
              <a:rPr lang="en-US" sz="2800" b="1" dirty="0"/>
              <a:t> </a:t>
            </a:r>
            <a:r>
              <a:rPr lang="en-US" sz="2800" dirty="0"/>
              <a:t>of 3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(move around!)</a:t>
            </a:r>
          </a:p>
          <a:p>
            <a:r>
              <a:rPr lang="en-US" sz="2800" dirty="0"/>
              <a:t>Introduce yourselves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(name, pronouns)</a:t>
            </a:r>
          </a:p>
          <a:p>
            <a:r>
              <a:rPr lang="en-US" sz="2800" dirty="0"/>
              <a:t>Share:</a:t>
            </a:r>
          </a:p>
          <a:p>
            <a:pPr lvl="1"/>
            <a:r>
              <a:rPr lang="en-US" sz="2800" dirty="0"/>
              <a:t>Would you rather have telekinesis (the ability to move things with your mind) OR telepathy (the ability to read minds)?</a:t>
            </a:r>
          </a:p>
          <a:p>
            <a:r>
              <a:rPr lang="en-US" sz="2800" dirty="0"/>
              <a:t>After about 5 minutes we will go around, introduce ourselves, and share our would you rather answers</a:t>
            </a:r>
          </a:p>
        </p:txBody>
      </p:sp>
    </p:spTree>
    <p:extLst>
      <p:ext uri="{BB962C8B-B14F-4D97-AF65-F5344CB8AC3E}">
        <p14:creationId xmlns:p14="http://schemas.microsoft.com/office/powerpoint/2010/main" val="416038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64AC-5049-3BB5-4EC9-FC62E80A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7BA5-3E19-47E8-E063-2A2122F9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62000"/>
            <a:ext cx="7260695" cy="5881688"/>
          </a:xfrm>
        </p:spPr>
        <p:txBody>
          <a:bodyPr anchor="t">
            <a:noAutofit/>
          </a:bodyPr>
          <a:lstStyle/>
          <a:p>
            <a:r>
              <a:rPr lang="en-US" sz="2800" dirty="0"/>
              <a:t>Form </a:t>
            </a:r>
            <a:r>
              <a:rPr lang="en-US" sz="2800" b="1" dirty="0">
                <a:highlight>
                  <a:srgbClr val="FFFF00"/>
                </a:highlight>
              </a:rPr>
              <a:t>new new groups</a:t>
            </a:r>
            <a:r>
              <a:rPr lang="en-US" sz="2800" b="1" dirty="0"/>
              <a:t> </a:t>
            </a:r>
            <a:r>
              <a:rPr lang="en-US" sz="2800" dirty="0"/>
              <a:t>of 3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(move around!)</a:t>
            </a:r>
          </a:p>
          <a:p>
            <a:r>
              <a:rPr lang="en-US" sz="2800" dirty="0"/>
              <a:t>Introduce yourselves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(name, pronouns)</a:t>
            </a:r>
          </a:p>
          <a:p>
            <a:r>
              <a:rPr lang="en-US" sz="2800" dirty="0"/>
              <a:t>Share:</a:t>
            </a:r>
          </a:p>
          <a:p>
            <a:pPr lvl="1"/>
            <a:r>
              <a:rPr lang="en-US" sz="2800" dirty="0"/>
              <a:t>Would you rather take amazing selfies but look terrible in all other photos OR take terrible selfies but look amazing in all other photos? </a:t>
            </a:r>
          </a:p>
          <a:p>
            <a:r>
              <a:rPr lang="en-US" sz="2800" dirty="0"/>
              <a:t>After about 5 minutes we will go around, introduce ourselves, and share our would you rather answers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201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64AC-5049-3BB5-4EC9-FC62E80A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7BA5-3E19-47E8-E063-2A2122F9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62000"/>
            <a:ext cx="7260695" cy="5881688"/>
          </a:xfrm>
        </p:spPr>
        <p:txBody>
          <a:bodyPr anchor="t">
            <a:noAutofit/>
          </a:bodyPr>
          <a:lstStyle/>
          <a:p>
            <a:r>
              <a:rPr lang="en-US" sz="2800" dirty="0"/>
              <a:t>Name tags!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199262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318</TotalTime>
  <Words>1807</Words>
  <Application>Microsoft Macintosh PowerPoint</Application>
  <PresentationFormat>Widescreen</PresentationFormat>
  <Paragraphs>310</Paragraphs>
  <Slides>39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Calibri</vt:lpstr>
      <vt:lpstr>Cambria Math</vt:lpstr>
      <vt:lpstr>Corbel</vt:lpstr>
      <vt:lpstr>Open Sans</vt:lpstr>
      <vt:lpstr>Verdana</vt:lpstr>
      <vt:lpstr>Wingdings 2</vt:lpstr>
      <vt:lpstr>Frame</vt:lpstr>
      <vt:lpstr>Discrete Structures– Welcome!</vt:lpstr>
      <vt:lpstr>Plan for Today</vt:lpstr>
      <vt:lpstr>Who Am I?</vt:lpstr>
      <vt:lpstr>Who Am I?</vt:lpstr>
      <vt:lpstr>Who Am I?</vt:lpstr>
      <vt:lpstr>Who Are You?</vt:lpstr>
      <vt:lpstr>Who Are You?</vt:lpstr>
      <vt:lpstr>Who Are You?</vt:lpstr>
      <vt:lpstr>Who Are You?</vt:lpstr>
      <vt:lpstr>What You Will Learn &amp; Logistics </vt:lpstr>
      <vt:lpstr>What Is This Class?</vt:lpstr>
      <vt:lpstr>**Important Info** </vt:lpstr>
      <vt:lpstr>**Important Info** </vt:lpstr>
      <vt:lpstr>**Important Info** </vt:lpstr>
      <vt:lpstr>**Important Info** </vt:lpstr>
      <vt:lpstr>Now the good stuff</vt:lpstr>
      <vt:lpstr>What is Discrete Math?</vt:lpstr>
      <vt:lpstr>What is Discrete Math?</vt:lpstr>
      <vt:lpstr>Warm Up</vt:lpstr>
      <vt:lpstr>Vocab</vt:lpstr>
      <vt:lpstr>Vocab</vt:lpstr>
      <vt:lpstr>Vocab</vt:lpstr>
      <vt:lpstr>Vocab: Types of Statements </vt:lpstr>
      <vt:lpstr>Vocab: Types of Statements </vt:lpstr>
      <vt:lpstr>Vocab: Types of Statements </vt:lpstr>
      <vt:lpstr>Vocab: Types of Statements </vt:lpstr>
      <vt:lpstr>Vocab: Types of Statements </vt:lpstr>
      <vt:lpstr>Vocab: Logical Connectives</vt:lpstr>
      <vt:lpstr>Vocab: Logical Connectives</vt:lpstr>
      <vt:lpstr>Vocab: Logical Connectives</vt:lpstr>
      <vt:lpstr>Vocab: Logical Connectives</vt:lpstr>
      <vt:lpstr>Symbolic Representation</vt:lpstr>
      <vt:lpstr>Symbolic Representation</vt:lpstr>
      <vt:lpstr>Symbolic Representation</vt:lpstr>
      <vt:lpstr>Symbolic Representation</vt:lpstr>
      <vt:lpstr>Symbolic Representation</vt:lpstr>
      <vt:lpstr>Symbolic Representation</vt:lpstr>
      <vt:lpstr>Symbolic Representation</vt:lpstr>
      <vt:lpstr>Symbolic Representation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16</cp:revision>
  <dcterms:created xsi:type="dcterms:W3CDTF">2023-08-03T18:49:17Z</dcterms:created>
  <dcterms:modified xsi:type="dcterms:W3CDTF">2024-01-16T12:42:17Z</dcterms:modified>
</cp:coreProperties>
</file>