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9"/>
  </p:notesMasterIdLst>
  <p:sldIdLst>
    <p:sldId id="256" r:id="rId2"/>
    <p:sldId id="257" r:id="rId3"/>
    <p:sldId id="375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5" r:id="rId13"/>
    <p:sldId id="384" r:id="rId14"/>
    <p:sldId id="386" r:id="rId15"/>
    <p:sldId id="387" r:id="rId16"/>
    <p:sldId id="388" r:id="rId17"/>
    <p:sldId id="389" r:id="rId18"/>
    <p:sldId id="39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1"/>
    <p:restoredTop sz="77266"/>
  </p:normalViewPr>
  <p:slideViewPr>
    <p:cSldViewPr snapToGrid="0">
      <p:cViewPr varScale="1">
        <p:scale>
          <a:sx n="82" d="100"/>
          <a:sy n="82" d="100"/>
        </p:scale>
        <p:origin x="1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28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03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7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17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39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T_n</a:t>
            </a:r>
            <a:r>
              <a:rPr lang="en-US" dirty="0"/>
              <a:t> + 1</a:t>
            </a:r>
          </a:p>
          <a:p>
            <a:pPr marL="228600" indent="-228600">
              <a:buAutoNum type="arabicPeriod"/>
            </a:pPr>
            <a:r>
              <a:rPr lang="en-US" dirty="0" err="1"/>
              <a:t>c_n</a:t>
            </a:r>
            <a:r>
              <a:rPr lang="en-US" dirty="0"/>
              <a:t> = a_(n+1) + 1</a:t>
            </a:r>
          </a:p>
          <a:p>
            <a:pPr marL="228600" indent="-228600">
              <a:buAutoNum type="arabicPeriod"/>
            </a:pPr>
            <a:r>
              <a:rPr lang="en-US" dirty="0"/>
              <a:t>Tn*2</a:t>
            </a:r>
          </a:p>
          <a:p>
            <a:pPr marL="228600" indent="-228600">
              <a:buAutoNum type="arabicPeriod"/>
            </a:pPr>
            <a:r>
              <a:rPr lang="en-US" dirty="0"/>
              <a:t>2^n – 1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2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T_n</a:t>
            </a:r>
            <a:r>
              <a:rPr lang="en-US" dirty="0"/>
              <a:t> + 1</a:t>
            </a:r>
          </a:p>
          <a:p>
            <a:pPr marL="228600" indent="-228600">
              <a:buAutoNum type="arabicPeriod"/>
            </a:pPr>
            <a:r>
              <a:rPr lang="en-US" dirty="0" err="1"/>
              <a:t>c_n</a:t>
            </a:r>
            <a:r>
              <a:rPr lang="en-US" dirty="0"/>
              <a:t> = a_(n+1) + 1</a:t>
            </a:r>
          </a:p>
          <a:p>
            <a:pPr marL="228600" indent="-228600">
              <a:buAutoNum type="arabicPeriod"/>
            </a:pPr>
            <a:r>
              <a:rPr lang="en-US" dirty="0"/>
              <a:t>Tn*2</a:t>
            </a:r>
          </a:p>
          <a:p>
            <a:pPr marL="228600" indent="-228600">
              <a:buAutoNum type="arabicPeriod"/>
            </a:pPr>
            <a:r>
              <a:rPr lang="en-US" dirty="0"/>
              <a:t>2^n – 1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62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b_1 = a_1</a:t>
            </a:r>
          </a:p>
          <a:p>
            <a:pPr marL="228600" indent="-228600">
              <a:buAutoNum type="arabicPeriod"/>
            </a:pPr>
            <a:r>
              <a:rPr lang="en-US" dirty="0"/>
              <a:t>b_2 = a_1 + a_2</a:t>
            </a:r>
          </a:p>
          <a:p>
            <a:pPr marL="228600" indent="-228600">
              <a:buAutoNum type="arabicPeriod"/>
            </a:pPr>
            <a:r>
              <a:rPr lang="en-US" dirty="0"/>
              <a:t>b_3 = a_1 + a_2 + a_3 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Recursive: </a:t>
            </a:r>
            <a:r>
              <a:rPr lang="en-US" dirty="0" err="1"/>
              <a:t>b_n</a:t>
            </a:r>
            <a:r>
              <a:rPr lang="en-US" dirty="0"/>
              <a:t> = b_(n-1)+</a:t>
            </a:r>
            <a:r>
              <a:rPr lang="en-US" dirty="0" err="1"/>
              <a:t>a_n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Closed: </a:t>
            </a:r>
            <a:r>
              <a:rPr lang="en-US" dirty="0" err="1"/>
              <a:t>b_n</a:t>
            </a:r>
            <a:r>
              <a:rPr lang="en-US" dirty="0"/>
              <a:t> = a_1 + a_2 + … + </a:t>
            </a:r>
            <a:r>
              <a:rPr lang="en-US" dirty="0" err="1"/>
              <a:t>a_n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134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b_1 = a_1</a:t>
            </a:r>
          </a:p>
          <a:p>
            <a:pPr marL="228600" indent="-228600">
              <a:buAutoNum type="arabicPeriod"/>
            </a:pPr>
            <a:r>
              <a:rPr lang="en-US" dirty="0"/>
              <a:t>b_2 = a_1 + a_2</a:t>
            </a:r>
          </a:p>
          <a:p>
            <a:pPr marL="228600" indent="-228600">
              <a:buAutoNum type="arabicPeriod"/>
            </a:pPr>
            <a:r>
              <a:rPr lang="en-US" dirty="0"/>
              <a:t>b_3 = a_1 + a_2 + a_3 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Recursive: </a:t>
            </a:r>
            <a:r>
              <a:rPr lang="en-US" dirty="0" err="1"/>
              <a:t>b_n</a:t>
            </a:r>
            <a:r>
              <a:rPr lang="en-US" dirty="0"/>
              <a:t> = b_(n-1)+</a:t>
            </a:r>
            <a:r>
              <a:rPr lang="en-US" dirty="0" err="1"/>
              <a:t>a_n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Closed: </a:t>
            </a:r>
            <a:r>
              <a:rPr lang="en-US" dirty="0" err="1"/>
              <a:t>b_n</a:t>
            </a:r>
            <a:r>
              <a:rPr lang="en-US" dirty="0"/>
              <a:t> = a_1 + a_2 + … + </a:t>
            </a:r>
            <a:r>
              <a:rPr lang="en-US" dirty="0" err="1"/>
              <a:t>a_n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72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sum 1 to 100 k</a:t>
            </a:r>
          </a:p>
          <a:p>
            <a:pPr marL="228600" indent="-228600">
              <a:buAutoNum type="arabicPeriod"/>
            </a:pPr>
            <a:r>
              <a:rPr lang="en-US" dirty="0"/>
              <a:t>sum 0 to 50 2^k</a:t>
            </a:r>
          </a:p>
          <a:p>
            <a:pPr marL="228600" indent="-228600">
              <a:buAutoNum type="arabicPeriod"/>
            </a:pPr>
            <a:r>
              <a:rPr lang="en-US" dirty="0"/>
              <a:t>sum 2 to n 4k-2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944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sum 1 to 100 k</a:t>
            </a:r>
          </a:p>
          <a:p>
            <a:pPr marL="228600" indent="-228600">
              <a:buAutoNum type="arabicPeriod"/>
            </a:pPr>
            <a:r>
              <a:rPr lang="en-US" dirty="0"/>
              <a:t>sum 0 to 50 2^k</a:t>
            </a:r>
          </a:p>
          <a:p>
            <a:pPr marL="228600" indent="-228600">
              <a:buAutoNum type="arabicPeriod"/>
            </a:pPr>
            <a:r>
              <a:rPr lang="en-US" dirty="0"/>
              <a:t>sum 2 to n 4k-2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60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447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702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210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Find d</a:t>
            </a:r>
          </a:p>
          <a:p>
            <a:pPr marL="228600" indent="-228600">
              <a:buAutoNum type="arabicPeriod"/>
            </a:pPr>
            <a:r>
              <a:rPr lang="en-US" dirty="0"/>
              <a:t>first term is 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876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Find d</a:t>
            </a:r>
          </a:p>
          <a:p>
            <a:pPr marL="228600" indent="-228600">
              <a:buAutoNum type="arabicPeriod"/>
            </a:pPr>
            <a:r>
              <a:rPr lang="en-US" dirty="0"/>
              <a:t>first term is 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608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Find r</a:t>
            </a:r>
          </a:p>
          <a:p>
            <a:pPr marL="228600" indent="-228600">
              <a:buAutoNum type="arabicPeriod"/>
            </a:pPr>
            <a:r>
              <a:rPr lang="en-US" dirty="0"/>
              <a:t>first term is 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10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68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19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24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64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68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2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39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3/19/24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3/19/24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7" y="1298448"/>
            <a:ext cx="7516213" cy="3255264"/>
          </a:xfrm>
        </p:spPr>
        <p:txBody>
          <a:bodyPr>
            <a:normAutofit/>
          </a:bodyPr>
          <a:lstStyle/>
          <a:p>
            <a:r>
              <a:rPr lang="en-US" dirty="0"/>
              <a:t>Discrete Structures– Sequences Pt. </a:t>
            </a:r>
            <a:r>
              <a:rPr lang="en-US"/>
              <a:t>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824082"/>
                <a:ext cx="7895049" cy="6033918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sequence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an ordered list of numbers (think array!)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When we use variables to represent a sequence, we use indices because order matters: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To refer to an entire sequence we write: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≥0 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824082"/>
                <a:ext cx="7895049" cy="6033918"/>
              </a:xfrm>
              <a:blipFill>
                <a:blip r:embed="rId3"/>
                <a:stretch>
                  <a:fillRect l="-1286" t="-1261" r="-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4CBC450-FD01-B1EB-71A8-9EC46053D0B9}"/>
              </a:ext>
            </a:extLst>
          </p:cNvPr>
          <p:cNvSpPr/>
          <p:nvPr/>
        </p:nvSpPr>
        <p:spPr>
          <a:xfrm>
            <a:off x="3456123" y="4462272"/>
            <a:ext cx="8482958" cy="22494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Guess the next term in these sequences: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3, -3, 3, -3, 3, …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5, 2, 10, 3, 15, …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2, 4, 8, 16, …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4, 9, 16, 25, 36, …</a:t>
            </a:r>
          </a:p>
        </p:txBody>
      </p:sp>
    </p:spTree>
    <p:extLst>
      <p:ext uri="{BB962C8B-B14F-4D97-AF65-F5344CB8AC3E}">
        <p14:creationId xmlns:p14="http://schemas.microsoft.com/office/powerpoint/2010/main" val="3908663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824082"/>
                <a:ext cx="7895049" cy="6033918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Guessing sequences from a few terms is imperfect, instead we need exact definitions.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closed formula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for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 formula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using a fixed finite number of operations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824082"/>
                <a:ext cx="7895049" cy="6033918"/>
              </a:xfrm>
              <a:blipFill>
                <a:blip r:embed="rId3"/>
                <a:stretch>
                  <a:fillRect l="-128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514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824082"/>
                <a:ext cx="7895049" cy="6033918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Guessing sequences from a few terms is imperfect, instead we need exact definitions.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closed formula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for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 formula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using a fixed finite number of operations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√5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824082"/>
                <a:ext cx="7895049" cy="6033918"/>
              </a:xfrm>
              <a:blipFill>
                <a:blip r:embed="rId3"/>
                <a:stretch>
                  <a:fillRect l="-128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0088849-890A-3671-00FB-A7519185EE60}"/>
              </a:ext>
            </a:extLst>
          </p:cNvPr>
          <p:cNvSpPr/>
          <p:nvPr/>
        </p:nvSpPr>
        <p:spPr>
          <a:xfrm>
            <a:off x="7057292" y="3563816"/>
            <a:ext cx="4881789" cy="143021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the 0</a:t>
            </a:r>
            <a:r>
              <a:rPr lang="en-US" sz="2400" baseline="30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1</a:t>
            </a:r>
            <a:r>
              <a:rPr lang="en-US" sz="2400" baseline="30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5</a:t>
            </a:r>
            <a:r>
              <a:rPr lang="en-US" sz="2400" baseline="30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 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terms for each sequence</a:t>
            </a:r>
          </a:p>
        </p:txBody>
      </p:sp>
    </p:spTree>
    <p:extLst>
      <p:ext uri="{BB962C8B-B14F-4D97-AF65-F5344CB8AC3E}">
        <p14:creationId xmlns:p14="http://schemas.microsoft.com/office/powerpoint/2010/main" val="159927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824082"/>
                <a:ext cx="7895049" cy="6033918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Guessing sequences from a few terms is imperfect, instead we need exact definitions.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recursive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(or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inductive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definition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for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consists of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recurrence relation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(an equation relating a term of the sequence to previous terms) and an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initial condition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(a list of a few terms of the sequence).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824082"/>
                <a:ext cx="7895049" cy="6033918"/>
              </a:xfrm>
              <a:blipFill>
                <a:blip r:embed="rId3"/>
                <a:stretch>
                  <a:fillRect l="-1286" t="-1261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248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824082"/>
                <a:ext cx="7895049" cy="6033918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Guessing sequences from a few terms is imperfect, instead we need exact definitions.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recursive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(or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inductive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definition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for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consists of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recurrence relation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(an equation relating a term of the sequence to previous terms) and an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initial condition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(a list of a few terms of the sequence).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r>
                  <a:rPr lang="en-US" sz="2400" b="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824082"/>
                <a:ext cx="7895049" cy="6033918"/>
              </a:xfrm>
              <a:blipFill>
                <a:blip r:embed="rId3"/>
                <a:stretch>
                  <a:fillRect l="-1286" t="-1261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53BCB16-AF30-914A-3E00-7AB9C3D10613}"/>
              </a:ext>
            </a:extLst>
          </p:cNvPr>
          <p:cNvSpPr/>
          <p:nvPr/>
        </p:nvSpPr>
        <p:spPr>
          <a:xfrm>
            <a:off x="8530459" y="3810001"/>
            <a:ext cx="3076435" cy="247010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the 0</a:t>
            </a:r>
            <a:r>
              <a:rPr lang="en-US" sz="2400" baseline="30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1</a:t>
            </a:r>
            <a:r>
              <a:rPr lang="en-US" sz="2400" baseline="30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5</a:t>
            </a:r>
            <a:r>
              <a:rPr lang="en-US" sz="2400" baseline="30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 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terms for each sequence</a:t>
            </a:r>
          </a:p>
        </p:txBody>
      </p:sp>
    </p:spTree>
    <p:extLst>
      <p:ext uri="{BB962C8B-B14F-4D97-AF65-F5344CB8AC3E}">
        <p14:creationId xmlns:p14="http://schemas.microsoft.com/office/powerpoint/2010/main" val="1746588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Sequences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824082"/>
                <a:ext cx="7895049" cy="6033918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1, 4, 9, 16, 25, …</a:t>
                </a:r>
              </a:p>
              <a:p>
                <a:pPr lvl="1"/>
                <a:r>
                  <a:rPr lang="en-US" sz="22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square numbers</a:t>
                </a:r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1, 3, 6, 10, 15, 21, …</a:t>
                </a:r>
              </a:p>
              <a:p>
                <a:pPr lvl="1"/>
                <a:r>
                  <a:rPr lang="en-US" sz="22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triangular numbers</a:t>
                </a:r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1, 2, 4, 8, 16, 32, …</a:t>
                </a:r>
              </a:p>
              <a:p>
                <a:pPr lvl="1"/>
                <a:r>
                  <a:rPr lang="en-US" sz="22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powers of two</a:t>
                </a:r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1, 1, 2, 3, 5, 8, 13, …</a:t>
                </a:r>
              </a:p>
              <a:p>
                <a:pPr lvl="1"/>
                <a:r>
                  <a:rPr lang="en-US" sz="22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Fibonacci numbers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824082"/>
                <a:ext cx="7895049" cy="6033918"/>
              </a:xfrm>
              <a:blipFill>
                <a:blip r:embed="rId3"/>
                <a:stretch>
                  <a:fillRect l="-965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406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Sequences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824082"/>
            <a:ext cx="7895049" cy="6033918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Finding the closed formula for a sequence is not always straightforward. There are many approaches.</a:t>
            </a:r>
          </a:p>
          <a:p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One option: Try to relate the sequence to a common sequence</a:t>
            </a:r>
          </a:p>
          <a:p>
            <a:endParaRPr lang="en-US" sz="2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20A83DEC-67B1-88F3-C03D-35B3100BBA9E}"/>
                  </a:ext>
                </a:extLst>
              </p:cNvPr>
              <p:cNvSpPr/>
              <p:nvPr/>
            </p:nvSpPr>
            <p:spPr>
              <a:xfrm>
                <a:off x="3950677" y="2649415"/>
                <a:ext cx="7656217" cy="3630688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to find closed formulas for the following sequences. Assume each first term corresponds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:1, 2, 4, 7, 11, 16, 22, …</m:t>
                    </m:r>
                  </m:oMath>
                </a14:m>
                <a:endParaRPr lang="en-US" sz="2400" b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:3, 5, 9, 17, 33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:0, 2, 6, 12, 20, 30, 42,…</m:t>
                    </m:r>
                  </m:oMath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:0, 1, 3, 7, 15, 31 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20A83DEC-67B1-88F3-C03D-35B3100BBA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677" y="2649415"/>
                <a:ext cx="7656217" cy="363068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095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Sequences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824082"/>
            <a:ext cx="7895049" cy="6033918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Finding the closed formula for a sequence is not always straightforward. There are many approaches.</a:t>
            </a:r>
          </a:p>
          <a:p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Some sequences naturally arise as the sum of terms of another sequence</a:t>
            </a:r>
          </a:p>
          <a:p>
            <a:endParaRPr lang="en-US" sz="2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374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54722D-109B-AD22-E2C1-A6A03DA2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</a:t>
            </a:r>
            <a:r>
              <a:rPr lang="en-US"/>
              <a:t>here Thursday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1D7501-E065-E03D-DCB6-2F607DA835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5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Sequences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824082"/>
            <a:ext cx="7895049" cy="6033918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Finding the closed formula for a sequence is not always straightforward. There are many approaches.</a:t>
            </a:r>
          </a:p>
          <a:p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Some sequences naturally arise as the sum of terms of another sequence</a:t>
            </a:r>
          </a:p>
          <a:p>
            <a:endParaRPr lang="en-US" sz="2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20A83DEC-67B1-88F3-C03D-35B3100BBA9E}"/>
                  </a:ext>
                </a:extLst>
              </p:cNvPr>
              <p:cNvSpPr/>
              <p:nvPr/>
            </p:nvSpPr>
            <p:spPr>
              <a:xfrm>
                <a:off x="3950677" y="2649415"/>
                <a:ext cx="7656217" cy="3630688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Sam keeps track of how many push-ups she does each day of her “do lots of push-ups challenge.”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be the sequence that describes the number of push-ups done on the n</a:t>
                </a:r>
                <a:r>
                  <a:rPr lang="en-US" sz="2400" baseline="300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</a:t>
                </a:r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day of the challenge. The sequence starts</a:t>
                </a:r>
              </a:p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3, 5, 6, 10, 9, 0, 12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Describe the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≥1 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that describes the total number of pushups done by Sam after the n</a:t>
                </a:r>
                <a:r>
                  <a:rPr lang="en-US" sz="2400" baseline="300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</a:t>
                </a:r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day. </a:t>
                </a: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20A83DEC-67B1-88F3-C03D-35B3100BBA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677" y="2649415"/>
                <a:ext cx="7656217" cy="363068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514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Sequences</a:t>
            </a:r>
          </a:p>
          <a:p>
            <a:pPr lvl="1"/>
            <a:r>
              <a:rPr lang="en-US" sz="2200" dirty="0"/>
              <a:t>Describing</a:t>
            </a:r>
          </a:p>
          <a:p>
            <a:pPr lvl="1"/>
            <a:r>
              <a:rPr lang="en-US" sz="2200" dirty="0"/>
              <a:t>Arithmetic</a:t>
            </a:r>
          </a:p>
          <a:p>
            <a:pPr lvl="1"/>
            <a:r>
              <a:rPr lang="en-US" sz="2200" dirty="0"/>
              <a:t>Geometric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Sequences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68923"/>
                <a:ext cx="7895049" cy="6389077"/>
              </a:xfrm>
            </p:spPr>
            <p:txBody>
              <a:bodyPr anchor="t">
                <a:normAutofit lnSpcReduction="10000"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Finding the closed formula for a sequence is not always straightforward. There are many approaches.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Some sequences naturally arise as the sum of terms of another sequence</a:t>
                </a:r>
              </a:p>
              <a:p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Given any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we can always form a new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as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Since the terms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sums of the initial part of the sequence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we call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sequence of partial sums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68923"/>
                <a:ext cx="7895049" cy="6389077"/>
              </a:xfrm>
              <a:blipFill>
                <a:blip r:embed="rId3"/>
                <a:stretch>
                  <a:fillRect l="-1286" t="-1984" r="-1608" b="-2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86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Sequences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68923"/>
                <a:ext cx="7895049" cy="6389077"/>
              </a:xfrm>
            </p:spPr>
            <p:txBody>
              <a:bodyPr anchor="t">
                <a:normAutofit lnSpcReduction="10000"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Finding the closed formula for a sequence is not always straightforward. There are many approaches.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Some sequences naturally arise as the sum of terms of another sequence</a:t>
                </a:r>
              </a:p>
              <a:p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Given any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we can always form a new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as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Since the terms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sums of the initial part of the sequence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we call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sequence of partial sums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68923"/>
                <a:ext cx="7895049" cy="6389077"/>
              </a:xfrm>
              <a:blipFill>
                <a:blip r:embed="rId3"/>
                <a:stretch>
                  <a:fillRect l="-1286" t="-1984" r="-1608" b="-2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1272139B-FF34-76E4-9B70-4142A7CE5BE8}"/>
                  </a:ext>
                </a:extLst>
              </p:cNvPr>
              <p:cNvSpPr/>
              <p:nvPr/>
            </p:nvSpPr>
            <p:spPr>
              <a:xfrm>
                <a:off x="3456123" y="316524"/>
                <a:ext cx="8231785" cy="2004646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Rewrite these sums using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∑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notation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1+2+3+4+…+100</m:t>
                    </m:r>
                  </m:oMath>
                </a14:m>
                <a:endParaRPr lang="en-US" sz="2400" b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1+2+4+8+…+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50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6+10+14+…+(4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−2)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1272139B-FF34-76E4-9B70-4142A7CE5B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316524"/>
                <a:ext cx="8231785" cy="200464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2133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Sequences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68923"/>
                <a:ext cx="7895049" cy="6389077"/>
              </a:xfrm>
            </p:spPr>
            <p:txBody>
              <a:bodyPr anchor="t">
                <a:normAutofit lnSpcReduction="10000"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Finding the closed formula for a sequence is not always straightforward. There are many approaches.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Some sequences naturally arise as the sum of terms of another sequence</a:t>
                </a:r>
              </a:p>
              <a:p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Given any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we can always form a new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as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Since the terms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sums of the initial part of the sequence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we call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sequence of partial sums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68923"/>
                <a:ext cx="7895049" cy="6389077"/>
              </a:xfrm>
              <a:blipFill>
                <a:blip r:embed="rId3"/>
                <a:stretch>
                  <a:fillRect l="-1286" t="-1984" r="-1608" b="-2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ular Callout 3">
                <a:extLst>
                  <a:ext uri="{FF2B5EF4-FFF2-40B4-BE49-F238E27FC236}">
                    <a16:creationId xmlns:a16="http://schemas.microsoft.com/office/drawing/2014/main" id="{FDBBA25F-5AB8-7731-4E96-58B0701734E8}"/>
                  </a:ext>
                </a:extLst>
              </p:cNvPr>
              <p:cNvSpPr/>
              <p:nvPr/>
            </p:nvSpPr>
            <p:spPr>
              <a:xfrm>
                <a:off x="2895600" y="3030415"/>
                <a:ext cx="2947481" cy="2479431"/>
              </a:xfrm>
              <a:prstGeom prst="wedgeRoundRectCallout">
                <a:avLst>
                  <a:gd name="adj1" fmla="val 72593"/>
                  <a:gd name="adj2" fmla="val 15412"/>
                  <a:gd name="adj3" fmla="val 16667"/>
                </a:avLst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The multiplication version of this is: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ounded Rectangular Callout 3">
                <a:extLst>
                  <a:ext uri="{FF2B5EF4-FFF2-40B4-BE49-F238E27FC236}">
                    <a16:creationId xmlns:a16="http://schemas.microsoft.com/office/drawing/2014/main" id="{FDBBA25F-5AB8-7731-4E96-58B0701734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030415"/>
                <a:ext cx="2947481" cy="2479431"/>
              </a:xfrm>
              <a:prstGeom prst="wedgeRoundRectCallout">
                <a:avLst>
                  <a:gd name="adj1" fmla="val 72593"/>
                  <a:gd name="adj2" fmla="val 15412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983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Formulas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A91CAAC5-0B62-0AAB-BF31-A50445E2A559}"/>
                  </a:ext>
                </a:extLst>
              </p:cNvPr>
              <p:cNvSpPr/>
              <p:nvPr/>
            </p:nvSpPr>
            <p:spPr>
              <a:xfrm>
                <a:off x="3456123" y="269631"/>
                <a:ext cx="8150771" cy="1493855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For the patterns of dots below, draw the next pattern in the sequence. Give a recursive definition and closed formula for the number of dots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pattern.</a:t>
                </a: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A91CAAC5-0B62-0AAB-BF31-A50445E2A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269631"/>
                <a:ext cx="8150771" cy="149385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B281DAC-BC44-867C-19BA-A0BE1FE28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490" y="1818533"/>
            <a:ext cx="5910036" cy="476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8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Sequences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6E1C6C-42E2-0EC3-5044-B3CE2C2D54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68923"/>
                <a:ext cx="7895049" cy="638907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the terms of a sequence differ by a constant, we say the sequence is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arithmetic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the initial term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 of the sequence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common difference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then we have,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Recursive definition: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Closed formula: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𝑑𝑛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6E1C6C-42E2-0EC3-5044-B3CE2C2D54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68923"/>
                <a:ext cx="7895049" cy="6389077"/>
              </a:xfrm>
              <a:blipFill>
                <a:blip r:embed="rId3"/>
                <a:stretch>
                  <a:fillRect l="-1286" t="-1190" r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159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Sequences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6E1C6C-42E2-0EC3-5044-B3CE2C2D54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68923"/>
                <a:ext cx="7895049" cy="638907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the terms of a sequence differ by a constant, we say the sequence is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arithmetic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the initial term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 of the sequence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common difference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then we have,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Recursive definition: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Closed formula: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𝑑𝑛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6E1C6C-42E2-0EC3-5044-B3CE2C2D54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68923"/>
                <a:ext cx="7895049" cy="6389077"/>
              </a:xfrm>
              <a:blipFill>
                <a:blip r:embed="rId3"/>
                <a:stretch>
                  <a:fillRect l="-1286" t="-1190" r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105A74E-D793-057E-D26A-E03475FD620B}"/>
                  </a:ext>
                </a:extLst>
              </p:cNvPr>
              <p:cNvSpPr/>
              <p:nvPr/>
            </p:nvSpPr>
            <p:spPr>
              <a:xfrm>
                <a:off x="3456123" y="4231165"/>
                <a:ext cx="8482958" cy="2357204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Find the recursive definitions and closed formulas for the arithmetic sequences below. Assume the first term listed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2, 5, 8, 11, 14, ….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50, 43, 36, 29, …</a:t>
                </a: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105A74E-D793-057E-D26A-E03475FD6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4231165"/>
                <a:ext cx="8482958" cy="235720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481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 Sequences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6E1C6C-42E2-0EC3-5044-B3CE2C2D54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68923"/>
                <a:ext cx="7895049" cy="638907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the terms of a sequence differ by a constant ratio, we say the sequence is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geometric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the initial term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 of the sequence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common ratio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then we have,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Recursive definition: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Closed formula: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6E1C6C-42E2-0EC3-5044-B3CE2C2D54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68923"/>
                <a:ext cx="7895049" cy="6389077"/>
              </a:xfrm>
              <a:blipFill>
                <a:blip r:embed="rId3"/>
                <a:stretch>
                  <a:fillRect l="-1286"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1749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 Sequences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6E1C6C-42E2-0EC3-5044-B3CE2C2D54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68923"/>
                <a:ext cx="7895049" cy="638907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the terms of a sequence differ by a constant ratio, we say the sequence is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geometric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the initial term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 of the sequence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common ratio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then we have,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Recursive definition: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Closed formula: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6E1C6C-42E2-0EC3-5044-B3CE2C2D54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68923"/>
                <a:ext cx="7895049" cy="6389077"/>
              </a:xfrm>
              <a:blipFill>
                <a:blip r:embed="rId3"/>
                <a:stretch>
                  <a:fillRect l="-1286"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08754066-FC69-B577-2990-468D4A6ED63A}"/>
                  </a:ext>
                </a:extLst>
              </p:cNvPr>
              <p:cNvSpPr/>
              <p:nvPr/>
            </p:nvSpPr>
            <p:spPr>
              <a:xfrm>
                <a:off x="3456123" y="4231165"/>
                <a:ext cx="8482958" cy="2357204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Find the recursive definitions and closed formulas for the geometric sequences below. Assume the first term listed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3, 6, 12, 24, 48, …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27, 9, 3, 1, 1/3, …</a:t>
                </a: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08754066-FC69-B577-2990-468D4A6ED6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4231165"/>
                <a:ext cx="8482958" cy="235720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83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Counting and 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permutation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 (possible) rearrangement of objects. We write this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and call it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k-permutation of n elements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combination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number of ways to choose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objects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We write this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and read both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 choose k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  <a:blipFill>
                <a:blip r:embed="rId3"/>
                <a:stretch>
                  <a:fillRect l="-1286" t="-1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777C8C3E-D0F7-A02E-490D-51DC0D54A394}"/>
                  </a:ext>
                </a:extLst>
              </p:cNvPr>
              <p:cNvSpPr/>
              <p:nvPr/>
            </p:nvSpPr>
            <p:spPr>
              <a:xfrm>
                <a:off x="3559445" y="4280548"/>
                <a:ext cx="8304953" cy="175337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Consider the identity: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𝑛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 Prove that this identity is true. </a:t>
                </a: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777C8C3E-D0F7-A02E-490D-51DC0D54A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445" y="4280548"/>
                <a:ext cx="8304953" cy="175337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809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824082"/>
            <a:ext cx="7895049" cy="603391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You have a collection of 1X1 squares and 1X2 squares. You want to arrange these to make a 1X15 strip. 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77C8C3E-D0F7-A02E-490D-51DC0D54A394}"/>
              </a:ext>
            </a:extLst>
          </p:cNvPr>
          <p:cNvSpPr/>
          <p:nvPr/>
        </p:nvSpPr>
        <p:spPr>
          <a:xfrm>
            <a:off x="3456123" y="1671058"/>
            <a:ext cx="7895049" cy="363246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many length 1X1 strips can you make? How many 1X2 strips? How many 1X3 strips? How many 1X4?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75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824082"/>
            <a:ext cx="7895049" cy="603391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You have a collection of 1X1 squares and 1X2 squares. You want to arrange these to. make a 1X15 strip. 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77C8C3E-D0F7-A02E-490D-51DC0D54A394}"/>
              </a:ext>
            </a:extLst>
          </p:cNvPr>
          <p:cNvSpPr/>
          <p:nvPr/>
        </p:nvSpPr>
        <p:spPr>
          <a:xfrm>
            <a:off x="3456123" y="1671058"/>
            <a:ext cx="7895049" cy="363246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many length 1X1 strips can you make? How many 1X2 strips? How many 1X3 strips? How many 1X4?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are the 1X3 and 1X4 strips related to the 1X5 strips?</a:t>
            </a:r>
          </a:p>
        </p:txBody>
      </p:sp>
    </p:spTree>
    <p:extLst>
      <p:ext uri="{BB962C8B-B14F-4D97-AF65-F5344CB8AC3E}">
        <p14:creationId xmlns:p14="http://schemas.microsoft.com/office/powerpoint/2010/main" val="3543534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824082"/>
            <a:ext cx="7895049" cy="603391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You have a collection of 1X1 squares and 1X2 squares. You want to arrange these to. make a 1X15 strip. 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77C8C3E-D0F7-A02E-490D-51DC0D54A394}"/>
              </a:ext>
            </a:extLst>
          </p:cNvPr>
          <p:cNvSpPr/>
          <p:nvPr/>
        </p:nvSpPr>
        <p:spPr>
          <a:xfrm>
            <a:off x="3456123" y="1671058"/>
            <a:ext cx="7895049" cy="363246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many length 1X1 strips can you make? How many 1X2 strips? How many 1X3 strips? How many 1X4?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are the 1X3 and 1X4 strips related to the 1X5 strips?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many 1X15 strips can you make?</a:t>
            </a:r>
          </a:p>
        </p:txBody>
      </p:sp>
    </p:spTree>
    <p:extLst>
      <p:ext uri="{BB962C8B-B14F-4D97-AF65-F5344CB8AC3E}">
        <p14:creationId xmlns:p14="http://schemas.microsoft.com/office/powerpoint/2010/main" val="34182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824082"/>
            <a:ext cx="7895049" cy="603391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You have a collection of 1X1 squares and 1X2 squares. You want to arrange these to. make a 1X15 strip. 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77C8C3E-D0F7-A02E-490D-51DC0D54A394}"/>
              </a:ext>
            </a:extLst>
          </p:cNvPr>
          <p:cNvSpPr/>
          <p:nvPr/>
        </p:nvSpPr>
        <p:spPr>
          <a:xfrm>
            <a:off x="3456123" y="1671058"/>
            <a:ext cx="7895049" cy="363246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many length 1X1 strips can you make? How many 1X2 strips? How many 1X3 strips? How many 1X4?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are the 1X3 and 1X4 strips related to the 1X5 strips?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many 1X15 strips can you make?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if I asked you to find the number of 1X1000 strips? Would the method you used to calculate the number of 1X15 strips be helpful?</a:t>
            </a:r>
          </a:p>
        </p:txBody>
      </p:sp>
    </p:spTree>
    <p:extLst>
      <p:ext uri="{BB962C8B-B14F-4D97-AF65-F5344CB8AC3E}">
        <p14:creationId xmlns:p14="http://schemas.microsoft.com/office/powerpoint/2010/main" val="1403171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824082"/>
                <a:ext cx="7895049" cy="6033918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sequence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an ordered list of numbers (think array!)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When we use variables to represent a sequence, we use indices because order matters: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824082"/>
                <a:ext cx="7895049" cy="6033918"/>
              </a:xfrm>
              <a:blipFill>
                <a:blip r:embed="rId3"/>
                <a:stretch>
                  <a:fillRect l="-1286" t="-1261" r="-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903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824082"/>
                <a:ext cx="7895049" cy="6033918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sequence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an ordered list of numbers (think array!)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When we use variables to represent a sequence, we use indices because order matters: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To refer to an entire sequence we write: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≥0 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824082"/>
                <a:ext cx="7895049" cy="6033918"/>
              </a:xfrm>
              <a:blipFill>
                <a:blip r:embed="rId3"/>
                <a:stretch>
                  <a:fillRect l="-1286" t="-1261" r="-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75322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2620</TotalTime>
  <Words>2104</Words>
  <Application>Microsoft Macintosh PowerPoint</Application>
  <PresentationFormat>Widescreen</PresentationFormat>
  <Paragraphs>250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Cambria Math</vt:lpstr>
      <vt:lpstr>Corbel</vt:lpstr>
      <vt:lpstr>Open Sans</vt:lpstr>
      <vt:lpstr>Wingdings 2</vt:lpstr>
      <vt:lpstr>Frame</vt:lpstr>
      <vt:lpstr>Discrete Structures– Sequences Pt. 1</vt:lpstr>
      <vt:lpstr>Plan for Today</vt:lpstr>
      <vt:lpstr>Warm Up: Counting and Proofs</vt:lpstr>
      <vt:lpstr>Motivation</vt:lpstr>
      <vt:lpstr>Motivation</vt:lpstr>
      <vt:lpstr>Motivation</vt:lpstr>
      <vt:lpstr>Motivation</vt:lpstr>
      <vt:lpstr>Definition</vt:lpstr>
      <vt:lpstr>Definition</vt:lpstr>
      <vt:lpstr>Definition</vt:lpstr>
      <vt:lpstr>Definition</vt:lpstr>
      <vt:lpstr>Definition</vt:lpstr>
      <vt:lpstr>Definition</vt:lpstr>
      <vt:lpstr>Definition</vt:lpstr>
      <vt:lpstr>Common Sequences</vt:lpstr>
      <vt:lpstr>Describing Sequences</vt:lpstr>
      <vt:lpstr>Describing Sequences</vt:lpstr>
      <vt:lpstr>Start here Thursday</vt:lpstr>
      <vt:lpstr>Describing Sequences</vt:lpstr>
      <vt:lpstr>Describing Sequences</vt:lpstr>
      <vt:lpstr>Describing Sequences</vt:lpstr>
      <vt:lpstr>Describing Sequences</vt:lpstr>
      <vt:lpstr>Closed Formulas</vt:lpstr>
      <vt:lpstr>Arithmetic Sequences</vt:lpstr>
      <vt:lpstr>Arithmetic Sequences</vt:lpstr>
      <vt:lpstr>Geometric  Sequences</vt:lpstr>
      <vt:lpstr>Geometric  Sequences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65</cp:revision>
  <dcterms:created xsi:type="dcterms:W3CDTF">2023-08-03T18:49:17Z</dcterms:created>
  <dcterms:modified xsi:type="dcterms:W3CDTF">2024-03-19T16:30:38Z</dcterms:modified>
</cp:coreProperties>
</file>