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7"/>
  </p:notesMasterIdLst>
  <p:sldIdLst>
    <p:sldId id="256" r:id="rId2"/>
    <p:sldId id="257" r:id="rId3"/>
    <p:sldId id="328" r:id="rId4"/>
    <p:sldId id="329" r:id="rId5"/>
    <p:sldId id="331" r:id="rId6"/>
    <p:sldId id="330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6"/>
    <p:restoredTop sz="77266"/>
  </p:normalViewPr>
  <p:slideViewPr>
    <p:cSldViewPr snapToGrid="0">
      <p:cViewPr varScale="1">
        <p:scale>
          <a:sx n="82" d="100"/>
          <a:sy n="82" d="100"/>
        </p:scale>
        <p:origin x="1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8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7X5 = 35 + 8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9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7X5 = 35 + 8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60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7X5 = 35 + 8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89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7X5 = 35 + 8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70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7X5 = 35 + 8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33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must have at least 3 five cents and 8 cents otherwise we only get to 26 cents. </a:t>
            </a:r>
          </a:p>
          <a:p>
            <a:endParaRPr lang="en-US" dirty="0"/>
          </a:p>
          <a:p>
            <a:r>
              <a:rPr lang="en-US" dirty="0"/>
              <a:t>So I can use the trick for 15 -&gt; 16, or for 24</a:t>
            </a:r>
            <a:r>
              <a:rPr lang="en-US" dirty="0">
                <a:sym typeface="Wingdings" pitchFamily="2" charset="2"/>
              </a:rPr>
              <a:t> 25.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Therefore, if I know P(k+1) is true if P(k) is true for any k&gt;= 28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0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60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97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52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7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53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95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Let �(�) be the statement, “6�−1 is a multiple of 5.” We will prove that �(�) is true for all .�∈�.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Base case: �(0) is true: 60−1=0 which is a multiple of 5.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Inductive case: Let � be an arbitrary natural number. Assume, for induction, that �(�) is true. That is, 6�−1 is a multiple of .5. Then 6�−1=5� for some integer .�. This means that .6�=5�+1. Multiply both sides by :6: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.6�+1=6(5�+1)=30�+6.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But we want to know about ,6�+1−1, so subtract 1 from both sides: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.6�+1−1=30�+5.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 course ,30�+5=5(6�+1), so is a multiple of 5.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Therefore 6�+1−1 is a multiple of 5, or in other words, �(�+1) is true. Thus, by the principle of mathematical induction �(�) is true for all 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65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Inductive case: Let �≥5 be an arbitrary integer. Assume, for induction, that �(�) is true. That is, assume .�2&lt;2�. We will prove that �(�+1) is true, i.e., .(�+1)2&lt;2�+1. To prove such an inequality, start with the left-hand side and work towards the right-hand side: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by the inductive hypothesis. since  for (�+1)2=�2+2�+1&lt;2�+2�+1…by the inductive hypothesis.&lt;2�+2�… since 2�+1&lt;2� for �≥5.=2�+1.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Following the equalities and inequalities through, we get ,(�+1)2&lt;2�+1, in other words, .�(�+1). Therefore by the principle of mathematical induction, �(�) is true for all 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4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02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P(1), P(2), P(3), P(4)…… </a:t>
            </a:r>
          </a:p>
          <a:p>
            <a:r>
              <a:rPr lang="en-US" dirty="0"/>
              <a:t>F, F, F,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9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P(1), P(2), P(3), P(4)…… </a:t>
            </a:r>
          </a:p>
          <a:p>
            <a:r>
              <a:rPr lang="en-US" dirty="0"/>
              <a:t>F, F, F,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9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P(44)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2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P(44)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06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7X5 = 35 + 8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0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7X5 = 35 + 8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Structures– Proofs: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Let’s 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the statement: you can make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cents of postage using just 8-cent and 5-cent stamps.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If I tell you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is true, can you tell me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(44)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(43)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includes at least three 5-cent 	stamps.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 can remove those 3 stamps and replace them 	with two 8-cent stamps. That’ll increase the 	value by 1.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If there aren’t at least three 5-cent stamps, 	there we must have at least three 8-cent 	stamps.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 can remove those 3 stamps and replace them 	with five 5-cent stamps. That’ll increase the 	value by 1.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2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90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If I tell you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is true, can you tell me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(44)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(43)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includes at least three 5-cent 	stamps.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 can remove those 3 stamps and replace them 	with two 8-cent stamps. That’ll increase the 	value by 1.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If there aren’t at least three 5-cent stamps, 	there we must have at least three 8-cent 	stamps.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 can remove those 3 stamps and replace them 	with five 5-cent stamps. That’ll increase the 	value by 1. </a:t>
                </a:r>
              </a:p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We don’t say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how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make 44-cents, just that we can on basis that we can make 43.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14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518" y="728420"/>
            <a:ext cx="7922232" cy="61295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Note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: We don’t say </a:t>
            </a:r>
            <a:r>
              <a:rPr lang="en-US" sz="2400" i="1" dirty="0">
                <a:solidFill>
                  <a:schemeClr val="tx1"/>
                </a:solidFill>
                <a:latin typeface="Open Sans" panose="020B0606030504020204" pitchFamily="34" charset="0"/>
              </a:rPr>
              <a:t>how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to make 44-cents, just that we can on basis that we can make 43.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How do we know we can make 43? Because we know we can make 42, which we know because we can make 41, etc.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50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We don’t say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how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make 44-cents, just that we can on basis that we can make 43.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How do we know we can make 43? Because we know we can make 42, which we know because we can make 41, etc.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is called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(more on these later!)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Specifically, recursion says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also true.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76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We don’t say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how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make 44-cents, just that we can on basis that we can make 43.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How do we know we can make 43? Because we know we can make 42, which we know because we can make 41, etc.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is called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(more on these later!)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Specifically, recursion says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also true. 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need to start the process with a true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(called the </a:t>
                </a:r>
                <a:r>
                  <a:rPr lang="en-US" sz="26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base case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and we can build up from that initial condition.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280" t="-1449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45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know not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true.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But what if I told you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≥28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140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know not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true.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But what if I told you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≥28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 can make 28 cents with four 5-cent stamps and one 8-cent stamp.  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20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know not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true.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But what if I told you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≥28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 can make 28 cents with four 5-cent stamps and one 8-cent stamp.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7E9E8E-676E-3E8B-DBD8-B74726FF8F93}"/>
              </a:ext>
            </a:extLst>
          </p:cNvPr>
          <p:cNvSpPr/>
          <p:nvPr/>
        </p:nvSpPr>
        <p:spPr>
          <a:xfrm>
            <a:off x="3515518" y="3285639"/>
            <a:ext cx="8180288" cy="336313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Does</a:t>
            </a:r>
            <a:r>
              <a:rPr lang="en-US" sz="2400" b="1" dirty="0"/>
              <a:t> </a:t>
            </a:r>
            <a:r>
              <a:rPr lang="en-US" sz="2400" dirty="0"/>
              <a:t>the trick we used before (swapping three 5-cent stamps for two 8-cent stamps, or three 8-cent stamps for five 5-cent stamps) work for all numbers greater than 28?</a:t>
            </a:r>
          </a:p>
          <a:p>
            <a:endParaRPr lang="en-US" sz="2400" dirty="0"/>
          </a:p>
          <a:p>
            <a:r>
              <a:rPr lang="en-US" sz="2400" dirty="0"/>
              <a:t>Convince me. </a:t>
            </a:r>
          </a:p>
          <a:p>
            <a:endParaRPr lang="en-US" sz="2400" dirty="0"/>
          </a:p>
          <a:p>
            <a:r>
              <a:rPr lang="en-US" sz="2400" dirty="0"/>
              <a:t>Hint:  Are you sure you have at least three 5-cent stamps </a:t>
            </a:r>
            <a:r>
              <a:rPr lang="en-US" sz="2400" i="1" dirty="0"/>
              <a:t>and</a:t>
            </a:r>
            <a:r>
              <a:rPr lang="en-US" sz="2400" dirty="0"/>
              <a:t> 8-cent stamps to make 28 cents? </a:t>
            </a:r>
          </a:p>
        </p:txBody>
      </p:sp>
    </p:spTree>
    <p:extLst>
      <p:ext uri="{BB962C8B-B14F-4D97-AF65-F5344CB8AC3E}">
        <p14:creationId xmlns:p14="http://schemas.microsoft.com/office/powerpoint/2010/main" val="287615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proof we just did was an inductive proof.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showed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(28)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Then we showed that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greater than 28,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also true.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8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proof we just did was an inductive proof.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showed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(28)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Then we showed that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greater than 28,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also true.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≥28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[because 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(28)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true, and if that’s true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(28+1)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and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(29)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(29+1)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true…]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73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Proof by induction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proof we just did was an inductive proof.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showed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(28)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Then we showed that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greater than 28,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also true.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≥28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[because 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(28)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true, and if that’s true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(28+1)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and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(29)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(29+1)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true…]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F1036D9-D556-0303-8B2A-B17C5B140122}"/>
              </a:ext>
            </a:extLst>
          </p:cNvPr>
          <p:cNvSpPr/>
          <p:nvPr/>
        </p:nvSpPr>
        <p:spPr>
          <a:xfrm>
            <a:off x="8958020" y="1549831"/>
            <a:ext cx="2014780" cy="852406"/>
          </a:xfrm>
          <a:prstGeom prst="wedgeRoundRectCallout">
            <a:avLst>
              <a:gd name="adj1" fmla="val -103141"/>
              <a:gd name="adj2" fmla="val -1568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is called our base case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D82D2D9-FD9A-B431-5CBB-2F2A0F3F308E}"/>
              </a:ext>
            </a:extLst>
          </p:cNvPr>
          <p:cNvSpPr/>
          <p:nvPr/>
        </p:nvSpPr>
        <p:spPr>
          <a:xfrm>
            <a:off x="9738086" y="3223648"/>
            <a:ext cx="2453913" cy="852406"/>
          </a:xfrm>
          <a:prstGeom prst="wedgeRoundRectCallout">
            <a:avLst>
              <a:gd name="adj1" fmla="val -103910"/>
              <a:gd name="adj2" fmla="val -53864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is called the inductive step. </a:t>
            </a:r>
          </a:p>
        </p:txBody>
      </p:sp>
    </p:spTree>
    <p:extLst>
      <p:ext uri="{BB962C8B-B14F-4D97-AF65-F5344CB8AC3E}">
        <p14:creationId xmlns:p14="http://schemas.microsoft.com/office/powerpoint/2010/main" val="96470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proof by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induction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Start with your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base case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for the smallest value of n possible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Perform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 step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greater than or equal to the smallest possible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 this is an if … then … proof, so we start by assuming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This is called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 hypothesis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this type of proof. </a:t>
                </a:r>
              </a:p>
              <a:p>
                <a:pPr lvl="1"/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 r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496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proof by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induction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Start with your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base case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for the smallest value of n possible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Perform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 step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greater than or equal to the smallest possible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 this is an if … then … proof, so we start by assuming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This is called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 hypothesis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this type of proof. </a:t>
                </a:r>
              </a:p>
              <a:p>
                <a:pPr lvl="1"/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 r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695875A-7798-A5E1-5C94-145109F28614}"/>
                  </a:ext>
                </a:extLst>
              </p:cNvPr>
              <p:cNvSpPr/>
              <p:nvPr/>
            </p:nvSpPr>
            <p:spPr>
              <a:xfrm>
                <a:off x="3456123" y="4199344"/>
                <a:ext cx="8180288" cy="213876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each natural number,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695875A-7798-A5E1-5C94-145109F28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4199344"/>
                <a:ext cx="8180288" cy="21387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39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proof by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induction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Start with your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base case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for the smallest value of n possible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Perform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 step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greater than or equal to the smallest possible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 this is an if … then … proof, so we start by assuming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This is called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 hypothesis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this type of proof. </a:t>
                </a:r>
              </a:p>
              <a:p>
                <a:pPr lvl="1"/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 r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695875A-7798-A5E1-5C94-145109F28614}"/>
                  </a:ext>
                </a:extLst>
              </p:cNvPr>
              <p:cNvSpPr/>
              <p:nvPr/>
            </p:nvSpPr>
            <p:spPr>
              <a:xfrm>
                <a:off x="3456123" y="4199344"/>
                <a:ext cx="8180288" cy="213876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all natural numbers,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is a multiple of 5. 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695875A-7798-A5E1-5C94-145109F28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4199344"/>
                <a:ext cx="8180288" cy="21387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597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proof by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induction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Start with your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base case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for the smallest value of n possible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Perform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 step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greater than or equal to the smallest possible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 this is an if … then … proof, so we start by assuming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This is called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 hypothesis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this type of proof. </a:t>
                </a:r>
              </a:p>
              <a:p>
                <a:pPr lvl="1"/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 r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695875A-7798-A5E1-5C94-145109F28614}"/>
                  </a:ext>
                </a:extLst>
              </p:cNvPr>
              <p:cNvSpPr/>
              <p:nvPr/>
            </p:nvSpPr>
            <p:spPr>
              <a:xfrm>
                <a:off x="3456123" y="4199344"/>
                <a:ext cx="8180288" cy="213876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for all integers,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695875A-7798-A5E1-5C94-145109F28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4199344"/>
                <a:ext cx="8180288" cy="21387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975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Wrap Up 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759418"/>
            <a:ext cx="8482958" cy="53779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Take a look at in-class activity 1 (ic-01) on the course website. We’ll work on this project in class for the rest of today, and Thursday. </a:t>
            </a:r>
            <a:endParaRPr lang="en-US" sz="22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9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contradiction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Show that this assumption leads to a contradiction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 a result, the only conclusion is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</a:t>
                </a:r>
              </a:p>
              <a:p>
                <a:pPr marL="502920" lvl="1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(i.e. if it impossible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be false, we know it must be 	true)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C36183-0649-9D05-4293-262974D0C962}"/>
              </a:ext>
            </a:extLst>
          </p:cNvPr>
          <p:cNvSpPr/>
          <p:nvPr/>
        </p:nvSpPr>
        <p:spPr>
          <a:xfrm>
            <a:off x="3515517" y="3424428"/>
            <a:ext cx="8180288" cy="213876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Practice</a:t>
            </a:r>
            <a:r>
              <a:rPr lang="en-US" sz="2400" dirty="0"/>
              <a:t>: Prove the following…</a:t>
            </a:r>
          </a:p>
          <a:p>
            <a:endParaRPr lang="en-US" sz="2400" dirty="0"/>
          </a:p>
          <a:p>
            <a:r>
              <a:rPr lang="en-US" sz="2400" dirty="0"/>
              <a:t>The sum of a rational number and an irrational number is irrational. </a:t>
            </a:r>
          </a:p>
        </p:txBody>
      </p:sp>
    </p:spTree>
    <p:extLst>
      <p:ext uri="{BB962C8B-B14F-4D97-AF65-F5344CB8AC3E}">
        <p14:creationId xmlns:p14="http://schemas.microsoft.com/office/powerpoint/2010/main" val="401271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518" y="728420"/>
            <a:ext cx="7922232" cy="61295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You need to mail a package, but don't yet know how much postage you will need. You have a large supply of 8-cent stamps and 5-cent stamps. Which amounts of postage can you make exactly using these stamps? Which amounts are impossible to make?</a:t>
            </a:r>
          </a:p>
        </p:txBody>
      </p:sp>
    </p:spTree>
    <p:extLst>
      <p:ext uri="{BB962C8B-B14F-4D97-AF65-F5344CB8AC3E}">
        <p14:creationId xmlns:p14="http://schemas.microsoft.com/office/powerpoint/2010/main" val="171261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518" y="728420"/>
            <a:ext cx="7922232" cy="61295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You need to mail a package, but don't yet know how much postage you will need. You have a large supply of 8-cent stamps and 5-cent stamps. Which amounts of postage can you make exactly using these stamps? Which amounts are impossible to make?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How did you try to solve this? </a:t>
            </a:r>
          </a:p>
        </p:txBody>
      </p:sp>
    </p:spTree>
    <p:extLst>
      <p:ext uri="{BB962C8B-B14F-4D97-AF65-F5344CB8AC3E}">
        <p14:creationId xmlns:p14="http://schemas.microsoft.com/office/powerpoint/2010/main" val="110378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Let’s 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the statement: you can make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cents of postage using just 8-cent and 5-cent stamps.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9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Let’s 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the statement: you can make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cents of postage using just 8-cent and 5-cent stamps.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we want to find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some specific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can we use 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’s to get it?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i.e. if we know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can we get 	from that value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4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Let’s 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the statement: you can make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cents of postage using just 8-cent and 5-cent stamps.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we want to find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some specific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can we use 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’s to get it?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i.e. if we know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can we get 	from that value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If I tell you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is true, can you tell me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(44)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71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Let’s 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the statement: you can make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cents of postage using just 8-cent and 5-cent stamps.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If I tell you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is true, can you tell me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(44)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(43)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includes at least three 5-cent 	stamps.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 can remove those 3 stamps and replace them 	with two 8-cent stamps. That’ll increase the 	value by 1.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7991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2058</TotalTime>
  <Words>2483</Words>
  <Application>Microsoft Macintosh PowerPoint</Application>
  <PresentationFormat>Widescreen</PresentationFormat>
  <Paragraphs>211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Cambria Math</vt:lpstr>
      <vt:lpstr>Corbel</vt:lpstr>
      <vt:lpstr>Open Sans</vt:lpstr>
      <vt:lpstr>Wingdings 2</vt:lpstr>
      <vt:lpstr>Frame</vt:lpstr>
      <vt:lpstr>Discrete Structures– Proofs: Induction</vt:lpstr>
      <vt:lpstr>Plan for Today</vt:lpstr>
      <vt:lpstr>Warm Up</vt:lpstr>
      <vt:lpstr>Motivation </vt:lpstr>
      <vt:lpstr>Motivation </vt:lpstr>
      <vt:lpstr>Motivation </vt:lpstr>
      <vt:lpstr>Motivation </vt:lpstr>
      <vt:lpstr>Motivation </vt:lpstr>
      <vt:lpstr>Motivation </vt:lpstr>
      <vt:lpstr>Motivation </vt:lpstr>
      <vt:lpstr>Motivation </vt:lpstr>
      <vt:lpstr>Motivation </vt:lpstr>
      <vt:lpstr>Motivation </vt:lpstr>
      <vt:lpstr>Motivation </vt:lpstr>
      <vt:lpstr>Motivation </vt:lpstr>
      <vt:lpstr>Motivation </vt:lpstr>
      <vt:lpstr>Motivation </vt:lpstr>
      <vt:lpstr>Induction  </vt:lpstr>
      <vt:lpstr>Induction  </vt:lpstr>
      <vt:lpstr>Induction  </vt:lpstr>
      <vt:lpstr>Induction  </vt:lpstr>
      <vt:lpstr>Induction  </vt:lpstr>
      <vt:lpstr>Induction  </vt:lpstr>
      <vt:lpstr>Induction  </vt:lpstr>
      <vt:lpstr>Logic Wrap Up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45</cp:revision>
  <dcterms:created xsi:type="dcterms:W3CDTF">2023-08-03T18:49:17Z</dcterms:created>
  <dcterms:modified xsi:type="dcterms:W3CDTF">2024-01-29T23:12:45Z</dcterms:modified>
</cp:coreProperties>
</file>