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2"/>
  </p:notesMasterIdLst>
  <p:sldIdLst>
    <p:sldId id="256" r:id="rId2"/>
    <p:sldId id="445" r:id="rId3"/>
    <p:sldId id="257" r:id="rId4"/>
    <p:sldId id="328" r:id="rId5"/>
    <p:sldId id="420" r:id="rId6"/>
    <p:sldId id="421" r:id="rId7"/>
    <p:sldId id="422" r:id="rId8"/>
    <p:sldId id="423" r:id="rId9"/>
    <p:sldId id="424" r:id="rId10"/>
    <p:sldId id="425" r:id="rId11"/>
    <p:sldId id="426" r:id="rId12"/>
    <p:sldId id="427" r:id="rId13"/>
    <p:sldId id="428" r:id="rId14"/>
    <p:sldId id="429" r:id="rId15"/>
    <p:sldId id="430" r:id="rId16"/>
    <p:sldId id="432" r:id="rId17"/>
    <p:sldId id="446" r:id="rId18"/>
    <p:sldId id="433" r:id="rId19"/>
    <p:sldId id="431" r:id="rId20"/>
    <p:sldId id="434" r:id="rId21"/>
    <p:sldId id="435" r:id="rId22"/>
    <p:sldId id="436" r:id="rId23"/>
    <p:sldId id="438" r:id="rId24"/>
    <p:sldId id="437" r:id="rId25"/>
    <p:sldId id="439" r:id="rId26"/>
    <p:sldId id="440" r:id="rId27"/>
    <p:sldId id="441" r:id="rId28"/>
    <p:sldId id="442" r:id="rId29"/>
    <p:sldId id="443" r:id="rId30"/>
    <p:sldId id="44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77266"/>
  </p:normalViewPr>
  <p:slideViewPr>
    <p:cSldViewPr snapToGrid="0">
      <p:cViewPr varScale="1">
        <p:scale>
          <a:sx n="82" d="100"/>
          <a:sy n="82"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buFont typeface="+mj-lt"/>
              <a:buAutoNum type="arabicPeriod"/>
            </a:pPr>
            <a:r>
              <a:rPr lang="en-US" b="0" i="0" dirty="0">
                <a:solidFill>
                  <a:srgbClr val="000000"/>
                </a:solidFill>
                <a:effectLst/>
                <a:latin typeface="Open Sans" panose="020B0606030504020204" pitchFamily="34" charset="0"/>
              </a:rPr>
              <a:t>Any even number plus 2 is an even number.</a:t>
            </a:r>
          </a:p>
          <a:p>
            <a:pPr algn="l" fontAlgn="t">
              <a:buFont typeface="+mj-lt"/>
              <a:buAutoNum type="arabicPeriod"/>
            </a:pPr>
            <a:r>
              <a:rPr lang="en-US" b="0" i="0" dirty="0">
                <a:solidFill>
                  <a:srgbClr val="000000"/>
                </a:solidFill>
                <a:effectLst/>
                <a:latin typeface="Open Sans" panose="020B0606030504020204" pitchFamily="34" charset="0"/>
              </a:rPr>
              <a:t>For any � there is a � such that .sin⁡(�)=�. In other words, every number � is in the domain of sine.</a:t>
            </a:r>
          </a:p>
          <a:p>
            <a:pPr algn="l" fontAlgn="t">
              <a:buFont typeface="+mj-lt"/>
              <a:buAutoNum type="arabicPeriod"/>
            </a:pPr>
            <a:r>
              <a:rPr lang="en-US" b="0" i="0" dirty="0">
                <a:solidFill>
                  <a:srgbClr val="000000"/>
                </a:solidFill>
                <a:effectLst/>
                <a:latin typeface="Open Sans" panose="020B0606030504020204" pitchFamily="34" charset="0"/>
              </a:rPr>
              <a:t>For every � there is an � such that .sin⁡(�)=�. In other words, every number � is in the range of sine (which is false).</a:t>
            </a:r>
          </a:p>
          <a:p>
            <a:pPr algn="l" fontAlgn="t">
              <a:buFont typeface="+mj-lt"/>
              <a:buAutoNum type="arabicPeriod"/>
            </a:pPr>
            <a:r>
              <a:rPr lang="en-US" b="0" i="0" dirty="0">
                <a:solidFill>
                  <a:srgbClr val="000000"/>
                </a:solidFill>
                <a:effectLst/>
                <a:latin typeface="Open Sans" panose="020B0606030504020204" pitchFamily="34" charset="0"/>
              </a:rPr>
              <a:t>For any numbers, if the cubes of two numbers are equal, then the numbers are equal.</a:t>
            </a:r>
          </a:p>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221920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13</a:t>
            </a:fld>
            <a:endParaRPr lang="en-US"/>
          </a:p>
        </p:txBody>
      </p:sp>
    </p:spTree>
    <p:extLst>
      <p:ext uri="{BB962C8B-B14F-4D97-AF65-F5344CB8AC3E}">
        <p14:creationId xmlns:p14="http://schemas.microsoft.com/office/powerpoint/2010/main" val="3770934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199274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15</a:t>
            </a:fld>
            <a:endParaRPr lang="en-US"/>
          </a:p>
        </p:txBody>
      </p:sp>
    </p:spTree>
    <p:extLst>
      <p:ext uri="{BB962C8B-B14F-4D97-AF65-F5344CB8AC3E}">
        <p14:creationId xmlns:p14="http://schemas.microsoft.com/office/powerpoint/2010/main" val="152928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289089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39929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355140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20</a:t>
            </a:fld>
            <a:endParaRPr lang="en-US"/>
          </a:p>
        </p:txBody>
      </p:sp>
    </p:spTree>
    <p:extLst>
      <p:ext uri="{BB962C8B-B14F-4D97-AF65-F5344CB8AC3E}">
        <p14:creationId xmlns:p14="http://schemas.microsoft.com/office/powerpoint/2010/main" val="148179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21</a:t>
            </a:fld>
            <a:endParaRPr lang="en-US"/>
          </a:p>
        </p:txBody>
      </p:sp>
    </p:spTree>
    <p:extLst>
      <p:ext uri="{BB962C8B-B14F-4D97-AF65-F5344CB8AC3E}">
        <p14:creationId xmlns:p14="http://schemas.microsoft.com/office/powerpoint/2010/main" val="3058750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22</a:t>
            </a:fld>
            <a:endParaRPr lang="en-US"/>
          </a:p>
        </p:txBody>
      </p:sp>
    </p:spTree>
    <p:extLst>
      <p:ext uri="{BB962C8B-B14F-4D97-AF65-F5344CB8AC3E}">
        <p14:creationId xmlns:p14="http://schemas.microsoft.com/office/powerpoint/2010/main" val="359469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23</a:t>
            </a:fld>
            <a:endParaRPr lang="en-US"/>
          </a:p>
        </p:txBody>
      </p:sp>
    </p:spTree>
    <p:extLst>
      <p:ext uri="{BB962C8B-B14F-4D97-AF65-F5344CB8AC3E}">
        <p14:creationId xmlns:p14="http://schemas.microsoft.com/office/powerpoint/2010/main" val="213922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5</a:t>
            </a:fld>
            <a:endParaRPr lang="en-US"/>
          </a:p>
        </p:txBody>
      </p:sp>
    </p:spTree>
    <p:extLst>
      <p:ext uri="{BB962C8B-B14F-4D97-AF65-F5344CB8AC3E}">
        <p14:creationId xmlns:p14="http://schemas.microsoft.com/office/powerpoint/2010/main" val="307872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24</a:t>
            </a:fld>
            <a:endParaRPr lang="en-US"/>
          </a:p>
        </p:txBody>
      </p:sp>
    </p:spTree>
    <p:extLst>
      <p:ext uri="{BB962C8B-B14F-4D97-AF65-F5344CB8AC3E}">
        <p14:creationId xmlns:p14="http://schemas.microsoft.com/office/powerpoint/2010/main" val="1283419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Assume that � and � are both even. la la la. Therefore �+� is even.</a:t>
            </a:r>
            <a:endParaRPr lang="en-US" b="1" i="0" dirty="0">
              <a:solidFill>
                <a:srgbClr val="000000"/>
              </a:solidFill>
              <a:effectLst/>
              <a:latin typeface="PT Serif" panose="020A0603040505020204" pitchFamily="18" charset="77"/>
            </a:endParaRPr>
          </a:p>
          <a:p>
            <a:pPr algn="l"/>
            <a:endParaRPr lang="en-US" b="1" i="0" dirty="0">
              <a:solidFill>
                <a:srgbClr val="000000"/>
              </a:solidFill>
              <a:effectLst/>
              <a:latin typeface="PT Serif" panose="020A0603040505020204" pitchFamily="18" charset="77"/>
            </a:endParaRPr>
          </a:p>
          <a:p>
            <a:pPr algn="l"/>
            <a:r>
              <a:rPr lang="en-US" b="1" i="0" dirty="0">
                <a:solidFill>
                  <a:srgbClr val="000000"/>
                </a:solidFill>
                <a:effectLst/>
                <a:latin typeface="PT Serif" panose="020A0603040505020204" pitchFamily="18" charset="77"/>
              </a:rPr>
              <a:t>Proof.</a:t>
            </a:r>
          </a:p>
          <a:p>
            <a:pPr algn="l"/>
            <a:r>
              <a:rPr lang="en-US" b="0" i="0" dirty="0">
                <a:solidFill>
                  <a:srgbClr val="000000"/>
                </a:solidFill>
                <a:effectLst/>
                <a:latin typeface="Open Sans" panose="020B0606030504020204" pitchFamily="34" charset="0"/>
              </a:rPr>
              <a:t> Let � and � be integers. Assume that � and � are even. Then �=2� and �=2� for some integers � and .�. Now .�+�=2�+2�=2(�+�). Since �+� is an integer, we see that �+� is even, completing the proof.</a:t>
            </a:r>
          </a:p>
          <a:p>
            <a:pPr algn="l"/>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Note that our assumption that � and � are even is really the negation of � or � is odd. We used De Morgan's law here.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25</a:t>
            </a:fld>
            <a:endParaRPr lang="en-US"/>
          </a:p>
        </p:txBody>
      </p:sp>
    </p:spTree>
    <p:extLst>
      <p:ext uri="{BB962C8B-B14F-4D97-AF65-F5344CB8AC3E}">
        <p14:creationId xmlns:p14="http://schemas.microsoft.com/office/powerpoint/2010/main" val="2226294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panose="020B0606030504020204" pitchFamily="34" charset="0"/>
              </a:rPr>
              <a:t> Let � be an arbitrary prime number. Assume � is not odd. So � is divisible by 2. Since � is prime, it must have exactly two divisors, and it has 2 as a divisor, so � must be divisible by only 1 and 2. Therefore .�=2. This completes the proof (by contrapositive).</a:t>
            </a:r>
          </a:p>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26</a:t>
            </a:fld>
            <a:endParaRPr lang="en-US"/>
          </a:p>
        </p:txBody>
      </p:sp>
    </p:spTree>
    <p:extLst>
      <p:ext uri="{BB962C8B-B14F-4D97-AF65-F5344CB8AC3E}">
        <p14:creationId xmlns:p14="http://schemas.microsoft.com/office/powerpoint/2010/main" val="2878774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27</a:t>
            </a:fld>
            <a:endParaRPr lang="en-US"/>
          </a:p>
        </p:txBody>
      </p:sp>
    </p:spTree>
    <p:extLst>
      <p:ext uri="{BB962C8B-B14F-4D97-AF65-F5344CB8AC3E}">
        <p14:creationId xmlns:p14="http://schemas.microsoft.com/office/powerpoint/2010/main" val="335469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Suppose that each number only came up 6 or fewer times. So there are at most six 1's, six 2's, and so on. That's a total of 36 dice, so you must not have rolled all 40 dice.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28</a:t>
            </a:fld>
            <a:endParaRPr lang="en-US"/>
          </a:p>
        </p:txBody>
      </p:sp>
    </p:spTree>
    <p:extLst>
      <p:ext uri="{BB962C8B-B14F-4D97-AF65-F5344CB8AC3E}">
        <p14:creationId xmlns:p14="http://schemas.microsoft.com/office/powerpoint/2010/main" val="41314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a:t>
            </a:r>
            <a:r>
              <a:rPr lang="en-US" dirty="0" err="1"/>
              <a:t>y≤x</a:t>
            </a:r>
            <a:r>
              <a:rPr lang="en-US" dirty="0"/>
              <a:t>, so y&gt;x. Then y−x&gt;0. Multiply both sides of y−x&gt;0 by the positive value x^2+y^2. </a:t>
            </a:r>
          </a:p>
          <a:p>
            <a:pPr algn="l"/>
            <a:r>
              <a:rPr lang="en-US" dirty="0"/>
              <a:t>(y−x)(x^2+y2^) &gt; 0(x^2+y^2) </a:t>
            </a:r>
          </a:p>
          <a:p>
            <a:pPr algn="l"/>
            <a:r>
              <a:rPr lang="en-US" dirty="0"/>
              <a:t>yx^2+y3−x3−xy^2 &gt; 0 </a:t>
            </a:r>
          </a:p>
          <a:p>
            <a:pPr algn="l"/>
            <a:r>
              <a:rPr lang="en-US" dirty="0"/>
              <a:t>y^3+yx^2 &gt; x^3+xy^2 </a:t>
            </a:r>
          </a:p>
          <a:p>
            <a:pPr algn="l"/>
            <a:r>
              <a:rPr lang="en-US" dirty="0"/>
              <a:t>Therefore y^^3+yx^2&gt;x^3+xy^2, so it is not true that </a:t>
            </a:r>
          </a:p>
          <a:p>
            <a:pPr algn="l"/>
            <a:r>
              <a:rPr lang="en-US" dirty="0"/>
              <a:t>y^3+yx^2≤x^3+xy^2.</a:t>
            </a:r>
          </a:p>
        </p:txBody>
      </p:sp>
      <p:sp>
        <p:nvSpPr>
          <p:cNvPr id="4" name="Slide Number Placeholder 3"/>
          <p:cNvSpPr>
            <a:spLocks noGrp="1"/>
          </p:cNvSpPr>
          <p:nvPr>
            <p:ph type="sldNum" sz="quarter" idx="10"/>
          </p:nvPr>
        </p:nvSpPr>
        <p:spPr/>
        <p:txBody>
          <a:bodyPr/>
          <a:lstStyle/>
          <a:p>
            <a:fld id="{77F12483-E947-6F4E-A75E-B2E677827779}" type="slidenum">
              <a:rPr lang="en-US" smtClean="0"/>
              <a:t>29</a:t>
            </a:fld>
            <a:endParaRPr lang="en-US"/>
          </a:p>
        </p:txBody>
      </p:sp>
    </p:spTree>
    <p:extLst>
      <p:ext uri="{BB962C8B-B14F-4D97-AF65-F5344CB8AC3E}">
        <p14:creationId xmlns:p14="http://schemas.microsoft.com/office/powerpoint/2010/main" val="535093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5 x and 5 y. </a:t>
            </a:r>
          </a:p>
          <a:p>
            <a:pPr algn="l"/>
            <a:r>
              <a:rPr lang="en-US" dirty="0"/>
              <a:t>By </a:t>
            </a:r>
            <a:r>
              <a:rPr lang="en-US" dirty="0" err="1"/>
              <a:t>DeMorgan’s</a:t>
            </a:r>
            <a:r>
              <a:rPr lang="en-US" dirty="0"/>
              <a:t> law, it is not true that 5 x or it is not true that 5 y. Therefore 5|x or 5|y. We consider these possibilities separately. Case1. Suppose 5|x. Then x=5a for some </a:t>
            </a:r>
            <a:r>
              <a:rPr lang="en-US" dirty="0" err="1"/>
              <a:t>a∈Z</a:t>
            </a:r>
            <a:r>
              <a:rPr lang="en-US" dirty="0"/>
              <a:t>. From this we get </a:t>
            </a:r>
            <a:r>
              <a:rPr lang="en-US" dirty="0" err="1"/>
              <a:t>xy</a:t>
            </a:r>
            <a:r>
              <a:rPr lang="en-US" dirty="0"/>
              <a:t>=5(ay), and that means 5|xy. Case2. Suppose 5|y. Then y=5a for some </a:t>
            </a:r>
            <a:r>
              <a:rPr lang="en-US" dirty="0" err="1"/>
              <a:t>a∈Z</a:t>
            </a:r>
            <a:r>
              <a:rPr lang="en-US" dirty="0"/>
              <a:t>. From this we get </a:t>
            </a:r>
            <a:r>
              <a:rPr lang="en-US" dirty="0" err="1"/>
              <a:t>xy</a:t>
            </a:r>
            <a:r>
              <a:rPr lang="en-US" dirty="0"/>
              <a:t>=5(ax), and that means 5|xy. The above cases show that 5|xy, so it is not true that 5 </a:t>
            </a:r>
            <a:r>
              <a:rPr lang="en-US" dirty="0" err="1"/>
              <a:t>xy</a:t>
            </a:r>
            <a:r>
              <a:rPr lang="en-US" dirty="0"/>
              <a:t>.</a:t>
            </a:r>
          </a:p>
        </p:txBody>
      </p:sp>
      <p:sp>
        <p:nvSpPr>
          <p:cNvPr id="4" name="Slide Number Placeholder 3"/>
          <p:cNvSpPr>
            <a:spLocks noGrp="1"/>
          </p:cNvSpPr>
          <p:nvPr>
            <p:ph type="sldNum" sz="quarter" idx="10"/>
          </p:nvPr>
        </p:nvSpPr>
        <p:spPr/>
        <p:txBody>
          <a:bodyPr/>
          <a:lstStyle/>
          <a:p>
            <a:fld id="{77F12483-E947-6F4E-A75E-B2E677827779}" type="slidenum">
              <a:rPr lang="en-US" smtClean="0"/>
              <a:t>30</a:t>
            </a:fld>
            <a:endParaRPr lang="en-US"/>
          </a:p>
        </p:txBody>
      </p:sp>
    </p:spTree>
    <p:extLst>
      <p:ext uri="{BB962C8B-B14F-4D97-AF65-F5344CB8AC3E}">
        <p14:creationId xmlns:p14="http://schemas.microsoft.com/office/powerpoint/2010/main" val="185725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256694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7</a:t>
            </a:fld>
            <a:endParaRPr lang="en-US"/>
          </a:p>
        </p:txBody>
      </p:sp>
    </p:spTree>
    <p:extLst>
      <p:ext uri="{BB962C8B-B14F-4D97-AF65-F5344CB8AC3E}">
        <p14:creationId xmlns:p14="http://schemas.microsoft.com/office/powerpoint/2010/main" val="86394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8</a:t>
            </a:fld>
            <a:endParaRPr lang="en-US"/>
          </a:p>
        </p:txBody>
      </p:sp>
    </p:spTree>
    <p:extLst>
      <p:ext uri="{BB962C8B-B14F-4D97-AF65-F5344CB8AC3E}">
        <p14:creationId xmlns:p14="http://schemas.microsoft.com/office/powerpoint/2010/main" val="248205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9</a:t>
            </a:fld>
            <a:endParaRPr lang="en-US"/>
          </a:p>
        </p:txBody>
      </p:sp>
    </p:spTree>
    <p:extLst>
      <p:ext uri="{BB962C8B-B14F-4D97-AF65-F5344CB8AC3E}">
        <p14:creationId xmlns:p14="http://schemas.microsoft.com/office/powerpoint/2010/main" val="350964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10</a:t>
            </a:fld>
            <a:endParaRPr lang="en-US"/>
          </a:p>
        </p:txBody>
      </p:sp>
    </p:spTree>
    <p:extLst>
      <p:ext uri="{BB962C8B-B14F-4D97-AF65-F5344CB8AC3E}">
        <p14:creationId xmlns:p14="http://schemas.microsoft.com/office/powerpoint/2010/main" val="301999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11</a:t>
            </a:fld>
            <a:endParaRPr lang="en-US"/>
          </a:p>
        </p:txBody>
      </p:sp>
    </p:spTree>
    <p:extLst>
      <p:ext uri="{BB962C8B-B14F-4D97-AF65-F5344CB8AC3E}">
        <p14:creationId xmlns:p14="http://schemas.microsoft.com/office/powerpoint/2010/main" val="79377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12</a:t>
            </a:fld>
            <a:endParaRPr lang="en-US"/>
          </a:p>
        </p:txBody>
      </p:sp>
    </p:spTree>
    <p:extLst>
      <p:ext uri="{BB962C8B-B14F-4D97-AF65-F5344CB8AC3E}">
        <p14:creationId xmlns:p14="http://schemas.microsoft.com/office/powerpoint/2010/main" val="313271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a:xfrm>
            <a:off x="1069847" y="1298448"/>
            <a:ext cx="7516213" cy="3255264"/>
          </a:xfrm>
        </p:spPr>
        <p:txBody>
          <a:bodyPr>
            <a:normAutofit/>
          </a:bodyPr>
          <a:lstStyle/>
          <a:p>
            <a:r>
              <a:rPr lang="en-US" dirty="0"/>
              <a:t>Discrete Structures– Proofs: Direct and Contrapositive</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113699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Tree>
    <p:extLst>
      <p:ext uri="{BB962C8B-B14F-4D97-AF65-F5344CB8AC3E}">
        <p14:creationId xmlns:p14="http://schemas.microsoft.com/office/powerpoint/2010/main" val="283800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5208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021BD6AE-F764-DF0D-DFD5-CDA40BAECB5C}"/>
              </a:ext>
            </a:extLst>
          </p:cNvPr>
          <p:cNvSpPr/>
          <p:nvPr/>
        </p:nvSpPr>
        <p:spPr>
          <a:xfrm>
            <a:off x="3804835" y="5594887"/>
            <a:ext cx="2291166" cy="666427"/>
          </a:xfrm>
          <a:prstGeom prst="wedgeRoundRectCallout">
            <a:avLst>
              <a:gd name="adj1" fmla="val 73866"/>
              <a:gd name="adj2" fmla="val -1478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Tree>
    <p:extLst>
      <p:ext uri="{BB962C8B-B14F-4D97-AF65-F5344CB8AC3E}">
        <p14:creationId xmlns:p14="http://schemas.microsoft.com/office/powerpoint/2010/main" val="53516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9108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207677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If two numbers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are even, then their sum,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even.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20767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992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37934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𝑛</m:t>
                    </m:r>
                  </m:oMath>
                </a14:m>
                <a:r>
                  <a:rPr lang="en-US" sz="2400" dirty="0"/>
                  <a:t>, if </a:t>
                </a:r>
                <a14:m>
                  <m:oMath xmlns:m="http://schemas.openxmlformats.org/officeDocument/2006/math">
                    <m:r>
                      <a:rPr lang="en-US" sz="2400" b="0" i="1" smtClean="0">
                        <a:latin typeface="Cambria Math" panose="02040503050406030204" pitchFamily="18" charset="0"/>
                      </a:rPr>
                      <m:t>𝑛</m:t>
                    </m:r>
                  </m:oMath>
                </a14:m>
                <a:r>
                  <a:rPr lang="en-US" sz="2400" dirty="0"/>
                  <a:t> is even, then </a:t>
                </a:r>
                <a14:m>
                  <m:oMath xmlns:m="http://schemas.openxmlformats.org/officeDocument/2006/math">
                    <m:r>
                      <a:rPr lang="en-US" sz="2400" b="0" i="0" smtClean="0">
                        <a:latin typeface="Cambria Math" panose="02040503050406030204" pitchFamily="18" charset="0"/>
                      </a:rPr>
                      <m:t>8</m:t>
                    </m:r>
                    <m:r>
                      <a:rPr lang="en-US" sz="2400" b="0" i="1" smtClean="0">
                        <a:latin typeface="Cambria Math" panose="02040503050406030204" pitchFamily="18" charset="0"/>
                      </a:rPr>
                      <m:t>𝑛</m:t>
                    </m:r>
                  </m:oMath>
                </a14:m>
                <a:r>
                  <a:rPr lang="en-US" sz="2400" dirty="0"/>
                  <a:t> is even.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379349"/>
              </a:xfrm>
              <a:prstGeom prst="roundRect">
                <a:avLst/>
              </a:prstGeom>
              <a:blipFill>
                <a:blip r:embed="rId4"/>
                <a:stretch>
                  <a:fillRect l="-310" b="-901"/>
                </a:stretch>
              </a:blipFill>
            </p:spPr>
            <p:txBody>
              <a:bodyPr/>
              <a:lstStyle/>
              <a:p>
                <a:r>
                  <a:rPr lang="en-US">
                    <a:noFill/>
                  </a:rPr>
                  <a:t> </a:t>
                </a:r>
              </a:p>
            </p:txBody>
          </p:sp>
        </mc:Fallback>
      </mc:AlternateContent>
    </p:spTree>
    <p:extLst>
      <p:ext uri="{BB962C8B-B14F-4D97-AF65-F5344CB8AC3E}">
        <p14:creationId xmlns:p14="http://schemas.microsoft.com/office/powerpoint/2010/main" val="145109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CEEE-554A-FF65-44BE-D6EACF01970A}"/>
              </a:ext>
            </a:extLst>
          </p:cNvPr>
          <p:cNvSpPr>
            <a:spLocks noGrp="1"/>
          </p:cNvSpPr>
          <p:nvPr>
            <p:ph type="title"/>
          </p:nvPr>
        </p:nvSpPr>
        <p:spPr/>
        <p:txBody>
          <a:bodyPr/>
          <a:lstStyle/>
          <a:p>
            <a:r>
              <a:rPr lang="en-US"/>
              <a:t>Start here next week! </a:t>
            </a:r>
          </a:p>
        </p:txBody>
      </p:sp>
      <p:sp>
        <p:nvSpPr>
          <p:cNvPr id="3" name="Text Placeholder 2">
            <a:extLst>
              <a:ext uri="{FF2B5EF4-FFF2-40B4-BE49-F238E27FC236}">
                <a16:creationId xmlns:a16="http://schemas.microsoft.com/office/drawing/2014/main" id="{CB09998C-06D9-77EC-C0CE-B43D3A1C03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691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07052"/>
                <a:ext cx="8170204" cy="249522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sum of two odd numbers is even. </a:t>
                </a:r>
              </a:p>
              <a:p>
                <a:endParaRPr lang="en-US" sz="2400" dirty="0"/>
              </a:p>
              <a:p>
                <a:r>
                  <a:rPr lang="en-US" sz="2400" dirty="0"/>
                  <a:t>Hint - Definition of odd: </a:t>
                </a:r>
                <a14:m>
                  <m:oMath xmlns:m="http://schemas.openxmlformats.org/officeDocument/2006/math">
                    <m:r>
                      <a:rPr lang="en-US" sz="2400" b="0" i="1" smtClean="0">
                        <a:latin typeface="Cambria Math" panose="02040503050406030204" pitchFamily="18" charset="0"/>
                      </a:rPr>
                      <m:t>𝑛</m:t>
                    </m:r>
                  </m:oMath>
                </a14:m>
                <a:r>
                  <a:rPr lang="en-US" sz="2400" dirty="0"/>
                  <a:t> is odd if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+1</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r>
                  <a:rPr lang="en-US" sz="2400" dirty="0"/>
                  <a:t>.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07052"/>
                <a:ext cx="8170204" cy="2495226"/>
              </a:xfrm>
              <a:prstGeom prst="roundRect">
                <a:avLst/>
              </a:prstGeom>
              <a:blipFill>
                <a:blip r:embed="rId4"/>
                <a:stretch>
                  <a:fillRect b="-2020"/>
                </a:stretch>
              </a:blipFill>
            </p:spPr>
            <p:txBody>
              <a:bodyPr/>
              <a:lstStyle/>
              <a:p>
                <a:r>
                  <a:rPr lang="en-US">
                    <a:noFill/>
                  </a:rPr>
                  <a:t> </a:t>
                </a:r>
              </a:p>
            </p:txBody>
          </p:sp>
        </mc:Fallback>
      </mc:AlternateContent>
    </p:spTree>
    <p:extLst>
      <p:ext uri="{BB962C8B-B14F-4D97-AF65-F5344CB8AC3E}">
        <p14:creationId xmlns:p14="http://schemas.microsoft.com/office/powerpoint/2010/main" val="93530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69044"/>
                <a:ext cx="8180288" cy="252622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t>
                </a:r>
                <a14:m>
                  <m:oMath xmlns:m="http://schemas.openxmlformats.org/officeDocument/2006/math">
                    <m:r>
                      <a:rPr lang="en-US" sz="2400" b="0" i="1" smtClean="0">
                        <a:latin typeface="Cambria Math" panose="02040503050406030204" pitchFamily="18" charset="0"/>
                      </a:rPr>
                      <m:t>𝑏</m:t>
                    </m:r>
                  </m:oMath>
                </a14:m>
                <a:r>
                  <a:rPr lang="en-US" sz="2400" dirty="0"/>
                  <a:t>, </a:t>
                </a:r>
                <a14:m>
                  <m:oMath xmlns:m="http://schemas.openxmlformats.org/officeDocument/2006/math">
                    <m:r>
                      <a:rPr lang="en-US" sz="2400" b="0" i="1" smtClean="0">
                        <a:latin typeface="Cambria Math" panose="02040503050406030204" pitchFamily="18" charset="0"/>
                      </a:rPr>
                      <m:t>𝑐</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a:t>
                </a:r>
              </a:p>
              <a:p>
                <a:endParaRPr lang="en-US" sz="2400" dirty="0"/>
              </a:p>
              <a:p>
                <a:r>
                  <a:rPr lang="en-US" sz="2400" dirty="0"/>
                  <a:t>Note: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is read “x divides y” and means that y is a multiple of x. In other words, x will divide into y without a remainder.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69044"/>
                <a:ext cx="8180288" cy="2526224"/>
              </a:xfrm>
              <a:prstGeom prst="roundRect">
                <a:avLst/>
              </a:prstGeom>
              <a:blipFill>
                <a:blip r:embed="rId4"/>
                <a:stretch>
                  <a:fillRect b="-498"/>
                </a:stretch>
              </a:blipFill>
            </p:spPr>
            <p:txBody>
              <a:bodyPr/>
              <a:lstStyle/>
              <a:p>
                <a:r>
                  <a:rPr lang="en-US">
                    <a:noFill/>
                  </a:rPr>
                  <a:t> </a:t>
                </a:r>
              </a:p>
            </p:txBody>
          </p:sp>
        </mc:Fallback>
      </mc:AlternateContent>
    </p:spTree>
    <p:extLst>
      <p:ext uri="{BB962C8B-B14F-4D97-AF65-F5344CB8AC3E}">
        <p14:creationId xmlns:p14="http://schemas.microsoft.com/office/powerpoint/2010/main" val="208302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First homework is out today! </a:t>
            </a:r>
          </a:p>
          <a:p>
            <a:r>
              <a:rPr lang="en-US" sz="2400" dirty="0" err="1"/>
              <a:t>Homeworks</a:t>
            </a:r>
            <a:r>
              <a:rPr lang="en-US" sz="2400" dirty="0"/>
              <a:t> (and quizzes) are </a:t>
            </a:r>
            <a:r>
              <a:rPr lang="en-US" sz="2400" i="1" dirty="0"/>
              <a:t>week long </a:t>
            </a:r>
            <a:r>
              <a:rPr lang="en-US" sz="2400" dirty="0"/>
              <a:t>assignments; expect to spend 5-7 hours </a:t>
            </a:r>
            <a:r>
              <a:rPr lang="en-US" sz="2400"/>
              <a:t>on them </a:t>
            </a:r>
            <a:r>
              <a:rPr lang="en-US" sz="2400" dirty="0"/>
              <a:t>(this is standard for a college class) </a:t>
            </a:r>
          </a:p>
        </p:txBody>
      </p:sp>
    </p:spTree>
    <p:extLst>
      <p:ext uri="{BB962C8B-B14F-4D97-AF65-F5344CB8AC3E}">
        <p14:creationId xmlns:p14="http://schemas.microsoft.com/office/powerpoint/2010/main" val="400641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Let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be integers. If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are perfect squares, them </a:t>
                </a:r>
                <a14:m>
                  <m:oMath xmlns:m="http://schemas.openxmlformats.org/officeDocument/2006/math">
                    <m:r>
                      <a:rPr lang="en-US" sz="2400" b="0" i="1" smtClean="0">
                        <a:latin typeface="Cambria Math" panose="02040503050406030204" pitchFamily="18" charset="0"/>
                      </a:rPr>
                      <m:t>𝑚𝑛</m:t>
                    </m:r>
                  </m:oMath>
                </a14:m>
                <a:r>
                  <a:rPr lang="en-US" sz="2400" dirty="0"/>
                  <a:t> is a perfect square.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59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4233317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Tree>
    <p:extLst>
      <p:ext uri="{BB962C8B-B14F-4D97-AF65-F5344CB8AC3E}">
        <p14:creationId xmlns:p14="http://schemas.microsoft.com/office/powerpoint/2010/main" val="384615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2E288619-A4C6-F5D9-D1AA-934FF18408C0}"/>
              </a:ext>
            </a:extLst>
          </p:cNvPr>
          <p:cNvSpPr/>
          <p:nvPr/>
        </p:nvSpPr>
        <p:spPr>
          <a:xfrm>
            <a:off x="418454" y="999641"/>
            <a:ext cx="2781947" cy="1170121"/>
          </a:xfrm>
          <a:prstGeom prst="wedgeRoundRectCallout">
            <a:avLst>
              <a:gd name="adj1" fmla="val 62534"/>
              <a:gd name="adj2" fmla="val -44832"/>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2C3552FF-764E-B861-1650-289BA5052ACA}"/>
              </a:ext>
            </a:extLst>
          </p:cNvPr>
          <p:cNvSpPr/>
          <p:nvPr/>
        </p:nvSpPr>
        <p:spPr>
          <a:xfrm>
            <a:off x="9360976" y="1479391"/>
            <a:ext cx="2831024" cy="1015836"/>
          </a:xfrm>
          <a:prstGeom prst="wedgeRoundRectCallout">
            <a:avLst>
              <a:gd name="adj1" fmla="val 42662"/>
              <a:gd name="adj2" fmla="val 263049"/>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0C1ED269-C568-465F-1004-2AB59554070F}"/>
              </a:ext>
            </a:extLst>
          </p:cNvPr>
          <p:cNvSpPr/>
          <p:nvPr/>
        </p:nvSpPr>
        <p:spPr>
          <a:xfrm>
            <a:off x="11672822" y="2785821"/>
            <a:ext cx="309966" cy="3893948"/>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1A6BE781-3BE2-D3E1-7949-F2BEC73EC3C5}"/>
              </a:ext>
            </a:extLst>
          </p:cNvPr>
          <p:cNvSpPr/>
          <p:nvPr/>
        </p:nvSpPr>
        <p:spPr>
          <a:xfrm>
            <a:off x="1224352" y="5191932"/>
            <a:ext cx="2291166" cy="666427"/>
          </a:xfrm>
          <a:prstGeom prst="wedgeRoundRectCallout">
            <a:avLst>
              <a:gd name="adj1" fmla="val 82660"/>
              <a:gd name="adj2" fmla="val 138171"/>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
        <p:nvSpPr>
          <p:cNvPr id="7" name="Rounded Rectangular Callout 6">
            <a:extLst>
              <a:ext uri="{FF2B5EF4-FFF2-40B4-BE49-F238E27FC236}">
                <a16:creationId xmlns:a16="http://schemas.microsoft.com/office/drawing/2014/main" id="{5CE55D13-4995-CC8B-B91C-C7B84E81A476}"/>
              </a:ext>
            </a:extLst>
          </p:cNvPr>
          <p:cNvSpPr/>
          <p:nvPr/>
        </p:nvSpPr>
        <p:spPr>
          <a:xfrm>
            <a:off x="56827" y="2254307"/>
            <a:ext cx="3120533" cy="1170121"/>
          </a:xfrm>
          <a:prstGeom prst="wedgeRoundRectCallout">
            <a:avLst>
              <a:gd name="adj1" fmla="val 144979"/>
              <a:gd name="adj2" fmla="val -8191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For proofs other than direct, say what technique you will use</a:t>
            </a:r>
          </a:p>
        </p:txBody>
      </p:sp>
    </p:spTree>
    <p:extLst>
      <p:ext uri="{BB962C8B-B14F-4D97-AF65-F5344CB8AC3E}">
        <p14:creationId xmlns:p14="http://schemas.microsoft.com/office/powerpoint/2010/main" val="70383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521648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odd, then </a:t>
                </a:r>
                <a14:m>
                  <m:oMath xmlns:m="http://schemas.openxmlformats.org/officeDocument/2006/math">
                    <m:r>
                      <a:rPr lang="en-US" sz="2400" b="0" i="1" smtClean="0">
                        <a:latin typeface="Cambria Math" panose="02040503050406030204" pitchFamily="18" charset="0"/>
                      </a:rPr>
                      <m:t>𝑎</m:t>
                    </m:r>
                  </m:oMath>
                </a14:m>
                <a:r>
                  <a:rPr lang="en-US" sz="2400" dirty="0"/>
                  <a:t> is odd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4285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every prime number </a:t>
                </a:r>
                <a14:m>
                  <m:oMath xmlns:m="http://schemas.openxmlformats.org/officeDocument/2006/math">
                    <m:r>
                      <a:rPr lang="en-US" sz="2400" b="0" i="1" smtClean="0">
                        <a:latin typeface="Cambria Math" panose="02040503050406030204" pitchFamily="18" charset="0"/>
                      </a:rPr>
                      <m:t>𝑝</m:t>
                    </m:r>
                  </m:oMath>
                </a14:m>
                <a:r>
                  <a:rPr lang="en-US" sz="2400" dirty="0"/>
                  <a:t>,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≠2</m:t>
                    </m:r>
                  </m:oMath>
                </a14:m>
                <a:r>
                  <a:rPr lang="en-US" sz="2400" dirty="0"/>
                  <a:t>, then </a:t>
                </a:r>
                <a14:m>
                  <m:oMath xmlns:m="http://schemas.openxmlformats.org/officeDocument/2006/math">
                    <m:r>
                      <a:rPr lang="en-US" sz="2400" b="0" i="1" smtClean="0">
                        <a:latin typeface="Cambria Math" panose="02040503050406030204" pitchFamily="18" charset="0"/>
                      </a:rPr>
                      <m:t>𝑝</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370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r>
                  <a:rPr lang="en-US" sz="2400" dirty="0"/>
                  <a:t> is off, then </a:t>
                </a:r>
                <a14:m>
                  <m:oMath xmlns:m="http://schemas.openxmlformats.org/officeDocument/2006/math">
                    <m:r>
                      <a:rPr lang="en-US" sz="2400" b="0" i="1" smtClean="0">
                        <a:latin typeface="Cambria Math" panose="02040503050406030204" pitchFamily="18" charset="0"/>
                      </a:rPr>
                      <m:t>𝑎</m:t>
                    </m:r>
                  </m:oMath>
                </a14:m>
                <a:r>
                  <a:rPr lang="en-US" sz="2400" dirty="0"/>
                  <a:t>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6387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203963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game TENZI comes with 40 six-sided dice. Suppose you roll all 40 dice. Prove that there will be at least seven dice that land on the same number.  </a:t>
            </a:r>
          </a:p>
        </p:txBody>
      </p:sp>
    </p:spTree>
    <p:extLst>
      <p:ext uri="{BB962C8B-B14F-4D97-AF65-F5344CB8AC3E}">
        <p14:creationId xmlns:p14="http://schemas.microsoft.com/office/powerpoint/2010/main" val="713773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oMath>
                </a14:m>
                <a:r>
                  <a:rPr lang="en-US" sz="2400" dirty="0"/>
                  <a:t> are real numbers.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𝑦</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oMath>
                </a14:m>
                <a:r>
                  <a:rPr lang="en-US" sz="2400" dirty="0"/>
                  <a:t>, then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006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What is a proof? </a:t>
            </a:r>
          </a:p>
          <a:p>
            <a:r>
              <a:rPr lang="en-US" sz="2400" dirty="0"/>
              <a:t>Direct proofs</a:t>
            </a:r>
          </a:p>
          <a:p>
            <a:r>
              <a:rPr lang="en-US" sz="2400" dirty="0"/>
              <a:t>Proof by contrapositive</a:t>
            </a:r>
          </a:p>
        </p:txBody>
      </p:sp>
    </p:spTree>
    <p:extLst>
      <p:ext uri="{BB962C8B-B14F-4D97-AF65-F5344CB8AC3E}">
        <p14:creationId xmlns:p14="http://schemas.microsoft.com/office/powerpoint/2010/main" val="1085546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Part of proof is choosing the technique. </a:t>
            </a:r>
          </a:p>
          <a:p>
            <a:pPr marL="0" indent="0">
              <a:buNone/>
            </a:pPr>
            <a:endParaRPr lang="en-US" sz="2400" dirty="0">
              <a:solidFill>
                <a:schemeClr val="tx1"/>
              </a:solidFill>
              <a:latin typeface="Open Sans" panose="020B0606030504020204" pitchFamily="34" charset="0"/>
            </a:endParaRP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2183657"/>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are integers. If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m:t>
                    </m:r>
                  </m:oMath>
                </a14:m>
                <a:r>
                  <a:rPr lang="en-US" sz="2400" dirty="0"/>
                  <a:t>, then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oMath>
                </a14:m>
                <a:r>
                  <a:rPr lang="en-US" sz="2400" dirty="0"/>
                  <a:t> and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oMath>
                </a14:m>
                <a:endParaRPr lang="en-US" sz="2400" dirty="0"/>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2183657"/>
                <a:ext cx="8180288" cy="1813301"/>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7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DFEF51D-F265-61A0-FAE6-BBE496D688A3}"/>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existential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“there is”</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universal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“for all” or “every”</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rPr>
                  <a:t>Work with your group to translate the following into English:</a:t>
                </a: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+2</m:t>
                        </m:r>
                      </m:e>
                    </m:d>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x</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y</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x</m:t>
                    </m:r>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y</m:t>
                    </m:r>
                    <m:r>
                      <a:rPr lang="en-US" sz="2400" b="0" i="0"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p:txBody>
          </p:sp>
        </mc:Choice>
        <mc:Fallback xmlns="">
          <p:sp>
            <p:nvSpPr>
              <p:cNvPr id="6" name="Content Placeholder 2">
                <a:extLst>
                  <a:ext uri="{FF2B5EF4-FFF2-40B4-BE49-F238E27FC236}">
                    <a16:creationId xmlns:a16="http://schemas.microsoft.com/office/drawing/2014/main" id="{5DFEF51D-F265-61A0-FAE6-BBE496D688A3}"/>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401271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Tree>
    <p:extLst>
      <p:ext uri="{BB962C8B-B14F-4D97-AF65-F5344CB8AC3E}">
        <p14:creationId xmlns:p14="http://schemas.microsoft.com/office/powerpoint/2010/main" val="329640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82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ular Callout 4">
            <a:extLst>
              <a:ext uri="{FF2B5EF4-FFF2-40B4-BE49-F238E27FC236}">
                <a16:creationId xmlns:a16="http://schemas.microsoft.com/office/drawing/2014/main" id="{CD8DA903-4861-5D9B-9CAC-29D075BA5A27}"/>
              </a:ext>
            </a:extLst>
          </p:cNvPr>
          <p:cNvSpPr/>
          <p:nvPr/>
        </p:nvSpPr>
        <p:spPr>
          <a:xfrm>
            <a:off x="3735092" y="5114441"/>
            <a:ext cx="8203989" cy="1374227"/>
          </a:xfrm>
          <a:prstGeom prst="wedgeRoundRectCallout">
            <a:avLst>
              <a:gd name="adj1" fmla="val -29081"/>
              <a:gd name="adj2" fmla="val -7616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Proofs are simply the process of using what we know to be true to logically show that something new is also true. </a:t>
            </a:r>
          </a:p>
        </p:txBody>
      </p:sp>
    </p:spTree>
    <p:extLst>
      <p:ext uri="{BB962C8B-B14F-4D97-AF65-F5344CB8AC3E}">
        <p14:creationId xmlns:p14="http://schemas.microsoft.com/office/powerpoint/2010/main" val="138645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183983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Customs / Tips:</a:t>
                </a:r>
              </a:p>
              <a:p>
                <a:r>
                  <a:rPr lang="en-US" sz="2400" dirty="0">
                    <a:solidFill>
                      <a:schemeClr val="tx1"/>
                    </a:solidFill>
                    <a:latin typeface="Open Sans" panose="020B0606030504020204" pitchFamily="34" charset="0"/>
                  </a:rPr>
                  <a:t>Start with the word “Proof” and state what you are going to prove</a:t>
                </a:r>
              </a:p>
              <a:p>
                <a:r>
                  <a:rPr lang="en-US" sz="2400" dirty="0">
                    <a:solidFill>
                      <a:schemeClr val="tx1"/>
                    </a:solidFill>
                    <a:latin typeface="Open Sans" panose="020B0606030504020204" pitchFamily="34" charset="0"/>
                  </a:rPr>
                  <a:t>Write individual steps clearly, and keep them small</a:t>
                </a:r>
              </a:p>
              <a:p>
                <a:r>
                  <a:rPr lang="en-US" sz="2400" dirty="0">
                    <a:solidFill>
                      <a:schemeClr val="tx1"/>
                    </a:solidFill>
                    <a:latin typeface="Open Sans" panose="020B0606030504020204" pitchFamily="34" charset="0"/>
                  </a:rPr>
                  <a:t> End with QED,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19707276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1968</TotalTime>
  <Words>2964</Words>
  <Application>Microsoft Macintosh PowerPoint</Application>
  <PresentationFormat>Widescreen</PresentationFormat>
  <Paragraphs>300</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Cambria Math</vt:lpstr>
      <vt:lpstr>Corbel</vt:lpstr>
      <vt:lpstr>Open Sans</vt:lpstr>
      <vt:lpstr>PT Serif</vt:lpstr>
      <vt:lpstr>Wingdings 2</vt:lpstr>
      <vt:lpstr>Frame</vt:lpstr>
      <vt:lpstr>Discrete Structures– Proofs: Direct and Contrapositive</vt:lpstr>
      <vt:lpstr>Reminder!</vt:lpstr>
      <vt:lpstr>Plan for Today</vt:lpstr>
      <vt:lpstr>Warm Up</vt:lpstr>
      <vt:lpstr>Defn: Proof</vt:lpstr>
      <vt:lpstr>Defn: Proof</vt:lpstr>
      <vt:lpstr>Defn: Proof</vt:lpstr>
      <vt:lpstr>Proof Structure</vt:lpstr>
      <vt:lpstr>Proof Structure</vt:lpstr>
      <vt:lpstr>Example Proof</vt:lpstr>
      <vt:lpstr>Example Proof</vt:lpstr>
      <vt:lpstr>Example Proof</vt:lpstr>
      <vt:lpstr>Example Proof</vt:lpstr>
      <vt:lpstr>Direct Proof</vt:lpstr>
      <vt:lpstr>Direct Proof</vt:lpstr>
      <vt:lpstr>Direct Proof</vt:lpstr>
      <vt:lpstr>Start here next week! </vt:lpstr>
      <vt:lpstr>Direct Proof</vt:lpstr>
      <vt:lpstr>Direct Proof</vt:lpstr>
      <vt:lpstr>Direct Proof</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39</cp:revision>
  <dcterms:created xsi:type="dcterms:W3CDTF">2023-08-03T18:49:17Z</dcterms:created>
  <dcterms:modified xsi:type="dcterms:W3CDTF">2024-01-25T17:30:57Z</dcterms:modified>
</cp:coreProperties>
</file>