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6"/>
  </p:notesMasterIdLst>
  <p:sldIdLst>
    <p:sldId id="256" r:id="rId2"/>
    <p:sldId id="25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4" r:id="rId32"/>
    <p:sldId id="405" r:id="rId33"/>
    <p:sldId id="407" r:id="rId34"/>
    <p:sldId id="4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/>
    <p:restoredTop sz="63216"/>
  </p:normalViewPr>
  <p:slideViewPr>
    <p:cSldViewPr snapToGrid="0">
      <p:cViewPr varScale="1">
        <p:scale>
          <a:sx n="55" d="100"/>
          <a:sy n="55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Yes!</a:t>
            </a:r>
          </a:p>
          <a:p>
            <a:pPr marL="228600" indent="-228600">
              <a:buAutoNum type="arabicPeriod"/>
            </a:pPr>
            <a:r>
              <a:rPr lang="en-US" dirty="0"/>
              <a:t>Draw</a:t>
            </a:r>
          </a:p>
          <a:p>
            <a:pPr marL="228600" indent="-228600">
              <a:buAutoNum type="arabicPeriod"/>
            </a:pPr>
            <a:r>
              <a:rPr lang="en-US" dirty="0"/>
              <a:t>See how to map vertices in G_1 to G_2 (define each g(x) = y</a:t>
            </a:r>
          </a:p>
          <a:p>
            <a:pPr marL="228600" indent="-228600">
              <a:buAutoNum type="arabicPeriod"/>
            </a:pPr>
            <a:r>
              <a:rPr lang="en-US" dirty="0"/>
              <a:t>Then check that it’s a bijection and isomorphism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7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b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 subgraph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𝐻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of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𝐺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is called INDUCED, if for any two vertices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𝑢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𝑣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𝐻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,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𝑢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and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𝑣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are adjacent in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𝐻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if and only if they are adjacent in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𝐺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</a:t>
            </a:r>
          </a:p>
          <a:p>
            <a:pPr algn="l" fontAlgn="base"/>
            <a:endParaRPr lang="en-US" b="0" i="0" dirty="0">
              <a:solidFill>
                <a:srgbClr val="0C0D0E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other words,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𝐻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has the same edges as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𝐺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between the vertices in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STIXGeneral-Italic"/>
              </a:rPr>
              <a:t>𝐻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</a:t>
            </a:r>
          </a:p>
          <a:p>
            <a:pPr algn="l" fontAlgn="base"/>
            <a:endParaRPr lang="en-US" b="0" i="0" dirty="0">
              <a:solidFill>
                <a:srgbClr val="0C0D0E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 general subgraph can have less edges between the same vertices than the original one.</a:t>
            </a:r>
          </a:p>
          <a:p>
            <a:pPr algn="l" fontAlgn="base"/>
            <a:endParaRPr lang="en-US" b="0" i="0" dirty="0">
              <a:solidFill>
                <a:srgbClr val="0C0D0E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So, an induced subgraph can be constructed by deleting vertices (and with them all the incident edges), but no more edges. If additional edges are deleted, the subgraph is not induced.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G_1 and G_3 are subgraphs of G_1</a:t>
            </a:r>
          </a:p>
          <a:p>
            <a:pPr marL="228600" indent="-228600">
              <a:buAutoNum type="arabicPeriod"/>
            </a:pPr>
            <a:r>
              <a:rPr lang="en-US" dirty="0"/>
              <a:t>Only G_2 is an induced subgraph</a:t>
            </a:r>
          </a:p>
          <a:p>
            <a:pPr marL="228600" indent="-228600">
              <a:buAutoNum type="arabicPeriod"/>
            </a:pPr>
            <a:r>
              <a:rPr lang="en-US" dirty="0"/>
              <a:t>Every edge in G_1 that connects vertices in G_2 is also an edge in G_2</a:t>
            </a:r>
          </a:p>
          <a:p>
            <a:pPr marL="228600" indent="-228600">
              <a:buAutoNum type="arabicPeriod"/>
            </a:pPr>
            <a:r>
              <a:rPr lang="en-US" dirty="0"/>
              <a:t>In G_3, the edge {</a:t>
            </a:r>
            <a:r>
              <a:rPr lang="en-US" dirty="0" err="1"/>
              <a:t>a,b</a:t>
            </a:r>
            <a:r>
              <a:rPr lang="en-US" dirty="0"/>
              <a:t>} is in E_1 but not E_3, even though vertices a and b are in V_3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No!</a:t>
            </a:r>
          </a:p>
          <a:p>
            <a:pPr marL="228600" indent="-228600">
              <a:buAutoNum type="arabicPeriod"/>
            </a:pPr>
            <a:r>
              <a:rPr lang="en-US" dirty="0"/>
              <a:t>in E_4 we have the edge {c, f} but this is not an element of E_1, so we don’t have the required E_4 is a subset of E_1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2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4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n(n-1)/2</a:t>
            </a:r>
          </a:p>
          <a:p>
            <a:pPr marL="228600" indent="-228600">
              <a:buAutoNum type="arabicPeriod"/>
            </a:pPr>
            <a:r>
              <a:rPr lang="en-US" dirty="0"/>
              <a:t>OR n choose 2 because to draw an edge we must choose 2 of the n vertices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0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n(n-1)/2</a:t>
            </a:r>
          </a:p>
          <a:p>
            <a:pPr marL="228600" indent="-228600">
              <a:buAutoNum type="arabicPeriod"/>
            </a:pPr>
            <a:r>
              <a:rPr lang="en-US" dirty="0"/>
              <a:t>OR n choose 2 because to draw an edge we must choose 2 of the n vertices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9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vertices = number of degrees in the sequence </a:t>
            </a:r>
          </a:p>
          <a:p>
            <a:pPr marL="228600" indent="-228600">
              <a:buAutoNum type="arabicPeriod"/>
            </a:pPr>
            <a:r>
              <a:rPr lang="en-US" dirty="0"/>
              <a:t>Edges is degree sum / 2 </a:t>
            </a:r>
            <a:r>
              <a:rPr lang="en-US" dirty="0">
                <a:sym typeface="Wingdings" pitchFamily="2" charset="2"/>
              </a:rPr>
              <a:t> 10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It seems like this should be possible. Each mathematician chooses one person to not shake hands with. But this cannot happen. We are asking whether a graph with 9 vertices can have each vertex have degree 7. If such a graph existed, the sum of the degrees of the vertices would be 9⋅7=63. This would be twice the number of edges (handshakes) resulting in a graph with 31.5 edges. That is impossible. Thus at least one (in fact an odd number) of the mathematicians must have shaken hands with an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even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 number of people at the seminar.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2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Suppose there were a graph with an odd number of vertices with odd degree. Then the sum of the degrees in the graph would be odd, which is impossible, by the handshake lemma.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7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Yes!  label middle nodes B and </a:t>
            </a:r>
            <a:r>
              <a:rPr lang="en-US"/>
              <a:t>outer two A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8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Graphs: Definitions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/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equal?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/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equal?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5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/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Would you call these graphs the same?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/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isomorphic?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2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/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isomorphic?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50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collection of isomorphic graphs is called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 class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52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collection of isomorphic graphs is called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 class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This graph with any labels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diamond with black dots&#10;&#10;Description automatically generated">
            <a:extLst>
              <a:ext uri="{FF2B5EF4-FFF2-40B4-BE49-F238E27FC236}">
                <a16:creationId xmlns:a16="http://schemas.microsoft.com/office/drawing/2014/main" id="{DD899CB6-4181-8148-AC6B-73E4A3EBB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878" y="3925637"/>
            <a:ext cx="2991239" cy="25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p:pic>
        <p:nvPicPr>
          <p:cNvPr id="4" name="Content Placeholder 3" descr="A black and white hexagon with black lines and dots&#10;&#10;Description automatically generated">
            <a:extLst>
              <a:ext uri="{FF2B5EF4-FFF2-40B4-BE49-F238E27FC236}">
                <a16:creationId xmlns:a16="http://schemas.microsoft.com/office/drawing/2014/main" id="{D10B72BC-4E88-DA15-8ABF-9EDA5922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1712" y="1151127"/>
            <a:ext cx="2679054" cy="2471911"/>
          </a:xfrm>
        </p:spPr>
      </p:pic>
      <p:pic>
        <p:nvPicPr>
          <p:cNvPr id="8" name="Picture 7" descr="A black and white image of a diamond with black lines and dots&#10;&#10;Description automatically generated">
            <a:extLst>
              <a:ext uri="{FF2B5EF4-FFF2-40B4-BE49-F238E27FC236}">
                <a16:creationId xmlns:a16="http://schemas.microsoft.com/office/drawing/2014/main" id="{8AAA9F37-4D7D-34E9-94A2-6EB1B7FD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1" y="1138428"/>
            <a:ext cx="2844800" cy="2286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06C8E8-4E89-6911-B102-67B41D450AE8}"/>
              </a:ext>
            </a:extLst>
          </p:cNvPr>
          <p:cNvSpPr/>
          <p:nvPr/>
        </p:nvSpPr>
        <p:spPr>
          <a:xfrm>
            <a:off x="4062322" y="3552986"/>
            <a:ext cx="6682650" cy="14399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 you think these graphs are related? If so, how?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1736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p:pic>
        <p:nvPicPr>
          <p:cNvPr id="4" name="Content Placeholder 3" descr="A black and white hexagon with black lines and dots&#10;&#10;Description automatically generated">
            <a:extLst>
              <a:ext uri="{FF2B5EF4-FFF2-40B4-BE49-F238E27FC236}">
                <a16:creationId xmlns:a16="http://schemas.microsoft.com/office/drawing/2014/main" id="{D10B72BC-4E88-DA15-8ABF-9EDA5922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8756" y="952517"/>
            <a:ext cx="2679054" cy="2471911"/>
          </a:xfrm>
        </p:spPr>
      </p:pic>
      <p:pic>
        <p:nvPicPr>
          <p:cNvPr id="8" name="Picture 7" descr="A black and white image of a diamond with black lines and dots&#10;&#10;Description automatically generated">
            <a:extLst>
              <a:ext uri="{FF2B5EF4-FFF2-40B4-BE49-F238E27FC236}">
                <a16:creationId xmlns:a16="http://schemas.microsoft.com/office/drawing/2014/main" id="{8AAA9F37-4D7D-34E9-94A2-6EB1B7FD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45472"/>
            <a:ext cx="2844800" cy="228600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2D06E7E9-681D-3864-7578-ADB8AD7C6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245" y="1043780"/>
            <a:ext cx="2844799" cy="2380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induced subgraph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every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whose vertices are still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an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610027"/>
              </a:xfrm>
              <a:prstGeom prst="rect">
                <a:avLst/>
              </a:prstGeom>
              <a:blipFill>
                <a:blip r:embed="rId6"/>
                <a:stretch>
                  <a:fillRect l="-1286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5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Graph definitions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induced subgraph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every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whose vertices are still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an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triangle with black dots and letters&#10;&#10;Description automatically generated">
            <a:extLst>
              <a:ext uri="{FF2B5EF4-FFF2-40B4-BE49-F238E27FC236}">
                <a16:creationId xmlns:a16="http://schemas.microsoft.com/office/drawing/2014/main" id="{F63FAAB3-744E-F25B-0DC2-4D6CB465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123" y="2776349"/>
            <a:ext cx="7755514" cy="25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3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induced subgraph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every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whose vertices are still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an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triangle with black dots and letters&#10;&#10;Description automatically generated">
            <a:extLst>
              <a:ext uri="{FF2B5EF4-FFF2-40B4-BE49-F238E27FC236}">
                <a16:creationId xmlns:a16="http://schemas.microsoft.com/office/drawing/2014/main" id="{F63FAAB3-744E-F25B-0DC2-4D6CB4652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995"/>
          <a:stretch/>
        </p:blipFill>
        <p:spPr>
          <a:xfrm>
            <a:off x="3456123" y="2776349"/>
            <a:ext cx="2947482" cy="2570566"/>
          </a:xfrm>
          <a:prstGeom prst="rect">
            <a:avLst/>
          </a:prstGeom>
        </p:spPr>
      </p:pic>
      <p:pic>
        <p:nvPicPr>
          <p:cNvPr id="4" name="Picture 3" descr="A triangle with black lines and dots&#10;&#10;Description automatically generated">
            <a:extLst>
              <a:ext uri="{FF2B5EF4-FFF2-40B4-BE49-F238E27FC236}">
                <a16:creationId xmlns:a16="http://schemas.microsoft.com/office/drawing/2014/main" id="{B3C68539-46F9-48D5-F726-71CD91190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382" y="2776349"/>
            <a:ext cx="2241006" cy="2570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B33B911-4D4C-613C-D923-5B0A15A73A54}"/>
                  </a:ext>
                </a:extLst>
              </p:cNvPr>
              <p:cNvSpPr/>
              <p:nvPr/>
            </p:nvSpPr>
            <p:spPr>
              <a:xfrm>
                <a:off x="9110165" y="3137297"/>
                <a:ext cx="2496729" cy="184377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b="0" dirty="0"/>
                  <a:t>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?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B33B911-4D4C-613C-D923-5B0A15A73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165" y="3137297"/>
                <a:ext cx="2496729" cy="18437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8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With our current definition no pair of vertices can be connected by an edge more than once, and no vertex can be connected to itself.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With our current definition no pair of vertices can be connected by an edge more than once, and no vertex can be connected to itself.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multigraph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is a graph that allows double (or more) edges, and for a vertex to be connected to itself.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D4CE6-A7E9-BD4A-3A46-F8A80C30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68" y="2640932"/>
            <a:ext cx="4217068" cy="421706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29CB9F-9B39-84F8-8E76-171AC191AB20}"/>
              </a:ext>
            </a:extLst>
          </p:cNvPr>
          <p:cNvCxnSpPr/>
          <p:nvPr/>
        </p:nvCxnSpPr>
        <p:spPr>
          <a:xfrm>
            <a:off x="5535386" y="4016829"/>
            <a:ext cx="0" cy="1469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FAC7D4B-1CB3-78C8-AE6C-E104F0823B22}"/>
              </a:ext>
            </a:extLst>
          </p:cNvPr>
          <p:cNvSpPr/>
          <p:nvPr/>
        </p:nvSpPr>
        <p:spPr>
          <a:xfrm rot="2023516">
            <a:off x="8564763" y="3316848"/>
            <a:ext cx="489857" cy="305671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9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connected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graph is a graph where you can get from any vertex to any other vertex by following some path of edges.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4827B-374C-780E-46B2-2941D72D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085" y="2403929"/>
            <a:ext cx="3632200" cy="2311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892CA5-D456-9A8C-60AA-A11B208AD3BD}"/>
              </a:ext>
            </a:extLst>
          </p:cNvPr>
          <p:cNvSpPr/>
          <p:nvPr/>
        </p:nvSpPr>
        <p:spPr>
          <a:xfrm>
            <a:off x="7689579" y="2637740"/>
            <a:ext cx="2496729" cy="18437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this graph connected?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908145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 that includes all possible edges is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In other words, a graph is complete if every pair of vertices is connected by an edge. 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225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 that includes all possible edges is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In other words, a graph is complete if every pair of vertices is connected by an edge.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call the number of edges emanating from a given vertex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that vertex.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2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 that includes all possible edges is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In other words, a graph is complete if every pair of vertices is connected by an edge.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call the number of edges emanating from a given vertex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that vertex.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adjacent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other vertices.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6558B4A-81F5-E851-F05F-9FD051C0B91C}"/>
                  </a:ext>
                </a:extLst>
              </p:cNvPr>
              <p:cNvSpPr/>
              <p:nvPr/>
            </p:nvSpPr>
            <p:spPr>
              <a:xfrm>
                <a:off x="5154054" y="4237464"/>
                <a:ext cx="4499186" cy="184983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How many edges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/>
                  <a:t> have?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6558B4A-81F5-E851-F05F-9FD051C0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054" y="4237464"/>
                <a:ext cx="4499186" cy="18498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58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any graph, the sum of the degrees of vertices in the graph is always twice the number of edges.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can be written symbolically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6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any graph, the sum of the degrees of vertices in the graph is always twice the number of edges.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can be written symbolically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 sequence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graph (a list of every degree of every vertex in the graph), we can use the handshake lemma to find the number of edges in the graph.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EFC927-4374-9AE6-E0E4-062F09DE1D21}"/>
              </a:ext>
            </a:extLst>
          </p:cNvPr>
          <p:cNvSpPr/>
          <p:nvPr/>
        </p:nvSpPr>
        <p:spPr>
          <a:xfrm>
            <a:off x="5154054" y="4237464"/>
            <a:ext cx="4499186" cy="18498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many vertices and edges must the graph with the degree sequence (4, 4, 3, 3, 3, 2, 1) have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3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Visualizing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Are any of the graphs below the same? If you said yes, which ones and why?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diamond&#10;&#10;Description automatically generated">
            <a:extLst>
              <a:ext uri="{FF2B5EF4-FFF2-40B4-BE49-F238E27FC236}">
                <a16:creationId xmlns:a16="http://schemas.microsoft.com/office/drawing/2014/main" id="{5823728A-FDF4-30CD-87B2-CA43E503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07" y="1123837"/>
            <a:ext cx="7773306" cy="18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any graph, the sum of the degrees of vertices in the graph is always twice the number of edges.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can be written symbolically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 sequence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graph (a list of every degree of every vertex in the graph), we can use the handshake lemma to find the number of edges in the graph.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EFC927-4374-9AE6-E0E4-062F09DE1D21}"/>
              </a:ext>
            </a:extLst>
          </p:cNvPr>
          <p:cNvSpPr/>
          <p:nvPr/>
        </p:nvSpPr>
        <p:spPr>
          <a:xfrm>
            <a:off x="4389121" y="4297680"/>
            <a:ext cx="6270170" cy="2165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 a recent math seminar, 9 mathematicians greeted each other by shaking hands. Is it possible that each mathematician shook hands with exactly 7 people at the seminar?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05779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We can generalize the previous example into a proposition: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any graph, the number of vertices with odd degree must be even.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E86412-51BB-5360-5FCD-8033824AF768}"/>
              </a:ext>
            </a:extLst>
          </p:cNvPr>
          <p:cNvSpPr/>
          <p:nvPr/>
        </p:nvSpPr>
        <p:spPr>
          <a:xfrm>
            <a:off x="4389121" y="2821577"/>
            <a:ext cx="6048102" cy="9927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Prove this proposition.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828226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a graph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bipartite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 vertices can be divided into two sets,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with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 and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adjacent.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be adjacent to some or all of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each vertex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adjacent to all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the graph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 bipartite 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gets the special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 with black dots and a black text&#10;&#10;Description automatically generated">
            <a:extLst>
              <a:ext uri="{FF2B5EF4-FFF2-40B4-BE49-F238E27FC236}">
                <a16:creationId xmlns:a16="http://schemas.microsoft.com/office/drawing/2014/main" id="{ADCBED33-C89C-A9CA-87DA-095FC1642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90" y="3883714"/>
            <a:ext cx="2775313" cy="25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a graph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bipartite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 vertices can be divided into two sets,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with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 and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adjacent.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be adjacent to some or all of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each vertex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adjacent to all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the graph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 bipartite 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gets the special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ack and white diamond with black dots&#10;&#10;Description automatically generated">
            <a:extLst>
              <a:ext uri="{FF2B5EF4-FFF2-40B4-BE49-F238E27FC236}">
                <a16:creationId xmlns:a16="http://schemas.microsoft.com/office/drawing/2014/main" id="{92DBE76A-8182-37EF-0331-3AE1CA3F0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443" y="3869327"/>
            <a:ext cx="2436041" cy="218490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978724-2E9F-48C8-422A-0D843BA712D5}"/>
              </a:ext>
            </a:extLst>
          </p:cNvPr>
          <p:cNvSpPr/>
          <p:nvPr/>
        </p:nvSpPr>
        <p:spPr>
          <a:xfrm>
            <a:off x="6778804" y="3869327"/>
            <a:ext cx="4101739" cy="21849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this graph bipartite?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412278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complete bipartite graph with 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cycle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vertices, just one big loop.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path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 (so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edges), just one 	long path.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61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698977A6-CA95-A6D7-5374-E550A5EF3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4"/>
          <a:stretch/>
        </p:blipFill>
        <p:spPr>
          <a:xfrm>
            <a:off x="3691028" y="4911634"/>
            <a:ext cx="7425237" cy="1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Visualizing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How about these with labels?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Are any of the graphs below the same? If you said yes, which ones and why?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diagram of a square and a square&#10;&#10;Description automatically generated with medium confidence">
            <a:extLst>
              <a:ext uri="{FF2B5EF4-FFF2-40B4-BE49-F238E27FC236}">
                <a16:creationId xmlns:a16="http://schemas.microsoft.com/office/drawing/2014/main" id="{D59A6AA7-6D2B-CDC6-0853-6EA11243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1882221"/>
            <a:ext cx="8801283" cy="1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These examples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graphs.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diamond&#10;&#10;Description automatically generated">
            <a:extLst>
              <a:ext uri="{FF2B5EF4-FFF2-40B4-BE49-F238E27FC236}">
                <a16:creationId xmlns:a16="http://schemas.microsoft.com/office/drawing/2014/main" id="{5823728A-FDF4-30CD-87B2-CA43E503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34" y="782133"/>
            <a:ext cx="7773306" cy="1808747"/>
          </a:xfrm>
          <a:prstGeom prst="rect">
            <a:avLst/>
          </a:prstGeom>
        </p:spPr>
      </p:pic>
      <p:pic>
        <p:nvPicPr>
          <p:cNvPr id="3" name="Picture 2" descr="A diagram of a square and a square&#10;&#10;Description automatically generated with medium confidence">
            <a:extLst>
              <a:ext uri="{FF2B5EF4-FFF2-40B4-BE49-F238E27FC236}">
                <a16:creationId xmlns:a16="http://schemas.microsoft.com/office/drawing/2014/main" id="{B166CEDC-69B8-07CD-118C-82EAEDE5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123" y="2590880"/>
            <a:ext cx="8801283" cy="1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These examples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graphs.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Note: you may also hear vertices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nodes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diamond&#10;&#10;Description automatically generated">
            <a:extLst>
              <a:ext uri="{FF2B5EF4-FFF2-40B4-BE49-F238E27FC236}">
                <a16:creationId xmlns:a16="http://schemas.microsoft.com/office/drawing/2014/main" id="{5823728A-FDF4-30CD-87B2-CA43E503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34" y="782133"/>
            <a:ext cx="7773306" cy="1808747"/>
          </a:xfrm>
          <a:prstGeom prst="rect">
            <a:avLst/>
          </a:prstGeom>
        </p:spPr>
      </p:pic>
      <p:pic>
        <p:nvPicPr>
          <p:cNvPr id="3" name="Picture 2" descr="A diagram of a square and a square&#10;&#10;Description automatically generated with medium confidence">
            <a:extLst>
              <a:ext uri="{FF2B5EF4-FFF2-40B4-BE49-F238E27FC236}">
                <a16:creationId xmlns:a16="http://schemas.microsoft.com/office/drawing/2014/main" id="{B166CEDC-69B8-07CD-118C-82EAEDE5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123" y="2590880"/>
            <a:ext cx="8801283" cy="1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Graph 1: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9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74B2DD54-E2EF-7A35-FC86-C4530BF3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23" y="3552986"/>
            <a:ext cx="4011648" cy="4011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Graph 1: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4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22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74B2DD54-E2EF-7A35-FC86-C4530BF3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22" y="3673301"/>
            <a:ext cx="2735524" cy="2735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Graph 1: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4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7B6DF6-5109-A2B2-103D-D1DA856220B0}"/>
                  </a:ext>
                </a:extLst>
              </p:cNvPr>
              <p:cNvSpPr/>
              <p:nvPr/>
            </p:nvSpPr>
            <p:spPr>
              <a:xfrm>
                <a:off x="6473245" y="4278552"/>
                <a:ext cx="4877927" cy="233147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Draw this graph: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7B6DF6-5109-A2B2-103D-D1DA85622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45" y="4278552"/>
                <a:ext cx="4877927" cy="23314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3016</TotalTime>
  <Words>2665</Words>
  <Application>Microsoft Macintosh PowerPoint</Application>
  <PresentationFormat>Widescreen</PresentationFormat>
  <Paragraphs>315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Calibri</vt:lpstr>
      <vt:lpstr>Cambria Math</vt:lpstr>
      <vt:lpstr>Corbel</vt:lpstr>
      <vt:lpstr>Georgia</vt:lpstr>
      <vt:lpstr>inherit</vt:lpstr>
      <vt:lpstr>Open Sans</vt:lpstr>
      <vt:lpstr>STIXGeneral-Italic</vt:lpstr>
      <vt:lpstr>STIXGeneral-Regular</vt:lpstr>
      <vt:lpstr>Wingdings</vt:lpstr>
      <vt:lpstr>Wingdings 2</vt:lpstr>
      <vt:lpstr>Frame</vt:lpstr>
      <vt:lpstr>Discrete Structures– Graphs: Definitions</vt:lpstr>
      <vt:lpstr>Plan for Today</vt:lpstr>
      <vt:lpstr>Warm Up: Visualizing </vt:lpstr>
      <vt:lpstr>Warm Up: Visualizing </vt:lpstr>
      <vt:lpstr>Definition</vt:lpstr>
      <vt:lpstr>Definition</vt:lpstr>
      <vt:lpstr>Definition</vt:lpstr>
      <vt:lpstr>Definition</vt:lpstr>
      <vt:lpstr>Definition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Special Graphs</vt:lpstr>
      <vt:lpstr>Special Graphs</vt:lpstr>
      <vt:lpstr>Special Graphs</vt:lpstr>
      <vt:lpstr>Special Graphs</vt:lpstr>
      <vt:lpstr>Special Graphs</vt:lpstr>
      <vt:lpstr>Special Graphs</vt:lpstr>
      <vt:lpstr>Handshake Lemma</vt:lpstr>
      <vt:lpstr>Handshake Lemma</vt:lpstr>
      <vt:lpstr>Handshake Lemma</vt:lpstr>
      <vt:lpstr>Proposition</vt:lpstr>
      <vt:lpstr>Bipartite</vt:lpstr>
      <vt:lpstr>Bipartite</vt:lpstr>
      <vt:lpstr>Named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81</cp:revision>
  <dcterms:created xsi:type="dcterms:W3CDTF">2023-08-03T18:49:17Z</dcterms:created>
  <dcterms:modified xsi:type="dcterms:W3CDTF">2024-04-08T11:49:52Z</dcterms:modified>
</cp:coreProperties>
</file>